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94" autoAdjust="0"/>
  </p:normalViewPr>
  <p:slideViewPr>
    <p:cSldViewPr snapToGrid="0" snapToObjects="1">
      <p:cViewPr varScale="1">
        <p:scale>
          <a:sx n="136" d="100"/>
          <a:sy n="136" d="100"/>
        </p:scale>
        <p:origin x="200" y="5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Version of the Outline: </a:t>
            </a:r>
            <a:r>
              <a:rPr b="1"/>
              <a:t>Key Ideas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Strengths</a:t>
            </a:r>
            <a: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 dirty="0"/>
              <a:t>Progressive Learning Curve</a:t>
            </a:r>
            <a:r>
              <a:rPr dirty="0"/>
              <a:t>: The sequence of chapters introduces concepts step-by-step, ensuring that readers can follow along without being overwhelmed.</a:t>
            </a:r>
          </a:p>
          <a:p>
            <a:pPr lvl="0"/>
            <a:r>
              <a:rPr b="1" dirty="0"/>
              <a:t>Focus on Implementation</a:t>
            </a:r>
            <a:r>
              <a:rPr dirty="0"/>
              <a:t>: Starting with traversals and decoupling them from the graph representation ensures readers understand fundamental building blocks.</a:t>
            </a:r>
          </a:p>
          <a:p>
            <a:pPr lvl="0"/>
            <a:r>
              <a:rPr b="1" dirty="0" err="1"/>
              <a:t>G∀min</a:t>
            </a:r>
            <a:r>
              <a:rPr b="1" dirty="0"/>
              <a:t>∃ SLI</a:t>
            </a:r>
            <a:r>
              <a:rPr dirty="0"/>
              <a:t>: Highlighting this interface and its components throughout the book creates a consistent thread.</a:t>
            </a:r>
          </a:p>
          <a:p>
            <a:pPr lvl="0"/>
            <a:r>
              <a:rPr b="1" dirty="0"/>
              <a:t>Practical Tools</a:t>
            </a:r>
            <a:r>
              <a:rPr dirty="0"/>
              <a:t>: Introducing DSLs and dependent semantics aligns well with the book’s focus on practical implementation.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Suggestions</a:t>
            </a:r>
            <a: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dirty="0"/>
              <a:t>Consider adding a </a:t>
            </a:r>
            <a:r>
              <a:rPr b="1" dirty="0"/>
              <a:t>Preface or Introduction Chapter</a:t>
            </a:r>
            <a:r>
              <a:rPr dirty="0"/>
              <a:t> that sets the stage for the book, explaining the </a:t>
            </a:r>
            <a:r>
              <a:rPr dirty="0" err="1"/>
              <a:t>G∀min</a:t>
            </a:r>
            <a:r>
              <a:rPr dirty="0"/>
              <a:t>∃ SLI and the philosophy behind the practical approach.</a:t>
            </a:r>
          </a:p>
          <a:p>
            <a:pPr lvl="0"/>
            <a:r>
              <a:rPr dirty="0"/>
              <a:t>In </a:t>
            </a:r>
            <a:r>
              <a:rPr b="1" dirty="0"/>
              <a:t>Soup DSL</a:t>
            </a:r>
            <a:r>
              <a:rPr dirty="0"/>
              <a:t>, provide a clear transition from textual DSLs to Python DSLs, as this shift can sometimes be confusing to readers unfamiliar with embedded DSLs.</a:t>
            </a:r>
          </a:p>
          <a:p>
            <a:pPr lvl="0"/>
            <a:r>
              <a:rPr dirty="0"/>
              <a:t>For </a:t>
            </a:r>
            <a:r>
              <a:rPr b="1" dirty="0"/>
              <a:t>Liveness Verification</a:t>
            </a:r>
            <a:r>
              <a:rPr dirty="0"/>
              <a:t>, tying the cycle detection algorithms to real-world applications could make the material more engaging.</a:t>
            </a:r>
          </a:p>
          <a:p>
            <a:pPr lvl="0"/>
            <a:r>
              <a:rPr dirty="0"/>
              <a:t>In </a:t>
            </a:r>
            <a:r>
              <a:rPr b="1" dirty="0"/>
              <a:t>Underapproximations</a:t>
            </a:r>
            <a:r>
              <a:rPr dirty="0"/>
              <a:t>, a case study demonstrating debugging with underapproximations could be impactful.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Potential Future Chapters</a:t>
            </a:r>
            <a: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Simulated Annealing and A</a:t>
            </a:r>
            <a:r>
              <a:t>*: These could appeal to readers interested in AI and optimization, broadening the book’s audience.</a:t>
            </a:r>
          </a:p>
          <a:p>
            <a:pPr lvl="0"/>
            <a:r>
              <a:rPr b="1"/>
              <a:t>Partial Order Reductions</a:t>
            </a:r>
            <a:r>
              <a:t>: A practical approach to reducing complexity, which complements underapproximations.</a:t>
            </a:r>
          </a:p>
          <a:p>
            <a:pPr lvl="0"/>
            <a:r>
              <a:rPr b="1"/>
              <a:t>Real-World Examples</a:t>
            </a:r>
            <a:r>
              <a:t>: A chapter focusing on end-to-end applications of model-checking in domains like software verification or hardware design could provide closure.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1. Traversals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t>: Understand graph traversals and decouple them from graph representation.</a:t>
            </a:r>
            <a:br/>
            <a:endParaRPr/>
          </a:p>
          <a:p>
            <a:pPr lvl="0"/>
            <a:r>
              <a:rPr b="1"/>
              <a:t>Goal</a:t>
            </a:r>
            <a:r>
              <a:t>: Search a graph for vertices that satisfy a predicate.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2. Piecewise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b="1" dirty="0"/>
              <a:t>Core Idea</a:t>
            </a:r>
            <a:r>
              <a:rPr dirty="0"/>
              <a:t>: Generalize graphs to piecewise relations.</a:t>
            </a:r>
          </a:p>
          <a:p>
            <a:pPr lvl="0"/>
            <a:r>
              <a:rPr b="1" dirty="0"/>
              <a:t>Tools Introduced</a:t>
            </a:r>
            <a:r>
              <a:rPr dirty="0"/>
              <a:t>:</a:t>
            </a:r>
          </a:p>
          <a:p>
            <a:pPr lvl="1"/>
            <a:r>
              <a:rPr dirty="0"/>
              <a:t>A simple textual DSL for encoding relations.</a:t>
            </a:r>
          </a:p>
          <a:p>
            <a:pPr lvl="1"/>
            <a:r>
              <a:rPr dirty="0"/>
              <a:t>The </a:t>
            </a:r>
            <a:r>
              <a:rPr b="1" dirty="0" err="1"/>
              <a:t>G∀min</a:t>
            </a:r>
            <a:r>
              <a:rPr b="1" dirty="0"/>
              <a:t>∃ Semantic Language Interface (SLI)</a:t>
            </a:r>
            <a:r>
              <a:rPr dirty="0"/>
              <a:t> with three functions:</a:t>
            </a:r>
          </a:p>
          <a:p>
            <a:pPr lvl="2"/>
            <a:r>
              <a:rPr b="1" dirty="0"/>
              <a:t>initial</a:t>
            </a:r>
            <a:r>
              <a:rPr dirty="0"/>
              <a:t>: Starting states.</a:t>
            </a:r>
            <a:br>
              <a:rPr dirty="0"/>
            </a:br>
            <a:endParaRPr dirty="0"/>
          </a:p>
          <a:p>
            <a:pPr lvl="2"/>
            <a:r>
              <a:rPr b="1" dirty="0"/>
              <a:t>actions</a:t>
            </a:r>
            <a:r>
              <a:rPr dirty="0"/>
              <a:t>: State transitions.</a:t>
            </a:r>
            <a:br>
              <a:rPr dirty="0"/>
            </a:br>
            <a:endParaRPr dirty="0"/>
          </a:p>
          <a:p>
            <a:pPr lvl="2"/>
            <a:r>
              <a:rPr b="1" dirty="0"/>
              <a:t>execute</a:t>
            </a:r>
            <a:r>
              <a:rPr dirty="0"/>
              <a:t>: Apply 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3. Soup DSL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b="1" dirty="0"/>
              <a:t>Core Idea</a:t>
            </a:r>
            <a:r>
              <a:rPr dirty="0"/>
              <a:t>: Create an embedded Python DSL, “Soup,” for writing specifications.</a:t>
            </a:r>
          </a:p>
          <a:p>
            <a:pPr lvl="0"/>
            <a:r>
              <a:rPr b="1" dirty="0"/>
              <a:t>Tools Introduced</a:t>
            </a:r>
            <a:r>
              <a:rPr dirty="0"/>
              <a:t>:</a:t>
            </a:r>
          </a:p>
          <a:p>
            <a:pPr lvl="1"/>
            <a:r>
              <a:rPr b="1" dirty="0" err="1"/>
              <a:t>LambdaPieces</a:t>
            </a:r>
            <a:r>
              <a:rPr dirty="0"/>
              <a:t>: Representing piecewise relations with Python lambdas.</a:t>
            </a:r>
            <a:br>
              <a:rPr dirty="0"/>
            </a:br>
            <a:endParaRPr dirty="0"/>
          </a:p>
          <a:p>
            <a:pPr lvl="1"/>
            <a:r>
              <a:rPr b="1" dirty="0"/>
              <a:t>evaluate</a:t>
            </a:r>
            <a:r>
              <a:rPr dirty="0"/>
              <a:t>: Verify state and step invariants (safety properties).</a:t>
            </a:r>
            <a:br>
              <a:rPr dirty="0"/>
            </a:br>
            <a:endParaRPr dirty="0"/>
          </a:p>
          <a:p>
            <a:pPr lvl="0"/>
            <a:r>
              <a:rPr b="1" dirty="0"/>
              <a:t>Verification Goals</a:t>
            </a:r>
            <a:r>
              <a:rPr dirty="0"/>
              <a:t>:</a:t>
            </a:r>
          </a:p>
          <a:p>
            <a:pPr lvl="1"/>
            <a:r>
              <a:rPr b="1" dirty="0"/>
              <a:t>A[] (</a:t>
            </a:r>
            <a:r>
              <a:rPr b="1" dirty="0" err="1"/>
              <a:t>step|state</a:t>
            </a:r>
            <a:r>
              <a:rPr b="1" dirty="0"/>
              <a:t>)-predicate</a:t>
            </a:r>
            <a:r>
              <a:rPr dirty="0"/>
              <a:t>: Always true.</a:t>
            </a:r>
            <a:br>
              <a:rPr dirty="0"/>
            </a:br>
            <a:endParaRPr dirty="0"/>
          </a:p>
          <a:p>
            <a:pPr lvl="1"/>
            <a:r>
              <a:rPr b="1" dirty="0"/>
              <a:t>E&lt;&gt; (</a:t>
            </a:r>
            <a:r>
              <a:rPr b="1" dirty="0" err="1"/>
              <a:t>step|state</a:t>
            </a:r>
            <a:r>
              <a:rPr b="1" dirty="0"/>
              <a:t>)-predicate</a:t>
            </a:r>
            <a:r>
              <a:rPr dirty="0"/>
              <a:t>: Possibly true.</a:t>
            </a:r>
            <a:br>
              <a:rPr dirty="0"/>
            </a:br>
            <a:endParaRPr dirty="0"/>
          </a:p>
          <a:p>
            <a:pPr lvl="1"/>
            <a:r>
              <a:rPr dirty="0"/>
              <a:t>Absence of deadlocks.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4. Dependent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t>: Enable expressive property verification by evolving semantics based on behavior.</a:t>
            </a:r>
            <a:br/>
            <a:endParaRPr/>
          </a:p>
          <a:p>
            <a:pPr lvl="0"/>
            <a:r>
              <a:rPr b="1"/>
              <a:t>New Capability</a:t>
            </a:r>
            <a:r>
              <a:t>: Observers and finite regular property verification.</a:t>
            </a:r>
            <a:br/>
            <a:endParaRPr/>
          </a:p>
          <a:p>
            <a:pPr lvl="0"/>
            <a:r>
              <a:rPr b="1"/>
              <a:t>Extension</a:t>
            </a:r>
            <a:r>
              <a:t>:</a:t>
            </a:r>
          </a:p>
          <a:p>
            <a:pPr lvl="1"/>
            <a:r>
              <a:t>Adds an </a:t>
            </a:r>
            <a:r>
              <a:rPr b="1"/>
              <a:t>input</a:t>
            </a:r>
            <a:r>
              <a:t> argument to the SLI.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5. Liveness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t>: Detect accepting cycles in Büchi automata.</a:t>
            </a:r>
            <a:br/>
            <a:endParaRPr/>
          </a:p>
          <a:p>
            <a:pPr lvl="0"/>
            <a:r>
              <a:rPr b="1"/>
              <a:t>Steps</a:t>
            </a:r>
            <a:r>
              <a:t>:</a:t>
            </a:r>
          </a:p>
          <a:p>
            <a:pPr marL="685800" lvl="1" indent="-342900">
              <a:buAutoNum type="arabicPeriod"/>
            </a:pPr>
            <a:r>
              <a:t>Understand the difference between Büchi automata and NFA.</a:t>
            </a:r>
            <a:br/>
            <a:endParaRPr/>
          </a:p>
          <a:p>
            <a:pPr marL="685800" lvl="1" indent="-342900">
              <a:buAutoNum type="arabicPeriod"/>
            </a:pPr>
            <a:r>
              <a:t>Implement cycle detection algorithms:</a:t>
            </a:r>
          </a:p>
          <a:p>
            <a:pPr lvl="2"/>
            <a:r>
              <a:t>Nested Reachability.</a:t>
            </a:r>
            <a:br/>
            <a:endParaRPr/>
          </a:p>
          <a:p>
            <a:pPr lvl="2"/>
            <a:r>
              <a:t>Advanced methods (e.g., ndfs_gs09_cdlp05).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6. Algorithms as Dependent Singleton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t>: Reinterpret traversal algorithms as dependent semantics.</a:t>
            </a:r>
            <a:br/>
            <a:endParaRPr/>
          </a:p>
          <a:p>
            <a:pPr lvl="0"/>
            <a:r>
              <a:rPr b="1"/>
              <a:t>Key Insight</a:t>
            </a:r>
            <a:r>
              <a:t>: Algorithms are a special case with:</a:t>
            </a:r>
          </a:p>
          <a:p>
            <a:pPr lvl="1"/>
            <a:r>
              <a:rPr b="1"/>
              <a:t>One implicit specification</a:t>
            </a:r>
            <a:r>
              <a:t>.</a:t>
            </a:r>
            <a:br/>
            <a:endParaRPr/>
          </a:p>
          <a:p>
            <a:pPr lvl="1"/>
            <a:r>
              <a:t>Graph data as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7. Underapproximations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 dirty="0"/>
              <a:t>Core Idea</a:t>
            </a:r>
            <a:r>
              <a:rPr dirty="0"/>
              <a:t>: Mitigate state-space explosion with practical debugging tools.</a:t>
            </a:r>
          </a:p>
          <a:p>
            <a:pPr lvl="0"/>
            <a:r>
              <a:rPr b="1" dirty="0"/>
              <a:t>Techniques Discussed</a:t>
            </a:r>
            <a:r>
              <a:rPr dirty="0"/>
              <a:t>:</a:t>
            </a:r>
          </a:p>
          <a:p>
            <a:pPr lvl="1"/>
            <a:r>
              <a:rPr dirty="0"/>
              <a:t>Hash-compaction.</a:t>
            </a:r>
            <a:br>
              <a:rPr dirty="0"/>
            </a:br>
            <a:endParaRPr dirty="0"/>
          </a:p>
          <a:p>
            <a:pPr lvl="1"/>
            <a:r>
              <a:rPr dirty="0" err="1"/>
              <a:t>Bitstate</a:t>
            </a:r>
            <a:r>
              <a:rPr dirty="0"/>
              <a:t> hashing.</a:t>
            </a:r>
            <a:br>
              <a:rPr dirty="0"/>
            </a:br>
            <a:endParaRPr dirty="0"/>
          </a:p>
          <a:p>
            <a:pPr lvl="1"/>
            <a:r>
              <a:rPr dirty="0"/>
              <a:t>Predicate abstraction.</a:t>
            </a:r>
            <a:br>
              <a:rPr dirty="0"/>
            </a:br>
            <a:endParaRPr dirty="0"/>
          </a:p>
          <a:p>
            <a:pPr lvl="1"/>
            <a:r>
              <a:rPr dirty="0"/>
              <a:t>Variable removal.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Potential Future Chapters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b="1" dirty="0"/>
              <a:t>Simulated Annealing</a:t>
            </a:r>
            <a:r>
              <a:rPr dirty="0"/>
              <a:t>: Optimization with </a:t>
            </a:r>
            <a:r>
              <a:rPr dirty="0" err="1"/>
              <a:t>G∀min</a:t>
            </a:r>
            <a:r>
              <a:rPr dirty="0"/>
              <a:t>∃ SLI.</a:t>
            </a:r>
          </a:p>
          <a:p>
            <a:pPr marL="342900" lvl="0" indent="-342900">
              <a:buAutoNum type="arabicPeriod"/>
            </a:pPr>
            <a:r>
              <a:rPr b="1" dirty="0"/>
              <a:t>A</a:t>
            </a:r>
            <a:r>
              <a:rPr dirty="0"/>
              <a:t>*: AI-inspired search using </a:t>
            </a:r>
            <a:r>
              <a:rPr dirty="0" err="1"/>
              <a:t>G∀min</a:t>
            </a:r>
            <a:r>
              <a:rPr dirty="0"/>
              <a:t>∃ SLI.</a:t>
            </a:r>
          </a:p>
          <a:p>
            <a:pPr marL="342900" lvl="0" indent="-342900">
              <a:buAutoNum type="arabicPeriod"/>
            </a:pPr>
            <a:r>
              <a:rPr b="1" dirty="0"/>
              <a:t>Partial Order Reductions</a:t>
            </a:r>
            <a:r>
              <a:rPr dirty="0"/>
              <a:t>: Simplify concurrent systems.</a:t>
            </a:r>
          </a:p>
          <a:p>
            <a:pPr marL="342900" lvl="0" indent="-342900">
              <a:buAutoNum type="arabicPeriod"/>
            </a:pPr>
            <a:r>
              <a:rPr b="1" dirty="0"/>
              <a:t>Refinement Checking</a:t>
            </a:r>
            <a:r>
              <a:rPr dirty="0"/>
              <a:t>: Verify implementation correctness.</a:t>
            </a:r>
          </a:p>
          <a:p>
            <a:pPr marL="342900" lvl="0" indent="-342900">
              <a:buAutoNum type="arabicPeriod"/>
            </a:pPr>
            <a:r>
              <a:rPr b="1" dirty="0" err="1"/>
              <a:t>Overapproximations</a:t>
            </a:r>
            <a:r>
              <a:rPr dirty="0"/>
              <a:t>: Complement underapproximations with broader searches.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Macintosh PowerPoint</Application>
  <PresentationFormat>On-screen Show (16:9)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Version of the Outline: Key Ideas</vt:lpstr>
      <vt:lpstr>1. Traversals</vt:lpstr>
      <vt:lpstr>2. Piecewise Relations</vt:lpstr>
      <vt:lpstr>3. Soup DSL</vt:lpstr>
      <vt:lpstr>4. Dependent Semantics</vt:lpstr>
      <vt:lpstr>5. Liveness Verification</vt:lpstr>
      <vt:lpstr>6. Algorithms as Dependent Singleton Semantics</vt:lpstr>
      <vt:lpstr>7. Underapproximations</vt:lpstr>
      <vt:lpstr>Potential Future Chapters</vt:lpstr>
      <vt:lpstr>Strengths:</vt:lpstr>
      <vt:lpstr>Suggestions:</vt:lpstr>
      <vt:lpstr>Potential Future Chapters: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TEODOROV Ciprian</cp:lastModifiedBy>
  <cp:revision>1</cp:revision>
  <dcterms:created xsi:type="dcterms:W3CDTF">2024-12-30T22:29:41Z</dcterms:created>
  <dcterms:modified xsi:type="dcterms:W3CDTF">2024-12-30T22:32:40Z</dcterms:modified>
</cp:coreProperties>
</file>