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68" d="100"/>
          <a:sy n="68" d="100"/>
        </p:scale>
        <p:origin x="228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3F156-D522-1C4A-B5D2-55C26DE450CA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2FE7A-5F65-4844-80BE-7AAF0F860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 of discrete time signal x[n] is ¼ or 9/30, frequency of X[k] is 1/30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2FE7A-5F65-4844-80BE-7AAF0F860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0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1E9D-2C03-6B48-06D9-51326F837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361E9-DEDB-F964-FE16-81D73A39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2756-C460-3451-28F4-31AE0A30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DB46-C95F-F7E1-2F15-2750F943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6386-9265-59E3-06FC-D6468B48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8FCB-26DD-78D8-42E9-4F376BA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50872-67F8-2EDB-A190-CE3176E8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4B7C-5C2E-B744-6500-934F17B6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7220-73FD-291C-AA19-046277BB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728A-9998-4318-25F6-89BF2981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7A63E-2791-36D9-AE12-9304D05E5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6AF84-2984-A655-1EB5-5A1CBD3BE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A17E2-DAE5-2EF4-966D-B1A42E58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64A1-57AD-51B2-19F7-5FDE44EC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E51F-FA3D-E02E-D2A1-E12560D5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A83-633C-8DF7-6A0D-FA8A607C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ACB1-8561-81D0-15C4-2FA01DC2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72FB-A37C-4DC2-1A3A-930171F6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3350F-4705-3CCA-2788-58AC5E09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5307-7ABA-B0CC-2411-824E55AB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8699-F4BE-A197-B0FE-35DD9E08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0DAB-9AE6-F860-56A5-F04D7C3C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D90E-CFB7-839F-2545-4C05BDCA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C5D4-52FA-9A33-F7AF-FB02017F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B5EA-4BED-6D2D-6851-750846A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CA75-9834-95DE-6B6D-7EE740A8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3536-11E1-1728-D91F-64328C68A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A0949-B73E-6D0A-81EE-4D55215C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E8C6-619D-1746-CB1D-181AB458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1A76-3338-5BE2-3401-4EA60119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3CFC-A328-8D4F-0417-249E182F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BA81-C395-BD9E-B0BE-7382639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13B0D-3C91-6D2C-0CB8-D4D1E222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18A8-6318-EB4C-7E02-CE788FD0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56BC3-D22E-7426-09E2-87901891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DB830-83B9-8A97-F92E-7AC86DFE3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DBE2-55B9-64B3-3B6B-DA1FD8DA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C765C-D0BB-3E74-081A-B70A515F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CF67B-A785-AC66-4E6C-FE8FEDFC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0677-43ED-DC78-9796-E831A6D7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F295B-9DE4-BA5C-0730-9BC8F837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BD6B-BE55-B359-0302-4DC88117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E8CAB-D30E-B4ED-A81E-0B0418FD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DD88E-42B7-3426-87FF-C9DCA8A2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608BC-E68F-A33C-40C6-9733D9F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68D11-F6B1-B239-43C8-CE9E5BF6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308C-004E-E6B7-FE22-175F2CBF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3FF9-14C6-ABEE-26A1-EAB65671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6E73-65FB-4D86-884D-A3803A22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F1A57-11BF-4A05-D121-EDF007EC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F9ADD-D774-081C-6768-C594A5FA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7FDA-2D3C-F227-067E-6D70AB6C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20F1-2B07-AEE8-2132-FEA0ACA5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7F269-D9E8-894E-19D8-F1DDF1491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C345D-98EF-CC80-C83D-CEB957E41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E9EB-ECA3-B62D-8CAC-C3BEBB5A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2F8CF-4B93-10A4-082F-590AA575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9951-82C7-1988-EA8D-8F9F361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0F674-615F-D556-4B28-C7AF95C9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5DB5-C165-F938-BC48-851F9577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9859-FB29-C8BB-7F8D-49509E1F8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4F86-79B8-9C43-ADA9-BF90E6C148C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495D-EF3C-2908-83E5-FB3309206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1172-7F93-9295-2420-BB8E0D9E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A67F-B0F5-B944-9565-BB0DCAD1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file:////var/folders/cr/q1_nl8cx40s4swkjv5kznzph0000gn/T/com.microsoft.Word/WebArchiveCopyPasteTempFiles/F_27_9.gi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cr/q1_nl8cx40s4swkjv5kznzph0000gn/T/com.microsoft.Word/WebArchiveCopyPasteTempFiles/F_27_9.gif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cr/q1_nl8cx40s4swkjv5kznzph0000gn/T/com.microsoft.Word/WebArchiveCopyPasteTempFiles/F_27_11.gif" TargetMode="Externa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E7EC-11CE-B831-263F-7C19AFAEB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and its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4DE60-50CE-AB19-E401-BDE343950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 Feliu</a:t>
            </a:r>
          </a:p>
        </p:txBody>
      </p:sp>
    </p:spTree>
    <p:extLst>
      <p:ext uri="{BB962C8B-B14F-4D97-AF65-F5344CB8AC3E}">
        <p14:creationId xmlns:p14="http://schemas.microsoft.com/office/powerpoint/2010/main" val="31785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9C26-E2F4-BDFA-5052-DA39AF25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</p:txBody>
      </p:sp>
      <p:pic>
        <p:nvPicPr>
          <p:cNvPr id="5" name="Content Placeholder 4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E187F2ED-0865-8818-4FD8-02855F054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3" t="1824" r="1385" b="1654"/>
          <a:stretch/>
        </p:blipFill>
        <p:spPr>
          <a:xfrm>
            <a:off x="6989663" y="1167063"/>
            <a:ext cx="4364137" cy="3276600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97FE9FF-6D5E-DC3F-9F8F-369A109F3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" t="4451" r="1960" b="4587"/>
          <a:stretch/>
        </p:blipFill>
        <p:spPr>
          <a:xfrm>
            <a:off x="6989663" y="4443663"/>
            <a:ext cx="4364137" cy="16982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FC496C-4B55-7E64-F8D8-C1740B37140F}"/>
              </a:ext>
            </a:extLst>
          </p:cNvPr>
          <p:cNvSpPr txBox="1">
            <a:spLocks/>
          </p:cNvSpPr>
          <p:nvPr/>
        </p:nvSpPr>
        <p:spPr>
          <a:xfrm>
            <a:off x="491490" y="1687513"/>
            <a:ext cx="6042660" cy="445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are very good at recognizing and categorizing images, symbols, and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computers this is very hard, since they look at the data that make up the images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the data in terms of frequency creates patterns that are much more easily recognizable</a:t>
            </a:r>
          </a:p>
        </p:txBody>
      </p:sp>
    </p:spTree>
    <p:extLst>
      <p:ext uri="{BB962C8B-B14F-4D97-AF65-F5344CB8AC3E}">
        <p14:creationId xmlns:p14="http://schemas.microsoft.com/office/powerpoint/2010/main" val="237006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0020-6FA1-AEC8-2ECB-695E2CF2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</p:txBody>
      </p:sp>
      <p:pic>
        <p:nvPicPr>
          <p:cNvPr id="6" name="Content Placeholder 5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F675A59C-1B7A-1120-10E1-02FD3E580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691" b="80666"/>
          <a:stretch/>
        </p:blipFill>
        <p:spPr>
          <a:xfrm>
            <a:off x="7144764" y="5222569"/>
            <a:ext cx="714375" cy="709611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A5FBEF9-0589-7B4A-F043-CF183487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1285874"/>
            <a:ext cx="203020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97F98CE-FA96-5D72-936B-856114BC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82" y="1690688"/>
            <a:ext cx="4800600" cy="47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5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ECA996CA-6164-64EF-C56A-30E322A0D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10" r="43927" b="80138"/>
          <a:stretch/>
        </p:blipFill>
        <p:spPr>
          <a:xfrm>
            <a:off x="5216342" y="4279113"/>
            <a:ext cx="700087" cy="728980"/>
          </a:xfrm>
          <a:prstGeom prst="rect">
            <a:avLst/>
          </a:prstGeom>
        </p:spPr>
      </p:pic>
      <p:pic>
        <p:nvPicPr>
          <p:cNvPr id="9" name="Content Placeholder 5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7B7F89AB-C45D-8BB2-1B42-EFF1A5689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21" b="81696"/>
          <a:stretch/>
        </p:blipFill>
        <p:spPr>
          <a:xfrm>
            <a:off x="6206153" y="4307688"/>
            <a:ext cx="677862" cy="671830"/>
          </a:xfrm>
          <a:prstGeom prst="rect">
            <a:avLst/>
          </a:prstGeom>
        </p:spPr>
      </p:pic>
      <p:pic>
        <p:nvPicPr>
          <p:cNvPr id="10" name="Content Placeholder 5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0C4A9E8E-0132-C751-0FAD-CAEF4B1E9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66" r="87254"/>
          <a:stretch/>
        </p:blipFill>
        <p:spPr>
          <a:xfrm>
            <a:off x="7173739" y="4309184"/>
            <a:ext cx="739775" cy="709613"/>
          </a:xfrm>
          <a:prstGeom prst="rect">
            <a:avLst/>
          </a:prstGeom>
        </p:spPr>
      </p:pic>
      <p:pic>
        <p:nvPicPr>
          <p:cNvPr id="11" name="Content Placeholder 5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B7326C4E-6BFE-CB51-9151-2EEAC33B7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10" t="81056" r="43681"/>
          <a:stretch/>
        </p:blipFill>
        <p:spPr>
          <a:xfrm>
            <a:off x="5132606" y="5216853"/>
            <a:ext cx="714375" cy="695326"/>
          </a:xfrm>
          <a:prstGeom prst="rect">
            <a:avLst/>
          </a:prstGeom>
        </p:spPr>
      </p:pic>
      <p:pic>
        <p:nvPicPr>
          <p:cNvPr id="12" name="Content Placeholder 5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724EDC3C-1020-F7D5-2BFB-A5F15E70D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21" t="80666"/>
          <a:stretch/>
        </p:blipFill>
        <p:spPr>
          <a:xfrm>
            <a:off x="6237109" y="5209709"/>
            <a:ext cx="677862" cy="709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E32F6-5C98-66F0-764B-80A1EBC91163}"/>
              </a:ext>
            </a:extLst>
          </p:cNvPr>
          <p:cNvSpPr txBox="1"/>
          <p:nvPr/>
        </p:nvSpPr>
        <p:spPr>
          <a:xfrm>
            <a:off x="5304982" y="1989617"/>
            <a:ext cx="6518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everywhere, and while it is easy to store, it is very hard to manipulate, process, and move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processing large data sets like streaming video or a Wi-Fi connection can take time and usually need to be performed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are really bad at recognizing images</a:t>
            </a:r>
          </a:p>
        </p:txBody>
      </p:sp>
      <p:pic>
        <p:nvPicPr>
          <p:cNvPr id="1028" name="Picture 4" descr="How CAPTCHAs work | What does CAPTCHA mean? | Cloudflare">
            <a:extLst>
              <a:ext uri="{FF2B5EF4-FFF2-40B4-BE49-F238E27FC236}">
                <a16:creationId xmlns:a16="http://schemas.microsoft.com/office/drawing/2014/main" id="{A3A4F20E-287B-D033-3171-3CE6145C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60" y="4279446"/>
            <a:ext cx="3937000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52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ABE3-0F97-ACA1-A5D2-BA3306B3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3CE6-69D2-5879-738E-5EEDE328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2487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 Fourier</a:t>
            </a:r>
          </a:p>
        </p:txBody>
      </p:sp>
      <p:pic>
        <p:nvPicPr>
          <p:cNvPr id="2050" name="Picture 2" descr="Joseph Fourier - Wikipedia">
            <a:extLst>
              <a:ext uri="{FF2B5EF4-FFF2-40B4-BE49-F238E27FC236}">
                <a16:creationId xmlns:a16="http://schemas.microsoft.com/office/drawing/2014/main" id="{7A3D5E5C-82B5-B8E7-5090-30715532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70687" y="0"/>
            <a:ext cx="5421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6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559B-6232-BF26-0FB4-10E827E1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6245-AE76-CA14-1165-8E7526DE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functions as linear combinations of sinusoids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 a period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2826A6-3E97-4CE9-B92E-CDABA8D99D86}"/>
                  </a:ext>
                </a:extLst>
              </p:cNvPr>
              <p:cNvSpPr txBox="1"/>
              <p:nvPr/>
            </p:nvSpPr>
            <p:spPr>
              <a:xfrm>
                <a:off x="552892" y="2658140"/>
                <a:ext cx="10951535" cy="3545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/>
                        <m:t>𝑓</m:t>
                      </m:r>
                      <m:d>
                        <m:dPr>
                          <m:ctrlPr>
                            <a:rPr lang="en-US" sz="2800" i="1"/>
                          </m:ctrlPr>
                        </m:dPr>
                        <m:e>
                          <m:r>
                            <a:rPr lang="en-US" sz="2800" i="1"/>
                            <m:t>𝑥</m:t>
                          </m:r>
                        </m:e>
                      </m:d>
                      <m:r>
                        <a:rPr lang="en-US" sz="2800" i="1"/>
                        <m:t>=</m:t>
                      </m:r>
                      <m:f>
                        <m:fPr>
                          <m:ctrlPr>
                            <a:rPr lang="en-US" sz="2800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𝑎</m:t>
                              </m:r>
                            </m:e>
                            <m:sub>
                              <m:r>
                                <a:rPr lang="en-US" sz="2800" i="1"/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i="1"/>
                            <m:t>2</m:t>
                          </m:r>
                        </m:den>
                      </m:f>
                      <m:r>
                        <a:rPr lang="en-US" sz="2800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/>
                          </m:ctrlPr>
                        </m:naryPr>
                        <m:sub>
                          <m:r>
                            <a:rPr lang="en-US" sz="2800" i="1"/>
                            <m:t>𝑛</m:t>
                          </m:r>
                          <m:r>
                            <a:rPr lang="en-US" sz="2800" i="1"/>
                            <m:t>=1</m:t>
                          </m:r>
                        </m:sub>
                        <m:sup>
                          <m:r>
                            <a:rPr lang="en-US" sz="2800" i="1"/>
                            <m:t>∞</m:t>
                          </m:r>
                        </m:sup>
                        <m:e>
                          <m:r>
                            <a:rPr lang="en-US" sz="2800" i="1"/>
                            <m:t>[</m:t>
                          </m:r>
                          <m:sSub>
                            <m:sSubPr>
                              <m:ctrlPr>
                                <a:rPr lang="en-US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𝑎</m:t>
                              </m:r>
                            </m:e>
                            <m:sub>
                              <m:r>
                                <a:rPr lang="en-US" sz="2800" i="1"/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/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/>
                                  </m:ctrlPr>
                                </m:dPr>
                                <m:e>
                                  <m:r>
                                    <a:rPr lang="en-US" sz="2800" i="1"/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i="1"/>
                            <m:t>+</m:t>
                          </m:r>
                          <m:sSub>
                            <m:sSubPr>
                              <m:ctrlPr>
                                <a:rPr lang="en-US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𝑏</m:t>
                              </m:r>
                            </m:e>
                            <m:sub>
                              <m:r>
                                <a:rPr lang="en-US" sz="2800" i="1"/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/>
                            <m:t>sin</m:t>
                          </m:r>
                          <m:r>
                            <a:rPr lang="en-US" sz="2800" i="1"/>
                            <m:t>(</m:t>
                          </m:r>
                          <m:r>
                            <a:rPr lang="en-US" sz="2800" i="1"/>
                            <m:t>𝑛𝑥</m:t>
                          </m:r>
                          <m:r>
                            <a:rPr lang="en-US" sz="2800" i="1"/>
                            <m:t>)]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scalars a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b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𝑎</m:t>
                          </m:r>
                        </m:e>
                        <m:sub>
                          <m:r>
                            <a:rPr lang="en-US" sz="2800" i="1"/>
                            <m:t>𝑛</m:t>
                          </m:r>
                        </m:sub>
                      </m:sSub>
                      <m:r>
                        <a:rPr lang="en-US" sz="2800" i="1"/>
                        <m:t>=</m:t>
                      </m:r>
                      <m:f>
                        <m:fPr>
                          <m:ctrlPr>
                            <a:rPr lang="en-US" sz="2800" i="1"/>
                          </m:ctrlPr>
                        </m:fPr>
                        <m:num>
                          <m:r>
                            <a:rPr lang="en-US" sz="2800" i="1"/>
                            <m:t>1</m:t>
                          </m:r>
                        </m:num>
                        <m:den>
                          <m:r>
                            <a:rPr lang="en-US" sz="2800" i="1"/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sz="2800" i="1"/>
                          </m:ctrlPr>
                        </m:naryPr>
                        <m:sub>
                          <m:r>
                            <a:rPr lang="en-US" sz="2800" i="1"/>
                            <m:t>−</m:t>
                          </m:r>
                          <m:r>
                            <a:rPr lang="en-US" sz="2800" i="1"/>
                            <m:t>𝜋</m:t>
                          </m:r>
                        </m:sub>
                        <m:sup>
                          <m:r>
                            <a:rPr lang="en-US" sz="2800" i="1"/>
                            <m:t>𝜋</m:t>
                          </m:r>
                        </m:sup>
                        <m:e>
                          <m:r>
                            <a:rPr lang="en-US" sz="2800" i="1"/>
                            <m:t>𝑓</m:t>
                          </m:r>
                          <m:d>
                            <m:dPr>
                              <m:ctrlPr>
                                <a:rPr lang="en-US" sz="2800" i="1"/>
                              </m:ctrlPr>
                            </m:dPr>
                            <m:e>
                              <m:r>
                                <a:rPr lang="en-US" sz="2800" i="1"/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/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/>
                                  </m:ctrlPr>
                                </m:dPr>
                                <m:e>
                                  <m:r>
                                    <a:rPr lang="en-US" sz="2800" i="1"/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i="1"/>
                            <m:t>𝑑𝑥</m:t>
                          </m:r>
                          <m:r>
                            <a:rPr lang="en-US" sz="2800" i="1"/>
                            <m:t>,         </m:t>
                          </m:r>
                          <m:r>
                            <a:rPr lang="en-US" sz="2800" i="1"/>
                            <m:t>𝑛</m:t>
                          </m:r>
                          <m:r>
                            <a:rPr lang="en-US" sz="2800" i="1"/>
                            <m:t>=0,1,2,…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/>
                          </m:ctrlPr>
                        </m:sSubPr>
                        <m:e>
                          <m:r>
                            <a:rPr lang="en-US" sz="2800" i="1"/>
                            <m:t>𝑏</m:t>
                          </m:r>
                        </m:e>
                        <m:sub>
                          <m:r>
                            <a:rPr lang="en-US" sz="2800" i="1"/>
                            <m:t>𝑛</m:t>
                          </m:r>
                        </m:sub>
                      </m:sSub>
                      <m:r>
                        <a:rPr lang="en-US" sz="2800" i="1"/>
                        <m:t>=</m:t>
                      </m:r>
                      <m:f>
                        <m:fPr>
                          <m:ctrlPr>
                            <a:rPr lang="en-US" sz="2800" i="1"/>
                          </m:ctrlPr>
                        </m:fPr>
                        <m:num>
                          <m:r>
                            <a:rPr lang="en-US" sz="2800" i="1"/>
                            <m:t>1</m:t>
                          </m:r>
                        </m:num>
                        <m:den>
                          <m:r>
                            <a:rPr lang="en-US" sz="2800" i="1"/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sz="2800" i="1"/>
                          </m:ctrlPr>
                        </m:naryPr>
                        <m:sub>
                          <m:r>
                            <a:rPr lang="en-US" sz="2800" i="1"/>
                            <m:t>−</m:t>
                          </m:r>
                          <m:r>
                            <a:rPr lang="en-US" sz="2800" i="1"/>
                            <m:t>𝜋</m:t>
                          </m:r>
                        </m:sub>
                        <m:sup>
                          <m:r>
                            <a:rPr lang="en-US" sz="2800" i="1"/>
                            <m:t>𝜋</m:t>
                          </m:r>
                        </m:sup>
                        <m:e>
                          <m:r>
                            <a:rPr lang="en-US" sz="2800" i="1"/>
                            <m:t>𝑓</m:t>
                          </m:r>
                          <m:d>
                            <m:dPr>
                              <m:ctrlPr>
                                <a:rPr lang="en-US" sz="2800" i="1"/>
                              </m:ctrlPr>
                            </m:dPr>
                            <m:e>
                              <m:r>
                                <a:rPr lang="en-US" sz="2800" i="1"/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/>
                            <m:t>sin</m:t>
                          </m:r>
                          <m:r>
                            <a:rPr lang="en-US" sz="2800"/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sz="2800"/>
                            <m:t>nx</m:t>
                          </m:r>
                          <m:r>
                            <a:rPr lang="en-US" sz="2800"/>
                            <m:t>)</m:t>
                          </m:r>
                          <m:r>
                            <a:rPr lang="en-US" sz="2800" i="1"/>
                            <m:t>𝑑𝑥</m:t>
                          </m:r>
                          <m:r>
                            <a:rPr lang="en-US" sz="2800" i="1"/>
                            <m:t>,         </m:t>
                          </m:r>
                          <m:r>
                            <a:rPr lang="en-US" sz="2800" i="1"/>
                            <m:t>𝑛</m:t>
                          </m:r>
                          <m:r>
                            <a:rPr lang="en-US" sz="2800" i="1"/>
                            <m:t>=0,1,2,…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2826A6-3E97-4CE9-B92E-CDABA8D9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2" y="2658140"/>
                <a:ext cx="10951535" cy="3545330"/>
              </a:xfrm>
              <a:prstGeom prst="rect">
                <a:avLst/>
              </a:prstGeom>
              <a:blipFill>
                <a:blip r:embed="rId2"/>
                <a:stretch>
                  <a:fillRect l="-1159" t="-38571" b="-7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70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E8CC-A372-F77A-C226-D18557BB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and Fourier Transform</a:t>
            </a:r>
          </a:p>
        </p:txBody>
      </p:sp>
      <p:pic>
        <p:nvPicPr>
          <p:cNvPr id="30" name="Content Placeholder 29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58C7AAF1-8CCD-ED4C-F1EE-123E35C16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813" y="2103437"/>
            <a:ext cx="10510769" cy="4082247"/>
          </a:xfrm>
        </p:spPr>
      </p:pic>
    </p:spTree>
    <p:extLst>
      <p:ext uri="{BB962C8B-B14F-4D97-AF65-F5344CB8AC3E}">
        <p14:creationId xmlns:p14="http://schemas.microsoft.com/office/powerpoint/2010/main" val="389508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024A-6927-3E76-F3FD-D89826BDD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457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x[n]- Discrete time signal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X[k]- frequency 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73E604-86AB-C06E-D8D5-204E774DE875}"/>
                  </a:ext>
                </a:extLst>
              </p:cNvPr>
              <p:cNvSpPr/>
              <p:nvPr/>
            </p:nvSpPr>
            <p:spPr>
              <a:xfrm>
                <a:off x="5881187" y="1609547"/>
                <a:ext cx="5472613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73E604-86AB-C06E-D8D5-204E774DE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87" y="1609547"/>
                <a:ext cx="5472613" cy="1304268"/>
              </a:xfrm>
              <a:prstGeom prst="rect">
                <a:avLst/>
              </a:prstGeom>
              <a:blipFill>
                <a:blip r:embed="rId2"/>
                <a:stretch>
                  <a:fillRect t="-100000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37">
                <a:extLst>
                  <a:ext uri="{FF2B5EF4-FFF2-40B4-BE49-F238E27FC236}">
                    <a16:creationId xmlns:a16="http://schemas.microsoft.com/office/drawing/2014/main" id="{F2CFF9D8-59E5-320A-97AC-77CFC3F106B4}"/>
                  </a:ext>
                </a:extLst>
              </p:cNvPr>
              <p:cNvSpPr txBox="1"/>
              <p:nvPr/>
            </p:nvSpPr>
            <p:spPr>
              <a:xfrm>
                <a:off x="838200" y="1609547"/>
                <a:ext cx="4815388" cy="148387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 Box 37">
                <a:extLst>
                  <a:ext uri="{FF2B5EF4-FFF2-40B4-BE49-F238E27FC236}">
                    <a16:creationId xmlns:a16="http://schemas.microsoft.com/office/drawing/2014/main" id="{F2CFF9D8-59E5-320A-97AC-77CFC3F10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9547"/>
                <a:ext cx="4815388" cy="1483876"/>
              </a:xfrm>
              <a:prstGeom prst="rect">
                <a:avLst/>
              </a:prstGeom>
              <a:blipFill>
                <a:blip r:embed="rId3"/>
                <a:stretch>
                  <a:fillRect t="-90678" b="-12457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97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0595-EF7E-30C9-C135-87BF1AAA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Frequencies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9B06B-4FA9-57A9-2962-2511B56750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486" y="5052871"/>
                <a:ext cx="4486911" cy="16414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=2</m:t>
                    </m:r>
                    <m:r>
                      <m:rPr>
                        <m:sty m:val="p"/>
                      </m:rPr>
                      <a:rPr lang="en-US"/>
                      <m:t>cos</m:t>
                    </m:r>
                    <m:r>
                      <a:rPr lang="en-US" i="1"/>
                      <m:t>(2</m:t>
                    </m:r>
                    <m:r>
                      <a:rPr lang="en-US" i="1"/>
                      <m:t>𝜋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4</m:t>
                        </m:r>
                      </m:den>
                    </m:f>
                    <m:r>
                      <a:rPr lang="en-US" i="1"/>
                      <m:t>𝑛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>
                    <a:effectLst/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ambria" panose="02040503050406030204" pitchFamily="18" charset="0"/>
                  </a:rPr>
                  <a:t>N=30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9B06B-4FA9-57A9-2962-2511B5675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486" y="5052871"/>
                <a:ext cx="4486911" cy="1641476"/>
              </a:xfrm>
              <a:blipFill>
                <a:blip r:embed="rId3"/>
                <a:stretch>
                  <a:fillRect l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9A5F22B-430A-6002-CE3F-8E03520211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86" y="1825625"/>
            <a:ext cx="3857625" cy="3048882"/>
          </a:xfrm>
          <a:prstGeom prst="rect">
            <a:avLst/>
          </a:prstGeom>
        </p:spPr>
      </p:pic>
      <p:pic>
        <p:nvPicPr>
          <p:cNvPr id="5" name="Picture 4" descr="Application&#10;&#10;Description automatically generated">
            <a:extLst>
              <a:ext uri="{FF2B5EF4-FFF2-40B4-BE49-F238E27FC236}">
                <a16:creationId xmlns:a16="http://schemas.microsoft.com/office/drawing/2014/main" id="{EEFF836B-8FD4-B7B7-8211-1CF876B1F6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90" y="1825625"/>
            <a:ext cx="3618230" cy="30503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ACED07-B9D7-6CF2-87D2-57053733D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6889" y="5052871"/>
                <a:ext cx="4486911" cy="16414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/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𝑛</m:t>
                        </m:r>
                      </m:e>
                    </m:d>
                    <m:r>
                      <a:rPr lang="en-US" i="1"/>
                      <m:t>=2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2</m:t>
                            </m:r>
                            <m:r>
                              <a:rPr lang="en-US" i="1"/>
                              <m:t>𝜋</m:t>
                            </m:r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9</m:t>
                                </m:r>
                              </m:num>
                              <m:den>
                                <m:r>
                                  <a:rPr lang="en-US" i="1"/>
                                  <m:t>30</m:t>
                                </m:r>
                              </m:den>
                            </m:f>
                            <m:r>
                              <a:rPr lang="en-US" i="1"/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N=30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ACED07-B9D7-6CF2-87D2-57053733D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889" y="5052871"/>
                <a:ext cx="4486911" cy="1641476"/>
              </a:xfrm>
              <a:prstGeom prst="rect">
                <a:avLst/>
              </a:prstGeom>
              <a:blipFill>
                <a:blip r:embed="rId6"/>
                <a:stretch>
                  <a:fillRect l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71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EBAF-5362-D342-83C2-97ECBF73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vs FFT</a:t>
            </a: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8E441C1D-614F-3B5E-97C5-FA317F6CFEA1}"/>
              </a:ext>
            </a:extLst>
          </p:cNvPr>
          <p:cNvSpPr txBox="1"/>
          <p:nvPr/>
        </p:nvSpPr>
        <p:spPr>
          <a:xfrm>
            <a:off x="838200" y="2001203"/>
            <a:ext cx="5013960" cy="424719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77AC3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%x=@(n) 2*cos(2*pi*(11/40)*n)    input as a function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[0.5 0.5 0 0 0 0 0 0 0 0]                  </a:t>
            </a:r>
            <a:r>
              <a:rPr lang="en-US" sz="1200" dirty="0">
                <a:solidFill>
                  <a:srgbClr val="77AC3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input as a set of points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77AC3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%x=rand(1,100)*10              % input as a set of 100 random points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N=length(x)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zeros(1,N)                 </a:t>
            </a:r>
            <a:r>
              <a:rPr lang="en-US" sz="1200" dirty="0">
                <a:solidFill>
                  <a:srgbClr val="77AC3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X[g] is the result of the sum for x=g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k=-floor((N-1)/2)              </a:t>
            </a:r>
            <a:r>
              <a:rPr lang="en-US" sz="1200" dirty="0">
                <a:solidFill>
                  <a:srgbClr val="77AC3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k is used to center the graph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BFB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g=0:N-1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BFB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j=0:N-1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X(g+1)=X(g+1)+x(j+1)*exp(-2i*pi*(g/N)*j)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BFB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plot(</a:t>
            </a:r>
            <a:r>
              <a:rPr lang="en-US" sz="1200" dirty="0" err="1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k,abs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(X(g+1)),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'--gs'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,2,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'MarkerSize'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'MarkerEdgeColor'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'MarkerFaceColor'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,[0.5,0.5,0.5])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k=k+1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BFB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display(X)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A71A46C8-78FC-7166-8D52-CE3B7126346D}"/>
              </a:ext>
            </a:extLst>
          </p:cNvPr>
          <p:cNvSpPr txBox="1"/>
          <p:nvPr/>
        </p:nvSpPr>
        <p:spPr>
          <a:xfrm>
            <a:off x="6339842" y="2001201"/>
            <a:ext cx="5013958" cy="424719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rand(1,8)*10;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N=length(x);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p=ceil(log2(N));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2^p;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N2=N/2;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 = exp(-pi*</a:t>
            </a:r>
            <a:r>
              <a:rPr lang="en-US" sz="1200" dirty="0" err="1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/N2);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W=WW.^(0 : N2-1);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BFB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j=1:p-1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t=x(:,1:N2)+x(:,N2+1:N);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x=[t ; W.*(x(:,1:N2)-x(:,N2+1:N))];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W=[W(:,1:2:N2); W(:,1:2:N2)];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N=N2;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N2=N2/2;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BFB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u=x(:,1);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v=x(:,2);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x=[</a:t>
            </a:r>
            <a:r>
              <a:rPr lang="en-US" sz="1200" dirty="0" err="1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u+v;u-v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plot(abs(x),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'--gs'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'LineWidth'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,2,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'MarkerSize'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'MarkerEdgeColor'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'MarkerFaceColor'</a:t>
            </a:r>
            <a:r>
              <a:rPr lang="en-US" sz="1200" dirty="0"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,[0.5,0.5,0.5])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A3B883-E001-4658-EEA9-92BACACF462C}"/>
              </a:ext>
            </a:extLst>
          </p:cNvPr>
          <p:cNvSpPr txBox="1">
            <a:spLocks/>
          </p:cNvSpPr>
          <p:nvPr/>
        </p:nvSpPr>
        <p:spPr>
          <a:xfrm>
            <a:off x="838200" y="1119346"/>
            <a:ext cx="50139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Fourier Transform, O(N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6F81AA-7887-0F77-44C1-E75B1372AD2B}"/>
              </a:ext>
            </a:extLst>
          </p:cNvPr>
          <p:cNvSpPr txBox="1">
            <a:spLocks/>
          </p:cNvSpPr>
          <p:nvPr/>
        </p:nvSpPr>
        <p:spPr>
          <a:xfrm>
            <a:off x="6339841" y="1125855"/>
            <a:ext cx="50139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Transform, 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94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0C4C-E561-F425-CBC7-DB0D4AC9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1192-6C37-2B7E-16EF-FE3AE377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1687512"/>
            <a:ext cx="4450080" cy="5170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looking at an image in terms of frequencies, the highest frequencies are the least important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50% from the higher frequencies could only remove, say 5% of the image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terms of frequencies take up less space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extends to compressing more dense forms of media/data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237F1-0F4D-BED7-803D-1915CA76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080" y="1463356"/>
            <a:ext cx="188197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3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3FB29A-CB96-BFFB-0A37-805BD280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20" y="1463355"/>
            <a:ext cx="4450080" cy="43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15AC9F-A7DE-4CBB-B3FC-C0206447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68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3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D1C36654-39D1-6A14-1145-3EBECBFD2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11" b="10188"/>
          <a:stretch>
            <a:fillRect/>
          </a:stretch>
        </p:blipFill>
        <p:spPr bwMode="auto">
          <a:xfrm>
            <a:off x="4822529" y="1463354"/>
            <a:ext cx="28812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9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660</Words>
  <Application>Microsoft Macintosh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Menlo</vt:lpstr>
      <vt:lpstr>Times New Roman</vt:lpstr>
      <vt:lpstr>Office Theme</vt:lpstr>
      <vt:lpstr>Fourier Transform and its Applications</vt:lpstr>
      <vt:lpstr>The Problem</vt:lpstr>
      <vt:lpstr>Background</vt:lpstr>
      <vt:lpstr>Fourier Series</vt:lpstr>
      <vt:lpstr>Fourier Series and Fourier Transform</vt:lpstr>
      <vt:lpstr>PowerPoint Presentation</vt:lpstr>
      <vt:lpstr>Correlation between Frequencies</vt:lpstr>
      <vt:lpstr>DFT vs FFT</vt:lpstr>
      <vt:lpstr>JPEG Compression</vt:lpstr>
      <vt:lpstr>Image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Transform and its Applications</dc:title>
  <dc:creator>Teo Feliu Merce</dc:creator>
  <cp:lastModifiedBy>Teo Feliu Merce</cp:lastModifiedBy>
  <cp:revision>2</cp:revision>
  <dcterms:created xsi:type="dcterms:W3CDTF">2022-04-29T21:36:48Z</dcterms:created>
  <dcterms:modified xsi:type="dcterms:W3CDTF">2022-04-29T23:03:04Z</dcterms:modified>
</cp:coreProperties>
</file>