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9" r:id="rId3"/>
    <p:sldId id="346" r:id="rId4"/>
    <p:sldId id="296" r:id="rId5"/>
    <p:sldId id="297" r:id="rId6"/>
    <p:sldId id="303" r:id="rId7"/>
    <p:sldId id="305" r:id="rId8"/>
    <p:sldId id="307" r:id="rId9"/>
    <p:sldId id="308" r:id="rId10"/>
    <p:sldId id="347" r:id="rId11"/>
    <p:sldId id="348" r:id="rId12"/>
    <p:sldId id="312" r:id="rId13"/>
    <p:sldId id="313" r:id="rId14"/>
    <p:sldId id="349" r:id="rId15"/>
    <p:sldId id="350" r:id="rId16"/>
    <p:sldId id="351" r:id="rId17"/>
    <p:sldId id="314" r:id="rId18"/>
    <p:sldId id="352" r:id="rId19"/>
    <p:sldId id="315" r:id="rId20"/>
    <p:sldId id="353" r:id="rId21"/>
    <p:sldId id="354" r:id="rId22"/>
    <p:sldId id="316" r:id="rId23"/>
    <p:sldId id="317" r:id="rId24"/>
    <p:sldId id="318" r:id="rId25"/>
    <p:sldId id="319" r:id="rId26"/>
    <p:sldId id="320" r:id="rId27"/>
    <p:sldId id="278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  <p:embeddedFont>
      <p:font typeface="Titillium Web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4207568"/>
        <c:axId val="544201664"/>
        <c:axId val="0"/>
      </c:bar3DChart>
      <c:catAx>
        <c:axId val="54420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1664"/>
        <c:crosses val="autoZero"/>
        <c:auto val="1"/>
        <c:lblAlgn val="ctr"/>
        <c:lblOffset val="100"/>
        <c:noMultiLvlLbl val="0"/>
      </c:catAx>
      <c:valAx>
        <c:axId val="54420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4207568"/>
        <c:axId val="544201664"/>
        <c:axId val="0"/>
      </c:bar3DChart>
      <c:catAx>
        <c:axId val="54420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1664"/>
        <c:crosses val="autoZero"/>
        <c:auto val="1"/>
        <c:lblAlgn val="ctr"/>
        <c:lblOffset val="100"/>
        <c:noMultiLvlLbl val="0"/>
      </c:catAx>
      <c:valAx>
        <c:axId val="54420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4207568"/>
        <c:axId val="544201664"/>
        <c:axId val="0"/>
      </c:bar3DChart>
      <c:catAx>
        <c:axId val="54420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1664"/>
        <c:crosses val="autoZero"/>
        <c:auto val="1"/>
        <c:lblAlgn val="ctr"/>
        <c:lblOffset val="100"/>
        <c:noMultiLvlLbl val="0"/>
      </c:catAx>
      <c:valAx>
        <c:axId val="54420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4420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12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8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4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7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96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70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52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53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97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8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3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9106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68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56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806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4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43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2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48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16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4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1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299" y="2589075"/>
            <a:ext cx="8046653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Cybersecurity using CNN</a:t>
            </a:r>
            <a:endParaRPr sz="4400" dirty="0"/>
          </a:p>
        </p:txBody>
      </p:sp>
      <p:sp>
        <p:nvSpPr>
          <p:cNvPr id="3" name="Google Shape;95;p12">
            <a:extLst>
              <a:ext uri="{FF2B5EF4-FFF2-40B4-BE49-F238E27FC236}">
                <a16:creationId xmlns:a16="http://schemas.microsoft.com/office/drawing/2014/main" id="{C4753093-A1FD-4FA6-8A4A-7A242FDEF462}"/>
              </a:ext>
            </a:extLst>
          </p:cNvPr>
          <p:cNvSpPr txBox="1">
            <a:spLocks/>
          </p:cNvSpPr>
          <p:nvPr/>
        </p:nvSpPr>
        <p:spPr>
          <a:xfrm>
            <a:off x="855299" y="4204446"/>
            <a:ext cx="5070372" cy="393931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/>
              <a:t>Thodoris Goulas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BitTorrent (Benign) images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F9ECF79-96E7-4CE5-A10F-5900A4B6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5" y="454397"/>
            <a:ext cx="7433400" cy="36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6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err="1"/>
              <a:t>Cridex</a:t>
            </a:r>
            <a:r>
              <a:rPr lang="en-US" dirty="0"/>
              <a:t> (Malware) images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D11C885-CD86-40D7-9467-C6BE9324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0" y="501150"/>
            <a:ext cx="7635574" cy="37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299" y="2726350"/>
            <a:ext cx="75735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DL Model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44985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 model –(feature extraction)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905916" cy="2738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endParaRPr lang="en-US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3 hidden layers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err="1"/>
              <a:t>BatchNormalization</a:t>
            </a:r>
            <a:r>
              <a:rPr lang="en-US" dirty="0"/>
              <a:t> (2D) &amp; </a:t>
            </a:r>
            <a:r>
              <a:rPr lang="en-US" dirty="0" err="1"/>
              <a:t>MaxPooling</a:t>
            </a:r>
            <a:r>
              <a:rPr lang="en-US" dirty="0"/>
              <a:t> per layer</a:t>
            </a:r>
            <a:endParaRPr lang="en-US" sz="1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/>
              <a:t>relu activation function</a:t>
            </a:r>
          </a:p>
          <a:p>
            <a:endParaRPr lang="en-US" sz="1400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1C358FE-F9F8-4EFF-8CE4-77763515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91" y="1337157"/>
            <a:ext cx="3823208" cy="24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NN model - classification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905916" cy="2738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3 hidden layers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err="1"/>
              <a:t>BatchNormalization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Dropout per layer</a:t>
            </a:r>
            <a:endParaRPr lang="en-US" sz="1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/>
              <a:t>relu activation function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/>
              <a:t>output layer : sigmoid </a:t>
            </a:r>
            <a:br>
              <a:rPr lang="en" dirty="0"/>
            </a:br>
            <a:r>
              <a:rPr lang="en" dirty="0"/>
              <a:t>activation function</a:t>
            </a:r>
          </a:p>
          <a:p>
            <a:endParaRPr lang="en-US" sz="1400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C41D8FA-6873-4583-B710-5155471D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14" y="1321096"/>
            <a:ext cx="3742420" cy="24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process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905916" cy="2738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err="1"/>
              <a:t>Tensorflow</a:t>
            </a:r>
            <a:r>
              <a:rPr lang="en-US" dirty="0"/>
              <a:t> framework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Batch size: 64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Epochs: 10, 20, 40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/>
              <a:t>Learning rate: 0.001, 0.0001</a:t>
            </a:r>
          </a:p>
          <a:p>
            <a:endParaRPr lang="en-US" sz="1400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96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 classifier –(SVM)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905916" cy="21194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C: 0.1, 1, 10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gamma: 0.1, </a:t>
            </a:r>
            <a:r>
              <a:rPr lang="el-GR" dirty="0"/>
              <a:t>0</a:t>
            </a:r>
            <a:r>
              <a:rPr lang="en-US" dirty="0"/>
              <a:t>.01, 0.001</a:t>
            </a:r>
            <a:endParaRPr lang="en-US" sz="1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k</a:t>
            </a:r>
            <a:r>
              <a:rPr lang="en" dirty="0"/>
              <a:t>ernel: rbf, linear, sigmoid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/>
              <a:t>5-fol</a:t>
            </a:r>
            <a:r>
              <a:rPr lang="en-US" dirty="0"/>
              <a:t>d</a:t>
            </a:r>
            <a:r>
              <a:rPr lang="en" dirty="0"/>
              <a:t> cross-validation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" name="Google Shape;1249;p48">
            <a:extLst>
              <a:ext uri="{FF2B5EF4-FFF2-40B4-BE49-F238E27FC236}">
                <a16:creationId xmlns:a16="http://schemas.microsoft.com/office/drawing/2014/main" id="{581C5F64-15C2-44C8-A3E8-CC0A3FEE2F07}"/>
              </a:ext>
            </a:extLst>
          </p:cNvPr>
          <p:cNvGrpSpPr/>
          <p:nvPr/>
        </p:nvGrpSpPr>
        <p:grpSpPr>
          <a:xfrm>
            <a:off x="791499" y="3450873"/>
            <a:ext cx="661414" cy="691916"/>
            <a:chOff x="6506504" y="937343"/>
            <a:chExt cx="744273" cy="793950"/>
          </a:xfrm>
        </p:grpSpPr>
        <p:sp>
          <p:nvSpPr>
            <p:cNvPr id="7" name="Google Shape;1250;p48">
              <a:extLst>
                <a:ext uri="{FF2B5EF4-FFF2-40B4-BE49-F238E27FC236}">
                  <a16:creationId xmlns:a16="http://schemas.microsoft.com/office/drawing/2014/main" id="{F283C0AC-095D-4525-A9A9-811B0C5BDB4A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51;p48">
              <a:extLst>
                <a:ext uri="{FF2B5EF4-FFF2-40B4-BE49-F238E27FC236}">
                  <a16:creationId xmlns:a16="http://schemas.microsoft.com/office/drawing/2014/main" id="{A18C95DB-3C11-434A-A1C2-8417A1191AA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52;p48">
              <a:extLst>
                <a:ext uri="{FF2B5EF4-FFF2-40B4-BE49-F238E27FC236}">
                  <a16:creationId xmlns:a16="http://schemas.microsoft.com/office/drawing/2014/main" id="{A7B4582D-D809-4EFF-8D4B-0890D2EA0F6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1253;p48">
              <a:extLst>
                <a:ext uri="{FF2B5EF4-FFF2-40B4-BE49-F238E27FC236}">
                  <a16:creationId xmlns:a16="http://schemas.microsoft.com/office/drawing/2014/main" id="{3BEC3D3B-7E43-46B1-89B5-7783689204B5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254;p48">
                <a:extLst>
                  <a:ext uri="{FF2B5EF4-FFF2-40B4-BE49-F238E27FC236}">
                    <a16:creationId xmlns:a16="http://schemas.microsoft.com/office/drawing/2014/main" id="{067706A3-D0FE-4896-8441-2CB7ED76EAA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55;p48">
                <a:extLst>
                  <a:ext uri="{FF2B5EF4-FFF2-40B4-BE49-F238E27FC236}">
                    <a16:creationId xmlns:a16="http://schemas.microsoft.com/office/drawing/2014/main" id="{BBC2AAF5-1879-487D-878F-43B3C26D04D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56;p48">
                <a:extLst>
                  <a:ext uri="{FF2B5EF4-FFF2-40B4-BE49-F238E27FC236}">
                    <a16:creationId xmlns:a16="http://schemas.microsoft.com/office/drawing/2014/main" id="{074D1BFA-438C-409F-91BD-54267C72605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57;p48">
                <a:extLst>
                  <a:ext uri="{FF2B5EF4-FFF2-40B4-BE49-F238E27FC236}">
                    <a16:creationId xmlns:a16="http://schemas.microsoft.com/office/drawing/2014/main" id="{B63C8FD6-D51C-48ED-8533-0B45B7793EC5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58;p48">
                <a:extLst>
                  <a:ext uri="{FF2B5EF4-FFF2-40B4-BE49-F238E27FC236}">
                    <a16:creationId xmlns:a16="http://schemas.microsoft.com/office/drawing/2014/main" id="{E50ADE32-7040-4671-80C6-108B60A8C54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59;p48">
                <a:extLst>
                  <a:ext uri="{FF2B5EF4-FFF2-40B4-BE49-F238E27FC236}">
                    <a16:creationId xmlns:a16="http://schemas.microsoft.com/office/drawing/2014/main" id="{A04359C4-ABEF-4F6E-9DE2-5A7700BF088C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60;p48">
                <a:extLst>
                  <a:ext uri="{FF2B5EF4-FFF2-40B4-BE49-F238E27FC236}">
                    <a16:creationId xmlns:a16="http://schemas.microsoft.com/office/drawing/2014/main" id="{5D7DA7C9-4C30-4D97-8E8C-E6371D2F75AC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61;p48">
                <a:extLst>
                  <a:ext uri="{FF2B5EF4-FFF2-40B4-BE49-F238E27FC236}">
                    <a16:creationId xmlns:a16="http://schemas.microsoft.com/office/drawing/2014/main" id="{18CAB0CA-23AE-4B00-ABA9-F26A80209435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62;p48">
                <a:extLst>
                  <a:ext uri="{FF2B5EF4-FFF2-40B4-BE49-F238E27FC236}">
                    <a16:creationId xmlns:a16="http://schemas.microsoft.com/office/drawing/2014/main" id="{49DC9CF7-7EE0-47BA-97F4-E4DAC1A8F50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63;p48">
                <a:extLst>
                  <a:ext uri="{FF2B5EF4-FFF2-40B4-BE49-F238E27FC236}">
                    <a16:creationId xmlns:a16="http://schemas.microsoft.com/office/drawing/2014/main" id="{FB91D485-F037-4ED7-B6E9-2C6B425A47D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" name="Google Shape;294;p29">
            <a:extLst>
              <a:ext uri="{FF2B5EF4-FFF2-40B4-BE49-F238E27FC236}">
                <a16:creationId xmlns:a16="http://schemas.microsoft.com/office/drawing/2014/main" id="{33C1B1F5-AA9D-443D-BCD8-1ED22EF97DDC}"/>
              </a:ext>
            </a:extLst>
          </p:cNvPr>
          <p:cNvSpPr txBox="1">
            <a:spLocks/>
          </p:cNvSpPr>
          <p:nvPr/>
        </p:nvSpPr>
        <p:spPr>
          <a:xfrm>
            <a:off x="1646904" y="3450873"/>
            <a:ext cx="2049804" cy="10629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Optimal configuration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C:  10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677579"/>
              </a:solidFill>
              <a:effectLst/>
              <a:uLnTx/>
              <a:uFillTx/>
              <a:latin typeface="Titillium Web Light" panose="020B0604020202020204" charset="0"/>
              <a:sym typeface="Titillium Web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677579"/>
                </a:solidFill>
                <a:latin typeface="Titillium Web Light" panose="020B0604020202020204" charset="0"/>
                <a:sym typeface="Titillium Web Light"/>
              </a:rPr>
              <a:t>gamma: 0.001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kernel: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rbf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77579"/>
              </a:solidFill>
              <a:effectLst/>
              <a:uLnTx/>
              <a:uFillTx/>
              <a:latin typeface="Titillium Web Light" panose="020B0604020202020204" charset="0"/>
              <a:sym typeface="Titillium Web Light"/>
            </a:endParaRPr>
          </a:p>
        </p:txBody>
      </p:sp>
      <p:pic>
        <p:nvPicPr>
          <p:cNvPr id="22" name="Picture 2" descr="A gentle introduction to support vector machines using R | Eight to Late">
            <a:extLst>
              <a:ext uri="{FF2B5EF4-FFF2-40B4-BE49-F238E27FC236}">
                <a16:creationId xmlns:a16="http://schemas.microsoft.com/office/drawing/2014/main" id="{9A4FDEE8-AD73-4595-B576-E28FF762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92" y="712063"/>
            <a:ext cx="3135413" cy="27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9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299" y="2726350"/>
            <a:ext cx="75735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Results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6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10672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Metrics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905916" cy="18590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endParaRPr lang="en-US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Accuracy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Precision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Recall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" name="Google Shape;1182;p48">
            <a:extLst>
              <a:ext uri="{FF2B5EF4-FFF2-40B4-BE49-F238E27FC236}">
                <a16:creationId xmlns:a16="http://schemas.microsoft.com/office/drawing/2014/main" id="{9E3DDAED-9140-44CD-900A-37C5457768F2}"/>
              </a:ext>
            </a:extLst>
          </p:cNvPr>
          <p:cNvGrpSpPr/>
          <p:nvPr/>
        </p:nvGrpSpPr>
        <p:grpSpPr>
          <a:xfrm flipH="1">
            <a:off x="4311695" y="2055730"/>
            <a:ext cx="744969" cy="834308"/>
            <a:chOff x="2554206" y="1011105"/>
            <a:chExt cx="613055" cy="720187"/>
          </a:xfrm>
        </p:grpSpPr>
        <p:sp>
          <p:nvSpPr>
            <p:cNvPr id="6" name="Google Shape;1183;p48">
              <a:extLst>
                <a:ext uri="{FF2B5EF4-FFF2-40B4-BE49-F238E27FC236}">
                  <a16:creationId xmlns:a16="http://schemas.microsoft.com/office/drawing/2014/main" id="{DB7139EC-7AFA-4B0D-BE67-ED77C492403F}"/>
                </a:ext>
              </a:extLst>
            </p:cNvPr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4;p48">
              <a:extLst>
                <a:ext uri="{FF2B5EF4-FFF2-40B4-BE49-F238E27FC236}">
                  <a16:creationId xmlns:a16="http://schemas.microsoft.com/office/drawing/2014/main" id="{C42792C5-9097-4864-BB31-5D1E091CDCF9}"/>
                </a:ext>
              </a:extLst>
            </p:cNvPr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5;p48">
              <a:extLst>
                <a:ext uri="{FF2B5EF4-FFF2-40B4-BE49-F238E27FC236}">
                  <a16:creationId xmlns:a16="http://schemas.microsoft.com/office/drawing/2014/main" id="{B99D387C-EFD9-4C91-9036-DB589B2D7D04}"/>
                </a:ext>
              </a:extLst>
            </p:cNvPr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2B666B-D9CB-47A3-82D1-2FCED60005DF}"/>
              </a:ext>
            </a:extLst>
          </p:cNvPr>
          <p:cNvSpPr txBox="1"/>
          <p:nvPr/>
        </p:nvSpPr>
        <p:spPr>
          <a:xfrm>
            <a:off x="5326304" y="2043561"/>
            <a:ext cx="3669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Titillium Web Light"/>
                <a:sym typeface="Titillium Web Light"/>
              </a:rPr>
              <a:t>Primary goal: Avoid False Positives</a:t>
            </a:r>
          </a:p>
          <a:p>
            <a:endParaRPr lang="en-US" sz="1800" dirty="0">
              <a:solidFill>
                <a:schemeClr val="dk2"/>
              </a:solidFill>
              <a:latin typeface="Titillium Web Light"/>
              <a:sym typeface="Titillium Web Light"/>
            </a:endParaRPr>
          </a:p>
          <a:p>
            <a:r>
              <a:rPr lang="en-US" sz="1800" dirty="0">
                <a:solidFill>
                  <a:schemeClr val="dk2"/>
                </a:solidFill>
                <a:latin typeface="Titillium Web Light"/>
                <a:sym typeface="Titillium Web Light"/>
              </a:rPr>
              <a:t>Key metric: Precision</a:t>
            </a:r>
            <a:endParaRPr lang="el-GR" sz="1800" dirty="0">
              <a:solidFill>
                <a:schemeClr val="dk2"/>
              </a:solidFill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985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CNN classifier - Accuracy Metric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A8603A9E-6F3C-44DA-B98C-BCC418E9E466}"/>
              </a:ext>
            </a:extLst>
          </p:cNvPr>
          <p:cNvGraphicFramePr>
            <a:graphicFrameLocks/>
          </p:cNvGraphicFramePr>
          <p:nvPr/>
        </p:nvGraphicFramePr>
        <p:xfrm>
          <a:off x="855299" y="633045"/>
          <a:ext cx="6776423" cy="366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Εικόνα 2">
            <a:extLst>
              <a:ext uri="{FF2B5EF4-FFF2-40B4-BE49-F238E27FC236}">
                <a16:creationId xmlns:a16="http://schemas.microsoft.com/office/drawing/2014/main" id="{8E94B0F3-E259-4362-8862-3D56EB36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57" y="841132"/>
            <a:ext cx="8149507" cy="30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Inroduction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CNN classifier - Precision Metric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A8603A9E-6F3C-44DA-B98C-BCC418E9E466}"/>
              </a:ext>
            </a:extLst>
          </p:cNvPr>
          <p:cNvGraphicFramePr>
            <a:graphicFrameLocks/>
          </p:cNvGraphicFramePr>
          <p:nvPr/>
        </p:nvGraphicFramePr>
        <p:xfrm>
          <a:off x="855299" y="633045"/>
          <a:ext cx="6776423" cy="366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Εικόνα 3">
            <a:extLst>
              <a:ext uri="{FF2B5EF4-FFF2-40B4-BE49-F238E27FC236}">
                <a16:creationId xmlns:a16="http://schemas.microsoft.com/office/drawing/2014/main" id="{16201472-0D19-4D26-ACC0-DE449E4F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35" y="841132"/>
            <a:ext cx="8169530" cy="30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CNN classifier - Recall Metric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A8603A9E-6F3C-44DA-B98C-BCC418E9E466}"/>
              </a:ext>
            </a:extLst>
          </p:cNvPr>
          <p:cNvGraphicFramePr>
            <a:graphicFrameLocks/>
          </p:cNvGraphicFramePr>
          <p:nvPr/>
        </p:nvGraphicFramePr>
        <p:xfrm>
          <a:off x="855299" y="633045"/>
          <a:ext cx="6776423" cy="366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Εικόνα 3">
            <a:extLst>
              <a:ext uri="{FF2B5EF4-FFF2-40B4-BE49-F238E27FC236}">
                <a16:creationId xmlns:a16="http://schemas.microsoft.com/office/drawing/2014/main" id="{E6979874-04EE-48D8-AD11-DE02A8FD0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9" y="841132"/>
            <a:ext cx="8335141" cy="30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Learning Curve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85818B2-6419-45A1-9036-4E2510F3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0" y="848287"/>
            <a:ext cx="8288700" cy="30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DL Model (CNN) vs ML classifier (SVM)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47961CA-9267-4541-AF48-BE920CCA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5" y="760759"/>
            <a:ext cx="8162855" cy="30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1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299" y="2726350"/>
            <a:ext cx="75735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Conclusion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7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11452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DL model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8" y="1030941"/>
            <a:ext cx="7156747" cy="3142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Optimal Precision:</a:t>
            </a:r>
          </a:p>
          <a:p>
            <a:pPr lvl="1">
              <a:buChar char="⦿"/>
            </a:pPr>
            <a:r>
              <a:rPr lang="en-US" dirty="0"/>
              <a:t>Epochs: 20</a:t>
            </a:r>
          </a:p>
          <a:p>
            <a:pPr lvl="1">
              <a:buChar char="⦿"/>
            </a:pPr>
            <a:r>
              <a:rPr lang="en-US" dirty="0"/>
              <a:t>Learning rate: 0.001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23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DL model vs ML model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8" y="1030941"/>
            <a:ext cx="7156747" cy="3142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Both models achieve decent results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DL model outperforms ML one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DL model training time efficient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endParaRPr lang="en-US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174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4294967295"/>
          </p:nvPr>
        </p:nvSpPr>
        <p:spPr>
          <a:xfrm>
            <a:off x="855300" y="1639975"/>
            <a:ext cx="3608100" cy="235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PCAP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0"/>
            <a:ext cx="4629684" cy="3193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API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captures live network packet data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data is stored to .</a:t>
            </a:r>
            <a:r>
              <a:rPr lang="en-US" dirty="0" err="1"/>
              <a:t>pcapfile</a:t>
            </a:r>
            <a:r>
              <a:rPr lang="en-US" dirty="0"/>
              <a:t> files</a:t>
            </a:r>
          </a:p>
          <a:p>
            <a:pPr marL="533400" lvl="1" indent="0">
              <a:buNone/>
            </a:pPr>
            <a:endParaRPr lang="en-US" sz="600" dirty="0"/>
          </a:p>
          <a:p>
            <a:r>
              <a:rPr lang="en-US" dirty="0"/>
              <a:t> file analysis and network </a:t>
            </a:r>
            <a:br>
              <a:rPr lang="en-US" dirty="0"/>
            </a:br>
            <a:r>
              <a:rPr lang="en-US" dirty="0"/>
              <a:t>traffic monitoring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95BD492-A765-4AAE-9A9C-E4C2C0B0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52" y="1030940"/>
            <a:ext cx="2684493" cy="21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Related Work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74001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body" idx="1"/>
          </p:nvPr>
        </p:nvSpPr>
        <p:spPr>
          <a:xfrm>
            <a:off x="855300" y="2337256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Hwang et al.</a:t>
            </a:r>
            <a:r>
              <a:rPr lang="el-GR" dirty="0"/>
              <a:t> </a:t>
            </a:r>
            <a:r>
              <a:rPr lang="en-US" dirty="0"/>
              <a:t>paper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677579"/>
                </a:solidFill>
                <a:latin typeface="Titillium Web Light" panose="020B0604020202020204" charset="0"/>
              </a:rPr>
              <a:t>LSTM-based DL model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677579"/>
                </a:solidFill>
                <a:latin typeface="Titillium Web Light" panose="020B0604020202020204" charset="0"/>
              </a:rPr>
              <a:t>detection at packet level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677579"/>
                </a:solidFill>
                <a:latin typeface="Titillium Web Light" panose="020B0604020202020204" charset="0"/>
              </a:rPr>
              <a:t>focusing on minimizing detection time</a:t>
            </a:r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3"/>
          </p:nvPr>
        </p:nvSpPr>
        <p:spPr>
          <a:xfrm>
            <a:off x="6229412" y="2337256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Wang et al.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sym typeface="Titillium Web Ligh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paper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CNN DL model 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PCAP files -&gt; MNIST</a:t>
            </a: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77579"/>
              </a:solidFill>
              <a:effectLst/>
              <a:uLnTx/>
              <a:uFillTx/>
              <a:latin typeface="Titillium Web Light" panose="020B0604020202020204" charset="0"/>
              <a:sym typeface="Titillium We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97" name="Google Shape;29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3"/>
          </p:nvPr>
        </p:nvSpPr>
        <p:spPr>
          <a:xfrm>
            <a:off x="3408873" y="2337256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Maimó</a:t>
            </a:r>
            <a:r>
              <a:rPr lang="en-US" b="1" dirty="0"/>
              <a:t> et al. paper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cyberthreats in 5G mobile networks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/>
                <a:sym typeface="Titillium Web Light"/>
              </a:rPr>
              <a:t>manage traffic fluctuation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77579"/>
                </a:solidFill>
                <a:effectLst/>
                <a:uLnTx/>
                <a:uFillTx/>
                <a:latin typeface="Titillium Web Light" panose="020B0604020202020204" charset="0"/>
                <a:sym typeface="Titillium Web Light"/>
              </a:rPr>
              <a:t>anomaly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grpSp>
        <p:nvGrpSpPr>
          <p:cNvPr id="12" name="Google Shape;1182;p48">
            <a:extLst>
              <a:ext uri="{FF2B5EF4-FFF2-40B4-BE49-F238E27FC236}">
                <a16:creationId xmlns:a16="http://schemas.microsoft.com/office/drawing/2014/main" id="{296FF181-B1A3-4E20-BBC6-FD986F23D71B}"/>
              </a:ext>
            </a:extLst>
          </p:cNvPr>
          <p:cNvGrpSpPr/>
          <p:nvPr/>
        </p:nvGrpSpPr>
        <p:grpSpPr>
          <a:xfrm>
            <a:off x="7476564" y="257580"/>
            <a:ext cx="1188722" cy="1370320"/>
            <a:chOff x="2554206" y="1011105"/>
            <a:chExt cx="613055" cy="720187"/>
          </a:xfrm>
        </p:grpSpPr>
        <p:sp>
          <p:nvSpPr>
            <p:cNvPr id="13" name="Google Shape;1183;p48">
              <a:extLst>
                <a:ext uri="{FF2B5EF4-FFF2-40B4-BE49-F238E27FC236}">
                  <a16:creationId xmlns:a16="http://schemas.microsoft.com/office/drawing/2014/main" id="{75C1990D-475B-4720-BC16-98174BF590BF}"/>
                </a:ext>
              </a:extLst>
            </p:cNvPr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84;p48">
              <a:extLst>
                <a:ext uri="{FF2B5EF4-FFF2-40B4-BE49-F238E27FC236}">
                  <a16:creationId xmlns:a16="http://schemas.microsoft.com/office/drawing/2014/main" id="{AFEAD9BD-A7E6-4490-BE3E-5192E066786A}"/>
                </a:ext>
              </a:extLst>
            </p:cNvPr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85;p48">
              <a:extLst>
                <a:ext uri="{FF2B5EF4-FFF2-40B4-BE49-F238E27FC236}">
                  <a16:creationId xmlns:a16="http://schemas.microsoft.com/office/drawing/2014/main" id="{56746BEC-B04C-46D5-BA2E-AFC20FE46D7D}"/>
                </a:ext>
              </a:extLst>
            </p:cNvPr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26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299" y="2726350"/>
            <a:ext cx="75735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Dataset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1933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USTC-TK2016 Dataset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9" y="1030941"/>
            <a:ext cx="4629684" cy="2738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set of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Network traffic from 10 benign &amp; 10 malware applications</a:t>
            </a:r>
            <a:endParaRPr lang="en-US" sz="1400"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7B572D1-D960-49B0-AC43-CF679D2A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" y="2610825"/>
            <a:ext cx="5099282" cy="2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299" y="2726350"/>
            <a:ext cx="75735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Data preparation</a:t>
            </a:r>
            <a:endParaRPr sz="66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80436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590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steps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791498" y="1030941"/>
            <a:ext cx="6370189" cy="235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000" dirty="0" err="1"/>
              <a:t>SplitCap</a:t>
            </a:r>
            <a:r>
              <a:rPr lang="en-US" sz="2000" dirty="0"/>
              <a:t> program used to extract network </a:t>
            </a:r>
            <a:br>
              <a:rPr lang="en-US" sz="2000" dirty="0"/>
            </a:br>
            <a:r>
              <a:rPr lang="en-US" sz="2000" dirty="0"/>
              <a:t>data from the application level (layer 7)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000" dirty="0"/>
              <a:t>Sessions separated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000" dirty="0"/>
              <a:t>Top 60000 large </a:t>
            </a:r>
            <a:r>
              <a:rPr lang="en-US" sz="2000" dirty="0" err="1"/>
              <a:t>pcap</a:t>
            </a:r>
            <a:r>
              <a:rPr lang="en-US" sz="2000" dirty="0"/>
              <a:t> files selected and </a:t>
            </a:r>
            <a:br>
              <a:rPr lang="en-US" sz="2000" dirty="0"/>
            </a:br>
            <a:r>
              <a:rPr lang="en-US" sz="2000" dirty="0"/>
              <a:t>split to train an test datasets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000" dirty="0"/>
              <a:t>PCAP files converted to 28x28 </a:t>
            </a:r>
            <a:r>
              <a:rPr lang="en-US" sz="2000" dirty="0" err="1"/>
              <a:t>png</a:t>
            </a:r>
            <a:r>
              <a:rPr lang="en-US" sz="2000" dirty="0"/>
              <a:t> images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000" dirty="0" err="1"/>
              <a:t>Png</a:t>
            </a:r>
            <a:r>
              <a:rPr lang="en-US" sz="2000" dirty="0"/>
              <a:t> files labeled and converted to MNIST-like files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This Quick Psychology Test Reveals A Lot Of Your Personality">
            <a:extLst>
              <a:ext uri="{FF2B5EF4-FFF2-40B4-BE49-F238E27FC236}">
                <a16:creationId xmlns:a16="http://schemas.microsoft.com/office/drawing/2014/main" id="{9186135D-3543-4824-A1D5-F5AA5905A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1304" y="3172102"/>
            <a:ext cx="3942696" cy="1971349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275BDF5C-0E17-484F-9F49-243BB8D6D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00" r="4762"/>
          <a:stretch/>
        </p:blipFill>
        <p:spPr>
          <a:xfrm>
            <a:off x="6148642" y="1068062"/>
            <a:ext cx="2880642" cy="18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96410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368</Words>
  <Application>Microsoft Office PowerPoint</Application>
  <PresentationFormat>Προβολή στην οθόνη (16:9)</PresentationFormat>
  <Paragraphs>112</Paragraphs>
  <Slides>27</Slides>
  <Notes>27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27</vt:i4>
      </vt:variant>
    </vt:vector>
  </HeadingPairs>
  <TitlesOfParts>
    <vt:vector size="32" baseType="lpstr">
      <vt:lpstr>Titillium Web Light</vt:lpstr>
      <vt:lpstr>Calibri</vt:lpstr>
      <vt:lpstr>Titillium Web</vt:lpstr>
      <vt:lpstr>Arial</vt:lpstr>
      <vt:lpstr>Donalbain template</vt:lpstr>
      <vt:lpstr>Cybersecurity using CNN</vt:lpstr>
      <vt:lpstr>Inroduction</vt:lpstr>
      <vt:lpstr>PCAP</vt:lpstr>
      <vt:lpstr>Related Work</vt:lpstr>
      <vt:lpstr>Παρουσίαση του PowerPoint</vt:lpstr>
      <vt:lpstr>Dataset</vt:lpstr>
      <vt:lpstr>USTC-TK2016 Dataset</vt:lpstr>
      <vt:lpstr>Data preparation</vt:lpstr>
      <vt:lpstr>Data preprocessing steps</vt:lpstr>
      <vt:lpstr>Παρουσίαση του PowerPoint</vt:lpstr>
      <vt:lpstr>Παρουσίαση του PowerPoint</vt:lpstr>
      <vt:lpstr>DL Model</vt:lpstr>
      <vt:lpstr>CNN model –(feature extraction)</vt:lpstr>
      <vt:lpstr>NN model - classification</vt:lpstr>
      <vt:lpstr>Training process</vt:lpstr>
      <vt:lpstr>ML classifier –(SVM)</vt:lpstr>
      <vt:lpstr>Results</vt:lpstr>
      <vt:lpstr>Accuracy Metrics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Conclusion</vt:lpstr>
      <vt:lpstr>DL model</vt:lpstr>
      <vt:lpstr>DL model vs ML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Language-related features for early detection of Alzheimer Disease</dc:title>
  <cp:lastModifiedBy>Thodoris Goulas (Payment Components)</cp:lastModifiedBy>
  <cp:revision>55</cp:revision>
  <dcterms:modified xsi:type="dcterms:W3CDTF">2021-07-05T14:48:24Z</dcterms:modified>
</cp:coreProperties>
</file>