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74" r:id="rId3"/>
    <p:sldId id="259" r:id="rId4"/>
    <p:sldId id="260" r:id="rId5"/>
    <p:sldId id="261" r:id="rId6"/>
    <p:sldId id="262" r:id="rId7"/>
    <p:sldId id="276" r:id="rId8"/>
    <p:sldId id="263" r:id="rId9"/>
    <p:sldId id="280" r:id="rId10"/>
    <p:sldId id="264" r:id="rId11"/>
    <p:sldId id="265" r:id="rId12"/>
    <p:sldId id="266" r:id="rId13"/>
    <p:sldId id="288" r:id="rId14"/>
    <p:sldId id="267" r:id="rId15"/>
    <p:sldId id="270" r:id="rId16"/>
    <p:sldId id="271" r:id="rId17"/>
    <p:sldId id="256" r:id="rId18"/>
    <p:sldId id="281" r:id="rId19"/>
    <p:sldId id="258" r:id="rId20"/>
    <p:sldId id="282" r:id="rId21"/>
    <p:sldId id="283" r:id="rId22"/>
    <p:sldId id="284" r:id="rId23"/>
    <p:sldId id="285" r:id="rId24"/>
    <p:sldId id="286" r:id="rId25"/>
    <p:sldId id="287" r:id="rId26"/>
    <p:sldId id="278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250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83D6C-E7B0-3845-8CC0-226555720322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407E-07DB-DC45-9B7B-8632D4D2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62c883f5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62c883f5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8b600c1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8b600c1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62c883f5_3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62c883f5_3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7a8f569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7a8f569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7a8f569c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7a8f569c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c34f81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c34f81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c34f814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c34f814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4b0f3f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4b0f3f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c34f81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c34f81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c34f814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c34f814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62c883f5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62c883f5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c34f814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c34f814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c34f814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fc34f814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c34f814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c34f814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c34f81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c34f81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04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2c883f5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2c883f5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62c883f5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62c883f5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62c883f5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62c883f5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62c883f5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62c883f5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9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62c883f5_3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62c883f5_3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62c883f5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62c883f5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62c883f5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62c883f5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05DF-C0D4-7A46-8C80-5BD3D374B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CECB7-E93F-5E45-BBD0-50C1C7346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D9BE-9E60-E24A-BB1C-F9801D14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96C0-C48E-044F-81E3-6107D613A4C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5CBC-884B-2D47-8979-C8D7B1D6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6E21B-8794-BF4E-88C8-9E299D78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BEC-D6F4-2242-A72F-848FD02D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27EF-25FC-2F43-8BE4-EC457AB0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3E715-3621-864B-AAE0-CCB7838C4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B99DC-4BBF-784D-B1DF-54BDFE04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96C0-C48E-044F-81E3-6107D613A4C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5929D-06E3-C44F-ACBB-E4B7BC28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0A1B4-6DCD-2747-B727-AD2FCE12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BEC-D6F4-2242-A72F-848FD02D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CAD16-E9D7-4A46-8DDA-275E5266D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07BB4-7985-0447-BAB6-F625E49CC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ECABF-0CD8-3647-8699-8AE21612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96C0-C48E-044F-81E3-6107D613A4C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3BF9-BA1B-1543-977E-E6BEF66F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C83D-3FF1-5F40-AF0A-870208F7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BEC-D6F4-2242-A72F-848FD02D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06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2839-26D4-A144-9601-B51EF003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61CF-FE29-A34F-8E07-4ACBB411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9236-9B8E-C446-9B2C-E328A7C7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96C0-C48E-044F-81E3-6107D613A4C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D5D5-AEF5-AB44-AE23-D97EF56A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E5FAD-63D9-CC47-B241-399C951C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BEC-D6F4-2242-A72F-848FD02D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5E88-17F1-084C-A2F8-C054FFF2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5E436-32A3-C949-8ECF-751D5894A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2156-874C-D64A-9382-1A178648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96C0-C48E-044F-81E3-6107D613A4C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78B5-D8F1-BC43-9367-FEB1A408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3DA5-681F-FC4D-90B7-ECFF3667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BEC-D6F4-2242-A72F-848FD02D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8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6824-0E24-FA41-AD62-B93F2FBA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8496-9869-B549-B56D-94DA07267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19E60-46AB-7D46-B524-CC2BDD33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80B3-8635-684B-A612-A2E1A10B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96C0-C48E-044F-81E3-6107D613A4C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4C99E-450C-CD48-B9A3-0472550C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16C75-D7BA-9E45-AE2D-CB091F51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BEC-D6F4-2242-A72F-848FD02D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5520-03E1-2A4C-B8A9-F4D47AE9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E21AE-F63C-F243-97B8-34702E42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8B55C-779E-BC4B-9AB4-F204975C4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373E5-5DF9-BD4D-B144-608977098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FA8F3-6AF4-BD44-9B40-6D194B5CD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02E45-F717-994C-9F75-1362F8BB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96C0-C48E-044F-81E3-6107D613A4C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8AF08-0312-F94A-93B8-F52395D4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01914-6AD6-4846-B555-E8342AC0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BEC-D6F4-2242-A72F-848FD02D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96C5-DF08-D648-BD48-3021F5BA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E5ADF-3BEF-7A4F-996D-EF9C5630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96C0-C48E-044F-81E3-6107D613A4C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08A73-E646-FA4F-A2C3-EA2D78A7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FDC0D-6765-4E4C-9602-3C9491B9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BEC-D6F4-2242-A72F-848FD02D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82699-5BE7-3D44-8678-F2CAB042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96C0-C48E-044F-81E3-6107D613A4C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6398B-320A-7147-87F3-DC0385C1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5597D-E0F0-9E49-87AD-B02281E2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BEC-D6F4-2242-A72F-848FD02D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91E9-9743-804B-A5CF-C0A5526C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872C-15F4-9E41-8B2C-7195A7EA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7D5B-322A-5F40-8950-3B54CAD09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D58F6-F080-0849-8639-C1110F10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96C0-C48E-044F-81E3-6107D613A4C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EA568-D5B0-6D49-A2D4-539CCC18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6E276-5B5D-8042-9A47-D2D776F1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BEC-D6F4-2242-A72F-848FD02D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4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81E1-2023-BE43-804C-10A1B23F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2FD1C-558D-F249-ABBA-2231C3E5B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B40CF-4416-144D-A006-C1DBD9C18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A729A-CF52-734B-953A-C4FFF23A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96C0-C48E-044F-81E3-6107D613A4C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89385-822F-674F-8C8B-5EEBB362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102BD-B6CE-6842-867B-C7EA860C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BEC-D6F4-2242-A72F-848FD02D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48884-9E92-3D4F-893E-43329927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DAA75-C072-034F-AA68-110E89113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6F885-72A6-224F-B54A-C4BA64D45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96C0-C48E-044F-81E3-6107D613A4C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CB63B-8189-6B41-A7FA-16B7E74C4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C50D-368A-6648-B684-97DDD680F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3BEC-D6F4-2242-A72F-848FD02D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xti.es/abou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com/curran/80e6a0adc21a4120a74f2e08cd238802?file=index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vizhub.com/curran/ef717a89e37a4d9285cebfa904790665?file=index.html" TargetMode="Externa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en-in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en-us/s/download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curran/0d2cc6698cad72a48027b8de0ebb417d#file-religionbycountrytop20-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.ocks.org/curran/0d2cc6698cad72a48027b8de0ebb417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curran/0d2cc6698cad72a48027b8de0ebb417d#file-religionbycountrytop20-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vizhub.com/curran/ef717a89e37a4d9285cebfa904790665" TargetMode="External"/><Relationship Id="rId4" Type="http://schemas.openxmlformats.org/officeDocument/2006/relationships/hyperlink" Target="https://bl.ocks.org/curran/0d2cc6698cad72a48027b8de0ebb417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NqIzyQfEn4i_be2GGWESnG2Q80E_fLASffsXdCOftI/edit#gid=108572671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.ocks.org/curran/a479b91bba14d633487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ivethirtyeight.com/tag/data-visualization/" TargetMode="External"/><Relationship Id="rId2" Type="http://schemas.openxmlformats.org/officeDocument/2006/relationships/hyperlink" Target="https://flowingdat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bservablehq.com/explore" TargetMode="External"/><Relationship Id="rId5" Type="http://schemas.openxmlformats.org/officeDocument/2006/relationships/hyperlink" Target="https://www.economist.com/graphic-detail" TargetMode="External"/><Relationship Id="rId4" Type="http://schemas.openxmlformats.org/officeDocument/2006/relationships/hyperlink" Target="https://pudding.coo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1962741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5400" b="1" dirty="0">
                <a:solidFill>
                  <a:schemeClr val="accent1"/>
                </a:solidFill>
              </a:rPr>
              <a:t>What is Data Visualization?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sz="4800" b="1" dirty="0">
                <a:solidFill>
                  <a:schemeClr val="accent1"/>
                </a:solidFill>
              </a:rPr>
              <a:t>and</a:t>
            </a:r>
            <a:br>
              <a:rPr lang="en-US" sz="4800" b="1" dirty="0">
                <a:solidFill>
                  <a:schemeClr val="accent1"/>
                </a:solidFill>
              </a:rPr>
            </a:br>
            <a:r>
              <a:rPr lang="en" sz="4800" b="1" dirty="0">
                <a:solidFill>
                  <a:schemeClr val="accent1"/>
                </a:solidFill>
              </a:rPr>
              <a:t>Why Visualize Data?</a:t>
            </a:r>
            <a:endParaRPr sz="4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Input for Visualization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Data and Tasks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/>
          <p:nvPr/>
        </p:nvSpPr>
        <p:spPr>
          <a:xfrm>
            <a:off x="6192767" y="4992900"/>
            <a:ext cx="5999200" cy="186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Attribute Types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Broad taxonomy for visualization design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t="12795" b="41391"/>
          <a:stretch/>
        </p:blipFill>
        <p:spPr>
          <a:xfrm>
            <a:off x="0" y="2296834"/>
            <a:ext cx="12192000" cy="31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415600" y="350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400"/>
              <a:t>Special Cases</a:t>
            </a:r>
            <a:endParaRPr sz="6400"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818000" cy="36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</a:pPr>
            <a:r>
              <a:rPr lang="en" sz="4000"/>
              <a:t>Time</a:t>
            </a:r>
            <a:endParaRPr sz="4000"/>
          </a:p>
          <a:p>
            <a:pPr lvl="1" indent="-507987">
              <a:spcBef>
                <a:spcPts val="0"/>
              </a:spcBef>
              <a:buSzPts val="2400"/>
            </a:pPr>
            <a:r>
              <a:rPr lang="en" sz="3200"/>
              <a:t>Point in time</a:t>
            </a:r>
            <a:endParaRPr sz="3200"/>
          </a:p>
          <a:p>
            <a:pPr lvl="1" indent="-507987">
              <a:spcBef>
                <a:spcPts val="0"/>
              </a:spcBef>
              <a:buSzPts val="2400"/>
            </a:pPr>
            <a:r>
              <a:rPr lang="en" sz="3200"/>
              <a:t>Region of time</a:t>
            </a:r>
            <a:endParaRPr sz="3200"/>
          </a:p>
          <a:p>
            <a:pPr indent="-558786">
              <a:buSzPts val="3000"/>
            </a:pPr>
            <a:r>
              <a:rPr lang="en" sz="4000"/>
              <a:t>Space</a:t>
            </a:r>
            <a:endParaRPr sz="4000"/>
          </a:p>
          <a:p>
            <a:pPr lvl="1" indent="-507987">
              <a:spcBef>
                <a:spcPts val="0"/>
              </a:spcBef>
              <a:buSzPts val="2400"/>
            </a:pPr>
            <a:r>
              <a:rPr lang="en" sz="3200"/>
              <a:t>Point in space</a:t>
            </a:r>
            <a:endParaRPr sz="3200"/>
          </a:p>
          <a:p>
            <a:pPr lvl="1" indent="-507987">
              <a:spcBef>
                <a:spcPts val="0"/>
              </a:spcBef>
              <a:buSzPts val="2400"/>
            </a:pPr>
            <a:r>
              <a:rPr lang="en" sz="3200"/>
              <a:t>Region of space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27"/>
          <p:cNvGraphicFramePr/>
          <p:nvPr/>
        </p:nvGraphicFramePr>
        <p:xfrm>
          <a:off x="0" y="1"/>
          <a:ext cx="12192000" cy="67853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8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4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Point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Region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Space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1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Time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1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Quantity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Google Shape;147;p27"/>
          <p:cNvSpPr txBox="1"/>
          <p:nvPr/>
        </p:nvSpPr>
        <p:spPr>
          <a:xfrm>
            <a:off x="1729633" y="612100"/>
            <a:ext cx="5055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(Latitude, Longitude)</a:t>
            </a:r>
            <a:endParaRPr sz="240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e.g. “My current location”</a:t>
            </a:r>
            <a:endParaRPr sz="2400"/>
          </a:p>
        </p:txBody>
      </p:sp>
      <p:sp>
        <p:nvSpPr>
          <p:cNvPr id="148" name="Google Shape;148;p27"/>
          <p:cNvSpPr txBox="1"/>
          <p:nvPr/>
        </p:nvSpPr>
        <p:spPr>
          <a:xfrm>
            <a:off x="2431167" y="2053767"/>
            <a:ext cx="3773600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b="1">
                <a:solidFill>
                  <a:schemeClr val="dk1"/>
                </a:solidFill>
              </a:rPr>
              <a:t>Quantitative</a:t>
            </a:r>
            <a:endParaRPr sz="2400" b="1"/>
          </a:p>
        </p:txBody>
      </p:sp>
      <p:sp>
        <p:nvSpPr>
          <p:cNvPr id="149" name="Google Shape;149;p27"/>
          <p:cNvSpPr txBox="1"/>
          <p:nvPr/>
        </p:nvSpPr>
        <p:spPr>
          <a:xfrm>
            <a:off x="7075900" y="687067"/>
            <a:ext cx="5055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Geographic Identifier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e.g. Countries, States, Counties</a:t>
            </a:r>
            <a:endParaRPr sz="2400"/>
          </a:p>
        </p:txBody>
      </p:sp>
      <p:sp>
        <p:nvSpPr>
          <p:cNvPr id="150" name="Google Shape;150;p27"/>
          <p:cNvSpPr txBox="1"/>
          <p:nvPr/>
        </p:nvSpPr>
        <p:spPr>
          <a:xfrm>
            <a:off x="7835300" y="2053767"/>
            <a:ext cx="3773600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>
                <a:solidFill>
                  <a:schemeClr val="dk1"/>
                </a:solidFill>
              </a:rPr>
              <a:t>Categorical</a:t>
            </a:r>
            <a:endParaRPr sz="2400" b="1"/>
          </a:p>
        </p:txBody>
      </p:sp>
      <p:sp>
        <p:nvSpPr>
          <p:cNvPr id="151" name="Google Shape;151;p27"/>
          <p:cNvSpPr txBox="1"/>
          <p:nvPr/>
        </p:nvSpPr>
        <p:spPr>
          <a:xfrm>
            <a:off x="1790167" y="2726348"/>
            <a:ext cx="5055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Instant</a:t>
            </a:r>
            <a:endParaRPr sz="2400">
              <a:solidFill>
                <a:schemeClr val="dk1"/>
              </a:solidFill>
            </a:endParaRPr>
          </a:p>
          <a:p>
            <a:pPr algn="ctr"/>
            <a:r>
              <a:rPr lang="en" sz="2400">
                <a:solidFill>
                  <a:schemeClr val="dk1"/>
                </a:solidFill>
              </a:rPr>
              <a:t>e.g. “Right now”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2431167" y="4071233"/>
            <a:ext cx="3773600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>
                <a:solidFill>
                  <a:schemeClr val="dk1"/>
                </a:solidFill>
              </a:rPr>
              <a:t>Quantitative</a:t>
            </a:r>
            <a:endParaRPr sz="2400" b="1"/>
          </a:p>
        </p:txBody>
      </p:sp>
      <p:sp>
        <p:nvSpPr>
          <p:cNvPr id="153" name="Google Shape;153;p27"/>
          <p:cNvSpPr txBox="1"/>
          <p:nvPr/>
        </p:nvSpPr>
        <p:spPr>
          <a:xfrm>
            <a:off x="7194300" y="2726348"/>
            <a:ext cx="5055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Interval</a:t>
            </a:r>
            <a:endParaRPr sz="2400">
              <a:solidFill>
                <a:schemeClr val="dk1"/>
              </a:solidFill>
            </a:endParaRPr>
          </a:p>
          <a:p>
            <a:pPr algn="ctr"/>
            <a:r>
              <a:rPr lang="en" sz="2400">
                <a:solidFill>
                  <a:schemeClr val="dk1"/>
                </a:solidFill>
              </a:rPr>
              <a:t>e.g. “This year”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7835300" y="4130651"/>
            <a:ext cx="3773600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>
                <a:solidFill>
                  <a:schemeClr val="dk1"/>
                </a:solidFill>
              </a:rPr>
              <a:t>Ordinal</a:t>
            </a:r>
            <a:endParaRPr sz="2400" b="1"/>
          </a:p>
        </p:txBody>
      </p:sp>
      <p:sp>
        <p:nvSpPr>
          <p:cNvPr id="155" name="Google Shape;155;p27"/>
          <p:cNvSpPr txBox="1"/>
          <p:nvPr/>
        </p:nvSpPr>
        <p:spPr>
          <a:xfrm>
            <a:off x="1790167" y="4840581"/>
            <a:ext cx="5055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Value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e.g. 5.2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2431167" y="6207533"/>
            <a:ext cx="3773600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>
                <a:solidFill>
                  <a:schemeClr val="dk1"/>
                </a:solidFill>
              </a:rPr>
              <a:t>Quantitative</a:t>
            </a:r>
            <a:endParaRPr sz="2400" b="1"/>
          </a:p>
        </p:txBody>
      </p:sp>
      <p:sp>
        <p:nvSpPr>
          <p:cNvPr id="157" name="Google Shape;157;p27"/>
          <p:cNvSpPr txBox="1"/>
          <p:nvPr/>
        </p:nvSpPr>
        <p:spPr>
          <a:xfrm>
            <a:off x="7075900" y="4840581"/>
            <a:ext cx="5055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Interval</a:t>
            </a:r>
            <a:endParaRPr sz="2400">
              <a:solidFill>
                <a:schemeClr val="dk1"/>
              </a:solidFill>
            </a:endParaRPr>
          </a:p>
          <a:p>
            <a:pPr algn="ctr"/>
            <a:r>
              <a:rPr lang="en" sz="2400">
                <a:solidFill>
                  <a:schemeClr val="dk1"/>
                </a:solidFill>
              </a:rPr>
              <a:t>e.g. “5 - 10 years old”</a:t>
            </a:r>
            <a:endParaRPr sz="2400">
              <a:solidFill>
                <a:schemeClr val="dk1"/>
              </a:solidFill>
            </a:endParaRPr>
          </a:p>
          <a:p>
            <a:pPr algn="ctr"/>
            <a:endParaRPr sz="2400">
              <a:solidFill>
                <a:schemeClr val="dk1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7716900" y="6207533"/>
            <a:ext cx="3773600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>
                <a:solidFill>
                  <a:schemeClr val="dk1"/>
                </a:solidFill>
              </a:rPr>
              <a:t>Ordinal</a:t>
            </a:r>
            <a:endParaRPr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Introduction to</a:t>
            </a:r>
            <a:br>
              <a:rPr lang="en"/>
            </a:br>
            <a:r>
              <a:rPr lang="en"/>
              <a:t>Web Technologies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50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Why use this platform?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We’ll discuss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5849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lnSpc>
                <a:spcPct val="200000"/>
              </a:lnSpc>
              <a:buSzPts val="2400"/>
            </a:pPr>
            <a:r>
              <a:rPr lang="en" dirty="0"/>
              <a:t>Why use Web Technologies?</a:t>
            </a:r>
            <a:endParaRPr dirty="0"/>
          </a:p>
          <a:p>
            <a:pPr indent="-507987">
              <a:lnSpc>
                <a:spcPct val="200000"/>
              </a:lnSpc>
              <a:buSzPts val="2400"/>
            </a:pPr>
            <a:r>
              <a:rPr lang="en" dirty="0"/>
              <a:t>What are Web Technologies (HTML, JS, CSS, SVG)?</a:t>
            </a:r>
            <a:endParaRPr dirty="0"/>
          </a:p>
          <a:p>
            <a:pPr indent="-507987">
              <a:lnSpc>
                <a:spcPct val="200000"/>
              </a:lnSpc>
              <a:buSzPts val="2400"/>
            </a:pPr>
            <a:r>
              <a:rPr lang="en" dirty="0"/>
              <a:t>What is a JavaScript Library?</a:t>
            </a:r>
            <a:endParaRPr dirty="0"/>
          </a:p>
          <a:p>
            <a:pPr indent="-507987">
              <a:lnSpc>
                <a:spcPct val="200000"/>
              </a:lnSpc>
              <a:buSzPts val="2400"/>
            </a:pPr>
            <a:r>
              <a:rPr lang="en" dirty="0"/>
              <a:t>Why use </a:t>
            </a:r>
            <a:r>
              <a:rPr lang="en" b="1" dirty="0"/>
              <a:t>D3</a:t>
            </a:r>
            <a:r>
              <a:rPr lang="en" dirty="0"/>
              <a:t> to make data visualizations?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Why use Web Technologies?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7398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lnSpc>
                <a:spcPct val="200000"/>
              </a:lnSpc>
              <a:buSzPts val="2400"/>
            </a:pPr>
            <a:r>
              <a:rPr lang="en" b="1"/>
              <a:t>Accessible</a:t>
            </a:r>
            <a:r>
              <a:rPr lang="en"/>
              <a:t> by anyone with a Web browser</a:t>
            </a:r>
            <a:endParaRPr/>
          </a:p>
          <a:p>
            <a:pPr indent="-507987">
              <a:lnSpc>
                <a:spcPct val="200000"/>
              </a:lnSpc>
              <a:buSzPts val="2400"/>
            </a:pPr>
            <a:r>
              <a:rPr lang="en" b="1"/>
              <a:t>Easy</a:t>
            </a:r>
            <a:r>
              <a:rPr lang="en"/>
              <a:t> to use; No need to install anything locally</a:t>
            </a:r>
            <a:endParaRPr/>
          </a:p>
          <a:p>
            <a:pPr indent="-507987">
              <a:lnSpc>
                <a:spcPct val="200000"/>
              </a:lnSpc>
              <a:buSzPts val="2400"/>
            </a:pPr>
            <a:r>
              <a:rPr lang="en" b="1"/>
              <a:t>Advanced</a:t>
            </a:r>
            <a:r>
              <a:rPr lang="en"/>
              <a:t> technology</a:t>
            </a:r>
            <a:endParaRPr/>
          </a:p>
          <a:p>
            <a:pPr indent="-507987">
              <a:lnSpc>
                <a:spcPct val="200000"/>
              </a:lnSpc>
              <a:buSzPts val="2400"/>
            </a:pPr>
            <a:r>
              <a:rPr lang="en"/>
              <a:t>Affords </a:t>
            </a:r>
            <a:r>
              <a:rPr lang="en" b="1"/>
              <a:t>customizable</a:t>
            </a:r>
            <a:r>
              <a:rPr lang="en"/>
              <a:t>, bespoke work</a:t>
            </a:r>
            <a:endParaRPr/>
          </a:p>
          <a:p>
            <a:pPr indent="-507987">
              <a:lnSpc>
                <a:spcPct val="200000"/>
              </a:lnSpc>
              <a:buSzPts val="2400"/>
            </a:pPr>
            <a:r>
              <a:rPr lang="en"/>
              <a:t>Unlimited potential for adding </a:t>
            </a:r>
            <a:r>
              <a:rPr lang="en" b="1"/>
              <a:t>interactivity</a:t>
            </a:r>
            <a:endParaRPr b="1"/>
          </a:p>
        </p:txBody>
      </p:sp>
      <p:grpSp>
        <p:nvGrpSpPr>
          <p:cNvPr id="68" name="Google Shape;68;p15"/>
          <p:cNvGrpSpPr/>
          <p:nvPr/>
        </p:nvGrpSpPr>
        <p:grpSpPr>
          <a:xfrm>
            <a:off x="9109643" y="4658073"/>
            <a:ext cx="2264203" cy="1057996"/>
            <a:chOff x="6222632" y="3493553"/>
            <a:chExt cx="1698152" cy="793497"/>
          </a:xfrm>
        </p:grpSpPr>
        <p:cxnSp>
          <p:nvCxnSpPr>
            <p:cNvPr id="69" name="Google Shape;69;p15"/>
            <p:cNvCxnSpPr/>
            <p:nvPr/>
          </p:nvCxnSpPr>
          <p:spPr>
            <a:xfrm flipH="1">
              <a:off x="6633075" y="3799850"/>
              <a:ext cx="118200" cy="487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Google Shape;70;p15"/>
            <p:cNvSpPr txBox="1"/>
            <p:nvPr/>
          </p:nvSpPr>
          <p:spPr>
            <a:xfrm rot="707658">
              <a:off x="6222632" y="3493553"/>
              <a:ext cx="1698152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Main reason</a:t>
              </a:r>
              <a:endParaRPr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5EDD-4936-7D42-A4DE-C9930E01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1785431"/>
            <a:ext cx="547116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Visualization Analysis and Design 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by </a:t>
            </a:r>
            <a:br>
              <a:rPr lang="en-US" sz="3100" dirty="0"/>
            </a:br>
            <a:r>
              <a:rPr lang="en-US" sz="3100" dirty="0"/>
              <a:t>Tamara </a:t>
            </a:r>
            <a:r>
              <a:rPr lang="en-US" sz="3100" dirty="0" err="1"/>
              <a:t>Munzner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Material Curran Kelleher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 descr="Visualization Analysis and Design (AK Peters Visualization Series),  Munzner, Tamara, eBook - Amazon.com">
            <a:extLst>
              <a:ext uri="{FF2B5EF4-FFF2-40B4-BE49-F238E27FC236}">
                <a16:creationId xmlns:a16="http://schemas.microsoft.com/office/drawing/2014/main" id="{D221BB29-4E75-1D47-96F5-EF790058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38" y="102870"/>
            <a:ext cx="5471160" cy="674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>
            <a:off x="415600" y="106392"/>
            <a:ext cx="11360800" cy="131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>
                <a:solidFill>
                  <a:srgbClr val="161514"/>
                </a:solidFill>
              </a:rPr>
              <a:t>Web Technologies</a:t>
            </a:r>
            <a:endParaRPr>
              <a:solidFill>
                <a:srgbClr val="161514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100" y="1484283"/>
            <a:ext cx="2341733" cy="234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739" y="3991801"/>
            <a:ext cx="2671933" cy="267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8800" y="1739767"/>
            <a:ext cx="3254405" cy="20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7284" y="1487884"/>
            <a:ext cx="2436833" cy="2436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7117" y="4519783"/>
            <a:ext cx="2201716" cy="2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59092" y="4777366"/>
            <a:ext cx="913067" cy="9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372163" y="4691267"/>
            <a:ext cx="1697900" cy="101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59101" y="5918687"/>
            <a:ext cx="2671935" cy="74944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468800" y="4157667"/>
            <a:ext cx="267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Libraries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224167" y="4157652"/>
            <a:ext cx="267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Frameworks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92" name="Google Shape;92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592982"/>
            <a:ext cx="12192001" cy="5672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99" name="Google Shape;99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6743"/>
            <a:ext cx="12192003" cy="624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062" y="1270638"/>
            <a:ext cx="6913900" cy="44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ctrTitle"/>
          </p:nvPr>
        </p:nvSpPr>
        <p:spPr>
          <a:xfrm>
            <a:off x="415611" y="-23233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JavaScript</a:t>
            </a:r>
            <a:br>
              <a:rPr lang="en"/>
            </a:br>
            <a:r>
              <a:rPr lang="en"/>
              <a:t>Examples </a:t>
            </a:r>
            <a:endParaRPr/>
          </a:p>
        </p:txBody>
      </p:sp>
      <p:pic>
        <p:nvPicPr>
          <p:cNvPr id="112" name="Google Shape;112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701" y="2824633"/>
            <a:ext cx="4177235" cy="262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0171" y="2773934"/>
            <a:ext cx="4744863" cy="272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777000" y="6004234"/>
            <a:ext cx="4074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u="sng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vizhub.com/curran</a:t>
            </a:r>
            <a:endParaRPr sz="2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Introduction to</a:t>
            </a:r>
            <a:br>
              <a:rPr lang="en" dirty="0"/>
            </a:br>
            <a:r>
              <a:rPr lang="en" dirty="0"/>
              <a:t>Tableau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50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Why use this platform?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30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8D02-3B79-4348-BE90-88A845CE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1EC93-316E-5D46-BD3A-68C4B5444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Tableau</a:t>
            </a:r>
            <a:r>
              <a:rPr lang="en-US" dirty="0"/>
              <a:t> is the most robust, secure, and flexible end-to-end analytics platform for your data, and it is the fastest-growing data visualization tool used in the Business Intelligence Industry</a:t>
            </a:r>
          </a:p>
          <a:p>
            <a:endParaRPr lang="en-US" dirty="0"/>
          </a:p>
          <a:p>
            <a:r>
              <a:rPr lang="en-US" dirty="0"/>
              <a:t>Data analysis process is very fast with Tableau, and the visualizations created are in the form of dashboards and worksheets. </a:t>
            </a:r>
          </a:p>
        </p:txBody>
      </p:sp>
    </p:spTree>
    <p:extLst>
      <p:ext uri="{BB962C8B-B14F-4D97-AF65-F5344CB8AC3E}">
        <p14:creationId xmlns:p14="http://schemas.microsoft.com/office/powerpoint/2010/main" val="2606363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11B67-C53D-444C-844D-7095D9B73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 </a:t>
            </a:r>
            <a:r>
              <a:rPr lang="en-US" dirty="0">
                <a:hlinkClick r:id="rId2"/>
              </a:rPr>
              <a:t>https://public.tableau.com/en-us/s/download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4865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7650"/>
            <a:ext cx="12192000" cy="217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ctrTitle"/>
          </p:nvPr>
        </p:nvSpPr>
        <p:spPr>
          <a:xfrm>
            <a:off x="415600" y="0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Example:</a:t>
            </a:r>
            <a:br>
              <a:rPr lang="en" dirty="0"/>
            </a:br>
            <a:r>
              <a:rPr lang="en" dirty="0"/>
              <a:t>Religions by Country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415600" y="2968605"/>
            <a:ext cx="11360800" cy="20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Which country has the most Hindus?</a:t>
            </a:r>
            <a:br>
              <a:rPr lang="en" dirty="0"/>
            </a:br>
            <a:r>
              <a:rPr lang="en" u="sng" dirty="0">
                <a:solidFill>
                  <a:schemeClr val="hlink"/>
                </a:solidFill>
                <a:hlinkClick r:id="rId3"/>
              </a:rPr>
              <a:t>The Data</a:t>
            </a:r>
            <a:endParaRPr dirty="0"/>
          </a:p>
          <a:p>
            <a:pPr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The Visualization</a:t>
            </a:r>
            <a:endParaRPr lang="en" u="sng" dirty="0">
              <a:solidFill>
                <a:schemeClr val="hlink"/>
              </a:solidFill>
            </a:endParaRPr>
          </a:p>
          <a:p>
            <a:pPr>
              <a:spcBef>
                <a:spcPts val="0"/>
              </a:spcBef>
            </a:pPr>
            <a:endParaRPr lang="en" u="sng" dirty="0">
              <a:solidFill>
                <a:schemeClr val="hlink"/>
              </a:solidFill>
            </a:endParaRPr>
          </a:p>
          <a:p>
            <a:pPr>
              <a:spcBef>
                <a:spcPts val="0"/>
              </a:spcBef>
            </a:pPr>
            <a:r>
              <a:rPr lang="en-US" u="sng" dirty="0">
                <a:solidFill>
                  <a:schemeClr val="hlink"/>
                </a:solidFill>
              </a:rPr>
              <a:t>https://</a:t>
            </a:r>
            <a:r>
              <a:rPr lang="en-US" u="sng" dirty="0" err="1">
                <a:solidFill>
                  <a:schemeClr val="hlink"/>
                </a:solidFill>
              </a:rPr>
              <a:t>gist.github.com</a:t>
            </a:r>
            <a:r>
              <a:rPr lang="en-US" u="sng" dirty="0">
                <a:solidFill>
                  <a:schemeClr val="hlink"/>
                </a:solidFill>
              </a:rPr>
              <a:t>/curran/0d2cc6698cad72a48027b8de0ebb417d#file-religionbycountrytop20-csv</a:t>
            </a:r>
            <a:endParaRPr lang="en" u="sng" dirty="0">
              <a:solidFill>
                <a:schemeClr val="hlink"/>
              </a:solidFill>
            </a:endParaRPr>
          </a:p>
          <a:p>
            <a:pPr>
              <a:spcBef>
                <a:spcPts val="0"/>
              </a:spcBef>
            </a:pPr>
            <a:endParaRPr lang="en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ctrTitle"/>
          </p:nvPr>
        </p:nvSpPr>
        <p:spPr>
          <a:xfrm>
            <a:off x="415600" y="0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Example:</a:t>
            </a:r>
            <a:br>
              <a:rPr lang="en" dirty="0"/>
            </a:br>
            <a:r>
              <a:rPr lang="en" dirty="0"/>
              <a:t>Religions by Country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415600" y="2968605"/>
            <a:ext cx="11360800" cy="20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Which country has the most Hindus?</a:t>
            </a:r>
            <a:br>
              <a:rPr lang="en" dirty="0"/>
            </a:br>
            <a:r>
              <a:rPr lang="en" u="sng" dirty="0">
                <a:solidFill>
                  <a:schemeClr val="hlink"/>
                </a:solidFill>
                <a:hlinkClick r:id="rId3"/>
              </a:rPr>
              <a:t>The Data</a:t>
            </a:r>
            <a:endParaRPr dirty="0"/>
          </a:p>
          <a:p>
            <a:pPr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The Visualization</a:t>
            </a:r>
            <a:endParaRPr lang="en" u="sng" dirty="0">
              <a:solidFill>
                <a:schemeClr val="hlink"/>
              </a:solidFill>
            </a:endParaRPr>
          </a:p>
          <a:p>
            <a:pPr>
              <a:spcBef>
                <a:spcPts val="0"/>
              </a:spcBef>
            </a:pPr>
            <a:endParaRPr lang="en" u="sng" dirty="0">
              <a:solidFill>
                <a:schemeClr val="hlink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hlinkClick r:id="rId5"/>
              </a:rPr>
              <a:t>https://vizhub.com/curran/ef717a89e37a4d9285cebfa904790665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39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Example:</a:t>
            </a:r>
            <a:br>
              <a:rPr lang="en"/>
            </a:br>
            <a:r>
              <a:rPr lang="en"/>
              <a:t>Migrant Deaths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20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When and where did migrant deaths occur?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Are there any patterns or trends?</a:t>
            </a:r>
            <a:br>
              <a:rPr lang="en" dirty="0"/>
            </a:br>
            <a:r>
              <a:rPr lang="en" u="sng" dirty="0">
                <a:solidFill>
                  <a:schemeClr val="hlink"/>
                </a:solidFill>
                <a:hlinkClick r:id="rId3"/>
              </a:rPr>
              <a:t>The Data</a:t>
            </a:r>
            <a:endParaRPr dirty="0"/>
          </a:p>
          <a:p>
            <a:pPr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The Visualization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6A38-1461-4D4D-BD24-09B08050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Finding Visualizations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6B88-3613-5C4B-95DA-22CA01479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https://flowingdata.com/</a:t>
            </a:r>
            <a:endParaRPr lang="en-US" dirty="0"/>
          </a:p>
          <a:p>
            <a:r>
              <a:rPr lang="en-US" dirty="0">
                <a:hlinkClick r:id="rId3"/>
              </a:rPr>
              <a:t>https://fivethirtyeight.com/tag/data-visualization/</a:t>
            </a:r>
            <a:endParaRPr lang="en-US" dirty="0"/>
          </a:p>
          <a:p>
            <a:r>
              <a:rPr lang="en-US" dirty="0">
                <a:hlinkClick r:id="rId4"/>
              </a:rPr>
              <a:t>https://pudding.cool/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https://www.economist.com/graphic-detail</a:t>
            </a:r>
            <a:endParaRPr lang="en-US" dirty="0"/>
          </a:p>
          <a:p>
            <a:r>
              <a:rPr lang="en-US" dirty="0">
                <a:hlinkClick r:id="rId6"/>
              </a:rPr>
              <a:t>https://observablehq.com/explore</a:t>
            </a: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8039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426</Words>
  <Application>Microsoft Macintosh PowerPoint</Application>
  <PresentationFormat>Widescreen</PresentationFormat>
  <Paragraphs>81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Poppins</vt:lpstr>
      <vt:lpstr>Office Theme</vt:lpstr>
      <vt:lpstr>What is Data Visualization? and Why Visualize Data?</vt:lpstr>
      <vt:lpstr>  Visualization Analysis and Design   by  Tamara Munzner  Material Curran Kelleher  </vt:lpstr>
      <vt:lpstr>PowerPoint Presentation</vt:lpstr>
      <vt:lpstr>PowerPoint Presentation</vt:lpstr>
      <vt:lpstr>PowerPoint Presentation</vt:lpstr>
      <vt:lpstr>Example: Religions by Country</vt:lpstr>
      <vt:lpstr>Example: Religions by Country</vt:lpstr>
      <vt:lpstr>Example: Migrant Deaths</vt:lpstr>
      <vt:lpstr>Finding Visualizations</vt:lpstr>
      <vt:lpstr>PowerPoint Presentation</vt:lpstr>
      <vt:lpstr>Input for Visualization</vt:lpstr>
      <vt:lpstr>PowerPoint Presentation</vt:lpstr>
      <vt:lpstr>Attribute Types</vt:lpstr>
      <vt:lpstr>PowerPoint Presentation</vt:lpstr>
      <vt:lpstr>Special Cases</vt:lpstr>
      <vt:lpstr>PowerPoint Presentation</vt:lpstr>
      <vt:lpstr>Introduction to Web Technologies</vt:lpstr>
      <vt:lpstr>We’ll discuss</vt:lpstr>
      <vt:lpstr>Why use Web Technologies?</vt:lpstr>
      <vt:lpstr>Web Technologies</vt:lpstr>
      <vt:lpstr>PowerPoint Presentation</vt:lpstr>
      <vt:lpstr>PowerPoint Presentation</vt:lpstr>
      <vt:lpstr>PowerPoint Presentation</vt:lpstr>
      <vt:lpstr>JavaScript Examples </vt:lpstr>
      <vt:lpstr>Introduction to Tableau</vt:lpstr>
      <vt:lpstr>Tableau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Visualization? and Why Visualize Data?</dc:title>
  <dc:creator>Tariq, Zeenat</dc:creator>
  <cp:lastModifiedBy>Tariq, Zeenat</cp:lastModifiedBy>
  <cp:revision>2</cp:revision>
  <dcterms:created xsi:type="dcterms:W3CDTF">2022-01-20T19:08:58Z</dcterms:created>
  <dcterms:modified xsi:type="dcterms:W3CDTF">2022-01-20T20:18:03Z</dcterms:modified>
</cp:coreProperties>
</file>