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65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c.ca/~tmm/talks.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6D31-A95E-F34B-8A61-9C2D495DD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DC3B0-F68B-6741-8017-8D12B9DEB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B9EE-2FAF-DF4D-AA20-61D3712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B708-B28A-CE43-8928-9E944CAC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AC84-BE50-4C45-B5BD-2B9358D4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9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4FB2-481A-3D4E-A1E0-6E753FF0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84A52-A9DB-7344-B191-112248F1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E40C-25F6-C540-BC50-BAD674FF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7FBD-FC65-DA48-8285-6F4D440E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D0B5-61E5-E04D-8014-D7320B1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02D89-4ECF-744D-A3F4-AAA4BE16A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B164D-14D7-A449-9CA1-195C6AC95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B18A-5D6B-464F-BD8F-A7D97FC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873B-F7E7-1F44-8B65-7A354AC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3C8B-30C6-CE4B-B250-5AF80574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ttp://www.cs.ubc.ca/~tmm/talks.html#chicago14"/>
          <p:cNvSpPr txBox="1">
            <a:spLocks noGrp="1"/>
          </p:cNvSpPr>
          <p:nvPr>
            <p:ph type="body" sz="quarter" idx="21"/>
          </p:nvPr>
        </p:nvSpPr>
        <p:spPr>
          <a:xfrm>
            <a:off x="323850" y="6055155"/>
            <a:ext cx="8315325" cy="462691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/>
          <a:p>
            <a:pPr marL="0" lvl="1" indent="0">
              <a:spcBef>
                <a:spcPts val="0"/>
              </a:spcBef>
              <a:buSzTx/>
              <a:buNone/>
              <a:defRPr sz="2600" b="1"/>
            </a:pPr>
            <a:r>
              <a:rPr u="sng">
                <a:hlinkClick r:id="rId2"/>
              </a:rPr>
              <a:t>http://www.cs.ubc.ca/~tmm/talks.html#chicago14</a:t>
            </a:r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42900" y="104775"/>
            <a:ext cx="11906250" cy="2971800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011993"/>
                </a:solidFill>
                <a:latin typeface="+mn-lt"/>
                <a:ea typeface="+mn-ea"/>
                <a:cs typeface="+mn-cs"/>
                <a:sym typeface="Rockwell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2425" y="3324225"/>
            <a:ext cx="10677525" cy="264795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>
              <a:spcBef>
                <a:spcPts val="0"/>
              </a:spcBef>
              <a:buSzTx/>
              <a:buNone/>
              <a:defRPr sz="3150" b="1"/>
            </a:lvl1pPr>
            <a:lvl2pPr marL="0" indent="0">
              <a:spcBef>
                <a:spcPts val="0"/>
              </a:spcBef>
              <a:buSzTx/>
              <a:buNone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0">
              <a:spcBef>
                <a:spcPts val="0"/>
              </a:spcBef>
              <a:buSzTx/>
              <a:buNone/>
              <a:defRPr sz="3150"/>
            </a:lvl3pPr>
            <a:lvl4pPr marL="0" indent="0">
              <a:spcBef>
                <a:spcPts val="0"/>
              </a:spcBef>
              <a:buSzTx/>
              <a:buNone/>
              <a:defRPr sz="1950" i="1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2650" y="6505575"/>
            <a:ext cx="238125" cy="25717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1952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  <a:prstGeom prst="rect">
            <a:avLst/>
          </a:prstGeom>
        </p:spPr>
        <p:txBody>
          <a:bodyPr lIns="38100" tIns="38100" rIns="38100" bIns="38100"/>
          <a:lstStyle>
            <a:lvl1pPr defTabSz="914400">
              <a:defRPr sz="3450">
                <a:solidFill>
                  <a:srgbClr val="011993"/>
                </a:solidFill>
                <a:uFill>
                  <a:solidFill>
                    <a:srgbClr val="011993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14325" y="828675"/>
            <a:ext cx="11887200" cy="6029325"/>
          </a:xfrm>
          <a:prstGeom prst="rect">
            <a:avLst/>
          </a:prstGeom>
        </p:spPr>
        <p:txBody>
          <a:bodyPr lIns="38100" tIns="38100" rIns="38100" bIns="38100"/>
          <a:lstStyle>
            <a:lvl1pPr marL="257175" indent="-257175" defTabSz="914400">
              <a:spcBef>
                <a:spcPts val="750"/>
              </a:spcBef>
              <a:defRPr sz="3000">
                <a:uFill>
                  <a:solidFill>
                    <a:srgbClr val="000000"/>
                  </a:solidFill>
                </a:uFill>
              </a:defRPr>
            </a:lvl1pPr>
            <a:lvl2pPr marL="557213" indent="-214313" defTabSz="914400">
              <a:spcBef>
                <a:spcPts val="600"/>
              </a:spcBef>
              <a:buChar char="–"/>
              <a:defRPr sz="2550">
                <a:uFill>
                  <a:solidFill>
                    <a:srgbClr val="000000"/>
                  </a:solidFill>
                </a:uFill>
              </a:defRPr>
            </a:lvl2pPr>
            <a:lvl3pPr marL="857250" indent="-171450" defTabSz="914400">
              <a:spcBef>
                <a:spcPts val="525"/>
              </a:spcBef>
              <a:defRPr sz="2250">
                <a:uFill>
                  <a:solidFill>
                    <a:srgbClr val="000000"/>
                  </a:solidFill>
                </a:uFill>
              </a:defRPr>
            </a:lvl3pPr>
            <a:lvl4pPr marL="1200150" indent="-171450" defTabSz="914400">
              <a:spcBef>
                <a:spcPts val="450"/>
              </a:spcBef>
              <a:buChar char="–"/>
              <a:defRPr sz="1950">
                <a:uFill>
                  <a:solidFill>
                    <a:srgbClr val="000000"/>
                  </a:solidFill>
                </a:uFill>
              </a:defRPr>
            </a:lvl4pPr>
            <a:lvl5pPr marL="1543050" indent="-171450" defTabSz="914400">
              <a:spcBef>
                <a:spcPts val="450"/>
              </a:spcBef>
              <a:buChar char="»"/>
              <a:defRPr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30050" y="6515100"/>
            <a:ext cx="200025" cy="209550"/>
          </a:xfrm>
          <a:prstGeom prst="rect">
            <a:avLst/>
          </a:prstGeom>
          <a:ln w="9525">
            <a:round/>
          </a:ln>
        </p:spPr>
        <p:txBody>
          <a:bodyPr lIns="38100" tIns="38100" rIns="38100" bIns="38100"/>
          <a:lstStyle>
            <a:lvl1pPr algn="r" defTabSz="914400">
              <a:defRPr>
                <a:uFill>
                  <a:solidFill>
                    <a:srgbClr val="000000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42691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397F-9D25-F646-8BA7-E31DDDE2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E3D3-1D72-E843-A08F-7005A2CF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8E4C-869D-044F-8D54-72475723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A47F-4ABA-3946-99AE-FD30EF6A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78D-F378-8841-8224-2BA91001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DDCD-F279-2448-AFE9-1738CAB8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D029-1677-9C4C-ACED-D36C4E60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740C-DF16-8240-A960-21C32C28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95C5-076C-1D49-8D60-FB887FAC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0F67-D25B-F146-B478-3DFF54B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367E-F9B7-D440-A578-E9169528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9E08-D671-CB4A-A200-6DB4ADBB4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4EBE6-1D7B-7A46-8602-69351C7E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C8DC-A225-6C45-9C45-E1161029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83DA8-34DE-8E4B-9F6D-6B1B488C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DC248-BCF2-664D-8725-A86174E4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34E3-FD6C-9843-8DE5-9C0864CD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CFB0-D2BE-5A49-AF49-1C333412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D2774-7E91-6249-988F-30F3351D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060BD-D54D-DB4A-84D0-0D6E1F3E0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A4EA9-A800-3444-99A6-195AAF032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4D6A6-DD7F-D348-8E50-A23039EA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95152-D98C-3949-9DB0-7793F456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8D0EA-CC66-4A44-808F-77DB69C8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7AEC-B089-2F4B-870A-4542CCEB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C2693-EC33-594F-8A97-8ACC2A0E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F9FC6-0799-374F-B537-318A5FC1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87C3-8C20-B54E-8A63-DC2544DA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D80C1-1258-2E4F-875C-B2266958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347C1-3C3C-7743-9963-0B397522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A4865-C557-7045-9519-FF644AC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EDF6-F702-644F-83E7-DB8E85F4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FE44-297F-A54D-9942-87716664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06E58-12BF-8E46-8B29-B2D56E4AE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CFF9-28DD-2B4C-B33F-7D965C4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C04E-8181-1542-A6EE-33655813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5693-8438-B54B-81A6-7A8460D2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1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44E6-08B5-DD49-A621-6496A8D8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1BD23-1508-BC44-BEE6-DA775781A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0103C-FAE1-554E-92C3-D85CD1197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F244-BE07-A84D-B4B1-9A4FD290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29B99-4028-194E-B3EA-BD5A2A10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F888-7450-C241-93D8-FFD7FCA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864D1-95EC-DD40-AAB1-24746C48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8733-E546-C743-AD9E-BDD0212C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CD57-998E-3F43-8A47-916885D70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96D4-0385-E84E-8291-6D20CCFA3599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F1F6-2BC5-BA43-9DDB-0AB784DC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F0A4-08D9-0F42-B51C-8D5B367D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0717-C132-D74A-ACA2-0A3EEF9E1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Visualization Analysis &amp; Design…"/>
          <p:cNvSpPr txBox="1">
            <a:spLocks noGrp="1"/>
          </p:cNvSpPr>
          <p:nvPr>
            <p:ph type="ctrTitle"/>
          </p:nvPr>
        </p:nvSpPr>
        <p:spPr>
          <a:xfrm>
            <a:off x="342900" y="680971"/>
            <a:ext cx="11906250" cy="2647951"/>
          </a:xfrm>
          <a:prstGeom prst="rect">
            <a:avLst/>
          </a:prstGeom>
        </p:spPr>
        <p:txBody>
          <a:bodyPr/>
          <a:lstStyle/>
          <a:p>
            <a:pPr>
              <a:defRPr sz="5800"/>
            </a:pPr>
            <a:r>
              <a:rPr dirty="0"/>
              <a:t>Visualization Analysis &amp; Design</a:t>
            </a:r>
          </a:p>
          <a:p>
            <a:pPr>
              <a:defRPr sz="5800">
                <a:latin typeface="Rockwell Italic"/>
                <a:ea typeface="Rockwell Italic"/>
                <a:cs typeface="Rockwell Italic"/>
                <a:sym typeface="Rockwell Italic"/>
              </a:defRPr>
            </a:pPr>
            <a:endParaRPr dirty="0"/>
          </a:p>
          <a:p>
            <a:pPr>
              <a:defRPr sz="5800">
                <a:latin typeface="Rockwell Italic"/>
                <a:ea typeface="Rockwell Italic"/>
                <a:cs typeface="Rockwell Italic"/>
                <a:sym typeface="Rockwell Italic"/>
              </a:defRPr>
            </a:pPr>
            <a:r>
              <a:rPr dirty="0"/>
              <a:t>Analysis: Nested Model (Ch 4)</a:t>
            </a:r>
          </a:p>
        </p:txBody>
      </p:sp>
      <p:sp>
        <p:nvSpPr>
          <p:cNvPr id="268" name="Tamara Munzner…"/>
          <p:cNvSpPr txBox="1">
            <a:spLocks noGrp="1"/>
          </p:cNvSpPr>
          <p:nvPr>
            <p:ph type="subTitle" sz="quarter" idx="1"/>
          </p:nvPr>
        </p:nvSpPr>
        <p:spPr>
          <a:xfrm>
            <a:off x="328138" y="5072878"/>
            <a:ext cx="4993529" cy="172118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>
              <a:defRPr sz="3700"/>
            </a:lvl1pPr>
            <a:lvl2pPr>
              <a:defRPr sz="3700"/>
            </a:lvl2pPr>
            <a:lvl3pPr>
              <a:defRPr sz="3700"/>
            </a:lvl3pPr>
          </a:lstStyle>
          <a:p>
            <a:r>
              <a:t>Tamara Munzner</a:t>
            </a:r>
          </a:p>
          <a:p>
            <a:pPr lvl="1"/>
            <a:r>
              <a:t>Department of Computer Science</a:t>
            </a:r>
          </a:p>
          <a:p>
            <a:pPr lvl="2"/>
            <a:r>
              <a:t>University of British Columbia</a:t>
            </a:r>
          </a:p>
        </p:txBody>
      </p:sp>
      <p:pic>
        <p:nvPicPr>
          <p:cNvPr id="269" name="frontcover-final.med.png" descr="frontcover-final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19" y="205159"/>
            <a:ext cx="1849258" cy="2248337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@tamaramunzner"/>
          <p:cNvSpPr txBox="1"/>
          <p:nvPr/>
        </p:nvSpPr>
        <p:spPr>
          <a:xfrm>
            <a:off x="338278" y="6357390"/>
            <a:ext cx="1963743" cy="37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600" b="1" u="sng"/>
            </a:lvl1pPr>
          </a:lstStyle>
          <a:p>
            <a:pPr>
              <a:defRPr u="none"/>
            </a:pPr>
            <a:r>
              <a:rPr sz="1950"/>
              <a:t>@tamaramunzner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Why is validation difficul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validation difficult?</a:t>
            </a:r>
          </a:p>
        </p:txBody>
      </p:sp>
      <p:sp>
        <p:nvSpPr>
          <p:cNvPr id="382" name="solution: use methods from different fields at each lev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use methods from different fields at each level</a:t>
            </a:r>
          </a:p>
        </p:txBody>
      </p:sp>
      <p:sp>
        <p:nvSpPr>
          <p:cNvPr id="3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84" name="fig4.1b.pdf" descr="fig4.1b.pdf"/>
          <p:cNvPicPr>
            <a:picLocks noChangeAspect="1"/>
          </p:cNvPicPr>
          <p:nvPr/>
        </p:nvPicPr>
        <p:blipFill>
          <a:blip r:embed="rId2"/>
          <a:srcRect l="8844" t="50317" r="9883" b="31776"/>
          <a:stretch>
            <a:fillRect/>
          </a:stretch>
        </p:blipFill>
        <p:spPr>
          <a:xfrm>
            <a:off x="2346789" y="3913957"/>
            <a:ext cx="5325927" cy="89454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computer science"/>
          <p:cNvSpPr txBox="1"/>
          <p:nvPr/>
        </p:nvSpPr>
        <p:spPr>
          <a:xfrm>
            <a:off x="457200" y="3972238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/>
            </a:pPr>
            <a:r>
              <a:rPr sz="2100"/>
              <a:t>computer science</a:t>
            </a:r>
          </a:p>
        </p:txBody>
      </p:sp>
      <p:sp>
        <p:nvSpPr>
          <p:cNvPr id="386" name="technique-driven work"/>
          <p:cNvSpPr txBox="1"/>
          <p:nvPr/>
        </p:nvSpPr>
        <p:spPr>
          <a:xfrm>
            <a:off x="8029575" y="4057963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>
                <a:solidFill>
                  <a:srgbClr val="FF2600"/>
                </a:solidFill>
              </a:defRPr>
            </a:pPr>
            <a:r>
              <a:rPr sz="2100"/>
              <a:t>technique-driven work</a:t>
            </a:r>
          </a:p>
        </p:txBody>
      </p:sp>
      <p:sp>
        <p:nvSpPr>
          <p:cNvPr id="387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  <p:pic>
        <p:nvPicPr>
          <p:cNvPr id="388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182021">
            <a:off x="7694753" y="4141096"/>
            <a:ext cx="233886" cy="4138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Why is validation difficul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validation difficult?</a:t>
            </a:r>
          </a:p>
        </p:txBody>
      </p:sp>
      <p:sp>
        <p:nvSpPr>
          <p:cNvPr id="392" name="solution: use methods from different fields at each lev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use methods from different fields at each level</a:t>
            </a:r>
          </a:p>
        </p:txBody>
      </p:sp>
      <p:sp>
        <p:nvSpPr>
          <p:cNvPr id="3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94" name="fig4.1b.pdf" descr="fig4.1b.pdf"/>
          <p:cNvPicPr>
            <a:picLocks noChangeAspect="1"/>
          </p:cNvPicPr>
          <p:nvPr/>
        </p:nvPicPr>
        <p:blipFill>
          <a:blip r:embed="rId2"/>
          <a:srcRect l="7579" t="33539" r="7727" b="17808"/>
          <a:stretch>
            <a:fillRect/>
          </a:stretch>
        </p:blipFill>
        <p:spPr>
          <a:xfrm>
            <a:off x="2263929" y="3075719"/>
            <a:ext cx="5550099" cy="2430566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computer science"/>
          <p:cNvSpPr txBox="1"/>
          <p:nvPr/>
        </p:nvSpPr>
        <p:spPr>
          <a:xfrm>
            <a:off x="457200" y="3972238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/>
            </a:pPr>
            <a:r>
              <a:rPr sz="2100"/>
              <a:t>computer science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457200" y="3343246"/>
            <a:ext cx="1981200" cy="2152367"/>
            <a:chOff x="0" y="-12739"/>
            <a:chExt cx="2641600" cy="2869823"/>
          </a:xfrm>
        </p:grpSpPr>
        <p:sp>
          <p:nvSpPr>
            <p:cNvPr id="396" name="design"/>
            <p:cNvSpPr txBox="1"/>
            <p:nvPr/>
          </p:nvSpPr>
          <p:spPr>
            <a:xfrm>
              <a:off x="0" y="-12739"/>
              <a:ext cx="2641600" cy="533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design</a:t>
              </a:r>
            </a:p>
          </p:txBody>
        </p:sp>
        <p:sp>
          <p:nvSpPr>
            <p:cNvPr id="397" name="cognitive psychology"/>
            <p:cNvSpPr txBox="1"/>
            <p:nvPr/>
          </p:nvSpPr>
          <p:spPr>
            <a:xfrm>
              <a:off x="0" y="1892717"/>
              <a:ext cx="2641600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cognitive psychology</a:t>
              </a:r>
            </a:p>
          </p:txBody>
        </p:sp>
      </p:grpSp>
      <p:sp>
        <p:nvSpPr>
          <p:cNvPr id="399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  <p:sp>
        <p:nvSpPr>
          <p:cNvPr id="400" name="technique-driven work"/>
          <p:cNvSpPr txBox="1"/>
          <p:nvPr/>
        </p:nvSpPr>
        <p:spPr>
          <a:xfrm>
            <a:off x="8029575" y="4057963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>
                <a:solidFill>
                  <a:srgbClr val="FF2600"/>
                </a:solidFill>
              </a:defRPr>
            </a:pPr>
            <a:r>
              <a:rPr sz="2100"/>
              <a:t>technique-driven work</a:t>
            </a:r>
          </a:p>
        </p:txBody>
      </p:sp>
      <p:pic>
        <p:nvPicPr>
          <p:cNvPr id="401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182021">
            <a:off x="7694753" y="4141096"/>
            <a:ext cx="233886" cy="4138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Why is validation difficul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validation difficult?</a:t>
            </a:r>
          </a:p>
        </p:txBody>
      </p:sp>
      <p:sp>
        <p:nvSpPr>
          <p:cNvPr id="405" name="solution: use methods from different fields at each lev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use methods from different fields at each level</a:t>
            </a:r>
          </a:p>
        </p:txBody>
      </p:sp>
      <p:sp>
        <p:nvSpPr>
          <p:cNvPr id="4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07" name="fig4.1b.pdf" descr="fig4.1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16" y="1400175"/>
            <a:ext cx="6553201" cy="4995804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computer science"/>
          <p:cNvSpPr txBox="1"/>
          <p:nvPr/>
        </p:nvSpPr>
        <p:spPr>
          <a:xfrm>
            <a:off x="457200" y="3972238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/>
            </a:pPr>
            <a:r>
              <a:rPr sz="2100"/>
              <a:t>computer science</a:t>
            </a:r>
          </a:p>
        </p:txBody>
      </p:sp>
      <p:grpSp>
        <p:nvGrpSpPr>
          <p:cNvPr id="411" name="Group"/>
          <p:cNvGrpSpPr/>
          <p:nvPr/>
        </p:nvGrpSpPr>
        <p:grpSpPr>
          <a:xfrm>
            <a:off x="457200" y="3343246"/>
            <a:ext cx="1981200" cy="2152367"/>
            <a:chOff x="0" y="-12739"/>
            <a:chExt cx="2641600" cy="2869823"/>
          </a:xfrm>
        </p:grpSpPr>
        <p:sp>
          <p:nvSpPr>
            <p:cNvPr id="409" name="design"/>
            <p:cNvSpPr txBox="1"/>
            <p:nvPr/>
          </p:nvSpPr>
          <p:spPr>
            <a:xfrm>
              <a:off x="0" y="-12739"/>
              <a:ext cx="2641600" cy="533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design</a:t>
              </a:r>
            </a:p>
          </p:txBody>
        </p:sp>
        <p:sp>
          <p:nvSpPr>
            <p:cNvPr id="410" name="cognitive psychology"/>
            <p:cNvSpPr txBox="1"/>
            <p:nvPr/>
          </p:nvSpPr>
          <p:spPr>
            <a:xfrm>
              <a:off x="0" y="1892717"/>
              <a:ext cx="2641600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cognitive psychology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333375" y="1924049"/>
            <a:ext cx="2057400" cy="4333875"/>
            <a:chOff x="0" y="0"/>
            <a:chExt cx="2743200" cy="5778498"/>
          </a:xfrm>
        </p:grpSpPr>
        <p:sp>
          <p:nvSpPr>
            <p:cNvPr id="412" name="anthropology/ ethnography"/>
            <p:cNvSpPr txBox="1"/>
            <p:nvPr/>
          </p:nvSpPr>
          <p:spPr>
            <a:xfrm>
              <a:off x="101600" y="4855987"/>
              <a:ext cx="2641600" cy="922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anthropology/</a:t>
              </a:r>
              <a:br>
                <a:rPr sz="2100"/>
              </a:br>
              <a:r>
                <a:rPr sz="2100"/>
                <a:t>ethnography</a:t>
              </a:r>
            </a:p>
          </p:txBody>
        </p:sp>
        <p:sp>
          <p:nvSpPr>
            <p:cNvPr id="413" name="anthropology/ ethnography"/>
            <p:cNvSpPr txBox="1"/>
            <p:nvPr/>
          </p:nvSpPr>
          <p:spPr>
            <a:xfrm>
              <a:off x="0" y="0"/>
              <a:ext cx="2641600" cy="922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anthropology/</a:t>
              </a:r>
              <a:br>
                <a:rPr sz="2100"/>
              </a:br>
              <a:r>
                <a:rPr sz="2100"/>
                <a:t>ethnography</a:t>
              </a:r>
            </a:p>
          </p:txBody>
        </p:sp>
      </p:grpSp>
      <p:sp>
        <p:nvSpPr>
          <p:cNvPr id="415" name="technique-driven work"/>
          <p:cNvSpPr txBox="1"/>
          <p:nvPr/>
        </p:nvSpPr>
        <p:spPr>
          <a:xfrm>
            <a:off x="8029575" y="4057963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>
                <a:solidFill>
                  <a:srgbClr val="FF2600"/>
                </a:solidFill>
              </a:defRPr>
            </a:pPr>
            <a:r>
              <a:rPr sz="2100"/>
              <a:t>technique-driven work</a:t>
            </a:r>
          </a:p>
        </p:txBody>
      </p:sp>
      <p:sp>
        <p:nvSpPr>
          <p:cNvPr id="416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  <p:pic>
        <p:nvPicPr>
          <p:cNvPr id="417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182021">
            <a:off x="7694753" y="4141096"/>
            <a:ext cx="233886" cy="4138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Why is validation difficul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validation difficult?</a:t>
            </a:r>
          </a:p>
        </p:txBody>
      </p:sp>
      <p:sp>
        <p:nvSpPr>
          <p:cNvPr id="421" name="solution: use methods from different fields at each lev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use methods from different fields at each level</a:t>
            </a:r>
          </a:p>
        </p:txBody>
      </p:sp>
      <p:sp>
        <p:nvSpPr>
          <p:cNvPr id="4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423" name="fig4.1b.pdf" descr="fig4.1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16" y="1400175"/>
            <a:ext cx="6553201" cy="4995804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computer science"/>
          <p:cNvSpPr txBox="1"/>
          <p:nvPr/>
        </p:nvSpPr>
        <p:spPr>
          <a:xfrm>
            <a:off x="457200" y="3972238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/>
            </a:pPr>
            <a:r>
              <a:rPr sz="2100"/>
              <a:t>computer science</a:t>
            </a:r>
          </a:p>
        </p:txBody>
      </p:sp>
      <p:grpSp>
        <p:nvGrpSpPr>
          <p:cNvPr id="427" name="Group"/>
          <p:cNvGrpSpPr/>
          <p:nvPr/>
        </p:nvGrpSpPr>
        <p:grpSpPr>
          <a:xfrm>
            <a:off x="457200" y="3343246"/>
            <a:ext cx="1981200" cy="2152367"/>
            <a:chOff x="0" y="-12739"/>
            <a:chExt cx="2641600" cy="2869823"/>
          </a:xfrm>
        </p:grpSpPr>
        <p:sp>
          <p:nvSpPr>
            <p:cNvPr id="425" name="design"/>
            <p:cNvSpPr txBox="1"/>
            <p:nvPr/>
          </p:nvSpPr>
          <p:spPr>
            <a:xfrm>
              <a:off x="0" y="-12739"/>
              <a:ext cx="2641600" cy="533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design</a:t>
              </a:r>
            </a:p>
          </p:txBody>
        </p:sp>
        <p:sp>
          <p:nvSpPr>
            <p:cNvPr id="426" name="cognitive psychology"/>
            <p:cNvSpPr txBox="1"/>
            <p:nvPr/>
          </p:nvSpPr>
          <p:spPr>
            <a:xfrm>
              <a:off x="0" y="1892717"/>
              <a:ext cx="2641600" cy="964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cognitive psychology</a:t>
              </a:r>
            </a:p>
          </p:txBody>
        </p:sp>
      </p:grpSp>
      <p:grpSp>
        <p:nvGrpSpPr>
          <p:cNvPr id="430" name="Group"/>
          <p:cNvGrpSpPr/>
          <p:nvPr/>
        </p:nvGrpSpPr>
        <p:grpSpPr>
          <a:xfrm>
            <a:off x="333375" y="1924049"/>
            <a:ext cx="2057400" cy="4333875"/>
            <a:chOff x="0" y="0"/>
            <a:chExt cx="2743200" cy="5778498"/>
          </a:xfrm>
        </p:grpSpPr>
        <p:sp>
          <p:nvSpPr>
            <p:cNvPr id="428" name="anthropology/ ethnography"/>
            <p:cNvSpPr txBox="1"/>
            <p:nvPr/>
          </p:nvSpPr>
          <p:spPr>
            <a:xfrm>
              <a:off x="101600" y="4855987"/>
              <a:ext cx="2641600" cy="922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anthropology/</a:t>
              </a:r>
              <a:br>
                <a:rPr sz="2100"/>
              </a:br>
              <a:r>
                <a:rPr sz="2100"/>
                <a:t>ethnography</a:t>
              </a:r>
            </a:p>
          </p:txBody>
        </p:sp>
        <p:sp>
          <p:nvSpPr>
            <p:cNvPr id="429" name="anthropology/ ethnography"/>
            <p:cNvSpPr txBox="1"/>
            <p:nvPr/>
          </p:nvSpPr>
          <p:spPr>
            <a:xfrm>
              <a:off x="0" y="0"/>
              <a:ext cx="2641600" cy="922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anthropology/</a:t>
              </a:r>
              <a:br>
                <a:rPr sz="2100"/>
              </a:br>
              <a:r>
                <a:rPr sz="2100"/>
                <a:t>ethnography</a:t>
              </a:r>
            </a:p>
          </p:txBody>
        </p:sp>
      </p:grpSp>
      <p:pic>
        <p:nvPicPr>
          <p:cNvPr id="431" name="Line Line" descr="Line Lin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582021">
            <a:off x="8198093" y="1523404"/>
            <a:ext cx="440256" cy="2603766"/>
          </a:xfrm>
          <a:prstGeom prst="rect">
            <a:avLst/>
          </a:prstGeom>
        </p:spPr>
      </p:pic>
      <p:sp>
        <p:nvSpPr>
          <p:cNvPr id="433" name="problem-driven work (design study)"/>
          <p:cNvSpPr txBox="1"/>
          <p:nvPr/>
        </p:nvSpPr>
        <p:spPr>
          <a:xfrm>
            <a:off x="8610600" y="1591330"/>
            <a:ext cx="2487216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>
                <a:solidFill>
                  <a:srgbClr val="FF2600"/>
                </a:solidFill>
              </a:defRPr>
            </a:pPr>
            <a:r>
              <a:rPr sz="2100"/>
              <a:t>problem-driven work (design study)</a:t>
            </a:r>
          </a:p>
        </p:txBody>
      </p:sp>
      <p:sp>
        <p:nvSpPr>
          <p:cNvPr id="434" name="technique-driven work"/>
          <p:cNvSpPr txBox="1"/>
          <p:nvPr/>
        </p:nvSpPr>
        <p:spPr>
          <a:xfrm>
            <a:off x="8029575" y="4057963"/>
            <a:ext cx="1981200" cy="72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lvl="1">
              <a:spcBef>
                <a:spcPts val="1725"/>
              </a:spcBef>
              <a:defRPr sz="2800">
                <a:solidFill>
                  <a:srgbClr val="FF2600"/>
                </a:solidFill>
              </a:defRPr>
            </a:pPr>
            <a:r>
              <a:rPr sz="2100"/>
              <a:t>technique-driven work</a:t>
            </a:r>
          </a:p>
        </p:txBody>
      </p:sp>
      <p:sp>
        <p:nvSpPr>
          <p:cNvPr id="435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  <p:pic>
        <p:nvPicPr>
          <p:cNvPr id="436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182021">
            <a:off x="7694753" y="4141096"/>
            <a:ext cx="233886" cy="4138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Avoid mismat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Avoid mismatches</a:t>
            </a:r>
          </a:p>
        </p:txBody>
      </p:sp>
      <p:sp>
        <p:nvSpPr>
          <p:cNvPr id="4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441" name="fig4.1b.pdf" descr="fig4.1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16" y="1400175"/>
            <a:ext cx="6553201" cy="49958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4" name="Group"/>
          <p:cNvGrpSpPr/>
          <p:nvPr/>
        </p:nvGrpSpPr>
        <p:grpSpPr>
          <a:xfrm>
            <a:off x="7449163" y="3490569"/>
            <a:ext cx="4122758" cy="1116961"/>
            <a:chOff x="0" y="0"/>
            <a:chExt cx="5497009" cy="1489279"/>
          </a:xfrm>
        </p:grpSpPr>
        <p:sp>
          <p:nvSpPr>
            <p:cNvPr id="447" name="Connection Line"/>
            <p:cNvSpPr/>
            <p:nvPr/>
          </p:nvSpPr>
          <p:spPr>
            <a:xfrm>
              <a:off x="0" y="0"/>
              <a:ext cx="615515" cy="110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3" h="21600" extrusionOk="0">
                  <a:moveTo>
                    <a:pt x="869" y="0"/>
                  </a:moveTo>
                  <a:cubicBezTo>
                    <a:pt x="21600" y="7583"/>
                    <a:pt x="21310" y="14783"/>
                    <a:pt x="0" y="2160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diamond" w="med" len="med"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443" name="computational benchmarks do not confirm idiom design"/>
            <p:cNvSpPr/>
            <p:nvPr/>
          </p:nvSpPr>
          <p:spPr>
            <a:xfrm>
              <a:off x="1175388" y="94028"/>
              <a:ext cx="4321621" cy="13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computational benchmarks do not confirm idiom design</a:t>
              </a:r>
            </a:p>
          </p:txBody>
        </p:sp>
      </p:grpSp>
      <p:sp>
        <p:nvSpPr>
          <p:cNvPr id="445" name="Dingbat X"/>
          <p:cNvSpPr/>
          <p:nvPr/>
        </p:nvSpPr>
        <p:spPr>
          <a:xfrm>
            <a:off x="7729339" y="3740760"/>
            <a:ext cx="322909" cy="381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446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Avoid mismat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Avoid mismatches</a:t>
            </a:r>
          </a:p>
        </p:txBody>
      </p:sp>
      <p:sp>
        <p:nvSpPr>
          <p:cNvPr id="4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451" name="fig4.1b.pdf" descr="fig4.1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16" y="1400175"/>
            <a:ext cx="6553201" cy="49958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4" name="Group"/>
          <p:cNvGrpSpPr/>
          <p:nvPr/>
        </p:nvGrpSpPr>
        <p:grpSpPr>
          <a:xfrm>
            <a:off x="7449163" y="3370591"/>
            <a:ext cx="4122758" cy="1046440"/>
            <a:chOff x="0" y="-159970"/>
            <a:chExt cx="5497009" cy="1395251"/>
          </a:xfrm>
        </p:grpSpPr>
        <p:sp>
          <p:nvSpPr>
            <p:cNvPr id="461" name="Connection Line"/>
            <p:cNvSpPr/>
            <p:nvPr/>
          </p:nvSpPr>
          <p:spPr>
            <a:xfrm>
              <a:off x="0" y="0"/>
              <a:ext cx="615515" cy="110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3" h="21600" extrusionOk="0">
                  <a:moveTo>
                    <a:pt x="869" y="0"/>
                  </a:moveTo>
                  <a:cubicBezTo>
                    <a:pt x="21600" y="7583"/>
                    <a:pt x="21310" y="14783"/>
                    <a:pt x="0" y="2160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diamond" w="med" len="med"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453" name="computational benchmarks do not confirm idiom design"/>
            <p:cNvSpPr/>
            <p:nvPr/>
          </p:nvSpPr>
          <p:spPr>
            <a:xfrm>
              <a:off x="1175388" y="-159970"/>
              <a:ext cx="4321621" cy="13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computational benchmarks do not confirm idiom design</a:t>
              </a: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7651353" y="2496205"/>
            <a:ext cx="3512035" cy="2737700"/>
            <a:chOff x="0" y="-201553"/>
            <a:chExt cx="4682712" cy="3650265"/>
          </a:xfrm>
        </p:grpSpPr>
        <p:sp>
          <p:nvSpPr>
            <p:cNvPr id="455" name="lab studies do not confirm task abstraction"/>
            <p:cNvSpPr/>
            <p:nvPr/>
          </p:nvSpPr>
          <p:spPr>
            <a:xfrm>
              <a:off x="927628" y="-201553"/>
              <a:ext cx="3755084" cy="139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lvl="1">
                <a:spcBef>
                  <a:spcPts val="1725"/>
                </a:spcBef>
                <a:defRPr sz="2800"/>
              </a:pPr>
              <a:r>
                <a:rPr sz="2100"/>
                <a:t>lab studies do not confirm task abstraction</a:t>
              </a:r>
            </a:p>
          </p:txBody>
        </p:sp>
        <p:sp>
          <p:nvSpPr>
            <p:cNvPr id="462" name="Connection Line"/>
            <p:cNvSpPr/>
            <p:nvPr/>
          </p:nvSpPr>
          <p:spPr>
            <a:xfrm>
              <a:off x="0" y="0"/>
              <a:ext cx="629808" cy="344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10" h="21600" extrusionOk="0">
                  <a:moveTo>
                    <a:pt x="0" y="0"/>
                  </a:moveTo>
                  <a:cubicBezTo>
                    <a:pt x="21075" y="7026"/>
                    <a:pt x="21600" y="14226"/>
                    <a:pt x="1576" y="21600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diamond" w="med" len="med"/>
            </a:ln>
            <a:effectLst/>
          </p:spPr>
          <p:txBody>
            <a:bodyPr/>
            <a:lstStyle/>
            <a:p>
              <a:endParaRPr sz="1350"/>
            </a:p>
          </p:txBody>
        </p:sp>
        <p:sp>
          <p:nvSpPr>
            <p:cNvPr id="457" name="Dingbat X"/>
            <p:cNvSpPr/>
            <p:nvPr/>
          </p:nvSpPr>
          <p:spPr>
            <a:xfrm>
              <a:off x="230980" y="403753"/>
              <a:ext cx="430545" cy="50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458" name="Dingbat X"/>
            <p:cNvSpPr/>
            <p:nvPr/>
          </p:nvSpPr>
          <p:spPr>
            <a:xfrm>
              <a:off x="103981" y="1457853"/>
              <a:ext cx="430545" cy="50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8" extrusionOk="0">
                  <a:moveTo>
                    <a:pt x="18655" y="0"/>
                  </a:moveTo>
                  <a:cubicBezTo>
                    <a:pt x="18494" y="5"/>
                    <a:pt x="18333" y="109"/>
                    <a:pt x="18066" y="314"/>
                  </a:cubicBezTo>
                  <a:cubicBezTo>
                    <a:pt x="15478" y="2289"/>
                    <a:pt x="13027" y="4381"/>
                    <a:pt x="10727" y="6600"/>
                  </a:cubicBezTo>
                  <a:cubicBezTo>
                    <a:pt x="10587" y="6735"/>
                    <a:pt x="10434" y="6862"/>
                    <a:pt x="10258" y="7020"/>
                  </a:cubicBezTo>
                  <a:cubicBezTo>
                    <a:pt x="10102" y="6832"/>
                    <a:pt x="9974" y="6685"/>
                    <a:pt x="9856" y="6533"/>
                  </a:cubicBezTo>
                  <a:cubicBezTo>
                    <a:pt x="8908" y="5315"/>
                    <a:pt x="7971" y="4091"/>
                    <a:pt x="7009" y="2882"/>
                  </a:cubicBezTo>
                  <a:cubicBezTo>
                    <a:pt x="6625" y="2399"/>
                    <a:pt x="6178" y="1951"/>
                    <a:pt x="5769" y="1483"/>
                  </a:cubicBezTo>
                  <a:cubicBezTo>
                    <a:pt x="5573" y="1260"/>
                    <a:pt x="5327" y="1254"/>
                    <a:pt x="5044" y="1314"/>
                  </a:cubicBezTo>
                  <a:cubicBezTo>
                    <a:pt x="4759" y="1375"/>
                    <a:pt x="4593" y="1540"/>
                    <a:pt x="4590" y="1770"/>
                  </a:cubicBezTo>
                  <a:cubicBezTo>
                    <a:pt x="4583" y="2129"/>
                    <a:pt x="4349" y="2291"/>
                    <a:pt x="3989" y="2389"/>
                  </a:cubicBezTo>
                  <a:cubicBezTo>
                    <a:pt x="3741" y="2232"/>
                    <a:pt x="3498" y="2079"/>
                    <a:pt x="3221" y="1904"/>
                  </a:cubicBezTo>
                  <a:cubicBezTo>
                    <a:pt x="2922" y="2176"/>
                    <a:pt x="2660" y="2427"/>
                    <a:pt x="2382" y="2665"/>
                  </a:cubicBezTo>
                  <a:cubicBezTo>
                    <a:pt x="2135" y="2876"/>
                    <a:pt x="2125" y="3090"/>
                    <a:pt x="2231" y="3371"/>
                  </a:cubicBezTo>
                  <a:cubicBezTo>
                    <a:pt x="3179" y="5877"/>
                    <a:pt x="4394" y="8283"/>
                    <a:pt x="5880" y="10593"/>
                  </a:cubicBezTo>
                  <a:cubicBezTo>
                    <a:pt x="5956" y="10712"/>
                    <a:pt x="6024" y="10835"/>
                    <a:pt x="6094" y="10951"/>
                  </a:cubicBezTo>
                  <a:cubicBezTo>
                    <a:pt x="4046" y="12991"/>
                    <a:pt x="2019" y="15012"/>
                    <a:pt x="0" y="17024"/>
                  </a:cubicBezTo>
                  <a:cubicBezTo>
                    <a:pt x="166" y="17359"/>
                    <a:pt x="297" y="17644"/>
                    <a:pt x="450" y="17921"/>
                  </a:cubicBezTo>
                  <a:cubicBezTo>
                    <a:pt x="559" y="18117"/>
                    <a:pt x="570" y="18299"/>
                    <a:pt x="443" y="18491"/>
                  </a:cubicBezTo>
                  <a:cubicBezTo>
                    <a:pt x="355" y="18625"/>
                    <a:pt x="277" y="18763"/>
                    <a:pt x="214" y="18906"/>
                  </a:cubicBezTo>
                  <a:cubicBezTo>
                    <a:pt x="179" y="18986"/>
                    <a:pt x="139" y="19096"/>
                    <a:pt x="175" y="19164"/>
                  </a:cubicBezTo>
                  <a:cubicBezTo>
                    <a:pt x="462" y="19717"/>
                    <a:pt x="876" y="20186"/>
                    <a:pt x="1406" y="20550"/>
                  </a:cubicBezTo>
                  <a:cubicBezTo>
                    <a:pt x="1668" y="20457"/>
                    <a:pt x="1862" y="20370"/>
                    <a:pt x="2068" y="20319"/>
                  </a:cubicBezTo>
                  <a:cubicBezTo>
                    <a:pt x="2305" y="20259"/>
                    <a:pt x="2506" y="20384"/>
                    <a:pt x="2432" y="20567"/>
                  </a:cubicBezTo>
                  <a:cubicBezTo>
                    <a:pt x="2271" y="20967"/>
                    <a:pt x="2606" y="21165"/>
                    <a:pt x="2838" y="21403"/>
                  </a:cubicBezTo>
                  <a:cubicBezTo>
                    <a:pt x="3027" y="21596"/>
                    <a:pt x="3335" y="21593"/>
                    <a:pt x="3548" y="21414"/>
                  </a:cubicBezTo>
                  <a:cubicBezTo>
                    <a:pt x="3624" y="21350"/>
                    <a:pt x="3679" y="21268"/>
                    <a:pt x="3745" y="21195"/>
                  </a:cubicBezTo>
                  <a:cubicBezTo>
                    <a:pt x="5406" y="19353"/>
                    <a:pt x="7068" y="17510"/>
                    <a:pt x="8732" y="15669"/>
                  </a:cubicBezTo>
                  <a:cubicBezTo>
                    <a:pt x="8850" y="15538"/>
                    <a:pt x="8982" y="15417"/>
                    <a:pt x="9151" y="15248"/>
                  </a:cubicBezTo>
                  <a:cubicBezTo>
                    <a:pt x="9312" y="15457"/>
                    <a:pt x="9442" y="15618"/>
                    <a:pt x="9566" y="15782"/>
                  </a:cubicBezTo>
                  <a:cubicBezTo>
                    <a:pt x="10552" y="17091"/>
                    <a:pt x="11622" y="18348"/>
                    <a:pt x="12799" y="19538"/>
                  </a:cubicBezTo>
                  <a:cubicBezTo>
                    <a:pt x="13137" y="19880"/>
                    <a:pt x="13363" y="19913"/>
                    <a:pt x="13764" y="19639"/>
                  </a:cubicBezTo>
                  <a:cubicBezTo>
                    <a:pt x="14071" y="19429"/>
                    <a:pt x="14340" y="19181"/>
                    <a:pt x="14638" y="18942"/>
                  </a:cubicBezTo>
                  <a:cubicBezTo>
                    <a:pt x="14977" y="19118"/>
                    <a:pt x="15325" y="19299"/>
                    <a:pt x="15670" y="19479"/>
                  </a:cubicBezTo>
                  <a:cubicBezTo>
                    <a:pt x="15874" y="19336"/>
                    <a:pt x="16024" y="19228"/>
                    <a:pt x="16179" y="19123"/>
                  </a:cubicBezTo>
                  <a:cubicBezTo>
                    <a:pt x="16407" y="18969"/>
                    <a:pt x="16586" y="18817"/>
                    <a:pt x="16625" y="18532"/>
                  </a:cubicBezTo>
                  <a:cubicBezTo>
                    <a:pt x="16663" y="18245"/>
                    <a:pt x="16848" y="17980"/>
                    <a:pt x="17238" y="17893"/>
                  </a:cubicBezTo>
                  <a:cubicBezTo>
                    <a:pt x="17537" y="17826"/>
                    <a:pt x="17736" y="17646"/>
                    <a:pt x="17893" y="17435"/>
                  </a:cubicBezTo>
                  <a:cubicBezTo>
                    <a:pt x="18144" y="17098"/>
                    <a:pt x="18337" y="16737"/>
                    <a:pt x="18424" y="16377"/>
                  </a:cubicBezTo>
                  <a:cubicBezTo>
                    <a:pt x="16705" y="14528"/>
                    <a:pt x="15014" y="12708"/>
                    <a:pt x="13308" y="10873"/>
                  </a:cubicBezTo>
                  <a:cubicBezTo>
                    <a:pt x="13494" y="10665"/>
                    <a:pt x="13612" y="10530"/>
                    <a:pt x="13734" y="10397"/>
                  </a:cubicBezTo>
                  <a:cubicBezTo>
                    <a:pt x="15805" y="8137"/>
                    <a:pt x="18039" y="6000"/>
                    <a:pt x="20413" y="3968"/>
                  </a:cubicBezTo>
                  <a:cubicBezTo>
                    <a:pt x="20703" y="3719"/>
                    <a:pt x="20983" y="3471"/>
                    <a:pt x="21190" y="3153"/>
                  </a:cubicBezTo>
                  <a:cubicBezTo>
                    <a:pt x="21585" y="2544"/>
                    <a:pt x="21600" y="2565"/>
                    <a:pt x="21129" y="2026"/>
                  </a:cubicBezTo>
                  <a:cubicBezTo>
                    <a:pt x="20955" y="1827"/>
                    <a:pt x="20762" y="1776"/>
                    <a:pt x="20487" y="1772"/>
                  </a:cubicBezTo>
                  <a:cubicBezTo>
                    <a:pt x="19961" y="1764"/>
                    <a:pt x="19720" y="1486"/>
                    <a:pt x="19806" y="1064"/>
                  </a:cubicBezTo>
                  <a:cubicBezTo>
                    <a:pt x="19825" y="971"/>
                    <a:pt x="19804" y="847"/>
                    <a:pt x="19743" y="773"/>
                  </a:cubicBezTo>
                  <a:cubicBezTo>
                    <a:pt x="19597" y="599"/>
                    <a:pt x="19434" y="429"/>
                    <a:pt x="19245" y="289"/>
                  </a:cubicBezTo>
                  <a:cubicBezTo>
                    <a:pt x="18978" y="92"/>
                    <a:pt x="18816" y="-4"/>
                    <a:pt x="18655" y="0"/>
                  </a:cubicBez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460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Visualization Analysis &amp; Design…"/>
          <p:cNvSpPr txBox="1">
            <a:spLocks noGrp="1"/>
          </p:cNvSpPr>
          <p:nvPr>
            <p:ph type="ctrTitle"/>
          </p:nvPr>
        </p:nvSpPr>
        <p:spPr>
          <a:xfrm>
            <a:off x="342900" y="680971"/>
            <a:ext cx="11906250" cy="2647951"/>
          </a:xfrm>
          <a:prstGeom prst="rect">
            <a:avLst/>
          </a:prstGeom>
        </p:spPr>
        <p:txBody>
          <a:bodyPr/>
          <a:lstStyle/>
          <a:p>
            <a:pPr>
              <a:defRPr sz="5800"/>
            </a:pPr>
            <a:r>
              <a:t>Visualization Analysis &amp; Design</a:t>
            </a:r>
          </a:p>
          <a:p>
            <a:pPr>
              <a:defRPr sz="5800">
                <a:latin typeface="Rockwell Italic"/>
                <a:ea typeface="Rockwell Italic"/>
                <a:cs typeface="Rockwell Italic"/>
                <a:sym typeface="Rockwell Italic"/>
              </a:defRPr>
            </a:pPr>
            <a:endParaRPr/>
          </a:p>
          <a:p>
            <a:pPr>
              <a:defRPr sz="5800">
                <a:latin typeface="Rockwell Italic"/>
                <a:ea typeface="Rockwell Italic"/>
                <a:cs typeface="Rockwell Italic"/>
                <a:sym typeface="Rockwell Italic"/>
              </a:defRPr>
            </a:pPr>
            <a:r>
              <a:t>Analysis: Nested Model (Ch 4) II</a:t>
            </a:r>
          </a:p>
        </p:txBody>
      </p:sp>
      <p:sp>
        <p:nvSpPr>
          <p:cNvPr id="465" name="Tamara Munzner…"/>
          <p:cNvSpPr txBox="1">
            <a:spLocks noGrp="1"/>
          </p:cNvSpPr>
          <p:nvPr>
            <p:ph type="subTitle" sz="quarter" idx="1"/>
          </p:nvPr>
        </p:nvSpPr>
        <p:spPr>
          <a:xfrm>
            <a:off x="328138" y="5072878"/>
            <a:ext cx="4993529" cy="1721187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>
              <a:defRPr sz="3700"/>
            </a:lvl1pPr>
            <a:lvl2pPr>
              <a:defRPr sz="3700"/>
            </a:lvl2pPr>
            <a:lvl3pPr>
              <a:defRPr sz="3700"/>
            </a:lvl3pPr>
          </a:lstStyle>
          <a:p>
            <a:r>
              <a:t>Tamara Munzner</a:t>
            </a:r>
          </a:p>
          <a:p>
            <a:pPr lvl="1"/>
            <a:r>
              <a:t>Department of Computer Science</a:t>
            </a:r>
          </a:p>
          <a:p>
            <a:pPr lvl="2"/>
            <a:r>
              <a:t>University of British Columbia</a:t>
            </a:r>
          </a:p>
        </p:txBody>
      </p:sp>
      <p:pic>
        <p:nvPicPr>
          <p:cNvPr id="466" name="frontcover-final.med.png" descr="frontcover-final.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19" y="205159"/>
            <a:ext cx="1849258" cy="2248337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@tamaramunzner"/>
          <p:cNvSpPr txBox="1"/>
          <p:nvPr/>
        </p:nvSpPr>
        <p:spPr>
          <a:xfrm>
            <a:off x="338278" y="6357390"/>
            <a:ext cx="1963743" cy="377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defRPr sz="2600" b="1" u="sng"/>
            </a:lvl1pPr>
          </a:lstStyle>
          <a:p>
            <a:pPr>
              <a:defRPr u="none"/>
            </a:pPr>
            <a:r>
              <a:rPr sz="1950"/>
              <a:t>@tamaramunzner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4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/>
          </a:p>
        </p:txBody>
      </p:sp>
      <p:pic>
        <p:nvPicPr>
          <p:cNvPr id="471" name="fig4.1b.pdf" descr="fig4.1b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16" y="1400175"/>
            <a:ext cx="6553201" cy="499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18</a:t>
            </a:fld>
            <a:endParaRPr/>
          </a:p>
        </p:txBody>
      </p:sp>
      <p:sp>
        <p:nvSpPr>
          <p:cNvPr id="475" name="MatrixExplorer. Henry and Fekete. InfoVis 2006."/>
          <p:cNvSpPr txBox="1"/>
          <p:nvPr/>
        </p:nvSpPr>
        <p:spPr>
          <a:xfrm>
            <a:off x="1768475" y="1143000"/>
            <a:ext cx="3829051" cy="3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spcBef>
                <a:spcPts val="45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MatrixExplorer. Henry and Fekete. InfoVis 2006.</a:t>
            </a:r>
            <a:r>
              <a:rPr sz="1950"/>
              <a:t> 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816100" y="1524000"/>
            <a:ext cx="4114801" cy="1371600"/>
            <a:chOff x="0" y="0"/>
            <a:chExt cx="5486400" cy="1828800"/>
          </a:xfrm>
        </p:grpSpPr>
        <p:grpSp>
          <p:nvGrpSpPr>
            <p:cNvPr id="483" name="Group"/>
            <p:cNvGrpSpPr/>
            <p:nvPr/>
          </p:nvGrpSpPr>
          <p:grpSpPr>
            <a:xfrm>
              <a:off x="0" y="0"/>
              <a:ext cx="4775200" cy="1828800"/>
              <a:chOff x="0" y="0"/>
              <a:chExt cx="4775200" cy="1828800"/>
            </a:xfrm>
          </p:grpSpPr>
          <p:sp>
            <p:nvSpPr>
              <p:cNvPr id="476" name="Rectangle"/>
              <p:cNvSpPr/>
              <p:nvPr/>
            </p:nvSpPr>
            <p:spPr>
              <a:xfrm>
                <a:off x="0" y="0"/>
                <a:ext cx="4775200" cy="18288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77" name="Rectangle"/>
              <p:cNvSpPr/>
              <p:nvPr/>
            </p:nvSpPr>
            <p:spPr>
              <a:xfrm>
                <a:off x="101600" y="406400"/>
                <a:ext cx="4572000" cy="1320800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78" name="Rectangle"/>
              <p:cNvSpPr/>
              <p:nvPr/>
            </p:nvSpPr>
            <p:spPr>
              <a:xfrm>
                <a:off x="203200" y="508000"/>
                <a:ext cx="4368800" cy="11176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304800" y="914400"/>
                <a:ext cx="4165600" cy="3048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80" name="measure system time/memory"/>
              <p:cNvSpPr/>
              <p:nvPr/>
            </p:nvSpPr>
            <p:spPr>
              <a:xfrm>
                <a:off x="304800" y="855133"/>
                <a:ext cx="43688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measure system time/memory </a:t>
                </a:r>
              </a:p>
            </p:txBody>
          </p:sp>
          <p:sp>
            <p:nvSpPr>
              <p:cNvPr id="481" name="qualitative result image analysis"/>
              <p:cNvSpPr/>
              <p:nvPr/>
            </p:nvSpPr>
            <p:spPr>
              <a:xfrm>
                <a:off x="203200" y="12192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482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</p:grpSp>
        <p:sp>
          <p:nvSpPr>
            <p:cNvPr id="484" name="justify encoding/interaction design"/>
            <p:cNvSpPr/>
            <p:nvPr/>
          </p:nvSpPr>
          <p:spPr>
            <a:xfrm>
              <a:off x="203200" y="508000"/>
              <a:ext cx="5283200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justify encoding/interaction design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19</a:t>
            </a:fld>
            <a:endParaRPr/>
          </a:p>
        </p:txBody>
      </p:sp>
      <p:sp>
        <p:nvSpPr>
          <p:cNvPr id="489" name="MatrixExplorer. Henry and Fekete. InfoVis 2006."/>
          <p:cNvSpPr txBox="1"/>
          <p:nvPr/>
        </p:nvSpPr>
        <p:spPr>
          <a:xfrm>
            <a:off x="1768475" y="1143000"/>
            <a:ext cx="3829051" cy="3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spcBef>
                <a:spcPts val="45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MatrixExplorer. Henry and Fekete. InfoVis 2006.</a:t>
            </a:r>
            <a:r>
              <a:rPr sz="1950"/>
              <a:t> </a:t>
            </a:r>
          </a:p>
        </p:txBody>
      </p:sp>
      <p:sp>
        <p:nvSpPr>
          <p:cNvPr id="490" name="LiveRAC. McLachlan, Munzner, Koutsoﬁos, and North. CHI 2008."/>
          <p:cNvSpPr txBox="1"/>
          <p:nvPr/>
        </p:nvSpPr>
        <p:spPr>
          <a:xfrm>
            <a:off x="1778000" y="3048000"/>
            <a:ext cx="388620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algn="l" defTabSz="1219200">
              <a:spcBef>
                <a:spcPts val="4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350"/>
              <a:t>LiveRAC. McLachlan, Munzner, Koutsoﬁos, and North. CHI 2008.</a:t>
            </a:r>
          </a:p>
        </p:txBody>
      </p:sp>
      <p:grpSp>
        <p:nvGrpSpPr>
          <p:cNvPr id="500" name="Group"/>
          <p:cNvGrpSpPr/>
          <p:nvPr/>
        </p:nvGrpSpPr>
        <p:grpSpPr>
          <a:xfrm>
            <a:off x="1816100" y="1524000"/>
            <a:ext cx="4114801" cy="1371600"/>
            <a:chOff x="0" y="0"/>
            <a:chExt cx="5486400" cy="1828800"/>
          </a:xfrm>
        </p:grpSpPr>
        <p:grpSp>
          <p:nvGrpSpPr>
            <p:cNvPr id="498" name="Group"/>
            <p:cNvGrpSpPr/>
            <p:nvPr/>
          </p:nvGrpSpPr>
          <p:grpSpPr>
            <a:xfrm>
              <a:off x="0" y="0"/>
              <a:ext cx="4775200" cy="1828800"/>
              <a:chOff x="0" y="0"/>
              <a:chExt cx="4775200" cy="1828800"/>
            </a:xfrm>
          </p:grpSpPr>
          <p:sp>
            <p:nvSpPr>
              <p:cNvPr id="491" name="Rectangle"/>
              <p:cNvSpPr/>
              <p:nvPr/>
            </p:nvSpPr>
            <p:spPr>
              <a:xfrm>
                <a:off x="0" y="0"/>
                <a:ext cx="4775200" cy="18288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101600" y="406400"/>
                <a:ext cx="4572000" cy="1320800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03200" y="508000"/>
                <a:ext cx="4368800" cy="11176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04800" y="914400"/>
                <a:ext cx="4165600" cy="3048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495" name="measure system time/memory"/>
              <p:cNvSpPr/>
              <p:nvPr/>
            </p:nvSpPr>
            <p:spPr>
              <a:xfrm>
                <a:off x="304800" y="855133"/>
                <a:ext cx="43688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measure system time/memory </a:t>
                </a:r>
              </a:p>
            </p:txBody>
          </p:sp>
          <p:sp>
            <p:nvSpPr>
              <p:cNvPr id="496" name="qualitative result image analysis"/>
              <p:cNvSpPr/>
              <p:nvPr/>
            </p:nvSpPr>
            <p:spPr>
              <a:xfrm>
                <a:off x="203200" y="12192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497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</p:grpSp>
        <p:sp>
          <p:nvSpPr>
            <p:cNvPr id="499" name="justify encoding/interaction design"/>
            <p:cNvSpPr/>
            <p:nvPr/>
          </p:nvSpPr>
          <p:spPr>
            <a:xfrm>
              <a:off x="203200" y="508000"/>
              <a:ext cx="5283200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justify encoding/interaction design </a:t>
              </a: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1816099" y="3581400"/>
            <a:ext cx="4905377" cy="1524000"/>
            <a:chOff x="0" y="0"/>
            <a:chExt cx="6540501" cy="2032000"/>
          </a:xfrm>
        </p:grpSpPr>
        <p:grpSp>
          <p:nvGrpSpPr>
            <p:cNvPr id="508" name="Group"/>
            <p:cNvGrpSpPr/>
            <p:nvPr/>
          </p:nvGrpSpPr>
          <p:grpSpPr>
            <a:xfrm>
              <a:off x="0" y="0"/>
              <a:ext cx="4978400" cy="2032000"/>
              <a:chOff x="0" y="0"/>
              <a:chExt cx="4978400" cy="2032000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978400" cy="20320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01600" y="406399"/>
                <a:ext cx="4775200" cy="1524002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203200" y="508000"/>
                <a:ext cx="4470400" cy="10160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304800" y="914400"/>
                <a:ext cx="4064000" cy="1016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05" name="qualitative result image analysis"/>
              <p:cNvSpPr/>
              <p:nvPr/>
            </p:nvSpPr>
            <p:spPr>
              <a:xfrm>
                <a:off x="184151" y="10160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506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  <p:sp>
            <p:nvSpPr>
              <p:cNvPr id="507" name="justify encoding/interaction design"/>
              <p:cNvSpPr/>
              <p:nvPr/>
            </p:nvSpPr>
            <p:spPr>
              <a:xfrm>
                <a:off x="203200" y="508000"/>
                <a:ext cx="44704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justify encoding/interaction design </a:t>
                </a:r>
              </a:p>
            </p:txBody>
          </p:sp>
        </p:grpSp>
        <p:sp>
          <p:nvSpPr>
            <p:cNvPr id="509" name="field study, document deployed usage"/>
            <p:cNvSpPr/>
            <p:nvPr/>
          </p:nvSpPr>
          <p:spPr>
            <a:xfrm>
              <a:off x="97367" y="1524000"/>
              <a:ext cx="6443134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field study, document deployed usage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nalysis framework: Four levels, three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framework: Four levels, three questions</a:t>
            </a:r>
          </a:p>
        </p:txBody>
      </p:sp>
      <p:sp>
        <p:nvSpPr>
          <p:cNvPr id="273" name="domain situation…"/>
          <p:cNvSpPr txBox="1">
            <a:spLocks noGrp="1"/>
          </p:cNvSpPr>
          <p:nvPr>
            <p:ph type="body" idx="1"/>
          </p:nvPr>
        </p:nvSpPr>
        <p:spPr>
          <a:xfrm>
            <a:off x="314325" y="828675"/>
            <a:ext cx="8803680" cy="6029325"/>
          </a:xfrm>
          <a:prstGeom prst="rect">
            <a:avLst/>
          </a:prstGeom>
        </p:spPr>
        <p:txBody>
          <a:bodyPr/>
          <a:lstStyle>
            <a:lvl1pPr marL="342900" indent="-342900">
              <a:defRPr sz="3300" i="1"/>
            </a:lvl1pPr>
            <a:lvl2pPr>
              <a:defRPr sz="3300"/>
            </a:lvl2pPr>
          </a:lstStyle>
          <a:p>
            <a:r>
              <a:t>domain situation</a:t>
            </a:r>
          </a:p>
          <a:p>
            <a:pPr lvl="1"/>
            <a:r>
              <a:t>who are the target users?</a:t>
            </a:r>
          </a:p>
        </p:txBody>
      </p:sp>
      <p:sp>
        <p:nvSpPr>
          <p:cNvPr id="2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77" name="Group"/>
          <p:cNvGrpSpPr/>
          <p:nvPr/>
        </p:nvGrpSpPr>
        <p:grpSpPr>
          <a:xfrm>
            <a:off x="9486900" y="1647392"/>
            <a:ext cx="2543175" cy="2533651"/>
            <a:chOff x="0" y="0"/>
            <a:chExt cx="3390900" cy="3378200"/>
          </a:xfrm>
        </p:grpSpPr>
        <p:sp>
          <p:nvSpPr>
            <p:cNvPr id="275" name="Rectangle"/>
            <p:cNvSpPr/>
            <p:nvPr/>
          </p:nvSpPr>
          <p:spPr>
            <a:xfrm>
              <a:off x="0" y="0"/>
              <a:ext cx="3390900" cy="3378200"/>
            </a:xfrm>
            <a:prstGeom prst="rect">
              <a:avLst/>
            </a:prstGeom>
            <a:solidFill>
              <a:srgbClr val="FCCFA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76" name="domain"/>
            <p:cNvSpPr txBox="1"/>
            <p:nvPr/>
          </p:nvSpPr>
          <p:spPr>
            <a:xfrm>
              <a:off x="62994" y="50800"/>
              <a:ext cx="177951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domain</a:t>
              </a:r>
            </a:p>
          </p:txBody>
        </p:sp>
      </p:grpSp>
      <p:sp>
        <p:nvSpPr>
          <p:cNvPr id="278" name="[A Nested Model of Visualization Design and Validation. Munzner.  IEEE TVCG 15(6):921-928, 2009 (Proc. InfoVis 2009). ]"/>
          <p:cNvSpPr txBox="1"/>
          <p:nvPr/>
        </p:nvSpPr>
        <p:spPr>
          <a:xfrm>
            <a:off x="-1181100" y="6498600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r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5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20</a:t>
            </a:fld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1795462" y="5791200"/>
            <a:ext cx="3843338" cy="8382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15" name="Rectangle"/>
          <p:cNvSpPr/>
          <p:nvPr/>
        </p:nvSpPr>
        <p:spPr>
          <a:xfrm>
            <a:off x="1871662" y="5867400"/>
            <a:ext cx="3690938" cy="6858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16" name="Rectangle"/>
          <p:cNvSpPr/>
          <p:nvPr/>
        </p:nvSpPr>
        <p:spPr>
          <a:xfrm>
            <a:off x="1947862" y="5943600"/>
            <a:ext cx="3538538" cy="5334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17" name="Rectangle"/>
          <p:cNvSpPr/>
          <p:nvPr/>
        </p:nvSpPr>
        <p:spPr>
          <a:xfrm>
            <a:off x="2024062" y="6019800"/>
            <a:ext cx="3386138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18" name="qualitative/quantitative image analysis"/>
          <p:cNvSpPr txBox="1"/>
          <p:nvPr/>
        </p:nvSpPr>
        <p:spPr>
          <a:xfrm>
            <a:off x="1943100" y="6096000"/>
            <a:ext cx="4800601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qualitative/quantitative image analysis</a:t>
            </a:r>
          </a:p>
        </p:txBody>
      </p:sp>
      <p:sp>
        <p:nvSpPr>
          <p:cNvPr id="519" name="MatrixExplorer. Henry and Fekete. InfoVis 2006."/>
          <p:cNvSpPr txBox="1"/>
          <p:nvPr/>
        </p:nvSpPr>
        <p:spPr>
          <a:xfrm>
            <a:off x="1768475" y="1143000"/>
            <a:ext cx="3829051" cy="3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spcBef>
                <a:spcPts val="45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MatrixExplorer. Henry and Fekete. InfoVis 2006.</a:t>
            </a:r>
            <a:r>
              <a:rPr sz="1950"/>
              <a:t> </a:t>
            </a:r>
          </a:p>
        </p:txBody>
      </p:sp>
      <p:sp>
        <p:nvSpPr>
          <p:cNvPr id="520" name="An energy model for visual graph clustering. (LinLog) Noack. Graph Drawing 2003"/>
          <p:cNvSpPr txBox="1"/>
          <p:nvPr/>
        </p:nvSpPr>
        <p:spPr>
          <a:xfrm>
            <a:off x="1758950" y="5257801"/>
            <a:ext cx="421005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An energy model for visual graph clustering. (LinLog)</a:t>
            </a:r>
            <a:br>
              <a:rPr sz="1350"/>
            </a:br>
            <a:r>
              <a:rPr sz="1350"/>
              <a:t>Noack. Graph Drawing 2003</a:t>
            </a:r>
          </a:p>
        </p:txBody>
      </p:sp>
      <p:sp>
        <p:nvSpPr>
          <p:cNvPr id="521" name="LiveRAC. McLachlan, Munzner, Koutsoﬁos, and North. CHI 2008."/>
          <p:cNvSpPr txBox="1"/>
          <p:nvPr/>
        </p:nvSpPr>
        <p:spPr>
          <a:xfrm>
            <a:off x="1778000" y="3048000"/>
            <a:ext cx="388620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algn="l" defTabSz="1219200">
              <a:spcBef>
                <a:spcPts val="4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350"/>
              <a:t>LiveRAC. McLachlan, Munzner, Koutsoﬁos, and North. CHI 2008.</a:t>
            </a:r>
          </a:p>
        </p:txBody>
      </p:sp>
      <p:grpSp>
        <p:nvGrpSpPr>
          <p:cNvPr id="531" name="Group"/>
          <p:cNvGrpSpPr/>
          <p:nvPr/>
        </p:nvGrpSpPr>
        <p:grpSpPr>
          <a:xfrm>
            <a:off x="1816100" y="1524000"/>
            <a:ext cx="4114801" cy="1371600"/>
            <a:chOff x="0" y="0"/>
            <a:chExt cx="5486400" cy="1828800"/>
          </a:xfrm>
        </p:grpSpPr>
        <p:grpSp>
          <p:nvGrpSpPr>
            <p:cNvPr id="529" name="Group"/>
            <p:cNvGrpSpPr/>
            <p:nvPr/>
          </p:nvGrpSpPr>
          <p:grpSpPr>
            <a:xfrm>
              <a:off x="0" y="0"/>
              <a:ext cx="4775200" cy="1828800"/>
              <a:chOff x="0" y="0"/>
              <a:chExt cx="4775200" cy="1828800"/>
            </a:xfrm>
          </p:grpSpPr>
          <p:sp>
            <p:nvSpPr>
              <p:cNvPr id="522" name="Rectangle"/>
              <p:cNvSpPr/>
              <p:nvPr/>
            </p:nvSpPr>
            <p:spPr>
              <a:xfrm>
                <a:off x="0" y="0"/>
                <a:ext cx="4775200" cy="18288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23" name="Rectangle"/>
              <p:cNvSpPr/>
              <p:nvPr/>
            </p:nvSpPr>
            <p:spPr>
              <a:xfrm>
                <a:off x="101600" y="406400"/>
                <a:ext cx="4572000" cy="1320800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203200" y="508000"/>
                <a:ext cx="4368800" cy="11176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25" name="Rectangle"/>
              <p:cNvSpPr/>
              <p:nvPr/>
            </p:nvSpPr>
            <p:spPr>
              <a:xfrm>
                <a:off x="304800" y="914400"/>
                <a:ext cx="4165600" cy="3048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26" name="measure system time/memory"/>
              <p:cNvSpPr/>
              <p:nvPr/>
            </p:nvSpPr>
            <p:spPr>
              <a:xfrm>
                <a:off x="304800" y="855133"/>
                <a:ext cx="43688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measure system time/memory </a:t>
                </a:r>
              </a:p>
            </p:txBody>
          </p:sp>
          <p:sp>
            <p:nvSpPr>
              <p:cNvPr id="527" name="qualitative result image analysis"/>
              <p:cNvSpPr/>
              <p:nvPr/>
            </p:nvSpPr>
            <p:spPr>
              <a:xfrm>
                <a:off x="203200" y="12192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528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</p:grpSp>
        <p:sp>
          <p:nvSpPr>
            <p:cNvPr id="530" name="justify encoding/interaction design"/>
            <p:cNvSpPr/>
            <p:nvPr/>
          </p:nvSpPr>
          <p:spPr>
            <a:xfrm>
              <a:off x="203200" y="508000"/>
              <a:ext cx="5283200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justify encoding/interaction design </a:t>
              </a: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1816099" y="3581400"/>
            <a:ext cx="4905377" cy="1524000"/>
            <a:chOff x="0" y="0"/>
            <a:chExt cx="6540501" cy="2032000"/>
          </a:xfrm>
        </p:grpSpPr>
        <p:grpSp>
          <p:nvGrpSpPr>
            <p:cNvPr id="539" name="Group"/>
            <p:cNvGrpSpPr/>
            <p:nvPr/>
          </p:nvGrpSpPr>
          <p:grpSpPr>
            <a:xfrm>
              <a:off x="0" y="0"/>
              <a:ext cx="4978400" cy="2032000"/>
              <a:chOff x="0" y="0"/>
              <a:chExt cx="4978400" cy="2032000"/>
            </a:xfrm>
          </p:grpSpPr>
          <p:sp>
            <p:nvSpPr>
              <p:cNvPr id="532" name="Rectangle"/>
              <p:cNvSpPr/>
              <p:nvPr/>
            </p:nvSpPr>
            <p:spPr>
              <a:xfrm>
                <a:off x="0" y="0"/>
                <a:ext cx="4978400" cy="20320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101600" y="406399"/>
                <a:ext cx="4775200" cy="1524002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34" name="Rectangle"/>
              <p:cNvSpPr/>
              <p:nvPr/>
            </p:nvSpPr>
            <p:spPr>
              <a:xfrm>
                <a:off x="203200" y="508000"/>
                <a:ext cx="4470400" cy="10160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35" name="Rectangle"/>
              <p:cNvSpPr/>
              <p:nvPr/>
            </p:nvSpPr>
            <p:spPr>
              <a:xfrm>
                <a:off x="304800" y="914400"/>
                <a:ext cx="4064000" cy="1016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36" name="qualitative result image analysis"/>
              <p:cNvSpPr/>
              <p:nvPr/>
            </p:nvSpPr>
            <p:spPr>
              <a:xfrm>
                <a:off x="184151" y="10160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537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  <p:sp>
            <p:nvSpPr>
              <p:cNvPr id="538" name="justify encoding/interaction design"/>
              <p:cNvSpPr/>
              <p:nvPr/>
            </p:nvSpPr>
            <p:spPr>
              <a:xfrm>
                <a:off x="203200" y="508000"/>
                <a:ext cx="44704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justify encoding/interaction design </a:t>
                </a:r>
              </a:p>
            </p:txBody>
          </p:sp>
        </p:grpSp>
        <p:sp>
          <p:nvSpPr>
            <p:cNvPr id="540" name="field study, document deployed usage"/>
            <p:cNvSpPr/>
            <p:nvPr/>
          </p:nvSpPr>
          <p:spPr>
            <a:xfrm>
              <a:off x="97367" y="1524000"/>
              <a:ext cx="6443134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field study, document deployed usage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5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21</a:t>
            </a:fld>
            <a:endParaRPr/>
          </a:p>
        </p:txBody>
      </p:sp>
      <p:sp>
        <p:nvSpPr>
          <p:cNvPr id="545" name="Rectangle"/>
          <p:cNvSpPr/>
          <p:nvPr/>
        </p:nvSpPr>
        <p:spPr>
          <a:xfrm>
            <a:off x="1795462" y="5791200"/>
            <a:ext cx="3843338" cy="8382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46" name="Rectangle"/>
          <p:cNvSpPr/>
          <p:nvPr/>
        </p:nvSpPr>
        <p:spPr>
          <a:xfrm>
            <a:off x="1871662" y="5867400"/>
            <a:ext cx="3690938" cy="6858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47" name="Rectangle"/>
          <p:cNvSpPr/>
          <p:nvPr/>
        </p:nvSpPr>
        <p:spPr>
          <a:xfrm>
            <a:off x="1947862" y="5943600"/>
            <a:ext cx="3538538" cy="5334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48" name="Rectangle"/>
          <p:cNvSpPr/>
          <p:nvPr/>
        </p:nvSpPr>
        <p:spPr>
          <a:xfrm>
            <a:off x="2024062" y="6019800"/>
            <a:ext cx="3386138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49" name="qualitative/quantitative image analysis"/>
          <p:cNvSpPr txBox="1"/>
          <p:nvPr/>
        </p:nvSpPr>
        <p:spPr>
          <a:xfrm>
            <a:off x="1943100" y="6096000"/>
            <a:ext cx="4800601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qualitative/quantitative image analysis</a:t>
            </a:r>
          </a:p>
        </p:txBody>
      </p:sp>
      <p:sp>
        <p:nvSpPr>
          <p:cNvPr id="550" name="Rectangle"/>
          <p:cNvSpPr/>
          <p:nvPr/>
        </p:nvSpPr>
        <p:spPr>
          <a:xfrm>
            <a:off x="6248400" y="1676400"/>
            <a:ext cx="4343400" cy="7620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51" name="Rectangle"/>
          <p:cNvSpPr/>
          <p:nvPr/>
        </p:nvSpPr>
        <p:spPr>
          <a:xfrm>
            <a:off x="6324600" y="1752600"/>
            <a:ext cx="4191000" cy="6096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52" name="Rectangle"/>
          <p:cNvSpPr/>
          <p:nvPr/>
        </p:nvSpPr>
        <p:spPr>
          <a:xfrm>
            <a:off x="6400800" y="1828800"/>
            <a:ext cx="4038600" cy="4572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53" name="Rectangle"/>
          <p:cNvSpPr/>
          <p:nvPr/>
        </p:nvSpPr>
        <p:spPr>
          <a:xfrm>
            <a:off x="6477000" y="1905000"/>
            <a:ext cx="3886200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54" name="lab study, measure time/errors for operation"/>
          <p:cNvSpPr txBox="1"/>
          <p:nvPr/>
        </p:nvSpPr>
        <p:spPr>
          <a:xfrm>
            <a:off x="6405562" y="1981200"/>
            <a:ext cx="4310063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lab study, measure time/errors for operation</a:t>
            </a:r>
          </a:p>
        </p:txBody>
      </p:sp>
      <p:sp>
        <p:nvSpPr>
          <p:cNvPr id="555" name="MatrixExplorer. Henry and Fekete. InfoVis 2006."/>
          <p:cNvSpPr txBox="1"/>
          <p:nvPr/>
        </p:nvSpPr>
        <p:spPr>
          <a:xfrm>
            <a:off x="1768475" y="1143000"/>
            <a:ext cx="3829051" cy="3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spcBef>
                <a:spcPts val="45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MatrixExplorer. Henry and Fekete. InfoVis 2006.</a:t>
            </a:r>
            <a:r>
              <a:rPr sz="1950"/>
              <a:t> </a:t>
            </a:r>
          </a:p>
        </p:txBody>
      </p:sp>
      <p:sp>
        <p:nvSpPr>
          <p:cNvPr id="556" name="An energy model for visual graph clustering. (LinLog) Noack. Graph Drawing 2003"/>
          <p:cNvSpPr txBox="1"/>
          <p:nvPr/>
        </p:nvSpPr>
        <p:spPr>
          <a:xfrm>
            <a:off x="1758950" y="5257801"/>
            <a:ext cx="421005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An energy model for visual graph clustering. (LinLog)</a:t>
            </a:r>
            <a:br>
              <a:rPr sz="1350"/>
            </a:br>
            <a:r>
              <a:rPr sz="1350"/>
              <a:t>Noack. Graph Drawing 2003</a:t>
            </a:r>
          </a:p>
        </p:txBody>
      </p:sp>
      <p:sp>
        <p:nvSpPr>
          <p:cNvPr id="557" name="LiveRAC. McLachlan, Munzner, Koutsoﬁos, and North. CHI 2008."/>
          <p:cNvSpPr txBox="1"/>
          <p:nvPr/>
        </p:nvSpPr>
        <p:spPr>
          <a:xfrm>
            <a:off x="1778000" y="3048000"/>
            <a:ext cx="388620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algn="l" defTabSz="1219200">
              <a:spcBef>
                <a:spcPts val="4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350"/>
              <a:t>LiveRAC. McLachlan, Munzner, Koutsoﬁos, and North. CHI 2008.</a:t>
            </a:r>
          </a:p>
        </p:txBody>
      </p:sp>
      <p:sp>
        <p:nvSpPr>
          <p:cNvPr id="558" name="Effectiveness of animation in trend visualization. Robertson et al. InfoVis 2008."/>
          <p:cNvSpPr txBox="1"/>
          <p:nvPr/>
        </p:nvSpPr>
        <p:spPr>
          <a:xfrm>
            <a:off x="6191250" y="1143000"/>
            <a:ext cx="4495800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Effectiveness of animation in trend visualization.</a:t>
            </a:r>
            <a:br>
              <a:rPr sz="1350"/>
            </a:br>
            <a:r>
              <a:rPr sz="1350"/>
              <a:t>Robertson et al. InfoVis 2008.</a:t>
            </a:r>
          </a:p>
        </p:txBody>
      </p:sp>
      <p:grpSp>
        <p:nvGrpSpPr>
          <p:cNvPr id="568" name="Group"/>
          <p:cNvGrpSpPr/>
          <p:nvPr/>
        </p:nvGrpSpPr>
        <p:grpSpPr>
          <a:xfrm>
            <a:off x="1816100" y="1524000"/>
            <a:ext cx="4114801" cy="1371600"/>
            <a:chOff x="0" y="0"/>
            <a:chExt cx="5486400" cy="1828800"/>
          </a:xfrm>
        </p:grpSpPr>
        <p:grpSp>
          <p:nvGrpSpPr>
            <p:cNvPr id="566" name="Group"/>
            <p:cNvGrpSpPr/>
            <p:nvPr/>
          </p:nvGrpSpPr>
          <p:grpSpPr>
            <a:xfrm>
              <a:off x="0" y="0"/>
              <a:ext cx="4775200" cy="1828800"/>
              <a:chOff x="0" y="0"/>
              <a:chExt cx="4775200" cy="1828800"/>
            </a:xfrm>
          </p:grpSpPr>
          <p:sp>
            <p:nvSpPr>
              <p:cNvPr id="559" name="Rectangle"/>
              <p:cNvSpPr/>
              <p:nvPr/>
            </p:nvSpPr>
            <p:spPr>
              <a:xfrm>
                <a:off x="0" y="0"/>
                <a:ext cx="4775200" cy="18288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60" name="Rectangle"/>
              <p:cNvSpPr/>
              <p:nvPr/>
            </p:nvSpPr>
            <p:spPr>
              <a:xfrm>
                <a:off x="101600" y="406400"/>
                <a:ext cx="4572000" cy="1320800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61" name="Rectangle"/>
              <p:cNvSpPr/>
              <p:nvPr/>
            </p:nvSpPr>
            <p:spPr>
              <a:xfrm>
                <a:off x="203200" y="508000"/>
                <a:ext cx="4368800" cy="11176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62" name="Rectangle"/>
              <p:cNvSpPr/>
              <p:nvPr/>
            </p:nvSpPr>
            <p:spPr>
              <a:xfrm>
                <a:off x="304800" y="914400"/>
                <a:ext cx="4165600" cy="3048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63" name="measure system time/memory"/>
              <p:cNvSpPr/>
              <p:nvPr/>
            </p:nvSpPr>
            <p:spPr>
              <a:xfrm>
                <a:off x="304800" y="855133"/>
                <a:ext cx="43688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measure system time/memory </a:t>
                </a:r>
              </a:p>
            </p:txBody>
          </p:sp>
          <p:sp>
            <p:nvSpPr>
              <p:cNvPr id="564" name="qualitative result image analysis"/>
              <p:cNvSpPr/>
              <p:nvPr/>
            </p:nvSpPr>
            <p:spPr>
              <a:xfrm>
                <a:off x="203200" y="12192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565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</p:grpSp>
        <p:sp>
          <p:nvSpPr>
            <p:cNvPr id="567" name="justify encoding/interaction design"/>
            <p:cNvSpPr/>
            <p:nvPr/>
          </p:nvSpPr>
          <p:spPr>
            <a:xfrm>
              <a:off x="203200" y="508000"/>
              <a:ext cx="5283200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justify encoding/interaction design </a:t>
              </a:r>
            </a:p>
          </p:txBody>
        </p:sp>
      </p:grpSp>
      <p:grpSp>
        <p:nvGrpSpPr>
          <p:cNvPr id="578" name="Group"/>
          <p:cNvGrpSpPr/>
          <p:nvPr/>
        </p:nvGrpSpPr>
        <p:grpSpPr>
          <a:xfrm>
            <a:off x="1816099" y="3581400"/>
            <a:ext cx="4905377" cy="1524000"/>
            <a:chOff x="0" y="0"/>
            <a:chExt cx="6540501" cy="2032000"/>
          </a:xfrm>
        </p:grpSpPr>
        <p:grpSp>
          <p:nvGrpSpPr>
            <p:cNvPr id="576" name="Group"/>
            <p:cNvGrpSpPr/>
            <p:nvPr/>
          </p:nvGrpSpPr>
          <p:grpSpPr>
            <a:xfrm>
              <a:off x="0" y="0"/>
              <a:ext cx="4978400" cy="2032000"/>
              <a:chOff x="0" y="0"/>
              <a:chExt cx="4978400" cy="2032000"/>
            </a:xfrm>
          </p:grpSpPr>
          <p:sp>
            <p:nvSpPr>
              <p:cNvPr id="569" name="Rectangle"/>
              <p:cNvSpPr/>
              <p:nvPr/>
            </p:nvSpPr>
            <p:spPr>
              <a:xfrm>
                <a:off x="0" y="0"/>
                <a:ext cx="4978400" cy="20320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70" name="Rectangle"/>
              <p:cNvSpPr/>
              <p:nvPr/>
            </p:nvSpPr>
            <p:spPr>
              <a:xfrm>
                <a:off x="101600" y="406399"/>
                <a:ext cx="4775200" cy="1524002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203200" y="508000"/>
                <a:ext cx="4470400" cy="10160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72" name="Rectangle"/>
              <p:cNvSpPr/>
              <p:nvPr/>
            </p:nvSpPr>
            <p:spPr>
              <a:xfrm>
                <a:off x="304800" y="914400"/>
                <a:ext cx="4064000" cy="1016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573" name="qualitative result image analysis"/>
              <p:cNvSpPr/>
              <p:nvPr/>
            </p:nvSpPr>
            <p:spPr>
              <a:xfrm>
                <a:off x="184151" y="10160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574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  <p:sp>
            <p:nvSpPr>
              <p:cNvPr id="575" name="justify encoding/interaction design"/>
              <p:cNvSpPr/>
              <p:nvPr/>
            </p:nvSpPr>
            <p:spPr>
              <a:xfrm>
                <a:off x="203200" y="508000"/>
                <a:ext cx="44704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justify encoding/interaction design </a:t>
                </a:r>
              </a:p>
            </p:txBody>
          </p:sp>
        </p:grpSp>
        <p:sp>
          <p:nvSpPr>
            <p:cNvPr id="577" name="field study, document deployed usage"/>
            <p:cNvSpPr/>
            <p:nvPr/>
          </p:nvSpPr>
          <p:spPr>
            <a:xfrm>
              <a:off x="97367" y="1524000"/>
              <a:ext cx="6443134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field study, document deployed usage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5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/>
          </a:p>
        </p:txBody>
      </p:sp>
      <p:sp>
        <p:nvSpPr>
          <p:cNvPr id="582" name="Rectangle"/>
          <p:cNvSpPr/>
          <p:nvPr/>
        </p:nvSpPr>
        <p:spPr>
          <a:xfrm>
            <a:off x="6248400" y="3200400"/>
            <a:ext cx="4114800" cy="14478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83" name="Rectangle"/>
          <p:cNvSpPr/>
          <p:nvPr/>
        </p:nvSpPr>
        <p:spPr>
          <a:xfrm>
            <a:off x="6324600" y="3276600"/>
            <a:ext cx="3962400" cy="12954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84" name="Rectangle"/>
          <p:cNvSpPr/>
          <p:nvPr/>
        </p:nvSpPr>
        <p:spPr>
          <a:xfrm>
            <a:off x="6400800" y="3352800"/>
            <a:ext cx="3810000" cy="1143001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85" name="Rectangle"/>
          <p:cNvSpPr/>
          <p:nvPr/>
        </p:nvSpPr>
        <p:spPr>
          <a:xfrm>
            <a:off x="6477000" y="3733800"/>
            <a:ext cx="3657600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86" name="justify encoding/interaction design…"/>
          <p:cNvSpPr txBox="1"/>
          <p:nvPr/>
        </p:nvSpPr>
        <p:spPr>
          <a:xfrm>
            <a:off x="6400800" y="3352800"/>
            <a:ext cx="3962400" cy="112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375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500"/>
              <a:t>justify encoding/interaction design</a:t>
            </a: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  <a:p>
            <a:pPr marL="342900" indent="-342900">
              <a:lnSpc>
                <a:spcPct val="90000"/>
              </a:lnSpc>
              <a:spcBef>
                <a:spcPts val="375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500"/>
              <a:t>qualitative result image analysis</a:t>
            </a:r>
          </a:p>
          <a:p>
            <a:pPr marL="342900" indent="-342900">
              <a:lnSpc>
                <a:spcPct val="90000"/>
              </a:lnSpc>
              <a:spcBef>
                <a:spcPts val="375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500"/>
              <a:t>test on target users, get utility anecdotes   </a:t>
            </a:r>
          </a:p>
        </p:txBody>
      </p:sp>
      <p:sp>
        <p:nvSpPr>
          <p:cNvPr id="587" name="Rectangle"/>
          <p:cNvSpPr/>
          <p:nvPr/>
        </p:nvSpPr>
        <p:spPr>
          <a:xfrm>
            <a:off x="1795462" y="5791200"/>
            <a:ext cx="3843338" cy="8382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88" name="Rectangle"/>
          <p:cNvSpPr/>
          <p:nvPr/>
        </p:nvSpPr>
        <p:spPr>
          <a:xfrm>
            <a:off x="1871662" y="5867400"/>
            <a:ext cx="3690938" cy="6858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89" name="Rectangle"/>
          <p:cNvSpPr/>
          <p:nvPr/>
        </p:nvSpPr>
        <p:spPr>
          <a:xfrm>
            <a:off x="1947862" y="5943600"/>
            <a:ext cx="3538538" cy="5334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90" name="Rectangle"/>
          <p:cNvSpPr/>
          <p:nvPr/>
        </p:nvSpPr>
        <p:spPr>
          <a:xfrm>
            <a:off x="2024062" y="6019800"/>
            <a:ext cx="3386138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91" name="qualitative/quantitative image analysis"/>
          <p:cNvSpPr txBox="1"/>
          <p:nvPr/>
        </p:nvSpPr>
        <p:spPr>
          <a:xfrm>
            <a:off x="1943100" y="6096000"/>
            <a:ext cx="4800601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qualitative/quantitative image analysis</a:t>
            </a:r>
          </a:p>
        </p:txBody>
      </p:sp>
      <p:sp>
        <p:nvSpPr>
          <p:cNvPr id="592" name="Rectangle"/>
          <p:cNvSpPr/>
          <p:nvPr/>
        </p:nvSpPr>
        <p:spPr>
          <a:xfrm>
            <a:off x="6248400" y="1676400"/>
            <a:ext cx="4343400" cy="7620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93" name="Rectangle"/>
          <p:cNvSpPr/>
          <p:nvPr/>
        </p:nvSpPr>
        <p:spPr>
          <a:xfrm>
            <a:off x="6324600" y="1752600"/>
            <a:ext cx="4191000" cy="6096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94" name="Rectangle"/>
          <p:cNvSpPr/>
          <p:nvPr/>
        </p:nvSpPr>
        <p:spPr>
          <a:xfrm>
            <a:off x="6400800" y="1828800"/>
            <a:ext cx="4038600" cy="4572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95" name="Rectangle"/>
          <p:cNvSpPr/>
          <p:nvPr/>
        </p:nvSpPr>
        <p:spPr>
          <a:xfrm>
            <a:off x="6477000" y="1905000"/>
            <a:ext cx="3886200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596" name="lab study, measure time/errors for operation"/>
          <p:cNvSpPr txBox="1"/>
          <p:nvPr/>
        </p:nvSpPr>
        <p:spPr>
          <a:xfrm>
            <a:off x="6405562" y="1981200"/>
            <a:ext cx="4310063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lab study, measure time/errors for operation</a:t>
            </a:r>
          </a:p>
        </p:txBody>
      </p:sp>
      <p:sp>
        <p:nvSpPr>
          <p:cNvPr id="597" name="MatrixExplorer. Henry and Fekete. InfoVis 2006."/>
          <p:cNvSpPr txBox="1"/>
          <p:nvPr/>
        </p:nvSpPr>
        <p:spPr>
          <a:xfrm>
            <a:off x="1768475" y="1143000"/>
            <a:ext cx="3829051" cy="3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spcBef>
                <a:spcPts val="45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MatrixExplorer. Henry and Fekete. InfoVis 2006.</a:t>
            </a:r>
            <a:r>
              <a:rPr sz="1950"/>
              <a:t> </a:t>
            </a:r>
          </a:p>
        </p:txBody>
      </p:sp>
      <p:sp>
        <p:nvSpPr>
          <p:cNvPr id="598" name="An energy model for visual graph clustering. (LinLog) Noack. Graph Drawing 2003"/>
          <p:cNvSpPr txBox="1"/>
          <p:nvPr/>
        </p:nvSpPr>
        <p:spPr>
          <a:xfrm>
            <a:off x="1758950" y="5257801"/>
            <a:ext cx="421005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An energy model for visual graph clustering. (LinLog)</a:t>
            </a:r>
            <a:br>
              <a:rPr sz="1350"/>
            </a:br>
            <a:r>
              <a:rPr sz="1350"/>
              <a:t>Noack. Graph Drawing 2003</a:t>
            </a:r>
          </a:p>
        </p:txBody>
      </p:sp>
      <p:sp>
        <p:nvSpPr>
          <p:cNvPr id="599" name="LiveRAC. McLachlan, Munzner, Koutsoﬁos, and North. CHI 2008."/>
          <p:cNvSpPr txBox="1"/>
          <p:nvPr/>
        </p:nvSpPr>
        <p:spPr>
          <a:xfrm>
            <a:off x="1778000" y="3048000"/>
            <a:ext cx="388620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algn="l" defTabSz="1219200">
              <a:spcBef>
                <a:spcPts val="4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350"/>
              <a:t>LiveRAC. McLachlan, Munzner, Koutsoﬁos, and North. CHI 2008.</a:t>
            </a:r>
          </a:p>
        </p:txBody>
      </p:sp>
      <p:sp>
        <p:nvSpPr>
          <p:cNvPr id="600" name="Effectiveness of animation in trend visualization. Robertson et al. InfoVis 2008."/>
          <p:cNvSpPr txBox="1"/>
          <p:nvPr/>
        </p:nvSpPr>
        <p:spPr>
          <a:xfrm>
            <a:off x="6191250" y="1143000"/>
            <a:ext cx="4495800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Effectiveness of animation in trend visualization.</a:t>
            </a:r>
            <a:br>
              <a:rPr sz="1350"/>
            </a:br>
            <a:r>
              <a:rPr sz="1350"/>
              <a:t>Robertson et al. InfoVis 2008.</a:t>
            </a:r>
          </a:p>
        </p:txBody>
      </p:sp>
      <p:grpSp>
        <p:nvGrpSpPr>
          <p:cNvPr id="610" name="Group"/>
          <p:cNvGrpSpPr/>
          <p:nvPr/>
        </p:nvGrpSpPr>
        <p:grpSpPr>
          <a:xfrm>
            <a:off x="1816100" y="1524000"/>
            <a:ext cx="4114801" cy="1371600"/>
            <a:chOff x="0" y="0"/>
            <a:chExt cx="5486400" cy="1828800"/>
          </a:xfrm>
        </p:grpSpPr>
        <p:grpSp>
          <p:nvGrpSpPr>
            <p:cNvPr id="608" name="Group"/>
            <p:cNvGrpSpPr/>
            <p:nvPr/>
          </p:nvGrpSpPr>
          <p:grpSpPr>
            <a:xfrm>
              <a:off x="0" y="0"/>
              <a:ext cx="4775200" cy="1828800"/>
              <a:chOff x="0" y="0"/>
              <a:chExt cx="4775200" cy="1828800"/>
            </a:xfrm>
          </p:grpSpPr>
          <p:sp>
            <p:nvSpPr>
              <p:cNvPr id="601" name="Rectangle"/>
              <p:cNvSpPr/>
              <p:nvPr/>
            </p:nvSpPr>
            <p:spPr>
              <a:xfrm>
                <a:off x="0" y="0"/>
                <a:ext cx="4775200" cy="18288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101600" y="406400"/>
                <a:ext cx="4572000" cy="1320800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203200" y="508000"/>
                <a:ext cx="4368800" cy="11176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04" name="Rectangle"/>
              <p:cNvSpPr/>
              <p:nvPr/>
            </p:nvSpPr>
            <p:spPr>
              <a:xfrm>
                <a:off x="304800" y="914400"/>
                <a:ext cx="4165600" cy="3048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05" name="measure system time/memory"/>
              <p:cNvSpPr/>
              <p:nvPr/>
            </p:nvSpPr>
            <p:spPr>
              <a:xfrm>
                <a:off x="304800" y="855133"/>
                <a:ext cx="43688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measure system time/memory </a:t>
                </a:r>
              </a:p>
            </p:txBody>
          </p:sp>
          <p:sp>
            <p:nvSpPr>
              <p:cNvPr id="606" name="qualitative result image analysis"/>
              <p:cNvSpPr/>
              <p:nvPr/>
            </p:nvSpPr>
            <p:spPr>
              <a:xfrm>
                <a:off x="203200" y="12192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607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</p:grpSp>
        <p:sp>
          <p:nvSpPr>
            <p:cNvPr id="609" name="justify encoding/interaction design"/>
            <p:cNvSpPr/>
            <p:nvPr/>
          </p:nvSpPr>
          <p:spPr>
            <a:xfrm>
              <a:off x="203200" y="508000"/>
              <a:ext cx="5283200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justify encoding/interaction design </a:t>
              </a:r>
            </a:p>
          </p:txBody>
        </p:sp>
      </p:grpSp>
      <p:grpSp>
        <p:nvGrpSpPr>
          <p:cNvPr id="620" name="Group"/>
          <p:cNvGrpSpPr/>
          <p:nvPr/>
        </p:nvGrpSpPr>
        <p:grpSpPr>
          <a:xfrm>
            <a:off x="1816099" y="3581400"/>
            <a:ext cx="4905377" cy="1524000"/>
            <a:chOff x="0" y="0"/>
            <a:chExt cx="6540501" cy="2032000"/>
          </a:xfrm>
        </p:grpSpPr>
        <p:grpSp>
          <p:nvGrpSpPr>
            <p:cNvPr id="618" name="Group"/>
            <p:cNvGrpSpPr/>
            <p:nvPr/>
          </p:nvGrpSpPr>
          <p:grpSpPr>
            <a:xfrm>
              <a:off x="0" y="0"/>
              <a:ext cx="4978400" cy="2032000"/>
              <a:chOff x="0" y="0"/>
              <a:chExt cx="4978400" cy="2032000"/>
            </a:xfrm>
          </p:grpSpPr>
          <p:sp>
            <p:nvSpPr>
              <p:cNvPr id="611" name="Rectangle"/>
              <p:cNvSpPr/>
              <p:nvPr/>
            </p:nvSpPr>
            <p:spPr>
              <a:xfrm>
                <a:off x="0" y="0"/>
                <a:ext cx="4978400" cy="20320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12" name="Rectangle"/>
              <p:cNvSpPr/>
              <p:nvPr/>
            </p:nvSpPr>
            <p:spPr>
              <a:xfrm>
                <a:off x="101600" y="406399"/>
                <a:ext cx="4775200" cy="1524002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203200" y="508000"/>
                <a:ext cx="4470400" cy="10160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14" name="Rectangle"/>
              <p:cNvSpPr/>
              <p:nvPr/>
            </p:nvSpPr>
            <p:spPr>
              <a:xfrm>
                <a:off x="304800" y="914400"/>
                <a:ext cx="4064000" cy="1016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15" name="qualitative result image analysis"/>
              <p:cNvSpPr/>
              <p:nvPr/>
            </p:nvSpPr>
            <p:spPr>
              <a:xfrm>
                <a:off x="184151" y="10160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616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  <p:sp>
            <p:nvSpPr>
              <p:cNvPr id="617" name="justify encoding/interaction design"/>
              <p:cNvSpPr/>
              <p:nvPr/>
            </p:nvSpPr>
            <p:spPr>
              <a:xfrm>
                <a:off x="203200" y="508000"/>
                <a:ext cx="44704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justify encoding/interaction design </a:t>
                </a:r>
              </a:p>
            </p:txBody>
          </p:sp>
        </p:grpSp>
        <p:sp>
          <p:nvSpPr>
            <p:cNvPr id="619" name="field study, document deployed usage"/>
            <p:cNvSpPr/>
            <p:nvPr/>
          </p:nvSpPr>
          <p:spPr>
            <a:xfrm>
              <a:off x="97367" y="1524000"/>
              <a:ext cx="6443134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field study, document deployed usage</a:t>
              </a:r>
            </a:p>
          </p:txBody>
        </p:sp>
      </p:grpSp>
      <p:sp>
        <p:nvSpPr>
          <p:cNvPr id="621" name="Interactive visualization of genealogical graphs.  McGufﬁn and Balakrishnan. InfoVis 2005."/>
          <p:cNvSpPr txBox="1"/>
          <p:nvPr/>
        </p:nvSpPr>
        <p:spPr>
          <a:xfrm>
            <a:off x="6219825" y="2687956"/>
            <a:ext cx="4495800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Interactive visualization of genealogical graphs. </a:t>
            </a:r>
            <a:br>
              <a:rPr sz="1350"/>
            </a:br>
            <a:r>
              <a:rPr sz="1350"/>
              <a:t>McGufﬁn and Balakrishnan. InfoVis 2005.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Analysis examples: Single paper includes only subset of metho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examples: Single paper includes only subset of methods</a:t>
            </a:r>
          </a:p>
        </p:txBody>
      </p:sp>
      <p:sp>
        <p:nvSpPr>
          <p:cNvPr id="6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773400" y="8686800"/>
            <a:ext cx="266700" cy="2794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9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Gill Sans"/>
              </a:defRPr>
            </a:lvl1pPr>
            <a:lvl2pPr marL="0" marR="0" indent="3429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2pPr>
            <a:lvl3pPr marL="0" marR="0" indent="6858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3pPr>
            <a:lvl4pPr marL="0" marR="0" indent="10287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4pPr>
            <a:lvl5pPr marL="0" marR="0" indent="13716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5pPr>
            <a:lvl6pPr marL="0" marR="0" indent="17145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6pPr>
            <a:lvl7pPr marL="0" marR="0" indent="20574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7pPr>
            <a:lvl8pPr marL="0" marR="0" indent="24003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8pPr>
            <a:lvl9pPr marL="0" marR="0" indent="2743200" algn="ctr" defTabSz="5461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23</a:t>
            </a:fld>
            <a:endParaRPr/>
          </a:p>
        </p:txBody>
      </p:sp>
      <p:sp>
        <p:nvSpPr>
          <p:cNvPr id="625" name="Rectangle"/>
          <p:cNvSpPr/>
          <p:nvPr/>
        </p:nvSpPr>
        <p:spPr>
          <a:xfrm>
            <a:off x="6248400" y="3200400"/>
            <a:ext cx="4114800" cy="14478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26" name="Rectangle"/>
          <p:cNvSpPr/>
          <p:nvPr/>
        </p:nvSpPr>
        <p:spPr>
          <a:xfrm>
            <a:off x="6324600" y="3276600"/>
            <a:ext cx="3962400" cy="12954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27" name="Rectangle"/>
          <p:cNvSpPr/>
          <p:nvPr/>
        </p:nvSpPr>
        <p:spPr>
          <a:xfrm>
            <a:off x="6400800" y="3352800"/>
            <a:ext cx="3810000" cy="1143001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28" name="Rectangle"/>
          <p:cNvSpPr/>
          <p:nvPr/>
        </p:nvSpPr>
        <p:spPr>
          <a:xfrm>
            <a:off x="6477000" y="3733800"/>
            <a:ext cx="3657600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29" name="justify encoding/interaction design…"/>
          <p:cNvSpPr txBox="1"/>
          <p:nvPr/>
        </p:nvSpPr>
        <p:spPr>
          <a:xfrm>
            <a:off x="6400800" y="3352800"/>
            <a:ext cx="3962400" cy="1128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375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500"/>
              <a:t>justify encoding/interaction design</a:t>
            </a:r>
          </a:p>
          <a:p>
            <a:pPr marL="342900" indent="-342900">
              <a:lnSpc>
                <a:spcPct val="90000"/>
              </a:lnSpc>
              <a:spcBef>
                <a:spcPts val="75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  <a:p>
            <a:pPr marL="342900" indent="-342900">
              <a:lnSpc>
                <a:spcPct val="90000"/>
              </a:lnSpc>
              <a:spcBef>
                <a:spcPts val="375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500"/>
              <a:t>qualitative result image analysis</a:t>
            </a:r>
          </a:p>
          <a:p>
            <a:pPr marL="342900" indent="-342900">
              <a:lnSpc>
                <a:spcPct val="90000"/>
              </a:lnSpc>
              <a:spcBef>
                <a:spcPts val="375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sz="1500"/>
              <a:t>test on target users, get utility anecdotes   </a:t>
            </a:r>
          </a:p>
        </p:txBody>
      </p:sp>
      <p:sp>
        <p:nvSpPr>
          <p:cNvPr id="630" name="Rectangle"/>
          <p:cNvSpPr/>
          <p:nvPr/>
        </p:nvSpPr>
        <p:spPr>
          <a:xfrm>
            <a:off x="6248400" y="5105400"/>
            <a:ext cx="3733800" cy="15240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31" name="Rectangle"/>
          <p:cNvSpPr/>
          <p:nvPr/>
        </p:nvSpPr>
        <p:spPr>
          <a:xfrm>
            <a:off x="6324600" y="5181600"/>
            <a:ext cx="3581400" cy="13716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32" name="Rectangle"/>
          <p:cNvSpPr/>
          <p:nvPr/>
        </p:nvSpPr>
        <p:spPr>
          <a:xfrm>
            <a:off x="6400800" y="5257800"/>
            <a:ext cx="3429000" cy="12192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33" name="Rectangle"/>
          <p:cNvSpPr/>
          <p:nvPr/>
        </p:nvSpPr>
        <p:spPr>
          <a:xfrm>
            <a:off x="6477000" y="5638800"/>
            <a:ext cx="3276600" cy="5334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34" name="justify encoding/interaction design"/>
          <p:cNvSpPr txBox="1"/>
          <p:nvPr/>
        </p:nvSpPr>
        <p:spPr>
          <a:xfrm>
            <a:off x="6400800" y="5257800"/>
            <a:ext cx="3962400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justify encoding/interaction design </a:t>
            </a:r>
          </a:p>
        </p:txBody>
      </p:sp>
      <p:sp>
        <p:nvSpPr>
          <p:cNvPr id="635" name="measure system time/memory"/>
          <p:cNvSpPr txBox="1"/>
          <p:nvPr/>
        </p:nvSpPr>
        <p:spPr>
          <a:xfrm>
            <a:off x="6477000" y="5867400"/>
            <a:ext cx="3276600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measure system time/memory </a:t>
            </a:r>
          </a:p>
        </p:txBody>
      </p:sp>
      <p:sp>
        <p:nvSpPr>
          <p:cNvPr id="636" name="qualitative result image analysis"/>
          <p:cNvSpPr txBox="1"/>
          <p:nvPr/>
        </p:nvSpPr>
        <p:spPr>
          <a:xfrm>
            <a:off x="6375400" y="6172200"/>
            <a:ext cx="3429001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qualitative result image analysis</a:t>
            </a:r>
          </a:p>
        </p:txBody>
      </p:sp>
      <p:sp>
        <p:nvSpPr>
          <p:cNvPr id="637" name="computational complexity analysis"/>
          <p:cNvSpPr txBox="1"/>
          <p:nvPr/>
        </p:nvSpPr>
        <p:spPr>
          <a:xfrm>
            <a:off x="6477000" y="5607049"/>
            <a:ext cx="3429000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computational complexity analysis</a:t>
            </a:r>
          </a:p>
        </p:txBody>
      </p:sp>
      <p:sp>
        <p:nvSpPr>
          <p:cNvPr id="638" name="Rectangle"/>
          <p:cNvSpPr/>
          <p:nvPr/>
        </p:nvSpPr>
        <p:spPr>
          <a:xfrm>
            <a:off x="1795462" y="5791200"/>
            <a:ext cx="3843338" cy="8382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39" name="Rectangle"/>
          <p:cNvSpPr/>
          <p:nvPr/>
        </p:nvSpPr>
        <p:spPr>
          <a:xfrm>
            <a:off x="1871662" y="5867400"/>
            <a:ext cx="3690938" cy="6858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0" name="Rectangle"/>
          <p:cNvSpPr/>
          <p:nvPr/>
        </p:nvSpPr>
        <p:spPr>
          <a:xfrm>
            <a:off x="1947862" y="5943600"/>
            <a:ext cx="3538538" cy="5334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1" name="Rectangle"/>
          <p:cNvSpPr/>
          <p:nvPr/>
        </p:nvSpPr>
        <p:spPr>
          <a:xfrm>
            <a:off x="2024062" y="6019800"/>
            <a:ext cx="3386138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2" name="qualitative/quantitative image analysis"/>
          <p:cNvSpPr txBox="1"/>
          <p:nvPr/>
        </p:nvSpPr>
        <p:spPr>
          <a:xfrm>
            <a:off x="1943100" y="6096000"/>
            <a:ext cx="4800601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qualitative/quantitative image analysis</a:t>
            </a:r>
          </a:p>
        </p:txBody>
      </p:sp>
      <p:sp>
        <p:nvSpPr>
          <p:cNvPr id="643" name="Rectangle"/>
          <p:cNvSpPr/>
          <p:nvPr/>
        </p:nvSpPr>
        <p:spPr>
          <a:xfrm>
            <a:off x="6248400" y="1676400"/>
            <a:ext cx="4343400" cy="762000"/>
          </a:xfrm>
          <a:prstGeom prst="rect">
            <a:avLst/>
          </a:prstGeom>
          <a:solidFill>
            <a:srgbClr val="FFCC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4" name="Rectangle"/>
          <p:cNvSpPr/>
          <p:nvPr/>
        </p:nvSpPr>
        <p:spPr>
          <a:xfrm>
            <a:off x="6324600" y="1752600"/>
            <a:ext cx="4191000" cy="609600"/>
          </a:xfrm>
          <a:prstGeom prst="rect">
            <a:avLst/>
          </a:prstGeom>
          <a:solidFill>
            <a:srgbClr val="FFFF99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5" name="Rectangle"/>
          <p:cNvSpPr/>
          <p:nvPr/>
        </p:nvSpPr>
        <p:spPr>
          <a:xfrm>
            <a:off x="6400800" y="1828800"/>
            <a:ext cx="4038600" cy="457200"/>
          </a:xfrm>
          <a:prstGeom prst="rect">
            <a:avLst/>
          </a:prstGeom>
          <a:solidFill>
            <a:srgbClr val="CCFFCC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6" name="Rectangle"/>
          <p:cNvSpPr/>
          <p:nvPr/>
        </p:nvSpPr>
        <p:spPr>
          <a:xfrm>
            <a:off x="6477000" y="1905000"/>
            <a:ext cx="3886200" cy="76200"/>
          </a:xfrm>
          <a:prstGeom prst="rect">
            <a:avLst/>
          </a:prstGeom>
          <a:solidFill>
            <a:srgbClr val="D5CFFF"/>
          </a:solidFill>
          <a:ln w="25400">
            <a:solidFill>
              <a:srgbClr val="333399"/>
            </a:solidFill>
          </a:ln>
        </p:spPr>
        <p:txBody>
          <a:bodyPr lIns="45719" tIns="45719" rIns="45719" bIns="45719" anchor="ctr"/>
          <a:lstStyle/>
          <a:p>
            <a:pPr>
              <a:defRPr sz="3200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</p:txBody>
      </p:sp>
      <p:sp>
        <p:nvSpPr>
          <p:cNvPr id="647" name="lab study, measure time/errors for operation"/>
          <p:cNvSpPr txBox="1"/>
          <p:nvPr/>
        </p:nvSpPr>
        <p:spPr>
          <a:xfrm>
            <a:off x="6405562" y="1981200"/>
            <a:ext cx="4310063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lnSpc>
                <a:spcPct val="90000"/>
              </a:lnSpc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500"/>
              <a:t>lab study, measure time/errors for operation</a:t>
            </a:r>
          </a:p>
        </p:txBody>
      </p:sp>
      <p:sp>
        <p:nvSpPr>
          <p:cNvPr id="648" name="MatrixExplorer. Henry and Fekete. InfoVis 2006."/>
          <p:cNvSpPr txBox="1"/>
          <p:nvPr/>
        </p:nvSpPr>
        <p:spPr>
          <a:xfrm>
            <a:off x="1768475" y="1143000"/>
            <a:ext cx="3829051" cy="392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 marL="342900" indent="-342900">
              <a:spcBef>
                <a:spcPts val="45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MatrixExplorer. Henry and Fekete. InfoVis 2006.</a:t>
            </a:r>
            <a:r>
              <a:rPr sz="1950"/>
              <a:t> </a:t>
            </a:r>
          </a:p>
        </p:txBody>
      </p:sp>
      <p:sp>
        <p:nvSpPr>
          <p:cNvPr id="649" name="An energy model for visual graph clustering. (LinLog) Noack. Graph Drawing 2003"/>
          <p:cNvSpPr txBox="1"/>
          <p:nvPr/>
        </p:nvSpPr>
        <p:spPr>
          <a:xfrm>
            <a:off x="1758950" y="5257801"/>
            <a:ext cx="421005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An energy model for visual graph clustering. (LinLog)</a:t>
            </a:r>
            <a:br>
              <a:rPr sz="1350"/>
            </a:br>
            <a:r>
              <a:rPr sz="1350"/>
              <a:t>Noack. Graph Drawing 2003</a:t>
            </a:r>
          </a:p>
        </p:txBody>
      </p:sp>
      <p:sp>
        <p:nvSpPr>
          <p:cNvPr id="650" name="Flow map layout. Phan et al. InfoVis 2005."/>
          <p:cNvSpPr txBox="1"/>
          <p:nvPr/>
        </p:nvSpPr>
        <p:spPr>
          <a:xfrm>
            <a:off x="6200775" y="4800600"/>
            <a:ext cx="3886200" cy="30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marL="457200" indent="-457200" algn="l" defTabSz="1219200">
              <a:spcBef>
                <a:spcPts val="4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350"/>
              <a:t>Flow map layout. Phan et al. InfoVis 2005. </a:t>
            </a:r>
          </a:p>
        </p:txBody>
      </p:sp>
      <p:sp>
        <p:nvSpPr>
          <p:cNvPr id="651" name="LiveRAC. McLachlan, Munzner, Koutsoﬁos, and North. CHI 2008."/>
          <p:cNvSpPr txBox="1"/>
          <p:nvPr/>
        </p:nvSpPr>
        <p:spPr>
          <a:xfrm>
            <a:off x="1778000" y="3048000"/>
            <a:ext cx="3886201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>
            <a:lvl1pPr algn="l" defTabSz="1219200">
              <a:spcBef>
                <a:spcPts val="4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350"/>
              <a:t>LiveRAC. McLachlan, Munzner, Koutsoﬁos, and North. CHI 2008.</a:t>
            </a:r>
          </a:p>
        </p:txBody>
      </p:sp>
      <p:sp>
        <p:nvSpPr>
          <p:cNvPr id="652" name="Effectiveness of animation in trend visualization. Robertson et al. InfoVis 2008."/>
          <p:cNvSpPr txBox="1"/>
          <p:nvPr/>
        </p:nvSpPr>
        <p:spPr>
          <a:xfrm>
            <a:off x="6191250" y="1143000"/>
            <a:ext cx="4495800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Effectiveness of animation in trend visualization.</a:t>
            </a:r>
            <a:br>
              <a:rPr sz="1350"/>
            </a:br>
            <a:r>
              <a:rPr sz="1350"/>
              <a:t>Robertson et al. InfoVis 2008.</a:t>
            </a:r>
          </a:p>
        </p:txBody>
      </p:sp>
      <p:grpSp>
        <p:nvGrpSpPr>
          <p:cNvPr id="662" name="Group"/>
          <p:cNvGrpSpPr/>
          <p:nvPr/>
        </p:nvGrpSpPr>
        <p:grpSpPr>
          <a:xfrm>
            <a:off x="1816100" y="1524000"/>
            <a:ext cx="4114801" cy="1371600"/>
            <a:chOff x="0" y="0"/>
            <a:chExt cx="5486400" cy="1828800"/>
          </a:xfrm>
        </p:grpSpPr>
        <p:grpSp>
          <p:nvGrpSpPr>
            <p:cNvPr id="660" name="Group"/>
            <p:cNvGrpSpPr/>
            <p:nvPr/>
          </p:nvGrpSpPr>
          <p:grpSpPr>
            <a:xfrm>
              <a:off x="0" y="0"/>
              <a:ext cx="4775200" cy="1828800"/>
              <a:chOff x="0" y="0"/>
              <a:chExt cx="4775200" cy="1828800"/>
            </a:xfrm>
          </p:grpSpPr>
          <p:sp>
            <p:nvSpPr>
              <p:cNvPr id="653" name="Rectangle"/>
              <p:cNvSpPr/>
              <p:nvPr/>
            </p:nvSpPr>
            <p:spPr>
              <a:xfrm>
                <a:off x="0" y="0"/>
                <a:ext cx="4775200" cy="18288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54" name="Rectangle"/>
              <p:cNvSpPr/>
              <p:nvPr/>
            </p:nvSpPr>
            <p:spPr>
              <a:xfrm>
                <a:off x="101600" y="406400"/>
                <a:ext cx="4572000" cy="1320800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203200" y="508000"/>
                <a:ext cx="4368800" cy="11176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56" name="Rectangle"/>
              <p:cNvSpPr/>
              <p:nvPr/>
            </p:nvSpPr>
            <p:spPr>
              <a:xfrm>
                <a:off x="304800" y="914400"/>
                <a:ext cx="4165600" cy="3048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57" name="measure system time/memory"/>
              <p:cNvSpPr/>
              <p:nvPr/>
            </p:nvSpPr>
            <p:spPr>
              <a:xfrm>
                <a:off x="304800" y="855133"/>
                <a:ext cx="43688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measure system time/memory </a:t>
                </a:r>
              </a:p>
            </p:txBody>
          </p:sp>
          <p:sp>
            <p:nvSpPr>
              <p:cNvPr id="658" name="qualitative result image analysis"/>
              <p:cNvSpPr/>
              <p:nvPr/>
            </p:nvSpPr>
            <p:spPr>
              <a:xfrm>
                <a:off x="203200" y="12192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659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</p:grpSp>
        <p:sp>
          <p:nvSpPr>
            <p:cNvPr id="661" name="justify encoding/interaction design"/>
            <p:cNvSpPr/>
            <p:nvPr/>
          </p:nvSpPr>
          <p:spPr>
            <a:xfrm>
              <a:off x="203200" y="508000"/>
              <a:ext cx="5283200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justify encoding/interaction design </a:t>
              </a:r>
            </a:p>
          </p:txBody>
        </p:sp>
      </p:grpSp>
      <p:grpSp>
        <p:nvGrpSpPr>
          <p:cNvPr id="672" name="Group"/>
          <p:cNvGrpSpPr/>
          <p:nvPr/>
        </p:nvGrpSpPr>
        <p:grpSpPr>
          <a:xfrm>
            <a:off x="1816099" y="3581400"/>
            <a:ext cx="4905377" cy="1524000"/>
            <a:chOff x="0" y="0"/>
            <a:chExt cx="6540501" cy="2032000"/>
          </a:xfrm>
        </p:grpSpPr>
        <p:grpSp>
          <p:nvGrpSpPr>
            <p:cNvPr id="670" name="Group"/>
            <p:cNvGrpSpPr/>
            <p:nvPr/>
          </p:nvGrpSpPr>
          <p:grpSpPr>
            <a:xfrm>
              <a:off x="0" y="0"/>
              <a:ext cx="4978400" cy="2032000"/>
              <a:chOff x="0" y="0"/>
              <a:chExt cx="4978400" cy="2032000"/>
            </a:xfrm>
          </p:grpSpPr>
          <p:sp>
            <p:nvSpPr>
              <p:cNvPr id="663" name="Rectangle"/>
              <p:cNvSpPr/>
              <p:nvPr/>
            </p:nvSpPr>
            <p:spPr>
              <a:xfrm>
                <a:off x="0" y="0"/>
                <a:ext cx="4978400" cy="2032000"/>
              </a:xfrm>
              <a:prstGeom prst="rect">
                <a:avLst/>
              </a:prstGeom>
              <a:solidFill>
                <a:srgbClr val="FFCC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64" name="Rectangle"/>
              <p:cNvSpPr/>
              <p:nvPr/>
            </p:nvSpPr>
            <p:spPr>
              <a:xfrm>
                <a:off x="101600" y="406399"/>
                <a:ext cx="4775200" cy="1524002"/>
              </a:xfrm>
              <a:prstGeom prst="rect">
                <a:avLst/>
              </a:prstGeom>
              <a:solidFill>
                <a:srgbClr val="FFFF99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200" y="508000"/>
                <a:ext cx="4470400" cy="1016000"/>
              </a:xfrm>
              <a:prstGeom prst="rect">
                <a:avLst/>
              </a:prstGeom>
              <a:solidFill>
                <a:srgbClr val="CCFFCC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304800" y="914400"/>
                <a:ext cx="4064000" cy="101600"/>
              </a:xfrm>
              <a:prstGeom prst="rect">
                <a:avLst/>
              </a:prstGeom>
              <a:solidFill>
                <a:srgbClr val="D5CFFF"/>
              </a:solidFill>
              <a:ln w="25400" cap="flat">
                <a:solidFill>
                  <a:srgbClr val="333399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3200">
                    <a:latin typeface="Arial"/>
                    <a:ea typeface="Arial"/>
                    <a:cs typeface="Arial"/>
                    <a:sym typeface="Arial"/>
                  </a:defRPr>
                </a:pPr>
                <a:endParaRPr sz="2400"/>
              </a:p>
            </p:txBody>
          </p:sp>
          <p:sp>
            <p:nvSpPr>
              <p:cNvPr id="667" name="qualitative result image analysis"/>
              <p:cNvSpPr/>
              <p:nvPr/>
            </p:nvSpPr>
            <p:spPr>
              <a:xfrm>
                <a:off x="184151" y="101600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qualitative result image analysis</a:t>
                </a:r>
              </a:p>
            </p:txBody>
          </p:sp>
          <p:sp>
            <p:nvSpPr>
              <p:cNvPr id="668" name="observe and interview target users"/>
              <p:cNvSpPr/>
              <p:nvPr/>
            </p:nvSpPr>
            <p:spPr>
              <a:xfrm>
                <a:off x="0" y="0"/>
                <a:ext cx="45720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observe and interview target users</a:t>
                </a:r>
              </a:p>
            </p:txBody>
          </p:sp>
          <p:sp>
            <p:nvSpPr>
              <p:cNvPr id="669" name="justify encoding/interaction design"/>
              <p:cNvSpPr/>
              <p:nvPr/>
            </p:nvSpPr>
            <p:spPr>
              <a:xfrm>
                <a:off x="203200" y="508000"/>
                <a:ext cx="4470400" cy="40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marL="457200" indent="-457200" algn="l" defTabSz="1219200">
                  <a:lnSpc>
                    <a:spcPct val="90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1500"/>
                  <a:t>justify encoding/interaction design </a:t>
                </a:r>
              </a:p>
            </p:txBody>
          </p:sp>
        </p:grpSp>
        <p:sp>
          <p:nvSpPr>
            <p:cNvPr id="671" name="field study, document deployed usage"/>
            <p:cNvSpPr/>
            <p:nvPr/>
          </p:nvSpPr>
          <p:spPr>
            <a:xfrm>
              <a:off x="97367" y="1524000"/>
              <a:ext cx="6443134" cy="4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457200" indent="-457200" algn="l" defTabSz="1219200">
                <a:lnSpc>
                  <a:spcPct val="90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500"/>
                <a:t>field study, document deployed usage</a:t>
              </a:r>
            </a:p>
          </p:txBody>
        </p:sp>
      </p:grpSp>
      <p:sp>
        <p:nvSpPr>
          <p:cNvPr id="673" name="Interactive visualization of genealogical graphs.  McGufﬁn and Balakrishnan. InfoVis 2005."/>
          <p:cNvSpPr txBox="1"/>
          <p:nvPr/>
        </p:nvSpPr>
        <p:spPr>
          <a:xfrm>
            <a:off x="6219825" y="2687956"/>
            <a:ext cx="4495800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spAutoFit/>
          </a:bodyPr>
          <a:lstStyle/>
          <a:p>
            <a:pPr>
              <a:spcBef>
                <a:spcPts val="3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r>
              <a:rPr sz="1350"/>
              <a:t>Interactive visualization of genealogical graphs. </a:t>
            </a:r>
            <a:br>
              <a:rPr sz="1350"/>
            </a:br>
            <a:r>
              <a:rPr sz="1350"/>
              <a:t>McGufﬁn and Balakrishnan. InfoVis 2005.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nalysis framework: Four levels, three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framework: Four levels, three questions</a:t>
            </a:r>
          </a:p>
        </p:txBody>
      </p:sp>
      <p:sp>
        <p:nvSpPr>
          <p:cNvPr id="281" name="domain situation…"/>
          <p:cNvSpPr txBox="1">
            <a:spLocks noGrp="1"/>
          </p:cNvSpPr>
          <p:nvPr>
            <p:ph type="body" idx="1"/>
          </p:nvPr>
        </p:nvSpPr>
        <p:spPr>
          <a:xfrm>
            <a:off x="314325" y="828675"/>
            <a:ext cx="8803680" cy="6029325"/>
          </a:xfrm>
          <a:prstGeom prst="rect">
            <a:avLst/>
          </a:prstGeom>
        </p:spPr>
        <p:txBody>
          <a:bodyPr/>
          <a:lstStyle/>
          <a:p>
            <a:pPr>
              <a:defRPr sz="3300" i="1"/>
            </a:pPr>
            <a:r>
              <a:t>domain situation</a:t>
            </a:r>
          </a:p>
          <a:p>
            <a:pPr lvl="1">
              <a:defRPr sz="3300"/>
            </a:pPr>
            <a:r>
              <a:t>who are the target users?</a:t>
            </a:r>
          </a:p>
          <a:p>
            <a:pPr>
              <a:defRPr sz="3300" i="1"/>
            </a:pPr>
            <a:r>
              <a:t>abstraction</a:t>
            </a:r>
          </a:p>
          <a:p>
            <a:pPr lvl="1">
              <a:defRPr sz="3300"/>
            </a:pPr>
            <a:r>
              <a:t>translate from specifics of domain to vocabulary of vis</a:t>
            </a:r>
          </a:p>
          <a:p>
            <a:pPr lvl="2">
              <a:defRPr sz="3300"/>
            </a:pPr>
            <a:r>
              <a:rPr b="1">
                <a:solidFill>
                  <a:srgbClr val="AB5601"/>
                </a:solidFill>
                <a:uFill>
                  <a:solidFill>
                    <a:srgbClr val="AB5601"/>
                  </a:solidFill>
                </a:uFill>
              </a:rPr>
              <a:t>what</a:t>
            </a:r>
            <a:r>
              <a:t> is shown? </a:t>
            </a:r>
            <a:r>
              <a:rPr b="1"/>
              <a:t>data </a:t>
            </a:r>
            <a:r>
              <a:t>abstraction</a:t>
            </a:r>
          </a:p>
          <a:p>
            <a:pPr lvl="2">
              <a:defRPr sz="3300"/>
            </a:pPr>
            <a:r>
              <a:rPr b="1">
                <a:solidFill>
                  <a:srgbClr val="9C8701"/>
                </a:solidFill>
                <a:uFill>
                  <a:solidFill>
                    <a:srgbClr val="9C8701"/>
                  </a:solidFill>
                </a:uFill>
              </a:rPr>
              <a:t>why</a:t>
            </a:r>
            <a:r>
              <a:t> is the user looking at it? </a:t>
            </a:r>
            <a:r>
              <a:rPr b="1"/>
              <a:t>task </a:t>
            </a:r>
            <a:r>
              <a:t>abstraction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88" name="Group"/>
          <p:cNvGrpSpPr/>
          <p:nvPr/>
        </p:nvGrpSpPr>
        <p:grpSpPr>
          <a:xfrm>
            <a:off x="9486900" y="1647392"/>
            <a:ext cx="2543175" cy="2533651"/>
            <a:chOff x="0" y="0"/>
            <a:chExt cx="3390900" cy="33782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390900" cy="3378200"/>
            </a:xfrm>
            <a:prstGeom prst="rect">
              <a:avLst/>
            </a:prstGeom>
            <a:solidFill>
              <a:srgbClr val="FCCFA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84" name="Rectangle"/>
            <p:cNvSpPr/>
            <p:nvPr/>
          </p:nvSpPr>
          <p:spPr>
            <a:xfrm>
              <a:off x="141382" y="482600"/>
              <a:ext cx="3098801" cy="2730500"/>
            </a:xfrm>
            <a:prstGeom prst="rect">
              <a:avLst/>
            </a:prstGeom>
            <a:solidFill>
              <a:srgbClr val="EFE5B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85" name="abstraction"/>
            <p:cNvSpPr txBox="1"/>
            <p:nvPr/>
          </p:nvSpPr>
          <p:spPr>
            <a:xfrm>
              <a:off x="188985" y="533400"/>
              <a:ext cx="157900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abstraction</a:t>
              </a:r>
            </a:p>
          </p:txBody>
        </p:sp>
        <p:sp>
          <p:nvSpPr>
            <p:cNvPr id="286" name="domain"/>
            <p:cNvSpPr txBox="1"/>
            <p:nvPr/>
          </p:nvSpPr>
          <p:spPr>
            <a:xfrm>
              <a:off x="62994" y="50800"/>
              <a:ext cx="177951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domain</a:t>
              </a:r>
            </a:p>
          </p:txBody>
        </p:sp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2"/>
            <a:srcRect l="15681" b="38647"/>
            <a:stretch>
              <a:fillRect/>
            </a:stretch>
          </p:blipFill>
          <p:spPr>
            <a:xfrm>
              <a:off x="1713495" y="664970"/>
              <a:ext cx="1402805" cy="1014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9" name="[A Multi-Level Typology of Abstract Visualization Tasks. Brehmer and Munzner.  IEEE TVCG 19(12):2376-2385, 2013 (Proc. InfoVis 2013). ]"/>
          <p:cNvSpPr txBox="1"/>
          <p:nvPr/>
        </p:nvSpPr>
        <p:spPr>
          <a:xfrm>
            <a:off x="368689" y="6177725"/>
            <a:ext cx="10486637" cy="30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700"/>
              </a:lnSpc>
              <a:defRPr sz="1700"/>
            </a:lvl1pPr>
          </a:lstStyle>
          <a:p>
            <a:r>
              <a:rPr sz="1275"/>
              <a:t>[A Multi-Level Typology of Abstract Visualization Tasks. Brehmer and Munzner.  IEEE TVCG 19(12):2376-2385, 2013 (Proc. InfoVis 2013). ]</a:t>
            </a:r>
          </a:p>
        </p:txBody>
      </p:sp>
      <p:sp>
        <p:nvSpPr>
          <p:cNvPr id="290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Analysis framework: Four levels, three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framework: Four levels, three questions</a:t>
            </a:r>
          </a:p>
        </p:txBody>
      </p:sp>
      <p:sp>
        <p:nvSpPr>
          <p:cNvPr id="293" name="domain situation…"/>
          <p:cNvSpPr txBox="1">
            <a:spLocks noGrp="1"/>
          </p:cNvSpPr>
          <p:nvPr>
            <p:ph type="body" idx="1"/>
          </p:nvPr>
        </p:nvSpPr>
        <p:spPr>
          <a:xfrm>
            <a:off x="314325" y="828675"/>
            <a:ext cx="8803680" cy="6029325"/>
          </a:xfrm>
          <a:prstGeom prst="rect">
            <a:avLst/>
          </a:prstGeom>
        </p:spPr>
        <p:txBody>
          <a:bodyPr/>
          <a:lstStyle/>
          <a:p>
            <a:pPr>
              <a:defRPr sz="3300" i="1"/>
            </a:pPr>
            <a:r>
              <a:t>domain situation</a:t>
            </a:r>
          </a:p>
          <a:p>
            <a:pPr lvl="1">
              <a:defRPr sz="3300"/>
            </a:pPr>
            <a:r>
              <a:t>who are the target users?</a:t>
            </a:r>
          </a:p>
          <a:p>
            <a:pPr>
              <a:defRPr sz="3300" i="1"/>
            </a:pPr>
            <a:r>
              <a:t>abstraction</a:t>
            </a:r>
          </a:p>
          <a:p>
            <a:pPr lvl="1">
              <a:defRPr sz="3300"/>
            </a:pPr>
            <a:r>
              <a:t>translate from specifics of domain to vocabulary of vis</a:t>
            </a:r>
          </a:p>
          <a:p>
            <a:pPr lvl="2">
              <a:defRPr sz="3300"/>
            </a:pPr>
            <a:r>
              <a:rPr b="1">
                <a:solidFill>
                  <a:srgbClr val="AB5601"/>
                </a:solidFill>
                <a:uFill>
                  <a:solidFill>
                    <a:srgbClr val="AB5601"/>
                  </a:solidFill>
                </a:uFill>
              </a:rPr>
              <a:t>what</a:t>
            </a:r>
            <a:r>
              <a:t> is shown? </a:t>
            </a:r>
            <a:r>
              <a:rPr b="1"/>
              <a:t>data </a:t>
            </a:r>
            <a:r>
              <a:t>abstraction</a:t>
            </a:r>
          </a:p>
          <a:p>
            <a:pPr lvl="2">
              <a:defRPr sz="3300"/>
            </a:pPr>
            <a:r>
              <a:rPr b="1">
                <a:solidFill>
                  <a:srgbClr val="9C8701"/>
                </a:solidFill>
                <a:uFill>
                  <a:solidFill>
                    <a:srgbClr val="9C8701"/>
                  </a:solidFill>
                </a:uFill>
              </a:rPr>
              <a:t>why</a:t>
            </a:r>
            <a:r>
              <a:t> is the user looking at it? </a:t>
            </a:r>
            <a:r>
              <a:rPr b="1"/>
              <a:t>task </a:t>
            </a:r>
            <a:r>
              <a:t>abstraction</a:t>
            </a:r>
            <a:endParaRPr b="1"/>
          </a:p>
          <a:p>
            <a:pPr>
              <a:defRPr sz="3300" i="1"/>
            </a:pPr>
            <a:r>
              <a:t>idiom</a:t>
            </a:r>
          </a:p>
          <a:p>
            <a:pPr lvl="1">
              <a:defRPr sz="3300"/>
            </a:pPr>
            <a:r>
              <a:rPr b="1">
                <a:solidFill>
                  <a:srgbClr val="009051"/>
                </a:solidFill>
                <a:uFill>
                  <a:solidFill>
                    <a:srgbClr val="009051"/>
                  </a:solidFill>
                </a:uFill>
              </a:rPr>
              <a:t>how</a:t>
            </a:r>
            <a:r>
              <a:t> is it shown?</a:t>
            </a:r>
          </a:p>
          <a:p>
            <a:pPr lvl="2">
              <a:defRPr sz="3300"/>
            </a:pPr>
            <a:r>
              <a:rPr b="1"/>
              <a:t>visual encoding</a:t>
            </a:r>
            <a:r>
              <a:t> idiom: how to draw</a:t>
            </a:r>
          </a:p>
          <a:p>
            <a:pPr lvl="2">
              <a:defRPr sz="3300"/>
            </a:pPr>
            <a:r>
              <a:rPr b="1"/>
              <a:t>interaction</a:t>
            </a:r>
            <a:r>
              <a:t> idiom: how to manipulate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302" name="Group"/>
          <p:cNvGrpSpPr/>
          <p:nvPr/>
        </p:nvGrpSpPr>
        <p:grpSpPr>
          <a:xfrm>
            <a:off x="9486900" y="1647392"/>
            <a:ext cx="2543175" cy="2533651"/>
            <a:chOff x="0" y="0"/>
            <a:chExt cx="3390900" cy="3378200"/>
          </a:xfrm>
        </p:grpSpPr>
        <p:sp>
          <p:nvSpPr>
            <p:cNvPr id="295" name="Rectangle"/>
            <p:cNvSpPr/>
            <p:nvPr/>
          </p:nvSpPr>
          <p:spPr>
            <a:xfrm>
              <a:off x="0" y="0"/>
              <a:ext cx="3390900" cy="3378200"/>
            </a:xfrm>
            <a:prstGeom prst="rect">
              <a:avLst/>
            </a:prstGeom>
            <a:solidFill>
              <a:srgbClr val="FCCFA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96" name="Rectangle"/>
            <p:cNvSpPr/>
            <p:nvPr/>
          </p:nvSpPr>
          <p:spPr>
            <a:xfrm>
              <a:off x="141382" y="482600"/>
              <a:ext cx="3098801" cy="2730500"/>
            </a:xfrm>
            <a:prstGeom prst="rect">
              <a:avLst/>
            </a:prstGeom>
            <a:solidFill>
              <a:srgbClr val="EFE5B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97" name="Rectangle"/>
            <p:cNvSpPr/>
            <p:nvPr/>
          </p:nvSpPr>
          <p:spPr>
            <a:xfrm>
              <a:off x="295296" y="1778000"/>
              <a:ext cx="2705101" cy="1193800"/>
            </a:xfrm>
            <a:prstGeom prst="rect">
              <a:avLst/>
            </a:prstGeom>
            <a:solidFill>
              <a:srgbClr val="B6E0C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298" name="idiom"/>
            <p:cNvSpPr txBox="1"/>
            <p:nvPr/>
          </p:nvSpPr>
          <p:spPr>
            <a:xfrm>
              <a:off x="364766" y="1828800"/>
              <a:ext cx="129077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idiom</a:t>
              </a:r>
            </a:p>
          </p:txBody>
        </p:sp>
        <p:sp>
          <p:nvSpPr>
            <p:cNvPr id="299" name="abstraction"/>
            <p:cNvSpPr txBox="1"/>
            <p:nvPr/>
          </p:nvSpPr>
          <p:spPr>
            <a:xfrm>
              <a:off x="188985" y="533400"/>
              <a:ext cx="157900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abstraction</a:t>
              </a:r>
            </a:p>
          </p:txBody>
        </p:sp>
        <p:sp>
          <p:nvSpPr>
            <p:cNvPr id="300" name="domain"/>
            <p:cNvSpPr txBox="1"/>
            <p:nvPr/>
          </p:nvSpPr>
          <p:spPr>
            <a:xfrm>
              <a:off x="62994" y="50800"/>
              <a:ext cx="177951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domain</a:t>
              </a:r>
            </a:p>
          </p:txBody>
        </p:sp>
        <p:pic>
          <p:nvPicPr>
            <p:cNvPr id="30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599" y="664970"/>
              <a:ext cx="1663701" cy="1653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3" name="[A Multi-Level Typology of Abstract Visualization Tasks. Brehmer and Munzner.  IEEE TVCG 19(12):2376-2385, 2013 (Proc. InfoVis 2013). ]"/>
          <p:cNvSpPr txBox="1"/>
          <p:nvPr/>
        </p:nvSpPr>
        <p:spPr>
          <a:xfrm>
            <a:off x="368689" y="6177725"/>
            <a:ext cx="10486637" cy="30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700"/>
              </a:lnSpc>
              <a:defRPr sz="1700"/>
            </a:lvl1pPr>
          </a:lstStyle>
          <a:p>
            <a:r>
              <a:rPr sz="1275"/>
              <a:t>[A Multi-Level Typology of Abstract Visualization Tasks. Brehmer and Munzner.  IEEE TVCG 19(12):2376-2385, 2013 (Proc. InfoVis 2013). ]</a:t>
            </a:r>
          </a:p>
        </p:txBody>
      </p:sp>
      <p:sp>
        <p:nvSpPr>
          <p:cNvPr id="304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nalysis framework: Four levels, three ques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Analysis framework: Four levels, three questions</a:t>
            </a:r>
          </a:p>
        </p:txBody>
      </p:sp>
      <p:sp>
        <p:nvSpPr>
          <p:cNvPr id="307" name="domain situation…"/>
          <p:cNvSpPr txBox="1">
            <a:spLocks noGrp="1"/>
          </p:cNvSpPr>
          <p:nvPr>
            <p:ph type="body" idx="1"/>
          </p:nvPr>
        </p:nvSpPr>
        <p:spPr>
          <a:xfrm>
            <a:off x="314325" y="828675"/>
            <a:ext cx="8803680" cy="60293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defRPr sz="3300" i="1"/>
            </a:pPr>
            <a:r>
              <a:t>domain situation</a:t>
            </a:r>
          </a:p>
          <a:p>
            <a:pPr lvl="1">
              <a:defRPr sz="3300"/>
            </a:pPr>
            <a:r>
              <a:t>who are the target users?</a:t>
            </a:r>
          </a:p>
          <a:p>
            <a:pPr>
              <a:defRPr sz="3300" i="1"/>
            </a:pPr>
            <a:r>
              <a:t>abstraction</a:t>
            </a:r>
          </a:p>
          <a:p>
            <a:pPr lvl="1">
              <a:defRPr sz="3300"/>
            </a:pPr>
            <a:r>
              <a:t>translate from specifics of domain to vocabulary of vis</a:t>
            </a:r>
          </a:p>
          <a:p>
            <a:pPr lvl="2">
              <a:defRPr sz="3300"/>
            </a:pPr>
            <a:r>
              <a:rPr b="1">
                <a:solidFill>
                  <a:srgbClr val="AB5601"/>
                </a:solidFill>
                <a:uFill>
                  <a:solidFill>
                    <a:srgbClr val="AB5601"/>
                  </a:solidFill>
                </a:uFill>
              </a:rPr>
              <a:t>what</a:t>
            </a:r>
            <a:r>
              <a:t> is shown? </a:t>
            </a:r>
            <a:r>
              <a:rPr b="1"/>
              <a:t>data </a:t>
            </a:r>
            <a:r>
              <a:t>abstraction</a:t>
            </a:r>
          </a:p>
          <a:p>
            <a:pPr lvl="2">
              <a:defRPr sz="3300"/>
            </a:pPr>
            <a:r>
              <a:rPr b="1">
                <a:solidFill>
                  <a:srgbClr val="9C8701"/>
                </a:solidFill>
                <a:uFill>
                  <a:solidFill>
                    <a:srgbClr val="9C8701"/>
                  </a:solidFill>
                </a:uFill>
              </a:rPr>
              <a:t>why</a:t>
            </a:r>
            <a:r>
              <a:t> is the user looking at it? </a:t>
            </a:r>
            <a:r>
              <a:rPr b="1"/>
              <a:t>task </a:t>
            </a:r>
            <a:r>
              <a:t>abstraction</a:t>
            </a:r>
            <a:endParaRPr b="1"/>
          </a:p>
          <a:p>
            <a:pPr>
              <a:defRPr sz="3300" i="1"/>
            </a:pPr>
            <a:r>
              <a:t>idiom</a:t>
            </a:r>
          </a:p>
          <a:p>
            <a:pPr lvl="1">
              <a:defRPr sz="3300"/>
            </a:pPr>
            <a:r>
              <a:rPr b="1">
                <a:solidFill>
                  <a:srgbClr val="009051"/>
                </a:solidFill>
                <a:uFill>
                  <a:solidFill>
                    <a:srgbClr val="009051"/>
                  </a:solidFill>
                </a:uFill>
              </a:rPr>
              <a:t>how</a:t>
            </a:r>
            <a:r>
              <a:t> is it shown?</a:t>
            </a:r>
          </a:p>
          <a:p>
            <a:pPr lvl="2">
              <a:defRPr sz="3300"/>
            </a:pPr>
            <a:r>
              <a:rPr b="1"/>
              <a:t>visual encoding</a:t>
            </a:r>
            <a:r>
              <a:t> idiom: how to draw</a:t>
            </a:r>
          </a:p>
          <a:p>
            <a:pPr lvl="2">
              <a:defRPr sz="3300"/>
            </a:pPr>
            <a:r>
              <a:rPr b="1"/>
              <a:t>interaction</a:t>
            </a:r>
            <a:r>
              <a:t> idiom: how to manipulate</a:t>
            </a:r>
          </a:p>
          <a:p>
            <a:pPr>
              <a:defRPr sz="3300" i="1"/>
            </a:pPr>
            <a:r>
              <a:t>algorithm</a:t>
            </a:r>
          </a:p>
          <a:p>
            <a:pPr lvl="1">
              <a:defRPr sz="3300"/>
            </a:pPr>
            <a:r>
              <a:t>efficient computation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318" name="Group"/>
          <p:cNvGrpSpPr/>
          <p:nvPr/>
        </p:nvGrpSpPr>
        <p:grpSpPr>
          <a:xfrm>
            <a:off x="9486900" y="1647392"/>
            <a:ext cx="2543175" cy="2533651"/>
            <a:chOff x="0" y="0"/>
            <a:chExt cx="3390900" cy="3378200"/>
          </a:xfrm>
        </p:grpSpPr>
        <p:sp>
          <p:nvSpPr>
            <p:cNvPr id="309" name="Rectangle"/>
            <p:cNvSpPr/>
            <p:nvPr/>
          </p:nvSpPr>
          <p:spPr>
            <a:xfrm>
              <a:off x="0" y="0"/>
              <a:ext cx="3390900" cy="3378200"/>
            </a:xfrm>
            <a:prstGeom prst="rect">
              <a:avLst/>
            </a:prstGeom>
            <a:solidFill>
              <a:srgbClr val="FCCFA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310" name="Rectangle"/>
            <p:cNvSpPr/>
            <p:nvPr/>
          </p:nvSpPr>
          <p:spPr>
            <a:xfrm>
              <a:off x="141382" y="482600"/>
              <a:ext cx="3098801" cy="2730500"/>
            </a:xfrm>
            <a:prstGeom prst="rect">
              <a:avLst/>
            </a:prstGeom>
            <a:solidFill>
              <a:srgbClr val="EFE5B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311" name="Rectangle"/>
            <p:cNvSpPr/>
            <p:nvPr/>
          </p:nvSpPr>
          <p:spPr>
            <a:xfrm>
              <a:off x="295296" y="1778000"/>
              <a:ext cx="2705101" cy="1193800"/>
            </a:xfrm>
            <a:prstGeom prst="rect">
              <a:avLst/>
            </a:prstGeom>
            <a:solidFill>
              <a:srgbClr val="B6E0C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312" name="Rectangle"/>
            <p:cNvSpPr/>
            <p:nvPr/>
          </p:nvSpPr>
          <p:spPr>
            <a:xfrm>
              <a:off x="428099" y="2362200"/>
              <a:ext cx="1265712" cy="495300"/>
            </a:xfrm>
            <a:prstGeom prst="rect">
              <a:avLst/>
            </a:prstGeom>
            <a:solidFill>
              <a:srgbClr val="DBB0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t">
              <a:noAutofit/>
            </a:bodyPr>
            <a:lstStyle/>
            <a:p>
              <a:pPr>
                <a:buClr>
                  <a:srgbClr val="000000"/>
                </a:buClr>
                <a:defRPr sz="30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endParaRPr sz="2250"/>
            </a:p>
          </p:txBody>
        </p:sp>
        <p:sp>
          <p:nvSpPr>
            <p:cNvPr id="313" name="algorithm"/>
            <p:cNvSpPr txBox="1"/>
            <p:nvPr/>
          </p:nvSpPr>
          <p:spPr>
            <a:xfrm>
              <a:off x="440630" y="2400300"/>
              <a:ext cx="129077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algorithm</a:t>
              </a:r>
            </a:p>
          </p:txBody>
        </p:sp>
        <p:sp>
          <p:nvSpPr>
            <p:cNvPr id="314" name="idiom"/>
            <p:cNvSpPr txBox="1"/>
            <p:nvPr/>
          </p:nvSpPr>
          <p:spPr>
            <a:xfrm>
              <a:off x="364766" y="1828800"/>
              <a:ext cx="129077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idiom</a:t>
              </a:r>
            </a:p>
          </p:txBody>
        </p:sp>
        <p:sp>
          <p:nvSpPr>
            <p:cNvPr id="315" name="abstraction"/>
            <p:cNvSpPr txBox="1"/>
            <p:nvPr/>
          </p:nvSpPr>
          <p:spPr>
            <a:xfrm>
              <a:off x="188985" y="533400"/>
              <a:ext cx="1579006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abstraction</a:t>
              </a:r>
            </a:p>
          </p:txBody>
        </p:sp>
        <p:sp>
          <p:nvSpPr>
            <p:cNvPr id="316" name="domain"/>
            <p:cNvSpPr txBox="1"/>
            <p:nvPr/>
          </p:nvSpPr>
          <p:spPr>
            <a:xfrm>
              <a:off x="62994" y="50800"/>
              <a:ext cx="1779515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8575" tIns="28575" rIns="28575" bIns="28575" numCol="1" anchor="t">
              <a:noAutofit/>
            </a:bodyPr>
            <a:lstStyle>
              <a:lvl1pPr algn="l" defTabSz="1219200">
                <a:buClr>
                  <a:srgbClr val="000000"/>
                </a:buClr>
                <a:defRPr sz="22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1650"/>
                <a:t>domain</a:t>
              </a:r>
            </a:p>
          </p:txBody>
        </p:sp>
        <p:pic>
          <p:nvPicPr>
            <p:cNvPr id="3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599" y="664970"/>
              <a:ext cx="1663701" cy="1653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9" name="[A Multi-Level Typology of Abstract Visualization Tasks. Brehmer and Munzner.  IEEE TVCG 19(12):2376-2385, 2013 (Proc. InfoVis 2013). ]"/>
          <p:cNvSpPr txBox="1"/>
          <p:nvPr/>
        </p:nvSpPr>
        <p:spPr>
          <a:xfrm>
            <a:off x="368689" y="6177725"/>
            <a:ext cx="10486637" cy="30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700"/>
              </a:lnSpc>
              <a:defRPr sz="1700"/>
            </a:lvl1pPr>
          </a:lstStyle>
          <a:p>
            <a:r>
              <a:rPr sz="1275"/>
              <a:t>[A Multi-Level Typology of Abstract Visualization Tasks. Brehmer and Munzner.  IEEE TVCG 19(12):2376-2385, 2013 (Proc. InfoVis 2013). ]</a:t>
            </a:r>
          </a:p>
        </p:txBody>
      </p:sp>
      <p:sp>
        <p:nvSpPr>
          <p:cNvPr id="320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fig4.2.pdf" descr="fig4.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82" y="1777595"/>
            <a:ext cx="7278077" cy="456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Nested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model</a:t>
            </a:r>
          </a:p>
        </p:txBody>
      </p:sp>
      <p:sp>
        <p:nvSpPr>
          <p:cNvPr id="324" name="downstream: cascading effects"/>
          <p:cNvSpPr txBox="1">
            <a:spLocks noGrp="1"/>
          </p:cNvSpPr>
          <p:nvPr>
            <p:ph type="body" sz="quarter" idx="1"/>
          </p:nvPr>
        </p:nvSpPr>
        <p:spPr>
          <a:xfrm>
            <a:off x="314326" y="828675"/>
            <a:ext cx="8724344" cy="1150450"/>
          </a:xfrm>
          <a:prstGeom prst="rect">
            <a:avLst/>
          </a:prstGeom>
        </p:spPr>
        <p:txBody>
          <a:bodyPr/>
          <a:lstStyle/>
          <a:p>
            <a:r>
              <a:t>downstream: cascading effects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326" name="Line Shape" descr="Line Shap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37" y="2522537"/>
            <a:ext cx="673689" cy="675978"/>
          </a:xfrm>
          <a:prstGeom prst="rect">
            <a:avLst/>
          </a:prstGeom>
        </p:spPr>
      </p:pic>
      <p:pic>
        <p:nvPicPr>
          <p:cNvPr id="328" name="Line Shape" descr="Line Shap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38" y="3517963"/>
            <a:ext cx="673688" cy="675978"/>
          </a:xfrm>
          <a:prstGeom prst="rect">
            <a:avLst/>
          </a:prstGeom>
        </p:spPr>
      </p:pic>
      <p:pic>
        <p:nvPicPr>
          <p:cNvPr id="330" name="Line Shape" descr="Line Shap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8" y="4495862"/>
            <a:ext cx="673688" cy="675978"/>
          </a:xfrm>
          <a:prstGeom prst="rect">
            <a:avLst/>
          </a:prstGeom>
        </p:spPr>
      </p:pic>
      <p:sp>
        <p:nvSpPr>
          <p:cNvPr id="332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fig4.2.pdf" descr="fig4.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82" y="1777595"/>
            <a:ext cx="7278077" cy="456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Nested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Nested model</a:t>
            </a:r>
          </a:p>
        </p:txBody>
      </p:sp>
      <p:sp>
        <p:nvSpPr>
          <p:cNvPr id="336" name="downstream: cascading effects…"/>
          <p:cNvSpPr txBox="1">
            <a:spLocks noGrp="1"/>
          </p:cNvSpPr>
          <p:nvPr>
            <p:ph type="body" sz="quarter" idx="1"/>
          </p:nvPr>
        </p:nvSpPr>
        <p:spPr>
          <a:xfrm>
            <a:off x="314326" y="828675"/>
            <a:ext cx="8724344" cy="1150450"/>
          </a:xfrm>
          <a:prstGeom prst="rect">
            <a:avLst/>
          </a:prstGeom>
        </p:spPr>
        <p:txBody>
          <a:bodyPr/>
          <a:lstStyle/>
          <a:p>
            <a:r>
              <a:t>downstream: cascading effects</a:t>
            </a:r>
          </a:p>
          <a:p>
            <a:r>
              <a:t>upstream: iterative refinement 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38" name="Line Shape" descr="Line Shap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37" y="2522537"/>
            <a:ext cx="673689" cy="675978"/>
          </a:xfrm>
          <a:prstGeom prst="rect">
            <a:avLst/>
          </a:prstGeom>
        </p:spPr>
      </p:pic>
      <p:pic>
        <p:nvPicPr>
          <p:cNvPr id="340" name="Line Shape" descr="Line Shap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38" y="3517963"/>
            <a:ext cx="673688" cy="675978"/>
          </a:xfrm>
          <a:prstGeom prst="rect">
            <a:avLst/>
          </a:prstGeom>
        </p:spPr>
      </p:pic>
      <p:pic>
        <p:nvPicPr>
          <p:cNvPr id="342" name="Line Shape" descr="Line Shap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8" y="4495862"/>
            <a:ext cx="673688" cy="675978"/>
          </a:xfrm>
          <a:prstGeom prst="rect">
            <a:avLst/>
          </a:prstGeom>
        </p:spPr>
      </p:pic>
      <p:sp>
        <p:nvSpPr>
          <p:cNvPr id="344" name="Triangle"/>
          <p:cNvSpPr/>
          <p:nvPr/>
        </p:nvSpPr>
        <p:spPr>
          <a:xfrm rot="5400000">
            <a:off x="2151534" y="3875596"/>
            <a:ext cx="142876" cy="13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25400">
            <a:miter lim="400000"/>
          </a:ln>
        </p:spPr>
        <p:txBody>
          <a:bodyPr lIns="35719" tIns="35719" rIns="35719" bIns="35719" anchor="ctr"/>
          <a:lstStyle/>
          <a:p>
            <a:pPr defTabSz="258961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45" name="Triangle"/>
          <p:cNvSpPr/>
          <p:nvPr/>
        </p:nvSpPr>
        <p:spPr>
          <a:xfrm rot="5400000">
            <a:off x="2018703" y="2993218"/>
            <a:ext cx="142876" cy="13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25400">
            <a:miter lim="400000"/>
          </a:ln>
        </p:spPr>
        <p:txBody>
          <a:bodyPr lIns="35719" tIns="35719" rIns="35719" bIns="35719" anchor="ctr"/>
          <a:lstStyle/>
          <a:p>
            <a:pPr defTabSz="258961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46" name="Triangle"/>
          <p:cNvSpPr/>
          <p:nvPr/>
        </p:nvSpPr>
        <p:spPr>
          <a:xfrm rot="5400000">
            <a:off x="1819455" y="2053912"/>
            <a:ext cx="142876" cy="13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25400">
            <a:miter lim="400000"/>
          </a:ln>
        </p:spPr>
        <p:txBody>
          <a:bodyPr lIns="35719" tIns="35719" rIns="35719" bIns="35719" anchor="ctr"/>
          <a:lstStyle/>
          <a:p>
            <a:pPr defTabSz="258961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62" name="Connection Line"/>
          <p:cNvSpPr/>
          <p:nvPr/>
        </p:nvSpPr>
        <p:spPr>
          <a:xfrm>
            <a:off x="1751293" y="3081309"/>
            <a:ext cx="569626" cy="2318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597" h="21600" extrusionOk="0">
                <a:moveTo>
                  <a:pt x="16597" y="21600"/>
                </a:moveTo>
                <a:cubicBezTo>
                  <a:pt x="-2111" y="8843"/>
                  <a:pt x="-5003" y="1643"/>
                  <a:pt x="7922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350"/>
          </a:p>
        </p:txBody>
      </p:sp>
      <p:sp>
        <p:nvSpPr>
          <p:cNvPr id="363" name="Connection Line"/>
          <p:cNvSpPr/>
          <p:nvPr/>
        </p:nvSpPr>
        <p:spPr>
          <a:xfrm>
            <a:off x="1850252" y="3955484"/>
            <a:ext cx="461142" cy="1463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41" h="21600" extrusionOk="0">
                <a:moveTo>
                  <a:pt x="16341" y="21600"/>
                </a:moveTo>
                <a:cubicBezTo>
                  <a:pt x="-3423" y="8821"/>
                  <a:pt x="-5259" y="1621"/>
                  <a:pt x="10834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350"/>
          </a:p>
        </p:txBody>
      </p:sp>
      <p:sp>
        <p:nvSpPr>
          <p:cNvPr id="349" name="Circle"/>
          <p:cNvSpPr/>
          <p:nvPr/>
        </p:nvSpPr>
        <p:spPr>
          <a:xfrm>
            <a:off x="2276475" y="5353050"/>
            <a:ext cx="102871" cy="102871"/>
          </a:xfrm>
          <a:prstGeom prst="ellipse">
            <a:avLst/>
          </a:prstGeom>
          <a:solidFill>
            <a:schemeClr val="accent1">
              <a:hueOff val="273562"/>
              <a:satOff val="2937"/>
              <a:lumOff val="-22233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50" name="Circle"/>
          <p:cNvSpPr/>
          <p:nvPr/>
        </p:nvSpPr>
        <p:spPr>
          <a:xfrm>
            <a:off x="2162175" y="4448175"/>
            <a:ext cx="102871" cy="102871"/>
          </a:xfrm>
          <a:prstGeom prst="ellipse">
            <a:avLst/>
          </a:prstGeom>
          <a:solidFill>
            <a:schemeClr val="accent1">
              <a:hueOff val="273562"/>
              <a:satOff val="2937"/>
              <a:lumOff val="-22233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51" name="Circle"/>
          <p:cNvSpPr/>
          <p:nvPr/>
        </p:nvSpPr>
        <p:spPr>
          <a:xfrm>
            <a:off x="2019300" y="3638550"/>
            <a:ext cx="102871" cy="102871"/>
          </a:xfrm>
          <a:prstGeom prst="ellipse">
            <a:avLst/>
          </a:prstGeom>
          <a:solidFill>
            <a:schemeClr val="accent1">
              <a:hueOff val="273562"/>
              <a:satOff val="2937"/>
              <a:lumOff val="-22233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64" name="Connection Line"/>
          <p:cNvSpPr/>
          <p:nvPr/>
        </p:nvSpPr>
        <p:spPr>
          <a:xfrm>
            <a:off x="1569316" y="2117215"/>
            <a:ext cx="739241" cy="3239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78" h="21600" extrusionOk="0">
                <a:moveTo>
                  <a:pt x="16778" y="21600"/>
                </a:moveTo>
                <a:cubicBezTo>
                  <a:pt x="-1440" y="8374"/>
                  <a:pt x="-4822" y="1174"/>
                  <a:pt x="6632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350"/>
          </a:p>
        </p:txBody>
      </p:sp>
      <p:sp>
        <p:nvSpPr>
          <p:cNvPr id="365" name="Connection Line"/>
          <p:cNvSpPr/>
          <p:nvPr/>
        </p:nvSpPr>
        <p:spPr>
          <a:xfrm>
            <a:off x="1729722" y="3075378"/>
            <a:ext cx="495947" cy="1467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19" h="21600" extrusionOk="0">
                <a:moveTo>
                  <a:pt x="16419" y="21600"/>
                </a:moveTo>
                <a:cubicBezTo>
                  <a:pt x="-2946" y="9036"/>
                  <a:pt x="-5181" y="1836"/>
                  <a:pt x="971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350"/>
          </a:p>
        </p:txBody>
      </p:sp>
      <p:cxnSp>
        <p:nvCxnSpPr>
          <p:cNvPr id="354" name="Connection Line"/>
          <p:cNvCxnSpPr>
            <a:stCxn id="350" idx="0"/>
            <a:endCxn id="345" idx="0"/>
          </p:cNvCxnSpPr>
          <p:nvPr/>
        </p:nvCxnSpPr>
        <p:spPr>
          <a:xfrm flipH="1" flipV="1">
            <a:off x="2090140" y="3060190"/>
            <a:ext cx="123471" cy="1439421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355" name="Connection Line"/>
          <p:cNvCxnSpPr>
            <a:stCxn id="350" idx="0"/>
            <a:endCxn id="346" idx="0"/>
          </p:cNvCxnSpPr>
          <p:nvPr/>
        </p:nvCxnSpPr>
        <p:spPr>
          <a:xfrm flipH="1" flipV="1">
            <a:off x="1890893" y="2120884"/>
            <a:ext cx="322718" cy="2378727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356" name="Connection Line"/>
          <p:cNvCxnSpPr>
            <a:stCxn id="351" idx="0"/>
            <a:endCxn id="346" idx="0"/>
          </p:cNvCxnSpPr>
          <p:nvPr/>
        </p:nvCxnSpPr>
        <p:spPr>
          <a:xfrm flipH="1" flipV="1">
            <a:off x="1890893" y="2120884"/>
            <a:ext cx="179843" cy="1569102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cxnSp>
        <p:nvCxnSpPr>
          <p:cNvPr id="357" name="Connection Line"/>
          <p:cNvCxnSpPr>
            <a:stCxn id="351" idx="0"/>
            <a:endCxn id="345" idx="0"/>
          </p:cNvCxnSpPr>
          <p:nvPr/>
        </p:nvCxnSpPr>
        <p:spPr>
          <a:xfrm flipV="1">
            <a:off x="2070735" y="3060190"/>
            <a:ext cx="19406" cy="629796"/>
          </a:xfrm>
          <a:prstGeom prst="straightConnector1">
            <a:avLst/>
          </a:prstGeom>
          <a:ln w="12700">
            <a:solidFill>
              <a:srgbClr val="000000"/>
            </a:solidFill>
            <a:miter lim="400000"/>
          </a:ln>
        </p:spPr>
      </p:cxnSp>
      <p:sp>
        <p:nvSpPr>
          <p:cNvPr id="358" name="Triangle"/>
          <p:cNvSpPr/>
          <p:nvPr/>
        </p:nvSpPr>
        <p:spPr>
          <a:xfrm rot="5400000">
            <a:off x="2275359" y="4809046"/>
            <a:ext cx="142876" cy="133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00"/>
          </a:solidFill>
          <a:ln w="25400">
            <a:miter lim="400000"/>
          </a:ln>
        </p:spPr>
        <p:txBody>
          <a:bodyPr lIns="35719" tIns="35719" rIns="35719" bIns="35719" anchor="ctr"/>
          <a:lstStyle/>
          <a:p>
            <a:pPr defTabSz="258961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350"/>
          </a:p>
        </p:txBody>
      </p:sp>
      <p:sp>
        <p:nvSpPr>
          <p:cNvPr id="366" name="Connection Line"/>
          <p:cNvSpPr/>
          <p:nvPr/>
        </p:nvSpPr>
        <p:spPr>
          <a:xfrm>
            <a:off x="1904445" y="4866493"/>
            <a:ext cx="385202" cy="512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5922" y="21600"/>
                </a:moveTo>
                <a:cubicBezTo>
                  <a:pt x="-5400" y="9427"/>
                  <a:pt x="-5307" y="2227"/>
                  <a:pt x="1620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350"/>
          </a:p>
        </p:txBody>
      </p:sp>
      <p:sp>
        <p:nvSpPr>
          <p:cNvPr id="367" name="Connection Line"/>
          <p:cNvSpPr/>
          <p:nvPr/>
        </p:nvSpPr>
        <p:spPr>
          <a:xfrm>
            <a:off x="1799670" y="3961618"/>
            <a:ext cx="423466" cy="537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6209" y="21600"/>
                </a:moveTo>
                <a:cubicBezTo>
                  <a:pt x="-4903" y="9384"/>
                  <a:pt x="-5391" y="2184"/>
                  <a:pt x="14744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1350"/>
          </a:p>
        </p:txBody>
      </p:sp>
      <p:sp>
        <p:nvSpPr>
          <p:cNvPr id="361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Why is validation difficul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validation difficult?</a:t>
            </a:r>
          </a:p>
        </p:txBody>
      </p:sp>
      <p:sp>
        <p:nvSpPr>
          <p:cNvPr id="370" name="different ways to get it wrong at each lev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ways to get it wrong at each level</a:t>
            </a:r>
          </a:p>
        </p:txBody>
      </p:sp>
      <p:sp>
        <p:nvSpPr>
          <p:cNvPr id="3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72" name="fig4.1a.pdf" descr="fig4.1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15" y="1943100"/>
            <a:ext cx="6717260" cy="41529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Why is validation difficul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validation difficult?</a:t>
            </a:r>
          </a:p>
        </p:txBody>
      </p:sp>
      <p:sp>
        <p:nvSpPr>
          <p:cNvPr id="376" name="solution: use methods from different fields at each level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solution: use methods from different fields at each level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78" name="fig4.1b.pdf" descr="fig4.1b.pdf"/>
          <p:cNvPicPr>
            <a:picLocks noChangeAspect="1"/>
          </p:cNvPicPr>
          <p:nvPr/>
        </p:nvPicPr>
        <p:blipFill>
          <a:blip r:embed="rId2"/>
          <a:srcRect l="8939" t="50095" r="9500" b="31406"/>
          <a:stretch>
            <a:fillRect/>
          </a:stretch>
        </p:blipFill>
        <p:spPr>
          <a:xfrm>
            <a:off x="2353040" y="3902869"/>
            <a:ext cx="5344791" cy="924090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[A Nested Model of Visualization Design and Validation. Munzner.  IEEE TVCG 15(6):921-928, 2009 (Proc. InfoVis 2009). ]"/>
          <p:cNvSpPr txBox="1"/>
          <p:nvPr/>
        </p:nvSpPr>
        <p:spPr>
          <a:xfrm>
            <a:off x="361950" y="6450975"/>
            <a:ext cx="9753600" cy="24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R="419100" algn="l" defTabSz="419100">
              <a:lnSpc>
                <a:spcPts val="2100"/>
              </a:lnSpc>
              <a:spcBef>
                <a:spcPts val="600"/>
              </a:spcBef>
              <a:defRPr sz="1700"/>
            </a:lvl1pPr>
          </a:lstStyle>
          <a:p>
            <a:r>
              <a:rPr sz="1275"/>
              <a:t>[A Nested Model of Visualization Design and Validation. Munzner.  IEEE TVCG 15(6):921-928, 2009 (Proc. InfoVis 2009). 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Microsoft Macintosh PowerPoint</Application>
  <PresentationFormat>Widescreen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Gill Sans Light</vt:lpstr>
      <vt:lpstr>Helvetica</vt:lpstr>
      <vt:lpstr>Rockwell Italic</vt:lpstr>
      <vt:lpstr>Office Theme</vt:lpstr>
      <vt:lpstr>Visualization Analysis &amp; Design  Analysis: Nested Model (Ch 4)</vt:lpstr>
      <vt:lpstr>Analysis framework: Four levels, three questions</vt:lpstr>
      <vt:lpstr>Analysis framework: Four levels, three questions</vt:lpstr>
      <vt:lpstr>Analysis framework: Four levels, three questions</vt:lpstr>
      <vt:lpstr>Analysis framework: Four levels, three questions</vt:lpstr>
      <vt:lpstr>Nested model</vt:lpstr>
      <vt:lpstr>Nested model</vt:lpstr>
      <vt:lpstr>Why is validation difficult?</vt:lpstr>
      <vt:lpstr>Why is validation difficult?</vt:lpstr>
      <vt:lpstr>Why is validation difficult?</vt:lpstr>
      <vt:lpstr>Why is validation difficult?</vt:lpstr>
      <vt:lpstr>Why is validation difficult?</vt:lpstr>
      <vt:lpstr>Why is validation difficult?</vt:lpstr>
      <vt:lpstr>Avoid mismatches</vt:lpstr>
      <vt:lpstr>Avoid mismatches</vt:lpstr>
      <vt:lpstr>Visualization Analysis &amp; Design  Analysis: Nested Model (Ch 4) II</vt:lpstr>
      <vt:lpstr>Analysis examples: Single paper includes only subset of methods</vt:lpstr>
      <vt:lpstr>Analysis examples: Single paper includes only subset of methods</vt:lpstr>
      <vt:lpstr>Analysis examples: Single paper includes only subset of methods</vt:lpstr>
      <vt:lpstr>Analysis examples: Single paper includes only subset of methods</vt:lpstr>
      <vt:lpstr>Analysis examples: Single paper includes only subset of methods</vt:lpstr>
      <vt:lpstr>Analysis examples: Single paper includes only subset of methods</vt:lpstr>
      <vt:lpstr>Analysis examples: Single paper includes only subset 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Analysis &amp; Design  Analysis: Nested Model (Ch 4)</dc:title>
  <dc:creator>Tariq, Zeenat</dc:creator>
  <cp:lastModifiedBy>Tariq, Zeenat</cp:lastModifiedBy>
  <cp:revision>1</cp:revision>
  <dcterms:created xsi:type="dcterms:W3CDTF">2022-02-14T18:28:26Z</dcterms:created>
  <dcterms:modified xsi:type="dcterms:W3CDTF">2022-02-14T18:29:17Z</dcterms:modified>
</cp:coreProperties>
</file>