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notesMasterIdLst>
    <p:notesMasterId r:id="rId30"/>
  </p:notesMasterIdLst>
  <p:handoutMasterIdLst>
    <p:handoutMasterId r:id="rId31"/>
  </p:handoutMasterIdLst>
  <p:sldIdLst>
    <p:sldId id="434" r:id="rId2"/>
    <p:sldId id="518" r:id="rId3"/>
    <p:sldId id="487" r:id="rId4"/>
    <p:sldId id="1065" r:id="rId5"/>
    <p:sldId id="1101" r:id="rId6"/>
    <p:sldId id="1102" r:id="rId7"/>
    <p:sldId id="1062" r:id="rId8"/>
    <p:sldId id="1068" r:id="rId9"/>
    <p:sldId id="1067" r:id="rId10"/>
    <p:sldId id="1069" r:id="rId11"/>
    <p:sldId id="492" r:id="rId12"/>
    <p:sldId id="486" r:id="rId13"/>
    <p:sldId id="489" r:id="rId14"/>
    <p:sldId id="490" r:id="rId15"/>
    <p:sldId id="491" r:id="rId16"/>
    <p:sldId id="488" r:id="rId17"/>
    <p:sldId id="493" r:id="rId18"/>
    <p:sldId id="494" r:id="rId19"/>
    <p:sldId id="496" r:id="rId20"/>
    <p:sldId id="497" r:id="rId21"/>
    <p:sldId id="495" r:id="rId22"/>
    <p:sldId id="498" r:id="rId23"/>
    <p:sldId id="499" r:id="rId24"/>
    <p:sldId id="519" r:id="rId25"/>
    <p:sldId id="515" r:id="rId26"/>
    <p:sldId id="517" r:id="rId27"/>
    <p:sldId id="516" r:id="rId28"/>
    <p:sldId id="4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15" autoAdjust="0"/>
    <p:restoredTop sz="93750" autoAdjust="0"/>
  </p:normalViewPr>
  <p:slideViewPr>
    <p:cSldViewPr snapToGrid="0">
      <p:cViewPr varScale="1">
        <p:scale>
          <a:sx n="51" d="100"/>
          <a:sy n="51" d="100"/>
        </p:scale>
        <p:origin x="524" y="48"/>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9D5881-C233-4AF5-9D43-9DCECF6D8D36}" type="datetimeFigureOut">
              <a:rPr lang="en-SG" smtClean="0"/>
              <a:t>8/6/2020</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D3F344-CEFE-4FED-988B-19D1F7D9168C}" type="slidenum">
              <a:rPr lang="en-SG" smtClean="0"/>
              <a:t>‹#›</a:t>
            </a:fld>
            <a:endParaRPr lang="en-SG"/>
          </a:p>
        </p:txBody>
      </p:sp>
    </p:spTree>
    <p:extLst>
      <p:ext uri="{BB962C8B-B14F-4D97-AF65-F5344CB8AC3E}">
        <p14:creationId xmlns:p14="http://schemas.microsoft.com/office/powerpoint/2010/main" val="136616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222CA-EC40-4EFC-A14C-60D4A5423A27}" type="datetimeFigureOut">
              <a:rPr lang="en-SG" smtClean="0"/>
              <a:t>8/6/2020</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3563D-5919-45F5-AFE9-82F0CD0C5EE8}" type="slidenum">
              <a:rPr lang="en-SG" smtClean="0"/>
              <a:t>‹#›</a:t>
            </a:fld>
            <a:endParaRPr lang="en-SG"/>
          </a:p>
        </p:txBody>
      </p:sp>
    </p:spTree>
    <p:extLst>
      <p:ext uri="{BB962C8B-B14F-4D97-AF65-F5344CB8AC3E}">
        <p14:creationId xmlns:p14="http://schemas.microsoft.com/office/powerpoint/2010/main" val="192351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8A3563D-5919-45F5-AFE9-82F0CD0C5EE8}" type="slidenum">
              <a:rPr lang="en-SG" smtClean="0"/>
              <a:t>12</a:t>
            </a:fld>
            <a:endParaRPr lang="en-SG"/>
          </a:p>
        </p:txBody>
      </p:sp>
    </p:spTree>
    <p:extLst>
      <p:ext uri="{BB962C8B-B14F-4D97-AF65-F5344CB8AC3E}">
        <p14:creationId xmlns:p14="http://schemas.microsoft.com/office/powerpoint/2010/main" val="69988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8A3563D-5919-45F5-AFE9-82F0CD0C5EE8}" type="slidenum">
              <a:rPr lang="en-SG" smtClean="0"/>
              <a:t>22</a:t>
            </a:fld>
            <a:endParaRPr lang="en-SG"/>
          </a:p>
        </p:txBody>
      </p:sp>
    </p:spTree>
    <p:extLst>
      <p:ext uri="{BB962C8B-B14F-4D97-AF65-F5344CB8AC3E}">
        <p14:creationId xmlns:p14="http://schemas.microsoft.com/office/powerpoint/2010/main" val="327264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FA13-2C38-49ED-BF56-FFC06C05CA3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937C9B6E-4238-4889-8F9A-ABA1C0FA61C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F638FAB-2108-46D4-81D1-2E4085099F84}"/>
              </a:ext>
            </a:extLst>
          </p:cNvPr>
          <p:cNvSpPr>
            <a:spLocks noGrp="1"/>
          </p:cNvSpPr>
          <p:nvPr>
            <p:ph type="dt" sz="half" idx="10"/>
          </p:nvPr>
        </p:nvSpPr>
        <p:spPr/>
        <p:txBody>
          <a:bodyPr/>
          <a:lstStyle/>
          <a:p>
            <a:fld id="{95F2B1A0-B191-4E6A-879E-AAB132BBBDC8}" type="datetime1">
              <a:rPr lang="en-US" smtClean="0"/>
              <a:t>6/8/2020</a:t>
            </a:fld>
            <a:endParaRPr lang="en-US" dirty="0"/>
          </a:p>
        </p:txBody>
      </p:sp>
      <p:sp>
        <p:nvSpPr>
          <p:cNvPr id="5" name="Footer Placeholder 4">
            <a:extLst>
              <a:ext uri="{FF2B5EF4-FFF2-40B4-BE49-F238E27FC236}">
                <a16:creationId xmlns:a16="http://schemas.microsoft.com/office/drawing/2014/main" id="{257BC0D5-3A9B-4E0A-A9A2-B511B5B8F4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2ED16F-F80A-4487-BF54-DAEE75E2F08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55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82E1-51B8-4165-99D4-6C55734F599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85C9861-94B8-4C7D-B983-5CE04E02A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EAF6D8-C816-4974-B752-D71E9619AFE5}"/>
              </a:ext>
            </a:extLst>
          </p:cNvPr>
          <p:cNvSpPr>
            <a:spLocks noGrp="1"/>
          </p:cNvSpPr>
          <p:nvPr>
            <p:ph type="dt" sz="half" idx="10"/>
          </p:nvPr>
        </p:nvSpPr>
        <p:spPr/>
        <p:txBody>
          <a:bodyPr/>
          <a:lstStyle/>
          <a:p>
            <a:fld id="{03E8AED6-B555-471F-A4C9-836B575BAF77}" type="datetime1">
              <a:rPr lang="en-US" smtClean="0"/>
              <a:t>6/8/2020</a:t>
            </a:fld>
            <a:endParaRPr lang="en-US" dirty="0"/>
          </a:p>
        </p:txBody>
      </p:sp>
      <p:sp>
        <p:nvSpPr>
          <p:cNvPr id="5" name="Footer Placeholder 4">
            <a:extLst>
              <a:ext uri="{FF2B5EF4-FFF2-40B4-BE49-F238E27FC236}">
                <a16:creationId xmlns:a16="http://schemas.microsoft.com/office/drawing/2014/main" id="{737A2ACC-73A3-439C-8DFC-6FBB981483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7E6238-A5F6-4766-9011-617FF63881F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2258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B5A75-9073-451F-A303-53854CC2F9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9D18BC-C6BD-422A-A944-D214CE3D91E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2033D87-A4E8-4DBB-B9F3-DBB1A605E4D1}"/>
              </a:ext>
            </a:extLst>
          </p:cNvPr>
          <p:cNvSpPr>
            <a:spLocks noGrp="1"/>
          </p:cNvSpPr>
          <p:nvPr>
            <p:ph type="dt" sz="half" idx="10"/>
          </p:nvPr>
        </p:nvSpPr>
        <p:spPr/>
        <p:txBody>
          <a:bodyPr/>
          <a:lstStyle/>
          <a:p>
            <a:fld id="{6324A2D9-9742-4E70-B49C-D5B5B97A6F57}" type="datetime1">
              <a:rPr lang="en-US" smtClean="0"/>
              <a:t>6/8/2020</a:t>
            </a:fld>
            <a:endParaRPr lang="en-US" dirty="0"/>
          </a:p>
        </p:txBody>
      </p:sp>
      <p:sp>
        <p:nvSpPr>
          <p:cNvPr id="5" name="Footer Placeholder 4">
            <a:extLst>
              <a:ext uri="{FF2B5EF4-FFF2-40B4-BE49-F238E27FC236}">
                <a16:creationId xmlns:a16="http://schemas.microsoft.com/office/drawing/2014/main" id="{2D66F65A-F57A-43CA-A24D-271FBEDB28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DF5F59-2F2D-41B8-88AB-2660D41B01E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7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65FE10-7816-4741-B136-5931942A2A8C}" type="datetime1">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4083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01D4-EB6C-40B5-91DC-9548576EA6E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02C55A9-00AF-478E-94D2-F8EDCD6C5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7CFD44E-CF3D-46A8-8331-F7ABAF705A55}"/>
              </a:ext>
            </a:extLst>
          </p:cNvPr>
          <p:cNvSpPr>
            <a:spLocks noGrp="1"/>
          </p:cNvSpPr>
          <p:nvPr>
            <p:ph type="dt" sz="half" idx="10"/>
          </p:nvPr>
        </p:nvSpPr>
        <p:spPr/>
        <p:txBody>
          <a:bodyPr/>
          <a:lstStyle/>
          <a:p>
            <a:fld id="{607784D1-C410-4D04-9FD6-426D307AEA37}" type="datetime1">
              <a:rPr lang="en-US" smtClean="0"/>
              <a:t>6/8/2020</a:t>
            </a:fld>
            <a:endParaRPr lang="en-US" dirty="0"/>
          </a:p>
        </p:txBody>
      </p:sp>
      <p:sp>
        <p:nvSpPr>
          <p:cNvPr id="5" name="Footer Placeholder 4">
            <a:extLst>
              <a:ext uri="{FF2B5EF4-FFF2-40B4-BE49-F238E27FC236}">
                <a16:creationId xmlns:a16="http://schemas.microsoft.com/office/drawing/2014/main" id="{5F66E84C-106B-4FD5-9CD6-8EFD19B981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B1E88E-F51E-450A-8CD0-B259403ABDAD}"/>
              </a:ext>
            </a:extLst>
          </p:cNvPr>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0482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E2F2-B8DD-410F-9151-2A39F830EE3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04AF23F-3C7B-44E7-A4EF-DF8F5AAC71B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147902-9B9B-469B-8643-D2BDA79496E9}"/>
              </a:ext>
            </a:extLst>
          </p:cNvPr>
          <p:cNvSpPr>
            <a:spLocks noGrp="1"/>
          </p:cNvSpPr>
          <p:nvPr>
            <p:ph type="dt" sz="half" idx="10"/>
          </p:nvPr>
        </p:nvSpPr>
        <p:spPr/>
        <p:txBody>
          <a:bodyPr/>
          <a:lstStyle/>
          <a:p>
            <a:fld id="{ABE79092-C45A-4663-A115-12C71CD8BF3A}" type="datetime1">
              <a:rPr lang="en-US" smtClean="0"/>
              <a:t>6/8/2020</a:t>
            </a:fld>
            <a:endParaRPr lang="en-US" dirty="0"/>
          </a:p>
        </p:txBody>
      </p:sp>
      <p:sp>
        <p:nvSpPr>
          <p:cNvPr id="5" name="Footer Placeholder 4">
            <a:extLst>
              <a:ext uri="{FF2B5EF4-FFF2-40B4-BE49-F238E27FC236}">
                <a16:creationId xmlns:a16="http://schemas.microsoft.com/office/drawing/2014/main" id="{0087D342-DD13-4202-9BA2-7818E8BB3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04AC33-4B9C-4CF3-A295-03F9ADA5100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761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2ECE-E6FD-4E67-AE69-BB4D59FED0D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A67A3EC-1C36-4C24-A0E7-82F7227C734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342ECF4-A88F-4D34-B678-3A01BDA1276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1AB77E0-3C39-4758-A726-895B37D51492}"/>
              </a:ext>
            </a:extLst>
          </p:cNvPr>
          <p:cNvSpPr>
            <a:spLocks noGrp="1"/>
          </p:cNvSpPr>
          <p:nvPr>
            <p:ph type="dt" sz="half" idx="10"/>
          </p:nvPr>
        </p:nvSpPr>
        <p:spPr/>
        <p:txBody>
          <a:bodyPr/>
          <a:lstStyle/>
          <a:p>
            <a:fld id="{C236E68B-ABFE-40A8-99D3-62B9CA932CB2}" type="datetime1">
              <a:rPr lang="en-US" smtClean="0"/>
              <a:t>6/8/2020</a:t>
            </a:fld>
            <a:endParaRPr lang="en-US" dirty="0"/>
          </a:p>
        </p:txBody>
      </p:sp>
      <p:sp>
        <p:nvSpPr>
          <p:cNvPr id="6" name="Footer Placeholder 5">
            <a:extLst>
              <a:ext uri="{FF2B5EF4-FFF2-40B4-BE49-F238E27FC236}">
                <a16:creationId xmlns:a16="http://schemas.microsoft.com/office/drawing/2014/main" id="{2F5A6A91-F71C-4352-B07D-B619397F1C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54154E-4636-4E7E-B2A3-EF31D973DE0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434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B43D-88FC-422C-B5FB-C8F5E20CB8EB}"/>
              </a:ext>
            </a:extLst>
          </p:cNvPr>
          <p:cNvSpPr>
            <a:spLocks noGrp="1"/>
          </p:cNvSpPr>
          <p:nvPr>
            <p:ph type="title"/>
          </p:nvPr>
        </p:nvSpPr>
        <p:spPr>
          <a:xfrm>
            <a:off x="629841" y="365126"/>
            <a:ext cx="78867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08D75FE-BDF4-4804-8840-59D67C4643B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A7E3F86-411A-4793-94DC-80963241285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211A14A-9293-4D99-A10A-2D9E7B92F20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7F49F-FDF6-4474-92C5-1ACBC098E38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E4FCA97-C2B8-464A-A868-86EF6B1D5D31}"/>
              </a:ext>
            </a:extLst>
          </p:cNvPr>
          <p:cNvSpPr>
            <a:spLocks noGrp="1"/>
          </p:cNvSpPr>
          <p:nvPr>
            <p:ph type="dt" sz="half" idx="10"/>
          </p:nvPr>
        </p:nvSpPr>
        <p:spPr/>
        <p:txBody>
          <a:bodyPr/>
          <a:lstStyle/>
          <a:p>
            <a:fld id="{DC34D90C-1D22-485C-8A12-EDE218A5ADBD}" type="datetime1">
              <a:rPr lang="en-US" smtClean="0"/>
              <a:t>6/8/2020</a:t>
            </a:fld>
            <a:endParaRPr lang="en-US" dirty="0"/>
          </a:p>
        </p:txBody>
      </p:sp>
      <p:sp>
        <p:nvSpPr>
          <p:cNvPr id="8" name="Footer Placeholder 7">
            <a:extLst>
              <a:ext uri="{FF2B5EF4-FFF2-40B4-BE49-F238E27FC236}">
                <a16:creationId xmlns:a16="http://schemas.microsoft.com/office/drawing/2014/main" id="{67AF380A-E160-4E3C-BBFE-D99F1A0697D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61BDFE6-CB57-4B75-9890-E95506EA659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275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FBCE-23C7-48BC-94E1-2C3B72F9B2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EC1F7C1-A931-40A9-8D92-23F7B5F16156}"/>
              </a:ext>
            </a:extLst>
          </p:cNvPr>
          <p:cNvSpPr>
            <a:spLocks noGrp="1"/>
          </p:cNvSpPr>
          <p:nvPr>
            <p:ph type="dt" sz="half" idx="10"/>
          </p:nvPr>
        </p:nvSpPr>
        <p:spPr/>
        <p:txBody>
          <a:bodyPr/>
          <a:lstStyle/>
          <a:p>
            <a:fld id="{43843AC5-6CE0-47BE-8A82-6F5A80EC5EFC}" type="datetime1">
              <a:rPr lang="en-US" smtClean="0"/>
              <a:t>6/8/2020</a:t>
            </a:fld>
            <a:endParaRPr lang="en-US" dirty="0"/>
          </a:p>
        </p:txBody>
      </p:sp>
      <p:sp>
        <p:nvSpPr>
          <p:cNvPr id="4" name="Footer Placeholder 3">
            <a:extLst>
              <a:ext uri="{FF2B5EF4-FFF2-40B4-BE49-F238E27FC236}">
                <a16:creationId xmlns:a16="http://schemas.microsoft.com/office/drawing/2014/main" id="{8D6EB649-5396-4A74-8C6E-2AD5B49FBE8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1E948A6-9F63-48F1-A85F-BE91EB1177E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496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44D09-4D76-4418-9939-2D2BB04E3EC0}"/>
              </a:ext>
            </a:extLst>
          </p:cNvPr>
          <p:cNvSpPr>
            <a:spLocks noGrp="1"/>
          </p:cNvSpPr>
          <p:nvPr>
            <p:ph type="dt" sz="half" idx="10"/>
          </p:nvPr>
        </p:nvSpPr>
        <p:spPr/>
        <p:txBody>
          <a:bodyPr/>
          <a:lstStyle/>
          <a:p>
            <a:fld id="{A0B2CCE5-D117-46CC-8134-1056567C8FE1}" type="datetime1">
              <a:rPr lang="en-US" smtClean="0"/>
              <a:t>6/8/2020</a:t>
            </a:fld>
            <a:endParaRPr lang="en-US" dirty="0"/>
          </a:p>
        </p:txBody>
      </p:sp>
      <p:sp>
        <p:nvSpPr>
          <p:cNvPr id="3" name="Footer Placeholder 2">
            <a:extLst>
              <a:ext uri="{FF2B5EF4-FFF2-40B4-BE49-F238E27FC236}">
                <a16:creationId xmlns:a16="http://schemas.microsoft.com/office/drawing/2014/main" id="{58CFFC13-8335-454E-8694-608A10C0BB1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0B4D75B-7A83-4DB3-8C83-28742701D6C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949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CB81-BC6D-44DA-B4E9-0B80BE41FE1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CEC9203-888D-409D-9796-91C447A11AF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3423DB8-3C32-4233-A49C-C237015B512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0D611F-7171-4F3E-BA4E-64A33D2C72A9}"/>
              </a:ext>
            </a:extLst>
          </p:cNvPr>
          <p:cNvSpPr>
            <a:spLocks noGrp="1"/>
          </p:cNvSpPr>
          <p:nvPr>
            <p:ph type="dt" sz="half" idx="10"/>
          </p:nvPr>
        </p:nvSpPr>
        <p:spPr/>
        <p:txBody>
          <a:bodyPr/>
          <a:lstStyle/>
          <a:p>
            <a:fld id="{7C67F682-6458-445E-9421-111D6AFC3141}" type="datetime1">
              <a:rPr lang="en-US" smtClean="0"/>
              <a:t>6/8/2020</a:t>
            </a:fld>
            <a:endParaRPr lang="en-US" dirty="0"/>
          </a:p>
        </p:txBody>
      </p:sp>
      <p:sp>
        <p:nvSpPr>
          <p:cNvPr id="6" name="Footer Placeholder 5">
            <a:extLst>
              <a:ext uri="{FF2B5EF4-FFF2-40B4-BE49-F238E27FC236}">
                <a16:creationId xmlns:a16="http://schemas.microsoft.com/office/drawing/2014/main" id="{F3ADE2CC-4C3F-4BFA-AEB7-2C3DF244C0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17FF5A-E6A8-4F64-AFC8-3A2ECFF1BE4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2263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89C3-B95C-454A-9764-EC7B1A6DBA4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64A2480-1BF5-4575-8F69-C9CFD07E8C3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7BB5C85F-5D3A-4AE3-A3FE-7F010ED3F5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5841484-BBAC-433E-82D1-C08EC4367600}"/>
              </a:ext>
            </a:extLst>
          </p:cNvPr>
          <p:cNvSpPr>
            <a:spLocks noGrp="1"/>
          </p:cNvSpPr>
          <p:nvPr>
            <p:ph type="dt" sz="half" idx="10"/>
          </p:nvPr>
        </p:nvSpPr>
        <p:spPr/>
        <p:txBody>
          <a:bodyPr/>
          <a:lstStyle/>
          <a:p>
            <a:fld id="{7C56EE2D-3AE8-4F8C-831C-47A5D401FA02}" type="datetime1">
              <a:rPr lang="en-US" smtClean="0"/>
              <a:t>6/8/2020</a:t>
            </a:fld>
            <a:endParaRPr lang="en-US" dirty="0"/>
          </a:p>
        </p:txBody>
      </p:sp>
      <p:sp>
        <p:nvSpPr>
          <p:cNvPr id="6" name="Footer Placeholder 5">
            <a:extLst>
              <a:ext uri="{FF2B5EF4-FFF2-40B4-BE49-F238E27FC236}">
                <a16:creationId xmlns:a16="http://schemas.microsoft.com/office/drawing/2014/main" id="{D515AEA7-D958-4FB1-9D61-91185974A4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AB0FEF-3F21-4B83-81D3-D3B75ECF690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586406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E63F7-7E44-40A7-806B-CFB639373FE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1D4F35C-F1B7-460E-BE61-11AA3F40F91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9C537F3-994D-4B70-8D32-F961D6F4F8B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C56EE2D-3AE8-4F8C-831C-47A5D401FA02}" type="datetime1">
              <a:rPr lang="en-US" smtClean="0"/>
              <a:t>6/8/2020</a:t>
            </a:fld>
            <a:endParaRPr lang="en-US" dirty="0"/>
          </a:p>
        </p:txBody>
      </p:sp>
      <p:sp>
        <p:nvSpPr>
          <p:cNvPr id="5" name="Footer Placeholder 4">
            <a:extLst>
              <a:ext uri="{FF2B5EF4-FFF2-40B4-BE49-F238E27FC236}">
                <a16:creationId xmlns:a16="http://schemas.microsoft.com/office/drawing/2014/main" id="{9BC9C8E4-09C3-4CF8-BE7B-267B22F3625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51D06DC-960F-44BA-A1FF-D0231B1AAB7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8362268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670"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2270" y="1499635"/>
            <a:ext cx="6858000" cy="2387600"/>
          </a:xfrm>
        </p:spPr>
        <p:txBody>
          <a:bodyPr>
            <a:normAutofit/>
          </a:bodyPr>
          <a:lstStyle/>
          <a:p>
            <a:r>
              <a:rPr lang="en-US" sz="7200" dirty="0"/>
              <a:t>Decision Tree</a:t>
            </a: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pic>
        <p:nvPicPr>
          <p:cNvPr id="4098" name="Picture 2" descr="http://www3.ntu.edu.sg/cao3/careerfair2017/website/img/logo_ntu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351" y="441630"/>
            <a:ext cx="2331986" cy="83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34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4A45-E29B-4D5A-A8E8-181E4EB2B5D9}"/>
              </a:ext>
            </a:extLst>
          </p:cNvPr>
          <p:cNvSpPr>
            <a:spLocks noGrp="1"/>
          </p:cNvSpPr>
          <p:nvPr>
            <p:ph type="title"/>
          </p:nvPr>
        </p:nvSpPr>
        <p:spPr>
          <a:xfrm>
            <a:off x="169524" y="214311"/>
            <a:ext cx="8229600" cy="1143000"/>
          </a:xfrm>
        </p:spPr>
        <p:txBody>
          <a:bodyPr/>
          <a:lstStyle/>
          <a:p>
            <a:r>
              <a:rPr lang="en-US" dirty="0" err="1"/>
              <a:t>XGBoost</a:t>
            </a:r>
            <a:endParaRPr lang="en-SG" dirty="0"/>
          </a:p>
        </p:txBody>
      </p:sp>
      <p:pic>
        <p:nvPicPr>
          <p:cNvPr id="4" name="Picture 3">
            <a:extLst>
              <a:ext uri="{FF2B5EF4-FFF2-40B4-BE49-F238E27FC236}">
                <a16:creationId xmlns:a16="http://schemas.microsoft.com/office/drawing/2014/main" id="{AF7196AC-6609-478F-A69C-363CA1A92FB4}"/>
              </a:ext>
            </a:extLst>
          </p:cNvPr>
          <p:cNvPicPr>
            <a:picLocks noChangeAspect="1"/>
          </p:cNvPicPr>
          <p:nvPr/>
        </p:nvPicPr>
        <p:blipFill>
          <a:blip r:embed="rId2"/>
          <a:stretch>
            <a:fillRect/>
          </a:stretch>
        </p:blipFill>
        <p:spPr>
          <a:xfrm>
            <a:off x="833358" y="1357311"/>
            <a:ext cx="7853442" cy="4185672"/>
          </a:xfrm>
          <a:prstGeom prst="rect">
            <a:avLst/>
          </a:prstGeom>
        </p:spPr>
      </p:pic>
      <p:sp>
        <p:nvSpPr>
          <p:cNvPr id="5" name="Rectangle 4">
            <a:extLst>
              <a:ext uri="{FF2B5EF4-FFF2-40B4-BE49-F238E27FC236}">
                <a16:creationId xmlns:a16="http://schemas.microsoft.com/office/drawing/2014/main" id="{852AFE42-371E-4B1A-A468-2ABBF12EFB80}"/>
              </a:ext>
            </a:extLst>
          </p:cNvPr>
          <p:cNvSpPr/>
          <p:nvPr/>
        </p:nvSpPr>
        <p:spPr>
          <a:xfrm>
            <a:off x="272264" y="5775242"/>
            <a:ext cx="8871735" cy="646331"/>
          </a:xfrm>
          <a:prstGeom prst="rect">
            <a:avLst/>
          </a:prstGeom>
        </p:spPr>
        <p:txBody>
          <a:bodyPr wrap="square">
            <a:spAutoFit/>
          </a:bodyPr>
          <a:lstStyle/>
          <a:p>
            <a:r>
              <a:rPr lang="en-SG" dirty="0"/>
              <a:t>https://towardsdatascience.com/https-medium-com-vishalmorde-xgboost-algorithm-long-she-may-rein-edd9f99be63d</a:t>
            </a:r>
          </a:p>
        </p:txBody>
      </p:sp>
    </p:spTree>
    <p:extLst>
      <p:ext uri="{BB962C8B-B14F-4D97-AF65-F5344CB8AC3E}">
        <p14:creationId xmlns:p14="http://schemas.microsoft.com/office/powerpoint/2010/main" val="199743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1D61-DBD1-43D9-888D-E67028961C61}"/>
              </a:ext>
            </a:extLst>
          </p:cNvPr>
          <p:cNvSpPr>
            <a:spLocks noGrp="1"/>
          </p:cNvSpPr>
          <p:nvPr>
            <p:ph type="title"/>
          </p:nvPr>
        </p:nvSpPr>
        <p:spPr/>
        <p:txBody>
          <a:bodyPr/>
          <a:lstStyle/>
          <a:p>
            <a:r>
              <a:rPr lang="en-US" dirty="0"/>
              <a:t>Activity</a:t>
            </a:r>
            <a:endParaRPr lang="en-SG" dirty="0"/>
          </a:p>
        </p:txBody>
      </p:sp>
      <p:sp>
        <p:nvSpPr>
          <p:cNvPr id="3" name="Content Placeholder 2">
            <a:extLst>
              <a:ext uri="{FF2B5EF4-FFF2-40B4-BE49-F238E27FC236}">
                <a16:creationId xmlns:a16="http://schemas.microsoft.com/office/drawing/2014/main" id="{DCCCA11E-36D3-4D29-888E-CF1A120470DA}"/>
              </a:ext>
            </a:extLst>
          </p:cNvPr>
          <p:cNvSpPr>
            <a:spLocks noGrp="1"/>
          </p:cNvSpPr>
          <p:nvPr>
            <p:ph idx="1"/>
          </p:nvPr>
        </p:nvSpPr>
        <p:spPr/>
        <p:txBody>
          <a:bodyPr>
            <a:normAutofit/>
          </a:bodyPr>
          <a:lstStyle/>
          <a:p>
            <a:pPr marL="457200" indent="-457200">
              <a:buFont typeface="+mj-lt"/>
              <a:buAutoNum type="arabicPeriod"/>
            </a:pPr>
            <a:r>
              <a:rPr lang="en-US" sz="3200" dirty="0"/>
              <a:t>Create a small tree</a:t>
            </a:r>
          </a:p>
          <a:p>
            <a:pPr marL="457200" indent="-457200">
              <a:buFont typeface="+mj-lt"/>
              <a:buAutoNum type="arabicPeriod"/>
            </a:pPr>
            <a:r>
              <a:rPr lang="en-US" sz="3200" dirty="0"/>
              <a:t>Grow the tree</a:t>
            </a:r>
          </a:p>
          <a:p>
            <a:pPr marL="457200" indent="-457200">
              <a:buFont typeface="+mj-lt"/>
              <a:buAutoNum type="arabicPeriod"/>
            </a:pPr>
            <a:r>
              <a:rPr lang="en-US" sz="3200" dirty="0"/>
              <a:t>Prune the tree</a:t>
            </a:r>
          </a:p>
          <a:p>
            <a:pPr marL="457200" indent="-457200">
              <a:buFont typeface="+mj-lt"/>
              <a:buAutoNum type="arabicPeriod"/>
            </a:pPr>
            <a:r>
              <a:rPr lang="en-US" sz="3200" dirty="0"/>
              <a:t>Compare the results</a:t>
            </a:r>
            <a:endParaRPr lang="en-SG" sz="3200" dirty="0"/>
          </a:p>
        </p:txBody>
      </p:sp>
      <p:sp>
        <p:nvSpPr>
          <p:cNvPr id="4" name="Slide Number Placeholder 3">
            <a:extLst>
              <a:ext uri="{FF2B5EF4-FFF2-40B4-BE49-F238E27FC236}">
                <a16:creationId xmlns:a16="http://schemas.microsoft.com/office/drawing/2014/main" id="{795D088A-0F9F-4746-B3F1-7B57090E9583}"/>
              </a:ext>
            </a:extLst>
          </p:cNvPr>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153896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1854-F893-4FA9-8B22-9200905D0639}"/>
              </a:ext>
            </a:extLst>
          </p:cNvPr>
          <p:cNvSpPr>
            <a:spLocks noGrp="1"/>
          </p:cNvSpPr>
          <p:nvPr>
            <p:ph type="title"/>
          </p:nvPr>
        </p:nvSpPr>
        <p:spPr/>
        <p:txBody>
          <a:bodyPr/>
          <a:lstStyle/>
          <a:p>
            <a:r>
              <a:rPr lang="en-US" dirty="0"/>
              <a:t>Decision Tree</a:t>
            </a:r>
            <a:endParaRPr lang="en-SG" dirty="0"/>
          </a:p>
        </p:txBody>
      </p:sp>
      <p:sp>
        <p:nvSpPr>
          <p:cNvPr id="3" name="Content Placeholder 2">
            <a:extLst>
              <a:ext uri="{FF2B5EF4-FFF2-40B4-BE49-F238E27FC236}">
                <a16:creationId xmlns:a16="http://schemas.microsoft.com/office/drawing/2014/main" id="{9A9008D7-F63F-4E70-B836-41295281E13A}"/>
              </a:ext>
            </a:extLst>
          </p:cNvPr>
          <p:cNvSpPr>
            <a:spLocks noGrp="1"/>
          </p:cNvSpPr>
          <p:nvPr>
            <p:ph idx="1"/>
          </p:nvPr>
        </p:nvSpPr>
        <p:spPr/>
        <p:txBody>
          <a:bodyPr>
            <a:normAutofit/>
          </a:bodyPr>
          <a:lstStyle/>
          <a:p>
            <a:r>
              <a:rPr lang="en-US" sz="2800" dirty="0"/>
              <a:t>Classification and Regression Tree (CART)</a:t>
            </a:r>
          </a:p>
          <a:p>
            <a:r>
              <a:rPr lang="en-US" sz="2800" dirty="0"/>
              <a:t>Can be applied for either continuous or categorical Y.</a:t>
            </a:r>
          </a:p>
          <a:p>
            <a:r>
              <a:rPr lang="en-US" sz="2800" dirty="0"/>
              <a:t>Results and Interpretation [High </a:t>
            </a:r>
            <a:r>
              <a:rPr lang="en-US" sz="2800" dirty="0" err="1"/>
              <a:t>explanability</a:t>
            </a:r>
            <a:r>
              <a:rPr lang="en-US" sz="2800" dirty="0"/>
              <a:t>]</a:t>
            </a:r>
          </a:p>
          <a:p>
            <a:r>
              <a:rPr lang="en-US" sz="2800" dirty="0"/>
              <a:t>Phrase 1: Grow the Tree</a:t>
            </a:r>
          </a:p>
          <a:p>
            <a:r>
              <a:rPr lang="en-US" sz="2800" dirty="0"/>
              <a:t>Phrase 2: Prune the Tree</a:t>
            </a:r>
          </a:p>
          <a:p>
            <a:r>
              <a:rPr lang="en-US" sz="2800" dirty="0"/>
              <a:t>Selecting the “best” Tree</a:t>
            </a:r>
          </a:p>
        </p:txBody>
      </p:sp>
      <p:sp>
        <p:nvSpPr>
          <p:cNvPr id="4" name="Slide Number Placeholder 3">
            <a:extLst>
              <a:ext uri="{FF2B5EF4-FFF2-40B4-BE49-F238E27FC236}">
                <a16:creationId xmlns:a16="http://schemas.microsoft.com/office/drawing/2014/main" id="{9B39E01E-0FE9-4D74-B589-AC84B67B07FE}"/>
              </a:ext>
            </a:extLst>
          </p:cNvPr>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142900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C460-18FD-4EE0-B570-5D9C6A527C9F}"/>
              </a:ext>
            </a:extLst>
          </p:cNvPr>
          <p:cNvSpPr>
            <a:spLocks noGrp="1"/>
          </p:cNvSpPr>
          <p:nvPr>
            <p:ph type="title"/>
          </p:nvPr>
        </p:nvSpPr>
        <p:spPr/>
        <p:txBody>
          <a:bodyPr/>
          <a:lstStyle/>
          <a:p>
            <a:r>
              <a:rPr lang="en-US" dirty="0"/>
              <a:t>Decision Tree Using R - </a:t>
            </a:r>
            <a:r>
              <a:rPr lang="en-US" dirty="0" err="1"/>
              <a:t>rpart</a:t>
            </a:r>
            <a:endParaRPr lang="en-SG" dirty="0"/>
          </a:p>
        </p:txBody>
      </p:sp>
      <p:sp>
        <p:nvSpPr>
          <p:cNvPr id="3" name="Content Placeholder 2">
            <a:extLst>
              <a:ext uri="{FF2B5EF4-FFF2-40B4-BE49-F238E27FC236}">
                <a16:creationId xmlns:a16="http://schemas.microsoft.com/office/drawing/2014/main" id="{878141FB-9111-44DD-8D9E-87D9F7412D27}"/>
              </a:ext>
            </a:extLst>
          </p:cNvPr>
          <p:cNvSpPr>
            <a:spLocks noGrp="1"/>
          </p:cNvSpPr>
          <p:nvPr>
            <p:ph idx="1"/>
          </p:nvPr>
        </p:nvSpPr>
        <p:spPr/>
        <p:txBody>
          <a:bodyPr/>
          <a:lstStyle/>
          <a:p>
            <a:r>
              <a:rPr lang="en-US" dirty="0"/>
              <a:t>30 rows of data</a:t>
            </a:r>
            <a:endParaRPr lang="en-SG" dirty="0"/>
          </a:p>
        </p:txBody>
      </p:sp>
      <p:sp>
        <p:nvSpPr>
          <p:cNvPr id="4" name="Slide Number Placeholder 3">
            <a:extLst>
              <a:ext uri="{FF2B5EF4-FFF2-40B4-BE49-F238E27FC236}">
                <a16:creationId xmlns:a16="http://schemas.microsoft.com/office/drawing/2014/main" id="{41B01571-6104-4FF7-965A-7BD43BFB5F8B}"/>
              </a:ext>
            </a:extLst>
          </p:cNvPr>
          <p:cNvSpPr>
            <a:spLocks noGrp="1"/>
          </p:cNvSpPr>
          <p:nvPr>
            <p:ph type="sldNum" sz="quarter" idx="12"/>
          </p:nvPr>
        </p:nvSpPr>
        <p:spPr/>
        <p:txBody>
          <a:bodyPr/>
          <a:lstStyle/>
          <a:p>
            <a:fld id="{6113E31D-E2AB-40D1-8B51-AFA5AFEF393A}" type="slidenum">
              <a:rPr lang="en-US" smtClean="0"/>
              <a:t>13</a:t>
            </a:fld>
            <a:endParaRPr lang="en-US" dirty="0"/>
          </a:p>
        </p:txBody>
      </p:sp>
      <p:pic>
        <p:nvPicPr>
          <p:cNvPr id="5" name="Picture 4">
            <a:extLst>
              <a:ext uri="{FF2B5EF4-FFF2-40B4-BE49-F238E27FC236}">
                <a16:creationId xmlns:a16="http://schemas.microsoft.com/office/drawing/2014/main" id="{17230598-C342-460A-91EE-422A33DCB196}"/>
              </a:ext>
            </a:extLst>
          </p:cNvPr>
          <p:cNvPicPr>
            <a:picLocks noChangeAspect="1"/>
          </p:cNvPicPr>
          <p:nvPr/>
        </p:nvPicPr>
        <p:blipFill>
          <a:blip r:embed="rId2"/>
          <a:stretch>
            <a:fillRect/>
          </a:stretch>
        </p:blipFill>
        <p:spPr>
          <a:xfrm>
            <a:off x="6147114" y="816099"/>
            <a:ext cx="1680188" cy="5225801"/>
          </a:xfrm>
          <a:prstGeom prst="rect">
            <a:avLst/>
          </a:prstGeom>
        </p:spPr>
      </p:pic>
    </p:spTree>
    <p:extLst>
      <p:ext uri="{BB962C8B-B14F-4D97-AF65-F5344CB8AC3E}">
        <p14:creationId xmlns:p14="http://schemas.microsoft.com/office/powerpoint/2010/main" val="317101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1BBD-A7E4-4834-BF5E-E05142F8D2F7}"/>
              </a:ext>
            </a:extLst>
          </p:cNvPr>
          <p:cNvSpPr>
            <a:spLocks noGrp="1"/>
          </p:cNvSpPr>
          <p:nvPr>
            <p:ph type="title"/>
          </p:nvPr>
        </p:nvSpPr>
        <p:spPr/>
        <p:txBody>
          <a:bodyPr/>
          <a:lstStyle/>
          <a:p>
            <a:r>
              <a:rPr lang="en-US" dirty="0"/>
              <a:t>Activity 1: Decision Tree Using R - </a:t>
            </a:r>
            <a:r>
              <a:rPr lang="en-US" dirty="0" err="1"/>
              <a:t>rpart</a:t>
            </a:r>
            <a:endParaRPr lang="en-SG" dirty="0"/>
          </a:p>
        </p:txBody>
      </p:sp>
      <p:sp>
        <p:nvSpPr>
          <p:cNvPr id="4" name="Slide Number Placeholder 3">
            <a:extLst>
              <a:ext uri="{FF2B5EF4-FFF2-40B4-BE49-F238E27FC236}">
                <a16:creationId xmlns:a16="http://schemas.microsoft.com/office/drawing/2014/main" id="{8D21F891-5B09-429C-8000-5CA8090FBD49}"/>
              </a:ext>
            </a:extLst>
          </p:cNvPr>
          <p:cNvSpPr>
            <a:spLocks noGrp="1"/>
          </p:cNvSpPr>
          <p:nvPr>
            <p:ph type="sldNum" sz="quarter" idx="12"/>
          </p:nvPr>
        </p:nvSpPr>
        <p:spPr/>
        <p:txBody>
          <a:bodyPr/>
          <a:lstStyle/>
          <a:p>
            <a:fld id="{6113E31D-E2AB-40D1-8B51-AFA5AFEF393A}" type="slidenum">
              <a:rPr lang="en-US" smtClean="0"/>
              <a:t>14</a:t>
            </a:fld>
            <a:endParaRPr lang="en-US" dirty="0"/>
          </a:p>
        </p:txBody>
      </p:sp>
      <p:pic>
        <p:nvPicPr>
          <p:cNvPr id="5" name="Picture 4">
            <a:extLst>
              <a:ext uri="{FF2B5EF4-FFF2-40B4-BE49-F238E27FC236}">
                <a16:creationId xmlns:a16="http://schemas.microsoft.com/office/drawing/2014/main" id="{5D11FE10-A342-4CCD-85B2-C8DEA6620175}"/>
              </a:ext>
            </a:extLst>
          </p:cNvPr>
          <p:cNvPicPr>
            <a:picLocks noChangeAspect="1"/>
          </p:cNvPicPr>
          <p:nvPr/>
        </p:nvPicPr>
        <p:blipFill>
          <a:blip r:embed="rId2"/>
          <a:stretch>
            <a:fillRect/>
          </a:stretch>
        </p:blipFill>
        <p:spPr>
          <a:xfrm>
            <a:off x="4972464" y="3409054"/>
            <a:ext cx="4171536" cy="2371573"/>
          </a:xfrm>
          <a:prstGeom prst="rect">
            <a:avLst/>
          </a:prstGeom>
        </p:spPr>
      </p:pic>
      <p:pic>
        <p:nvPicPr>
          <p:cNvPr id="8" name="Picture 7">
            <a:extLst>
              <a:ext uri="{FF2B5EF4-FFF2-40B4-BE49-F238E27FC236}">
                <a16:creationId xmlns:a16="http://schemas.microsoft.com/office/drawing/2014/main" id="{E94B2B5E-D823-442D-9E85-19DCFB62869F}"/>
              </a:ext>
            </a:extLst>
          </p:cNvPr>
          <p:cNvPicPr>
            <a:picLocks noChangeAspect="1"/>
          </p:cNvPicPr>
          <p:nvPr/>
        </p:nvPicPr>
        <p:blipFill>
          <a:blip r:embed="rId3"/>
          <a:stretch>
            <a:fillRect/>
          </a:stretch>
        </p:blipFill>
        <p:spPr>
          <a:xfrm>
            <a:off x="229635" y="3717663"/>
            <a:ext cx="4342365" cy="1595329"/>
          </a:xfrm>
          <a:prstGeom prst="rect">
            <a:avLst/>
          </a:prstGeom>
        </p:spPr>
      </p:pic>
      <p:cxnSp>
        <p:nvCxnSpPr>
          <p:cNvPr id="12" name="Straight Arrow Connector 11">
            <a:extLst>
              <a:ext uri="{FF2B5EF4-FFF2-40B4-BE49-F238E27FC236}">
                <a16:creationId xmlns:a16="http://schemas.microsoft.com/office/drawing/2014/main" id="{1694D386-144A-46CB-A53B-90250212FB40}"/>
              </a:ext>
            </a:extLst>
          </p:cNvPr>
          <p:cNvCxnSpPr/>
          <p:nvPr/>
        </p:nvCxnSpPr>
        <p:spPr>
          <a:xfrm flipH="1" flipV="1">
            <a:off x="3438939" y="4999383"/>
            <a:ext cx="1848678" cy="3180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15ED9B-13D3-4B9B-A9E1-93369778AD8A}"/>
              </a:ext>
            </a:extLst>
          </p:cNvPr>
          <p:cNvCxnSpPr>
            <a:cxnSpLocks/>
          </p:cNvCxnSpPr>
          <p:nvPr/>
        </p:nvCxnSpPr>
        <p:spPr>
          <a:xfrm flipH="1" flipV="1">
            <a:off x="3925957" y="4899991"/>
            <a:ext cx="1611588" cy="3130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3C65CB3-FAB3-4755-B60F-2E74BC2E1A44}"/>
              </a:ext>
            </a:extLst>
          </p:cNvPr>
          <p:cNvCxnSpPr/>
          <p:nvPr/>
        </p:nvCxnSpPr>
        <p:spPr>
          <a:xfrm rot="10800000">
            <a:off x="2743201" y="4800601"/>
            <a:ext cx="2794345" cy="255933"/>
          </a:xfrm>
          <a:prstGeom prst="bentConnector3">
            <a:avLst>
              <a:gd name="adj1" fmla="val 915"/>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97E88E4-7857-4D8E-8D9E-05A0946DD617}"/>
              </a:ext>
            </a:extLst>
          </p:cNvPr>
          <p:cNvSpPr/>
          <p:nvPr/>
        </p:nvSpPr>
        <p:spPr>
          <a:xfrm>
            <a:off x="2097157" y="4800601"/>
            <a:ext cx="245579" cy="4124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TextBox 19">
            <a:extLst>
              <a:ext uri="{FF2B5EF4-FFF2-40B4-BE49-F238E27FC236}">
                <a16:creationId xmlns:a16="http://schemas.microsoft.com/office/drawing/2014/main" id="{C492D34C-82F4-4FEC-906F-C38A42FD4969}"/>
              </a:ext>
            </a:extLst>
          </p:cNvPr>
          <p:cNvSpPr txBox="1"/>
          <p:nvPr/>
        </p:nvSpPr>
        <p:spPr>
          <a:xfrm>
            <a:off x="1583317" y="5595961"/>
            <a:ext cx="1634999" cy="369332"/>
          </a:xfrm>
          <a:prstGeom prst="rect">
            <a:avLst/>
          </a:prstGeom>
          <a:noFill/>
        </p:spPr>
        <p:txBody>
          <a:bodyPr wrap="none" rtlCol="0">
            <a:spAutoFit/>
          </a:bodyPr>
          <a:lstStyle/>
          <a:p>
            <a:r>
              <a:rPr lang="en-US" dirty="0"/>
              <a:t>30 rows of data</a:t>
            </a:r>
            <a:endParaRPr lang="en-SG" dirty="0"/>
          </a:p>
        </p:txBody>
      </p:sp>
      <p:cxnSp>
        <p:nvCxnSpPr>
          <p:cNvPr id="22" name="Straight Arrow Connector 21">
            <a:extLst>
              <a:ext uri="{FF2B5EF4-FFF2-40B4-BE49-F238E27FC236}">
                <a16:creationId xmlns:a16="http://schemas.microsoft.com/office/drawing/2014/main" id="{760E8B2C-0FB8-4887-81D3-F276AA716CA6}"/>
              </a:ext>
            </a:extLst>
          </p:cNvPr>
          <p:cNvCxnSpPr/>
          <p:nvPr/>
        </p:nvCxnSpPr>
        <p:spPr>
          <a:xfrm>
            <a:off x="2219946" y="5213075"/>
            <a:ext cx="0" cy="38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9784F94-2E12-4A89-B46A-A278EF2B74E2}"/>
              </a:ext>
            </a:extLst>
          </p:cNvPr>
          <p:cNvSpPr/>
          <p:nvPr/>
        </p:nvSpPr>
        <p:spPr>
          <a:xfrm>
            <a:off x="974035" y="4594840"/>
            <a:ext cx="245579" cy="3051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highlight>
                <a:srgbClr val="FF0000"/>
              </a:highlight>
            </a:endParaRPr>
          </a:p>
        </p:txBody>
      </p:sp>
      <p:cxnSp>
        <p:nvCxnSpPr>
          <p:cNvPr id="25" name="Straight Arrow Connector 24">
            <a:extLst>
              <a:ext uri="{FF2B5EF4-FFF2-40B4-BE49-F238E27FC236}">
                <a16:creationId xmlns:a16="http://schemas.microsoft.com/office/drawing/2014/main" id="{09AA1612-2E97-4A1D-A0AC-82362B46BA1D}"/>
              </a:ext>
            </a:extLst>
          </p:cNvPr>
          <p:cNvCxnSpPr/>
          <p:nvPr/>
        </p:nvCxnSpPr>
        <p:spPr>
          <a:xfrm>
            <a:off x="1219614" y="4899991"/>
            <a:ext cx="688699" cy="695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38E6CE-1CE4-47B5-9555-9AD3F660F4E5}"/>
              </a:ext>
            </a:extLst>
          </p:cNvPr>
          <p:cNvSpPr txBox="1"/>
          <p:nvPr/>
        </p:nvSpPr>
        <p:spPr>
          <a:xfrm>
            <a:off x="3675954" y="4035286"/>
            <a:ext cx="1266693" cy="369332"/>
          </a:xfrm>
          <a:prstGeom prst="rect">
            <a:avLst/>
          </a:prstGeom>
          <a:noFill/>
        </p:spPr>
        <p:txBody>
          <a:bodyPr wrap="none" rtlCol="0">
            <a:spAutoFit/>
          </a:bodyPr>
          <a:lstStyle/>
          <a:p>
            <a:r>
              <a:rPr lang="en-US" dirty="0"/>
              <a:t>2/16=0.125</a:t>
            </a:r>
            <a:endParaRPr lang="en-SG" dirty="0"/>
          </a:p>
        </p:txBody>
      </p:sp>
      <p:cxnSp>
        <p:nvCxnSpPr>
          <p:cNvPr id="28" name="Straight Arrow Connector 27">
            <a:extLst>
              <a:ext uri="{FF2B5EF4-FFF2-40B4-BE49-F238E27FC236}">
                <a16:creationId xmlns:a16="http://schemas.microsoft.com/office/drawing/2014/main" id="{6073ACEB-D23B-4C08-A5EB-0CB55ED3A2E2}"/>
              </a:ext>
            </a:extLst>
          </p:cNvPr>
          <p:cNvCxnSpPr/>
          <p:nvPr/>
        </p:nvCxnSpPr>
        <p:spPr>
          <a:xfrm flipH="1">
            <a:off x="3756991" y="4410174"/>
            <a:ext cx="725557" cy="385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D2E8E45-8BD4-4C8F-99CF-9ACC933CB70C}"/>
              </a:ext>
            </a:extLst>
          </p:cNvPr>
          <p:cNvSpPr txBox="1"/>
          <p:nvPr/>
        </p:nvSpPr>
        <p:spPr>
          <a:xfrm>
            <a:off x="6166097" y="4594840"/>
            <a:ext cx="1832112" cy="2246769"/>
          </a:xfrm>
          <a:prstGeom prst="rect">
            <a:avLst/>
          </a:prstGeom>
          <a:noFill/>
        </p:spPr>
        <p:txBody>
          <a:bodyPr wrap="square" rtlCol="0">
            <a:spAutoFit/>
          </a:bodyPr>
          <a:lstStyle/>
          <a:p>
            <a:r>
              <a:rPr lang="en-US" sz="1400" dirty="0"/>
              <a:t>If the purchase is less than 35, the decision tree prediction is “No” Upgrade. There are 16 predictions (less than 35 purchase) in total and 14 predicted correctly (.88) and 2 Predicted wrongly (0.12)</a:t>
            </a:r>
            <a:endParaRPr lang="en-SG" sz="1400" dirty="0"/>
          </a:p>
        </p:txBody>
      </p:sp>
      <p:cxnSp>
        <p:nvCxnSpPr>
          <p:cNvPr id="31" name="Straight Arrow Connector 30">
            <a:extLst>
              <a:ext uri="{FF2B5EF4-FFF2-40B4-BE49-F238E27FC236}">
                <a16:creationId xmlns:a16="http://schemas.microsoft.com/office/drawing/2014/main" id="{2E197465-7130-4263-8368-08198CF24580}"/>
              </a:ext>
            </a:extLst>
          </p:cNvPr>
          <p:cNvCxnSpPr/>
          <p:nvPr/>
        </p:nvCxnSpPr>
        <p:spPr>
          <a:xfrm flipH="1">
            <a:off x="5844209" y="5213075"/>
            <a:ext cx="321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AE1E30A9-88D4-4043-9C70-55F588E988A9}"/>
              </a:ext>
            </a:extLst>
          </p:cNvPr>
          <p:cNvPicPr>
            <a:picLocks noChangeAspect="1"/>
          </p:cNvPicPr>
          <p:nvPr/>
        </p:nvPicPr>
        <p:blipFill>
          <a:blip r:embed="rId4"/>
          <a:stretch>
            <a:fillRect/>
          </a:stretch>
        </p:blipFill>
        <p:spPr>
          <a:xfrm>
            <a:off x="274051" y="1668702"/>
            <a:ext cx="7732643" cy="1640961"/>
          </a:xfrm>
          <a:prstGeom prst="rect">
            <a:avLst/>
          </a:prstGeom>
        </p:spPr>
      </p:pic>
    </p:spTree>
    <p:extLst>
      <p:ext uri="{BB962C8B-B14F-4D97-AF65-F5344CB8AC3E}">
        <p14:creationId xmlns:p14="http://schemas.microsoft.com/office/powerpoint/2010/main" val="180821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9337-10D4-4316-8E3B-293F5199434A}"/>
              </a:ext>
            </a:extLst>
          </p:cNvPr>
          <p:cNvSpPr>
            <a:spLocks noGrp="1"/>
          </p:cNvSpPr>
          <p:nvPr>
            <p:ph type="title"/>
          </p:nvPr>
        </p:nvSpPr>
        <p:spPr>
          <a:xfrm>
            <a:off x="509380" y="834940"/>
            <a:ext cx="7886700" cy="1325563"/>
          </a:xfrm>
        </p:spPr>
        <p:txBody>
          <a:bodyPr/>
          <a:lstStyle/>
          <a:p>
            <a:r>
              <a:rPr lang="en-US" dirty="0"/>
              <a:t>Should you Prune the tree? No if the error is dropping</a:t>
            </a:r>
            <a:endParaRPr lang="en-SG" dirty="0"/>
          </a:p>
        </p:txBody>
      </p:sp>
      <p:sp>
        <p:nvSpPr>
          <p:cNvPr id="4" name="Slide Number Placeholder 3">
            <a:extLst>
              <a:ext uri="{FF2B5EF4-FFF2-40B4-BE49-F238E27FC236}">
                <a16:creationId xmlns:a16="http://schemas.microsoft.com/office/drawing/2014/main" id="{BA814EF7-8C57-4057-B67A-E68A37D71ECD}"/>
              </a:ext>
            </a:extLst>
          </p:cNvPr>
          <p:cNvSpPr>
            <a:spLocks noGrp="1"/>
          </p:cNvSpPr>
          <p:nvPr>
            <p:ph type="sldNum" sz="quarter" idx="12"/>
          </p:nvPr>
        </p:nvSpPr>
        <p:spPr/>
        <p:txBody>
          <a:bodyPr/>
          <a:lstStyle/>
          <a:p>
            <a:fld id="{6113E31D-E2AB-40D1-8B51-AFA5AFEF393A}" type="slidenum">
              <a:rPr lang="en-US" smtClean="0"/>
              <a:t>15</a:t>
            </a:fld>
            <a:endParaRPr lang="en-US" dirty="0"/>
          </a:p>
        </p:txBody>
      </p:sp>
      <p:pic>
        <p:nvPicPr>
          <p:cNvPr id="5" name="Picture 4">
            <a:extLst>
              <a:ext uri="{FF2B5EF4-FFF2-40B4-BE49-F238E27FC236}">
                <a16:creationId xmlns:a16="http://schemas.microsoft.com/office/drawing/2014/main" id="{23952D88-E428-4864-9096-1779E0D832E7}"/>
              </a:ext>
            </a:extLst>
          </p:cNvPr>
          <p:cNvPicPr>
            <a:picLocks noChangeAspect="1"/>
          </p:cNvPicPr>
          <p:nvPr/>
        </p:nvPicPr>
        <p:blipFill>
          <a:blip r:embed="rId2"/>
          <a:stretch>
            <a:fillRect/>
          </a:stretch>
        </p:blipFill>
        <p:spPr>
          <a:xfrm>
            <a:off x="1657246" y="3133297"/>
            <a:ext cx="5590968" cy="3553425"/>
          </a:xfrm>
          <a:prstGeom prst="rect">
            <a:avLst/>
          </a:prstGeom>
        </p:spPr>
      </p:pic>
      <p:pic>
        <p:nvPicPr>
          <p:cNvPr id="6" name="Picture 5">
            <a:extLst>
              <a:ext uri="{FF2B5EF4-FFF2-40B4-BE49-F238E27FC236}">
                <a16:creationId xmlns:a16="http://schemas.microsoft.com/office/drawing/2014/main" id="{68B1CB05-CA63-4C2E-A889-F5CB1D36A67B}"/>
              </a:ext>
            </a:extLst>
          </p:cNvPr>
          <p:cNvPicPr>
            <a:picLocks noChangeAspect="1"/>
          </p:cNvPicPr>
          <p:nvPr/>
        </p:nvPicPr>
        <p:blipFill>
          <a:blip r:embed="rId3"/>
          <a:stretch>
            <a:fillRect/>
          </a:stretch>
        </p:blipFill>
        <p:spPr>
          <a:xfrm>
            <a:off x="2784614" y="2451637"/>
            <a:ext cx="2819400" cy="390525"/>
          </a:xfrm>
          <a:prstGeom prst="rect">
            <a:avLst/>
          </a:prstGeom>
        </p:spPr>
      </p:pic>
    </p:spTree>
    <p:extLst>
      <p:ext uri="{BB962C8B-B14F-4D97-AF65-F5344CB8AC3E}">
        <p14:creationId xmlns:p14="http://schemas.microsoft.com/office/powerpoint/2010/main" val="171084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7D66-FC6E-4E5A-A70D-F0CF21830609}"/>
              </a:ext>
            </a:extLst>
          </p:cNvPr>
          <p:cNvSpPr>
            <a:spLocks noGrp="1"/>
          </p:cNvSpPr>
          <p:nvPr>
            <p:ph type="title"/>
          </p:nvPr>
        </p:nvSpPr>
        <p:spPr>
          <a:xfrm>
            <a:off x="628650" y="198201"/>
            <a:ext cx="7886700" cy="1325563"/>
          </a:xfrm>
        </p:spPr>
        <p:txBody>
          <a:bodyPr/>
          <a:lstStyle/>
          <a:p>
            <a:r>
              <a:rPr lang="en-US" dirty="0"/>
              <a:t>Activity 2: M2: Grow the Tree</a:t>
            </a:r>
            <a:endParaRPr lang="en-SG" dirty="0"/>
          </a:p>
        </p:txBody>
      </p:sp>
      <p:sp>
        <p:nvSpPr>
          <p:cNvPr id="4" name="Slide Number Placeholder 3">
            <a:extLst>
              <a:ext uri="{FF2B5EF4-FFF2-40B4-BE49-F238E27FC236}">
                <a16:creationId xmlns:a16="http://schemas.microsoft.com/office/drawing/2014/main" id="{DC16CADC-3DD5-4674-9D89-F649ABF64557}"/>
              </a:ext>
            </a:extLst>
          </p:cNvPr>
          <p:cNvSpPr>
            <a:spLocks noGrp="1"/>
          </p:cNvSpPr>
          <p:nvPr>
            <p:ph type="sldNum" sz="quarter" idx="12"/>
          </p:nvPr>
        </p:nvSpPr>
        <p:spPr/>
        <p:txBody>
          <a:bodyPr/>
          <a:lstStyle/>
          <a:p>
            <a:fld id="{6113E31D-E2AB-40D1-8B51-AFA5AFEF393A}" type="slidenum">
              <a:rPr lang="en-US" smtClean="0"/>
              <a:t>16</a:t>
            </a:fld>
            <a:endParaRPr lang="en-US" dirty="0"/>
          </a:p>
        </p:txBody>
      </p:sp>
      <p:pic>
        <p:nvPicPr>
          <p:cNvPr id="5" name="Picture 4">
            <a:extLst>
              <a:ext uri="{FF2B5EF4-FFF2-40B4-BE49-F238E27FC236}">
                <a16:creationId xmlns:a16="http://schemas.microsoft.com/office/drawing/2014/main" id="{311AA710-F3AF-4B3A-9AD2-489A677634E7}"/>
              </a:ext>
            </a:extLst>
          </p:cNvPr>
          <p:cNvPicPr>
            <a:picLocks noChangeAspect="1"/>
          </p:cNvPicPr>
          <p:nvPr/>
        </p:nvPicPr>
        <p:blipFill>
          <a:blip r:embed="rId2"/>
          <a:stretch>
            <a:fillRect/>
          </a:stretch>
        </p:blipFill>
        <p:spPr>
          <a:xfrm>
            <a:off x="2046891" y="2603785"/>
            <a:ext cx="6018781" cy="3985591"/>
          </a:xfrm>
          <a:prstGeom prst="rect">
            <a:avLst/>
          </a:prstGeom>
        </p:spPr>
      </p:pic>
      <p:pic>
        <p:nvPicPr>
          <p:cNvPr id="6" name="Picture 5">
            <a:extLst>
              <a:ext uri="{FF2B5EF4-FFF2-40B4-BE49-F238E27FC236}">
                <a16:creationId xmlns:a16="http://schemas.microsoft.com/office/drawing/2014/main" id="{170253E5-BF99-48A2-ACF0-F3C44DA8E28F}"/>
              </a:ext>
            </a:extLst>
          </p:cNvPr>
          <p:cNvPicPr>
            <a:picLocks noChangeAspect="1"/>
          </p:cNvPicPr>
          <p:nvPr/>
        </p:nvPicPr>
        <p:blipFill>
          <a:blip r:embed="rId3"/>
          <a:stretch>
            <a:fillRect/>
          </a:stretch>
        </p:blipFill>
        <p:spPr>
          <a:xfrm>
            <a:off x="628650" y="1269592"/>
            <a:ext cx="7886700" cy="1334193"/>
          </a:xfrm>
          <a:prstGeom prst="rect">
            <a:avLst/>
          </a:prstGeom>
        </p:spPr>
      </p:pic>
      <p:sp>
        <p:nvSpPr>
          <p:cNvPr id="7" name="Rectangle 6">
            <a:extLst>
              <a:ext uri="{FF2B5EF4-FFF2-40B4-BE49-F238E27FC236}">
                <a16:creationId xmlns:a16="http://schemas.microsoft.com/office/drawing/2014/main" id="{6A6F77A8-2AC9-49E9-86F7-9B7B774143AF}"/>
              </a:ext>
            </a:extLst>
          </p:cNvPr>
          <p:cNvSpPr/>
          <p:nvPr/>
        </p:nvSpPr>
        <p:spPr>
          <a:xfrm>
            <a:off x="6842590" y="1893854"/>
            <a:ext cx="976044" cy="387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2816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8D1E-D481-451A-AD75-5B965A20DBFC}"/>
              </a:ext>
            </a:extLst>
          </p:cNvPr>
          <p:cNvSpPr>
            <a:spLocks noGrp="1"/>
          </p:cNvSpPr>
          <p:nvPr>
            <p:ph type="title"/>
          </p:nvPr>
        </p:nvSpPr>
        <p:spPr/>
        <p:txBody>
          <a:bodyPr/>
          <a:lstStyle/>
          <a:p>
            <a:r>
              <a:rPr lang="en-US" dirty="0"/>
              <a:t>Prune The Tree for M2? Yes, error goes up after 0.044</a:t>
            </a:r>
            <a:endParaRPr lang="en-SG" dirty="0"/>
          </a:p>
        </p:txBody>
      </p:sp>
      <p:sp>
        <p:nvSpPr>
          <p:cNvPr id="4" name="Slide Number Placeholder 3">
            <a:extLst>
              <a:ext uri="{FF2B5EF4-FFF2-40B4-BE49-F238E27FC236}">
                <a16:creationId xmlns:a16="http://schemas.microsoft.com/office/drawing/2014/main" id="{BA432E84-BAF7-48A0-B0F4-CBE887A5BBF8}"/>
              </a:ext>
            </a:extLst>
          </p:cNvPr>
          <p:cNvSpPr>
            <a:spLocks noGrp="1"/>
          </p:cNvSpPr>
          <p:nvPr>
            <p:ph type="sldNum" sz="quarter" idx="12"/>
          </p:nvPr>
        </p:nvSpPr>
        <p:spPr/>
        <p:txBody>
          <a:bodyPr/>
          <a:lstStyle/>
          <a:p>
            <a:fld id="{6113E31D-E2AB-40D1-8B51-AFA5AFEF393A}" type="slidenum">
              <a:rPr lang="en-US" smtClean="0"/>
              <a:t>17</a:t>
            </a:fld>
            <a:endParaRPr lang="en-US" dirty="0"/>
          </a:p>
        </p:txBody>
      </p:sp>
      <p:pic>
        <p:nvPicPr>
          <p:cNvPr id="5" name="Picture 4">
            <a:extLst>
              <a:ext uri="{FF2B5EF4-FFF2-40B4-BE49-F238E27FC236}">
                <a16:creationId xmlns:a16="http://schemas.microsoft.com/office/drawing/2014/main" id="{7E8D6871-8808-440A-BCB5-B355DD13E7FD}"/>
              </a:ext>
            </a:extLst>
          </p:cNvPr>
          <p:cNvPicPr>
            <a:picLocks noChangeAspect="1"/>
          </p:cNvPicPr>
          <p:nvPr/>
        </p:nvPicPr>
        <p:blipFill>
          <a:blip r:embed="rId2"/>
          <a:stretch>
            <a:fillRect/>
          </a:stretch>
        </p:blipFill>
        <p:spPr>
          <a:xfrm>
            <a:off x="1376362" y="1714891"/>
            <a:ext cx="6391275" cy="4641460"/>
          </a:xfrm>
          <a:prstGeom prst="rect">
            <a:avLst/>
          </a:prstGeom>
        </p:spPr>
      </p:pic>
      <p:sp>
        <p:nvSpPr>
          <p:cNvPr id="6" name="Rectangle 5">
            <a:extLst>
              <a:ext uri="{FF2B5EF4-FFF2-40B4-BE49-F238E27FC236}">
                <a16:creationId xmlns:a16="http://schemas.microsoft.com/office/drawing/2014/main" id="{3810B4FD-E532-4429-81A9-4F6FAEED4401}"/>
              </a:ext>
            </a:extLst>
          </p:cNvPr>
          <p:cNvSpPr/>
          <p:nvPr/>
        </p:nvSpPr>
        <p:spPr>
          <a:xfrm>
            <a:off x="5536096" y="4353339"/>
            <a:ext cx="288234" cy="218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42803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2E02-F5F8-4E3F-9A2C-E17B705BCD86}"/>
              </a:ext>
            </a:extLst>
          </p:cNvPr>
          <p:cNvSpPr>
            <a:spLocks noGrp="1"/>
          </p:cNvSpPr>
          <p:nvPr>
            <p:ph type="title"/>
          </p:nvPr>
        </p:nvSpPr>
        <p:spPr/>
        <p:txBody>
          <a:bodyPr/>
          <a:lstStyle/>
          <a:p>
            <a:r>
              <a:rPr lang="en-US" dirty="0"/>
              <a:t>Activity 3: M3 Pruned the tree</a:t>
            </a:r>
            <a:endParaRPr lang="en-SG" dirty="0"/>
          </a:p>
        </p:txBody>
      </p:sp>
      <p:sp>
        <p:nvSpPr>
          <p:cNvPr id="4" name="Slide Number Placeholder 3">
            <a:extLst>
              <a:ext uri="{FF2B5EF4-FFF2-40B4-BE49-F238E27FC236}">
                <a16:creationId xmlns:a16="http://schemas.microsoft.com/office/drawing/2014/main" id="{EB79BBE5-C970-42B1-AC47-2AB5D970ECDC}"/>
              </a:ext>
            </a:extLst>
          </p:cNvPr>
          <p:cNvSpPr>
            <a:spLocks noGrp="1"/>
          </p:cNvSpPr>
          <p:nvPr>
            <p:ph type="sldNum" sz="quarter" idx="12"/>
          </p:nvPr>
        </p:nvSpPr>
        <p:spPr/>
        <p:txBody>
          <a:bodyPr/>
          <a:lstStyle/>
          <a:p>
            <a:fld id="{6113E31D-E2AB-40D1-8B51-AFA5AFEF393A}" type="slidenum">
              <a:rPr lang="en-US" smtClean="0"/>
              <a:t>18</a:t>
            </a:fld>
            <a:endParaRPr lang="en-US" dirty="0"/>
          </a:p>
        </p:txBody>
      </p:sp>
      <p:pic>
        <p:nvPicPr>
          <p:cNvPr id="5" name="Picture 4">
            <a:extLst>
              <a:ext uri="{FF2B5EF4-FFF2-40B4-BE49-F238E27FC236}">
                <a16:creationId xmlns:a16="http://schemas.microsoft.com/office/drawing/2014/main" id="{4C0C629E-100A-4A6B-9BA4-099EFAAA8863}"/>
              </a:ext>
            </a:extLst>
          </p:cNvPr>
          <p:cNvPicPr>
            <a:picLocks noChangeAspect="1"/>
          </p:cNvPicPr>
          <p:nvPr/>
        </p:nvPicPr>
        <p:blipFill>
          <a:blip r:embed="rId2"/>
          <a:stretch>
            <a:fillRect/>
          </a:stretch>
        </p:blipFill>
        <p:spPr>
          <a:xfrm>
            <a:off x="671512" y="1690689"/>
            <a:ext cx="7800975" cy="723900"/>
          </a:xfrm>
          <a:prstGeom prst="rect">
            <a:avLst/>
          </a:prstGeom>
        </p:spPr>
      </p:pic>
      <p:pic>
        <p:nvPicPr>
          <p:cNvPr id="6" name="Picture 5">
            <a:extLst>
              <a:ext uri="{FF2B5EF4-FFF2-40B4-BE49-F238E27FC236}">
                <a16:creationId xmlns:a16="http://schemas.microsoft.com/office/drawing/2014/main" id="{B15E791F-630B-4C0F-B00B-EE9815AEDE48}"/>
              </a:ext>
            </a:extLst>
          </p:cNvPr>
          <p:cNvPicPr>
            <a:picLocks noChangeAspect="1"/>
          </p:cNvPicPr>
          <p:nvPr/>
        </p:nvPicPr>
        <p:blipFill>
          <a:blip r:embed="rId3"/>
          <a:stretch>
            <a:fillRect/>
          </a:stretch>
        </p:blipFill>
        <p:spPr>
          <a:xfrm>
            <a:off x="671512" y="2414589"/>
            <a:ext cx="3943350" cy="228600"/>
          </a:xfrm>
          <a:prstGeom prst="rect">
            <a:avLst/>
          </a:prstGeom>
        </p:spPr>
      </p:pic>
      <p:pic>
        <p:nvPicPr>
          <p:cNvPr id="7" name="Picture 6">
            <a:extLst>
              <a:ext uri="{FF2B5EF4-FFF2-40B4-BE49-F238E27FC236}">
                <a16:creationId xmlns:a16="http://schemas.microsoft.com/office/drawing/2014/main" id="{1B1D97B2-C839-4696-A128-8540D86F54CA}"/>
              </a:ext>
            </a:extLst>
          </p:cNvPr>
          <p:cNvPicPr>
            <a:picLocks noChangeAspect="1"/>
          </p:cNvPicPr>
          <p:nvPr/>
        </p:nvPicPr>
        <p:blipFill>
          <a:blip r:embed="rId4"/>
          <a:stretch>
            <a:fillRect/>
          </a:stretch>
        </p:blipFill>
        <p:spPr>
          <a:xfrm>
            <a:off x="2643187" y="3231547"/>
            <a:ext cx="5976110" cy="3291983"/>
          </a:xfrm>
          <a:prstGeom prst="rect">
            <a:avLst/>
          </a:prstGeom>
        </p:spPr>
      </p:pic>
      <p:pic>
        <p:nvPicPr>
          <p:cNvPr id="8" name="Picture 7">
            <a:extLst>
              <a:ext uri="{FF2B5EF4-FFF2-40B4-BE49-F238E27FC236}">
                <a16:creationId xmlns:a16="http://schemas.microsoft.com/office/drawing/2014/main" id="{ACC9CD6D-A088-4177-ABFA-5432F0984FAE}"/>
              </a:ext>
            </a:extLst>
          </p:cNvPr>
          <p:cNvPicPr>
            <a:picLocks noChangeAspect="1"/>
          </p:cNvPicPr>
          <p:nvPr/>
        </p:nvPicPr>
        <p:blipFill>
          <a:blip r:embed="rId5"/>
          <a:stretch>
            <a:fillRect/>
          </a:stretch>
        </p:blipFill>
        <p:spPr>
          <a:xfrm>
            <a:off x="671512" y="2699243"/>
            <a:ext cx="7448550" cy="476250"/>
          </a:xfrm>
          <a:prstGeom prst="rect">
            <a:avLst/>
          </a:prstGeom>
        </p:spPr>
      </p:pic>
      <p:sp>
        <p:nvSpPr>
          <p:cNvPr id="9" name="Rectangle 8">
            <a:extLst>
              <a:ext uri="{FF2B5EF4-FFF2-40B4-BE49-F238E27FC236}">
                <a16:creationId xmlns:a16="http://schemas.microsoft.com/office/drawing/2014/main" id="{8D731E6B-D374-4DFC-981C-222A5260B9DC}"/>
              </a:ext>
            </a:extLst>
          </p:cNvPr>
          <p:cNvSpPr/>
          <p:nvPr/>
        </p:nvSpPr>
        <p:spPr>
          <a:xfrm>
            <a:off x="2653461" y="2393347"/>
            <a:ext cx="2113748"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16D90690-2713-4851-98E2-B7C30705760B}"/>
              </a:ext>
            </a:extLst>
          </p:cNvPr>
          <p:cNvSpPr/>
          <p:nvPr/>
        </p:nvSpPr>
        <p:spPr>
          <a:xfrm>
            <a:off x="671512" y="2052639"/>
            <a:ext cx="5945045" cy="323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8512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8D1E-D481-451A-AD75-5B965A20DBFC}"/>
              </a:ext>
            </a:extLst>
          </p:cNvPr>
          <p:cNvSpPr>
            <a:spLocks noGrp="1"/>
          </p:cNvSpPr>
          <p:nvPr>
            <p:ph type="title"/>
          </p:nvPr>
        </p:nvSpPr>
        <p:spPr/>
        <p:txBody>
          <a:bodyPr/>
          <a:lstStyle/>
          <a:p>
            <a:r>
              <a:rPr lang="en-US" dirty="0"/>
              <a:t>Prune The Tree for M3? </a:t>
            </a:r>
            <a:br>
              <a:rPr lang="en-US" dirty="0"/>
            </a:br>
            <a:r>
              <a:rPr lang="en-US" dirty="0"/>
              <a:t>No need to Prune, error did not go up</a:t>
            </a:r>
            <a:endParaRPr lang="en-SG" dirty="0"/>
          </a:p>
        </p:txBody>
      </p:sp>
      <p:sp>
        <p:nvSpPr>
          <p:cNvPr id="4" name="Slide Number Placeholder 3">
            <a:extLst>
              <a:ext uri="{FF2B5EF4-FFF2-40B4-BE49-F238E27FC236}">
                <a16:creationId xmlns:a16="http://schemas.microsoft.com/office/drawing/2014/main" id="{BA432E84-BAF7-48A0-B0F4-CBE887A5BBF8}"/>
              </a:ext>
            </a:extLst>
          </p:cNvPr>
          <p:cNvSpPr>
            <a:spLocks noGrp="1"/>
          </p:cNvSpPr>
          <p:nvPr>
            <p:ph type="sldNum" sz="quarter" idx="12"/>
          </p:nvPr>
        </p:nvSpPr>
        <p:spPr/>
        <p:txBody>
          <a:bodyPr/>
          <a:lstStyle/>
          <a:p>
            <a:fld id="{6113E31D-E2AB-40D1-8B51-AFA5AFEF393A}" type="slidenum">
              <a:rPr lang="en-US" smtClean="0"/>
              <a:t>19</a:t>
            </a:fld>
            <a:endParaRPr lang="en-US" dirty="0"/>
          </a:p>
        </p:txBody>
      </p:sp>
      <p:sp>
        <p:nvSpPr>
          <p:cNvPr id="6" name="Rectangle 5">
            <a:extLst>
              <a:ext uri="{FF2B5EF4-FFF2-40B4-BE49-F238E27FC236}">
                <a16:creationId xmlns:a16="http://schemas.microsoft.com/office/drawing/2014/main" id="{3810B4FD-E532-4429-81A9-4F6FAEED4401}"/>
              </a:ext>
            </a:extLst>
          </p:cNvPr>
          <p:cNvSpPr/>
          <p:nvPr/>
        </p:nvSpPr>
        <p:spPr>
          <a:xfrm>
            <a:off x="5536096" y="4353339"/>
            <a:ext cx="288234" cy="2186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80F03AA0-E615-41DB-88C3-8A30F35CD0CF}"/>
              </a:ext>
            </a:extLst>
          </p:cNvPr>
          <p:cNvPicPr>
            <a:picLocks noChangeAspect="1"/>
          </p:cNvPicPr>
          <p:nvPr/>
        </p:nvPicPr>
        <p:blipFill>
          <a:blip r:embed="rId2"/>
          <a:stretch>
            <a:fillRect/>
          </a:stretch>
        </p:blipFill>
        <p:spPr>
          <a:xfrm>
            <a:off x="304800" y="1508056"/>
            <a:ext cx="8534400" cy="4676775"/>
          </a:xfrm>
          <a:prstGeom prst="rect">
            <a:avLst/>
          </a:prstGeom>
        </p:spPr>
      </p:pic>
      <p:pic>
        <p:nvPicPr>
          <p:cNvPr id="5" name="Picture 4">
            <a:extLst>
              <a:ext uri="{FF2B5EF4-FFF2-40B4-BE49-F238E27FC236}">
                <a16:creationId xmlns:a16="http://schemas.microsoft.com/office/drawing/2014/main" id="{B1FF0AFF-C77A-4853-B753-F029EF998DA4}"/>
              </a:ext>
            </a:extLst>
          </p:cNvPr>
          <p:cNvPicPr>
            <a:picLocks noChangeAspect="1"/>
          </p:cNvPicPr>
          <p:nvPr/>
        </p:nvPicPr>
        <p:blipFill>
          <a:blip r:embed="rId3"/>
          <a:stretch>
            <a:fillRect/>
          </a:stretch>
        </p:blipFill>
        <p:spPr>
          <a:xfrm>
            <a:off x="304801" y="1051766"/>
            <a:ext cx="6887110" cy="387708"/>
          </a:xfrm>
          <a:prstGeom prst="rect">
            <a:avLst/>
          </a:prstGeom>
        </p:spPr>
      </p:pic>
    </p:spTree>
    <p:extLst>
      <p:ext uri="{BB962C8B-B14F-4D97-AF65-F5344CB8AC3E}">
        <p14:creationId xmlns:p14="http://schemas.microsoft.com/office/powerpoint/2010/main" val="87324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A2CB-10EE-44A7-A9FF-5AFD17625FB8}"/>
              </a:ext>
            </a:extLst>
          </p:cNvPr>
          <p:cNvSpPr>
            <a:spLocks noGrp="1"/>
          </p:cNvSpPr>
          <p:nvPr>
            <p:ph type="title"/>
          </p:nvPr>
        </p:nvSpPr>
        <p:spPr/>
        <p:txBody>
          <a:bodyPr/>
          <a:lstStyle/>
          <a:p>
            <a:r>
              <a:rPr lang="en-US" dirty="0"/>
              <a:t>Class Plan</a:t>
            </a:r>
            <a:endParaRPr lang="en-SG" dirty="0"/>
          </a:p>
        </p:txBody>
      </p:sp>
      <p:sp>
        <p:nvSpPr>
          <p:cNvPr id="3" name="Content Placeholder 2">
            <a:extLst>
              <a:ext uri="{FF2B5EF4-FFF2-40B4-BE49-F238E27FC236}">
                <a16:creationId xmlns:a16="http://schemas.microsoft.com/office/drawing/2014/main" id="{A8BF3A5F-7267-4FD5-AB43-BCD20BA370F9}"/>
              </a:ext>
            </a:extLst>
          </p:cNvPr>
          <p:cNvSpPr>
            <a:spLocks noGrp="1"/>
          </p:cNvSpPr>
          <p:nvPr>
            <p:ph idx="1"/>
          </p:nvPr>
        </p:nvSpPr>
        <p:spPr/>
        <p:txBody>
          <a:bodyPr/>
          <a:lstStyle/>
          <a:p>
            <a:r>
              <a:rPr lang="en-US" dirty="0"/>
              <a:t>Lecture + Practical (1.5hours)</a:t>
            </a:r>
          </a:p>
          <a:p>
            <a:r>
              <a:rPr lang="en-US" dirty="0"/>
              <a:t>15mins break</a:t>
            </a:r>
          </a:p>
          <a:p>
            <a:r>
              <a:rPr lang="en-US" dirty="0"/>
              <a:t>Exercise (1.5hours)</a:t>
            </a:r>
          </a:p>
          <a:p>
            <a:r>
              <a:rPr lang="en-US" dirty="0"/>
              <a:t>15mins break</a:t>
            </a:r>
          </a:p>
          <a:p>
            <a:r>
              <a:rPr lang="en-US" dirty="0"/>
              <a:t>Presentation and Discussion (0.5 hours)</a:t>
            </a:r>
          </a:p>
          <a:p>
            <a:endParaRPr lang="en-US" dirty="0"/>
          </a:p>
          <a:p>
            <a:r>
              <a:rPr lang="en-US" dirty="0"/>
              <a:t>Week 1,2 &amp; 3 do not have presentation</a:t>
            </a:r>
            <a:endParaRPr lang="en-SG" dirty="0"/>
          </a:p>
        </p:txBody>
      </p:sp>
      <p:sp>
        <p:nvSpPr>
          <p:cNvPr id="4" name="Slide Number Placeholder 3">
            <a:extLst>
              <a:ext uri="{FF2B5EF4-FFF2-40B4-BE49-F238E27FC236}">
                <a16:creationId xmlns:a16="http://schemas.microsoft.com/office/drawing/2014/main" id="{B90BC930-6A0E-442C-AB67-E5F75FB3BCB3}"/>
              </a:ext>
            </a:extLst>
          </p:cNvPr>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301906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6D57-B68C-4276-ADF9-96D78EC48BDC}"/>
              </a:ext>
            </a:extLst>
          </p:cNvPr>
          <p:cNvSpPr>
            <a:spLocks noGrp="1"/>
          </p:cNvSpPr>
          <p:nvPr>
            <p:ph type="title"/>
          </p:nvPr>
        </p:nvSpPr>
        <p:spPr>
          <a:xfrm>
            <a:off x="549310" y="722934"/>
            <a:ext cx="7886700" cy="1325563"/>
          </a:xfrm>
        </p:spPr>
        <p:txBody>
          <a:bodyPr/>
          <a:lstStyle/>
          <a:p>
            <a:r>
              <a:rPr lang="en-US" dirty="0"/>
              <a:t>Feature Selection, Purchase more important than </a:t>
            </a:r>
            <a:r>
              <a:rPr lang="en-US" dirty="0" err="1"/>
              <a:t>SuppCard</a:t>
            </a:r>
            <a:endParaRPr lang="en-SG" dirty="0"/>
          </a:p>
        </p:txBody>
      </p:sp>
      <p:pic>
        <p:nvPicPr>
          <p:cNvPr id="5" name="Content Placeholder 4">
            <a:extLst>
              <a:ext uri="{FF2B5EF4-FFF2-40B4-BE49-F238E27FC236}">
                <a16:creationId xmlns:a16="http://schemas.microsoft.com/office/drawing/2014/main" id="{3D6B4979-B734-4774-9947-EFAEAD516509}"/>
              </a:ext>
            </a:extLst>
          </p:cNvPr>
          <p:cNvPicPr>
            <a:picLocks noGrp="1" noChangeAspect="1"/>
          </p:cNvPicPr>
          <p:nvPr>
            <p:ph idx="1"/>
          </p:nvPr>
        </p:nvPicPr>
        <p:blipFill>
          <a:blip r:embed="rId2"/>
          <a:stretch>
            <a:fillRect/>
          </a:stretch>
        </p:blipFill>
        <p:spPr>
          <a:xfrm>
            <a:off x="1574525" y="2934701"/>
            <a:ext cx="5836270" cy="1279490"/>
          </a:xfrm>
          <a:prstGeom prst="rect">
            <a:avLst/>
          </a:prstGeom>
        </p:spPr>
      </p:pic>
      <p:sp>
        <p:nvSpPr>
          <p:cNvPr id="4" name="Slide Number Placeholder 3">
            <a:extLst>
              <a:ext uri="{FF2B5EF4-FFF2-40B4-BE49-F238E27FC236}">
                <a16:creationId xmlns:a16="http://schemas.microsoft.com/office/drawing/2014/main" id="{F292AFB2-7ABC-4F17-805F-E7D947CB7ACB}"/>
              </a:ext>
            </a:extLst>
          </p:cNvPr>
          <p:cNvSpPr>
            <a:spLocks noGrp="1"/>
          </p:cNvSpPr>
          <p:nvPr>
            <p:ph type="sldNum" sz="quarter" idx="12"/>
          </p:nvPr>
        </p:nvSpPr>
        <p:spPr/>
        <p:txBody>
          <a:bodyPr/>
          <a:lstStyle/>
          <a:p>
            <a:fld id="{6113E31D-E2AB-40D1-8B51-AFA5AFEF393A}" type="slidenum">
              <a:rPr lang="en-US" smtClean="0"/>
              <a:t>20</a:t>
            </a:fld>
            <a:endParaRPr lang="en-US" dirty="0"/>
          </a:p>
        </p:txBody>
      </p:sp>
      <p:pic>
        <p:nvPicPr>
          <p:cNvPr id="3" name="Picture 2">
            <a:extLst>
              <a:ext uri="{FF2B5EF4-FFF2-40B4-BE49-F238E27FC236}">
                <a16:creationId xmlns:a16="http://schemas.microsoft.com/office/drawing/2014/main" id="{250CC416-4201-4069-9739-2C56E30FE355}"/>
              </a:ext>
            </a:extLst>
          </p:cNvPr>
          <p:cNvPicPr>
            <a:picLocks noChangeAspect="1"/>
          </p:cNvPicPr>
          <p:nvPr/>
        </p:nvPicPr>
        <p:blipFill>
          <a:blip r:embed="rId3"/>
          <a:stretch>
            <a:fillRect/>
          </a:stretch>
        </p:blipFill>
        <p:spPr>
          <a:xfrm>
            <a:off x="1152057" y="2784267"/>
            <a:ext cx="6652241" cy="1406390"/>
          </a:xfrm>
          <a:prstGeom prst="rect">
            <a:avLst/>
          </a:prstGeom>
        </p:spPr>
      </p:pic>
    </p:spTree>
    <p:extLst>
      <p:ext uri="{BB962C8B-B14F-4D97-AF65-F5344CB8AC3E}">
        <p14:creationId xmlns:p14="http://schemas.microsoft.com/office/powerpoint/2010/main" val="2148442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3D9A-815F-48D0-8515-17F081589E87}"/>
              </a:ext>
            </a:extLst>
          </p:cNvPr>
          <p:cNvSpPr>
            <a:spLocks noGrp="1"/>
          </p:cNvSpPr>
          <p:nvPr>
            <p:ph type="title"/>
          </p:nvPr>
        </p:nvSpPr>
        <p:spPr/>
        <p:txBody>
          <a:bodyPr/>
          <a:lstStyle/>
          <a:p>
            <a:r>
              <a:rPr lang="en-US" dirty="0"/>
              <a:t>Activity 4 : Compare the final Results</a:t>
            </a:r>
            <a:endParaRPr lang="en-SG" dirty="0"/>
          </a:p>
        </p:txBody>
      </p:sp>
      <p:sp>
        <p:nvSpPr>
          <p:cNvPr id="4" name="Slide Number Placeholder 3">
            <a:extLst>
              <a:ext uri="{FF2B5EF4-FFF2-40B4-BE49-F238E27FC236}">
                <a16:creationId xmlns:a16="http://schemas.microsoft.com/office/drawing/2014/main" id="{3DF3AF0A-0DCC-462D-9C20-F982E29F8437}"/>
              </a:ext>
            </a:extLst>
          </p:cNvPr>
          <p:cNvSpPr>
            <a:spLocks noGrp="1"/>
          </p:cNvSpPr>
          <p:nvPr>
            <p:ph type="sldNum" sz="quarter" idx="12"/>
          </p:nvPr>
        </p:nvSpPr>
        <p:spPr/>
        <p:txBody>
          <a:bodyPr/>
          <a:lstStyle/>
          <a:p>
            <a:fld id="{6113E31D-E2AB-40D1-8B51-AFA5AFEF393A}" type="slidenum">
              <a:rPr lang="en-US" smtClean="0"/>
              <a:t>21</a:t>
            </a:fld>
            <a:endParaRPr lang="en-US" dirty="0"/>
          </a:p>
        </p:txBody>
      </p:sp>
      <p:pic>
        <p:nvPicPr>
          <p:cNvPr id="6" name="Picture 5">
            <a:extLst>
              <a:ext uri="{FF2B5EF4-FFF2-40B4-BE49-F238E27FC236}">
                <a16:creationId xmlns:a16="http://schemas.microsoft.com/office/drawing/2014/main" id="{EADEA56B-58D8-47F0-B65C-93F3ABE6CF37}"/>
              </a:ext>
            </a:extLst>
          </p:cNvPr>
          <p:cNvPicPr>
            <a:picLocks noChangeAspect="1"/>
          </p:cNvPicPr>
          <p:nvPr/>
        </p:nvPicPr>
        <p:blipFill>
          <a:blip r:embed="rId2"/>
          <a:stretch>
            <a:fillRect/>
          </a:stretch>
        </p:blipFill>
        <p:spPr>
          <a:xfrm>
            <a:off x="628650" y="4730749"/>
            <a:ext cx="7658100" cy="1762125"/>
          </a:xfrm>
          <a:prstGeom prst="rect">
            <a:avLst/>
          </a:prstGeom>
        </p:spPr>
      </p:pic>
      <p:pic>
        <p:nvPicPr>
          <p:cNvPr id="7" name="Picture 6">
            <a:extLst>
              <a:ext uri="{FF2B5EF4-FFF2-40B4-BE49-F238E27FC236}">
                <a16:creationId xmlns:a16="http://schemas.microsoft.com/office/drawing/2014/main" id="{C5111081-CDAB-441F-92CA-DDDB75C2D386}"/>
              </a:ext>
            </a:extLst>
          </p:cNvPr>
          <p:cNvPicPr>
            <a:picLocks noChangeAspect="1"/>
          </p:cNvPicPr>
          <p:nvPr/>
        </p:nvPicPr>
        <p:blipFill>
          <a:blip r:embed="rId3"/>
          <a:stretch>
            <a:fillRect/>
          </a:stretch>
        </p:blipFill>
        <p:spPr>
          <a:xfrm>
            <a:off x="628650" y="2963518"/>
            <a:ext cx="7867650" cy="1447800"/>
          </a:xfrm>
          <a:prstGeom prst="rect">
            <a:avLst/>
          </a:prstGeom>
        </p:spPr>
      </p:pic>
      <p:pic>
        <p:nvPicPr>
          <p:cNvPr id="8" name="Picture 7">
            <a:extLst>
              <a:ext uri="{FF2B5EF4-FFF2-40B4-BE49-F238E27FC236}">
                <a16:creationId xmlns:a16="http://schemas.microsoft.com/office/drawing/2014/main" id="{6272E094-D341-4486-B6A7-B79F56A4D879}"/>
              </a:ext>
            </a:extLst>
          </p:cNvPr>
          <p:cNvPicPr>
            <a:picLocks noChangeAspect="1"/>
          </p:cNvPicPr>
          <p:nvPr/>
        </p:nvPicPr>
        <p:blipFill>
          <a:blip r:embed="rId4"/>
          <a:stretch>
            <a:fillRect/>
          </a:stretch>
        </p:blipFill>
        <p:spPr>
          <a:xfrm>
            <a:off x="533400" y="1384577"/>
            <a:ext cx="7848600" cy="1419225"/>
          </a:xfrm>
          <a:prstGeom prst="rect">
            <a:avLst/>
          </a:prstGeom>
        </p:spPr>
      </p:pic>
      <p:sp>
        <p:nvSpPr>
          <p:cNvPr id="9" name="TextBox 8">
            <a:extLst>
              <a:ext uri="{FF2B5EF4-FFF2-40B4-BE49-F238E27FC236}">
                <a16:creationId xmlns:a16="http://schemas.microsoft.com/office/drawing/2014/main" id="{B32F9476-FE6B-46FD-A2CA-BD6669FC1638}"/>
              </a:ext>
            </a:extLst>
          </p:cNvPr>
          <p:cNvSpPr txBox="1"/>
          <p:nvPr/>
        </p:nvSpPr>
        <p:spPr>
          <a:xfrm>
            <a:off x="5523671" y="3578817"/>
            <a:ext cx="2796209" cy="923330"/>
          </a:xfrm>
          <a:prstGeom prst="rect">
            <a:avLst/>
          </a:prstGeom>
          <a:noFill/>
        </p:spPr>
        <p:txBody>
          <a:bodyPr wrap="square" rtlCol="0">
            <a:spAutoFit/>
          </a:bodyPr>
          <a:lstStyle/>
          <a:p>
            <a:r>
              <a:rPr lang="en-US" dirty="0"/>
              <a:t>Model 2 has zero error but model 3 has 3 error, which is better?</a:t>
            </a:r>
            <a:endParaRPr lang="en-SG" dirty="0"/>
          </a:p>
        </p:txBody>
      </p:sp>
      <p:sp>
        <p:nvSpPr>
          <p:cNvPr id="10" name="Rectangle 9">
            <a:extLst>
              <a:ext uri="{FF2B5EF4-FFF2-40B4-BE49-F238E27FC236}">
                <a16:creationId xmlns:a16="http://schemas.microsoft.com/office/drawing/2014/main" id="{15138C93-678C-410D-B934-EDAA705CC144}"/>
              </a:ext>
            </a:extLst>
          </p:cNvPr>
          <p:cNvSpPr/>
          <p:nvPr/>
        </p:nvSpPr>
        <p:spPr>
          <a:xfrm>
            <a:off x="5452025" y="3515972"/>
            <a:ext cx="2939500" cy="1142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6F1BCEF4-EC74-4BAC-A25E-F6F29C12E147}"/>
              </a:ext>
            </a:extLst>
          </p:cNvPr>
          <p:cNvSpPr/>
          <p:nvPr/>
        </p:nvSpPr>
        <p:spPr>
          <a:xfrm>
            <a:off x="628650" y="2087555"/>
            <a:ext cx="1919341" cy="875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81DAE60-2B38-4EC5-BAA9-2CCD06E5249F}"/>
              </a:ext>
            </a:extLst>
          </p:cNvPr>
          <p:cNvSpPr/>
          <p:nvPr/>
        </p:nvSpPr>
        <p:spPr>
          <a:xfrm>
            <a:off x="533400" y="3684864"/>
            <a:ext cx="1919341" cy="875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F992AF53-90DC-4E12-B3FB-BE4E9971A5B6}"/>
              </a:ext>
            </a:extLst>
          </p:cNvPr>
          <p:cNvSpPr/>
          <p:nvPr/>
        </p:nvSpPr>
        <p:spPr>
          <a:xfrm>
            <a:off x="533400" y="5611811"/>
            <a:ext cx="1919341" cy="875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13514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DF26-9658-49A2-A1C5-E11F4E625390}"/>
              </a:ext>
            </a:extLst>
          </p:cNvPr>
          <p:cNvSpPr>
            <a:spLocks noGrp="1"/>
          </p:cNvSpPr>
          <p:nvPr>
            <p:ph type="title"/>
          </p:nvPr>
        </p:nvSpPr>
        <p:spPr/>
        <p:txBody>
          <a:bodyPr/>
          <a:lstStyle/>
          <a:p>
            <a:r>
              <a:rPr lang="en-US" dirty="0"/>
              <a:t>Activity 5 (15mins)</a:t>
            </a:r>
            <a:endParaRPr lang="en-SG" dirty="0"/>
          </a:p>
        </p:txBody>
      </p:sp>
      <p:sp>
        <p:nvSpPr>
          <p:cNvPr id="3" name="Content Placeholder 2">
            <a:extLst>
              <a:ext uri="{FF2B5EF4-FFF2-40B4-BE49-F238E27FC236}">
                <a16:creationId xmlns:a16="http://schemas.microsoft.com/office/drawing/2014/main" id="{B600571F-3FC4-42FE-8E78-5717A101A424}"/>
              </a:ext>
            </a:extLst>
          </p:cNvPr>
          <p:cNvSpPr>
            <a:spLocks noGrp="1"/>
          </p:cNvSpPr>
          <p:nvPr>
            <p:ph idx="1"/>
          </p:nvPr>
        </p:nvSpPr>
        <p:spPr/>
        <p:txBody>
          <a:bodyPr/>
          <a:lstStyle/>
          <a:p>
            <a:pPr marL="0" indent="0">
              <a:buNone/>
            </a:pPr>
            <a:r>
              <a:rPr lang="en-US" dirty="0"/>
              <a:t>Write a paragraph of no more than 100 words on whether model 2 or model 3 is better and why. Is there anyway to improve our model and how.</a:t>
            </a:r>
            <a:endParaRPr lang="en-SG" dirty="0"/>
          </a:p>
        </p:txBody>
      </p:sp>
      <p:sp>
        <p:nvSpPr>
          <p:cNvPr id="4" name="Slide Number Placeholder 3">
            <a:extLst>
              <a:ext uri="{FF2B5EF4-FFF2-40B4-BE49-F238E27FC236}">
                <a16:creationId xmlns:a16="http://schemas.microsoft.com/office/drawing/2014/main" id="{4EBFDF84-C526-4413-9C01-91525189D238}"/>
              </a:ext>
            </a:extLst>
          </p:cNvPr>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562541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5860-BB9C-48C3-8857-025DA611AEDA}"/>
              </a:ext>
            </a:extLst>
          </p:cNvPr>
          <p:cNvSpPr>
            <a:spLocks noGrp="1"/>
          </p:cNvSpPr>
          <p:nvPr>
            <p:ph type="title"/>
          </p:nvPr>
        </p:nvSpPr>
        <p:spPr/>
        <p:txBody>
          <a:bodyPr/>
          <a:lstStyle/>
          <a:p>
            <a:r>
              <a:rPr lang="en-US" dirty="0"/>
              <a:t>Answer to Activity 5</a:t>
            </a:r>
            <a:endParaRPr lang="en-SG" dirty="0"/>
          </a:p>
        </p:txBody>
      </p:sp>
      <p:sp>
        <p:nvSpPr>
          <p:cNvPr id="3" name="Content Placeholder 2">
            <a:extLst>
              <a:ext uri="{FF2B5EF4-FFF2-40B4-BE49-F238E27FC236}">
                <a16:creationId xmlns:a16="http://schemas.microsoft.com/office/drawing/2014/main" id="{3501DD95-5A7C-47B5-8713-9AEB1E982756}"/>
              </a:ext>
            </a:extLst>
          </p:cNvPr>
          <p:cNvSpPr>
            <a:spLocks noGrp="1"/>
          </p:cNvSpPr>
          <p:nvPr>
            <p:ph idx="1"/>
          </p:nvPr>
        </p:nvSpPr>
        <p:spPr/>
        <p:txBody>
          <a:bodyPr/>
          <a:lstStyle/>
          <a:p>
            <a:pPr marL="0" indent="0">
              <a:buNone/>
            </a:pPr>
            <a:r>
              <a:rPr lang="en-US" dirty="0"/>
              <a:t>Although model 2 has zero error, the tree is too big that we over train the dataset and cause overfitting problem. When we try to generalize the solution, the next dataset will most likely have error. Also, we only have 30 data which is consider a small set of data for machine learning. To overcome this problem, we can increase our data and split our data into training and testing data set and using cross validation or boot strapping to increase the generalization of our model.</a:t>
            </a:r>
            <a:endParaRPr lang="en-SG" dirty="0"/>
          </a:p>
        </p:txBody>
      </p:sp>
      <p:sp>
        <p:nvSpPr>
          <p:cNvPr id="4" name="Slide Number Placeholder 3">
            <a:extLst>
              <a:ext uri="{FF2B5EF4-FFF2-40B4-BE49-F238E27FC236}">
                <a16:creationId xmlns:a16="http://schemas.microsoft.com/office/drawing/2014/main" id="{993F13DE-36D8-45E3-AE42-6D37A4E85DE9}"/>
              </a:ext>
            </a:extLst>
          </p:cNvPr>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158181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6DB2-1545-4919-A632-A8D2077E2A12}"/>
              </a:ext>
            </a:extLst>
          </p:cNvPr>
          <p:cNvSpPr>
            <a:spLocks noGrp="1"/>
          </p:cNvSpPr>
          <p:nvPr>
            <p:ph type="title"/>
          </p:nvPr>
        </p:nvSpPr>
        <p:spPr/>
        <p:txBody>
          <a:bodyPr/>
          <a:lstStyle/>
          <a:p>
            <a:r>
              <a:rPr lang="en-US" dirty="0"/>
              <a:t>Programming Activities (B)</a:t>
            </a:r>
            <a:endParaRPr lang="en-SG" dirty="0"/>
          </a:p>
        </p:txBody>
      </p:sp>
      <p:sp>
        <p:nvSpPr>
          <p:cNvPr id="3" name="Content Placeholder 2">
            <a:extLst>
              <a:ext uri="{FF2B5EF4-FFF2-40B4-BE49-F238E27FC236}">
                <a16:creationId xmlns:a16="http://schemas.microsoft.com/office/drawing/2014/main" id="{BB0A710B-948F-463E-AB08-B1E1E9055E2F}"/>
              </a:ext>
            </a:extLst>
          </p:cNvPr>
          <p:cNvSpPr>
            <a:spLocks noGrp="1"/>
          </p:cNvSpPr>
          <p:nvPr>
            <p:ph idx="1"/>
          </p:nvPr>
        </p:nvSpPr>
        <p:spPr/>
        <p:txBody>
          <a:bodyPr/>
          <a:lstStyle/>
          <a:p>
            <a:endParaRPr lang="en-US" dirty="0"/>
          </a:p>
          <a:p>
            <a:r>
              <a:rPr lang="en-US" dirty="0"/>
              <a:t>Credit Card Default - Split Train Test Set</a:t>
            </a:r>
          </a:p>
          <a:p>
            <a:endParaRPr lang="en-US" dirty="0"/>
          </a:p>
          <a:p>
            <a:endParaRPr lang="en-SG" dirty="0"/>
          </a:p>
        </p:txBody>
      </p:sp>
      <p:sp>
        <p:nvSpPr>
          <p:cNvPr id="4" name="Slide Number Placeholder 3">
            <a:extLst>
              <a:ext uri="{FF2B5EF4-FFF2-40B4-BE49-F238E27FC236}">
                <a16:creationId xmlns:a16="http://schemas.microsoft.com/office/drawing/2014/main" id="{5FE7788C-D6AC-46CA-A8DC-1EA82A94BD5D}"/>
              </a:ext>
            </a:extLst>
          </p:cNvPr>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200396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8C43-2897-4A0E-920C-F5FEE3C08A46}"/>
              </a:ext>
            </a:extLst>
          </p:cNvPr>
          <p:cNvSpPr>
            <a:spLocks noGrp="1"/>
          </p:cNvSpPr>
          <p:nvPr>
            <p:ph type="title"/>
          </p:nvPr>
        </p:nvSpPr>
        <p:spPr/>
        <p:txBody>
          <a:bodyPr/>
          <a:lstStyle/>
          <a:p>
            <a:r>
              <a:rPr lang="en-US" dirty="0"/>
              <a:t>Presentation &amp; Discussion (1)</a:t>
            </a:r>
            <a:endParaRPr lang="en-SG" dirty="0"/>
          </a:p>
        </p:txBody>
      </p:sp>
      <p:sp>
        <p:nvSpPr>
          <p:cNvPr id="3" name="Content Placeholder 2">
            <a:extLst>
              <a:ext uri="{FF2B5EF4-FFF2-40B4-BE49-F238E27FC236}">
                <a16:creationId xmlns:a16="http://schemas.microsoft.com/office/drawing/2014/main" id="{BDCAB102-212F-4C5F-AEC1-2D446210A6FB}"/>
              </a:ext>
            </a:extLst>
          </p:cNvPr>
          <p:cNvSpPr>
            <a:spLocks noGrp="1"/>
          </p:cNvSpPr>
          <p:nvPr>
            <p:ph idx="1"/>
          </p:nvPr>
        </p:nvSpPr>
        <p:spPr>
          <a:xfrm>
            <a:off x="628650" y="1508125"/>
            <a:ext cx="7886700" cy="4351338"/>
          </a:xfrm>
        </p:spPr>
        <p:txBody>
          <a:bodyPr>
            <a:normAutofit/>
          </a:bodyPr>
          <a:lstStyle/>
          <a:p>
            <a:pPr marL="0" indent="0">
              <a:buNone/>
            </a:pPr>
            <a:endParaRPr lang="en-US" dirty="0"/>
          </a:p>
          <a:p>
            <a:pPr marL="0" indent="0">
              <a:buNone/>
            </a:pPr>
            <a:r>
              <a:rPr lang="en-US" dirty="0"/>
              <a:t>Explain the similarity and difference in regression and decision tree</a:t>
            </a:r>
          </a:p>
          <a:p>
            <a:pPr marL="0" indent="0">
              <a:buNone/>
            </a:pPr>
            <a:r>
              <a:rPr lang="en-US" dirty="0"/>
              <a:t>What are their strengths and weaknesses of regression and decision tree.</a:t>
            </a:r>
          </a:p>
          <a:p>
            <a:endParaRPr lang="en-US" dirty="0"/>
          </a:p>
          <a:p>
            <a:endParaRPr lang="en-SG" dirty="0"/>
          </a:p>
        </p:txBody>
      </p:sp>
      <p:sp>
        <p:nvSpPr>
          <p:cNvPr id="4" name="Slide Number Placeholder 3">
            <a:extLst>
              <a:ext uri="{FF2B5EF4-FFF2-40B4-BE49-F238E27FC236}">
                <a16:creationId xmlns:a16="http://schemas.microsoft.com/office/drawing/2014/main" id="{4FC3CBDD-B7E5-4A28-9ABE-563AA0B4AF72}"/>
              </a:ext>
            </a:extLst>
          </p:cNvPr>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1976599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8C43-2897-4A0E-920C-F5FEE3C08A46}"/>
              </a:ext>
            </a:extLst>
          </p:cNvPr>
          <p:cNvSpPr>
            <a:spLocks noGrp="1"/>
          </p:cNvSpPr>
          <p:nvPr>
            <p:ph type="title"/>
          </p:nvPr>
        </p:nvSpPr>
        <p:spPr/>
        <p:txBody>
          <a:bodyPr/>
          <a:lstStyle/>
          <a:p>
            <a:r>
              <a:rPr lang="en-US" dirty="0"/>
              <a:t>Presentation &amp; Discussion (2)</a:t>
            </a:r>
            <a:endParaRPr lang="en-SG" dirty="0"/>
          </a:p>
        </p:txBody>
      </p:sp>
      <p:sp>
        <p:nvSpPr>
          <p:cNvPr id="3" name="Content Placeholder 2">
            <a:extLst>
              <a:ext uri="{FF2B5EF4-FFF2-40B4-BE49-F238E27FC236}">
                <a16:creationId xmlns:a16="http://schemas.microsoft.com/office/drawing/2014/main" id="{BDCAB102-212F-4C5F-AEC1-2D446210A6FB}"/>
              </a:ext>
            </a:extLst>
          </p:cNvPr>
          <p:cNvSpPr>
            <a:spLocks noGrp="1"/>
          </p:cNvSpPr>
          <p:nvPr>
            <p:ph idx="1"/>
          </p:nvPr>
        </p:nvSpPr>
        <p:spPr>
          <a:xfrm>
            <a:off x="628650" y="1508125"/>
            <a:ext cx="7886700" cy="4351338"/>
          </a:xfrm>
        </p:spPr>
        <p:txBody>
          <a:bodyPr>
            <a:normAutofit/>
          </a:bodyPr>
          <a:lstStyle/>
          <a:p>
            <a:pPr marL="0" indent="0">
              <a:buNone/>
            </a:pPr>
            <a:endParaRPr lang="en-US" dirty="0"/>
          </a:p>
          <a:p>
            <a:pPr marL="0" indent="0">
              <a:buNone/>
            </a:pPr>
            <a:r>
              <a:rPr lang="en-US" dirty="0"/>
              <a:t>Think of a project you would like to do (individual). Discuss.</a:t>
            </a:r>
          </a:p>
          <a:p>
            <a:pPr marL="0" indent="0">
              <a:buNone/>
            </a:pPr>
            <a:endParaRPr lang="en-US" dirty="0"/>
          </a:p>
          <a:p>
            <a:pPr marL="0" indent="0">
              <a:buNone/>
            </a:pPr>
            <a:r>
              <a:rPr lang="en-US" dirty="0"/>
              <a:t>Example of projects:</a:t>
            </a:r>
          </a:p>
          <a:p>
            <a:pPr marL="0" indent="0">
              <a:buNone/>
            </a:pPr>
            <a:r>
              <a:rPr lang="en-US" dirty="0"/>
              <a:t>Analytics</a:t>
            </a:r>
          </a:p>
          <a:p>
            <a:pPr marL="0" indent="0">
              <a:buNone/>
            </a:pPr>
            <a:r>
              <a:rPr lang="en-US" dirty="0"/>
              <a:t>Prediction</a:t>
            </a:r>
          </a:p>
          <a:p>
            <a:pPr marL="0" indent="0">
              <a:buNone/>
            </a:pPr>
            <a:r>
              <a:rPr lang="en-US" dirty="0"/>
              <a:t>Automation: </a:t>
            </a:r>
          </a:p>
          <a:p>
            <a:pPr marL="0" indent="0">
              <a:buNone/>
            </a:pPr>
            <a:r>
              <a:rPr lang="en-US" dirty="0"/>
              <a:t>	Chatbot</a:t>
            </a:r>
          </a:p>
          <a:p>
            <a:pPr marL="0" indent="0">
              <a:buNone/>
            </a:pPr>
            <a:r>
              <a:rPr lang="en-US" dirty="0"/>
              <a:t>	RPA</a:t>
            </a:r>
          </a:p>
          <a:p>
            <a:endParaRPr lang="en-US" dirty="0"/>
          </a:p>
          <a:p>
            <a:endParaRPr lang="en-SG" dirty="0"/>
          </a:p>
        </p:txBody>
      </p:sp>
      <p:sp>
        <p:nvSpPr>
          <p:cNvPr id="4" name="Slide Number Placeholder 3">
            <a:extLst>
              <a:ext uri="{FF2B5EF4-FFF2-40B4-BE49-F238E27FC236}">
                <a16:creationId xmlns:a16="http://schemas.microsoft.com/office/drawing/2014/main" id="{4FC3CBDD-B7E5-4A28-9ABE-563AA0B4AF72}"/>
              </a:ext>
            </a:extLst>
          </p:cNvPr>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2182849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8C43-2897-4A0E-920C-F5FEE3C08A46}"/>
              </a:ext>
            </a:extLst>
          </p:cNvPr>
          <p:cNvSpPr>
            <a:spLocks noGrp="1"/>
          </p:cNvSpPr>
          <p:nvPr>
            <p:ph type="title"/>
          </p:nvPr>
        </p:nvSpPr>
        <p:spPr/>
        <p:txBody>
          <a:bodyPr/>
          <a:lstStyle/>
          <a:p>
            <a:r>
              <a:rPr lang="en-US" dirty="0"/>
              <a:t>Presentation &amp; Discussion (3)</a:t>
            </a:r>
            <a:endParaRPr lang="en-SG" dirty="0"/>
          </a:p>
        </p:txBody>
      </p:sp>
      <p:sp>
        <p:nvSpPr>
          <p:cNvPr id="3" name="Content Placeholder 2">
            <a:extLst>
              <a:ext uri="{FF2B5EF4-FFF2-40B4-BE49-F238E27FC236}">
                <a16:creationId xmlns:a16="http://schemas.microsoft.com/office/drawing/2014/main" id="{BDCAB102-212F-4C5F-AEC1-2D446210A6FB}"/>
              </a:ext>
            </a:extLst>
          </p:cNvPr>
          <p:cNvSpPr>
            <a:spLocks noGrp="1"/>
          </p:cNvSpPr>
          <p:nvPr>
            <p:ph idx="1"/>
          </p:nvPr>
        </p:nvSpPr>
        <p:spPr>
          <a:xfrm>
            <a:off x="628650" y="1508125"/>
            <a:ext cx="7886700" cy="4351338"/>
          </a:xfrm>
        </p:spPr>
        <p:txBody>
          <a:bodyPr>
            <a:normAutofit/>
          </a:bodyPr>
          <a:lstStyle/>
          <a:p>
            <a:pPr marL="0" indent="0">
              <a:buNone/>
            </a:pPr>
            <a:endParaRPr lang="en-US" dirty="0"/>
          </a:p>
          <a:p>
            <a:pPr marL="0" indent="0">
              <a:buNone/>
            </a:pPr>
            <a:r>
              <a:rPr lang="en-US" dirty="0"/>
              <a:t>Form a Team, Think of a Name, think of a project you would like to do (Group).</a:t>
            </a:r>
          </a:p>
          <a:p>
            <a:pPr marL="0" indent="0">
              <a:buNone/>
            </a:pPr>
            <a:endParaRPr lang="en-US" dirty="0"/>
          </a:p>
          <a:p>
            <a:pPr marL="0" indent="0">
              <a:buNone/>
            </a:pPr>
            <a:r>
              <a:rPr lang="en-US" dirty="0"/>
              <a:t>Example of projects:</a:t>
            </a:r>
          </a:p>
          <a:p>
            <a:pPr marL="0" indent="0">
              <a:buNone/>
            </a:pPr>
            <a:r>
              <a:rPr lang="en-US" dirty="0"/>
              <a:t>Analytics</a:t>
            </a:r>
          </a:p>
          <a:p>
            <a:pPr marL="0" indent="0">
              <a:buNone/>
            </a:pPr>
            <a:r>
              <a:rPr lang="en-US" dirty="0"/>
              <a:t>Prediction</a:t>
            </a:r>
          </a:p>
          <a:p>
            <a:pPr marL="0" indent="0">
              <a:buNone/>
            </a:pPr>
            <a:r>
              <a:rPr lang="en-US" dirty="0"/>
              <a:t>Automation: </a:t>
            </a:r>
          </a:p>
          <a:p>
            <a:pPr marL="0" indent="0">
              <a:buNone/>
            </a:pPr>
            <a:r>
              <a:rPr lang="en-US" dirty="0"/>
              <a:t>	Chatbot</a:t>
            </a:r>
          </a:p>
          <a:p>
            <a:pPr marL="0" indent="0">
              <a:buNone/>
            </a:pPr>
            <a:r>
              <a:rPr lang="en-US" dirty="0"/>
              <a:t>	RPA</a:t>
            </a:r>
          </a:p>
          <a:p>
            <a:pPr marL="0" indent="0">
              <a:buNone/>
            </a:pPr>
            <a:endParaRPr lang="en-US" dirty="0"/>
          </a:p>
          <a:p>
            <a:endParaRPr lang="en-US" dirty="0"/>
          </a:p>
          <a:p>
            <a:endParaRPr lang="en-SG" dirty="0"/>
          </a:p>
        </p:txBody>
      </p:sp>
      <p:sp>
        <p:nvSpPr>
          <p:cNvPr id="4" name="Slide Number Placeholder 3">
            <a:extLst>
              <a:ext uri="{FF2B5EF4-FFF2-40B4-BE49-F238E27FC236}">
                <a16:creationId xmlns:a16="http://schemas.microsoft.com/office/drawing/2014/main" id="{4FC3CBDD-B7E5-4A28-9ABE-563AA0B4AF72}"/>
              </a:ext>
            </a:extLst>
          </p:cNvPr>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369009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p:txBody>
          <a:bodyPr/>
          <a:lstStyle/>
          <a:p>
            <a:r>
              <a:rPr lang="en-US" dirty="0"/>
              <a:t>Create a small tree</a:t>
            </a:r>
          </a:p>
          <a:p>
            <a:r>
              <a:rPr lang="en-US" dirty="0"/>
              <a:t>Grow the tree (</a:t>
            </a:r>
            <a:r>
              <a:rPr lang="en-US" dirty="0" err="1"/>
              <a:t>minsplit</a:t>
            </a:r>
            <a:r>
              <a:rPr lang="en-US" dirty="0"/>
              <a:t> = 2)</a:t>
            </a:r>
          </a:p>
          <a:p>
            <a:r>
              <a:rPr lang="en-US" dirty="0"/>
              <a:t>Prune the tree – when to stop (when error goes up)</a:t>
            </a:r>
          </a:p>
          <a:p>
            <a:r>
              <a:rPr lang="en-US" dirty="0"/>
              <a:t>Analyze the results (confusion matrix)</a:t>
            </a:r>
          </a:p>
        </p:txBody>
      </p:sp>
      <p:sp>
        <p:nvSpPr>
          <p:cNvPr id="4" name="Slide Number Placeholder 3"/>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114679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59AF-7B41-4BE6-9D0A-B08791B36E03}"/>
              </a:ext>
            </a:extLst>
          </p:cNvPr>
          <p:cNvSpPr>
            <a:spLocks noGrp="1"/>
          </p:cNvSpPr>
          <p:nvPr>
            <p:ph type="title"/>
          </p:nvPr>
        </p:nvSpPr>
        <p:spPr/>
        <p:txBody>
          <a:bodyPr/>
          <a:lstStyle/>
          <a:p>
            <a:r>
              <a:rPr lang="en-US" dirty="0"/>
              <a:t>Objective</a:t>
            </a:r>
            <a:endParaRPr lang="en-SG" dirty="0"/>
          </a:p>
        </p:txBody>
      </p:sp>
      <p:sp>
        <p:nvSpPr>
          <p:cNvPr id="3" name="Content Placeholder 2">
            <a:extLst>
              <a:ext uri="{FF2B5EF4-FFF2-40B4-BE49-F238E27FC236}">
                <a16:creationId xmlns:a16="http://schemas.microsoft.com/office/drawing/2014/main" id="{4565E510-2CAB-4EC1-B4DD-E98EF098F0FF}"/>
              </a:ext>
            </a:extLst>
          </p:cNvPr>
          <p:cNvSpPr>
            <a:spLocks noGrp="1"/>
          </p:cNvSpPr>
          <p:nvPr>
            <p:ph idx="1"/>
          </p:nvPr>
        </p:nvSpPr>
        <p:spPr>
          <a:xfrm>
            <a:off x="628650" y="1816481"/>
            <a:ext cx="7886700" cy="4351338"/>
          </a:xfrm>
        </p:spPr>
        <p:txBody>
          <a:bodyPr/>
          <a:lstStyle/>
          <a:p>
            <a:r>
              <a:rPr lang="en-US" sz="2800" dirty="0"/>
              <a:t>Why decision tree</a:t>
            </a:r>
          </a:p>
          <a:p>
            <a:r>
              <a:rPr lang="en-US" sz="2800" dirty="0"/>
              <a:t>How to choose the best tree</a:t>
            </a:r>
          </a:p>
          <a:p>
            <a:r>
              <a:rPr lang="en-US" sz="2800" dirty="0"/>
              <a:t>Solve overfit by pruning</a:t>
            </a:r>
          </a:p>
          <a:p>
            <a:r>
              <a:rPr lang="en-US" sz="2800" dirty="0"/>
              <a:t>Using Credit Card Example</a:t>
            </a:r>
          </a:p>
          <a:p>
            <a:pPr lvl="1"/>
            <a:endParaRPr lang="en-SG" dirty="0"/>
          </a:p>
        </p:txBody>
      </p:sp>
      <p:sp>
        <p:nvSpPr>
          <p:cNvPr id="4" name="Slide Number Placeholder 3">
            <a:extLst>
              <a:ext uri="{FF2B5EF4-FFF2-40B4-BE49-F238E27FC236}">
                <a16:creationId xmlns:a16="http://schemas.microsoft.com/office/drawing/2014/main" id="{8D0FE184-1626-4BC5-90DF-CE0A10CF600B}"/>
              </a:ext>
            </a:extLst>
          </p:cNvPr>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79095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BE3A-BB5A-4ED7-8A1B-1947C6B294F1}"/>
              </a:ext>
            </a:extLst>
          </p:cNvPr>
          <p:cNvSpPr>
            <a:spLocks noGrp="1"/>
          </p:cNvSpPr>
          <p:nvPr>
            <p:ph type="title"/>
          </p:nvPr>
        </p:nvSpPr>
        <p:spPr>
          <a:xfrm>
            <a:off x="1453793" y="2405436"/>
            <a:ext cx="5810036" cy="1385728"/>
          </a:xfrm>
        </p:spPr>
        <p:txBody>
          <a:bodyPr>
            <a:normAutofit fontScale="90000"/>
          </a:bodyPr>
          <a:lstStyle/>
          <a:p>
            <a:pPr algn="ctr"/>
            <a:r>
              <a:rPr lang="en-US" dirty="0"/>
              <a:t>Supervised Learning</a:t>
            </a:r>
            <a:br>
              <a:rPr lang="en-US" dirty="0"/>
            </a:br>
            <a:r>
              <a:rPr lang="en-US" dirty="0"/>
              <a:t>Classifier</a:t>
            </a:r>
            <a:br>
              <a:rPr lang="en-US" dirty="0"/>
            </a:br>
            <a:r>
              <a:rPr lang="en-US" dirty="0"/>
              <a:t>Machine Learning :</a:t>
            </a:r>
            <a:br>
              <a:rPr lang="en-US" dirty="0"/>
            </a:br>
            <a:r>
              <a:rPr lang="en-US" dirty="0"/>
              <a:t>Decision Tree</a:t>
            </a:r>
            <a:endParaRPr lang="en-SG" dirty="0"/>
          </a:p>
        </p:txBody>
      </p:sp>
    </p:spTree>
    <p:extLst>
      <p:ext uri="{BB962C8B-B14F-4D97-AF65-F5344CB8AC3E}">
        <p14:creationId xmlns:p14="http://schemas.microsoft.com/office/powerpoint/2010/main" val="236384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55EC-F27B-469A-A0DF-B261EAAA47E7}"/>
              </a:ext>
            </a:extLst>
          </p:cNvPr>
          <p:cNvSpPr>
            <a:spLocks noGrp="1"/>
          </p:cNvSpPr>
          <p:nvPr>
            <p:ph type="title"/>
          </p:nvPr>
        </p:nvSpPr>
        <p:spPr>
          <a:xfrm>
            <a:off x="457200" y="204037"/>
            <a:ext cx="8229600" cy="1143000"/>
          </a:xfrm>
        </p:spPr>
        <p:txBody>
          <a:bodyPr>
            <a:normAutofit/>
          </a:bodyPr>
          <a:lstStyle/>
          <a:p>
            <a:r>
              <a:rPr lang="en-US" dirty="0"/>
              <a:t>Decision Tree – Definition</a:t>
            </a:r>
            <a:endParaRPr lang="en-SG" dirty="0"/>
          </a:p>
        </p:txBody>
      </p:sp>
      <p:sp>
        <p:nvSpPr>
          <p:cNvPr id="3" name="Content Placeholder 2">
            <a:extLst>
              <a:ext uri="{FF2B5EF4-FFF2-40B4-BE49-F238E27FC236}">
                <a16:creationId xmlns:a16="http://schemas.microsoft.com/office/drawing/2014/main" id="{BB9E158E-C3BD-431D-B491-925F895B5344}"/>
              </a:ext>
            </a:extLst>
          </p:cNvPr>
          <p:cNvSpPr>
            <a:spLocks noGrp="1"/>
          </p:cNvSpPr>
          <p:nvPr>
            <p:ph idx="1"/>
          </p:nvPr>
        </p:nvSpPr>
        <p:spPr>
          <a:xfrm>
            <a:off x="457200" y="1347037"/>
            <a:ext cx="8229600" cy="4418281"/>
          </a:xfrm>
        </p:spPr>
        <p:txBody>
          <a:bodyPr>
            <a:normAutofit/>
          </a:bodyPr>
          <a:lstStyle/>
          <a:p>
            <a:pPr marL="0" indent="0">
              <a:buNone/>
            </a:pPr>
            <a:r>
              <a:rPr lang="en-US" sz="2400" dirty="0"/>
              <a:t>A decision tree is a decision support tool that uses a tree-like model of decisions and their possible consequences, including chance event outcomes, resource costs, and utility. </a:t>
            </a:r>
          </a:p>
        </p:txBody>
      </p:sp>
      <p:pic>
        <p:nvPicPr>
          <p:cNvPr id="4" name="Picture 3">
            <a:extLst>
              <a:ext uri="{FF2B5EF4-FFF2-40B4-BE49-F238E27FC236}">
                <a16:creationId xmlns:a16="http://schemas.microsoft.com/office/drawing/2014/main" id="{276E75C4-61DD-4CA5-85B0-47558B3A9EC4}"/>
              </a:ext>
            </a:extLst>
          </p:cNvPr>
          <p:cNvPicPr>
            <a:picLocks noChangeAspect="1"/>
          </p:cNvPicPr>
          <p:nvPr/>
        </p:nvPicPr>
        <p:blipFill>
          <a:blip r:embed="rId2"/>
          <a:stretch>
            <a:fillRect/>
          </a:stretch>
        </p:blipFill>
        <p:spPr>
          <a:xfrm>
            <a:off x="3575407" y="3782621"/>
            <a:ext cx="4859676" cy="2679907"/>
          </a:xfrm>
          <a:prstGeom prst="rect">
            <a:avLst/>
          </a:prstGeom>
        </p:spPr>
      </p:pic>
    </p:spTree>
    <p:extLst>
      <p:ext uri="{BB962C8B-B14F-4D97-AF65-F5344CB8AC3E}">
        <p14:creationId xmlns:p14="http://schemas.microsoft.com/office/powerpoint/2010/main" val="268015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4800-2CC5-4262-B43A-0714A93D590C}"/>
              </a:ext>
            </a:extLst>
          </p:cNvPr>
          <p:cNvSpPr>
            <a:spLocks noGrp="1"/>
          </p:cNvSpPr>
          <p:nvPr>
            <p:ph type="title"/>
          </p:nvPr>
        </p:nvSpPr>
        <p:spPr>
          <a:xfrm>
            <a:off x="148975" y="101295"/>
            <a:ext cx="8229600" cy="1143000"/>
          </a:xfrm>
        </p:spPr>
        <p:txBody>
          <a:bodyPr/>
          <a:lstStyle/>
          <a:p>
            <a:r>
              <a:rPr lang="en-US" dirty="0"/>
              <a:t>Application</a:t>
            </a:r>
            <a:endParaRPr lang="en-SG" dirty="0"/>
          </a:p>
        </p:txBody>
      </p:sp>
      <p:sp>
        <p:nvSpPr>
          <p:cNvPr id="3" name="Content Placeholder 2">
            <a:extLst>
              <a:ext uri="{FF2B5EF4-FFF2-40B4-BE49-F238E27FC236}">
                <a16:creationId xmlns:a16="http://schemas.microsoft.com/office/drawing/2014/main" id="{86CADA92-11D8-4208-A2E0-F37FC169A9A0}"/>
              </a:ext>
            </a:extLst>
          </p:cNvPr>
          <p:cNvSpPr>
            <a:spLocks noGrp="1"/>
          </p:cNvSpPr>
          <p:nvPr>
            <p:ph idx="1"/>
          </p:nvPr>
        </p:nvSpPr>
        <p:spPr>
          <a:xfrm>
            <a:off x="349321" y="1407560"/>
            <a:ext cx="8337479" cy="4357757"/>
          </a:xfrm>
        </p:spPr>
        <p:txBody>
          <a:bodyPr>
            <a:normAutofit/>
          </a:bodyPr>
          <a:lstStyle/>
          <a:p>
            <a:r>
              <a:rPr lang="en-US" dirty="0"/>
              <a:t>Operations research</a:t>
            </a:r>
          </a:p>
          <a:p>
            <a:r>
              <a:rPr lang="en-US" dirty="0"/>
              <a:t>Customer Relationship Management - How individuals access online services, providing recommendations</a:t>
            </a:r>
          </a:p>
          <a:p>
            <a:r>
              <a:rPr lang="en-US" dirty="0"/>
              <a:t>Detection of Fraudulent Financial Statements (FFS).</a:t>
            </a:r>
          </a:p>
          <a:p>
            <a:endParaRPr lang="en-SG" dirty="0"/>
          </a:p>
        </p:txBody>
      </p:sp>
    </p:spTree>
    <p:extLst>
      <p:ext uri="{BB962C8B-B14F-4D97-AF65-F5344CB8AC3E}">
        <p14:creationId xmlns:p14="http://schemas.microsoft.com/office/powerpoint/2010/main" val="338893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82D3-26E3-4022-BFAE-EE033B820D45}"/>
              </a:ext>
            </a:extLst>
          </p:cNvPr>
          <p:cNvSpPr>
            <a:spLocks noGrp="1"/>
          </p:cNvSpPr>
          <p:nvPr>
            <p:ph type="title"/>
          </p:nvPr>
        </p:nvSpPr>
        <p:spPr/>
        <p:txBody>
          <a:bodyPr/>
          <a:lstStyle/>
          <a:p>
            <a:r>
              <a:rPr lang="en-US" dirty="0"/>
              <a:t>Decision Tree, CART, </a:t>
            </a:r>
            <a:r>
              <a:rPr lang="en-US" dirty="0" err="1"/>
              <a:t>XGBoost</a:t>
            </a:r>
            <a:endParaRPr lang="en-SG" dirty="0"/>
          </a:p>
        </p:txBody>
      </p:sp>
      <p:sp>
        <p:nvSpPr>
          <p:cNvPr id="3" name="Content Placeholder 2">
            <a:extLst>
              <a:ext uri="{FF2B5EF4-FFF2-40B4-BE49-F238E27FC236}">
                <a16:creationId xmlns:a16="http://schemas.microsoft.com/office/drawing/2014/main" id="{1556BD4A-6DA6-43BA-8728-39D3F4B918EF}"/>
              </a:ext>
            </a:extLst>
          </p:cNvPr>
          <p:cNvSpPr>
            <a:spLocks noGrp="1"/>
          </p:cNvSpPr>
          <p:nvPr>
            <p:ph idx="1"/>
          </p:nvPr>
        </p:nvSpPr>
        <p:spPr>
          <a:xfrm>
            <a:off x="354458" y="2125500"/>
            <a:ext cx="8229600" cy="3876123"/>
          </a:xfrm>
        </p:spPr>
        <p:txBody>
          <a:bodyPr/>
          <a:lstStyle/>
          <a:p>
            <a:r>
              <a:rPr lang="en-SG" dirty="0"/>
              <a:t>Decision Tree</a:t>
            </a:r>
          </a:p>
          <a:p>
            <a:r>
              <a:rPr lang="en-SG" dirty="0"/>
              <a:t>Random Forest</a:t>
            </a:r>
          </a:p>
          <a:p>
            <a:r>
              <a:rPr lang="en-SG" dirty="0"/>
              <a:t>CART Classification and Regression Trees</a:t>
            </a:r>
          </a:p>
          <a:p>
            <a:r>
              <a:rPr lang="en-SG" dirty="0" err="1"/>
              <a:t>XGBoost</a:t>
            </a:r>
            <a:r>
              <a:rPr lang="en-SG" dirty="0"/>
              <a:t> - Extreme Gradient Boosting</a:t>
            </a:r>
          </a:p>
        </p:txBody>
      </p:sp>
    </p:spTree>
    <p:extLst>
      <p:ext uri="{BB962C8B-B14F-4D97-AF65-F5344CB8AC3E}">
        <p14:creationId xmlns:p14="http://schemas.microsoft.com/office/powerpoint/2010/main" val="131710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4A6F-C7D3-4F12-9CE1-E789725E4142}"/>
              </a:ext>
            </a:extLst>
          </p:cNvPr>
          <p:cNvSpPr>
            <a:spLocks noGrp="1"/>
          </p:cNvSpPr>
          <p:nvPr>
            <p:ph type="title"/>
          </p:nvPr>
        </p:nvSpPr>
        <p:spPr/>
        <p:txBody>
          <a:bodyPr/>
          <a:lstStyle/>
          <a:p>
            <a:r>
              <a:rPr lang="en-US" dirty="0"/>
              <a:t>CART</a:t>
            </a:r>
            <a:endParaRPr lang="en-SG" dirty="0"/>
          </a:p>
        </p:txBody>
      </p:sp>
      <p:pic>
        <p:nvPicPr>
          <p:cNvPr id="5" name="Picture 4">
            <a:extLst>
              <a:ext uri="{FF2B5EF4-FFF2-40B4-BE49-F238E27FC236}">
                <a16:creationId xmlns:a16="http://schemas.microsoft.com/office/drawing/2014/main" id="{BCAFA9B3-5957-47D9-8D9A-5E3BD5BA492D}"/>
              </a:ext>
            </a:extLst>
          </p:cNvPr>
          <p:cNvPicPr>
            <a:picLocks noChangeAspect="1"/>
          </p:cNvPicPr>
          <p:nvPr/>
        </p:nvPicPr>
        <p:blipFill>
          <a:blip r:embed="rId2"/>
          <a:stretch>
            <a:fillRect/>
          </a:stretch>
        </p:blipFill>
        <p:spPr>
          <a:xfrm>
            <a:off x="1876424" y="1889177"/>
            <a:ext cx="5541517" cy="3857522"/>
          </a:xfrm>
          <a:prstGeom prst="rect">
            <a:avLst/>
          </a:prstGeom>
        </p:spPr>
      </p:pic>
    </p:spTree>
    <p:extLst>
      <p:ext uri="{BB962C8B-B14F-4D97-AF65-F5344CB8AC3E}">
        <p14:creationId xmlns:p14="http://schemas.microsoft.com/office/powerpoint/2010/main" val="181897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C0A8-FAE4-449D-A95A-A4CAD93D9ABF}"/>
              </a:ext>
            </a:extLst>
          </p:cNvPr>
          <p:cNvSpPr>
            <a:spLocks noGrp="1"/>
          </p:cNvSpPr>
          <p:nvPr>
            <p:ph type="title"/>
          </p:nvPr>
        </p:nvSpPr>
        <p:spPr/>
        <p:txBody>
          <a:bodyPr/>
          <a:lstStyle/>
          <a:p>
            <a:r>
              <a:rPr lang="en-US" dirty="0"/>
              <a:t>Random Forest</a:t>
            </a:r>
            <a:endParaRPr lang="en-SG" dirty="0"/>
          </a:p>
        </p:txBody>
      </p:sp>
      <p:pic>
        <p:nvPicPr>
          <p:cNvPr id="7" name="Picture 6">
            <a:extLst>
              <a:ext uri="{FF2B5EF4-FFF2-40B4-BE49-F238E27FC236}">
                <a16:creationId xmlns:a16="http://schemas.microsoft.com/office/drawing/2014/main" id="{2F18D93D-AA0A-4BF0-A82C-AB838CAEDCC3}"/>
              </a:ext>
            </a:extLst>
          </p:cNvPr>
          <p:cNvPicPr>
            <a:picLocks noChangeAspect="1"/>
          </p:cNvPicPr>
          <p:nvPr/>
        </p:nvPicPr>
        <p:blipFill>
          <a:blip r:embed="rId2"/>
          <a:stretch>
            <a:fillRect/>
          </a:stretch>
        </p:blipFill>
        <p:spPr>
          <a:xfrm>
            <a:off x="1211868" y="1828800"/>
            <a:ext cx="7170445" cy="4294598"/>
          </a:xfrm>
          <a:prstGeom prst="rect">
            <a:avLst/>
          </a:prstGeom>
        </p:spPr>
      </p:pic>
    </p:spTree>
    <p:extLst>
      <p:ext uri="{BB962C8B-B14F-4D97-AF65-F5344CB8AC3E}">
        <p14:creationId xmlns:p14="http://schemas.microsoft.com/office/powerpoint/2010/main" val="368822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17957</TotalTime>
  <Words>669</Words>
  <Application>Microsoft Office PowerPoint</Application>
  <PresentationFormat>On-screen Show (4:3)</PresentationFormat>
  <Paragraphs>116</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Decision Tree</vt:lpstr>
      <vt:lpstr>Class Plan</vt:lpstr>
      <vt:lpstr>Objective</vt:lpstr>
      <vt:lpstr>Supervised Learning Classifier Machine Learning : Decision Tree</vt:lpstr>
      <vt:lpstr>Decision Tree – Definition</vt:lpstr>
      <vt:lpstr>Application</vt:lpstr>
      <vt:lpstr>Decision Tree, CART, XGBoost</vt:lpstr>
      <vt:lpstr>CART</vt:lpstr>
      <vt:lpstr>Random Forest</vt:lpstr>
      <vt:lpstr>XGBoost</vt:lpstr>
      <vt:lpstr>Activity</vt:lpstr>
      <vt:lpstr>Decision Tree</vt:lpstr>
      <vt:lpstr>Decision Tree Using R - rpart</vt:lpstr>
      <vt:lpstr>Activity 1: Decision Tree Using R - rpart</vt:lpstr>
      <vt:lpstr>Should you Prune the tree? No if the error is dropping</vt:lpstr>
      <vt:lpstr>Activity 2: M2: Grow the Tree</vt:lpstr>
      <vt:lpstr>Prune The Tree for M2? Yes, error goes up after 0.044</vt:lpstr>
      <vt:lpstr>Activity 3: M3 Pruned the tree</vt:lpstr>
      <vt:lpstr>Prune The Tree for M3?  No need to Prune, error did not go up</vt:lpstr>
      <vt:lpstr>Feature Selection, Purchase more important than SuppCard</vt:lpstr>
      <vt:lpstr>Activity 4 : Compare the final Results</vt:lpstr>
      <vt:lpstr>Activity 5 (15mins)</vt:lpstr>
      <vt:lpstr>Answer to Activity 5</vt:lpstr>
      <vt:lpstr>Programming Activities (B)</vt:lpstr>
      <vt:lpstr>Presentation &amp; Discussion (1)</vt:lpstr>
      <vt:lpstr>Presentation &amp; Discussion (2)</vt:lpstr>
      <vt:lpstr>Presentation &amp; Discussion (3)</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Chew Chee Hua</dc:creator>
  <cp:lastModifiedBy>User</cp:lastModifiedBy>
  <cp:revision>503</cp:revision>
  <dcterms:created xsi:type="dcterms:W3CDTF">2014-09-12T02:11:56Z</dcterms:created>
  <dcterms:modified xsi:type="dcterms:W3CDTF">2020-06-08T00:14:16Z</dcterms:modified>
</cp:coreProperties>
</file>