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28"/>
  </p:notesMasterIdLst>
  <p:handoutMasterIdLst>
    <p:handoutMasterId r:id="rId29"/>
  </p:handoutMasterIdLst>
  <p:sldIdLst>
    <p:sldId id="434" r:id="rId2"/>
    <p:sldId id="504" r:id="rId3"/>
    <p:sldId id="487" r:id="rId4"/>
    <p:sldId id="500" r:id="rId5"/>
    <p:sldId id="465" r:id="rId6"/>
    <p:sldId id="435" r:id="rId7"/>
    <p:sldId id="503" r:id="rId8"/>
    <p:sldId id="488" r:id="rId9"/>
    <p:sldId id="489" r:id="rId10"/>
    <p:sldId id="492" r:id="rId11"/>
    <p:sldId id="519" r:id="rId12"/>
    <p:sldId id="491" r:id="rId13"/>
    <p:sldId id="497" r:id="rId14"/>
    <p:sldId id="498" r:id="rId15"/>
    <p:sldId id="507" r:id="rId16"/>
    <p:sldId id="508" r:id="rId17"/>
    <p:sldId id="510" r:id="rId18"/>
    <p:sldId id="511" r:id="rId19"/>
    <p:sldId id="512" r:id="rId20"/>
    <p:sldId id="513" r:id="rId21"/>
    <p:sldId id="520" r:id="rId22"/>
    <p:sldId id="499" r:id="rId23"/>
    <p:sldId id="494" r:id="rId24"/>
    <p:sldId id="505" r:id="rId25"/>
    <p:sldId id="515" r:id="rId26"/>
    <p:sldId id="4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15" autoAdjust="0"/>
    <p:restoredTop sz="87146" autoAdjust="0"/>
  </p:normalViewPr>
  <p:slideViewPr>
    <p:cSldViewPr snapToGrid="0">
      <p:cViewPr varScale="1">
        <p:scale>
          <a:sx n="58" d="100"/>
          <a:sy n="58" d="100"/>
        </p:scale>
        <p:origin x="11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D5881-C233-4AF5-9D43-9DCECF6D8D36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3F344-CEFE-4FED-988B-19D1F7D916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16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222CA-EC40-4EFC-A14C-60D4A5423A27}" type="datetimeFigureOut">
              <a:rPr lang="en-SG" smtClean="0"/>
              <a:t>13/6/2020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3563D-5919-45F5-AFE9-82F0CD0C5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351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must be random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3563D-5919-45F5-AFE9-82F0CD0C5EE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24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are expected to look at the difference between the predicted line vs the scattered plot and find other pattern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3563D-5919-45F5-AFE9-82F0CD0C5EE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401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M2 is better because the RMSE is lower than M1. Significant and Error are related.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3563D-5919-45F5-AFE9-82F0CD0C5EE8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32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3563D-5919-45F5-AFE9-82F0CD0C5EE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170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 later in the class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3563D-5919-45F5-AFE9-82F0CD0C5EE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116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let me know if you are keen in advance regression, we can discuss separately due to time constraint in class.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3563D-5919-45F5-AFE9-82F0CD0C5EE8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30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FA13-2C38-49ED-BF56-FFC06C05C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C9B6E-4238-4889-8F9A-ABA1C0FA6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8FAB-2108-46D4-81D1-2E408509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B1A0-B191-4E6A-879E-AAB132BBBDC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C0D5-3A9B-4E0A-A9A2-B511B5B8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D16F-F80A-4487-BF54-DAEE75E2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82E1-51B8-4165-99D4-6C55734F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C9861-94B8-4C7D-B983-5CE04E02A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AF6D8-C816-4974-B752-D71E9619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ED6-B555-471F-A4C9-836B575BAF77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A2ACC-73A3-439C-8DFC-6FBB9814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E6238-A5F6-4766-9011-617FF638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B5A75-9073-451F-A303-53854CC2F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D18BC-C6BD-422A-A944-D214CE3D9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3D87-A4E8-4DBB-B9F3-DBB1A605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2D9-9742-4E70-B49C-D5B5B97A6F57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F65A-F57A-43CA-A24D-271FBEDB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5F59-2F2D-41B8-88AB-2660D41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FE10-7816-4741-B136-5931942A2A8C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3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01D4-EB6C-40B5-91DC-9548576E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55A9-00AF-478E-94D2-F8EDCD6C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FD44E-CF3D-46A8-8331-F7ABAF70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84D1-C410-4D04-9FD6-426D307AEA37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6E84C-106B-4FD5-9CD6-8EFD19B9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E88E-F51E-450A-8CD0-B259403A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E2F2-B8DD-410F-9151-2A39F830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AF23F-3C7B-44E7-A4EF-DF8F5AAC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7902-9B9B-469B-8643-D2BDA794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9092-C45A-4663-A115-12C71CD8BF3A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7D342-DD13-4202-9BA2-7818E8BB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4AC33-4B9C-4CF3-A295-03F9ADA5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1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2ECE-E6FD-4E67-AE69-BB4D59FE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A3EC-1C36-4C24-A0E7-82F7227C7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ECF4-A88F-4D34-B678-3A01BDA12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B77E0-3C39-4758-A726-895B37D5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68B-ABFE-40A8-99D3-62B9CA932CB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A6A91-F71C-4352-B07D-B619397F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4154E-4636-4E7E-B2A3-EF31D973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4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B43D-88FC-422C-B5FB-C8F5E20C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D75FE-BDF4-4804-8840-59D67C46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E3F86-411A-4793-94DC-809632412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1A14A-9293-4D99-A10A-2D9E7B92F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7F49F-FDF6-4474-92C5-1ACBC098E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FCA97-C2B8-464A-A868-86EF6B1D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D90C-1D22-485C-8A12-EDE218A5ADBD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F380A-E160-4E3C-BBFE-D99F1A06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BDFE6-CB57-4B75-9890-E95506EA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5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FBCE-23C7-48BC-94E1-2C3B72F9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1F7C1-A931-40A9-8D92-23F7B5F1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3AC5-6CE0-47BE-8A82-6F5A80EC5EFC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EB649-5396-4A74-8C6E-2AD5B49F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948A6-9F63-48F1-A85F-BE91EB11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6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44D09-4D76-4418-9939-2D2BB04E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CE5-D117-46CC-8134-1056567C8FE1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FFC13-8335-454E-8694-608A10C0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4D75B-7A83-4DB3-8C83-28742701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9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B81-BC6D-44DA-B4E9-0B80BE41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9203-888D-409D-9796-91C447A1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23DB8-3C32-4233-A49C-C237015B5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D611F-7171-4F3E-BA4E-64A33D2C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F682-6458-445E-9421-111D6AFC3141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DE2CC-4C3F-4BFA-AEB7-2C3DF244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FF5A-E6A8-4F64-AFC8-3A2ECFF1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89C3-B95C-454A-9764-EC7B1A6D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A2480-1BF5-4575-8F69-C9CFD07E8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5C85F-5D3A-4AE3-A3FE-7F010ED3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41484-BBAC-433E-82D1-C08EC436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E2D-3AE8-4F8C-831C-47A5D401FA0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5AEA7-D958-4FB1-9D61-91185974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B0FEF-3F21-4B83-81D3-D3B75ECF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640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E63F7-7E44-40A7-806B-CFB63937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4F35C-F1B7-460E-BE61-11AA3F40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37F3-994D-4B70-8D32-F961D6F4F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6EE2D-3AE8-4F8C-831C-47A5D401FA0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C8E4-09C3-4CF8-BE7B-267B22F3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06DC-960F-44BA-A1FF-D0231B1AA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2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67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07728"/>
            <a:ext cx="68580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Regression 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4098" name="Picture 2" descr="http://www3.ntu.edu.sg/cao3/careerfair2017/website/img/logo_ntu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351" y="441630"/>
            <a:ext cx="2331986" cy="83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34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2A4C-C981-461F-8943-2E72AA26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What to Predict DBS Share Price base on the formula generated?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B220-2FCB-44F4-8C4C-11818712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DBS = -50.601*SGD+90.229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Machine Learning Process:</a:t>
            </a:r>
          </a:p>
          <a:p>
            <a:pPr marL="0" indent="0">
              <a:buNone/>
            </a:pPr>
            <a:r>
              <a:rPr lang="en-SG" dirty="0"/>
              <a:t>After 112 set of data training: We have the coefficient of -50.601 and 90.229.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Testing:</a:t>
            </a:r>
          </a:p>
          <a:p>
            <a:pPr marL="0" indent="0">
              <a:buNone/>
            </a:pPr>
            <a:r>
              <a:rPr lang="en-SG" dirty="0"/>
              <a:t>When SGD = 1.38925, what is the error?  </a:t>
            </a:r>
          </a:p>
          <a:p>
            <a:pPr marL="0" indent="0">
              <a:buNone/>
            </a:pPr>
            <a:r>
              <a:rPr lang="en-SG" dirty="0"/>
              <a:t>When SGD = 1.38707, what is the error?</a:t>
            </a:r>
          </a:p>
          <a:p>
            <a:pPr marL="0" indent="0">
              <a:buNone/>
            </a:pPr>
            <a:r>
              <a:rPr lang="en-SG" dirty="0"/>
              <a:t>When SGD = 1.38324, what is the error?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9B1E5-B9B9-4FF1-8905-A695AFC6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AA573E-E4BB-480A-974D-FADBDE760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31708"/>
              </p:ext>
            </p:extLst>
          </p:nvPr>
        </p:nvGraphicFramePr>
        <p:xfrm>
          <a:off x="5567037" y="4437991"/>
          <a:ext cx="2695613" cy="1048411"/>
        </p:xfrm>
        <a:graphic>
          <a:graphicData uri="http://schemas.openxmlformats.org/drawingml/2006/table">
            <a:tbl>
              <a:tblPr/>
              <a:tblGrid>
                <a:gridCol w="1104227">
                  <a:extLst>
                    <a:ext uri="{9D8B030D-6E8A-4147-A177-3AD203B41FA5}">
                      <a16:colId xmlns:a16="http://schemas.microsoft.com/office/drawing/2014/main" val="2999095551"/>
                    </a:ext>
                  </a:extLst>
                </a:gridCol>
                <a:gridCol w="1591386">
                  <a:extLst>
                    <a:ext uri="{9D8B030D-6E8A-4147-A177-3AD203B41FA5}">
                      <a16:colId xmlns:a16="http://schemas.microsoft.com/office/drawing/2014/main" val="2449900734"/>
                    </a:ext>
                  </a:extLst>
                </a:gridCol>
              </a:tblGrid>
              <a:tr h="357413"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19.93122506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-0.51877494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781430"/>
                  </a:ext>
                </a:extLst>
              </a:tr>
              <a:tr h="345499"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20.04153512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-0.558464884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5889"/>
                  </a:ext>
                </a:extLst>
              </a:tr>
              <a:tr h="345499"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20.23533673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-0.214663273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20382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19D83F0-E4EA-4AF4-AE68-D78D2489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3" y="1557706"/>
            <a:ext cx="3871372" cy="8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0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2A9C-C39E-4198-AF9F-ABABC963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formula means?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D28A-5964-481D-908C-C7B39160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DBS = -50.601*SGD+90.229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Singapore appreciate by 100 basis point, example 1.3800 to 1.3700, then DBS price appreciate by 50.601 * 0.01 = $0.5 (50cents).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able to predict DBS share price accurately, there is chance that you can buy at lower price if you predict DBS price will appreciate.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9D76-D869-4D77-8889-BB65512C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828E-A46C-4AA1-A27F-5A128C9D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80" y="181654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3: Run The R Code DBS vs Sing </a:t>
            </a:r>
            <a:r>
              <a:rPr lang="en-US" dirty="0" err="1"/>
              <a:t>Dollar.r</a:t>
            </a:r>
            <a:br>
              <a:rPr lang="en-US" dirty="0"/>
            </a:br>
            <a:r>
              <a:rPr lang="en-US" dirty="0"/>
              <a:t>Line 154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48D14-ABC9-481F-B1DD-FC942D44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06BDB-FF21-4933-8ACC-A5C3AB20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12" y="2662462"/>
            <a:ext cx="5396339" cy="39394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D02B37-CF83-4BCB-B594-5DBC0C1A83CC}"/>
              </a:ext>
            </a:extLst>
          </p:cNvPr>
          <p:cNvSpPr/>
          <p:nvPr/>
        </p:nvSpPr>
        <p:spPr>
          <a:xfrm>
            <a:off x="247880" y="1579796"/>
            <a:ext cx="8488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plot(</a:t>
            </a:r>
            <a:r>
              <a:rPr lang="en-US" dirty="0" err="1"/>
              <a:t>d$SGD</a:t>
            </a:r>
            <a:r>
              <a:rPr lang="en-US" dirty="0"/>
              <a:t>, </a:t>
            </a:r>
            <a:r>
              <a:rPr lang="en-US" dirty="0" err="1"/>
              <a:t>d$DBS</a:t>
            </a:r>
            <a:r>
              <a:rPr lang="en-US" dirty="0"/>
              <a:t>, main = 'Regressions on DBS Share Prediction Data', </a:t>
            </a:r>
            <a:r>
              <a:rPr lang="en-US" dirty="0" err="1"/>
              <a:t>xlab</a:t>
            </a:r>
            <a:r>
              <a:rPr lang="en-US" dirty="0"/>
              <a:t> = 'S$ vs US$', </a:t>
            </a:r>
            <a:r>
              <a:rPr lang="en-US" dirty="0" err="1"/>
              <a:t>ylab</a:t>
            </a:r>
            <a:r>
              <a:rPr lang="en-US" dirty="0"/>
              <a:t> = 'DBS Share Price')</a:t>
            </a:r>
          </a:p>
          <a:p>
            <a:r>
              <a:rPr lang="en-US" dirty="0"/>
              <a:t>&gt; </a:t>
            </a:r>
            <a:r>
              <a:rPr lang="en-US" dirty="0" err="1"/>
              <a:t>abline</a:t>
            </a:r>
            <a:r>
              <a:rPr lang="en-US" dirty="0"/>
              <a:t>(m1, col="red")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C90D1-2A37-4914-B65E-9FC950E67AB8}"/>
              </a:ext>
            </a:extLst>
          </p:cNvPr>
          <p:cNvSpPr txBox="1"/>
          <p:nvPr/>
        </p:nvSpPr>
        <p:spPr>
          <a:xfrm flipH="1">
            <a:off x="6351913" y="2118579"/>
            <a:ext cx="22694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your conclusion on DBS Price vs Sing$?</a:t>
            </a:r>
            <a:endParaRPr lang="en-SG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B08D8-F0F8-49C2-AE3E-0D1C0F71DC0E}"/>
              </a:ext>
            </a:extLst>
          </p:cNvPr>
          <p:cNvSpPr txBox="1"/>
          <p:nvPr/>
        </p:nvSpPr>
        <p:spPr>
          <a:xfrm>
            <a:off x="6351913" y="4380121"/>
            <a:ext cx="2516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Sing$ Strengthen, DBS price goes up</a:t>
            </a:r>
            <a:endParaRPr lang="en-SG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E0E87F-E8C7-469B-AE54-902DC6E75DAF}"/>
              </a:ext>
            </a:extLst>
          </p:cNvPr>
          <p:cNvSpPr/>
          <p:nvPr/>
        </p:nvSpPr>
        <p:spPr>
          <a:xfrm>
            <a:off x="6278651" y="4026263"/>
            <a:ext cx="2645012" cy="121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628F6-8857-4352-B5BE-226DCF5C489B}"/>
              </a:ext>
            </a:extLst>
          </p:cNvPr>
          <p:cNvSpPr txBox="1"/>
          <p:nvPr/>
        </p:nvSpPr>
        <p:spPr>
          <a:xfrm flipH="1">
            <a:off x="6245878" y="5672829"/>
            <a:ext cx="2269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about the error?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75591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99ED-5F60-445D-988A-2F0E623C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6: Error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0850-1738-4BC5-B243-B1AAF130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F-test, Polynomial is more significant than Linear</a:t>
            </a:r>
          </a:p>
          <a:p>
            <a:r>
              <a:rPr lang="en-US" dirty="0"/>
              <a:t>How about error? Let us take look at RMSE.</a:t>
            </a:r>
          </a:p>
          <a:p>
            <a:r>
              <a:rPr lang="en-US" dirty="0"/>
              <a:t>5 types of error: 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Square Error</a:t>
            </a:r>
          </a:p>
          <a:p>
            <a:pPr lvl="1"/>
            <a:r>
              <a:rPr lang="en-US" dirty="0"/>
              <a:t>Sum of Square Error</a:t>
            </a:r>
          </a:p>
          <a:p>
            <a:pPr lvl="1"/>
            <a:r>
              <a:rPr lang="en-US" dirty="0"/>
              <a:t>Mean Square Error</a:t>
            </a:r>
          </a:p>
          <a:p>
            <a:pPr lvl="1"/>
            <a:r>
              <a:rPr lang="en-US" dirty="0"/>
              <a:t>Root Mean Square Error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798D0-FDAB-4965-B0FD-209FE204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AEAE3-32E3-414B-A403-D7C7F257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03" y="5031185"/>
            <a:ext cx="3829050" cy="1190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1FAE90-C58A-46D2-AE59-438D136913AA}"/>
              </a:ext>
            </a:extLst>
          </p:cNvPr>
          <p:cNvSpPr/>
          <p:nvPr/>
        </p:nvSpPr>
        <p:spPr>
          <a:xfrm>
            <a:off x="5849957" y="5210978"/>
            <a:ext cx="969484" cy="42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E72D093-5D56-4DF8-AD1E-F36DF8BDA405}"/>
              </a:ext>
            </a:extLst>
          </p:cNvPr>
          <p:cNvCxnSpPr>
            <a:cxnSpLocks/>
          </p:cNvCxnSpPr>
          <p:nvPr/>
        </p:nvCxnSpPr>
        <p:spPr>
          <a:xfrm rot="10800000">
            <a:off x="2051548" y="3073706"/>
            <a:ext cx="4281469" cy="2149972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A6EC3-BD7B-4DF3-8327-8EAF24ACD627}"/>
              </a:ext>
            </a:extLst>
          </p:cNvPr>
          <p:cNvSpPr/>
          <p:nvPr/>
        </p:nvSpPr>
        <p:spPr>
          <a:xfrm>
            <a:off x="6910675" y="5183436"/>
            <a:ext cx="173860" cy="242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DDC4851-20AC-46F0-91BA-82A6180DBDBD}"/>
              </a:ext>
            </a:extLst>
          </p:cNvPr>
          <p:cNvCxnSpPr/>
          <p:nvPr/>
        </p:nvCxnSpPr>
        <p:spPr>
          <a:xfrm rot="10800000">
            <a:off x="2599981" y="3429000"/>
            <a:ext cx="4397624" cy="1754436"/>
          </a:xfrm>
          <a:prstGeom prst="bentConnector3">
            <a:avLst>
              <a:gd name="adj1" fmla="val 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B6598-4DFB-4392-8987-C07C3E009F45}"/>
              </a:ext>
            </a:extLst>
          </p:cNvPr>
          <p:cNvSpPr/>
          <p:nvPr/>
        </p:nvSpPr>
        <p:spPr>
          <a:xfrm>
            <a:off x="5100810" y="5183436"/>
            <a:ext cx="561860" cy="993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68BE999-588B-4E5C-92C1-D4CBC762314D}"/>
              </a:ext>
            </a:extLst>
          </p:cNvPr>
          <p:cNvCxnSpPr/>
          <p:nvPr/>
        </p:nvCxnSpPr>
        <p:spPr>
          <a:xfrm rot="10800000">
            <a:off x="3263404" y="3701668"/>
            <a:ext cx="2145879" cy="1509311"/>
          </a:xfrm>
          <a:prstGeom prst="bentConnector3">
            <a:avLst>
              <a:gd name="adj1" fmla="val -3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BEF6D-D69E-4E1D-BEB5-867A854B3524}"/>
              </a:ext>
            </a:extLst>
          </p:cNvPr>
          <p:cNvSpPr/>
          <p:nvPr/>
        </p:nvSpPr>
        <p:spPr>
          <a:xfrm>
            <a:off x="6271047" y="5757041"/>
            <a:ext cx="211002" cy="231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9AAA9D3-AD05-4248-B137-EC044C9EA7DF}"/>
              </a:ext>
            </a:extLst>
          </p:cNvPr>
          <p:cNvCxnSpPr>
            <a:cxnSpLocks/>
          </p:cNvCxnSpPr>
          <p:nvPr/>
        </p:nvCxnSpPr>
        <p:spPr>
          <a:xfrm rot="10800000">
            <a:off x="3500570" y="3991005"/>
            <a:ext cx="3007644" cy="1871424"/>
          </a:xfrm>
          <a:prstGeom prst="bentConnector3">
            <a:avLst>
              <a:gd name="adj1" fmla="val -701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EEEBE8-1FE8-4795-BB6D-0165826CE7EB}"/>
              </a:ext>
            </a:extLst>
          </p:cNvPr>
          <p:cNvCxnSpPr/>
          <p:nvPr/>
        </p:nvCxnSpPr>
        <p:spPr>
          <a:xfrm flipH="1" flipV="1">
            <a:off x="2875402" y="4583017"/>
            <a:ext cx="625167" cy="7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09A5718-5354-434D-A85C-6F9BC5EF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986" y="4888920"/>
            <a:ext cx="4832928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1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2BBC-8E18-4683-92F9-E8161910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Code: Line 163 to Line 176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BF35-7ABE-4702-85C9-23E52720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F82D7-9DB2-49DD-8CF8-FA6935B5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930763"/>
            <a:ext cx="4124325" cy="2181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FB9670-C88F-47A9-AE7E-AEA71EFCCC64}"/>
              </a:ext>
            </a:extLst>
          </p:cNvPr>
          <p:cNvSpPr txBox="1"/>
          <p:nvPr/>
        </p:nvSpPr>
        <p:spPr>
          <a:xfrm>
            <a:off x="3134989" y="4583014"/>
            <a:ext cx="5221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lowest error.</a:t>
            </a:r>
            <a:endParaRPr lang="en-SG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CF510-F8AB-44AD-B3D1-51A538B47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494" y="4111988"/>
            <a:ext cx="3263697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9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9C8E-C050-4BBD-8A1E-7D0DBFF2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7: Multi-Linear Regression as classifier with train test set split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Date-set: Loan Default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64178-FA27-452E-A671-603C1B8E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2FE89-25B1-408A-B302-80A5D3E2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56" y="2229661"/>
            <a:ext cx="5161385" cy="39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7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15C3-EBEF-4AA1-8CFD-E5FBFB29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 for logistic regression as classifier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BF150-B821-4733-93A1-0A338F63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5390E-D1E3-4D6E-BA24-33A1929C2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65" y="1603376"/>
            <a:ext cx="6324600" cy="4752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0CD40F-D7DB-420B-A837-B2CE361EC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45" y="1379246"/>
            <a:ext cx="6868419" cy="7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133E-E3A8-45F4-9A3E-BA335A8F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5BE0A-95A0-4CF4-B60D-A7FFB5CC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050B9-4EF8-429E-9E54-57DE95120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7" y="1690689"/>
            <a:ext cx="7910425" cy="30024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09550-6704-4F58-B2F0-68C2B5E88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49" y="2835931"/>
            <a:ext cx="3561975" cy="20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9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DCDB-0CA4-427D-9233-107B94D7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Train Test Set (70 train, 30 test)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7CACF-AE4F-4C27-8B2F-E16B1921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950BF-EB97-4392-8BDE-8F55A9A5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5333"/>
            <a:ext cx="7786962" cy="1161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99783D-6688-4670-B029-C448142E6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45" y="3900717"/>
            <a:ext cx="4476750" cy="466725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8D0CAC-DC06-473D-92EA-55B22DB1715C}"/>
              </a:ext>
            </a:extLst>
          </p:cNvPr>
          <p:cNvCxnSpPr/>
          <p:nvPr/>
        </p:nvCxnSpPr>
        <p:spPr>
          <a:xfrm rot="10800000" flipV="1">
            <a:off x="5190896" y="2636127"/>
            <a:ext cx="2025153" cy="1616383"/>
          </a:xfrm>
          <a:prstGeom prst="bentConnector3">
            <a:avLst>
              <a:gd name="adj1" fmla="val 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4BE7D1-9CD4-4098-B61D-DDC1DEFE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71" y="3573647"/>
            <a:ext cx="5182379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4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3B2A-EB34-42E1-B5B2-FA8BCA42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08" y="21430"/>
            <a:ext cx="7886700" cy="1325563"/>
          </a:xfrm>
        </p:spPr>
        <p:txBody>
          <a:bodyPr/>
          <a:lstStyle/>
          <a:p>
            <a:r>
              <a:rPr lang="en-US" dirty="0"/>
              <a:t>Train the coefficient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6F821-AF86-485E-8477-E0AC5638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16E3-E1E8-4543-965F-0A16C4DD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96" y="1046590"/>
            <a:ext cx="5392735" cy="3536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F6A9B-7534-4CB9-A189-1B2B4BB22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6" y="4724870"/>
            <a:ext cx="4758828" cy="19966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EF38AE-63AF-4DFD-9D3A-F6EDA7A3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89" y="4583050"/>
            <a:ext cx="5116278" cy="22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1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1B42-7F09-4B1B-94A1-17815000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94B3-CDD7-47B7-BC13-FFAF2FF9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Using one or more variable (</a:t>
            </a:r>
            <a:r>
              <a:rPr lang="en-US" sz="3600" dirty="0" err="1"/>
              <a:t>Xs</a:t>
            </a:r>
            <a:r>
              <a:rPr lang="en-US" sz="3600" dirty="0"/>
              <a:t>)to predict one variable (Y) via Regression</a:t>
            </a:r>
          </a:p>
          <a:p>
            <a:pPr marL="0" indent="0">
              <a:buNone/>
            </a:pPr>
            <a:r>
              <a:rPr lang="en-US" sz="3600" dirty="0"/>
              <a:t>Regression is one of the most important model in machine learning</a:t>
            </a:r>
          </a:p>
          <a:p>
            <a:pPr marL="0" indent="0">
              <a:buNone/>
            </a:pPr>
            <a:r>
              <a:rPr lang="en-US" sz="3600" dirty="0"/>
              <a:t>How to select the best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5CC4A-6613-4D6E-96EF-E01BBB1C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7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CAAB-78FB-4A74-8775-356FAFCB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 the test set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D417B-BB1C-442B-9919-1704CF72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9B712-C2D1-46B4-A125-BF67F320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4" y="1891726"/>
            <a:ext cx="7956686" cy="3517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2B61E-B2AD-48AE-BA98-7B132FFF3A7C}"/>
              </a:ext>
            </a:extLst>
          </p:cNvPr>
          <p:cNvSpPr txBox="1"/>
          <p:nvPr/>
        </p:nvSpPr>
        <p:spPr>
          <a:xfrm>
            <a:off x="1881941" y="5808622"/>
            <a:ext cx="531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or Test set has higher accuracy?</a:t>
            </a:r>
            <a:endParaRPr lang="en-SG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E1F11-2F5F-4F1F-89F6-1A1A3B7F4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7" y="2406273"/>
            <a:ext cx="6658641" cy="31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5CBA-C54A-4B6D-AD2F-E8DCC3C9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predict loan default &amp; What other consideration?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857A-5C4A-4B14-B5C6-A50870A1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 able to predict loan default, the financial institute can reduce bad debt.</a:t>
            </a:r>
          </a:p>
          <a:p>
            <a:r>
              <a:rPr lang="en-US" sz="3200" dirty="0"/>
              <a:t>Other consideration could include:</a:t>
            </a:r>
          </a:p>
          <a:p>
            <a:pPr lvl="1"/>
            <a:r>
              <a:rPr lang="en-US" sz="3200" dirty="0"/>
              <a:t>Macro economic like unemployment rate and GDP</a:t>
            </a:r>
          </a:p>
          <a:p>
            <a:pPr lvl="1"/>
            <a:r>
              <a:rPr lang="en-US" sz="3200" dirty="0"/>
              <a:t>Abnormal situation like </a:t>
            </a:r>
            <a:r>
              <a:rPr lang="en-US" sz="3200" dirty="0" err="1"/>
              <a:t>Covid</a:t>
            </a:r>
            <a:endParaRPr lang="en-SG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9D089-8F1A-4222-97FC-F091F562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8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42C9-8DFC-4A55-B0CF-83EDB839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02B6-1531-4EB3-9C1C-E573B303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</a:t>
            </a:r>
          </a:p>
          <a:p>
            <a:pPr lvl="1"/>
            <a:r>
              <a:rPr lang="en-US" dirty="0"/>
              <a:t>Not normal distribution</a:t>
            </a:r>
          </a:p>
          <a:p>
            <a:pPr lvl="1"/>
            <a:r>
              <a:rPr lang="en-US" dirty="0"/>
              <a:t>Correlation with X or Y</a:t>
            </a:r>
          </a:p>
          <a:p>
            <a:r>
              <a:rPr lang="en-US" dirty="0"/>
              <a:t>Multicollinearity – Relationship Between Variable</a:t>
            </a:r>
          </a:p>
          <a:p>
            <a:r>
              <a:rPr lang="en-SG" dirty="0"/>
              <a:t>Time Series – Correlation between the rows</a:t>
            </a:r>
          </a:p>
          <a:p>
            <a:r>
              <a:rPr lang="en-SG" dirty="0"/>
              <a:t>Is this dataset good enough to generalize the prediction? Split the date into Train and Test, Cross Validation, Bootstrap.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DF8FB-0DC3-40AB-870E-95FB69F9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17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828E-A46C-4AA1-A27F-5A128C9D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80" y="181654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Other models</a:t>
            </a:r>
            <a:endParaRPr lang="en-S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48D14-ABC9-481F-B1DD-FC942D44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02B37-CF83-4BCB-B594-5DBC0C1A83CC}"/>
              </a:ext>
            </a:extLst>
          </p:cNvPr>
          <p:cNvSpPr/>
          <p:nvPr/>
        </p:nvSpPr>
        <p:spPr>
          <a:xfrm>
            <a:off x="380082" y="1876726"/>
            <a:ext cx="76732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Non-Linear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Polynomial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Log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Exponential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Quantile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E244B-6029-41C3-88B0-AD3FA5D42EEA}"/>
              </a:ext>
            </a:extLst>
          </p:cNvPr>
          <p:cNvSpPr/>
          <p:nvPr/>
        </p:nvSpPr>
        <p:spPr>
          <a:xfrm>
            <a:off x="190041" y="5809172"/>
            <a:ext cx="8763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https://www.dropbox.com/sh/m03zs4hd497rnk7/AABZ_o5g1MHKE7wUvvXYPWACa?dl=0</a:t>
            </a:r>
          </a:p>
        </p:txBody>
      </p:sp>
    </p:spTree>
    <p:extLst>
      <p:ext uri="{BB962C8B-B14F-4D97-AF65-F5344CB8AC3E}">
        <p14:creationId xmlns:p14="http://schemas.microsoft.com/office/powerpoint/2010/main" val="230474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6DB2-1545-4919-A632-A8D2077E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Activities (B)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710B-948F-463E-AB08-B1E1E905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1588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Passexam.csv</a:t>
            </a:r>
          </a:p>
          <a:p>
            <a:r>
              <a:rPr lang="en-US" dirty="0"/>
              <a:t>Rating.csv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Deliverables:</a:t>
            </a:r>
          </a:p>
          <a:p>
            <a:r>
              <a:rPr lang="en-US" dirty="0"/>
              <a:t>Check the significant of both the independent variable (X) from t-test and the regression formula (f-significant)</a:t>
            </a:r>
          </a:p>
          <a:p>
            <a:r>
              <a:rPr lang="en-US" dirty="0"/>
              <a:t>Find out the Accuracy (for classifier or categorical) or RMSE (for continuous)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7788C-D6AC-46CA-A8DC-1EA82A94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83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C43-2897-4A0E-920C-F5FEE3C0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&amp; Discussion (1)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B102-212F-4C5F-AEC1-2D446210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1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analyze how debt payments may be influenced by income (measured in $1,000s) and the unemployment rate(measured in %). The sample regression equation is </a:t>
            </a:r>
          </a:p>
          <a:p>
            <a:pPr marL="0" indent="0">
              <a:buNone/>
            </a:pPr>
            <a:r>
              <a:rPr lang="en-US" dirty="0"/>
              <a:t>(Debt) =20+10Income+0.6Unemployment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Interpret the regression coefficients.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coefficients to predict debt payment if income is $80,000 and the unemployment rate is 7.5%.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3CBDD-B7E5-4A28-9ABE-563AA0B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99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Regression as Prediction</a:t>
            </a:r>
          </a:p>
          <a:p>
            <a:r>
              <a:rPr lang="en-US" sz="2800" dirty="0"/>
              <a:t>Types of Regression</a:t>
            </a:r>
          </a:p>
          <a:p>
            <a:r>
              <a:rPr lang="en-US" sz="2800" dirty="0"/>
              <a:t>Other consideration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5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59AF-7B41-4BE6-9D0A-B08791B3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E510-2CAB-4EC1-B4DD-E98EF098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Intro to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Linear Regression (R)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Multi-Linear Regression, Logistic Regression as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Other Considerations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Exercise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</a:t>
            </a:r>
          </a:p>
          <a:p>
            <a:pPr marL="342900" lvl="1" indent="0">
              <a:buNone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FE184-1626-4BC5-90DF-CE0A10CF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5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6C22-E974-4A3A-A8E4-E5227433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DED-F996-45DE-8AEC-B0E3530D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 – 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Prediction Exercise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and Visualize - 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Non-Linear Model – 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RMSE - 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Multi-Linear Regression with logistic regression as classifier and splitting of train test set -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34442-0940-4D5B-BC3B-97C5B177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3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47" y="1690689"/>
            <a:ext cx="7824551" cy="509280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600" dirty="0"/>
              <a:t>Y has a linear relationship with the </a:t>
            </a:r>
            <a:r>
              <a:rPr lang="en-US" sz="3600" dirty="0" err="1"/>
              <a:t>Xs</a:t>
            </a:r>
            <a:r>
              <a:rPr lang="en-US" sz="3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81327-C42A-4B0F-91CB-6F1EC709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44" y="2417994"/>
            <a:ext cx="5395428" cy="39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0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Linear Regression Model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3750" y="2541496"/>
                <a:ext cx="71287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SG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+…</m:t>
                    </m:r>
                    <m:r>
                      <a:rPr lang="en-SG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SG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32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SG" sz="3200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50" y="2541496"/>
                <a:ext cx="7128792" cy="492443"/>
              </a:xfrm>
              <a:prstGeom prst="rect">
                <a:avLst/>
              </a:prstGeom>
              <a:blipFill>
                <a:blip r:embed="rId2"/>
                <a:stretch>
                  <a:fillRect l="-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4038" y="4227255"/>
                <a:ext cx="55279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SG" sz="320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38" y="4227255"/>
                <a:ext cx="552796" cy="492443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16200000">
            <a:off x="4412786" y="1078292"/>
            <a:ext cx="818671" cy="5112568"/>
          </a:xfrm>
          <a:prstGeom prst="leftBrace">
            <a:avLst>
              <a:gd name="adj1" fmla="val 8333"/>
              <a:gd name="adj2" fmla="val 313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090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86DB-6F7C-4468-BE2F-98820E38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When $S Strengthen, will DBS share price up or down?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DF8E-F4A5-44C9-8393-15C19D437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99" y="2005013"/>
            <a:ext cx="7886700" cy="4351338"/>
          </a:xfrm>
        </p:spPr>
        <p:txBody>
          <a:bodyPr/>
          <a:lstStyle/>
          <a:p>
            <a:r>
              <a:rPr lang="en-US" dirty="0"/>
              <a:t>When Sing Dollar strengthen, DBS share price will be expensive for foreign investor, therefore, DBS price should go down, if everything else remain the same.</a:t>
            </a:r>
          </a:p>
          <a:p>
            <a:r>
              <a:rPr lang="en-US" dirty="0"/>
              <a:t>However, when Sing Dollar strengthen, DBS asset in S$ will appreciate from foreign investor perspective, hence, if DBS has more Sing Dollar Asset than Liability, DBS share price should go up.</a:t>
            </a:r>
          </a:p>
          <a:p>
            <a:r>
              <a:rPr lang="en-US" dirty="0"/>
              <a:t>Hence, data analytics is important.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4FFC5-B317-40D0-BC81-6835A2C0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3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8174-CC9D-4D9C-94A0-CF902B2A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63" y="67469"/>
            <a:ext cx="7886700" cy="1325563"/>
          </a:xfrm>
        </p:spPr>
        <p:txBody>
          <a:bodyPr/>
          <a:lstStyle/>
          <a:p>
            <a:r>
              <a:rPr lang="en-US" dirty="0"/>
              <a:t>Data : Total 122 rows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5B86F-B78F-46A2-9A0E-313D0B4A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68CF9-A4D9-460E-B87A-57603E4B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10" y="1258580"/>
            <a:ext cx="4883872" cy="5232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4262F-7572-4960-9636-C34686BA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085" y="1280614"/>
            <a:ext cx="2486025" cy="2457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CB4217-C946-4D40-8C40-71EBA7A743BE}"/>
              </a:ext>
            </a:extLst>
          </p:cNvPr>
          <p:cNvSpPr txBox="1"/>
          <p:nvPr/>
        </p:nvSpPr>
        <p:spPr>
          <a:xfrm>
            <a:off x="6642483" y="3874691"/>
            <a:ext cx="1872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R: By double click on the variable at the environment window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55AB1-F335-44AC-9E8E-4F9D9749B279}"/>
              </a:ext>
            </a:extLst>
          </p:cNvPr>
          <p:cNvSpPr/>
          <p:nvPr/>
        </p:nvSpPr>
        <p:spPr>
          <a:xfrm>
            <a:off x="6137084" y="3778885"/>
            <a:ext cx="2699132" cy="1545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94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4B03-8223-4918-BD22-127BB63D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44" y="9704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1: Run The R Code DBS vs Sing </a:t>
            </a:r>
            <a:r>
              <a:rPr lang="en-US" dirty="0" err="1"/>
              <a:t>Dollar.r</a:t>
            </a:r>
            <a:br>
              <a:rPr lang="en-US" dirty="0"/>
            </a:br>
            <a:r>
              <a:rPr lang="en-US" dirty="0"/>
              <a:t>Line 152: Summary(m1)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1955D-B854-4652-AA83-20F150E5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0EE3A-2F58-4789-A440-F1A69577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68655"/>
            <a:ext cx="6305550" cy="3667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6230B-5E3D-465D-9924-B282AFAE8494}"/>
              </a:ext>
            </a:extLst>
          </p:cNvPr>
          <p:cNvSpPr txBox="1"/>
          <p:nvPr/>
        </p:nvSpPr>
        <p:spPr>
          <a:xfrm>
            <a:off x="5507146" y="2192999"/>
            <a:ext cx="285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0070C0"/>
                </a:solidFill>
              </a:rPr>
              <a:t>P-value is very low =&gt; SGD is a significant predictor of DBS Share Price or can refer to the star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9D206-A322-4147-87A3-7342A7E73079}"/>
              </a:ext>
            </a:extLst>
          </p:cNvPr>
          <p:cNvSpPr txBox="1"/>
          <p:nvPr/>
        </p:nvSpPr>
        <p:spPr>
          <a:xfrm>
            <a:off x="628650" y="5815020"/>
            <a:ext cx="756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0070C0"/>
                </a:solidFill>
              </a:rPr>
              <a:t>F-statistic P-value is very low =&gt; DBS = -50.601*SGD+90.229 is significant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757D08-0649-4868-8742-C13C90A41102}"/>
              </a:ext>
            </a:extLst>
          </p:cNvPr>
          <p:cNvCxnSpPr>
            <a:stCxn id="6" idx="1"/>
          </p:cNvCxnSpPr>
          <p:nvPr/>
        </p:nvCxnSpPr>
        <p:spPr>
          <a:xfrm flipH="1">
            <a:off x="5244030" y="3008607"/>
            <a:ext cx="263116" cy="61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A68537-BA7F-44E3-836D-8D85BE07BA0C}"/>
              </a:ext>
            </a:extLst>
          </p:cNvPr>
          <p:cNvCxnSpPr/>
          <p:nvPr/>
        </p:nvCxnSpPr>
        <p:spPr>
          <a:xfrm flipV="1">
            <a:off x="4671152" y="5357814"/>
            <a:ext cx="242371" cy="40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231801-9047-45A1-BA48-4B427986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292" y="2192999"/>
            <a:ext cx="2719052" cy="1560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081872-FE0B-43A4-8865-B67DB09B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0" y="5511882"/>
            <a:ext cx="6812187" cy="10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0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18366</TotalTime>
  <Words>972</Words>
  <Application>Microsoft Office PowerPoint</Application>
  <PresentationFormat>On-screen Show (4:3)</PresentationFormat>
  <Paragraphs>155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Regression  </vt:lpstr>
      <vt:lpstr>Objective</vt:lpstr>
      <vt:lpstr>Agenda</vt:lpstr>
      <vt:lpstr>Activities</vt:lpstr>
      <vt:lpstr>Linear Regression</vt:lpstr>
      <vt:lpstr>Linear Regression Model Line</vt:lpstr>
      <vt:lpstr>Data Analysis: When $S Strengthen, will DBS share price up or down?</vt:lpstr>
      <vt:lpstr>Data : Total 122 rows</vt:lpstr>
      <vt:lpstr>Activity 1: Run The R Code DBS vs Sing Dollar.r Line 152: Summary(m1)</vt:lpstr>
      <vt:lpstr>Activity 2: What to Predict DBS Share Price base on the formula generated?</vt:lpstr>
      <vt:lpstr>What does the formula means?</vt:lpstr>
      <vt:lpstr>Activity 3: Run The R Code DBS vs Sing Dollar.r Line 154</vt:lpstr>
      <vt:lpstr>Activity 6: Error</vt:lpstr>
      <vt:lpstr>R Code: Line 163 to Line 176</vt:lpstr>
      <vt:lpstr>Activity 7: Multi-Linear Regression as classifier with train test set split  Date-set: Loan Default</vt:lpstr>
      <vt:lpstr>GLM for logistic regression as classifier</vt:lpstr>
      <vt:lpstr>Accuracy</vt:lpstr>
      <vt:lpstr>Split Train Test Set (70 train, 30 test)</vt:lpstr>
      <vt:lpstr>Train the coefficient</vt:lpstr>
      <vt:lpstr>Test on the test set</vt:lpstr>
      <vt:lpstr>Why predict loan default &amp; What other consideration?</vt:lpstr>
      <vt:lpstr>Other Considerations</vt:lpstr>
      <vt:lpstr>Other models</vt:lpstr>
      <vt:lpstr>Programming Activities (B)</vt:lpstr>
      <vt:lpstr>Presentation &amp; Discussion (1)</vt:lpstr>
      <vt:lpstr>Check Your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Chee Hua</dc:creator>
  <cp:lastModifiedBy>User</cp:lastModifiedBy>
  <cp:revision>564</cp:revision>
  <dcterms:created xsi:type="dcterms:W3CDTF">2014-09-12T02:11:56Z</dcterms:created>
  <dcterms:modified xsi:type="dcterms:W3CDTF">2020-06-13T01:35:42Z</dcterms:modified>
</cp:coreProperties>
</file>