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5" r:id="rId2"/>
    <p:sldId id="262" r:id="rId3"/>
    <p:sldId id="264" r:id="rId4"/>
    <p:sldId id="266" r:id="rId5"/>
    <p:sldId id="257" r:id="rId6"/>
    <p:sldId id="259" r:id="rId7"/>
    <p:sldId id="25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2196F3"/>
    <a:srgbClr val="64CCEA"/>
    <a:srgbClr val="D1E3F3"/>
    <a:srgbClr val="F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E5746-4F27-4A82-A95D-657A2F13ADEB}" v="34" dt="2022-03-11T11:39:17.744"/>
    <p1510:client id="{848C207F-8964-4041-8728-EB3B889CE824}" v="37" dt="2022-03-11T12:51:08.351"/>
    <p1510:client id="{A1CC8BC7-EB1E-4018-99D6-4EFC28B21389}" v="4261" dt="2022-03-11T12:53:52.188"/>
    <p1510:client id="{CDAC31C0-17B7-44CD-B01F-B1C72B041062}" v="2276" dt="2022-03-11T12:25:06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3E25D-AD0E-43AC-8E5B-1BC4AB126DD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512B-B074-4082-AFCC-C3111BE9BB7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310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7512B-B074-4082-AFCC-C3111BE9BB7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33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7512B-B074-4082-AFCC-C3111BE9BB7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75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92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6677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22501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5091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6312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0809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573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7913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5288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6189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8992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79FA-9D08-FD48-8B79-857C2C1D74AA}" type="datetimeFigureOut">
              <a:rPr lang="en-HR" smtClean="0"/>
              <a:t>04/19/2022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C546-10AD-C54D-A342-36C06DDE7BEA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64461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04118A79-1167-479E-968A-FC955598652F}"/>
              </a:ext>
            </a:extLst>
          </p:cNvPr>
          <p:cNvSpPr/>
          <p:nvPr/>
        </p:nvSpPr>
        <p:spPr>
          <a:xfrm rot="13346710">
            <a:off x="-1269254" y="-4986817"/>
            <a:ext cx="9509175" cy="13174034"/>
          </a:xfrm>
          <a:prstGeom prst="rect">
            <a:avLst/>
          </a:prstGeom>
          <a:solidFill>
            <a:srgbClr val="00AEE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7FEA61F8-4C8F-48D0-9E0E-E1B4DF5FD3EF}"/>
              </a:ext>
            </a:extLst>
          </p:cNvPr>
          <p:cNvSpPr/>
          <p:nvPr/>
        </p:nvSpPr>
        <p:spPr>
          <a:xfrm rot="13346710">
            <a:off x="-3108243" y="-5368460"/>
            <a:ext cx="9509175" cy="13174034"/>
          </a:xfrm>
          <a:prstGeom prst="rect">
            <a:avLst/>
          </a:prstGeom>
          <a:solidFill>
            <a:srgbClr val="00AEE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087CAED2-1BC0-41C5-9339-42953547BA95}"/>
              </a:ext>
            </a:extLst>
          </p:cNvPr>
          <p:cNvSpPr/>
          <p:nvPr/>
        </p:nvSpPr>
        <p:spPr>
          <a:xfrm rot="13346710">
            <a:off x="-5298469" y="-5464655"/>
            <a:ext cx="9509175" cy="13174034"/>
          </a:xfrm>
          <a:prstGeom prst="rect">
            <a:avLst/>
          </a:prstGeom>
          <a:solidFill>
            <a:srgbClr val="00AEE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169E4C-AE61-462C-8DB2-F05C5B28A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" y="2022308"/>
            <a:ext cx="9144000" cy="2072734"/>
          </a:xfrm>
        </p:spPr>
        <p:txBody>
          <a:bodyPr>
            <a:normAutofit/>
          </a:bodyPr>
          <a:lstStyle/>
          <a:p>
            <a:pPr algn="l"/>
            <a:r>
              <a:rPr lang="hr-HR" sz="2000">
                <a:solidFill>
                  <a:schemeClr val="bg1"/>
                </a:solidFill>
                <a:latin typeface="Avenir Next LT Pro" panose="020B0504020202020204" pitchFamily="34" charset="-18"/>
              </a:rPr>
              <a:t>TEO IVANČEVIĆ</a:t>
            </a:r>
          </a:p>
          <a:p>
            <a:pPr algn="l"/>
            <a:r>
              <a:rPr lang="hr-HR" sz="2000">
                <a:solidFill>
                  <a:schemeClr val="bg1"/>
                </a:solidFill>
                <a:latin typeface="Avenir Next LT Pro" panose="020B0504020202020204" pitchFamily="34" charset="-18"/>
              </a:rPr>
              <a:t>DOMAGOJ SABOLIĆ</a:t>
            </a:r>
          </a:p>
          <a:p>
            <a:pPr algn="l"/>
            <a:r>
              <a:rPr lang="hr-HR" sz="2000">
                <a:solidFill>
                  <a:schemeClr val="bg1"/>
                </a:solidFill>
                <a:latin typeface="Avenir Next LT Pro" panose="020B0504020202020204" pitchFamily="34" charset="-18"/>
              </a:rPr>
              <a:t>FRAN HORVAT</a:t>
            </a:r>
          </a:p>
          <a:p>
            <a:pPr algn="l"/>
            <a:endParaRPr lang="hr-HR" sz="2000">
              <a:solidFill>
                <a:schemeClr val="bg1"/>
              </a:solidFill>
              <a:latin typeface="Avenir Next LT Pro" panose="020B0504020202020204" pitchFamily="34" charset="-18"/>
            </a:endParaRPr>
          </a:p>
          <a:p>
            <a:pPr algn="l"/>
            <a:r>
              <a:rPr lang="hr-HR" sz="2000">
                <a:solidFill>
                  <a:schemeClr val="bg1"/>
                </a:solidFill>
                <a:latin typeface="Avenir Next LT Pro" panose="020B0504020202020204" pitchFamily="34" charset="-18"/>
              </a:rPr>
              <a:t>XV. GIMNAZIJA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0F7A79B-9994-4BD9-844E-4AA456A7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92177" y="-459343"/>
            <a:ext cx="9144000" cy="2387600"/>
          </a:xfrm>
        </p:spPr>
        <p:txBody>
          <a:bodyPr/>
          <a:lstStyle/>
          <a:p>
            <a:r>
              <a:rPr lang="hr-HR">
                <a:solidFill>
                  <a:schemeClr val="bg1"/>
                </a:solidFill>
                <a:latin typeface="Avenir Next LT Pro" panose="020B0504020202020204" pitchFamily="34" charset="-18"/>
              </a:rPr>
              <a:t>PARALLEL</a:t>
            </a:r>
          </a:p>
        </p:txBody>
      </p:sp>
      <p:pic>
        <p:nvPicPr>
          <p:cNvPr id="9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09BFDF30-D413-4CC0-BCD8-C2CF48A5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36" y="1122362"/>
            <a:ext cx="4029216" cy="74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5900-B7DB-46B0-B552-76F9D041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>
                <a:latin typeface="Avenir Next LT Pro" panose="020B0504020202020204" pitchFamily="34" charset="-18"/>
              </a:rPr>
              <a:t>ŠTO JE PARALLEL</a:t>
            </a:r>
            <a:r>
              <a:rPr lang="en-US">
                <a:latin typeface="Avenir Next LT Pro" panose="020B0504020202020204" pitchFamily="34" charset="-18"/>
              </a:rPr>
              <a:t>?</a:t>
            </a:r>
            <a:endParaRPr lang="hr-HR">
              <a:latin typeface="Avenir Next LT Pro" panose="020B0504020202020204" pitchFamily="34" charset="-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8D41-5320-4428-9F15-528E4A57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venir Next LT Pro" panose="020B0504020202020204" pitchFamily="34" charset="-18"/>
              </a:rPr>
              <a:t>Sustav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obavje</a:t>
            </a:r>
            <a:r>
              <a:rPr lang="hr-HR" err="1">
                <a:latin typeface="Avenir Next LT Pro" panose="020B0504020202020204" pitchFamily="34" charset="-18"/>
              </a:rPr>
              <a:t>štavanja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koj</a:t>
            </a:r>
            <a:r>
              <a:rPr lang="hr-HR">
                <a:latin typeface="Avenir Next LT Pro" panose="020B0504020202020204" pitchFamily="34" charset="-18"/>
              </a:rPr>
              <a:t>i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omogu</a:t>
            </a:r>
            <a:r>
              <a:rPr lang="hr-HR" err="1">
                <a:latin typeface="Avenir Next LT Pro" panose="020B0504020202020204" pitchFamily="34" charset="-18"/>
              </a:rPr>
              <a:t>ćuje</a:t>
            </a:r>
            <a:r>
              <a:rPr lang="en-US">
                <a:latin typeface="Avenir Next LT Pro" panose="020B0504020202020204" pitchFamily="34" charset="-18"/>
              </a:rPr>
              <a:t>:</a:t>
            </a:r>
            <a:endParaRPr lang="hr-HR">
              <a:latin typeface="Avenir Next LT Pro" panose="020B0504020202020204" pitchFamily="34" charset="-18"/>
            </a:endParaRPr>
          </a:p>
          <a:p>
            <a:pPr lvl="1"/>
            <a:r>
              <a:rPr lang="hr-HR">
                <a:latin typeface="Avenir Next LT Pro" panose="020B0504020202020204" pitchFamily="34" charset="-18"/>
              </a:rPr>
              <a:t>Školama</a:t>
            </a:r>
            <a:r>
              <a:rPr lang="en-US">
                <a:latin typeface="Avenir Next LT Pro" panose="020B0504020202020204" pitchFamily="34" charset="-18"/>
              </a:rPr>
              <a:t>: </a:t>
            </a:r>
            <a:r>
              <a:rPr lang="hr-HR">
                <a:latin typeface="Avenir Next LT Pro" panose="020B0504020202020204" pitchFamily="34" charset="-18"/>
              </a:rPr>
              <a:t>jednostavno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objavljivanje</a:t>
            </a:r>
            <a:r>
              <a:rPr lang="hr-HR">
                <a:latin typeface="Avenir Next LT Pro" panose="020B0504020202020204" pitchFamily="34" charset="-18"/>
              </a:rPr>
              <a:t> informacija svim željenim učenicima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Učenicima</a:t>
            </a:r>
            <a:r>
              <a:rPr lang="en-US">
                <a:latin typeface="Avenir Next LT Pro" panose="020B0504020202020204" pitchFamily="34" charset="-18"/>
              </a:rPr>
              <a:t>:</a:t>
            </a:r>
            <a:r>
              <a:rPr lang="hr-HR">
                <a:latin typeface="Avenir Next LT Pro" panose="020B0504020202020204" pitchFamily="34" charset="-18"/>
              </a:rPr>
              <a:t> </a:t>
            </a:r>
            <a:r>
              <a:rPr lang="hr-HR" err="1">
                <a:latin typeface="Avenir Next LT Pro" panose="020B0504020202020204" pitchFamily="34" charset="-18"/>
              </a:rPr>
              <a:t>br</a:t>
            </a:r>
            <a:r>
              <a:rPr lang="en-US">
                <a:latin typeface="Avenir Next LT Pro" panose="020B0504020202020204" pitchFamily="34" charset="-18"/>
              </a:rPr>
              <a:t>zi </a:t>
            </a:r>
            <a:r>
              <a:rPr lang="en-US" b="1" err="1">
                <a:solidFill>
                  <a:srgbClr val="00AEEF"/>
                </a:solidFill>
                <a:latin typeface="Avenir Next LT Pro" panose="020B0504020202020204" pitchFamily="34" charset="-18"/>
              </a:rPr>
              <a:t>pregled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svih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bitnih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hr-HR">
                <a:latin typeface="Avenir Next LT Pro" panose="020B0504020202020204" pitchFamily="34" charset="-18"/>
              </a:rPr>
              <a:t>školskih </a:t>
            </a:r>
            <a:r>
              <a:rPr lang="en-US" err="1">
                <a:latin typeface="Avenir Next LT Pro" panose="020B0504020202020204" pitchFamily="34" charset="-18"/>
              </a:rPr>
              <a:t>informacija</a:t>
            </a:r>
            <a:endParaRPr lang="en-US">
              <a:latin typeface="Avenir Next LT Pro" panose="020B0504020202020204" pitchFamily="34" charset="-18"/>
            </a:endParaRPr>
          </a:p>
          <a:p>
            <a:endParaRPr lang="en-US">
              <a:latin typeface="Avenir Next LT Pro" panose="020B0504020202020204" pitchFamily="34" charset="-18"/>
            </a:endParaRPr>
          </a:p>
          <a:p>
            <a:r>
              <a:rPr lang="en-US">
                <a:latin typeface="Avenir Next LT Pro" panose="020B0504020202020204" pitchFamily="34" charset="-18"/>
              </a:rPr>
              <a:t>Web </a:t>
            </a:r>
            <a:r>
              <a:rPr lang="en-US" err="1">
                <a:latin typeface="Avenir Next LT Pro" panose="020B0504020202020204" pitchFamily="34" charset="-18"/>
              </a:rPr>
              <a:t>aplikacija</a:t>
            </a:r>
            <a:r>
              <a:rPr lang="en-US">
                <a:latin typeface="Avenir Next LT Pro" panose="020B0504020202020204" pitchFamily="34" charset="-18"/>
              </a:rPr>
              <a:t> za u</a:t>
            </a:r>
            <a:r>
              <a:rPr lang="hr-HR" err="1">
                <a:latin typeface="Avenir Next LT Pro" panose="020B0504020202020204" pitchFamily="34" charset="-18"/>
              </a:rPr>
              <a:t>čenike</a:t>
            </a:r>
            <a:r>
              <a:rPr lang="hr-HR">
                <a:latin typeface="Avenir Next LT Pro" panose="020B0504020202020204" pitchFamily="34" charset="-18"/>
              </a:rPr>
              <a:t> i škole</a:t>
            </a:r>
            <a:endParaRPr lang="en-US">
              <a:latin typeface="Avenir Next LT Pro" panose="020B0504020202020204" pitchFamily="34" charset="-18"/>
            </a:endParaRPr>
          </a:p>
          <a:p>
            <a:r>
              <a:rPr lang="en-US" err="1">
                <a:latin typeface="Avenir Next LT Pro" panose="020B0504020202020204" pitchFamily="34" charset="-18"/>
              </a:rPr>
              <a:t>Mogu</a:t>
            </a:r>
            <a:r>
              <a:rPr lang="hr-HR" err="1">
                <a:latin typeface="Avenir Next LT Pro" panose="020B0504020202020204" pitchFamily="34" charset="-18"/>
              </a:rPr>
              <a:t>ćnost</a:t>
            </a:r>
            <a:r>
              <a:rPr lang="hr-HR">
                <a:latin typeface="Avenir Next LT Pro" panose="020B0504020202020204" pitchFamily="34" charset="-18"/>
              </a:rPr>
              <a:t> instaliranja na mobitel kao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PWA</a:t>
            </a:r>
            <a:endParaRPr lang="en-US" b="1">
              <a:solidFill>
                <a:srgbClr val="00AEEF"/>
              </a:solidFill>
              <a:latin typeface="Avenir Next LT Pro" panose="020B0504020202020204" pitchFamily="34" charset="-18"/>
            </a:endParaRPr>
          </a:p>
          <a:p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C4B6220D-3148-4492-B4EA-9739B4F3CDF8}"/>
              </a:ext>
            </a:extLst>
          </p:cNvPr>
          <p:cNvSpPr/>
          <p:nvPr/>
        </p:nvSpPr>
        <p:spPr>
          <a:xfrm rot="5400000">
            <a:off x="1932982" y="4726582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36934EDB-7736-4E64-892F-50F73C6460D2}"/>
              </a:ext>
            </a:extLst>
          </p:cNvPr>
          <p:cNvSpPr/>
          <p:nvPr/>
        </p:nvSpPr>
        <p:spPr>
          <a:xfrm rot="5400000">
            <a:off x="5997382" y="4726582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D1DBEF7-1D1B-4438-A667-EBDDDDBC1371}"/>
              </a:ext>
            </a:extLst>
          </p:cNvPr>
          <p:cNvSpPr/>
          <p:nvPr/>
        </p:nvSpPr>
        <p:spPr>
          <a:xfrm rot="5400000">
            <a:off x="10060584" y="4726580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EDC681AE-2BC2-4386-B9F8-61BE91C1F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54" name="Pravokutnik 53">
            <a:extLst>
              <a:ext uri="{FF2B5EF4-FFF2-40B4-BE49-F238E27FC236}">
                <a16:creationId xmlns:a16="http://schemas.microsoft.com/office/drawing/2014/main" id="{A6C13EA8-A9C4-4345-B619-FCFDD428D897}"/>
              </a:ext>
            </a:extLst>
          </p:cNvPr>
          <p:cNvSpPr/>
          <p:nvPr/>
        </p:nvSpPr>
        <p:spPr>
          <a:xfrm rot="5400000">
            <a:off x="10060584" y="-1942513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859D31DD-F08D-4B4C-8AF6-C829229CF29D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Pravokutnik 55">
            <a:extLst>
              <a:ext uri="{FF2B5EF4-FFF2-40B4-BE49-F238E27FC236}">
                <a16:creationId xmlns:a16="http://schemas.microsoft.com/office/drawing/2014/main" id="{002CFC4B-B3B8-4B2D-8CF4-F0D1B1D553F1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80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4AA7-69B8-443E-A2F0-A1918FC5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venir Next LT Pro" panose="020B0504020202020204" pitchFamily="34" charset="-18"/>
              </a:rPr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12A6-B9A8-4CDD-B16D-98190D52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>
                <a:latin typeface="Avenir Next LT Pro" panose="020B0504020202020204" pitchFamily="34" charset="-18"/>
              </a:rPr>
              <a:t>Trenutne metode obavještavanja</a:t>
            </a:r>
            <a:r>
              <a:rPr lang="en-US">
                <a:latin typeface="Avenir Next LT Pro" panose="020B0504020202020204" pitchFamily="34" charset="-18"/>
              </a:rPr>
              <a:t>:</a:t>
            </a:r>
            <a:endParaRPr lang="hr-HR">
              <a:latin typeface="Avenir Next LT Pro" panose="020B0504020202020204" pitchFamily="34" charset="-18"/>
            </a:endParaRPr>
          </a:p>
          <a:p>
            <a:pPr lvl="1"/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WhatsApp</a:t>
            </a:r>
            <a:r>
              <a:rPr lang="hr-HR">
                <a:latin typeface="Avenir Next LT Pro" panose="020B0504020202020204" pitchFamily="34" charset="-18"/>
              </a:rPr>
              <a:t> grupa predsjednika razreda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Dežurni učenik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E-mail</a:t>
            </a:r>
          </a:p>
          <a:p>
            <a:r>
              <a:rPr lang="hr-HR">
                <a:latin typeface="Avenir Next LT Pro" panose="020B0504020202020204" pitchFamily="34" charset="-18"/>
              </a:rPr>
              <a:t>Nedostatci</a:t>
            </a:r>
            <a:r>
              <a:rPr lang="en-US">
                <a:latin typeface="Avenir Next LT Pro" panose="020B0504020202020204" pitchFamily="34" charset="-18"/>
              </a:rPr>
              <a:t>: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Ne postoji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povratna informacija</a:t>
            </a:r>
            <a:r>
              <a:rPr lang="hr-HR">
                <a:solidFill>
                  <a:srgbClr val="00AEEF"/>
                </a:solidFill>
                <a:latin typeface="Avenir Next LT Pro" panose="020B0504020202020204" pitchFamily="34" charset="-18"/>
              </a:rPr>
              <a:t> </a:t>
            </a:r>
            <a:r>
              <a:rPr lang="hr-HR">
                <a:latin typeface="Avenir Next LT Pro" panose="020B0504020202020204" pitchFamily="34" charset="-18"/>
              </a:rPr>
              <a:t>jesu li učenici primili informaciju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Nije uvijek lako pronaći učenika za dežurstvo (testovi, ispitivanja…)</a:t>
            </a:r>
          </a:p>
          <a:p>
            <a:pPr lvl="1"/>
            <a:endParaRPr lang="hr-HR">
              <a:latin typeface="Avenir Next LT Pro" panose="020B0504020202020204" pitchFamily="34" charset="-18"/>
            </a:endParaRPr>
          </a:p>
          <a:p>
            <a:r>
              <a:rPr lang="en-US">
                <a:latin typeface="Avenir Next LT Pro" panose="020B0504020202020204" pitchFamily="34" charset="-18"/>
              </a:rPr>
              <a:t>Za </a:t>
            </a:r>
            <a:r>
              <a:rPr lang="en-US" err="1">
                <a:latin typeface="Avenir Next LT Pro" panose="020B0504020202020204" pitchFamily="34" charset="-18"/>
              </a:rPr>
              <a:t>razliku</a:t>
            </a:r>
            <a:r>
              <a:rPr lang="en-US">
                <a:latin typeface="Avenir Next LT Pro" panose="020B0504020202020204" pitchFamily="34" charset="-18"/>
              </a:rPr>
              <a:t> od </a:t>
            </a:r>
            <a:r>
              <a:rPr lang="en-US" err="1">
                <a:latin typeface="Avenir Next LT Pro" panose="020B0504020202020204" pitchFamily="34" charset="-18"/>
              </a:rPr>
              <a:t>trenutnih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metoda</a:t>
            </a:r>
            <a:r>
              <a:rPr lang="hr-HR">
                <a:latin typeface="Avenir Next LT Pro" panose="020B0504020202020204" pitchFamily="34" charset="-18"/>
              </a:rPr>
              <a:t>, </a:t>
            </a:r>
            <a:r>
              <a:rPr lang="hr-HR" i="1" err="1">
                <a:latin typeface="Avenir Next LT Pro" panose="020B0504020202020204" pitchFamily="34" charset="-18"/>
              </a:rPr>
              <a:t>Parallel</a:t>
            </a:r>
            <a:r>
              <a:rPr lang="hr-HR">
                <a:latin typeface="Avenir Next LT Pro" panose="020B0504020202020204" pitchFamily="34" charset="-18"/>
              </a:rPr>
              <a:t> je 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brz</a:t>
            </a:r>
            <a:r>
              <a:rPr lang="hr-HR">
                <a:latin typeface="Avenir Next LT Pro" panose="020B0504020202020204" pitchFamily="34" charset="-18"/>
              </a:rPr>
              <a:t>,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praktičan</a:t>
            </a:r>
            <a:r>
              <a:rPr lang="hr-HR">
                <a:latin typeface="Avenir Next LT Pro" panose="020B0504020202020204" pitchFamily="34" charset="-18"/>
              </a:rPr>
              <a:t> i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pouzdan</a:t>
            </a:r>
            <a:r>
              <a:rPr lang="hr-HR">
                <a:latin typeface="Avenir Next LT Pro" panose="020B0504020202020204" pitchFamily="34" charset="-18"/>
              </a:rPr>
              <a:t> </a:t>
            </a:r>
          </a:p>
          <a:p>
            <a:endParaRPr lang="hr-HR"/>
          </a:p>
          <a:p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DB5BFD6F-7CED-4DC6-890E-3E8AD795D396}"/>
              </a:ext>
            </a:extLst>
          </p:cNvPr>
          <p:cNvSpPr/>
          <p:nvPr/>
        </p:nvSpPr>
        <p:spPr>
          <a:xfrm rot="5400000">
            <a:off x="1418630" y="5240934"/>
            <a:ext cx="1227140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6E53747F-EC88-45C1-AB42-0E3131E36E4B}"/>
              </a:ext>
            </a:extLst>
          </p:cNvPr>
          <p:cNvSpPr/>
          <p:nvPr/>
        </p:nvSpPr>
        <p:spPr>
          <a:xfrm rot="5400000">
            <a:off x="5711405" y="5012557"/>
            <a:ext cx="770389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BACD28F-5838-49ED-8F6E-62CBBB4590E9}"/>
              </a:ext>
            </a:extLst>
          </p:cNvPr>
          <p:cNvSpPr/>
          <p:nvPr/>
        </p:nvSpPr>
        <p:spPr>
          <a:xfrm rot="5400000">
            <a:off x="9931202" y="4855962"/>
            <a:ext cx="457200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0C619FE8-B486-497E-80DD-C10897E7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16" name="Pravokutnik 15">
            <a:extLst>
              <a:ext uri="{FF2B5EF4-FFF2-40B4-BE49-F238E27FC236}">
                <a16:creationId xmlns:a16="http://schemas.microsoft.com/office/drawing/2014/main" id="{0177E08A-3F92-4B5F-95F7-31598EBD9362}"/>
              </a:ext>
            </a:extLst>
          </p:cNvPr>
          <p:cNvSpPr/>
          <p:nvPr/>
        </p:nvSpPr>
        <p:spPr>
          <a:xfrm rot="5400000">
            <a:off x="10060584" y="-1942509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201EC5CF-087B-4CD9-A121-6805E878D372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>
            <a:extLst>
              <a:ext uri="{FF2B5EF4-FFF2-40B4-BE49-F238E27FC236}">
                <a16:creationId xmlns:a16="http://schemas.microsoft.com/office/drawing/2014/main" id="{E1031631-4696-48D3-9A61-D79D3BEA82A6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70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E2B9DD-DE9F-4D2A-B3AD-C0FA8967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3" y="619459"/>
            <a:ext cx="10515600" cy="1325563"/>
          </a:xfrm>
        </p:spPr>
        <p:txBody>
          <a:bodyPr/>
          <a:lstStyle/>
          <a:p>
            <a:r>
              <a:rPr lang="en-US">
                <a:latin typeface="Avenir Next LT Pro" panose="020B0504020202020204" pitchFamily="34" charset="-18"/>
              </a:rPr>
              <a:t>DIZAJN</a:t>
            </a:r>
            <a:endParaRPr lang="hr-HR">
              <a:latin typeface="Avenir Next LT Pro" panose="020B0504020202020204" pitchFamily="34" charset="-18"/>
            </a:endParaRP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5D28670F-0288-4ADA-A0C4-70BB70E901BE}"/>
              </a:ext>
            </a:extLst>
          </p:cNvPr>
          <p:cNvSpPr/>
          <p:nvPr/>
        </p:nvSpPr>
        <p:spPr>
          <a:xfrm rot="10800000">
            <a:off x="13541651" y="-153956"/>
            <a:ext cx="2511031" cy="7165911"/>
          </a:xfrm>
          <a:prstGeom prst="rect">
            <a:avLst/>
          </a:prstGeom>
          <a:solidFill>
            <a:srgbClr val="00AE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E6C1F8FB-0C5B-4D17-8319-48B1CE7CBAB3}"/>
              </a:ext>
            </a:extLst>
          </p:cNvPr>
          <p:cNvSpPr/>
          <p:nvPr/>
        </p:nvSpPr>
        <p:spPr>
          <a:xfrm rot="10800000">
            <a:off x="12776200" y="-153957"/>
            <a:ext cx="770389" cy="7165911"/>
          </a:xfrm>
          <a:prstGeom prst="rect">
            <a:avLst/>
          </a:prstGeom>
          <a:solidFill>
            <a:srgbClr val="64CCE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3F920141-54A7-417F-A040-750B45B6DF59}"/>
              </a:ext>
            </a:extLst>
          </p:cNvPr>
          <p:cNvSpPr/>
          <p:nvPr/>
        </p:nvSpPr>
        <p:spPr>
          <a:xfrm rot="10800000">
            <a:off x="12319000" y="-153959"/>
            <a:ext cx="457200" cy="7165912"/>
          </a:xfrm>
          <a:prstGeom prst="rect">
            <a:avLst/>
          </a:prstGeom>
          <a:solidFill>
            <a:srgbClr val="A3DEF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D7C6F8FC-EFFC-468A-9566-85DAB69F0C82}"/>
              </a:ext>
            </a:extLst>
          </p:cNvPr>
          <p:cNvSpPr/>
          <p:nvPr/>
        </p:nvSpPr>
        <p:spPr>
          <a:xfrm rot="5400000">
            <a:off x="10060584" y="-1942509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D9480234-3D8B-4279-8BA4-8DBB46686142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F9FA3B83-87F2-4C37-8F90-F6033DD1FDC2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13">
            <a:extLst>
              <a:ext uri="{FF2B5EF4-FFF2-40B4-BE49-F238E27FC236}">
                <a16:creationId xmlns:a16="http://schemas.microsoft.com/office/drawing/2014/main" id="{E6A4883D-8E49-4768-8D75-FA389EE27CD0}"/>
              </a:ext>
            </a:extLst>
          </p:cNvPr>
          <p:cNvSpPr/>
          <p:nvPr/>
        </p:nvSpPr>
        <p:spPr>
          <a:xfrm rot="5400000">
            <a:off x="1932982" y="4726582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>
            <a:extLst>
              <a:ext uri="{FF2B5EF4-FFF2-40B4-BE49-F238E27FC236}">
                <a16:creationId xmlns:a16="http://schemas.microsoft.com/office/drawing/2014/main" id="{172F47D2-70EF-4CD2-9817-731D65C35BAF}"/>
              </a:ext>
            </a:extLst>
          </p:cNvPr>
          <p:cNvSpPr/>
          <p:nvPr/>
        </p:nvSpPr>
        <p:spPr>
          <a:xfrm rot="5400000">
            <a:off x="5997382" y="4726582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C609DAB7-D9AC-41D3-BA08-60F7B9C2B971}"/>
              </a:ext>
            </a:extLst>
          </p:cNvPr>
          <p:cNvSpPr/>
          <p:nvPr/>
        </p:nvSpPr>
        <p:spPr>
          <a:xfrm rot="5400000">
            <a:off x="10060584" y="4726580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AB514764-8CDA-4E12-8268-A7DE6D85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A7B2D873-879A-40C5-A51F-9BD034A6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66" y="0"/>
            <a:ext cx="3863662" cy="6858000"/>
          </a:xfrm>
          <a:prstGeom prst="rect">
            <a:avLst/>
          </a:prstGeom>
        </p:spPr>
      </p:pic>
      <p:grpSp>
        <p:nvGrpSpPr>
          <p:cNvPr id="31" name="Grupa 30">
            <a:extLst>
              <a:ext uri="{FF2B5EF4-FFF2-40B4-BE49-F238E27FC236}">
                <a16:creationId xmlns:a16="http://schemas.microsoft.com/office/drawing/2014/main" id="{446AB062-F10E-4CB9-9E82-3FE8CBD0169E}"/>
              </a:ext>
            </a:extLst>
          </p:cNvPr>
          <p:cNvGrpSpPr/>
          <p:nvPr/>
        </p:nvGrpSpPr>
        <p:grpSpPr>
          <a:xfrm>
            <a:off x="228407" y="2900352"/>
            <a:ext cx="2228902" cy="1261142"/>
            <a:chOff x="7032" y="1928212"/>
            <a:chExt cx="2101904" cy="1261142"/>
          </a:xfrm>
          <a:solidFill>
            <a:srgbClr val="2196F3"/>
          </a:solidFill>
        </p:grpSpPr>
        <p:sp>
          <p:nvSpPr>
            <p:cNvPr id="44" name="Pravokutnik: zaobljeni kutovi 43">
              <a:extLst>
                <a:ext uri="{FF2B5EF4-FFF2-40B4-BE49-F238E27FC236}">
                  <a16:creationId xmlns:a16="http://schemas.microsoft.com/office/drawing/2014/main" id="{D557FE7A-AEAE-492A-AB07-3AB121595B0E}"/>
                </a:ext>
              </a:extLst>
            </p:cNvPr>
            <p:cNvSpPr/>
            <p:nvPr/>
          </p:nvSpPr>
          <p:spPr>
            <a:xfrm>
              <a:off x="7032" y="1928212"/>
              <a:ext cx="2101904" cy="12611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Pravokutnik: zaobljeni kutovi 4">
              <a:extLst>
                <a:ext uri="{FF2B5EF4-FFF2-40B4-BE49-F238E27FC236}">
                  <a16:creationId xmlns:a16="http://schemas.microsoft.com/office/drawing/2014/main" id="{73A618B0-5831-4A6C-9DE5-409F6BA7D8BD}"/>
                </a:ext>
              </a:extLst>
            </p:cNvPr>
            <p:cNvSpPr txBox="1"/>
            <p:nvPr/>
          </p:nvSpPr>
          <p:spPr>
            <a:xfrm>
              <a:off x="43970" y="1965150"/>
              <a:ext cx="2028028" cy="11872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kern="1200">
                  <a:latin typeface="Avenir Next LT Pro" panose="020B0504020202020204" pitchFamily="34" charset="-18"/>
                </a:rPr>
                <a:t>JEDNOSTAVNOST</a:t>
              </a: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8F1B2A9D-1020-45D2-B554-D0ED155BE33C}"/>
              </a:ext>
            </a:extLst>
          </p:cNvPr>
          <p:cNvGrpSpPr/>
          <p:nvPr/>
        </p:nvGrpSpPr>
        <p:grpSpPr>
          <a:xfrm>
            <a:off x="2586002" y="3283917"/>
            <a:ext cx="445603" cy="521272"/>
            <a:chOff x="2319127" y="2298147"/>
            <a:chExt cx="445603" cy="521272"/>
          </a:xfrm>
          <a:solidFill>
            <a:srgbClr val="64CCEA"/>
          </a:solidFill>
        </p:grpSpPr>
        <p:sp>
          <p:nvSpPr>
            <p:cNvPr id="42" name="Strelica: desno 41">
              <a:extLst>
                <a:ext uri="{FF2B5EF4-FFF2-40B4-BE49-F238E27FC236}">
                  <a16:creationId xmlns:a16="http://schemas.microsoft.com/office/drawing/2014/main" id="{5ACF1828-B1D0-4E4D-A676-0E7BCD694B21}"/>
                </a:ext>
              </a:extLst>
            </p:cNvPr>
            <p:cNvSpPr/>
            <p:nvPr/>
          </p:nvSpPr>
          <p:spPr>
            <a:xfrm>
              <a:off x="2319127" y="2298147"/>
              <a:ext cx="445603" cy="5212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trelica: desno 6">
              <a:extLst>
                <a:ext uri="{FF2B5EF4-FFF2-40B4-BE49-F238E27FC236}">
                  <a16:creationId xmlns:a16="http://schemas.microsoft.com/office/drawing/2014/main" id="{20845B68-162F-4227-A891-158992C6EAF7}"/>
                </a:ext>
              </a:extLst>
            </p:cNvPr>
            <p:cNvSpPr txBox="1"/>
            <p:nvPr/>
          </p:nvSpPr>
          <p:spPr>
            <a:xfrm>
              <a:off x="2319127" y="2402401"/>
              <a:ext cx="311922" cy="3127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r-HR" sz="1700" kern="1200"/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FEB81F06-590C-4DD4-9779-34C15619965C}"/>
              </a:ext>
            </a:extLst>
          </p:cNvPr>
          <p:cNvGrpSpPr/>
          <p:nvPr/>
        </p:nvGrpSpPr>
        <p:grpSpPr>
          <a:xfrm>
            <a:off x="3099617" y="2913982"/>
            <a:ext cx="2228901" cy="1261142"/>
            <a:chOff x="2949698" y="1928212"/>
            <a:chExt cx="2101904" cy="1261142"/>
          </a:xfrm>
          <a:solidFill>
            <a:srgbClr val="2196F3"/>
          </a:solidFill>
        </p:grpSpPr>
        <p:sp>
          <p:nvSpPr>
            <p:cNvPr id="40" name="Pravokutnik: zaobljeni kutovi 39">
              <a:extLst>
                <a:ext uri="{FF2B5EF4-FFF2-40B4-BE49-F238E27FC236}">
                  <a16:creationId xmlns:a16="http://schemas.microsoft.com/office/drawing/2014/main" id="{7D0CE17B-557F-4246-BF30-3F2D87408ADF}"/>
                </a:ext>
              </a:extLst>
            </p:cNvPr>
            <p:cNvSpPr/>
            <p:nvPr/>
          </p:nvSpPr>
          <p:spPr>
            <a:xfrm>
              <a:off x="2949698" y="1928212"/>
              <a:ext cx="2101904" cy="12611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ravokutnik: zaobljeni kutovi 8">
              <a:extLst>
                <a:ext uri="{FF2B5EF4-FFF2-40B4-BE49-F238E27FC236}">
                  <a16:creationId xmlns:a16="http://schemas.microsoft.com/office/drawing/2014/main" id="{C602F261-30A1-46A9-BFBD-AC24BDDE12D9}"/>
                </a:ext>
              </a:extLst>
            </p:cNvPr>
            <p:cNvSpPr txBox="1"/>
            <p:nvPr/>
          </p:nvSpPr>
          <p:spPr>
            <a:xfrm>
              <a:off x="2986636" y="1965150"/>
              <a:ext cx="2028028" cy="11872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kern="1200">
                  <a:latin typeface="Avenir Next LT Pro" panose="020B0504020202020204" pitchFamily="34" charset="-18"/>
                </a:rPr>
                <a:t>VIDLJIVOST</a:t>
              </a:r>
              <a:endParaRPr lang="hr-HR" sz="2100" kern="1200">
                <a:latin typeface="Avenir Next LT Pro" panose="020B0504020202020204" pitchFamily="34" charset="-18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3FE9CED7-CCAA-4D06-837F-1D04EE8BFEBA}"/>
              </a:ext>
            </a:extLst>
          </p:cNvPr>
          <p:cNvGrpSpPr/>
          <p:nvPr/>
        </p:nvGrpSpPr>
        <p:grpSpPr>
          <a:xfrm>
            <a:off x="5460856" y="3283917"/>
            <a:ext cx="445603" cy="521272"/>
            <a:chOff x="5261793" y="2298147"/>
            <a:chExt cx="445603" cy="521272"/>
          </a:xfrm>
          <a:solidFill>
            <a:srgbClr val="64CCEA"/>
          </a:solidFill>
        </p:grpSpPr>
        <p:sp>
          <p:nvSpPr>
            <p:cNvPr id="38" name="Strelica: desno 37">
              <a:extLst>
                <a:ext uri="{FF2B5EF4-FFF2-40B4-BE49-F238E27FC236}">
                  <a16:creationId xmlns:a16="http://schemas.microsoft.com/office/drawing/2014/main" id="{D16FE32D-2745-418E-925C-924C3C904162}"/>
                </a:ext>
              </a:extLst>
            </p:cNvPr>
            <p:cNvSpPr/>
            <p:nvPr/>
          </p:nvSpPr>
          <p:spPr>
            <a:xfrm>
              <a:off x="5261793" y="2298147"/>
              <a:ext cx="445603" cy="5212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trelica: desno 10">
              <a:extLst>
                <a:ext uri="{FF2B5EF4-FFF2-40B4-BE49-F238E27FC236}">
                  <a16:creationId xmlns:a16="http://schemas.microsoft.com/office/drawing/2014/main" id="{84EC092C-8339-47D7-8B97-2EB2ED2477A1}"/>
                </a:ext>
              </a:extLst>
            </p:cNvPr>
            <p:cNvSpPr txBox="1"/>
            <p:nvPr/>
          </p:nvSpPr>
          <p:spPr>
            <a:xfrm>
              <a:off x="5261793" y="2402401"/>
              <a:ext cx="311922" cy="3127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r-HR" sz="1700" kern="1200"/>
            </a:p>
          </p:txBody>
        </p: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BC64F08A-665F-449D-B5BB-FC0178550910}"/>
              </a:ext>
            </a:extLst>
          </p:cNvPr>
          <p:cNvGrpSpPr/>
          <p:nvPr/>
        </p:nvGrpSpPr>
        <p:grpSpPr>
          <a:xfrm>
            <a:off x="5999693" y="2950920"/>
            <a:ext cx="2228901" cy="1261142"/>
            <a:chOff x="5892364" y="1928212"/>
            <a:chExt cx="2101904" cy="1261142"/>
          </a:xfrm>
          <a:solidFill>
            <a:srgbClr val="2196F3"/>
          </a:solidFill>
        </p:grpSpPr>
        <p:sp>
          <p:nvSpPr>
            <p:cNvPr id="36" name="Pravokutnik: zaobljeni kutovi 35">
              <a:extLst>
                <a:ext uri="{FF2B5EF4-FFF2-40B4-BE49-F238E27FC236}">
                  <a16:creationId xmlns:a16="http://schemas.microsoft.com/office/drawing/2014/main" id="{20EB44C5-8C55-4BAF-9B36-B8FE2583F801}"/>
                </a:ext>
              </a:extLst>
            </p:cNvPr>
            <p:cNvSpPr/>
            <p:nvPr/>
          </p:nvSpPr>
          <p:spPr>
            <a:xfrm>
              <a:off x="5892364" y="1928212"/>
              <a:ext cx="2101904" cy="12611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Pravokutnik: zaobljeni kutovi 12">
              <a:extLst>
                <a:ext uri="{FF2B5EF4-FFF2-40B4-BE49-F238E27FC236}">
                  <a16:creationId xmlns:a16="http://schemas.microsoft.com/office/drawing/2014/main" id="{74DCA471-8E55-4A57-9BEF-499617623C38}"/>
                </a:ext>
              </a:extLst>
            </p:cNvPr>
            <p:cNvSpPr txBox="1"/>
            <p:nvPr/>
          </p:nvSpPr>
          <p:spPr>
            <a:xfrm>
              <a:off x="5929302" y="1965150"/>
              <a:ext cx="2028028" cy="11872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kern="1200">
                  <a:latin typeface="Avenir Next LT Pro" panose="020B0504020202020204" pitchFamily="34" charset="-18"/>
                </a:rPr>
                <a:t>PRISTUPAČNOST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1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7179-B66D-44F9-B5C6-CC6DEAB0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 panose="020B0504020202020204" pitchFamily="34" charset="-18"/>
              </a:rPr>
              <a:t>PROBLEMI KOJE SMO RIJE</a:t>
            </a:r>
            <a:r>
              <a:rPr lang="hr-HR">
                <a:latin typeface="Avenir Next LT Pro" panose="020B0504020202020204" pitchFamily="34" charset="-18"/>
              </a:rPr>
              <a:t>Š</a:t>
            </a:r>
            <a:r>
              <a:rPr lang="en-US">
                <a:latin typeface="Avenir Next LT Pro" panose="020B0504020202020204" pitchFamily="34" charset="-18"/>
              </a:rPr>
              <a:t>ILI</a:t>
            </a:r>
            <a:endParaRPr lang="hr-HR">
              <a:latin typeface="Avenir Next LT Pro" panose="020B0504020202020204" pitchFamily="34" charset="-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1819-7011-492A-9F05-13A3FFA5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>
                <a:latin typeface="Avenir Next LT Pro" panose="020B0504020202020204" pitchFamily="34" charset="-18"/>
              </a:rPr>
              <a:t>Obavijesti se objavljuju svima istovremeno</a:t>
            </a:r>
          </a:p>
          <a:p>
            <a:pPr>
              <a:lnSpc>
                <a:spcPct val="150000"/>
              </a:lnSpc>
            </a:pPr>
            <a:r>
              <a:rPr lang="hr-HR">
                <a:latin typeface="Avenir Next LT Pro" panose="020B0504020202020204" pitchFamily="34" charset="-18"/>
              </a:rPr>
              <a:t>Brz pristup svim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prijašnjim</a:t>
            </a:r>
            <a:r>
              <a:rPr lang="hr-HR">
                <a:latin typeface="Avenir Next LT Pro" panose="020B0504020202020204" pitchFamily="34" charset="-18"/>
              </a:rPr>
              <a:t> obavijestima</a:t>
            </a:r>
          </a:p>
          <a:p>
            <a:pPr>
              <a:lnSpc>
                <a:spcPct val="150000"/>
              </a:lnSpc>
            </a:pPr>
            <a:r>
              <a:rPr lang="hr-HR">
                <a:latin typeface="Avenir Next LT Pro" panose="020B0504020202020204" pitchFamily="34" charset="-18"/>
              </a:rPr>
              <a:t>Eliminirana potreba za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dežurnim učenikom</a:t>
            </a:r>
          </a:p>
          <a:p>
            <a:pPr>
              <a:lnSpc>
                <a:spcPct val="150000"/>
              </a:lnSpc>
            </a:pPr>
            <a:r>
              <a:rPr lang="hr-HR">
                <a:latin typeface="Avenir Next LT Pro" panose="020B0504020202020204" pitchFamily="34" charset="-18"/>
              </a:rPr>
              <a:t>Administratori ne moraju pretraživati kome je potrebno poslati obavijest</a:t>
            </a:r>
          </a:p>
          <a:p>
            <a:pPr marL="0" indent="0">
              <a:buNone/>
            </a:pPr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37B82578-8CA9-433C-ABC7-92A3A4F61BB9}"/>
              </a:ext>
            </a:extLst>
          </p:cNvPr>
          <p:cNvSpPr/>
          <p:nvPr/>
        </p:nvSpPr>
        <p:spPr>
          <a:xfrm rot="5400000">
            <a:off x="1418630" y="5240934"/>
            <a:ext cx="1227140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972F613A-23F5-4165-B691-95BB5BCF3BD4}"/>
              </a:ext>
            </a:extLst>
          </p:cNvPr>
          <p:cNvSpPr/>
          <p:nvPr/>
        </p:nvSpPr>
        <p:spPr>
          <a:xfrm rot="5400000">
            <a:off x="5711405" y="5012557"/>
            <a:ext cx="770389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3B7ECA2-38FD-4B0D-A32C-1E6575A3FE22}"/>
              </a:ext>
            </a:extLst>
          </p:cNvPr>
          <p:cNvSpPr/>
          <p:nvPr/>
        </p:nvSpPr>
        <p:spPr>
          <a:xfrm rot="5400000">
            <a:off x="9931202" y="4855962"/>
            <a:ext cx="457200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9E600602-776A-4A6C-9443-8D10A8018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9" name="Pravokutnik 8">
            <a:extLst>
              <a:ext uri="{FF2B5EF4-FFF2-40B4-BE49-F238E27FC236}">
                <a16:creationId xmlns:a16="http://schemas.microsoft.com/office/drawing/2014/main" id="{E18A2071-CED2-4234-9F1C-C5F8C9678542}"/>
              </a:ext>
            </a:extLst>
          </p:cNvPr>
          <p:cNvSpPr/>
          <p:nvPr/>
        </p:nvSpPr>
        <p:spPr>
          <a:xfrm rot="5400000">
            <a:off x="10060584" y="-1942509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4532E14-3E0B-4D81-ADC9-0CB111C8AC26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2EDCB6F2-2363-46F0-8D9B-00C0B0096065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0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86FE-7FE9-4BF7-AD69-A4ACC1CE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6" name="Picture 2" descr="Download MySQL Logo in SVG Vector or PNG File Format - Logo.wine">
            <a:extLst>
              <a:ext uri="{FF2B5EF4-FFF2-40B4-BE49-F238E27FC236}">
                <a16:creationId xmlns:a16="http://schemas.microsoft.com/office/drawing/2014/main" id="{16158BC2-1179-4661-B38D-3D2D0E77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4" y="1934020"/>
            <a:ext cx="3705368" cy="24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has a new logo, but where do you download it? Here!">
            <a:extLst>
              <a:ext uri="{FF2B5EF4-FFF2-40B4-BE49-F238E27FC236}">
                <a16:creationId xmlns:a16="http://schemas.microsoft.com/office/drawing/2014/main" id="{60B9CE7F-E5EA-4594-ABDA-DAD3DCB2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46" y="2395109"/>
            <a:ext cx="1856179" cy="18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h0 Logo PNG Transparent &amp; SVG Vector - Freebie Supply">
            <a:extLst>
              <a:ext uri="{FF2B5EF4-FFF2-40B4-BE49-F238E27FC236}">
                <a16:creationId xmlns:a16="http://schemas.microsoft.com/office/drawing/2014/main" id="{CE0F728A-54CE-4B19-A1BE-2E41C520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7" y="2441608"/>
            <a:ext cx="1614050" cy="1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ext-Gen Apps with the Clarity Design System and Blazor">
            <a:extLst>
              <a:ext uri="{FF2B5EF4-FFF2-40B4-BE49-F238E27FC236}">
                <a16:creationId xmlns:a16="http://schemas.microsoft.com/office/drawing/2014/main" id="{82908C74-56CC-49F6-A3D6-9FD0C24A7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844" y1="49479" x2="42031" y2="5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10738" r="20217" b="16312"/>
          <a:stretch/>
        </p:blipFill>
        <p:spPr bwMode="auto">
          <a:xfrm>
            <a:off x="1899340" y="290022"/>
            <a:ext cx="2281625" cy="208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2BFF9C49-8EC9-4B98-914C-6ED0094A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r="22419"/>
          <a:stretch/>
        </p:blipFill>
        <p:spPr bwMode="auto">
          <a:xfrm>
            <a:off x="5329211" y="236739"/>
            <a:ext cx="1856179" cy="19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dobe XD - Wikipedia">
            <a:extLst>
              <a:ext uri="{FF2B5EF4-FFF2-40B4-BE49-F238E27FC236}">
                <a16:creationId xmlns:a16="http://schemas.microsoft.com/office/drawing/2014/main" id="{AD0EB53E-88D7-4A79-8DEF-7B4271B9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58" y="4768555"/>
            <a:ext cx="1689509" cy="16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Github Logo Icon | Dave Gandy Fill Style">
            <a:extLst>
              <a:ext uri="{FF2B5EF4-FFF2-40B4-BE49-F238E27FC236}">
                <a16:creationId xmlns:a16="http://schemas.microsoft.com/office/drawing/2014/main" id="{0A0219B2-D055-4F86-980E-0F7B075F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55" y="4618571"/>
            <a:ext cx="1760385" cy="17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udBlazor (@MudBlazor) / Twitter">
            <a:extLst>
              <a:ext uri="{FF2B5EF4-FFF2-40B4-BE49-F238E27FC236}">
                <a16:creationId xmlns:a16="http://schemas.microsoft.com/office/drawing/2014/main" id="{C96A72BF-DFDB-4C30-9E72-AD30DD1F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9250" r="91250">
                        <a14:foregroundMark x1="10750" y1="51500" x2="9250" y2="25500"/>
                        <a14:foregroundMark x1="91250" y1="33500" x2="90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59" y="68124"/>
            <a:ext cx="2251882" cy="2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CE6BDCE-0CE4-4A24-8640-EB297B8E2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91" y="4768468"/>
            <a:ext cx="1689509" cy="164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7F87C6CF-31DB-4A13-B7DA-657CB816F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13" name="Pravokutnik 3">
            <a:extLst>
              <a:ext uri="{FF2B5EF4-FFF2-40B4-BE49-F238E27FC236}">
                <a16:creationId xmlns:a16="http://schemas.microsoft.com/office/drawing/2014/main" id="{15A6D8AC-681A-4197-ADA9-CE1CCFE9FCE3}"/>
              </a:ext>
            </a:extLst>
          </p:cNvPr>
          <p:cNvSpPr/>
          <p:nvPr/>
        </p:nvSpPr>
        <p:spPr>
          <a:xfrm rot="5400000">
            <a:off x="1418630" y="5240934"/>
            <a:ext cx="1227140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4">
            <a:extLst>
              <a:ext uri="{FF2B5EF4-FFF2-40B4-BE49-F238E27FC236}">
                <a16:creationId xmlns:a16="http://schemas.microsoft.com/office/drawing/2014/main" id="{2A6CA6DB-2CA4-4249-A328-945FA176D4F3}"/>
              </a:ext>
            </a:extLst>
          </p:cNvPr>
          <p:cNvSpPr/>
          <p:nvPr/>
        </p:nvSpPr>
        <p:spPr>
          <a:xfrm rot="5400000">
            <a:off x="5711405" y="5012557"/>
            <a:ext cx="770389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5">
            <a:extLst>
              <a:ext uri="{FF2B5EF4-FFF2-40B4-BE49-F238E27FC236}">
                <a16:creationId xmlns:a16="http://schemas.microsoft.com/office/drawing/2014/main" id="{2EEF1A2A-92F3-4919-A246-BC61952D1022}"/>
              </a:ext>
            </a:extLst>
          </p:cNvPr>
          <p:cNvSpPr/>
          <p:nvPr/>
        </p:nvSpPr>
        <p:spPr>
          <a:xfrm rot="5400000">
            <a:off x="9931202" y="4855962"/>
            <a:ext cx="457200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82F50A1E-59E8-4AA5-8AB8-6C04E19D21D3}"/>
              </a:ext>
            </a:extLst>
          </p:cNvPr>
          <p:cNvSpPr/>
          <p:nvPr/>
        </p:nvSpPr>
        <p:spPr>
          <a:xfrm rot="5400000">
            <a:off x="10060584" y="-1946294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FB130271-199D-4599-9F0B-B647EFB9E0AD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607AB50-96DC-4983-9872-A9D0192EF2EE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250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3340-5E8F-4B6D-A3EB-97BD7C24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 panose="020B0504020202020204" pitchFamily="34" charset="-18"/>
              </a:rPr>
              <a:t>PROBLEMI KOJE </a:t>
            </a:r>
            <a:r>
              <a:rPr lang="hr-HR">
                <a:latin typeface="Avenir Next LT Pro" panose="020B0504020202020204" pitchFamily="34" charset="-18"/>
              </a:rPr>
              <a:t>Ć</a:t>
            </a:r>
            <a:r>
              <a:rPr lang="en-US">
                <a:latin typeface="Avenir Next LT Pro" panose="020B0504020202020204" pitchFamily="34" charset="-18"/>
              </a:rPr>
              <a:t>EMO RIJE</a:t>
            </a:r>
            <a:r>
              <a:rPr lang="hr-HR">
                <a:latin typeface="Avenir Next LT Pro" panose="020B0504020202020204" pitchFamily="34" charset="-18"/>
              </a:rPr>
              <a:t>Š</a:t>
            </a:r>
            <a:r>
              <a:rPr lang="en-US">
                <a:latin typeface="Avenir Next LT Pro" panose="020B0504020202020204" pitchFamily="34" charset="-18"/>
              </a:rPr>
              <a:t>ITI</a:t>
            </a:r>
            <a:endParaRPr lang="hr-HR">
              <a:latin typeface="Avenir Next LT Pro" panose="020B0504020202020204" pitchFamily="34" charset="-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618B-CF89-423A-9200-BFFDEE57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>
                <a:latin typeface="Avenir Next LT Pro" panose="020B0504020202020204" pitchFamily="34" charset="-18"/>
              </a:rPr>
              <a:t>AAI</a:t>
            </a:r>
            <a:r>
              <a:rPr lang="en-US">
                <a:latin typeface="Avenir Next LT Pro" panose="020B0504020202020204" pitchFamily="34" charset="-18"/>
              </a:rPr>
              <a:t>@EduHr </a:t>
            </a:r>
            <a:r>
              <a:rPr lang="en-US" err="1">
                <a:latin typeface="Avenir Next LT Pro" panose="020B0504020202020204" pitchFamily="34" charset="-18"/>
              </a:rPr>
              <a:t>identitet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integracija</a:t>
            </a:r>
            <a:endParaRPr lang="en-US">
              <a:latin typeface="Avenir Next LT Pro" panose="020B0504020202020204" pitchFamily="34" charset="-18"/>
            </a:endParaRPr>
          </a:p>
          <a:p>
            <a:r>
              <a:rPr lang="en-US">
                <a:latin typeface="Avenir Next LT Pro" panose="020B0504020202020204" pitchFamily="34" charset="-18"/>
              </a:rPr>
              <a:t>Excel </a:t>
            </a:r>
            <a:r>
              <a:rPr lang="en-US" err="1">
                <a:latin typeface="Avenir Next LT Pro" panose="020B0504020202020204" pitchFamily="34" charset="-18"/>
              </a:rPr>
              <a:t>unos</a:t>
            </a:r>
            <a:r>
              <a:rPr lang="en-US">
                <a:latin typeface="Avenir Next LT Pro" panose="020B0504020202020204" pitchFamily="34" charset="-18"/>
              </a:rPr>
              <a:t> </a:t>
            </a:r>
            <a:r>
              <a:rPr lang="en-US" err="1">
                <a:latin typeface="Avenir Next LT Pro" panose="020B0504020202020204" pitchFamily="34" charset="-18"/>
              </a:rPr>
              <a:t>podataka</a:t>
            </a:r>
            <a:endParaRPr lang="en-US">
              <a:latin typeface="Avenir Next LT Pro" panose="020B0504020202020204" pitchFamily="34" charset="-18"/>
            </a:endParaRPr>
          </a:p>
          <a:p>
            <a:r>
              <a:rPr lang="en-US" err="1">
                <a:latin typeface="Avenir Next LT Pro" panose="020B0504020202020204" pitchFamily="34" charset="-18"/>
              </a:rPr>
              <a:t>Sustav</a:t>
            </a:r>
            <a:r>
              <a:rPr lang="en-US">
                <a:latin typeface="Avenir Next LT Pro" panose="020B0504020202020204" pitchFamily="34" charset="-18"/>
              </a:rPr>
              <a:t> za </a:t>
            </a:r>
            <a:r>
              <a:rPr lang="en-US" err="1">
                <a:latin typeface="Avenir Next LT Pro" panose="020B0504020202020204" pitchFamily="34" charset="-18"/>
              </a:rPr>
              <a:t>upravljanje</a:t>
            </a:r>
            <a:r>
              <a:rPr lang="en-US">
                <a:latin typeface="Avenir Next LT Pro" panose="020B0504020202020204" pitchFamily="34" charset="-18"/>
              </a:rPr>
              <a:t>, </a:t>
            </a:r>
            <a:r>
              <a:rPr lang="en-US" err="1">
                <a:latin typeface="Avenir Next LT Pro" panose="020B0504020202020204" pitchFamily="34" charset="-18"/>
              </a:rPr>
              <a:t>tra</a:t>
            </a:r>
            <a:r>
              <a:rPr lang="hr-HR" err="1">
                <a:latin typeface="Avenir Next LT Pro" panose="020B0504020202020204" pitchFamily="34" charset="-18"/>
              </a:rPr>
              <a:t>ženje</a:t>
            </a:r>
            <a:r>
              <a:rPr lang="hr-HR">
                <a:latin typeface="Avenir Next LT Pro" panose="020B0504020202020204" pitchFamily="34" charset="-18"/>
              </a:rPr>
              <a:t> i biranje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zamjena</a:t>
            </a:r>
            <a:r>
              <a:rPr lang="hr-HR" b="1">
                <a:solidFill>
                  <a:srgbClr val="00B0F0"/>
                </a:solidFill>
                <a:latin typeface="Avenir Next LT Pro" panose="020B0504020202020204" pitchFamily="34" charset="-18"/>
              </a:rPr>
              <a:t>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za</a:t>
            </a:r>
            <a:r>
              <a:rPr lang="hr-HR" b="1">
                <a:solidFill>
                  <a:srgbClr val="00B0F0"/>
                </a:solidFill>
                <a:latin typeface="Avenir Next LT Pro" panose="020B0504020202020204" pitchFamily="34" charset="-18"/>
              </a:rPr>
              <a:t>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odsutne</a:t>
            </a:r>
            <a:r>
              <a:rPr lang="hr-HR" b="1">
                <a:solidFill>
                  <a:srgbClr val="00B0F0"/>
                </a:solidFill>
                <a:latin typeface="Avenir Next LT Pro" panose="020B0504020202020204" pitchFamily="34" charset="-18"/>
              </a:rPr>
              <a:t>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profesore</a:t>
            </a:r>
          </a:p>
          <a:p>
            <a:r>
              <a:rPr lang="hr-HR" err="1">
                <a:latin typeface="Avenir Next LT Pro" panose="020B0504020202020204" pitchFamily="34" charset="-18"/>
              </a:rPr>
              <a:t>QoL</a:t>
            </a:r>
            <a:r>
              <a:rPr lang="hr-HR">
                <a:latin typeface="Avenir Next LT Pro" panose="020B0504020202020204" pitchFamily="34" charset="-18"/>
              </a:rPr>
              <a:t> poboljšanja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pregled 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rasporeda</a:t>
            </a:r>
            <a:r>
              <a:rPr lang="hr-HR">
                <a:latin typeface="Avenir Next LT Pro" panose="020B0504020202020204" pitchFamily="34" charset="-18"/>
              </a:rPr>
              <a:t> sati za učenike i profesore</a:t>
            </a:r>
          </a:p>
          <a:p>
            <a:pPr lvl="1"/>
            <a:r>
              <a:rPr lang="hr-HR">
                <a:latin typeface="Avenir Next LT Pro" panose="020B0504020202020204" pitchFamily="34" charset="-18"/>
              </a:rPr>
              <a:t>produbljene opcije prilagođavanja vlastitog profila</a:t>
            </a:r>
          </a:p>
          <a:p>
            <a:pPr lvl="1"/>
            <a:r>
              <a:rPr lang="hr-HR" b="1" err="1">
                <a:solidFill>
                  <a:srgbClr val="00AEEF"/>
                </a:solidFill>
                <a:latin typeface="Avenir Next LT Pro" panose="020B0504020202020204" pitchFamily="34" charset="-18"/>
              </a:rPr>
              <a:t>landing</a:t>
            </a:r>
            <a:r>
              <a:rPr lang="hr-HR" b="1">
                <a:solidFill>
                  <a:srgbClr val="00AEEF"/>
                </a:solidFill>
                <a:latin typeface="Avenir Next LT Pro" panose="020B0504020202020204" pitchFamily="34" charset="-18"/>
              </a:rPr>
              <a:t> </a:t>
            </a:r>
            <a:r>
              <a:rPr lang="hr-HR" b="1" err="1">
                <a:solidFill>
                  <a:srgbClr val="00AEEF"/>
                </a:solidFill>
                <a:latin typeface="Avenir Next LT Pro" panose="020B0504020202020204" pitchFamily="34" charset="-18"/>
              </a:rPr>
              <a:t>page</a:t>
            </a:r>
            <a:r>
              <a:rPr lang="hr-HR">
                <a:solidFill>
                  <a:srgbClr val="00AEEF"/>
                </a:solidFill>
                <a:latin typeface="Avenir Next LT Pro" panose="020B0504020202020204" pitchFamily="34" charset="-18"/>
              </a:rPr>
              <a:t> </a:t>
            </a:r>
            <a:r>
              <a:rPr lang="hr-HR">
                <a:latin typeface="Avenir Next LT Pro" panose="020B0504020202020204" pitchFamily="34" charset="-18"/>
              </a:rPr>
              <a:t>za nove korisnike</a:t>
            </a:r>
          </a:p>
          <a:p>
            <a:pPr lvl="1"/>
            <a:r>
              <a:rPr lang="hr-HR" err="1">
                <a:latin typeface="Avenir Next LT Pro" panose="020B0504020202020204" pitchFamily="34" charset="-18"/>
              </a:rPr>
              <a:t>push</a:t>
            </a:r>
            <a:r>
              <a:rPr lang="hr-HR">
                <a:latin typeface="Avenir Next LT Pro" panose="020B0504020202020204" pitchFamily="34" charset="-18"/>
              </a:rPr>
              <a:t> notifikacije</a:t>
            </a:r>
          </a:p>
          <a:p>
            <a:r>
              <a:rPr lang="hr-HR">
                <a:latin typeface="Avenir Next LT Pro" panose="020B0504020202020204" pitchFamily="34" charset="-18"/>
              </a:rPr>
              <a:t>Real-time </a:t>
            </a:r>
            <a:r>
              <a:rPr lang="hr-HR" err="1">
                <a:latin typeface="Avenir Next LT Pro" panose="020B0504020202020204" pitchFamily="34" charset="-18"/>
              </a:rPr>
              <a:t>messaging</a:t>
            </a:r>
            <a:endParaRPr lang="hr-HR">
              <a:latin typeface="Avenir Next LT Pro" panose="020B0504020202020204" pitchFamily="34" charset="-18"/>
            </a:endParaRPr>
          </a:p>
          <a:p>
            <a:pPr lvl="1"/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4AC89D84-7943-4A5F-A54B-333F855599A5}"/>
              </a:ext>
            </a:extLst>
          </p:cNvPr>
          <p:cNvSpPr/>
          <p:nvPr/>
        </p:nvSpPr>
        <p:spPr>
          <a:xfrm rot="5400000">
            <a:off x="1418630" y="5240934"/>
            <a:ext cx="1227140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5DDCC68-9461-45DB-BF96-4D2C391A6054}"/>
              </a:ext>
            </a:extLst>
          </p:cNvPr>
          <p:cNvSpPr/>
          <p:nvPr/>
        </p:nvSpPr>
        <p:spPr>
          <a:xfrm rot="5400000">
            <a:off x="5711405" y="5012557"/>
            <a:ext cx="770389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1C8B723B-E63A-4CE8-BC37-8CD690910E06}"/>
              </a:ext>
            </a:extLst>
          </p:cNvPr>
          <p:cNvSpPr/>
          <p:nvPr/>
        </p:nvSpPr>
        <p:spPr>
          <a:xfrm rot="5400000">
            <a:off x="9931202" y="4855962"/>
            <a:ext cx="457200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465A019-8A61-48B4-AFDF-90CCA469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9" name="Pravokutnik 8">
            <a:extLst>
              <a:ext uri="{FF2B5EF4-FFF2-40B4-BE49-F238E27FC236}">
                <a16:creationId xmlns:a16="http://schemas.microsoft.com/office/drawing/2014/main" id="{781650AF-611D-442A-86F7-7E02BC3DBC85}"/>
              </a:ext>
            </a:extLst>
          </p:cNvPr>
          <p:cNvSpPr/>
          <p:nvPr/>
        </p:nvSpPr>
        <p:spPr>
          <a:xfrm rot="5400000">
            <a:off x="10060584" y="-1942513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1CA33F89-ABE1-48F5-A60E-7C82FC1CF6AA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9507199F-6AA1-4A61-8612-E6A8C3EF46A0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535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3340-5E8F-4B6D-A3EB-97BD7C24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2761448"/>
            <a:ext cx="10515600" cy="1325563"/>
          </a:xfrm>
        </p:spPr>
        <p:txBody>
          <a:bodyPr/>
          <a:lstStyle/>
          <a:p>
            <a:pPr algn="ctr"/>
            <a:r>
              <a:rPr lang="hr-HR">
                <a:latin typeface="Avenir Next LT Pro" panose="020B0504020202020204" pitchFamily="34" charset="-18"/>
              </a:rPr>
              <a:t>Hvala na pozornosti!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4AC89D84-7943-4A5F-A54B-333F855599A5}"/>
              </a:ext>
            </a:extLst>
          </p:cNvPr>
          <p:cNvSpPr/>
          <p:nvPr/>
        </p:nvSpPr>
        <p:spPr>
          <a:xfrm rot="5400000">
            <a:off x="1418630" y="5240934"/>
            <a:ext cx="1227140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5DDCC68-9461-45DB-BF96-4D2C391A6054}"/>
              </a:ext>
            </a:extLst>
          </p:cNvPr>
          <p:cNvSpPr/>
          <p:nvPr/>
        </p:nvSpPr>
        <p:spPr>
          <a:xfrm rot="5400000">
            <a:off x="5711405" y="5012557"/>
            <a:ext cx="770389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1C8B723B-E63A-4CE8-BC37-8CD690910E06}"/>
              </a:ext>
            </a:extLst>
          </p:cNvPr>
          <p:cNvSpPr/>
          <p:nvPr/>
        </p:nvSpPr>
        <p:spPr>
          <a:xfrm rot="5400000">
            <a:off x="9931202" y="4855962"/>
            <a:ext cx="457200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465A019-8A61-48B4-AFDF-90CCA469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97535" cy="917116"/>
          </a:xfrm>
          <a:prstGeom prst="rect">
            <a:avLst/>
          </a:prstGeom>
        </p:spPr>
      </p:pic>
      <p:sp>
        <p:nvSpPr>
          <p:cNvPr id="9" name="Pravokutnik 8">
            <a:extLst>
              <a:ext uri="{FF2B5EF4-FFF2-40B4-BE49-F238E27FC236}">
                <a16:creationId xmlns:a16="http://schemas.microsoft.com/office/drawing/2014/main" id="{781650AF-611D-442A-86F7-7E02BC3DBC85}"/>
              </a:ext>
            </a:extLst>
          </p:cNvPr>
          <p:cNvSpPr/>
          <p:nvPr/>
        </p:nvSpPr>
        <p:spPr>
          <a:xfrm rot="5400000">
            <a:off x="10060584" y="-1942513"/>
            <a:ext cx="198436" cy="40644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1CA33F89-ABE1-48F5-A60E-7C82FC1CF6AA}"/>
              </a:ext>
            </a:extLst>
          </p:cNvPr>
          <p:cNvSpPr/>
          <p:nvPr/>
        </p:nvSpPr>
        <p:spPr>
          <a:xfrm rot="5400000">
            <a:off x="5996184" y="-1942509"/>
            <a:ext cx="198436" cy="4064400"/>
          </a:xfrm>
          <a:prstGeom prst="rect">
            <a:avLst/>
          </a:prstGeom>
          <a:solidFill>
            <a:srgbClr val="64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9507199F-6AA1-4A61-8612-E6A8C3EF46A0}"/>
              </a:ext>
            </a:extLst>
          </p:cNvPr>
          <p:cNvSpPr/>
          <p:nvPr/>
        </p:nvSpPr>
        <p:spPr>
          <a:xfrm rot="5400000">
            <a:off x="1931784" y="-1942505"/>
            <a:ext cx="198436" cy="4064400"/>
          </a:xfrm>
          <a:prstGeom prst="rect">
            <a:avLst/>
          </a:prstGeom>
          <a:solidFill>
            <a:srgbClr val="A3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3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PARALLEL</vt:lpstr>
      <vt:lpstr>ŠTO JE PARALLEL?</vt:lpstr>
      <vt:lpstr>IDEJA</vt:lpstr>
      <vt:lpstr>DIZAJN</vt:lpstr>
      <vt:lpstr>PROBLEMI KOJE SMO RIJEŠILI</vt:lpstr>
      <vt:lpstr>PowerPoint Presentation</vt:lpstr>
      <vt:lpstr>PROBLEMI KOJE ĆEMO RIJEŠITI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Preže parallel</dc:title>
  <dc:creator>Teo Ivančević</dc:creator>
  <cp:lastModifiedBy>Teo Ivančević</cp:lastModifiedBy>
  <cp:revision>1</cp:revision>
  <dcterms:created xsi:type="dcterms:W3CDTF">2022-03-10T00:11:09Z</dcterms:created>
  <dcterms:modified xsi:type="dcterms:W3CDTF">2022-04-19T20:03:21Z</dcterms:modified>
</cp:coreProperties>
</file>