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BEBD"/>
    <a:srgbClr val="F2F2F2"/>
    <a:srgbClr val="4742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6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846BA0-F0B6-4298-8176-75EBA29B38E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27A9A41-22F8-4141-A363-CD7CEFC16BB8}">
      <dgm:prSet/>
      <dgm:spPr/>
      <dgm:t>
        <a:bodyPr/>
        <a:lstStyle/>
        <a:p>
          <a:r>
            <a:rPr lang="en-US"/>
            <a:t>Due to limited time tourists have in a city, they may not have sufficient time to try out all the different cuisines the city has to offer</a:t>
          </a:r>
        </a:p>
      </dgm:t>
    </dgm:pt>
    <dgm:pt modelId="{3FD07ABE-3B6E-4AF2-83FD-D8E450C8BBB7}" type="parTrans" cxnId="{E880E514-4DA4-430A-8498-D6809926C839}">
      <dgm:prSet/>
      <dgm:spPr/>
      <dgm:t>
        <a:bodyPr/>
        <a:lstStyle/>
        <a:p>
          <a:endParaRPr lang="en-US"/>
        </a:p>
      </dgm:t>
    </dgm:pt>
    <dgm:pt modelId="{25DC43B0-1924-4346-8258-D89D3C212F57}" type="sibTrans" cxnId="{E880E514-4DA4-430A-8498-D6809926C839}">
      <dgm:prSet/>
      <dgm:spPr/>
      <dgm:t>
        <a:bodyPr/>
        <a:lstStyle/>
        <a:p>
          <a:endParaRPr lang="en-US"/>
        </a:p>
      </dgm:t>
    </dgm:pt>
    <dgm:pt modelId="{067C19B6-42C3-44F2-B05D-9DC18E70A287}">
      <dgm:prSet/>
      <dgm:spPr/>
      <dgm:t>
        <a:bodyPr/>
        <a:lstStyle/>
        <a:p>
          <a:r>
            <a:rPr lang="en-US" dirty="0"/>
            <a:t>What if we are able to use data analysis to determine where is the best location to stay for different cuisines?</a:t>
          </a:r>
        </a:p>
      </dgm:t>
    </dgm:pt>
    <dgm:pt modelId="{DE087884-A4F8-4163-A556-786DEC77B52D}" type="parTrans" cxnId="{3732CB01-3B5F-4EA5-A911-AE0524E40C17}">
      <dgm:prSet/>
      <dgm:spPr/>
      <dgm:t>
        <a:bodyPr/>
        <a:lstStyle/>
        <a:p>
          <a:endParaRPr lang="en-US"/>
        </a:p>
      </dgm:t>
    </dgm:pt>
    <dgm:pt modelId="{3AAE4F85-09E5-4D93-B9DD-4316D73D168B}" type="sibTrans" cxnId="{3732CB01-3B5F-4EA5-A911-AE0524E40C17}">
      <dgm:prSet/>
      <dgm:spPr/>
      <dgm:t>
        <a:bodyPr/>
        <a:lstStyle/>
        <a:p>
          <a:endParaRPr lang="en-US"/>
        </a:p>
      </dgm:t>
    </dgm:pt>
    <dgm:pt modelId="{05AE3946-B493-416A-8482-468F558C313B}" type="pres">
      <dgm:prSet presAssocID="{EE846BA0-F0B6-4298-8176-75EBA29B38E7}" presName="root" presStyleCnt="0">
        <dgm:presLayoutVars>
          <dgm:dir/>
          <dgm:resizeHandles val="exact"/>
        </dgm:presLayoutVars>
      </dgm:prSet>
      <dgm:spPr/>
    </dgm:pt>
    <dgm:pt modelId="{0B241459-95D8-4131-A4A6-7A189929472B}" type="pres">
      <dgm:prSet presAssocID="{D27A9A41-22F8-4141-A363-CD7CEFC16BB8}" presName="compNode" presStyleCnt="0"/>
      <dgm:spPr/>
    </dgm:pt>
    <dgm:pt modelId="{7765D2E7-A1F6-4C7D-BDBA-003AFA132CDC}" type="pres">
      <dgm:prSet presAssocID="{D27A9A41-22F8-4141-A363-CD7CEFC16BB8}" presName="bgRect" presStyleLbl="bgShp" presStyleIdx="0" presStyleCnt="2"/>
      <dgm:spPr/>
    </dgm:pt>
    <dgm:pt modelId="{7A325593-5C53-4F22-A228-32E3B4933C02}" type="pres">
      <dgm:prSet presAssocID="{D27A9A41-22F8-4141-A363-CD7CEFC16BB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547E913C-3EB4-4852-A356-C2DA3B51D959}" type="pres">
      <dgm:prSet presAssocID="{D27A9A41-22F8-4141-A363-CD7CEFC16BB8}" presName="spaceRect" presStyleCnt="0"/>
      <dgm:spPr/>
    </dgm:pt>
    <dgm:pt modelId="{12202162-1DD9-4CF3-8F24-93A8833F212B}" type="pres">
      <dgm:prSet presAssocID="{D27A9A41-22F8-4141-A363-CD7CEFC16BB8}" presName="parTx" presStyleLbl="revTx" presStyleIdx="0" presStyleCnt="2">
        <dgm:presLayoutVars>
          <dgm:chMax val="0"/>
          <dgm:chPref val="0"/>
        </dgm:presLayoutVars>
      </dgm:prSet>
      <dgm:spPr/>
    </dgm:pt>
    <dgm:pt modelId="{7D0D8AAF-EC8C-4935-8B59-AC6C4042146E}" type="pres">
      <dgm:prSet presAssocID="{25DC43B0-1924-4346-8258-D89D3C212F57}" presName="sibTrans" presStyleCnt="0"/>
      <dgm:spPr/>
    </dgm:pt>
    <dgm:pt modelId="{EC4430A6-58F8-4854-BB9E-68276A02606E}" type="pres">
      <dgm:prSet presAssocID="{067C19B6-42C3-44F2-B05D-9DC18E70A287}" presName="compNode" presStyleCnt="0"/>
      <dgm:spPr/>
    </dgm:pt>
    <dgm:pt modelId="{A175C967-CFFC-438E-8BF4-F6511324F706}" type="pres">
      <dgm:prSet presAssocID="{067C19B6-42C3-44F2-B05D-9DC18E70A287}" presName="bgRect" presStyleLbl="bgShp" presStyleIdx="1" presStyleCnt="2"/>
      <dgm:spPr/>
    </dgm:pt>
    <dgm:pt modelId="{BF9CC166-F84E-4B62-AD17-D26868055EE9}" type="pres">
      <dgm:prSet presAssocID="{067C19B6-42C3-44F2-B05D-9DC18E70A28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8BD54196-448D-41B1-9BCC-B5F191248DBA}" type="pres">
      <dgm:prSet presAssocID="{067C19B6-42C3-44F2-B05D-9DC18E70A287}" presName="spaceRect" presStyleCnt="0"/>
      <dgm:spPr/>
    </dgm:pt>
    <dgm:pt modelId="{F73658F3-8F25-4F7B-88F7-D19389B986BA}" type="pres">
      <dgm:prSet presAssocID="{067C19B6-42C3-44F2-B05D-9DC18E70A28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732CB01-3B5F-4EA5-A911-AE0524E40C17}" srcId="{EE846BA0-F0B6-4298-8176-75EBA29B38E7}" destId="{067C19B6-42C3-44F2-B05D-9DC18E70A287}" srcOrd="1" destOrd="0" parTransId="{DE087884-A4F8-4163-A556-786DEC77B52D}" sibTransId="{3AAE4F85-09E5-4D93-B9DD-4316D73D168B}"/>
    <dgm:cxn modelId="{E880E514-4DA4-430A-8498-D6809926C839}" srcId="{EE846BA0-F0B6-4298-8176-75EBA29B38E7}" destId="{D27A9A41-22F8-4141-A363-CD7CEFC16BB8}" srcOrd="0" destOrd="0" parTransId="{3FD07ABE-3B6E-4AF2-83FD-D8E450C8BBB7}" sibTransId="{25DC43B0-1924-4346-8258-D89D3C212F57}"/>
    <dgm:cxn modelId="{6EBB5980-77E0-4EFE-9838-C59906AD5548}" type="presOf" srcId="{D27A9A41-22F8-4141-A363-CD7CEFC16BB8}" destId="{12202162-1DD9-4CF3-8F24-93A8833F212B}" srcOrd="0" destOrd="0" presId="urn:microsoft.com/office/officeart/2018/2/layout/IconVerticalSolidList"/>
    <dgm:cxn modelId="{A94C58F2-22B4-4131-8DA2-6B6FC5785B9C}" type="presOf" srcId="{067C19B6-42C3-44F2-B05D-9DC18E70A287}" destId="{F73658F3-8F25-4F7B-88F7-D19389B986BA}" srcOrd="0" destOrd="0" presId="urn:microsoft.com/office/officeart/2018/2/layout/IconVerticalSolidList"/>
    <dgm:cxn modelId="{0E3729F8-A612-42FF-B8D7-2AD8825FF5CA}" type="presOf" srcId="{EE846BA0-F0B6-4298-8176-75EBA29B38E7}" destId="{05AE3946-B493-416A-8482-468F558C313B}" srcOrd="0" destOrd="0" presId="urn:microsoft.com/office/officeart/2018/2/layout/IconVerticalSolidList"/>
    <dgm:cxn modelId="{CCB51B1B-04E3-40DD-BE6A-237E75C2AB91}" type="presParOf" srcId="{05AE3946-B493-416A-8482-468F558C313B}" destId="{0B241459-95D8-4131-A4A6-7A189929472B}" srcOrd="0" destOrd="0" presId="urn:microsoft.com/office/officeart/2018/2/layout/IconVerticalSolidList"/>
    <dgm:cxn modelId="{0B8D4C77-418C-4D62-8E46-518337D9A78B}" type="presParOf" srcId="{0B241459-95D8-4131-A4A6-7A189929472B}" destId="{7765D2E7-A1F6-4C7D-BDBA-003AFA132CDC}" srcOrd="0" destOrd="0" presId="urn:microsoft.com/office/officeart/2018/2/layout/IconVerticalSolidList"/>
    <dgm:cxn modelId="{A5523571-6DE3-48D0-BEBF-F7B92466D053}" type="presParOf" srcId="{0B241459-95D8-4131-A4A6-7A189929472B}" destId="{7A325593-5C53-4F22-A228-32E3B4933C02}" srcOrd="1" destOrd="0" presId="urn:microsoft.com/office/officeart/2018/2/layout/IconVerticalSolidList"/>
    <dgm:cxn modelId="{F1AEA394-5E1F-475A-BB45-91E47C6FD769}" type="presParOf" srcId="{0B241459-95D8-4131-A4A6-7A189929472B}" destId="{547E913C-3EB4-4852-A356-C2DA3B51D959}" srcOrd="2" destOrd="0" presId="urn:microsoft.com/office/officeart/2018/2/layout/IconVerticalSolidList"/>
    <dgm:cxn modelId="{59666AE2-C1D1-42EB-AC5B-BF744E800599}" type="presParOf" srcId="{0B241459-95D8-4131-A4A6-7A189929472B}" destId="{12202162-1DD9-4CF3-8F24-93A8833F212B}" srcOrd="3" destOrd="0" presId="urn:microsoft.com/office/officeart/2018/2/layout/IconVerticalSolidList"/>
    <dgm:cxn modelId="{7628E833-C21C-4955-9E1C-30A4471D67E4}" type="presParOf" srcId="{05AE3946-B493-416A-8482-468F558C313B}" destId="{7D0D8AAF-EC8C-4935-8B59-AC6C4042146E}" srcOrd="1" destOrd="0" presId="urn:microsoft.com/office/officeart/2018/2/layout/IconVerticalSolidList"/>
    <dgm:cxn modelId="{1D48DC3F-4E86-47D4-8240-182A97AA6D82}" type="presParOf" srcId="{05AE3946-B493-416A-8482-468F558C313B}" destId="{EC4430A6-58F8-4854-BB9E-68276A02606E}" srcOrd="2" destOrd="0" presId="urn:microsoft.com/office/officeart/2018/2/layout/IconVerticalSolidList"/>
    <dgm:cxn modelId="{0153859C-60D0-455C-8D97-87AF37D36BCC}" type="presParOf" srcId="{EC4430A6-58F8-4854-BB9E-68276A02606E}" destId="{A175C967-CFFC-438E-8BF4-F6511324F706}" srcOrd="0" destOrd="0" presId="urn:microsoft.com/office/officeart/2018/2/layout/IconVerticalSolidList"/>
    <dgm:cxn modelId="{8C03E0EA-6377-4DDD-8FBF-1F41FC4FFD7E}" type="presParOf" srcId="{EC4430A6-58F8-4854-BB9E-68276A02606E}" destId="{BF9CC166-F84E-4B62-AD17-D26868055EE9}" srcOrd="1" destOrd="0" presId="urn:microsoft.com/office/officeart/2018/2/layout/IconVerticalSolidList"/>
    <dgm:cxn modelId="{DC8651C0-7FBF-4DED-A5CC-4C8B4AA1AF92}" type="presParOf" srcId="{EC4430A6-58F8-4854-BB9E-68276A02606E}" destId="{8BD54196-448D-41B1-9BCC-B5F191248DBA}" srcOrd="2" destOrd="0" presId="urn:microsoft.com/office/officeart/2018/2/layout/IconVerticalSolidList"/>
    <dgm:cxn modelId="{8EF2A10A-7BDF-4A50-88BC-0E743D43EC90}" type="presParOf" srcId="{EC4430A6-58F8-4854-BB9E-68276A02606E}" destId="{F73658F3-8F25-4F7B-88F7-D19389B986B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C2380D-E5A0-4D2A-80B3-3D8B296E734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9FE47F-6D6A-4AA2-8141-DD37EF8EC7D2}">
      <dgm:prSet/>
      <dgm:spPr/>
      <dgm:t>
        <a:bodyPr/>
        <a:lstStyle/>
        <a:p>
          <a:r>
            <a:rPr lang="en-US" dirty="0"/>
            <a:t>By investigating the neighborhoods in Manhattan, we will segment and link food options to a nearby neighborhood</a:t>
          </a:r>
        </a:p>
      </dgm:t>
    </dgm:pt>
    <dgm:pt modelId="{AF6EB6D1-9BDC-4A05-A3F5-B8790907788E}" type="parTrans" cxnId="{2296CFAA-E988-450B-AAC5-2F59CC79F5F2}">
      <dgm:prSet/>
      <dgm:spPr/>
      <dgm:t>
        <a:bodyPr/>
        <a:lstStyle/>
        <a:p>
          <a:endParaRPr lang="en-US"/>
        </a:p>
      </dgm:t>
    </dgm:pt>
    <dgm:pt modelId="{7F8FCD43-2948-4F91-A14E-BA6BBB198D9E}" type="sibTrans" cxnId="{2296CFAA-E988-450B-AAC5-2F59CC79F5F2}">
      <dgm:prSet/>
      <dgm:spPr/>
      <dgm:t>
        <a:bodyPr/>
        <a:lstStyle/>
        <a:p>
          <a:endParaRPr lang="en-US"/>
        </a:p>
      </dgm:t>
    </dgm:pt>
    <dgm:pt modelId="{09C30564-7E71-494D-8876-6040C9D9639F}">
      <dgm:prSet/>
      <dgm:spPr/>
      <dgm:t>
        <a:bodyPr/>
        <a:lstStyle/>
        <a:p>
          <a:r>
            <a:rPr lang="en-US"/>
            <a:t>The food options are: pizza shops, cafés and American diners</a:t>
          </a:r>
        </a:p>
      </dgm:t>
    </dgm:pt>
    <dgm:pt modelId="{EE38E130-6A2B-4CD7-81A1-C46620A8A632}" type="parTrans" cxnId="{44780D36-4754-4C07-B198-4DC694A32971}">
      <dgm:prSet/>
      <dgm:spPr/>
      <dgm:t>
        <a:bodyPr/>
        <a:lstStyle/>
        <a:p>
          <a:endParaRPr lang="en-US"/>
        </a:p>
      </dgm:t>
    </dgm:pt>
    <dgm:pt modelId="{75083EE5-3647-4B0D-B860-855D51747BE7}" type="sibTrans" cxnId="{44780D36-4754-4C07-B198-4DC694A32971}">
      <dgm:prSet/>
      <dgm:spPr/>
      <dgm:t>
        <a:bodyPr/>
        <a:lstStyle/>
        <a:p>
          <a:endParaRPr lang="en-US"/>
        </a:p>
      </dgm:t>
    </dgm:pt>
    <dgm:pt modelId="{30D54CAC-6EF5-4D0E-AFC5-21F2AC57BBE1}" type="pres">
      <dgm:prSet presAssocID="{49C2380D-E5A0-4D2A-80B3-3D8B296E734F}" presName="root" presStyleCnt="0">
        <dgm:presLayoutVars>
          <dgm:dir/>
          <dgm:resizeHandles val="exact"/>
        </dgm:presLayoutVars>
      </dgm:prSet>
      <dgm:spPr/>
    </dgm:pt>
    <dgm:pt modelId="{2F3531E3-4286-4FB5-9751-4310476DCB04}" type="pres">
      <dgm:prSet presAssocID="{9C9FE47F-6D6A-4AA2-8141-DD37EF8EC7D2}" presName="compNode" presStyleCnt="0"/>
      <dgm:spPr/>
    </dgm:pt>
    <dgm:pt modelId="{6F85FA62-0694-47DB-830D-8E0196CA3738}" type="pres">
      <dgm:prSet presAssocID="{9C9FE47F-6D6A-4AA2-8141-DD37EF8EC7D2}" presName="bgRect" presStyleLbl="bgShp" presStyleIdx="0" presStyleCnt="2"/>
      <dgm:spPr/>
    </dgm:pt>
    <dgm:pt modelId="{04FBDE73-1F87-4BB5-BCBA-D3A5953B80C2}" type="pres">
      <dgm:prSet presAssocID="{9C9FE47F-6D6A-4AA2-8141-DD37EF8EC7D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118B943F-5F72-4BE9-9BEE-F7FC56C3ABB9}" type="pres">
      <dgm:prSet presAssocID="{9C9FE47F-6D6A-4AA2-8141-DD37EF8EC7D2}" presName="spaceRect" presStyleCnt="0"/>
      <dgm:spPr/>
    </dgm:pt>
    <dgm:pt modelId="{52FBDD95-15E0-4884-9E0F-FF2A8424B2DC}" type="pres">
      <dgm:prSet presAssocID="{9C9FE47F-6D6A-4AA2-8141-DD37EF8EC7D2}" presName="parTx" presStyleLbl="revTx" presStyleIdx="0" presStyleCnt="2">
        <dgm:presLayoutVars>
          <dgm:chMax val="0"/>
          <dgm:chPref val="0"/>
        </dgm:presLayoutVars>
      </dgm:prSet>
      <dgm:spPr/>
    </dgm:pt>
    <dgm:pt modelId="{F413B044-BFE7-4C7A-A7A0-C16193D66A94}" type="pres">
      <dgm:prSet presAssocID="{7F8FCD43-2948-4F91-A14E-BA6BBB198D9E}" presName="sibTrans" presStyleCnt="0"/>
      <dgm:spPr/>
    </dgm:pt>
    <dgm:pt modelId="{EC2EE833-0550-434D-BE89-6D873BD34CE1}" type="pres">
      <dgm:prSet presAssocID="{09C30564-7E71-494D-8876-6040C9D9639F}" presName="compNode" presStyleCnt="0"/>
      <dgm:spPr/>
    </dgm:pt>
    <dgm:pt modelId="{5264B575-F12C-4065-A6ED-E2073D7A767D}" type="pres">
      <dgm:prSet presAssocID="{09C30564-7E71-494D-8876-6040C9D9639F}" presName="bgRect" presStyleLbl="bgShp" presStyleIdx="1" presStyleCnt="2"/>
      <dgm:spPr/>
    </dgm:pt>
    <dgm:pt modelId="{44002172-962B-492E-8859-10CDA4208552}" type="pres">
      <dgm:prSet presAssocID="{09C30564-7E71-494D-8876-6040C9D9639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hole Pizza"/>
        </a:ext>
      </dgm:extLst>
    </dgm:pt>
    <dgm:pt modelId="{3DFD52F8-0CFE-4981-9919-9038C9B04414}" type="pres">
      <dgm:prSet presAssocID="{09C30564-7E71-494D-8876-6040C9D9639F}" presName="spaceRect" presStyleCnt="0"/>
      <dgm:spPr/>
    </dgm:pt>
    <dgm:pt modelId="{7CC9CD5A-A6B5-4E16-BE44-1CEA9FB255E2}" type="pres">
      <dgm:prSet presAssocID="{09C30564-7E71-494D-8876-6040C9D9639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F9C8A08-6FB2-44E2-9F67-1556815CEA92}" type="presOf" srcId="{9C9FE47F-6D6A-4AA2-8141-DD37EF8EC7D2}" destId="{52FBDD95-15E0-4884-9E0F-FF2A8424B2DC}" srcOrd="0" destOrd="0" presId="urn:microsoft.com/office/officeart/2018/2/layout/IconVerticalSolidList"/>
    <dgm:cxn modelId="{32AADC2A-8F45-4C8C-9B51-6105F858EBFD}" type="presOf" srcId="{49C2380D-E5A0-4D2A-80B3-3D8B296E734F}" destId="{30D54CAC-6EF5-4D0E-AFC5-21F2AC57BBE1}" srcOrd="0" destOrd="0" presId="urn:microsoft.com/office/officeart/2018/2/layout/IconVerticalSolidList"/>
    <dgm:cxn modelId="{44780D36-4754-4C07-B198-4DC694A32971}" srcId="{49C2380D-E5A0-4D2A-80B3-3D8B296E734F}" destId="{09C30564-7E71-494D-8876-6040C9D9639F}" srcOrd="1" destOrd="0" parTransId="{EE38E130-6A2B-4CD7-81A1-C46620A8A632}" sibTransId="{75083EE5-3647-4B0D-B860-855D51747BE7}"/>
    <dgm:cxn modelId="{2296CFAA-E988-450B-AAC5-2F59CC79F5F2}" srcId="{49C2380D-E5A0-4D2A-80B3-3D8B296E734F}" destId="{9C9FE47F-6D6A-4AA2-8141-DD37EF8EC7D2}" srcOrd="0" destOrd="0" parTransId="{AF6EB6D1-9BDC-4A05-A3F5-B8790907788E}" sibTransId="{7F8FCD43-2948-4F91-A14E-BA6BBB198D9E}"/>
    <dgm:cxn modelId="{15603BFC-D956-4256-B834-4B8EC8B11F03}" type="presOf" srcId="{09C30564-7E71-494D-8876-6040C9D9639F}" destId="{7CC9CD5A-A6B5-4E16-BE44-1CEA9FB255E2}" srcOrd="0" destOrd="0" presId="urn:microsoft.com/office/officeart/2018/2/layout/IconVerticalSolidList"/>
    <dgm:cxn modelId="{D5D9BEF9-E3BF-4621-8D3D-E2A59AD3E271}" type="presParOf" srcId="{30D54CAC-6EF5-4D0E-AFC5-21F2AC57BBE1}" destId="{2F3531E3-4286-4FB5-9751-4310476DCB04}" srcOrd="0" destOrd="0" presId="urn:microsoft.com/office/officeart/2018/2/layout/IconVerticalSolidList"/>
    <dgm:cxn modelId="{BE8820C7-6B8D-417B-B0C1-35AEA785DFBE}" type="presParOf" srcId="{2F3531E3-4286-4FB5-9751-4310476DCB04}" destId="{6F85FA62-0694-47DB-830D-8E0196CA3738}" srcOrd="0" destOrd="0" presId="urn:microsoft.com/office/officeart/2018/2/layout/IconVerticalSolidList"/>
    <dgm:cxn modelId="{8240535A-B7FE-4523-A8AD-34AE3A589CA2}" type="presParOf" srcId="{2F3531E3-4286-4FB5-9751-4310476DCB04}" destId="{04FBDE73-1F87-4BB5-BCBA-D3A5953B80C2}" srcOrd="1" destOrd="0" presId="urn:microsoft.com/office/officeart/2018/2/layout/IconVerticalSolidList"/>
    <dgm:cxn modelId="{A961937A-0A12-47F8-BC86-63D51327519A}" type="presParOf" srcId="{2F3531E3-4286-4FB5-9751-4310476DCB04}" destId="{118B943F-5F72-4BE9-9BEE-F7FC56C3ABB9}" srcOrd="2" destOrd="0" presId="urn:microsoft.com/office/officeart/2018/2/layout/IconVerticalSolidList"/>
    <dgm:cxn modelId="{1B3C0402-5390-431A-B4FF-5BCB1FB907EE}" type="presParOf" srcId="{2F3531E3-4286-4FB5-9751-4310476DCB04}" destId="{52FBDD95-15E0-4884-9E0F-FF2A8424B2DC}" srcOrd="3" destOrd="0" presId="urn:microsoft.com/office/officeart/2018/2/layout/IconVerticalSolidList"/>
    <dgm:cxn modelId="{4C81B8EE-B080-4D9E-83D1-8E8230A2094D}" type="presParOf" srcId="{30D54CAC-6EF5-4D0E-AFC5-21F2AC57BBE1}" destId="{F413B044-BFE7-4C7A-A7A0-C16193D66A94}" srcOrd="1" destOrd="0" presId="urn:microsoft.com/office/officeart/2018/2/layout/IconVerticalSolidList"/>
    <dgm:cxn modelId="{B6EB4FAA-58C0-4125-BE1F-BCA2A013406F}" type="presParOf" srcId="{30D54CAC-6EF5-4D0E-AFC5-21F2AC57BBE1}" destId="{EC2EE833-0550-434D-BE89-6D873BD34CE1}" srcOrd="2" destOrd="0" presId="urn:microsoft.com/office/officeart/2018/2/layout/IconVerticalSolidList"/>
    <dgm:cxn modelId="{217B1D12-0C0B-4A5A-8495-61A9B0C487E2}" type="presParOf" srcId="{EC2EE833-0550-434D-BE89-6D873BD34CE1}" destId="{5264B575-F12C-4065-A6ED-E2073D7A767D}" srcOrd="0" destOrd="0" presId="urn:microsoft.com/office/officeart/2018/2/layout/IconVerticalSolidList"/>
    <dgm:cxn modelId="{E71F7BCF-F6D3-4EA1-8D20-CF8CEB0A22E6}" type="presParOf" srcId="{EC2EE833-0550-434D-BE89-6D873BD34CE1}" destId="{44002172-962B-492E-8859-10CDA4208552}" srcOrd="1" destOrd="0" presId="urn:microsoft.com/office/officeart/2018/2/layout/IconVerticalSolidList"/>
    <dgm:cxn modelId="{4A9711BC-E5B2-43B9-9079-02D803815934}" type="presParOf" srcId="{EC2EE833-0550-434D-BE89-6D873BD34CE1}" destId="{3DFD52F8-0CFE-4981-9919-9038C9B04414}" srcOrd="2" destOrd="0" presId="urn:microsoft.com/office/officeart/2018/2/layout/IconVerticalSolidList"/>
    <dgm:cxn modelId="{0001FFB7-A5A3-4639-864D-F7FFBAB6A782}" type="presParOf" srcId="{EC2EE833-0550-434D-BE89-6D873BD34CE1}" destId="{7CC9CD5A-A6B5-4E16-BE44-1CEA9FB255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5E791F-88F5-4FEC-9494-395C2C604F3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</dgm:pt>
    <dgm:pt modelId="{897179BC-3457-4B5A-A933-EF22C09D72F4}">
      <dgm:prSet phldrT="[Text]"/>
      <dgm:spPr/>
      <dgm:t>
        <a:bodyPr/>
        <a:lstStyle/>
        <a:p>
          <a:r>
            <a:rPr lang="en-US"/>
            <a:t>Retrieve overall New York City data</a:t>
          </a:r>
        </a:p>
      </dgm:t>
    </dgm:pt>
    <dgm:pt modelId="{67C0FCBF-190C-4EC6-951B-E2B70FEBCC61}" type="parTrans" cxnId="{86F5AE2B-51DA-4FA7-829A-E514F0A29FC3}">
      <dgm:prSet/>
      <dgm:spPr/>
      <dgm:t>
        <a:bodyPr/>
        <a:lstStyle/>
        <a:p>
          <a:endParaRPr lang="en-US"/>
        </a:p>
      </dgm:t>
    </dgm:pt>
    <dgm:pt modelId="{D7D4D780-5A12-415C-AD8A-DB6579AC893B}" type="sibTrans" cxnId="{86F5AE2B-51DA-4FA7-829A-E514F0A29FC3}">
      <dgm:prSet/>
      <dgm:spPr/>
      <dgm:t>
        <a:bodyPr/>
        <a:lstStyle/>
        <a:p>
          <a:endParaRPr lang="en-US"/>
        </a:p>
      </dgm:t>
    </dgm:pt>
    <dgm:pt modelId="{1A63D2CF-09CB-49EE-80B2-978DB23FD694}">
      <dgm:prSet phldrT="[Text]"/>
      <dgm:spPr/>
      <dgm:t>
        <a:bodyPr/>
        <a:lstStyle/>
        <a:p>
          <a:r>
            <a:rPr lang="en-US" dirty="0"/>
            <a:t>Use </a:t>
          </a:r>
          <a:r>
            <a:rPr lang="en-US" b="1" dirty="0" err="1"/>
            <a:t>geopy</a:t>
          </a:r>
          <a:r>
            <a:rPr lang="en-US" b="1" dirty="0"/>
            <a:t> library </a:t>
          </a:r>
          <a:r>
            <a:rPr lang="en-US" dirty="0"/>
            <a:t>to get coordinates of each neighborhood</a:t>
          </a:r>
        </a:p>
      </dgm:t>
    </dgm:pt>
    <dgm:pt modelId="{311542DB-29DF-4525-896F-168EEEAC56EC}" type="parTrans" cxnId="{D0743ABE-44CD-4DD7-8DFE-66AFEC7F8BD2}">
      <dgm:prSet/>
      <dgm:spPr/>
      <dgm:t>
        <a:bodyPr/>
        <a:lstStyle/>
        <a:p>
          <a:endParaRPr lang="en-US"/>
        </a:p>
      </dgm:t>
    </dgm:pt>
    <dgm:pt modelId="{3AF5E4E1-AF64-40D0-AC9E-B078115C816B}" type="sibTrans" cxnId="{D0743ABE-44CD-4DD7-8DFE-66AFEC7F8BD2}">
      <dgm:prSet/>
      <dgm:spPr/>
      <dgm:t>
        <a:bodyPr/>
        <a:lstStyle/>
        <a:p>
          <a:endParaRPr lang="en-US"/>
        </a:p>
      </dgm:t>
    </dgm:pt>
    <dgm:pt modelId="{5084A76A-B9CB-4853-A520-6586B12C0A77}">
      <dgm:prSet phldrT="[Text]"/>
      <dgm:spPr/>
      <dgm:t>
        <a:bodyPr/>
        <a:lstStyle/>
        <a:p>
          <a:r>
            <a:rPr lang="en-US" dirty="0"/>
            <a:t>Slice the original data frame into the five boroughs, keeping the </a:t>
          </a:r>
          <a:r>
            <a:rPr lang="en-US" b="1" dirty="0"/>
            <a:t>Manhattan</a:t>
          </a:r>
          <a:r>
            <a:rPr lang="en-US" dirty="0"/>
            <a:t> data frame</a:t>
          </a:r>
        </a:p>
      </dgm:t>
    </dgm:pt>
    <dgm:pt modelId="{9635D1B3-5A63-40C5-AA67-9CF0742F5115}" type="parTrans" cxnId="{2451AEB3-D786-4426-9101-5A5DF8D756DC}">
      <dgm:prSet/>
      <dgm:spPr/>
      <dgm:t>
        <a:bodyPr/>
        <a:lstStyle/>
        <a:p>
          <a:endParaRPr lang="en-US"/>
        </a:p>
      </dgm:t>
    </dgm:pt>
    <dgm:pt modelId="{B23C2D2D-CCBD-4E1D-949B-61E1EB84CF0E}" type="sibTrans" cxnId="{2451AEB3-D786-4426-9101-5A5DF8D756DC}">
      <dgm:prSet/>
      <dgm:spPr/>
      <dgm:t>
        <a:bodyPr/>
        <a:lstStyle/>
        <a:p>
          <a:endParaRPr lang="en-US"/>
        </a:p>
      </dgm:t>
    </dgm:pt>
    <dgm:pt modelId="{83281499-7865-47E8-A8D6-7653CC35E2F6}">
      <dgm:prSet phldrT="[Text]"/>
      <dgm:spPr/>
      <dgm:t>
        <a:bodyPr/>
        <a:lstStyle/>
        <a:p>
          <a:r>
            <a:rPr lang="en-US" dirty="0"/>
            <a:t>Using </a:t>
          </a:r>
          <a:r>
            <a:rPr lang="en-US" b="1" dirty="0"/>
            <a:t>foursquare API</a:t>
          </a:r>
          <a:r>
            <a:rPr lang="en-US" dirty="0"/>
            <a:t>, retrieve venues near each Manhattan neighborhood</a:t>
          </a:r>
        </a:p>
      </dgm:t>
    </dgm:pt>
    <dgm:pt modelId="{FACDFC08-9C82-4503-8BBD-81B2C3260990}" type="parTrans" cxnId="{8FCCACD7-33A8-483A-94FA-C4707F676B57}">
      <dgm:prSet/>
      <dgm:spPr/>
      <dgm:t>
        <a:bodyPr/>
        <a:lstStyle/>
        <a:p>
          <a:endParaRPr lang="en-US"/>
        </a:p>
      </dgm:t>
    </dgm:pt>
    <dgm:pt modelId="{DF7C204C-752B-47B4-A01B-8871AA1B9480}" type="sibTrans" cxnId="{8FCCACD7-33A8-483A-94FA-C4707F676B57}">
      <dgm:prSet/>
      <dgm:spPr/>
      <dgm:t>
        <a:bodyPr/>
        <a:lstStyle/>
        <a:p>
          <a:endParaRPr lang="en-US"/>
        </a:p>
      </dgm:t>
    </dgm:pt>
    <dgm:pt modelId="{42CF2605-ACA5-49F4-BBF1-79598C32D419}">
      <dgm:prSet phldrT="[Text]"/>
      <dgm:spPr/>
      <dgm:t>
        <a:bodyPr/>
        <a:lstStyle/>
        <a:p>
          <a:r>
            <a:rPr lang="en-US" dirty="0"/>
            <a:t>Use </a:t>
          </a:r>
          <a:r>
            <a:rPr lang="en-US" b="1" dirty="0"/>
            <a:t>k-means clustering </a:t>
          </a:r>
          <a:r>
            <a:rPr lang="en-US" dirty="0"/>
            <a:t>to segment the venues</a:t>
          </a:r>
        </a:p>
      </dgm:t>
    </dgm:pt>
    <dgm:pt modelId="{99B784E9-ED7D-4FF6-A559-7D8CF8506DC4}" type="parTrans" cxnId="{F2805318-2180-400E-B88C-7C71EF87A653}">
      <dgm:prSet/>
      <dgm:spPr/>
      <dgm:t>
        <a:bodyPr/>
        <a:lstStyle/>
        <a:p>
          <a:endParaRPr lang="en-US"/>
        </a:p>
      </dgm:t>
    </dgm:pt>
    <dgm:pt modelId="{23FFB026-1411-4522-885E-14D8B3F61B53}" type="sibTrans" cxnId="{F2805318-2180-400E-B88C-7C71EF87A653}">
      <dgm:prSet/>
      <dgm:spPr/>
      <dgm:t>
        <a:bodyPr/>
        <a:lstStyle/>
        <a:p>
          <a:endParaRPr lang="en-US"/>
        </a:p>
      </dgm:t>
    </dgm:pt>
    <dgm:pt modelId="{CAD8449C-0FD9-4FF3-BDA2-7B99A53C0901}">
      <dgm:prSet phldrT="[Text]"/>
      <dgm:spPr/>
      <dgm:t>
        <a:bodyPr/>
        <a:lstStyle/>
        <a:p>
          <a:r>
            <a:rPr lang="en-US"/>
            <a:t>Analyze the resulting data and come to a conclusion for the end-user</a:t>
          </a:r>
        </a:p>
      </dgm:t>
    </dgm:pt>
    <dgm:pt modelId="{B2F8D910-8E0E-48D1-819E-D3E25861DEC1}" type="parTrans" cxnId="{9F3E2840-D76F-4300-AC3A-BECF80CFCCF3}">
      <dgm:prSet/>
      <dgm:spPr/>
      <dgm:t>
        <a:bodyPr/>
        <a:lstStyle/>
        <a:p>
          <a:endParaRPr lang="en-US"/>
        </a:p>
      </dgm:t>
    </dgm:pt>
    <dgm:pt modelId="{54F4F96C-9BD0-4149-95DE-24012D798FDE}" type="sibTrans" cxnId="{9F3E2840-D76F-4300-AC3A-BECF80CFCCF3}">
      <dgm:prSet/>
      <dgm:spPr/>
      <dgm:t>
        <a:bodyPr/>
        <a:lstStyle/>
        <a:p>
          <a:endParaRPr lang="en-US"/>
        </a:p>
      </dgm:t>
    </dgm:pt>
    <dgm:pt modelId="{457D66AB-35B2-4837-950E-9C7B240C93CF}" type="pres">
      <dgm:prSet presAssocID="{125E791F-88F5-4FEC-9494-395C2C604F3F}" presName="root" presStyleCnt="0">
        <dgm:presLayoutVars>
          <dgm:dir/>
          <dgm:resizeHandles val="exact"/>
        </dgm:presLayoutVars>
      </dgm:prSet>
      <dgm:spPr/>
    </dgm:pt>
    <dgm:pt modelId="{E6816C02-6EF8-4E2F-943F-CF6A2AE632CD}" type="pres">
      <dgm:prSet presAssocID="{897179BC-3457-4B5A-A933-EF22C09D72F4}" presName="compNode" presStyleCnt="0"/>
      <dgm:spPr/>
    </dgm:pt>
    <dgm:pt modelId="{490C9B0D-412B-402D-A796-BA0B8FCD1A70}" type="pres">
      <dgm:prSet presAssocID="{897179BC-3457-4B5A-A933-EF22C09D72F4}" presName="bgRect" presStyleLbl="bgShp" presStyleIdx="0" presStyleCnt="6"/>
      <dgm:spPr/>
    </dgm:pt>
    <dgm:pt modelId="{6A86A1FC-5B84-4039-88E0-BFF078D7953A}" type="pres">
      <dgm:prSet presAssocID="{897179BC-3457-4B5A-A933-EF22C09D72F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Double Quote"/>
        </a:ext>
      </dgm:extLst>
    </dgm:pt>
    <dgm:pt modelId="{89605C3E-EB77-4DAC-8CFB-87CB889F3DD5}" type="pres">
      <dgm:prSet presAssocID="{897179BC-3457-4B5A-A933-EF22C09D72F4}" presName="spaceRect" presStyleCnt="0"/>
      <dgm:spPr/>
    </dgm:pt>
    <dgm:pt modelId="{67900FC0-EED2-424B-832E-FF0EB7805C4C}" type="pres">
      <dgm:prSet presAssocID="{897179BC-3457-4B5A-A933-EF22C09D72F4}" presName="parTx" presStyleLbl="revTx" presStyleIdx="0" presStyleCnt="6">
        <dgm:presLayoutVars>
          <dgm:chMax val="0"/>
          <dgm:chPref val="0"/>
        </dgm:presLayoutVars>
      </dgm:prSet>
      <dgm:spPr/>
    </dgm:pt>
    <dgm:pt modelId="{28A0E3B6-8D60-4DE4-9DDF-B45E06532D6B}" type="pres">
      <dgm:prSet presAssocID="{D7D4D780-5A12-415C-AD8A-DB6579AC893B}" presName="sibTrans" presStyleCnt="0"/>
      <dgm:spPr/>
    </dgm:pt>
    <dgm:pt modelId="{6E3BF3E5-4722-48A4-8640-2412C5968E5B}" type="pres">
      <dgm:prSet presAssocID="{1A63D2CF-09CB-49EE-80B2-978DB23FD694}" presName="compNode" presStyleCnt="0"/>
      <dgm:spPr/>
    </dgm:pt>
    <dgm:pt modelId="{6582605A-ACCD-4F75-BEF3-A7FE2F3A8D58}" type="pres">
      <dgm:prSet presAssocID="{1A63D2CF-09CB-49EE-80B2-978DB23FD694}" presName="bgRect" presStyleLbl="bgShp" presStyleIdx="1" presStyleCnt="6"/>
      <dgm:spPr/>
    </dgm:pt>
    <dgm:pt modelId="{01ED0FD9-ECD8-4060-8DEA-C95414FB2FAB}" type="pres">
      <dgm:prSet presAssocID="{1A63D2CF-09CB-49EE-80B2-978DB23FD69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ary"/>
        </a:ext>
      </dgm:extLst>
    </dgm:pt>
    <dgm:pt modelId="{BE5C24C4-CEC4-4529-8426-C72DD70B436B}" type="pres">
      <dgm:prSet presAssocID="{1A63D2CF-09CB-49EE-80B2-978DB23FD694}" presName="spaceRect" presStyleCnt="0"/>
      <dgm:spPr/>
    </dgm:pt>
    <dgm:pt modelId="{8F2D96CA-347E-419C-AC28-7CEE523317CF}" type="pres">
      <dgm:prSet presAssocID="{1A63D2CF-09CB-49EE-80B2-978DB23FD694}" presName="parTx" presStyleLbl="revTx" presStyleIdx="1" presStyleCnt="6">
        <dgm:presLayoutVars>
          <dgm:chMax val="0"/>
          <dgm:chPref val="0"/>
        </dgm:presLayoutVars>
      </dgm:prSet>
      <dgm:spPr/>
    </dgm:pt>
    <dgm:pt modelId="{34D33285-458A-4AA8-B74A-491218A25824}" type="pres">
      <dgm:prSet presAssocID="{3AF5E4E1-AF64-40D0-AC9E-B078115C816B}" presName="sibTrans" presStyleCnt="0"/>
      <dgm:spPr/>
    </dgm:pt>
    <dgm:pt modelId="{EE2A63BB-E41D-4C31-AA01-48859F48383F}" type="pres">
      <dgm:prSet presAssocID="{5084A76A-B9CB-4853-A520-6586B12C0A77}" presName="compNode" presStyleCnt="0"/>
      <dgm:spPr/>
    </dgm:pt>
    <dgm:pt modelId="{D00DEAA9-1E3B-479C-BBE9-E2AF249B49FE}" type="pres">
      <dgm:prSet presAssocID="{5084A76A-B9CB-4853-A520-6586B12C0A77}" presName="bgRect" presStyleLbl="bgShp" presStyleIdx="2" presStyleCnt="6"/>
      <dgm:spPr/>
    </dgm:pt>
    <dgm:pt modelId="{BD3016F9-3E02-48F0-978C-74BC42BB0381}" type="pres">
      <dgm:prSet presAssocID="{5084A76A-B9CB-4853-A520-6586B12C0A7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pect Ratio"/>
        </a:ext>
      </dgm:extLst>
    </dgm:pt>
    <dgm:pt modelId="{DBE596F2-0790-4A81-AF75-0C05472B2EF4}" type="pres">
      <dgm:prSet presAssocID="{5084A76A-B9CB-4853-A520-6586B12C0A77}" presName="spaceRect" presStyleCnt="0"/>
      <dgm:spPr/>
    </dgm:pt>
    <dgm:pt modelId="{82CBB104-C44A-41D9-813B-22E99B15DE8A}" type="pres">
      <dgm:prSet presAssocID="{5084A76A-B9CB-4853-A520-6586B12C0A77}" presName="parTx" presStyleLbl="revTx" presStyleIdx="2" presStyleCnt="6">
        <dgm:presLayoutVars>
          <dgm:chMax val="0"/>
          <dgm:chPref val="0"/>
        </dgm:presLayoutVars>
      </dgm:prSet>
      <dgm:spPr/>
    </dgm:pt>
    <dgm:pt modelId="{D0775FB8-85ED-4B97-9352-60349B572553}" type="pres">
      <dgm:prSet presAssocID="{B23C2D2D-CCBD-4E1D-949B-61E1EB84CF0E}" presName="sibTrans" presStyleCnt="0"/>
      <dgm:spPr/>
    </dgm:pt>
    <dgm:pt modelId="{1785E269-C5D2-42F1-9500-CBB0BB60AA52}" type="pres">
      <dgm:prSet presAssocID="{83281499-7865-47E8-A8D6-7653CC35E2F6}" presName="compNode" presStyleCnt="0"/>
      <dgm:spPr/>
    </dgm:pt>
    <dgm:pt modelId="{82E3D515-80EE-494D-8E7D-77312E2795C3}" type="pres">
      <dgm:prSet presAssocID="{83281499-7865-47E8-A8D6-7653CC35E2F6}" presName="bgRect" presStyleLbl="bgShp" presStyleIdx="3" presStyleCnt="6"/>
      <dgm:spPr/>
    </dgm:pt>
    <dgm:pt modelId="{00735DEA-2487-44E1-990E-CE0C994A2C2C}" type="pres">
      <dgm:prSet presAssocID="{83281499-7865-47E8-A8D6-7653CC35E2F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sket"/>
        </a:ext>
      </dgm:extLst>
    </dgm:pt>
    <dgm:pt modelId="{D2B469A4-822C-4267-B151-49C7254B2579}" type="pres">
      <dgm:prSet presAssocID="{83281499-7865-47E8-A8D6-7653CC35E2F6}" presName="spaceRect" presStyleCnt="0"/>
      <dgm:spPr/>
    </dgm:pt>
    <dgm:pt modelId="{053E946D-0792-4899-95BA-E33AB97605BC}" type="pres">
      <dgm:prSet presAssocID="{83281499-7865-47E8-A8D6-7653CC35E2F6}" presName="parTx" presStyleLbl="revTx" presStyleIdx="3" presStyleCnt="6">
        <dgm:presLayoutVars>
          <dgm:chMax val="0"/>
          <dgm:chPref val="0"/>
        </dgm:presLayoutVars>
      </dgm:prSet>
      <dgm:spPr/>
    </dgm:pt>
    <dgm:pt modelId="{37CFA383-7D0F-4D5A-A470-A151328245DE}" type="pres">
      <dgm:prSet presAssocID="{DF7C204C-752B-47B4-A01B-8871AA1B9480}" presName="sibTrans" presStyleCnt="0"/>
      <dgm:spPr/>
    </dgm:pt>
    <dgm:pt modelId="{4B4A2B35-B42E-4D15-8D09-21C040692145}" type="pres">
      <dgm:prSet presAssocID="{42CF2605-ACA5-49F4-BBF1-79598C32D419}" presName="compNode" presStyleCnt="0"/>
      <dgm:spPr/>
    </dgm:pt>
    <dgm:pt modelId="{419629B8-3CB7-4BE3-8649-8431E0592D32}" type="pres">
      <dgm:prSet presAssocID="{42CF2605-ACA5-49F4-BBF1-79598C32D419}" presName="bgRect" presStyleLbl="bgShp" presStyleIdx="4" presStyleCnt="6"/>
      <dgm:spPr/>
    </dgm:pt>
    <dgm:pt modelId="{D92D15F4-868B-45A0-A0CC-5D85696B3D3C}" type="pres">
      <dgm:prSet presAssocID="{42CF2605-ACA5-49F4-BBF1-79598C32D41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ameter"/>
        </a:ext>
      </dgm:extLst>
    </dgm:pt>
    <dgm:pt modelId="{9F5FADE1-41B0-4C12-A259-B149781CC14D}" type="pres">
      <dgm:prSet presAssocID="{42CF2605-ACA5-49F4-BBF1-79598C32D419}" presName="spaceRect" presStyleCnt="0"/>
      <dgm:spPr/>
    </dgm:pt>
    <dgm:pt modelId="{20516D92-DE15-4A5D-8FA8-AF7482652F60}" type="pres">
      <dgm:prSet presAssocID="{42CF2605-ACA5-49F4-BBF1-79598C32D419}" presName="parTx" presStyleLbl="revTx" presStyleIdx="4" presStyleCnt="6">
        <dgm:presLayoutVars>
          <dgm:chMax val="0"/>
          <dgm:chPref val="0"/>
        </dgm:presLayoutVars>
      </dgm:prSet>
      <dgm:spPr/>
    </dgm:pt>
    <dgm:pt modelId="{A8699D21-ECA5-4484-8B74-879C29806B8A}" type="pres">
      <dgm:prSet presAssocID="{23FFB026-1411-4522-885E-14D8B3F61B53}" presName="sibTrans" presStyleCnt="0"/>
      <dgm:spPr/>
    </dgm:pt>
    <dgm:pt modelId="{A2BEF3F3-F9C6-48A7-9EA9-CF45340A4D59}" type="pres">
      <dgm:prSet presAssocID="{CAD8449C-0FD9-4FF3-BDA2-7B99A53C0901}" presName="compNode" presStyleCnt="0"/>
      <dgm:spPr/>
    </dgm:pt>
    <dgm:pt modelId="{E8435D2F-67FE-4A4F-B829-489602F38FAC}" type="pres">
      <dgm:prSet presAssocID="{CAD8449C-0FD9-4FF3-BDA2-7B99A53C0901}" presName="bgRect" presStyleLbl="bgShp" presStyleIdx="5" presStyleCnt="6"/>
      <dgm:spPr/>
    </dgm:pt>
    <dgm:pt modelId="{0FD09633-6391-4230-9A28-864BFB12705C}" type="pres">
      <dgm:prSet presAssocID="{CAD8449C-0FD9-4FF3-BDA2-7B99A53C090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24DE6B21-BA5D-4291-9A0F-55CCFDE8523A}" type="pres">
      <dgm:prSet presAssocID="{CAD8449C-0FD9-4FF3-BDA2-7B99A53C0901}" presName="spaceRect" presStyleCnt="0"/>
      <dgm:spPr/>
    </dgm:pt>
    <dgm:pt modelId="{C1E56957-C070-4169-BE53-EF967E25EEF9}" type="pres">
      <dgm:prSet presAssocID="{CAD8449C-0FD9-4FF3-BDA2-7B99A53C090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27BB700-A48A-4599-888B-B8AAE3505484}" type="presOf" srcId="{42CF2605-ACA5-49F4-BBF1-79598C32D419}" destId="{20516D92-DE15-4A5D-8FA8-AF7482652F60}" srcOrd="0" destOrd="0" presId="urn:microsoft.com/office/officeart/2018/2/layout/IconVerticalSolidList"/>
    <dgm:cxn modelId="{F2805318-2180-400E-B88C-7C71EF87A653}" srcId="{125E791F-88F5-4FEC-9494-395C2C604F3F}" destId="{42CF2605-ACA5-49F4-BBF1-79598C32D419}" srcOrd="4" destOrd="0" parTransId="{99B784E9-ED7D-4FF6-A559-7D8CF8506DC4}" sibTransId="{23FFB026-1411-4522-885E-14D8B3F61B53}"/>
    <dgm:cxn modelId="{86F5AE2B-51DA-4FA7-829A-E514F0A29FC3}" srcId="{125E791F-88F5-4FEC-9494-395C2C604F3F}" destId="{897179BC-3457-4B5A-A933-EF22C09D72F4}" srcOrd="0" destOrd="0" parTransId="{67C0FCBF-190C-4EC6-951B-E2B70FEBCC61}" sibTransId="{D7D4D780-5A12-415C-AD8A-DB6579AC893B}"/>
    <dgm:cxn modelId="{DFF67733-4964-411C-A4D4-5F283CEE6CC8}" type="presOf" srcId="{125E791F-88F5-4FEC-9494-395C2C604F3F}" destId="{457D66AB-35B2-4837-950E-9C7B240C93CF}" srcOrd="0" destOrd="0" presId="urn:microsoft.com/office/officeart/2018/2/layout/IconVerticalSolidList"/>
    <dgm:cxn modelId="{7CB34B39-00D3-4C6A-927C-1EA71BA93975}" type="presOf" srcId="{897179BC-3457-4B5A-A933-EF22C09D72F4}" destId="{67900FC0-EED2-424B-832E-FF0EB7805C4C}" srcOrd="0" destOrd="0" presId="urn:microsoft.com/office/officeart/2018/2/layout/IconVerticalSolidList"/>
    <dgm:cxn modelId="{9F3E2840-D76F-4300-AC3A-BECF80CFCCF3}" srcId="{125E791F-88F5-4FEC-9494-395C2C604F3F}" destId="{CAD8449C-0FD9-4FF3-BDA2-7B99A53C0901}" srcOrd="5" destOrd="0" parTransId="{B2F8D910-8E0E-48D1-819E-D3E25861DEC1}" sibTransId="{54F4F96C-9BD0-4149-95DE-24012D798FDE}"/>
    <dgm:cxn modelId="{A977294F-6F09-4E89-B1AD-A18953391771}" type="presOf" srcId="{83281499-7865-47E8-A8D6-7653CC35E2F6}" destId="{053E946D-0792-4899-95BA-E33AB97605BC}" srcOrd="0" destOrd="0" presId="urn:microsoft.com/office/officeart/2018/2/layout/IconVerticalSolidList"/>
    <dgm:cxn modelId="{A6741F7C-FC50-4123-A32B-9AAD9037CBDC}" type="presOf" srcId="{1A63D2CF-09CB-49EE-80B2-978DB23FD694}" destId="{8F2D96CA-347E-419C-AC28-7CEE523317CF}" srcOrd="0" destOrd="0" presId="urn:microsoft.com/office/officeart/2018/2/layout/IconVerticalSolidList"/>
    <dgm:cxn modelId="{62FD558A-D988-4387-A9BC-0E32DC7EFC5E}" type="presOf" srcId="{CAD8449C-0FD9-4FF3-BDA2-7B99A53C0901}" destId="{C1E56957-C070-4169-BE53-EF967E25EEF9}" srcOrd="0" destOrd="0" presId="urn:microsoft.com/office/officeart/2018/2/layout/IconVerticalSolidList"/>
    <dgm:cxn modelId="{C8D16C97-912B-43F4-A7D8-1455FCBD5838}" type="presOf" srcId="{5084A76A-B9CB-4853-A520-6586B12C0A77}" destId="{82CBB104-C44A-41D9-813B-22E99B15DE8A}" srcOrd="0" destOrd="0" presId="urn:microsoft.com/office/officeart/2018/2/layout/IconVerticalSolidList"/>
    <dgm:cxn modelId="{2451AEB3-D786-4426-9101-5A5DF8D756DC}" srcId="{125E791F-88F5-4FEC-9494-395C2C604F3F}" destId="{5084A76A-B9CB-4853-A520-6586B12C0A77}" srcOrd="2" destOrd="0" parTransId="{9635D1B3-5A63-40C5-AA67-9CF0742F5115}" sibTransId="{B23C2D2D-CCBD-4E1D-949B-61E1EB84CF0E}"/>
    <dgm:cxn modelId="{D0743ABE-44CD-4DD7-8DFE-66AFEC7F8BD2}" srcId="{125E791F-88F5-4FEC-9494-395C2C604F3F}" destId="{1A63D2CF-09CB-49EE-80B2-978DB23FD694}" srcOrd="1" destOrd="0" parTransId="{311542DB-29DF-4525-896F-168EEEAC56EC}" sibTransId="{3AF5E4E1-AF64-40D0-AC9E-B078115C816B}"/>
    <dgm:cxn modelId="{8FCCACD7-33A8-483A-94FA-C4707F676B57}" srcId="{125E791F-88F5-4FEC-9494-395C2C604F3F}" destId="{83281499-7865-47E8-A8D6-7653CC35E2F6}" srcOrd="3" destOrd="0" parTransId="{FACDFC08-9C82-4503-8BBD-81B2C3260990}" sibTransId="{DF7C204C-752B-47B4-A01B-8871AA1B9480}"/>
    <dgm:cxn modelId="{68B5BBEC-8EB9-44B3-B1B1-0FDD650F8A41}" type="presParOf" srcId="{457D66AB-35B2-4837-950E-9C7B240C93CF}" destId="{E6816C02-6EF8-4E2F-943F-CF6A2AE632CD}" srcOrd="0" destOrd="0" presId="urn:microsoft.com/office/officeart/2018/2/layout/IconVerticalSolidList"/>
    <dgm:cxn modelId="{6E5AF9C5-A428-42B3-9298-BC65681E3364}" type="presParOf" srcId="{E6816C02-6EF8-4E2F-943F-CF6A2AE632CD}" destId="{490C9B0D-412B-402D-A796-BA0B8FCD1A70}" srcOrd="0" destOrd="0" presId="urn:microsoft.com/office/officeart/2018/2/layout/IconVerticalSolidList"/>
    <dgm:cxn modelId="{49C7D537-6317-4C22-97B5-42318C140DF9}" type="presParOf" srcId="{E6816C02-6EF8-4E2F-943F-CF6A2AE632CD}" destId="{6A86A1FC-5B84-4039-88E0-BFF078D7953A}" srcOrd="1" destOrd="0" presId="urn:microsoft.com/office/officeart/2018/2/layout/IconVerticalSolidList"/>
    <dgm:cxn modelId="{1B448993-3C9A-4C5D-9216-B20C2EA82A47}" type="presParOf" srcId="{E6816C02-6EF8-4E2F-943F-CF6A2AE632CD}" destId="{89605C3E-EB77-4DAC-8CFB-87CB889F3DD5}" srcOrd="2" destOrd="0" presId="urn:microsoft.com/office/officeart/2018/2/layout/IconVerticalSolidList"/>
    <dgm:cxn modelId="{19DA9061-331F-4981-932E-64179CE66373}" type="presParOf" srcId="{E6816C02-6EF8-4E2F-943F-CF6A2AE632CD}" destId="{67900FC0-EED2-424B-832E-FF0EB7805C4C}" srcOrd="3" destOrd="0" presId="urn:microsoft.com/office/officeart/2018/2/layout/IconVerticalSolidList"/>
    <dgm:cxn modelId="{571F99FB-EA19-4AED-9B38-D65496BF5EDA}" type="presParOf" srcId="{457D66AB-35B2-4837-950E-9C7B240C93CF}" destId="{28A0E3B6-8D60-4DE4-9DDF-B45E06532D6B}" srcOrd="1" destOrd="0" presId="urn:microsoft.com/office/officeart/2018/2/layout/IconVerticalSolidList"/>
    <dgm:cxn modelId="{90503E7B-06CA-4FCB-91C1-D4275013F206}" type="presParOf" srcId="{457D66AB-35B2-4837-950E-9C7B240C93CF}" destId="{6E3BF3E5-4722-48A4-8640-2412C5968E5B}" srcOrd="2" destOrd="0" presId="urn:microsoft.com/office/officeart/2018/2/layout/IconVerticalSolidList"/>
    <dgm:cxn modelId="{10882B16-3045-43B3-ACC1-2FCF42DB2926}" type="presParOf" srcId="{6E3BF3E5-4722-48A4-8640-2412C5968E5B}" destId="{6582605A-ACCD-4F75-BEF3-A7FE2F3A8D58}" srcOrd="0" destOrd="0" presId="urn:microsoft.com/office/officeart/2018/2/layout/IconVerticalSolidList"/>
    <dgm:cxn modelId="{FAA6B0F9-9100-46FE-8F08-DF4620E6A863}" type="presParOf" srcId="{6E3BF3E5-4722-48A4-8640-2412C5968E5B}" destId="{01ED0FD9-ECD8-4060-8DEA-C95414FB2FAB}" srcOrd="1" destOrd="0" presId="urn:microsoft.com/office/officeart/2018/2/layout/IconVerticalSolidList"/>
    <dgm:cxn modelId="{D312D2CD-8A51-411C-AC1F-B06FEF3EC1C8}" type="presParOf" srcId="{6E3BF3E5-4722-48A4-8640-2412C5968E5B}" destId="{BE5C24C4-CEC4-4529-8426-C72DD70B436B}" srcOrd="2" destOrd="0" presId="urn:microsoft.com/office/officeart/2018/2/layout/IconVerticalSolidList"/>
    <dgm:cxn modelId="{C17BDB5F-9857-4D83-B79C-A20689D23C6E}" type="presParOf" srcId="{6E3BF3E5-4722-48A4-8640-2412C5968E5B}" destId="{8F2D96CA-347E-419C-AC28-7CEE523317CF}" srcOrd="3" destOrd="0" presId="urn:microsoft.com/office/officeart/2018/2/layout/IconVerticalSolidList"/>
    <dgm:cxn modelId="{92F67655-6F60-4E3E-A39D-7EFEBFDC26D6}" type="presParOf" srcId="{457D66AB-35B2-4837-950E-9C7B240C93CF}" destId="{34D33285-458A-4AA8-B74A-491218A25824}" srcOrd="3" destOrd="0" presId="urn:microsoft.com/office/officeart/2018/2/layout/IconVerticalSolidList"/>
    <dgm:cxn modelId="{64CFA04E-3312-408B-868C-1A4F687FE076}" type="presParOf" srcId="{457D66AB-35B2-4837-950E-9C7B240C93CF}" destId="{EE2A63BB-E41D-4C31-AA01-48859F48383F}" srcOrd="4" destOrd="0" presId="urn:microsoft.com/office/officeart/2018/2/layout/IconVerticalSolidList"/>
    <dgm:cxn modelId="{8613FFA2-43BD-4A01-A2AD-4A0E45BB148E}" type="presParOf" srcId="{EE2A63BB-E41D-4C31-AA01-48859F48383F}" destId="{D00DEAA9-1E3B-479C-BBE9-E2AF249B49FE}" srcOrd="0" destOrd="0" presId="urn:microsoft.com/office/officeart/2018/2/layout/IconVerticalSolidList"/>
    <dgm:cxn modelId="{D0D47C1A-E714-4637-9AA8-21BFDD0086CA}" type="presParOf" srcId="{EE2A63BB-E41D-4C31-AA01-48859F48383F}" destId="{BD3016F9-3E02-48F0-978C-74BC42BB0381}" srcOrd="1" destOrd="0" presId="urn:microsoft.com/office/officeart/2018/2/layout/IconVerticalSolidList"/>
    <dgm:cxn modelId="{3B2FCB84-9C14-464C-9676-B56436443684}" type="presParOf" srcId="{EE2A63BB-E41D-4C31-AA01-48859F48383F}" destId="{DBE596F2-0790-4A81-AF75-0C05472B2EF4}" srcOrd="2" destOrd="0" presId="urn:microsoft.com/office/officeart/2018/2/layout/IconVerticalSolidList"/>
    <dgm:cxn modelId="{246A234C-0557-4E84-B5E3-D75ADF96CE33}" type="presParOf" srcId="{EE2A63BB-E41D-4C31-AA01-48859F48383F}" destId="{82CBB104-C44A-41D9-813B-22E99B15DE8A}" srcOrd="3" destOrd="0" presId="urn:microsoft.com/office/officeart/2018/2/layout/IconVerticalSolidList"/>
    <dgm:cxn modelId="{094F598E-723B-47B4-8B32-589F49F90047}" type="presParOf" srcId="{457D66AB-35B2-4837-950E-9C7B240C93CF}" destId="{D0775FB8-85ED-4B97-9352-60349B572553}" srcOrd="5" destOrd="0" presId="urn:microsoft.com/office/officeart/2018/2/layout/IconVerticalSolidList"/>
    <dgm:cxn modelId="{8237A1B4-343A-456B-95E4-A44780670BF6}" type="presParOf" srcId="{457D66AB-35B2-4837-950E-9C7B240C93CF}" destId="{1785E269-C5D2-42F1-9500-CBB0BB60AA52}" srcOrd="6" destOrd="0" presId="urn:microsoft.com/office/officeart/2018/2/layout/IconVerticalSolidList"/>
    <dgm:cxn modelId="{F3346665-0DD0-4A9E-8C5A-288113A489DF}" type="presParOf" srcId="{1785E269-C5D2-42F1-9500-CBB0BB60AA52}" destId="{82E3D515-80EE-494D-8E7D-77312E2795C3}" srcOrd="0" destOrd="0" presId="urn:microsoft.com/office/officeart/2018/2/layout/IconVerticalSolidList"/>
    <dgm:cxn modelId="{891DD065-6AC6-4F11-80D9-1518C7750084}" type="presParOf" srcId="{1785E269-C5D2-42F1-9500-CBB0BB60AA52}" destId="{00735DEA-2487-44E1-990E-CE0C994A2C2C}" srcOrd="1" destOrd="0" presId="urn:microsoft.com/office/officeart/2018/2/layout/IconVerticalSolidList"/>
    <dgm:cxn modelId="{BFD7F38D-7757-487E-8738-491FAA505817}" type="presParOf" srcId="{1785E269-C5D2-42F1-9500-CBB0BB60AA52}" destId="{D2B469A4-822C-4267-B151-49C7254B2579}" srcOrd="2" destOrd="0" presId="urn:microsoft.com/office/officeart/2018/2/layout/IconVerticalSolidList"/>
    <dgm:cxn modelId="{937D7B33-4ED0-4A6D-9D0F-66E91B8FA040}" type="presParOf" srcId="{1785E269-C5D2-42F1-9500-CBB0BB60AA52}" destId="{053E946D-0792-4899-95BA-E33AB97605BC}" srcOrd="3" destOrd="0" presId="urn:microsoft.com/office/officeart/2018/2/layout/IconVerticalSolidList"/>
    <dgm:cxn modelId="{C045EDE0-9754-4551-860C-D46879D96F3E}" type="presParOf" srcId="{457D66AB-35B2-4837-950E-9C7B240C93CF}" destId="{37CFA383-7D0F-4D5A-A470-A151328245DE}" srcOrd="7" destOrd="0" presId="urn:microsoft.com/office/officeart/2018/2/layout/IconVerticalSolidList"/>
    <dgm:cxn modelId="{9A085E1A-367A-4D5B-81FB-09324DF7B747}" type="presParOf" srcId="{457D66AB-35B2-4837-950E-9C7B240C93CF}" destId="{4B4A2B35-B42E-4D15-8D09-21C040692145}" srcOrd="8" destOrd="0" presId="urn:microsoft.com/office/officeart/2018/2/layout/IconVerticalSolidList"/>
    <dgm:cxn modelId="{53E5EC62-6999-481F-AABF-F510B90B8440}" type="presParOf" srcId="{4B4A2B35-B42E-4D15-8D09-21C040692145}" destId="{419629B8-3CB7-4BE3-8649-8431E0592D32}" srcOrd="0" destOrd="0" presId="urn:microsoft.com/office/officeart/2018/2/layout/IconVerticalSolidList"/>
    <dgm:cxn modelId="{EF618FB8-67FE-4088-A9C5-A7C920D8815F}" type="presParOf" srcId="{4B4A2B35-B42E-4D15-8D09-21C040692145}" destId="{D92D15F4-868B-45A0-A0CC-5D85696B3D3C}" srcOrd="1" destOrd="0" presId="urn:microsoft.com/office/officeart/2018/2/layout/IconVerticalSolidList"/>
    <dgm:cxn modelId="{35D6E629-CCDF-4382-9408-B27D4C6C5853}" type="presParOf" srcId="{4B4A2B35-B42E-4D15-8D09-21C040692145}" destId="{9F5FADE1-41B0-4C12-A259-B149781CC14D}" srcOrd="2" destOrd="0" presId="urn:microsoft.com/office/officeart/2018/2/layout/IconVerticalSolidList"/>
    <dgm:cxn modelId="{9B05222C-89C5-4A74-AE95-9D87C24D45EA}" type="presParOf" srcId="{4B4A2B35-B42E-4D15-8D09-21C040692145}" destId="{20516D92-DE15-4A5D-8FA8-AF7482652F60}" srcOrd="3" destOrd="0" presId="urn:microsoft.com/office/officeart/2018/2/layout/IconVerticalSolidList"/>
    <dgm:cxn modelId="{D2BD9B9B-8E0E-49B1-BCEB-4CA6EF4F74FB}" type="presParOf" srcId="{457D66AB-35B2-4837-950E-9C7B240C93CF}" destId="{A8699D21-ECA5-4484-8B74-879C29806B8A}" srcOrd="9" destOrd="0" presId="urn:microsoft.com/office/officeart/2018/2/layout/IconVerticalSolidList"/>
    <dgm:cxn modelId="{EE266567-66E5-4095-ABC0-DCD5D7CC4513}" type="presParOf" srcId="{457D66AB-35B2-4837-950E-9C7B240C93CF}" destId="{A2BEF3F3-F9C6-48A7-9EA9-CF45340A4D59}" srcOrd="10" destOrd="0" presId="urn:microsoft.com/office/officeart/2018/2/layout/IconVerticalSolidList"/>
    <dgm:cxn modelId="{8F8D4F76-D5C8-40C8-BE7C-F5E393B6797D}" type="presParOf" srcId="{A2BEF3F3-F9C6-48A7-9EA9-CF45340A4D59}" destId="{E8435D2F-67FE-4A4F-B829-489602F38FAC}" srcOrd="0" destOrd="0" presId="urn:microsoft.com/office/officeart/2018/2/layout/IconVerticalSolidList"/>
    <dgm:cxn modelId="{E4D24FDC-C84F-4F4B-AE94-6CAB2688D43D}" type="presParOf" srcId="{A2BEF3F3-F9C6-48A7-9EA9-CF45340A4D59}" destId="{0FD09633-6391-4230-9A28-864BFB12705C}" srcOrd="1" destOrd="0" presId="urn:microsoft.com/office/officeart/2018/2/layout/IconVerticalSolidList"/>
    <dgm:cxn modelId="{634ED9CC-C2E7-4447-AF67-2F932AB8E51C}" type="presParOf" srcId="{A2BEF3F3-F9C6-48A7-9EA9-CF45340A4D59}" destId="{24DE6B21-BA5D-4291-9A0F-55CCFDE8523A}" srcOrd="2" destOrd="0" presId="urn:microsoft.com/office/officeart/2018/2/layout/IconVerticalSolidList"/>
    <dgm:cxn modelId="{20D29C4C-3D35-4A58-BD1B-6269C1069C80}" type="presParOf" srcId="{A2BEF3F3-F9C6-48A7-9EA9-CF45340A4D59}" destId="{C1E56957-C070-4169-BE53-EF967E25EE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4BAB19-6090-459E-AF09-46E5E0DB342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4800D4E-D4D9-4F3E-AD32-452050CFABBC}">
      <dgm:prSet/>
      <dgm:spPr/>
      <dgm:t>
        <a:bodyPr/>
        <a:lstStyle/>
        <a:p>
          <a:r>
            <a:rPr lang="en-US" dirty="0"/>
            <a:t>Tourist can rely on data analysis and machine learning to do the hard work for them on deciding where to stay</a:t>
          </a:r>
        </a:p>
      </dgm:t>
    </dgm:pt>
    <dgm:pt modelId="{D3AC9E5B-BEB4-4F92-9559-A752055005A9}" type="parTrans" cxnId="{BD9623F4-D381-4AA2-9F13-03185673E3C7}">
      <dgm:prSet/>
      <dgm:spPr/>
      <dgm:t>
        <a:bodyPr/>
        <a:lstStyle/>
        <a:p>
          <a:endParaRPr lang="en-US"/>
        </a:p>
      </dgm:t>
    </dgm:pt>
    <dgm:pt modelId="{B34DE1BD-BA49-479B-B4CF-3AC163980097}" type="sibTrans" cxnId="{BD9623F4-D381-4AA2-9F13-03185673E3C7}">
      <dgm:prSet/>
      <dgm:spPr/>
      <dgm:t>
        <a:bodyPr/>
        <a:lstStyle/>
        <a:p>
          <a:endParaRPr lang="en-US"/>
        </a:p>
      </dgm:t>
    </dgm:pt>
    <dgm:pt modelId="{687C322C-7D7B-4D38-9ABD-AD89A47F1621}">
      <dgm:prSet/>
      <dgm:spPr/>
      <dgm:t>
        <a:bodyPr/>
        <a:lstStyle/>
        <a:p>
          <a:r>
            <a:rPr lang="en-US"/>
            <a:t>Other improvements to the analysis could be including other factors like </a:t>
          </a:r>
          <a:r>
            <a:rPr lang="en-US" b="1"/>
            <a:t>Airbnb prices</a:t>
          </a:r>
          <a:r>
            <a:rPr lang="en-US"/>
            <a:t> and </a:t>
          </a:r>
          <a:r>
            <a:rPr lang="en-US" b="1"/>
            <a:t>crime frequency </a:t>
          </a:r>
          <a:r>
            <a:rPr lang="en-US"/>
            <a:t>of each neighborhood to give a clearer picture to the end-user</a:t>
          </a:r>
        </a:p>
      </dgm:t>
    </dgm:pt>
    <dgm:pt modelId="{45AAB006-49A3-4421-872E-B348EBD99DF2}" type="parTrans" cxnId="{89C67D64-2FCD-4E2F-B036-ACAC88958C36}">
      <dgm:prSet/>
      <dgm:spPr/>
      <dgm:t>
        <a:bodyPr/>
        <a:lstStyle/>
        <a:p>
          <a:endParaRPr lang="en-US"/>
        </a:p>
      </dgm:t>
    </dgm:pt>
    <dgm:pt modelId="{DD698AC2-135B-4920-9C33-249D753FED0D}" type="sibTrans" cxnId="{89C67D64-2FCD-4E2F-B036-ACAC88958C36}">
      <dgm:prSet/>
      <dgm:spPr/>
      <dgm:t>
        <a:bodyPr/>
        <a:lstStyle/>
        <a:p>
          <a:endParaRPr lang="en-US"/>
        </a:p>
      </dgm:t>
    </dgm:pt>
    <dgm:pt modelId="{39A4634B-F09B-4441-9204-E963CE536998}">
      <dgm:prSet/>
      <dgm:spPr/>
      <dgm:t>
        <a:bodyPr/>
        <a:lstStyle/>
        <a:p>
          <a:r>
            <a:rPr lang="en-US"/>
            <a:t>Further expansion of this project to include </a:t>
          </a:r>
          <a:r>
            <a:rPr lang="en-US" b="1"/>
            <a:t>more food options</a:t>
          </a:r>
          <a:r>
            <a:rPr lang="en-US"/>
            <a:t>, or a </a:t>
          </a:r>
          <a:r>
            <a:rPr lang="en-US" b="1"/>
            <a:t>wider radius</a:t>
          </a:r>
          <a:r>
            <a:rPr lang="en-US"/>
            <a:t>, or a </a:t>
          </a:r>
          <a:r>
            <a:rPr lang="en-US" b="1"/>
            <a:t>larger segmentation number </a:t>
          </a:r>
          <a:r>
            <a:rPr lang="en-US"/>
            <a:t>are all viable options. </a:t>
          </a:r>
        </a:p>
      </dgm:t>
    </dgm:pt>
    <dgm:pt modelId="{07784F1D-401C-433D-B1B7-9799F9EF2F4E}" type="parTrans" cxnId="{21998271-8CCE-4B2B-A3AF-9DFE28FAA977}">
      <dgm:prSet/>
      <dgm:spPr/>
      <dgm:t>
        <a:bodyPr/>
        <a:lstStyle/>
        <a:p>
          <a:endParaRPr lang="en-US"/>
        </a:p>
      </dgm:t>
    </dgm:pt>
    <dgm:pt modelId="{DDAE0EEB-AAB3-4808-B520-23CC2C1A3D6D}" type="sibTrans" cxnId="{21998271-8CCE-4B2B-A3AF-9DFE28FAA977}">
      <dgm:prSet/>
      <dgm:spPr/>
      <dgm:t>
        <a:bodyPr/>
        <a:lstStyle/>
        <a:p>
          <a:endParaRPr lang="en-US"/>
        </a:p>
      </dgm:t>
    </dgm:pt>
    <dgm:pt modelId="{2BF180AB-EF6D-40DF-829A-FE79547F27CB}" type="pres">
      <dgm:prSet presAssocID="{634BAB19-6090-459E-AF09-46E5E0DB3428}" presName="root" presStyleCnt="0">
        <dgm:presLayoutVars>
          <dgm:dir/>
          <dgm:resizeHandles val="exact"/>
        </dgm:presLayoutVars>
      </dgm:prSet>
      <dgm:spPr/>
    </dgm:pt>
    <dgm:pt modelId="{2184EFCB-15DB-41D4-ABA7-D2E8AF14623B}" type="pres">
      <dgm:prSet presAssocID="{94800D4E-D4D9-4F3E-AD32-452050CFABBC}" presName="compNode" presStyleCnt="0"/>
      <dgm:spPr/>
    </dgm:pt>
    <dgm:pt modelId="{2A7EAC76-5137-4DDB-82AC-0DBCC6B07537}" type="pres">
      <dgm:prSet presAssocID="{94800D4E-D4D9-4F3E-AD32-452050CFABBC}" presName="bgRect" presStyleLbl="bgShp" presStyleIdx="0" presStyleCnt="3"/>
      <dgm:spPr/>
    </dgm:pt>
    <dgm:pt modelId="{C2525CD4-8450-4187-91E8-9F1FF7796243}" type="pres">
      <dgm:prSet presAssocID="{94800D4E-D4D9-4F3E-AD32-452050CFAB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78F7C29-AFE8-4BD2-9476-9C8537ED3E0A}" type="pres">
      <dgm:prSet presAssocID="{94800D4E-D4D9-4F3E-AD32-452050CFABBC}" presName="spaceRect" presStyleCnt="0"/>
      <dgm:spPr/>
    </dgm:pt>
    <dgm:pt modelId="{2292EFF8-E5F5-4C33-97F2-ED0091329081}" type="pres">
      <dgm:prSet presAssocID="{94800D4E-D4D9-4F3E-AD32-452050CFABBC}" presName="parTx" presStyleLbl="revTx" presStyleIdx="0" presStyleCnt="3">
        <dgm:presLayoutVars>
          <dgm:chMax val="0"/>
          <dgm:chPref val="0"/>
        </dgm:presLayoutVars>
      </dgm:prSet>
      <dgm:spPr/>
    </dgm:pt>
    <dgm:pt modelId="{E7F90872-6FF5-446F-86C8-357F33575D95}" type="pres">
      <dgm:prSet presAssocID="{B34DE1BD-BA49-479B-B4CF-3AC163980097}" presName="sibTrans" presStyleCnt="0"/>
      <dgm:spPr/>
    </dgm:pt>
    <dgm:pt modelId="{FB9D86D3-62DA-45CF-BE91-479AAD8325A6}" type="pres">
      <dgm:prSet presAssocID="{687C322C-7D7B-4D38-9ABD-AD89A47F1621}" presName="compNode" presStyleCnt="0"/>
      <dgm:spPr/>
    </dgm:pt>
    <dgm:pt modelId="{88BB0791-8C93-4744-8E2F-3FF2B7B02C04}" type="pres">
      <dgm:prSet presAssocID="{687C322C-7D7B-4D38-9ABD-AD89A47F1621}" presName="bgRect" presStyleLbl="bgShp" presStyleIdx="1" presStyleCnt="3"/>
      <dgm:spPr/>
    </dgm:pt>
    <dgm:pt modelId="{3ADFF12B-EDBD-434E-A745-760E6F811505}" type="pres">
      <dgm:prSet presAssocID="{687C322C-7D7B-4D38-9ABD-AD89A47F162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5A89FCD-4F7A-4D18-A39B-B964C0B0BB36}" type="pres">
      <dgm:prSet presAssocID="{687C322C-7D7B-4D38-9ABD-AD89A47F1621}" presName="spaceRect" presStyleCnt="0"/>
      <dgm:spPr/>
    </dgm:pt>
    <dgm:pt modelId="{45BE3160-3674-42C5-8D35-7F94688489B1}" type="pres">
      <dgm:prSet presAssocID="{687C322C-7D7B-4D38-9ABD-AD89A47F1621}" presName="parTx" presStyleLbl="revTx" presStyleIdx="1" presStyleCnt="3">
        <dgm:presLayoutVars>
          <dgm:chMax val="0"/>
          <dgm:chPref val="0"/>
        </dgm:presLayoutVars>
      </dgm:prSet>
      <dgm:spPr/>
    </dgm:pt>
    <dgm:pt modelId="{9CECA0F7-9E34-40FE-B6F3-E187B0CACA5C}" type="pres">
      <dgm:prSet presAssocID="{DD698AC2-135B-4920-9C33-249D753FED0D}" presName="sibTrans" presStyleCnt="0"/>
      <dgm:spPr/>
    </dgm:pt>
    <dgm:pt modelId="{A110F15C-5127-4761-8A38-A32F79C2ACDB}" type="pres">
      <dgm:prSet presAssocID="{39A4634B-F09B-4441-9204-E963CE536998}" presName="compNode" presStyleCnt="0"/>
      <dgm:spPr/>
    </dgm:pt>
    <dgm:pt modelId="{30DEE8DA-C101-4522-999D-D4A1314A7E7B}" type="pres">
      <dgm:prSet presAssocID="{39A4634B-F09B-4441-9204-E963CE536998}" presName="bgRect" presStyleLbl="bgShp" presStyleIdx="2" presStyleCnt="3"/>
      <dgm:spPr/>
    </dgm:pt>
    <dgm:pt modelId="{90BD6CB1-89D0-4CDE-BB27-D0C898C7B171}" type="pres">
      <dgm:prSet presAssocID="{39A4634B-F09B-4441-9204-E963CE53699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18B2433-8DC0-4E48-9020-1ED679669EB5}" type="pres">
      <dgm:prSet presAssocID="{39A4634B-F09B-4441-9204-E963CE536998}" presName="spaceRect" presStyleCnt="0"/>
      <dgm:spPr/>
    </dgm:pt>
    <dgm:pt modelId="{7C163BC6-2EEF-4B62-80C7-B4C8BFCB9C94}" type="pres">
      <dgm:prSet presAssocID="{39A4634B-F09B-4441-9204-E963CE53699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0C17F3F-4D9D-49E3-A348-E9F086A7DA82}" type="presOf" srcId="{39A4634B-F09B-4441-9204-E963CE536998}" destId="{7C163BC6-2EEF-4B62-80C7-B4C8BFCB9C94}" srcOrd="0" destOrd="0" presId="urn:microsoft.com/office/officeart/2018/2/layout/IconVerticalSolidList"/>
    <dgm:cxn modelId="{89C67D64-2FCD-4E2F-B036-ACAC88958C36}" srcId="{634BAB19-6090-459E-AF09-46E5E0DB3428}" destId="{687C322C-7D7B-4D38-9ABD-AD89A47F1621}" srcOrd="1" destOrd="0" parTransId="{45AAB006-49A3-4421-872E-B348EBD99DF2}" sibTransId="{DD698AC2-135B-4920-9C33-249D753FED0D}"/>
    <dgm:cxn modelId="{58C65D65-100A-4B24-B128-D9DCF9B96ED0}" type="presOf" srcId="{634BAB19-6090-459E-AF09-46E5E0DB3428}" destId="{2BF180AB-EF6D-40DF-829A-FE79547F27CB}" srcOrd="0" destOrd="0" presId="urn:microsoft.com/office/officeart/2018/2/layout/IconVerticalSolidList"/>
    <dgm:cxn modelId="{1A30394F-FDFA-497F-95BB-CE403BBBBCB5}" type="presOf" srcId="{687C322C-7D7B-4D38-9ABD-AD89A47F1621}" destId="{45BE3160-3674-42C5-8D35-7F94688489B1}" srcOrd="0" destOrd="0" presId="urn:microsoft.com/office/officeart/2018/2/layout/IconVerticalSolidList"/>
    <dgm:cxn modelId="{21998271-8CCE-4B2B-A3AF-9DFE28FAA977}" srcId="{634BAB19-6090-459E-AF09-46E5E0DB3428}" destId="{39A4634B-F09B-4441-9204-E963CE536998}" srcOrd="2" destOrd="0" parTransId="{07784F1D-401C-433D-B1B7-9799F9EF2F4E}" sibTransId="{DDAE0EEB-AAB3-4808-B520-23CC2C1A3D6D}"/>
    <dgm:cxn modelId="{2F75C796-B4AD-4000-8B44-65331ADC667B}" type="presOf" srcId="{94800D4E-D4D9-4F3E-AD32-452050CFABBC}" destId="{2292EFF8-E5F5-4C33-97F2-ED0091329081}" srcOrd="0" destOrd="0" presId="urn:microsoft.com/office/officeart/2018/2/layout/IconVerticalSolidList"/>
    <dgm:cxn modelId="{BD9623F4-D381-4AA2-9F13-03185673E3C7}" srcId="{634BAB19-6090-459E-AF09-46E5E0DB3428}" destId="{94800D4E-D4D9-4F3E-AD32-452050CFABBC}" srcOrd="0" destOrd="0" parTransId="{D3AC9E5B-BEB4-4F92-9559-A752055005A9}" sibTransId="{B34DE1BD-BA49-479B-B4CF-3AC163980097}"/>
    <dgm:cxn modelId="{9CF53B15-332B-43A4-8E7D-4E3B7736A940}" type="presParOf" srcId="{2BF180AB-EF6D-40DF-829A-FE79547F27CB}" destId="{2184EFCB-15DB-41D4-ABA7-D2E8AF14623B}" srcOrd="0" destOrd="0" presId="urn:microsoft.com/office/officeart/2018/2/layout/IconVerticalSolidList"/>
    <dgm:cxn modelId="{7FF07CFB-1B1C-4C18-9C71-7652116FF6E9}" type="presParOf" srcId="{2184EFCB-15DB-41D4-ABA7-D2E8AF14623B}" destId="{2A7EAC76-5137-4DDB-82AC-0DBCC6B07537}" srcOrd="0" destOrd="0" presId="urn:microsoft.com/office/officeart/2018/2/layout/IconVerticalSolidList"/>
    <dgm:cxn modelId="{2DB205DD-149A-4FC2-9DD8-B624EE7790FE}" type="presParOf" srcId="{2184EFCB-15DB-41D4-ABA7-D2E8AF14623B}" destId="{C2525CD4-8450-4187-91E8-9F1FF7796243}" srcOrd="1" destOrd="0" presId="urn:microsoft.com/office/officeart/2018/2/layout/IconVerticalSolidList"/>
    <dgm:cxn modelId="{73371B9E-F0C3-4D8E-892D-A917DE864B1A}" type="presParOf" srcId="{2184EFCB-15DB-41D4-ABA7-D2E8AF14623B}" destId="{678F7C29-AFE8-4BD2-9476-9C8537ED3E0A}" srcOrd="2" destOrd="0" presId="urn:microsoft.com/office/officeart/2018/2/layout/IconVerticalSolidList"/>
    <dgm:cxn modelId="{99EEFCA6-8B67-4A6B-9F11-C2A8C47E5CEE}" type="presParOf" srcId="{2184EFCB-15DB-41D4-ABA7-D2E8AF14623B}" destId="{2292EFF8-E5F5-4C33-97F2-ED0091329081}" srcOrd="3" destOrd="0" presId="urn:microsoft.com/office/officeart/2018/2/layout/IconVerticalSolidList"/>
    <dgm:cxn modelId="{7AAF560D-4C96-47A1-AF50-0C8094C70BEA}" type="presParOf" srcId="{2BF180AB-EF6D-40DF-829A-FE79547F27CB}" destId="{E7F90872-6FF5-446F-86C8-357F33575D95}" srcOrd="1" destOrd="0" presId="urn:microsoft.com/office/officeart/2018/2/layout/IconVerticalSolidList"/>
    <dgm:cxn modelId="{E7C14658-7870-41C7-9D92-D1FA77750A3E}" type="presParOf" srcId="{2BF180AB-EF6D-40DF-829A-FE79547F27CB}" destId="{FB9D86D3-62DA-45CF-BE91-479AAD8325A6}" srcOrd="2" destOrd="0" presId="urn:microsoft.com/office/officeart/2018/2/layout/IconVerticalSolidList"/>
    <dgm:cxn modelId="{921B8872-6678-4BF7-96D3-EEC7BE780F91}" type="presParOf" srcId="{FB9D86D3-62DA-45CF-BE91-479AAD8325A6}" destId="{88BB0791-8C93-4744-8E2F-3FF2B7B02C04}" srcOrd="0" destOrd="0" presId="urn:microsoft.com/office/officeart/2018/2/layout/IconVerticalSolidList"/>
    <dgm:cxn modelId="{30EB3732-F278-49ED-9E88-119791B15814}" type="presParOf" srcId="{FB9D86D3-62DA-45CF-BE91-479AAD8325A6}" destId="{3ADFF12B-EDBD-434E-A745-760E6F811505}" srcOrd="1" destOrd="0" presId="urn:microsoft.com/office/officeart/2018/2/layout/IconVerticalSolidList"/>
    <dgm:cxn modelId="{AE64E4FB-C938-42FB-880F-77814A3D5DB3}" type="presParOf" srcId="{FB9D86D3-62DA-45CF-BE91-479AAD8325A6}" destId="{25A89FCD-4F7A-4D18-A39B-B964C0B0BB36}" srcOrd="2" destOrd="0" presId="urn:microsoft.com/office/officeart/2018/2/layout/IconVerticalSolidList"/>
    <dgm:cxn modelId="{F5A53B1C-A14D-42EE-AB66-7B066F23304B}" type="presParOf" srcId="{FB9D86D3-62DA-45CF-BE91-479AAD8325A6}" destId="{45BE3160-3674-42C5-8D35-7F94688489B1}" srcOrd="3" destOrd="0" presId="urn:microsoft.com/office/officeart/2018/2/layout/IconVerticalSolidList"/>
    <dgm:cxn modelId="{D2585511-EF66-410D-98E5-528D9DA916BB}" type="presParOf" srcId="{2BF180AB-EF6D-40DF-829A-FE79547F27CB}" destId="{9CECA0F7-9E34-40FE-B6F3-E187B0CACA5C}" srcOrd="3" destOrd="0" presId="urn:microsoft.com/office/officeart/2018/2/layout/IconVerticalSolidList"/>
    <dgm:cxn modelId="{AD8DFA34-16B5-4ED1-B91D-E58E022D49FC}" type="presParOf" srcId="{2BF180AB-EF6D-40DF-829A-FE79547F27CB}" destId="{A110F15C-5127-4761-8A38-A32F79C2ACDB}" srcOrd="4" destOrd="0" presId="urn:microsoft.com/office/officeart/2018/2/layout/IconVerticalSolidList"/>
    <dgm:cxn modelId="{EF026BA1-F51B-40EF-BF4C-03AC396DFDDA}" type="presParOf" srcId="{A110F15C-5127-4761-8A38-A32F79C2ACDB}" destId="{30DEE8DA-C101-4522-999D-D4A1314A7E7B}" srcOrd="0" destOrd="0" presId="urn:microsoft.com/office/officeart/2018/2/layout/IconVerticalSolidList"/>
    <dgm:cxn modelId="{1EB48864-5F5B-413C-8AD7-658F8A25BC94}" type="presParOf" srcId="{A110F15C-5127-4761-8A38-A32F79C2ACDB}" destId="{90BD6CB1-89D0-4CDE-BB27-D0C898C7B171}" srcOrd="1" destOrd="0" presId="urn:microsoft.com/office/officeart/2018/2/layout/IconVerticalSolidList"/>
    <dgm:cxn modelId="{4AD6BFF3-5F39-4ECF-A70A-DA383496FDC7}" type="presParOf" srcId="{A110F15C-5127-4761-8A38-A32F79C2ACDB}" destId="{718B2433-8DC0-4E48-9020-1ED679669EB5}" srcOrd="2" destOrd="0" presId="urn:microsoft.com/office/officeart/2018/2/layout/IconVerticalSolidList"/>
    <dgm:cxn modelId="{DE94C273-2BE9-4C36-B408-B37855B8ED9B}" type="presParOf" srcId="{A110F15C-5127-4761-8A38-A32F79C2ACDB}" destId="{7C163BC6-2EEF-4B62-80C7-B4C8BFCB9C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5D2E7-A1F6-4C7D-BDBA-003AFA132CDC}">
      <dsp:nvSpPr>
        <dsp:cNvPr id="0" name=""/>
        <dsp:cNvSpPr/>
      </dsp:nvSpPr>
      <dsp:spPr>
        <a:xfrm>
          <a:off x="0" y="795833"/>
          <a:ext cx="5734050" cy="14692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325593-5C53-4F22-A228-32E3B4933C02}">
      <dsp:nvSpPr>
        <dsp:cNvPr id="0" name=""/>
        <dsp:cNvSpPr/>
      </dsp:nvSpPr>
      <dsp:spPr>
        <a:xfrm>
          <a:off x="444442" y="1126410"/>
          <a:ext cx="808077" cy="8080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02162-1DD9-4CF3-8F24-93A8833F212B}">
      <dsp:nvSpPr>
        <dsp:cNvPr id="0" name=""/>
        <dsp:cNvSpPr/>
      </dsp:nvSpPr>
      <dsp:spPr>
        <a:xfrm>
          <a:off x="1696961" y="795833"/>
          <a:ext cx="4037088" cy="1469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494" tIns="155494" rIns="155494" bIns="15549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Due to limited time tourists have in a city, they may not have sufficient time to try out all the different cuisines the city has to offer</a:t>
          </a:r>
        </a:p>
      </dsp:txBody>
      <dsp:txXfrm>
        <a:off x="1696961" y="795833"/>
        <a:ext cx="4037088" cy="1469231"/>
      </dsp:txXfrm>
    </dsp:sp>
    <dsp:sp modelId="{A175C967-CFFC-438E-8BF4-F6511324F706}">
      <dsp:nvSpPr>
        <dsp:cNvPr id="0" name=""/>
        <dsp:cNvSpPr/>
      </dsp:nvSpPr>
      <dsp:spPr>
        <a:xfrm>
          <a:off x="0" y="2632372"/>
          <a:ext cx="5734050" cy="14692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CC166-F84E-4B62-AD17-D26868055EE9}">
      <dsp:nvSpPr>
        <dsp:cNvPr id="0" name=""/>
        <dsp:cNvSpPr/>
      </dsp:nvSpPr>
      <dsp:spPr>
        <a:xfrm>
          <a:off x="444442" y="2962949"/>
          <a:ext cx="808077" cy="8080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658F3-8F25-4F7B-88F7-D19389B986BA}">
      <dsp:nvSpPr>
        <dsp:cNvPr id="0" name=""/>
        <dsp:cNvSpPr/>
      </dsp:nvSpPr>
      <dsp:spPr>
        <a:xfrm>
          <a:off x="1696961" y="2632372"/>
          <a:ext cx="4037088" cy="1469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494" tIns="155494" rIns="155494" bIns="15549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What if we are able to use data analysis to determine where is the best location to stay for different cuisines?</a:t>
          </a:r>
        </a:p>
      </dsp:txBody>
      <dsp:txXfrm>
        <a:off x="1696961" y="2632372"/>
        <a:ext cx="4037088" cy="14692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85FA62-0694-47DB-830D-8E0196CA3738}">
      <dsp:nvSpPr>
        <dsp:cNvPr id="0" name=""/>
        <dsp:cNvSpPr/>
      </dsp:nvSpPr>
      <dsp:spPr>
        <a:xfrm>
          <a:off x="0" y="803056"/>
          <a:ext cx="6596063" cy="1482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BDE73-1F87-4BB5-BCBA-D3A5953B80C2}">
      <dsp:nvSpPr>
        <dsp:cNvPr id="0" name=""/>
        <dsp:cNvSpPr/>
      </dsp:nvSpPr>
      <dsp:spPr>
        <a:xfrm>
          <a:off x="448476" y="1136634"/>
          <a:ext cx="815411" cy="8154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BDD95-15E0-4884-9E0F-FF2A8424B2DC}">
      <dsp:nvSpPr>
        <dsp:cNvPr id="0" name=""/>
        <dsp:cNvSpPr/>
      </dsp:nvSpPr>
      <dsp:spPr>
        <a:xfrm>
          <a:off x="1712364" y="803056"/>
          <a:ext cx="4883698" cy="1482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905" tIns="156905" rIns="156905" bIns="15690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By investigating the neighborhoods in Manhattan, we will segment and link food options to a nearby neighborhood</a:t>
          </a:r>
        </a:p>
      </dsp:txBody>
      <dsp:txXfrm>
        <a:off x="1712364" y="803056"/>
        <a:ext cx="4883698" cy="1482566"/>
      </dsp:txXfrm>
    </dsp:sp>
    <dsp:sp modelId="{5264B575-F12C-4065-A6ED-E2073D7A767D}">
      <dsp:nvSpPr>
        <dsp:cNvPr id="0" name=""/>
        <dsp:cNvSpPr/>
      </dsp:nvSpPr>
      <dsp:spPr>
        <a:xfrm>
          <a:off x="0" y="2656264"/>
          <a:ext cx="6596063" cy="1482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02172-962B-492E-8859-10CDA4208552}">
      <dsp:nvSpPr>
        <dsp:cNvPr id="0" name=""/>
        <dsp:cNvSpPr/>
      </dsp:nvSpPr>
      <dsp:spPr>
        <a:xfrm>
          <a:off x="448476" y="2989842"/>
          <a:ext cx="815411" cy="8154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C9CD5A-A6B5-4E16-BE44-1CEA9FB255E2}">
      <dsp:nvSpPr>
        <dsp:cNvPr id="0" name=""/>
        <dsp:cNvSpPr/>
      </dsp:nvSpPr>
      <dsp:spPr>
        <a:xfrm>
          <a:off x="1712364" y="2656264"/>
          <a:ext cx="4883698" cy="1482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905" tIns="156905" rIns="156905" bIns="15690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food options are: pizza shops, cafés and American diners</a:t>
          </a:r>
        </a:p>
      </dsp:txBody>
      <dsp:txXfrm>
        <a:off x="1712364" y="2656264"/>
        <a:ext cx="4883698" cy="14825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C9B0D-412B-402D-A796-BA0B8FCD1A70}">
      <dsp:nvSpPr>
        <dsp:cNvPr id="0" name=""/>
        <dsp:cNvSpPr/>
      </dsp:nvSpPr>
      <dsp:spPr>
        <a:xfrm>
          <a:off x="0" y="1598"/>
          <a:ext cx="6596063" cy="681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86A1FC-5B84-4039-88E0-BFF078D7953A}">
      <dsp:nvSpPr>
        <dsp:cNvPr id="0" name=""/>
        <dsp:cNvSpPr/>
      </dsp:nvSpPr>
      <dsp:spPr>
        <a:xfrm>
          <a:off x="206062" y="154868"/>
          <a:ext cx="374659" cy="374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00FC0-EED2-424B-832E-FF0EB7805C4C}">
      <dsp:nvSpPr>
        <dsp:cNvPr id="0" name=""/>
        <dsp:cNvSpPr/>
      </dsp:nvSpPr>
      <dsp:spPr>
        <a:xfrm>
          <a:off x="786784" y="1598"/>
          <a:ext cx="5809278" cy="681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4" tIns="72094" rIns="72094" bIns="7209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Retrieve overall New York City data</a:t>
          </a:r>
        </a:p>
      </dsp:txBody>
      <dsp:txXfrm>
        <a:off x="786784" y="1598"/>
        <a:ext cx="5809278" cy="681198"/>
      </dsp:txXfrm>
    </dsp:sp>
    <dsp:sp modelId="{6582605A-ACCD-4F75-BEF3-A7FE2F3A8D58}">
      <dsp:nvSpPr>
        <dsp:cNvPr id="0" name=""/>
        <dsp:cNvSpPr/>
      </dsp:nvSpPr>
      <dsp:spPr>
        <a:xfrm>
          <a:off x="0" y="853097"/>
          <a:ext cx="6596063" cy="681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D0FD9-ECD8-4060-8DEA-C95414FB2FAB}">
      <dsp:nvSpPr>
        <dsp:cNvPr id="0" name=""/>
        <dsp:cNvSpPr/>
      </dsp:nvSpPr>
      <dsp:spPr>
        <a:xfrm>
          <a:off x="206062" y="1006366"/>
          <a:ext cx="374659" cy="374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D96CA-347E-419C-AC28-7CEE523317CF}">
      <dsp:nvSpPr>
        <dsp:cNvPr id="0" name=""/>
        <dsp:cNvSpPr/>
      </dsp:nvSpPr>
      <dsp:spPr>
        <a:xfrm>
          <a:off x="786784" y="853097"/>
          <a:ext cx="5809278" cy="681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4" tIns="72094" rIns="72094" bIns="7209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 </a:t>
          </a:r>
          <a:r>
            <a:rPr lang="en-US" sz="1900" b="1" kern="1200" dirty="0" err="1"/>
            <a:t>geopy</a:t>
          </a:r>
          <a:r>
            <a:rPr lang="en-US" sz="1900" b="1" kern="1200" dirty="0"/>
            <a:t> library </a:t>
          </a:r>
          <a:r>
            <a:rPr lang="en-US" sz="1900" kern="1200" dirty="0"/>
            <a:t>to get coordinates of each neighborhood</a:t>
          </a:r>
        </a:p>
      </dsp:txBody>
      <dsp:txXfrm>
        <a:off x="786784" y="853097"/>
        <a:ext cx="5809278" cy="681198"/>
      </dsp:txXfrm>
    </dsp:sp>
    <dsp:sp modelId="{D00DEAA9-1E3B-479C-BBE9-E2AF249B49FE}">
      <dsp:nvSpPr>
        <dsp:cNvPr id="0" name=""/>
        <dsp:cNvSpPr/>
      </dsp:nvSpPr>
      <dsp:spPr>
        <a:xfrm>
          <a:off x="0" y="1704595"/>
          <a:ext cx="6596063" cy="681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3016F9-3E02-48F0-978C-74BC42BB0381}">
      <dsp:nvSpPr>
        <dsp:cNvPr id="0" name=""/>
        <dsp:cNvSpPr/>
      </dsp:nvSpPr>
      <dsp:spPr>
        <a:xfrm>
          <a:off x="206062" y="1857865"/>
          <a:ext cx="374659" cy="374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BB104-C44A-41D9-813B-22E99B15DE8A}">
      <dsp:nvSpPr>
        <dsp:cNvPr id="0" name=""/>
        <dsp:cNvSpPr/>
      </dsp:nvSpPr>
      <dsp:spPr>
        <a:xfrm>
          <a:off x="786784" y="1704595"/>
          <a:ext cx="5809278" cy="681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4" tIns="72094" rIns="72094" bIns="7209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Slice the original data frame into the five boroughs, keeping the </a:t>
          </a:r>
          <a:r>
            <a:rPr lang="en-US" sz="1900" b="1" kern="1200" dirty="0"/>
            <a:t>Manhattan</a:t>
          </a:r>
          <a:r>
            <a:rPr lang="en-US" sz="1900" kern="1200" dirty="0"/>
            <a:t> data frame</a:t>
          </a:r>
        </a:p>
      </dsp:txBody>
      <dsp:txXfrm>
        <a:off x="786784" y="1704595"/>
        <a:ext cx="5809278" cy="681198"/>
      </dsp:txXfrm>
    </dsp:sp>
    <dsp:sp modelId="{82E3D515-80EE-494D-8E7D-77312E2795C3}">
      <dsp:nvSpPr>
        <dsp:cNvPr id="0" name=""/>
        <dsp:cNvSpPr/>
      </dsp:nvSpPr>
      <dsp:spPr>
        <a:xfrm>
          <a:off x="0" y="2556093"/>
          <a:ext cx="6596063" cy="681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735DEA-2487-44E1-990E-CE0C994A2C2C}">
      <dsp:nvSpPr>
        <dsp:cNvPr id="0" name=""/>
        <dsp:cNvSpPr/>
      </dsp:nvSpPr>
      <dsp:spPr>
        <a:xfrm>
          <a:off x="206062" y="2709363"/>
          <a:ext cx="374659" cy="374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3E946D-0792-4899-95BA-E33AB97605BC}">
      <dsp:nvSpPr>
        <dsp:cNvPr id="0" name=""/>
        <dsp:cNvSpPr/>
      </dsp:nvSpPr>
      <dsp:spPr>
        <a:xfrm>
          <a:off x="786784" y="2556093"/>
          <a:ext cx="5809278" cy="681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4" tIns="72094" rIns="72094" bIns="7209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Using </a:t>
          </a:r>
          <a:r>
            <a:rPr lang="en-US" sz="1900" b="1" kern="1200" dirty="0"/>
            <a:t>foursquare API</a:t>
          </a:r>
          <a:r>
            <a:rPr lang="en-US" sz="1900" kern="1200" dirty="0"/>
            <a:t>, retrieve venues near each Manhattan neighborhood</a:t>
          </a:r>
        </a:p>
      </dsp:txBody>
      <dsp:txXfrm>
        <a:off x="786784" y="2556093"/>
        <a:ext cx="5809278" cy="681198"/>
      </dsp:txXfrm>
    </dsp:sp>
    <dsp:sp modelId="{419629B8-3CB7-4BE3-8649-8431E0592D32}">
      <dsp:nvSpPr>
        <dsp:cNvPr id="0" name=""/>
        <dsp:cNvSpPr/>
      </dsp:nvSpPr>
      <dsp:spPr>
        <a:xfrm>
          <a:off x="0" y="3407592"/>
          <a:ext cx="6596063" cy="681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2D15F4-868B-45A0-A0CC-5D85696B3D3C}">
      <dsp:nvSpPr>
        <dsp:cNvPr id="0" name=""/>
        <dsp:cNvSpPr/>
      </dsp:nvSpPr>
      <dsp:spPr>
        <a:xfrm>
          <a:off x="206062" y="3560861"/>
          <a:ext cx="374659" cy="3746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16D92-DE15-4A5D-8FA8-AF7482652F60}">
      <dsp:nvSpPr>
        <dsp:cNvPr id="0" name=""/>
        <dsp:cNvSpPr/>
      </dsp:nvSpPr>
      <dsp:spPr>
        <a:xfrm>
          <a:off x="786784" y="3407592"/>
          <a:ext cx="5809278" cy="681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4" tIns="72094" rIns="72094" bIns="7209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 </a:t>
          </a:r>
          <a:r>
            <a:rPr lang="en-US" sz="1900" b="1" kern="1200" dirty="0"/>
            <a:t>k-means clustering </a:t>
          </a:r>
          <a:r>
            <a:rPr lang="en-US" sz="1900" kern="1200" dirty="0"/>
            <a:t>to segment the venues</a:t>
          </a:r>
        </a:p>
      </dsp:txBody>
      <dsp:txXfrm>
        <a:off x="786784" y="3407592"/>
        <a:ext cx="5809278" cy="681198"/>
      </dsp:txXfrm>
    </dsp:sp>
    <dsp:sp modelId="{E8435D2F-67FE-4A4F-B829-489602F38FAC}">
      <dsp:nvSpPr>
        <dsp:cNvPr id="0" name=""/>
        <dsp:cNvSpPr/>
      </dsp:nvSpPr>
      <dsp:spPr>
        <a:xfrm>
          <a:off x="0" y="4259090"/>
          <a:ext cx="6596063" cy="681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09633-6391-4230-9A28-864BFB12705C}">
      <dsp:nvSpPr>
        <dsp:cNvPr id="0" name=""/>
        <dsp:cNvSpPr/>
      </dsp:nvSpPr>
      <dsp:spPr>
        <a:xfrm>
          <a:off x="206062" y="4412360"/>
          <a:ext cx="374659" cy="37465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56957-C070-4169-BE53-EF967E25EEF9}">
      <dsp:nvSpPr>
        <dsp:cNvPr id="0" name=""/>
        <dsp:cNvSpPr/>
      </dsp:nvSpPr>
      <dsp:spPr>
        <a:xfrm>
          <a:off x="786784" y="4259090"/>
          <a:ext cx="5809278" cy="681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4" tIns="72094" rIns="72094" bIns="7209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Analyze the resulting data and come to a conclusion for the end-user</a:t>
          </a:r>
        </a:p>
      </dsp:txBody>
      <dsp:txXfrm>
        <a:off x="786784" y="4259090"/>
        <a:ext cx="5809278" cy="6811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EAC76-5137-4DDB-82AC-0DBCC6B07537}">
      <dsp:nvSpPr>
        <dsp:cNvPr id="0" name=""/>
        <dsp:cNvSpPr/>
      </dsp:nvSpPr>
      <dsp:spPr>
        <a:xfrm>
          <a:off x="0" y="603"/>
          <a:ext cx="6596063" cy="1411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525CD4-8450-4187-91E8-9F1FF7796243}">
      <dsp:nvSpPr>
        <dsp:cNvPr id="0" name=""/>
        <dsp:cNvSpPr/>
      </dsp:nvSpPr>
      <dsp:spPr>
        <a:xfrm>
          <a:off x="427016" y="318218"/>
          <a:ext cx="776392" cy="776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2EFF8-E5F5-4C33-97F2-ED0091329081}">
      <dsp:nvSpPr>
        <dsp:cNvPr id="0" name=""/>
        <dsp:cNvSpPr/>
      </dsp:nvSpPr>
      <dsp:spPr>
        <a:xfrm>
          <a:off x="1630424" y="603"/>
          <a:ext cx="4965638" cy="141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97" tIns="149397" rIns="149397" bIns="14939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Tourist can rely on data analysis and machine learning to do the hard work for them on deciding where to stay</a:t>
          </a:r>
        </a:p>
      </dsp:txBody>
      <dsp:txXfrm>
        <a:off x="1630424" y="603"/>
        <a:ext cx="4965638" cy="1411623"/>
      </dsp:txXfrm>
    </dsp:sp>
    <dsp:sp modelId="{88BB0791-8C93-4744-8E2F-3FF2B7B02C04}">
      <dsp:nvSpPr>
        <dsp:cNvPr id="0" name=""/>
        <dsp:cNvSpPr/>
      </dsp:nvSpPr>
      <dsp:spPr>
        <a:xfrm>
          <a:off x="0" y="1765132"/>
          <a:ext cx="6596063" cy="1411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DFF12B-EDBD-434E-A745-760E6F811505}">
      <dsp:nvSpPr>
        <dsp:cNvPr id="0" name=""/>
        <dsp:cNvSpPr/>
      </dsp:nvSpPr>
      <dsp:spPr>
        <a:xfrm>
          <a:off x="427016" y="2082747"/>
          <a:ext cx="776392" cy="776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E3160-3674-42C5-8D35-7F94688489B1}">
      <dsp:nvSpPr>
        <dsp:cNvPr id="0" name=""/>
        <dsp:cNvSpPr/>
      </dsp:nvSpPr>
      <dsp:spPr>
        <a:xfrm>
          <a:off x="1630424" y="1765132"/>
          <a:ext cx="4965638" cy="141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97" tIns="149397" rIns="149397" bIns="14939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Other improvements to the analysis could be including other factors like </a:t>
          </a:r>
          <a:r>
            <a:rPr lang="en-US" sz="2000" b="1" kern="1200"/>
            <a:t>Airbnb prices</a:t>
          </a:r>
          <a:r>
            <a:rPr lang="en-US" sz="2000" kern="1200"/>
            <a:t> and </a:t>
          </a:r>
          <a:r>
            <a:rPr lang="en-US" sz="2000" b="1" kern="1200"/>
            <a:t>crime frequency </a:t>
          </a:r>
          <a:r>
            <a:rPr lang="en-US" sz="2000" kern="1200"/>
            <a:t>of each neighborhood to give a clearer picture to the end-user</a:t>
          </a:r>
        </a:p>
      </dsp:txBody>
      <dsp:txXfrm>
        <a:off x="1630424" y="1765132"/>
        <a:ext cx="4965638" cy="1411623"/>
      </dsp:txXfrm>
    </dsp:sp>
    <dsp:sp modelId="{30DEE8DA-C101-4522-999D-D4A1314A7E7B}">
      <dsp:nvSpPr>
        <dsp:cNvPr id="0" name=""/>
        <dsp:cNvSpPr/>
      </dsp:nvSpPr>
      <dsp:spPr>
        <a:xfrm>
          <a:off x="0" y="3529661"/>
          <a:ext cx="6596063" cy="1411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BD6CB1-89D0-4CDE-BB27-D0C898C7B171}">
      <dsp:nvSpPr>
        <dsp:cNvPr id="0" name=""/>
        <dsp:cNvSpPr/>
      </dsp:nvSpPr>
      <dsp:spPr>
        <a:xfrm>
          <a:off x="427016" y="3847276"/>
          <a:ext cx="776392" cy="776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63BC6-2EEF-4B62-80C7-B4C8BFCB9C94}">
      <dsp:nvSpPr>
        <dsp:cNvPr id="0" name=""/>
        <dsp:cNvSpPr/>
      </dsp:nvSpPr>
      <dsp:spPr>
        <a:xfrm>
          <a:off x="1630424" y="3529661"/>
          <a:ext cx="4965638" cy="141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97" tIns="149397" rIns="149397" bIns="14939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Further expansion of this project to include </a:t>
          </a:r>
          <a:r>
            <a:rPr lang="en-US" sz="2000" b="1" kern="1200"/>
            <a:t>more food options</a:t>
          </a:r>
          <a:r>
            <a:rPr lang="en-US" sz="2000" kern="1200"/>
            <a:t>, or a </a:t>
          </a:r>
          <a:r>
            <a:rPr lang="en-US" sz="2000" b="1" kern="1200"/>
            <a:t>wider radius</a:t>
          </a:r>
          <a:r>
            <a:rPr lang="en-US" sz="2000" kern="1200"/>
            <a:t>, or a </a:t>
          </a:r>
          <a:r>
            <a:rPr lang="en-US" sz="2000" b="1" kern="1200"/>
            <a:t>larger segmentation number </a:t>
          </a:r>
          <a:r>
            <a:rPr lang="en-US" sz="2000" kern="1200"/>
            <a:t>are all viable options. </a:t>
          </a:r>
        </a:p>
      </dsp:txBody>
      <dsp:txXfrm>
        <a:off x="1630424" y="3529661"/>
        <a:ext cx="4965638" cy="1411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BC6A171-B3D5-4B15-8E9F-06303D675F8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98C6-9BA4-4182-A06E-5251FA84B12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68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A171-B3D5-4B15-8E9F-06303D675F8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98C6-9BA4-4182-A06E-5251FA84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9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A171-B3D5-4B15-8E9F-06303D675F8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98C6-9BA4-4182-A06E-5251FA84B12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77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A171-B3D5-4B15-8E9F-06303D675F8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98C6-9BA4-4182-A06E-5251FA84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4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A171-B3D5-4B15-8E9F-06303D675F8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98C6-9BA4-4182-A06E-5251FA84B12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41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A171-B3D5-4B15-8E9F-06303D675F8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98C6-9BA4-4182-A06E-5251FA84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8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A171-B3D5-4B15-8E9F-06303D675F8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98C6-9BA4-4182-A06E-5251FA84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6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A171-B3D5-4B15-8E9F-06303D675F8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98C6-9BA4-4182-A06E-5251FA84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5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A171-B3D5-4B15-8E9F-06303D675F8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98C6-9BA4-4182-A06E-5251FA84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A171-B3D5-4B15-8E9F-06303D675F8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98C6-9BA4-4182-A06E-5251FA84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2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A171-B3D5-4B15-8E9F-06303D675F8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98C6-9BA4-4182-A06E-5251FA84B1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41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3BC6A171-B3D5-4B15-8E9F-06303D675F8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04298C6-9BA4-4182-A06E-5251FA84B12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10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C7F0-1D42-4C84-8851-57D6E669A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1534475"/>
            <a:ext cx="6992351" cy="3861558"/>
          </a:xfrm>
        </p:spPr>
        <p:txBody>
          <a:bodyPr anchor="ctr">
            <a:normAutofit/>
          </a:bodyPr>
          <a:lstStyle/>
          <a:p>
            <a:r>
              <a:rPr lang="en-US" sz="6000" dirty="0"/>
              <a:t>New York city: Where to live for food loving tourist?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E5AD2-491F-4C00-8E32-377A257B3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8923" y="5257800"/>
            <a:ext cx="2727369" cy="904875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474233"/>
                </a:solidFill>
              </a:rPr>
              <a:t>Kevin Teo</a:t>
            </a:r>
          </a:p>
        </p:txBody>
      </p:sp>
    </p:spTree>
    <p:extLst>
      <p:ext uri="{BB962C8B-B14F-4D97-AF65-F5344CB8AC3E}">
        <p14:creationId xmlns:p14="http://schemas.microsoft.com/office/powerpoint/2010/main" val="3835646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5D9C90-9BC4-475D-882D-E5CE7282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8825D-20ED-4DA7-AFA8-19C746102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9A992A-8032-4495-B8E1-DA5D87704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576270-8121-4A15-985B-44A3419CD2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814426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659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4263D5-8098-4EB6-964C-83A0E23F5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21D91-74B0-4049-948E-92CCA3A6F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D41B9-3D89-431D-AE1F-9E8286133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269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Motivation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53D69F-BBF7-44E3-9671-7C50B4DC86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964980"/>
              </p:ext>
            </p:extLst>
          </p:nvPr>
        </p:nvGraphicFramePr>
        <p:xfrm>
          <a:off x="904875" y="976313"/>
          <a:ext cx="5734050" cy="4897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2574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9838-3F9A-4F09-AE46-A25E5745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19176D4-8EC1-45BB-BF36-A36158F22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Manhattan has a number of well defined districts, such as Soho, Tribeca and Harlem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Almost all ethnic cuisines are well represented in New York City, both within and outside the various ethnic neighborhoods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1600A0-60CE-4563-9010-A4842F5341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3" r="-2" b="10395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23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5D9C90-9BC4-475D-882D-E5CE7282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4F0C6-0086-476F-8ACC-9CBB4842E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9A992A-8032-4495-B8E1-DA5D87704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1F77D2-272F-4722-9C7C-4AF447BBBC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4792540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002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D9C90-9BC4-475D-882D-E5CE7282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F70BD-B05D-46CD-8A35-3A24C88A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US"/>
              <a:t>Process workflow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9A992A-8032-4495-B8E1-DA5D87704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4A0C0697-7660-4999-9067-3A721612D4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031616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F0C721-535C-47A2-B3C9-515EE851AFD0}"/>
              </a:ext>
            </a:extLst>
          </p:cNvPr>
          <p:cNvCxnSpPr/>
          <p:nvPr/>
        </p:nvCxnSpPr>
        <p:spPr>
          <a:xfrm>
            <a:off x="1323975" y="1495425"/>
            <a:ext cx="0" cy="400050"/>
          </a:xfrm>
          <a:prstGeom prst="straightConnector1">
            <a:avLst/>
          </a:prstGeom>
          <a:ln w="28575">
            <a:solidFill>
              <a:srgbClr val="F2F2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0CDA92-91AD-455B-96B6-A16CF0278C16}"/>
              </a:ext>
            </a:extLst>
          </p:cNvPr>
          <p:cNvCxnSpPr/>
          <p:nvPr/>
        </p:nvCxnSpPr>
        <p:spPr>
          <a:xfrm>
            <a:off x="1323975" y="2352675"/>
            <a:ext cx="0" cy="400050"/>
          </a:xfrm>
          <a:prstGeom prst="straightConnector1">
            <a:avLst/>
          </a:prstGeom>
          <a:ln w="28575">
            <a:solidFill>
              <a:srgbClr val="F2F2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C4FB0B-22C9-4DFF-A9EF-CFD6A58E3329}"/>
              </a:ext>
            </a:extLst>
          </p:cNvPr>
          <p:cNvCxnSpPr/>
          <p:nvPr/>
        </p:nvCxnSpPr>
        <p:spPr>
          <a:xfrm>
            <a:off x="1323975" y="3228975"/>
            <a:ext cx="0" cy="400050"/>
          </a:xfrm>
          <a:prstGeom prst="straightConnector1">
            <a:avLst/>
          </a:prstGeom>
          <a:ln w="28575">
            <a:solidFill>
              <a:srgbClr val="F2F2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F89B7C-3A59-48AD-957A-9A1B55C3B477}"/>
              </a:ext>
            </a:extLst>
          </p:cNvPr>
          <p:cNvCxnSpPr/>
          <p:nvPr/>
        </p:nvCxnSpPr>
        <p:spPr>
          <a:xfrm>
            <a:off x="1314450" y="4067175"/>
            <a:ext cx="0" cy="400050"/>
          </a:xfrm>
          <a:prstGeom prst="straightConnector1">
            <a:avLst/>
          </a:prstGeom>
          <a:ln w="28575">
            <a:solidFill>
              <a:srgbClr val="F2F2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5EC12B-36C1-47F4-8705-9DE1BEEA8648}"/>
              </a:ext>
            </a:extLst>
          </p:cNvPr>
          <p:cNvCxnSpPr/>
          <p:nvPr/>
        </p:nvCxnSpPr>
        <p:spPr>
          <a:xfrm>
            <a:off x="1314450" y="4905375"/>
            <a:ext cx="0" cy="400050"/>
          </a:xfrm>
          <a:prstGeom prst="straightConnector1">
            <a:avLst/>
          </a:prstGeom>
          <a:ln w="28575">
            <a:solidFill>
              <a:srgbClr val="F2F2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037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1E7C082-5B81-400A-A1DE-7CA9F26ED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D54232-CDE1-4B53-B430-AB82206F6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38970C-19DE-438D-80D2-5CF969055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B1E3F6-167B-40F3-B303-9A931BAB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EEBE8F-F82D-4042-B682-DEFCDCA0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356" y="810275"/>
            <a:ext cx="7020747" cy="522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2E5F1-2BB9-4FCF-95A0-B3AB912A4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8661" y="810275"/>
            <a:ext cx="2949542" cy="522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240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465A9A-0B0E-4D7B-8150-D098AC71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596290"/>
            <a:ext cx="0" cy="3657600"/>
          </a:xfrm>
          <a:prstGeom prst="line">
            <a:avLst/>
          </a:prstGeom>
          <a:ln w="19050">
            <a:solidFill>
              <a:srgbClr val="FFFFFF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832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C51136FD-BBB2-4EB4-A240-3E21EECF7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8773C-C2CE-4486-B66E-F56DAC96A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PIZZA LOVERS</a:t>
            </a:r>
          </a:p>
        </p:txBody>
      </p: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C6826B28-36B0-4CC1-8EC8-EF9B88B3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D71EBF4-6ED1-4418-8EF6-EE4AF5E8A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 For pizza lovers, the clustering suggest that the optimal places to stay are near the red and orange venues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 Some of the neighborhoods in that location include </a:t>
            </a:r>
            <a:r>
              <a:rPr lang="en-US" b="1" dirty="0">
                <a:solidFill>
                  <a:srgbClr val="FFFFFF"/>
                </a:solidFill>
              </a:rPr>
              <a:t>Lower East Side </a:t>
            </a:r>
            <a:r>
              <a:rPr lang="en-US" dirty="0">
                <a:solidFill>
                  <a:srgbClr val="FFFFFF"/>
                </a:solidFill>
              </a:rPr>
              <a:t>and </a:t>
            </a:r>
            <a:r>
              <a:rPr lang="en-US" b="1" dirty="0">
                <a:solidFill>
                  <a:srgbClr val="FFFFFF"/>
                </a:solidFill>
              </a:rPr>
              <a:t>Carnegie Hill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 Between these two clusters, they contain 55.4% of the sourced pizza locations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BA147C-6B15-4B9C-8934-4DCABB35F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7" r="26235"/>
          <a:stretch/>
        </p:blipFill>
        <p:spPr>
          <a:xfrm>
            <a:off x="6096000" y="640080"/>
            <a:ext cx="545592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10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51136FD-BBB2-4EB4-A240-3E21EECF7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8773C-C2CE-4486-B66E-F56DAC96A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café LOVERS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826B28-36B0-4CC1-8EC8-EF9B88B3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D71EBF4-6ED1-4418-8EF6-EE4AF5E8A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 For café lovers, the clustering suggest that the optimal places to stay are near the purple and orange venues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 Some of the neighborhoods in that location include </a:t>
            </a:r>
            <a:r>
              <a:rPr lang="en-US" b="1" dirty="0">
                <a:solidFill>
                  <a:srgbClr val="FFFFFF"/>
                </a:solidFill>
              </a:rPr>
              <a:t>Tudor City</a:t>
            </a:r>
            <a:r>
              <a:rPr lang="en-US" dirty="0">
                <a:solidFill>
                  <a:srgbClr val="FFFFFF"/>
                </a:solidFill>
              </a:rPr>
              <a:t> and </a:t>
            </a:r>
            <a:r>
              <a:rPr lang="en-US" b="1" dirty="0">
                <a:solidFill>
                  <a:srgbClr val="FFFFFF"/>
                </a:solidFill>
              </a:rPr>
              <a:t>Tribeca</a:t>
            </a:r>
            <a:r>
              <a:rPr lang="en-US" dirty="0">
                <a:solidFill>
                  <a:srgbClr val="FFFFFF"/>
                </a:solidFill>
              </a:rPr>
              <a:t>. 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 Between these two clusters, they contain 57.3% of the sourced café locations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BA147C-6B15-4B9C-8934-4DCABB35F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3" r="24903" b="-1"/>
          <a:stretch/>
        </p:blipFill>
        <p:spPr>
          <a:xfrm>
            <a:off x="6096000" y="640080"/>
            <a:ext cx="545592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96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51136FD-BBB2-4EB4-A240-3E21EECF7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8773C-C2CE-4486-B66E-F56DAC96A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American diner LOVERS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826B28-36B0-4CC1-8EC8-EF9B88B3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D71EBF4-6ED1-4418-8EF6-EE4AF5E8A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 For American diner lovers, the clustering suggest that the optimal places to stay are near the blue venues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 Some of the neighborhoods in that location include </a:t>
            </a:r>
            <a:r>
              <a:rPr lang="en-US" b="1" dirty="0">
                <a:solidFill>
                  <a:srgbClr val="FFFFFF"/>
                </a:solidFill>
              </a:rPr>
              <a:t>Chinatown</a:t>
            </a:r>
            <a:r>
              <a:rPr lang="en-US" dirty="0">
                <a:solidFill>
                  <a:srgbClr val="FFFFFF"/>
                </a:solidFill>
              </a:rPr>
              <a:t> and </a:t>
            </a:r>
            <a:r>
              <a:rPr lang="en-US" b="1" dirty="0">
                <a:solidFill>
                  <a:srgbClr val="FFFFFF"/>
                </a:solidFill>
              </a:rPr>
              <a:t>Tribeca</a:t>
            </a:r>
            <a:r>
              <a:rPr lang="en-US" dirty="0">
                <a:solidFill>
                  <a:srgbClr val="FFFFFF"/>
                </a:solidFill>
              </a:rPr>
              <a:t>. 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 For this cluster, it contains 33.3% of the sourced diner locations.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BA147C-6B15-4B9C-8934-4DCABB35F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7" r="26734"/>
          <a:stretch/>
        </p:blipFill>
        <p:spPr>
          <a:xfrm>
            <a:off x="6096000" y="640080"/>
            <a:ext cx="545592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28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Tw Cen MT</vt:lpstr>
      <vt:lpstr>Tw Cen MT Condensed</vt:lpstr>
      <vt:lpstr>Wingdings</vt:lpstr>
      <vt:lpstr>Wingdings 3</vt:lpstr>
      <vt:lpstr>Integral</vt:lpstr>
      <vt:lpstr>New York city: Where to live for food loving tourist?</vt:lpstr>
      <vt:lpstr>Motivation</vt:lpstr>
      <vt:lpstr>Background</vt:lpstr>
      <vt:lpstr>Methodology</vt:lpstr>
      <vt:lpstr>Process workflow</vt:lpstr>
      <vt:lpstr>Results</vt:lpstr>
      <vt:lpstr>PIZZA LOVERS</vt:lpstr>
      <vt:lpstr>café LOVERS</vt:lpstr>
      <vt:lpstr>American diner LOVERS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city: Where to live for food loving tourist?</dc:title>
  <dc:creator>Teo, Ee Keong Kevin [NUS]</dc:creator>
  <cp:lastModifiedBy>Teo, Ee Keong Kevin [NUS]</cp:lastModifiedBy>
  <cp:revision>1</cp:revision>
  <dcterms:created xsi:type="dcterms:W3CDTF">2019-09-26T06:59:24Z</dcterms:created>
  <dcterms:modified xsi:type="dcterms:W3CDTF">2019-09-26T06:59:49Z</dcterms:modified>
</cp:coreProperties>
</file>