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Raleway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84B"/>
    <a:srgbClr val="A6CFD5"/>
    <a:srgbClr val="C2E7D9"/>
    <a:srgbClr val="C325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1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a3c89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a3c89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a055400c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a055400c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69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0406946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0406946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a055400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a055400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a055400c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a055400c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6fa3c89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6fa3c89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rgbClr val="A6C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FD5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F084B"/>
                </a:solidFill>
              </a:rPr>
              <a:t>Trenutno stanje:</a:t>
            </a:r>
            <a:br>
              <a:rPr lang="en" dirty="0">
                <a:solidFill>
                  <a:srgbClr val="0F084B"/>
                </a:solidFill>
              </a:rPr>
            </a:br>
            <a:r>
              <a:rPr lang="sl-SI" dirty="0">
                <a:solidFill>
                  <a:srgbClr val="0F084B"/>
                </a:solidFill>
              </a:rPr>
              <a:t>Pravo za vse</a:t>
            </a:r>
            <a:endParaRPr dirty="0">
              <a:solidFill>
                <a:srgbClr val="0F084B"/>
              </a:solidFill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b="1" dirty="0">
                <a:solidFill>
                  <a:srgbClr val="0F084B"/>
                </a:solidFill>
              </a:rPr>
              <a:t>Katarina Lipovšek, Teo Lah, Maja Prosenjak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F084B"/>
                </a:solidFill>
              </a:rPr>
              <a:t>• 22. 05. 2023</a:t>
            </a:r>
            <a:endParaRPr b="1" dirty="0">
              <a:solidFill>
                <a:srgbClr val="0F084B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E7D9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 descr="Background pointer shape in timeline graphic"/>
          <p:cNvSpPr/>
          <p:nvPr/>
        </p:nvSpPr>
        <p:spPr>
          <a:xfrm>
            <a:off x="330285" y="2199000"/>
            <a:ext cx="1862531" cy="739958"/>
          </a:xfrm>
          <a:prstGeom prst="homePlate">
            <a:avLst>
              <a:gd name="adj" fmla="val 50000"/>
            </a:avLst>
          </a:prstGeom>
          <a:solidFill>
            <a:srgbClr val="A6CFD5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1800" b="1" dirty="0">
                <a:solidFill>
                  <a:schemeClr val="bg1"/>
                </a:solidFill>
              </a:rPr>
              <a:t>8.5.2023</a:t>
            </a:r>
            <a:endParaRPr sz="1800" b="1" dirty="0">
              <a:solidFill>
                <a:schemeClr val="bg1"/>
              </a:solidFill>
            </a:endParaRPr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4294967295"/>
          </p:nvPr>
        </p:nvSpPr>
        <p:spPr>
          <a:xfrm>
            <a:off x="140775" y="644029"/>
            <a:ext cx="2241550" cy="906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38761D"/>
                </a:solidFill>
              </a:rPr>
              <a:t>Seznanitev s projektom, narejen delujoči demo</a:t>
            </a:r>
            <a:endParaRPr sz="1600" dirty="0">
              <a:solidFill>
                <a:srgbClr val="38761D"/>
              </a:solidFill>
            </a:endParaRPr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4294967295"/>
          </p:nvPr>
        </p:nvSpPr>
        <p:spPr>
          <a:xfrm>
            <a:off x="1837264" y="3545541"/>
            <a:ext cx="2243138" cy="906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FF9900"/>
                </a:solidFill>
              </a:rPr>
              <a:t>Uskladitev z zahtevami stranke, vpostavitev prvih funkcionalnosti</a:t>
            </a:r>
            <a:endParaRPr sz="1600" dirty="0">
              <a:solidFill>
                <a:srgbClr val="FF9900"/>
              </a:solidFill>
            </a:endParaRPr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4294967295"/>
          </p:nvPr>
        </p:nvSpPr>
        <p:spPr>
          <a:xfrm>
            <a:off x="3516086" y="385763"/>
            <a:ext cx="2111828" cy="10027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400" dirty="0">
                <a:solidFill>
                  <a:srgbClr val="FF0000"/>
                </a:solidFill>
              </a:rPr>
              <a:t>Avtomatizacija trenutnih funkcionalnosti, delanje na dodatnih funkcionalnostih</a:t>
            </a:r>
            <a:endParaRPr sz="1400" dirty="0">
              <a:solidFill>
                <a:srgbClr val="FF0000"/>
              </a:solidFill>
            </a:endParaRPr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4294967295"/>
          </p:nvPr>
        </p:nvSpPr>
        <p:spPr>
          <a:xfrm>
            <a:off x="5233307" y="3555868"/>
            <a:ext cx="2241550" cy="906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FF0000"/>
                </a:solidFill>
              </a:rPr>
              <a:t>Zaključevanje dela, zadnji popravki pri izgledu in functionalnostih</a:t>
            </a:r>
            <a:endParaRPr sz="1600" dirty="0">
              <a:solidFill>
                <a:srgbClr val="FF0000"/>
              </a:solidFill>
            </a:endParaRPr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4294967295"/>
          </p:nvPr>
        </p:nvSpPr>
        <p:spPr>
          <a:xfrm>
            <a:off x="7829550" y="2336800"/>
            <a:ext cx="1314450" cy="4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</a:rPr>
              <a:t>10.06.</a:t>
            </a:r>
            <a:endParaRPr sz="1600" b="1" dirty="0">
              <a:solidFill>
                <a:schemeClr val="lt1"/>
              </a:solidFill>
            </a:endParaRPr>
          </a:p>
        </p:txBody>
      </p:sp>
      <p:sp>
        <p:nvSpPr>
          <p:cNvPr id="159" name="Google Shape;159;p22"/>
          <p:cNvSpPr txBox="1">
            <a:spLocks noGrp="1"/>
          </p:cNvSpPr>
          <p:nvPr>
            <p:ph type="body" idx="4294967295"/>
          </p:nvPr>
        </p:nvSpPr>
        <p:spPr>
          <a:xfrm>
            <a:off x="6648482" y="851300"/>
            <a:ext cx="2241550" cy="906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FF0000"/>
                </a:solidFill>
              </a:rPr>
              <a:t>Predstavitev delujočega projekta</a:t>
            </a:r>
            <a:endParaRPr sz="1600" dirty="0">
              <a:solidFill>
                <a:srgbClr val="FF0000"/>
              </a:solidFill>
            </a:endParaRPr>
          </a:p>
        </p:txBody>
      </p:sp>
      <p:grpSp>
        <p:nvGrpSpPr>
          <p:cNvPr id="132" name="Google Shape;132;p22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33" name="Google Shape;133;p22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4" name="Google Shape;134;p22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rgbClr val="A6C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6" name="Google Shape;136;p22" descr="Background pointer shape in timeline graphic"/>
          <p:cNvSpPr/>
          <p:nvPr/>
        </p:nvSpPr>
        <p:spPr>
          <a:xfrm>
            <a:off x="183726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rgbClr val="A6CFD5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1800" b="1" dirty="0">
                <a:solidFill>
                  <a:schemeClr val="bg1"/>
                </a:solidFill>
              </a:rPr>
              <a:t>15.5.2023</a:t>
            </a:r>
            <a:endParaRPr sz="1800" b="1" dirty="0">
              <a:solidFill>
                <a:schemeClr val="bg1"/>
              </a:solidFill>
            </a:endParaRPr>
          </a:p>
        </p:txBody>
      </p:sp>
      <p:grpSp>
        <p:nvGrpSpPr>
          <p:cNvPr id="138" name="Google Shape;138;p22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39" name="Google Shape;139;p22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0" name="Google Shape;140;p22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rgbClr val="A6C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2" name="Google Shape;142;p22" descr="Background pointer shape in timeline graphic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rgbClr val="A6CFD5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1800" b="1" dirty="0">
                <a:solidFill>
                  <a:schemeClr val="bg1"/>
                </a:solidFill>
              </a:rPr>
              <a:t>22.5.2023</a:t>
            </a:r>
            <a:endParaRPr sz="1800" b="1" dirty="0">
              <a:solidFill>
                <a:schemeClr val="bg1"/>
              </a:solidFill>
            </a:endParaRPr>
          </a:p>
        </p:txBody>
      </p:sp>
      <p:grpSp>
        <p:nvGrpSpPr>
          <p:cNvPr id="144" name="Google Shape;144;p22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45" name="Google Shape;145;p22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6" name="Google Shape;146;p22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rgbClr val="A6C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8" name="Google Shape;148;p22" descr="Background pointer shape in timeline graphic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rgbClr val="A6CFD5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1800" b="1" dirty="0">
                <a:solidFill>
                  <a:schemeClr val="bg1"/>
                </a:solidFill>
              </a:rPr>
              <a:t>29.5.2023</a:t>
            </a:r>
            <a:endParaRPr sz="1800" b="1" dirty="0">
              <a:solidFill>
                <a:schemeClr val="bg1"/>
              </a:solidFill>
            </a:endParaRPr>
          </a:p>
        </p:txBody>
      </p:sp>
      <p:grpSp>
        <p:nvGrpSpPr>
          <p:cNvPr id="150" name="Google Shape;150;p22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51" name="Google Shape;151;p22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2" name="Google Shape;152;p22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rgbClr val="A6C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4" name="Google Shape;154;p22" descr="Background pointer shape in timeline graphic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rgbClr val="A6CFD5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1800" b="1" dirty="0">
                <a:solidFill>
                  <a:schemeClr val="bg1"/>
                </a:solidFill>
              </a:rPr>
              <a:t>5.6.2023</a:t>
            </a:r>
            <a:endParaRPr sz="1800" b="1" dirty="0">
              <a:solidFill>
                <a:schemeClr val="bg1"/>
              </a:solidFill>
            </a:endParaRPr>
          </a:p>
        </p:txBody>
      </p:sp>
      <p:grpSp>
        <p:nvGrpSpPr>
          <p:cNvPr id="156" name="Google Shape;156;p22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57" name="Google Shape;157;p22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8" name="Google Shape;158;p22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rgbClr val="A6C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E7D9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Diskusija</a:t>
            </a:r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2100" b="1" dirty="0">
                <a:solidFill>
                  <a:srgbClr val="0F084B"/>
                </a:solidFill>
              </a:rPr>
              <a:t>Naša predstava vs predstava stranke</a:t>
            </a:r>
            <a:endParaRPr sz="2100" b="1" dirty="0">
              <a:solidFill>
                <a:srgbClr val="0F084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1600" dirty="0"/>
              <a:t>Brez temeljitega pogovora s stranko si težko predstavljamo kaj si stranka želi in kaj potrebuje.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sl-SI" sz="2100" b="1" dirty="0">
                <a:solidFill>
                  <a:srgbClr val="0F084B"/>
                </a:solidFill>
              </a:rPr>
              <a:t>Tehnološko neznanje stranke</a:t>
            </a:r>
            <a:endParaRPr sz="2100" b="1" dirty="0">
              <a:solidFill>
                <a:srgbClr val="0F084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1600" dirty="0"/>
              <a:t>Stranka si težje predstavlja, koliko časa je potrebno za določeno funkcionalnost.</a:t>
            </a:r>
            <a:endParaRPr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FD5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dirty="0">
                <a:solidFill>
                  <a:srgbClr val="0F084B"/>
                </a:solidFill>
              </a:rPr>
              <a:t>Vprašanja?</a:t>
            </a:r>
            <a:endParaRPr dirty="0">
              <a:solidFill>
                <a:srgbClr val="0F08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98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E7D9">
            <a:alpha val="97647"/>
          </a:srgbClr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F084B"/>
                </a:solidFill>
              </a:rPr>
              <a:t>Agenda</a:t>
            </a:r>
            <a:endParaRPr dirty="0">
              <a:solidFill>
                <a:srgbClr val="0F084B"/>
              </a:solidFill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4939500" y="216675"/>
            <a:ext cx="3837000" cy="42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Pregled izdelkov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/>
              <a:t>Obdobje: </a:t>
            </a:r>
            <a:r>
              <a:rPr lang="sl-SI" sz="1500" b="1" dirty="0">
                <a:solidFill>
                  <a:srgbClr val="0F084B"/>
                </a:solidFill>
              </a:rPr>
              <a:t>8</a:t>
            </a:r>
            <a:r>
              <a:rPr lang="en" sz="1500" b="1" dirty="0">
                <a:solidFill>
                  <a:srgbClr val="0F084B"/>
                </a:solidFill>
              </a:rPr>
              <a:t>. 05. - </a:t>
            </a:r>
            <a:r>
              <a:rPr lang="sl-SI" sz="1500" b="1" dirty="0">
                <a:solidFill>
                  <a:srgbClr val="0F084B"/>
                </a:solidFill>
              </a:rPr>
              <a:t>22</a:t>
            </a:r>
            <a:r>
              <a:rPr lang="en" sz="1500" b="1" dirty="0">
                <a:solidFill>
                  <a:srgbClr val="0F084B"/>
                </a:solidFill>
              </a:rPr>
              <a:t>. 05. 202</a:t>
            </a:r>
            <a:r>
              <a:rPr lang="sl-SI" sz="1500" b="1" dirty="0">
                <a:solidFill>
                  <a:srgbClr val="0F084B"/>
                </a:solidFill>
              </a:rPr>
              <a:t>3</a:t>
            </a:r>
            <a:endParaRPr sz="1500" b="1" dirty="0">
              <a:solidFill>
                <a:srgbClr val="0F084B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Izdelki, Arhitektura</a:t>
            </a:r>
            <a:endParaRPr b="1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F084B"/>
              </a:buClr>
              <a:buSzPts val="1500"/>
              <a:buChar char="●"/>
            </a:pPr>
            <a:r>
              <a:rPr lang="en" sz="1500" dirty="0">
                <a:solidFill>
                  <a:srgbClr val="0F084B"/>
                </a:solidFill>
              </a:rPr>
              <a:t>Repozitorij</a:t>
            </a:r>
            <a:endParaRPr sz="1500" dirty="0">
              <a:solidFill>
                <a:srgbClr val="0F084B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F084B"/>
              </a:buClr>
              <a:buSzPts val="1500"/>
              <a:buChar char="●"/>
            </a:pPr>
            <a:r>
              <a:rPr lang="en" sz="1500" dirty="0">
                <a:solidFill>
                  <a:srgbClr val="0F084B"/>
                </a:solidFill>
              </a:rPr>
              <a:t>Projekt, naloge</a:t>
            </a:r>
            <a:endParaRPr sz="1500" dirty="0">
              <a:solidFill>
                <a:srgbClr val="0F084B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F084B"/>
              </a:buClr>
              <a:buSzPts val="1500"/>
              <a:buChar char="●"/>
            </a:pPr>
            <a:r>
              <a:rPr lang="en" sz="1500" dirty="0">
                <a:solidFill>
                  <a:srgbClr val="0F084B"/>
                </a:solidFill>
              </a:rPr>
              <a:t>Arhitektura</a:t>
            </a:r>
            <a:endParaRPr sz="1500" dirty="0">
              <a:solidFill>
                <a:srgbClr val="0F084B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F084B"/>
              </a:buClr>
              <a:buSzPts val="1500"/>
              <a:buChar char="●"/>
            </a:pPr>
            <a:r>
              <a:rPr lang="en" sz="1500" dirty="0">
                <a:solidFill>
                  <a:srgbClr val="0F084B"/>
                </a:solidFill>
              </a:rPr>
              <a:t>Podatkovne strukture</a:t>
            </a:r>
            <a:endParaRPr sz="1500" dirty="0">
              <a:solidFill>
                <a:srgbClr val="0F084B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F084B"/>
              </a:buClr>
              <a:buSzPts val="1500"/>
              <a:buChar char="●"/>
            </a:pPr>
            <a:r>
              <a:rPr lang="en" sz="1500" dirty="0">
                <a:solidFill>
                  <a:srgbClr val="0F084B"/>
                </a:solidFill>
              </a:rPr>
              <a:t>Razvojno okolje</a:t>
            </a:r>
            <a:endParaRPr sz="1500" dirty="0">
              <a:solidFill>
                <a:srgbClr val="0F084B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F084B"/>
              </a:buClr>
              <a:buSzPts val="1500"/>
              <a:buChar char="●"/>
            </a:pPr>
            <a:r>
              <a:rPr lang="en" sz="1500" dirty="0">
                <a:solidFill>
                  <a:srgbClr val="0F084B"/>
                </a:solidFill>
              </a:rPr>
              <a:t>Delujoča rešitev</a:t>
            </a:r>
            <a:endParaRPr sz="1500" dirty="0">
              <a:solidFill>
                <a:srgbClr val="0F084B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Metode dela (izkušnje, izboljšave)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 dirty="0"/>
              <a:t>Plan za obdobje </a:t>
            </a:r>
            <a:r>
              <a:rPr lang="en" b="1" dirty="0">
                <a:solidFill>
                  <a:srgbClr val="0F084B"/>
                </a:solidFill>
              </a:rPr>
              <a:t>23.05. - 10.06.202</a:t>
            </a:r>
            <a:r>
              <a:rPr lang="sl-SI" b="1" dirty="0">
                <a:solidFill>
                  <a:srgbClr val="0F084B"/>
                </a:solidFill>
              </a:rPr>
              <a:t>3</a:t>
            </a:r>
            <a:endParaRPr sz="1500" dirty="0">
              <a:solidFill>
                <a:srgbClr val="0F084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E7D9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Naš repozitorij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100" b="1" dirty="0">
                <a:solidFill>
                  <a:srgbClr val="0F084B"/>
                </a:solidFill>
              </a:rPr>
              <a:t>Struktura in naslov</a:t>
            </a:r>
            <a:endParaRPr sz="2100" b="1" dirty="0">
              <a:solidFill>
                <a:srgbClr val="0F084B"/>
              </a:solidFill>
            </a:endParaRPr>
          </a:p>
          <a:p>
            <a:pPr marL="127000" lvl="0" indent="0" algn="l" rtl="0"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sl-SI" sz="1600" dirty="0"/>
              <a:t>https://github.com/teol007/Praktikum2</a:t>
            </a:r>
          </a:p>
          <a:p>
            <a:pPr marL="127000" lvl="0" indent="0" algn="l" rtl="0"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sl-SI" sz="1600" dirty="0"/>
              <a:t>Lokalni zagon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0F084B"/>
                </a:solidFill>
              </a:rPr>
              <a:t>Naslov delujoče rešitve</a:t>
            </a:r>
            <a:endParaRPr sz="2100" b="1" dirty="0">
              <a:solidFill>
                <a:srgbClr val="0F084B"/>
              </a:solidFill>
            </a:endParaRPr>
          </a:p>
          <a:p>
            <a:pPr marL="127000" lvl="0" indent="0" algn="l" rtl="0">
              <a:spcBef>
                <a:spcPts val="1600"/>
              </a:spcBef>
              <a:spcAft>
                <a:spcPts val="1200"/>
              </a:spcAft>
              <a:buSzPts val="1600"/>
              <a:buNone/>
            </a:pPr>
            <a:r>
              <a:rPr lang="sl-SI" sz="1600" dirty="0">
                <a:solidFill>
                  <a:schemeClr val="bg2"/>
                </a:solidFill>
              </a:rPr>
              <a:t>http://localhost:3000/</a:t>
            </a:r>
            <a:endParaRPr sz="1600" dirty="0">
              <a:solidFill>
                <a:schemeClr val="bg2"/>
              </a:solidFill>
            </a:endParaRPr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100" b="1" dirty="0">
                <a:solidFill>
                  <a:srgbClr val="0F084B"/>
                </a:solidFill>
              </a:rPr>
              <a:t>Uporaba</a:t>
            </a:r>
            <a:endParaRPr sz="2100" b="1" dirty="0">
              <a:solidFill>
                <a:srgbClr val="0F084B"/>
              </a:solidFill>
            </a:endParaRPr>
          </a:p>
          <a:p>
            <a:pPr marL="127000" lvl="0" indent="0" algn="l" rtl="0"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sl-SI" sz="1600" dirty="0"/>
              <a:t>Zaseben</a:t>
            </a:r>
            <a:endParaRPr sz="1600" dirty="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E7D9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Pregled izdelkov</a:t>
            </a:r>
            <a:endParaRPr dirty="0"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2100" b="1" dirty="0">
                <a:solidFill>
                  <a:srgbClr val="0F084B"/>
                </a:solidFill>
              </a:rPr>
              <a:t>Delegiranje pravnih vprašanj</a:t>
            </a:r>
            <a:endParaRPr sz="2100" b="1" dirty="0">
              <a:solidFill>
                <a:srgbClr val="0F084B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sl-SI" sz="1600" dirty="0"/>
              <a:t>Postavljanja pravnih vprašanj</a:t>
            </a:r>
            <a:endParaRPr sz="1600" dirty="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sl-SI" sz="1600" dirty="0"/>
              <a:t>Ročno delegiranje pravnih vprašanj določenemu pravniku</a:t>
            </a:r>
            <a:endParaRPr sz="1600" dirty="0"/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sl-SI" sz="2100" b="1" dirty="0">
                <a:solidFill>
                  <a:srgbClr val="0F084B"/>
                </a:solidFill>
              </a:rPr>
              <a:t>Odgovori na pravna vprašanja</a:t>
            </a:r>
            <a:endParaRPr sz="2100" b="1" dirty="0">
              <a:solidFill>
                <a:srgbClr val="0F084B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sl-SI" sz="1600" dirty="0"/>
              <a:t>Omogočanje pravnikom odgovarjanje na vprašanja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sl-SI" sz="1600" dirty="0"/>
              <a:t>Ocenjevanje odgovorov pravnikov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E7D9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Arhitektura</a:t>
            </a:r>
            <a:endParaRPr dirty="0"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4769754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sl-SI" sz="1600" b="1" dirty="0"/>
              <a:t>Frontend: React (Typecsript)</a:t>
            </a:r>
          </a:p>
          <a:p>
            <a:pPr marL="285750" indent="-285750">
              <a:spcAft>
                <a:spcPts val="1600"/>
              </a:spcAft>
            </a:pPr>
            <a:r>
              <a:rPr lang="sl-SI" sz="1600" b="1" dirty="0"/>
              <a:t>Backend: Firebase (Authentication)</a:t>
            </a:r>
          </a:p>
          <a:p>
            <a:pPr marL="285750" indent="-285750">
              <a:spcAft>
                <a:spcPts val="1600"/>
              </a:spcAft>
            </a:pPr>
            <a:r>
              <a:rPr lang="sl-SI" sz="1600" b="1" dirty="0"/>
              <a:t>Podatkovna baza: Firestore Database</a:t>
            </a:r>
            <a:endParaRPr lang="sl-SI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sl-SI" dirty="0"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sl-SI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E7D9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Metode dela</a:t>
            </a:r>
            <a:endParaRPr dirty="0"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2400250" y="1354692"/>
            <a:ext cx="6321599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2100" b="1" dirty="0">
                <a:solidFill>
                  <a:srgbClr val="0F084B"/>
                </a:solidFill>
              </a:rPr>
              <a:t>Iterativno delovanje (agilno)</a:t>
            </a:r>
            <a:endParaRPr sz="2100" b="1" dirty="0">
              <a:solidFill>
                <a:srgbClr val="0F084B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sl-SI" sz="1600" dirty="0"/>
              <a:t>Delitev dela na sprinte</a:t>
            </a:r>
            <a:endParaRPr sz="1600" dirty="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sl-SI" sz="1600" dirty="0"/>
              <a:t>Sprotno testiranje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sl-SI" sz="1600" dirty="0"/>
              <a:t>Postopno dodajanje novih funkcionalnosti (ko zaključimo eno šele gremo na drugo)</a:t>
            </a:r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E7D9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Izkušnje</a:t>
            </a:r>
            <a:endParaRPr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0F084B"/>
                </a:solidFill>
              </a:rPr>
              <a:t>Pozitivne</a:t>
            </a:r>
            <a:endParaRPr sz="2100" b="1" dirty="0">
              <a:solidFill>
                <a:srgbClr val="0F084B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sl-SI" sz="1600" dirty="0"/>
              <a:t>Spoznavanje novih tehnologij</a:t>
            </a:r>
            <a:endParaRPr sz="1600" dirty="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sl-SI" sz="1600" dirty="0"/>
              <a:t>Delanje na projektu v sodelovanju s „pravo“ stranko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sl-SI" sz="1600" dirty="0"/>
              <a:t>Reševanje dejanskih problemov</a:t>
            </a:r>
            <a:endParaRPr sz="1600" dirty="0"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0F084B"/>
                </a:solidFill>
              </a:rPr>
              <a:t>Negativne</a:t>
            </a:r>
            <a:endParaRPr sz="2100" b="1" dirty="0">
              <a:solidFill>
                <a:srgbClr val="0F084B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sl-SI" sz="1600" dirty="0"/>
              <a:t>Problemi komunikacije s stranko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sl-SI" sz="1600" dirty="0"/>
              <a:t>Hrošči</a:t>
            </a:r>
            <a:endParaRPr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E7D9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Dvotedenski plan</a:t>
            </a: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2100" b="1" dirty="0">
                <a:solidFill>
                  <a:srgbClr val="0F084B"/>
                </a:solidFill>
              </a:rPr>
              <a:t>Avtomatizacija dosedanjih funkcionalnosti</a:t>
            </a:r>
            <a:endParaRPr sz="2100" b="1" dirty="0">
              <a:solidFill>
                <a:srgbClr val="0F084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1600" dirty="0"/>
              <a:t>Funkcionalnostim, ki so trenutno le ročno podprte dodamo avtomatizacijo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sl-SI" sz="2100" b="1" dirty="0">
                <a:solidFill>
                  <a:srgbClr val="0F084B"/>
                </a:solidFill>
              </a:rPr>
              <a:t>Dodajanje novih funkcionalnosti</a:t>
            </a:r>
            <a:endParaRPr sz="2100" b="1" dirty="0">
              <a:solidFill>
                <a:srgbClr val="0F084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1600" dirty="0"/>
              <a:t>Ocenjevanje odgovorov pravnikov, koledar z možnostjo naročanja strank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sl-SI" sz="2100" b="1" dirty="0">
                <a:solidFill>
                  <a:srgbClr val="0F084B"/>
                </a:solidFill>
              </a:rPr>
              <a:t>Testiranje</a:t>
            </a:r>
            <a:endParaRPr sz="2100" b="1" dirty="0">
              <a:solidFill>
                <a:srgbClr val="0F084B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FD5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F084B"/>
                </a:solidFill>
              </a:rPr>
              <a:t>Stanje realizacije</a:t>
            </a:r>
            <a:endParaRPr dirty="0">
              <a:solidFill>
                <a:srgbClr val="0F084B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299</Words>
  <Application>Microsoft Office PowerPoint</Application>
  <PresentationFormat>On-screen Show (16:9)</PresentationFormat>
  <Paragraphs>73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Raleway</vt:lpstr>
      <vt:lpstr>Arial</vt:lpstr>
      <vt:lpstr>Lato</vt:lpstr>
      <vt:lpstr>Swiss</vt:lpstr>
      <vt:lpstr>Trenutno stanje: Pravo za vse</vt:lpstr>
      <vt:lpstr>Agenda</vt:lpstr>
      <vt:lpstr>Naš repozitorij</vt:lpstr>
      <vt:lpstr>Pregled izdelkov</vt:lpstr>
      <vt:lpstr>Arhitektura</vt:lpstr>
      <vt:lpstr>Metode dela</vt:lpstr>
      <vt:lpstr>Izkušnje</vt:lpstr>
      <vt:lpstr>Dvotedenski plan</vt:lpstr>
      <vt:lpstr>Stanje realizacije</vt:lpstr>
      <vt:lpstr>PowerPoint Presentation</vt:lpstr>
      <vt:lpstr>Diskusija</vt:lpstr>
      <vt:lpstr>Vprašanja?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Trenutno stanje: Pravo za vse</dc:title>
  <cp:lastModifiedBy>Maja Prosenjak</cp:lastModifiedBy>
  <cp:revision>3</cp:revision>
  <dcterms:modified xsi:type="dcterms:W3CDTF">2023-05-21T21:49:24Z</dcterms:modified>
</cp:coreProperties>
</file>