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19"/>
  </p:notesMasterIdLst>
  <p:handoutMasterIdLst>
    <p:handoutMasterId r:id="rId20"/>
  </p:handoutMasterIdLst>
  <p:sldIdLst>
    <p:sldId id="650" r:id="rId2"/>
    <p:sldId id="651" r:id="rId3"/>
    <p:sldId id="653" r:id="rId4"/>
    <p:sldId id="665" r:id="rId5"/>
    <p:sldId id="691" r:id="rId6"/>
    <p:sldId id="654" r:id="rId7"/>
    <p:sldId id="692" r:id="rId8"/>
    <p:sldId id="694" r:id="rId9"/>
    <p:sldId id="693" r:id="rId10"/>
    <p:sldId id="696" r:id="rId11"/>
    <p:sldId id="695" r:id="rId12"/>
    <p:sldId id="698" r:id="rId13"/>
    <p:sldId id="656" r:id="rId14"/>
    <p:sldId id="699" r:id="rId15"/>
    <p:sldId id="670" r:id="rId16"/>
    <p:sldId id="697" r:id="rId17"/>
    <p:sldId id="67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6" autoAdjust="0"/>
    <p:restoredTop sz="95921" autoAdjust="0"/>
  </p:normalViewPr>
  <p:slideViewPr>
    <p:cSldViewPr snapToGrid="0" snapToObjects="1">
      <p:cViewPr varScale="1">
        <p:scale>
          <a:sx n="115" d="100"/>
          <a:sy n="115" d="100"/>
        </p:scale>
        <p:origin x="1632" y="192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-5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WHY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Currently,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restaurant labels (like classy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ambience, outdoor 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seating,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etc.),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are manually selected by Yelp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users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when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they 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submit a</a:t>
          </a:r>
          <a:r>
            <a:rPr lang="en-US" sz="1600" spc="2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review.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spc="-5" dirty="0">
              <a:latin typeface="Arial"/>
              <a:cs typeface="Arial"/>
            </a:rPr>
            <a:t>Data was from Kaggle’s </a:t>
          </a:r>
          <a:r>
            <a:rPr lang="en-US" b="0" i="0" dirty="0"/>
            <a:t>Yelp Restaurant Photo Classification Competition</a:t>
          </a:r>
          <a:endParaRPr lang="en-US" dirty="0"/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HOW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Built a </a:t>
          </a:r>
          <a:r>
            <a:rPr lang="en-US" b="1" dirty="0"/>
            <a:t>3 Stage Classifier utilizing Frameworks like Caffe and </a:t>
          </a:r>
          <a:r>
            <a:rPr lang="en-US" b="1" dirty="0" err="1"/>
            <a:t>Sckit</a:t>
          </a:r>
          <a:r>
            <a:rPr lang="en-US" b="1" dirty="0"/>
            <a:t>-Learn</a:t>
          </a:r>
          <a:r>
            <a:rPr lang="en-US" dirty="0"/>
            <a:t> to classify restaurant images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spc="-5" dirty="0">
              <a:latin typeface="Arial"/>
              <a:cs typeface="Arial"/>
            </a:rPr>
            <a:t>At Yelp, there are lots of photos </a:t>
          </a:r>
          <a:r>
            <a:rPr lang="en-US" dirty="0">
              <a:latin typeface="Arial"/>
              <a:cs typeface="Arial"/>
            </a:rPr>
            <a:t>and </a:t>
          </a:r>
          <a:r>
            <a:rPr lang="en-US" spc="-5" dirty="0">
              <a:latin typeface="Arial"/>
              <a:cs typeface="Arial"/>
            </a:rPr>
            <a:t>lots of users uploading  </a:t>
          </a:r>
          <a:r>
            <a:rPr lang="en-US" dirty="0">
              <a:latin typeface="Arial"/>
              <a:cs typeface="Arial"/>
            </a:rPr>
            <a:t>photos.</a:t>
          </a:r>
          <a:endParaRPr lang="en-US" dirty="0"/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spc="-5" dirty="0">
              <a:latin typeface="Arial"/>
              <a:cs typeface="Arial"/>
            </a:rPr>
            <a:t>Testing Set: </a:t>
          </a:r>
          <a:r>
            <a:rPr lang="en-US" b="1" spc="-5" dirty="0">
              <a:latin typeface="Arial"/>
              <a:cs typeface="Arial"/>
            </a:rPr>
            <a:t>1,190,225</a:t>
          </a:r>
          <a:r>
            <a:rPr lang="en-US" spc="-5" dirty="0">
              <a:latin typeface="Arial"/>
              <a:cs typeface="Arial"/>
            </a:rPr>
            <a:t> photos of </a:t>
          </a:r>
          <a:r>
            <a:rPr lang="en-US" b="1" spc="-5" dirty="0">
              <a:latin typeface="Arial"/>
              <a:cs typeface="Arial"/>
            </a:rPr>
            <a:t>10,000</a:t>
          </a:r>
          <a:r>
            <a:rPr lang="en-US" spc="90" dirty="0">
              <a:latin typeface="Arial"/>
              <a:cs typeface="Arial"/>
            </a:rPr>
            <a:t> </a:t>
          </a:r>
          <a:r>
            <a:rPr lang="en-US" spc="-5" dirty="0">
              <a:latin typeface="Arial"/>
              <a:cs typeface="Arial"/>
            </a:rPr>
            <a:t>restaurants</a:t>
          </a:r>
          <a:endParaRPr lang="en-US" dirty="0"/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b="1" dirty="0"/>
            <a:t>Deployed the model to an App where users can perform real time prediction of uploaded restaurant images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Users can also get the closest restaurants for a predicted image class and weather forecast at different time points. This enables them to plan their visit accordingly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Selecting </a:t>
          </a:r>
          <a:r>
            <a:rPr lang="en-US" sz="1600" spc="-10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labels is optional, leaving some restaurants un-  or only</a:t>
          </a:r>
          <a:r>
            <a:rPr lang="en-US" sz="1600" spc="1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partially-categorized.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pPr>
            <a:buChar char="•"/>
          </a:pP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I aimed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solve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this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problem by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providing</a:t>
          </a:r>
          <a:r>
            <a:rPr lang="en-US" sz="1600" spc="55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spc="-5" dirty="0">
              <a:latin typeface="Arial" panose="020B0604020202020204" pitchFamily="34" charset="0"/>
              <a:cs typeface="Arial" panose="020B0604020202020204" pitchFamily="34" charset="0"/>
            </a:rPr>
            <a:t>automatic classification of restaurants using Yelp’s photo dataset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BCB58D72-EBAF-1145-96E4-8E3A9E5C6644}">
      <dgm:prSet phldrT="[Text]"/>
      <dgm:spPr/>
      <dgm:t>
        <a:bodyPr/>
        <a:lstStyle/>
        <a:p>
          <a:r>
            <a:rPr lang="en-US" spc="-5" dirty="0">
              <a:latin typeface="Arial"/>
              <a:cs typeface="Arial"/>
            </a:rPr>
            <a:t>Training Set</a:t>
          </a:r>
          <a:r>
            <a:rPr lang="en-US" b="1" spc="-5" dirty="0">
              <a:latin typeface="Arial"/>
              <a:cs typeface="Arial"/>
            </a:rPr>
            <a:t>: 234,842 </a:t>
          </a:r>
          <a:r>
            <a:rPr lang="en-US" spc="-5" dirty="0">
              <a:latin typeface="Arial"/>
              <a:cs typeface="Arial"/>
            </a:rPr>
            <a:t>photos of </a:t>
          </a:r>
          <a:r>
            <a:rPr lang="en-US" b="1" spc="-5" dirty="0">
              <a:latin typeface="Arial"/>
              <a:cs typeface="Arial"/>
            </a:rPr>
            <a:t>2,000</a:t>
          </a:r>
          <a:r>
            <a:rPr lang="en-US" spc="80" dirty="0">
              <a:latin typeface="Arial"/>
              <a:cs typeface="Arial"/>
            </a:rPr>
            <a:t> </a:t>
          </a:r>
          <a:r>
            <a:rPr lang="en-US" spc="-5" dirty="0">
              <a:latin typeface="Arial"/>
              <a:cs typeface="Arial"/>
            </a:rPr>
            <a:t>restaurants</a:t>
          </a:r>
          <a:endParaRPr lang="en-US" dirty="0"/>
        </a:p>
      </dgm:t>
    </dgm:pt>
    <dgm:pt modelId="{37D521A4-51C9-CA40-8B8A-024116ED500F}" type="parTrans" cxnId="{B1F0E4D8-6352-BA43-AAE1-F8D0C9A6F688}">
      <dgm:prSet/>
      <dgm:spPr/>
      <dgm:t>
        <a:bodyPr/>
        <a:lstStyle/>
        <a:p>
          <a:endParaRPr lang="en-US"/>
        </a:p>
      </dgm:t>
    </dgm:pt>
    <dgm:pt modelId="{30CF66B8-92A1-CD43-8D64-E99913F4B55F}" type="sibTrans" cxnId="{B1F0E4D8-6352-BA43-AAE1-F8D0C9A6F688}">
      <dgm:prSet/>
      <dgm:spPr/>
      <dgm:t>
        <a:bodyPr/>
        <a:lstStyle/>
        <a:p>
          <a:endParaRPr lang="en-US"/>
        </a:p>
      </dgm:t>
    </dgm:pt>
    <dgm:pt modelId="{3AF40C07-4F86-9547-B7CC-D4BE2C1048E7}">
      <dgm:prSet phldrT="[Text]"/>
      <dgm:spPr/>
      <dgm:t>
        <a:bodyPr/>
        <a:lstStyle/>
        <a:p>
          <a:endParaRPr lang="en-US" dirty="0"/>
        </a:p>
      </dgm:t>
    </dgm:pt>
    <dgm:pt modelId="{B5B2D67E-8DDB-634D-B677-D6EEAC3CD7A7}" type="parTrans" cxnId="{F9DFE125-849E-7A44-91D6-6A046EF57629}">
      <dgm:prSet/>
      <dgm:spPr/>
      <dgm:t>
        <a:bodyPr/>
        <a:lstStyle/>
        <a:p>
          <a:endParaRPr lang="en-US"/>
        </a:p>
      </dgm:t>
    </dgm:pt>
    <dgm:pt modelId="{6788BF32-0DDF-9B40-A040-88F0B01C32EE}" type="sibTrans" cxnId="{F9DFE125-849E-7A44-91D6-6A046EF57629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F9DFE125-849E-7A44-91D6-6A046EF57629}" srcId="{BE7C048B-5A85-4F32-9798-AA86469650A6}" destId="{3AF40C07-4F86-9547-B7CC-D4BE2C1048E7}" srcOrd="3" destOrd="0" parTransId="{B5B2D67E-8DDB-634D-B677-D6EEAC3CD7A7}" sibTransId="{6788BF32-0DDF-9B40-A040-88F0B01C32EE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4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5" destOrd="0" parTransId="{394D88C1-4BB8-4B91-8D0F-6B109781DC29}" sibTransId="{9716383D-E820-458E-A3D3-3326189A47D7}"/>
    <dgm:cxn modelId="{D4EC8443-EEF1-47D2-B319-439F41BD61B6}" srcId="{BE7C048B-5A85-4F32-9798-AA86469650A6}" destId="{44F59B5B-2475-4462-9031-41DED64B63BE}" srcOrd="7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4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5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6" presId="urn:microsoft.com/office/officeart/2005/8/layout/hList1"/>
    <dgm:cxn modelId="{3442947C-A320-0B40-B2E2-7B34018E3E54}" type="presOf" srcId="{BCB58D72-EBAF-1145-96E4-8E3A9E5C6644}" destId="{FE54913C-C571-42F2-8142-C3EFFE342160}" srcOrd="0" destOrd="4" presId="urn:microsoft.com/office/officeart/2005/8/layout/hList1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077CE499-8AC7-4BE3-8992-A08B94E424B1}" type="presOf" srcId="{44F59B5B-2475-4462-9031-41DED64B63BE}" destId="{FE54913C-C571-42F2-8142-C3EFFE342160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6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B1F0E4D8-6352-BA43-AAE1-F8D0C9A6F688}" srcId="{BE7C048B-5A85-4F32-9798-AA86469650A6}" destId="{BCB58D72-EBAF-1145-96E4-8E3A9E5C6644}" srcOrd="4" destOrd="0" parTransId="{37D521A4-51C9-CA40-8B8A-024116ED500F}" sibTransId="{30CF66B8-92A1-CD43-8D64-E99913F4B55F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B974D8DD-9A08-F449-B0D4-33497DAD3A3F}" type="presOf" srcId="{3AF40C07-4F86-9547-B7CC-D4BE2C1048E7}" destId="{FE54913C-C571-42F2-8142-C3EFFE342160}" srcOrd="0" destOrd="3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88159"/>
          <a:ext cx="2507456" cy="432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WHY</a:t>
          </a:r>
        </a:p>
      </dsp:txBody>
      <dsp:txXfrm>
        <a:off x="2571" y="88159"/>
        <a:ext cx="2507456" cy="432000"/>
      </dsp:txXfrm>
    </dsp:sp>
    <dsp:sp modelId="{09A640BD-A573-4F44-AB7C-19622369D53A}">
      <dsp:nvSpPr>
        <dsp:cNvPr id="0" name=""/>
        <dsp:cNvSpPr/>
      </dsp:nvSpPr>
      <dsp:spPr>
        <a:xfrm>
          <a:off x="2571" y="520159"/>
          <a:ext cx="2507456" cy="43748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Currently,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restaurant labels (like classy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ambience, outdoor 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seating,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etc.),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are manually selected by Yelp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users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when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they 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submit a</a:t>
          </a:r>
          <a:r>
            <a:rPr lang="en-US" sz="1600" kern="1200" spc="2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review.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Selecting </a:t>
          </a:r>
          <a:r>
            <a:rPr lang="en-US" sz="1600" kern="1200" spc="-10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labels is optional, leaving some restaurants un-  or only</a:t>
          </a:r>
          <a:r>
            <a:rPr lang="en-US" sz="1600" kern="1200" spc="1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partially-categorized.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I aimed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solve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this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problem by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providing</a:t>
          </a:r>
          <a:r>
            <a:rPr lang="en-US" sz="1600" kern="1200" spc="55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spc="-5" dirty="0">
              <a:latin typeface="Arial" panose="020B0604020202020204" pitchFamily="34" charset="0"/>
              <a:cs typeface="Arial" panose="020B0604020202020204" pitchFamily="34" charset="0"/>
            </a:rPr>
            <a:t>automatic classification of restaurants using Yelp’s photo dataset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1" y="520159"/>
        <a:ext cx="2507456" cy="4374843"/>
      </dsp:txXfrm>
    </dsp:sp>
    <dsp:sp modelId="{C8326637-ACE5-41E8-9F3F-6D7B978BDD83}">
      <dsp:nvSpPr>
        <dsp:cNvPr id="0" name=""/>
        <dsp:cNvSpPr/>
      </dsp:nvSpPr>
      <dsp:spPr>
        <a:xfrm>
          <a:off x="2861071" y="88159"/>
          <a:ext cx="2507456" cy="4320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WHAT</a:t>
          </a:r>
        </a:p>
      </dsp:txBody>
      <dsp:txXfrm>
        <a:off x="2861071" y="88159"/>
        <a:ext cx="2507456" cy="432000"/>
      </dsp:txXfrm>
    </dsp:sp>
    <dsp:sp modelId="{FE54913C-C571-42F2-8142-C3EFFE342160}">
      <dsp:nvSpPr>
        <dsp:cNvPr id="0" name=""/>
        <dsp:cNvSpPr/>
      </dsp:nvSpPr>
      <dsp:spPr>
        <a:xfrm>
          <a:off x="2861071" y="520159"/>
          <a:ext cx="2507456" cy="4374843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spc="-5" dirty="0">
              <a:latin typeface="Arial"/>
              <a:cs typeface="Arial"/>
            </a:rPr>
            <a:t>At Yelp, there are lots of photos </a:t>
          </a:r>
          <a:r>
            <a:rPr lang="en-US" sz="1500" kern="1200" dirty="0">
              <a:latin typeface="Arial"/>
              <a:cs typeface="Arial"/>
            </a:rPr>
            <a:t>and </a:t>
          </a:r>
          <a:r>
            <a:rPr lang="en-US" sz="1500" kern="1200" spc="-5" dirty="0">
              <a:latin typeface="Arial"/>
              <a:cs typeface="Arial"/>
            </a:rPr>
            <a:t>lots of users uploading  </a:t>
          </a:r>
          <a:r>
            <a:rPr lang="en-US" sz="1500" kern="1200" dirty="0">
              <a:latin typeface="Arial"/>
              <a:cs typeface="Arial"/>
            </a:rPr>
            <a:t>photos.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spc="-5" dirty="0">
              <a:latin typeface="Arial"/>
              <a:cs typeface="Arial"/>
            </a:rPr>
            <a:t>Data was from Kaggle’s </a:t>
          </a:r>
          <a:r>
            <a:rPr lang="en-US" sz="1500" b="0" i="0" kern="1200" dirty="0"/>
            <a:t>Yelp Restaurant Photo Classification Competition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spc="-5" dirty="0">
              <a:latin typeface="Arial"/>
              <a:cs typeface="Arial"/>
            </a:rPr>
            <a:t>Training Set</a:t>
          </a:r>
          <a:r>
            <a:rPr lang="en-US" sz="1500" b="1" kern="1200" spc="-5" dirty="0">
              <a:latin typeface="Arial"/>
              <a:cs typeface="Arial"/>
            </a:rPr>
            <a:t>: 234,842 </a:t>
          </a:r>
          <a:r>
            <a:rPr lang="en-US" sz="1500" kern="1200" spc="-5" dirty="0">
              <a:latin typeface="Arial"/>
              <a:cs typeface="Arial"/>
            </a:rPr>
            <a:t>photos of </a:t>
          </a:r>
          <a:r>
            <a:rPr lang="en-US" sz="1500" b="1" kern="1200" spc="-5" dirty="0">
              <a:latin typeface="Arial"/>
              <a:cs typeface="Arial"/>
            </a:rPr>
            <a:t>2,000</a:t>
          </a:r>
          <a:r>
            <a:rPr lang="en-US" sz="1500" kern="1200" spc="80" dirty="0">
              <a:latin typeface="Arial"/>
              <a:cs typeface="Arial"/>
            </a:rPr>
            <a:t> </a:t>
          </a:r>
          <a:r>
            <a:rPr lang="en-US" sz="1500" kern="1200" spc="-5" dirty="0">
              <a:latin typeface="Arial"/>
              <a:cs typeface="Arial"/>
            </a:rPr>
            <a:t>restaurants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spc="-5" dirty="0">
              <a:latin typeface="Arial"/>
              <a:cs typeface="Arial"/>
            </a:rPr>
            <a:t>Testing Set: </a:t>
          </a:r>
          <a:r>
            <a:rPr lang="en-US" sz="1500" b="1" kern="1200" spc="-5" dirty="0">
              <a:latin typeface="Arial"/>
              <a:cs typeface="Arial"/>
            </a:rPr>
            <a:t>1,190,225</a:t>
          </a:r>
          <a:r>
            <a:rPr lang="en-US" sz="1500" kern="1200" spc="-5" dirty="0">
              <a:latin typeface="Arial"/>
              <a:cs typeface="Arial"/>
            </a:rPr>
            <a:t> photos of </a:t>
          </a:r>
          <a:r>
            <a:rPr lang="en-US" sz="1500" b="1" kern="1200" spc="-5" dirty="0">
              <a:latin typeface="Arial"/>
              <a:cs typeface="Arial"/>
            </a:rPr>
            <a:t>10,000</a:t>
          </a:r>
          <a:r>
            <a:rPr lang="en-US" sz="1500" kern="1200" spc="90" dirty="0">
              <a:latin typeface="Arial"/>
              <a:cs typeface="Arial"/>
            </a:rPr>
            <a:t> </a:t>
          </a:r>
          <a:r>
            <a:rPr lang="en-US" sz="1500" kern="1200" spc="-5" dirty="0">
              <a:latin typeface="Arial"/>
              <a:cs typeface="Arial"/>
            </a:rPr>
            <a:t>restaurants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861071" y="520159"/>
        <a:ext cx="2507456" cy="4374843"/>
      </dsp:txXfrm>
    </dsp:sp>
    <dsp:sp modelId="{359E9D15-390E-4D3E-AB23-767579E2CBDE}">
      <dsp:nvSpPr>
        <dsp:cNvPr id="0" name=""/>
        <dsp:cNvSpPr/>
      </dsp:nvSpPr>
      <dsp:spPr>
        <a:xfrm>
          <a:off x="5719571" y="88159"/>
          <a:ext cx="2507456" cy="4320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HOW</a:t>
          </a:r>
        </a:p>
      </dsp:txBody>
      <dsp:txXfrm>
        <a:off x="5719571" y="88159"/>
        <a:ext cx="2507456" cy="432000"/>
      </dsp:txXfrm>
    </dsp:sp>
    <dsp:sp modelId="{B66373AC-ACB9-47A9-A109-F9056C68EB87}">
      <dsp:nvSpPr>
        <dsp:cNvPr id="0" name=""/>
        <dsp:cNvSpPr/>
      </dsp:nvSpPr>
      <dsp:spPr>
        <a:xfrm>
          <a:off x="5719571" y="520159"/>
          <a:ext cx="2507456" cy="4374843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Built a </a:t>
          </a:r>
          <a:r>
            <a:rPr lang="en-US" sz="1500" b="1" kern="1200" dirty="0"/>
            <a:t>3 Stage Classifier utilizing Frameworks like Caffe and </a:t>
          </a:r>
          <a:r>
            <a:rPr lang="en-US" sz="1500" b="1" kern="1200" dirty="0" err="1"/>
            <a:t>Sckit</a:t>
          </a:r>
          <a:r>
            <a:rPr lang="en-US" sz="1500" b="1" kern="1200" dirty="0"/>
            <a:t>-Learn</a:t>
          </a:r>
          <a:r>
            <a:rPr lang="en-US" sz="1500" kern="1200" dirty="0"/>
            <a:t> to classify restaurant images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Deployed the model to an App where users can perform real time prediction of uploaded restaurant images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Users can also get the closest restaurants for a predicted image class and weather forecast at different time points. This enables them to plan their visit accordingly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5719571" y="520159"/>
        <a:ext cx="2507456" cy="437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600" dirty="0"/>
              <a:t>RESTAURANT-PLUG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Tolu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10/22/2020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3F784-85A1-E04D-A06A-E87BE481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73" y="488901"/>
            <a:ext cx="458155" cy="4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128-E8CA-894C-861B-30ABD7B6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A55F6-2EF6-1646-8A0F-21B6BB8EB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84866-32D4-2D40-8CA5-0CD65E7AC43B}"/>
              </a:ext>
            </a:extLst>
          </p:cNvPr>
          <p:cNvSpPr txBox="1"/>
          <p:nvPr/>
        </p:nvSpPr>
        <p:spPr>
          <a:xfrm>
            <a:off x="1009650" y="1181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BCCC56-6D99-1C45-9CD0-946E6219BC7E}"/>
              </a:ext>
            </a:extLst>
          </p:cNvPr>
          <p:cNvSpPr/>
          <p:nvPr/>
        </p:nvSpPr>
        <p:spPr>
          <a:xfrm>
            <a:off x="304799" y="1181101"/>
            <a:ext cx="8426605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marR="57785" indent="-36893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Train different classifiers to predict 9-dimensional vectors for  </a:t>
            </a:r>
            <a:r>
              <a:rPr lang="en-US" sz="2000" dirty="0">
                <a:latin typeface="Arial"/>
              </a:rPr>
              <a:t>each restaurant, where each </a:t>
            </a:r>
            <a:r>
              <a:rPr lang="en-US" sz="2000" spc="-5" dirty="0">
                <a:latin typeface="Arial"/>
              </a:rPr>
              <a:t>of the nine labels receives a 1  </a:t>
            </a:r>
            <a:r>
              <a:rPr lang="en-US" sz="2000" dirty="0">
                <a:latin typeface="Arial"/>
              </a:rPr>
              <a:t>or </a:t>
            </a:r>
            <a:r>
              <a:rPr lang="en-US" sz="2000" spc="-5" dirty="0">
                <a:latin typeface="Arial"/>
              </a:rPr>
              <a:t>0 score </a:t>
            </a:r>
            <a:r>
              <a:rPr lang="en-US" sz="2000" dirty="0">
                <a:latin typeface="Arial"/>
              </a:rPr>
              <a:t>relating </a:t>
            </a:r>
            <a:r>
              <a:rPr lang="en-US" sz="2000" spc="-5" dirty="0">
                <a:latin typeface="Arial"/>
              </a:rPr>
              <a:t>respectively to </a:t>
            </a:r>
            <a:r>
              <a:rPr lang="en-US" sz="2000" dirty="0">
                <a:latin typeface="Arial"/>
              </a:rPr>
              <a:t>the </a:t>
            </a:r>
            <a:r>
              <a:rPr lang="en-US" sz="2000" spc="-5" dirty="0">
                <a:latin typeface="Arial"/>
              </a:rPr>
              <a:t>presence or </a:t>
            </a:r>
            <a:r>
              <a:rPr lang="en-US" sz="2000" dirty="0">
                <a:latin typeface="Arial"/>
              </a:rPr>
              <a:t>absence </a:t>
            </a:r>
            <a:r>
              <a:rPr lang="en-US" sz="2000" spc="-5" dirty="0">
                <a:latin typeface="Arial"/>
              </a:rPr>
              <a:t>of  a</a:t>
            </a:r>
            <a:r>
              <a:rPr lang="en-US" sz="200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label.</a:t>
            </a:r>
          </a:p>
          <a:p>
            <a:pPr marL="50165" marR="57785" algn="just">
              <a:lnSpc>
                <a:spcPct val="100000"/>
              </a:lnSpc>
              <a:spcBef>
                <a:spcPts val="95"/>
              </a:spcBef>
              <a:tabLst>
                <a:tab pos="419734" algn="l"/>
              </a:tabLst>
            </a:pPr>
            <a:endParaRPr lang="en-US" sz="2000" dirty="0">
              <a:latin typeface="Arial"/>
            </a:endParaRPr>
          </a:p>
          <a:p>
            <a:pPr marL="419100" marR="57785" indent="-3689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This is a case of </a:t>
            </a:r>
            <a:r>
              <a:rPr lang="en-US" sz="2000" dirty="0">
                <a:latin typeface="Arial"/>
              </a:rPr>
              <a:t>“Multilabel Learning”, </a:t>
            </a:r>
            <a:r>
              <a:rPr lang="en-US" sz="2000" spc="-5" dirty="0">
                <a:latin typeface="Arial"/>
              </a:rPr>
              <a:t>in </a:t>
            </a:r>
            <a:r>
              <a:rPr lang="en-US" sz="2000" dirty="0">
                <a:latin typeface="Arial"/>
              </a:rPr>
              <a:t>comparison </a:t>
            </a:r>
            <a:r>
              <a:rPr lang="en-US" sz="2000" spc="-5" dirty="0">
                <a:latin typeface="Arial"/>
              </a:rPr>
              <a:t>to  multi-class learning where </a:t>
            </a:r>
            <a:r>
              <a:rPr lang="en-US" sz="2000" spc="-10" dirty="0">
                <a:latin typeface="Arial"/>
              </a:rPr>
              <a:t>we </a:t>
            </a:r>
            <a:r>
              <a:rPr lang="en-US" sz="2000" dirty="0">
                <a:latin typeface="Arial"/>
              </a:rPr>
              <a:t>predict </a:t>
            </a:r>
            <a:r>
              <a:rPr lang="en-US" sz="2000" spc="-5" dirty="0">
                <a:latin typeface="Arial"/>
              </a:rPr>
              <a:t>one </a:t>
            </a:r>
            <a:r>
              <a:rPr lang="en-US" sz="2000" dirty="0">
                <a:latin typeface="Arial"/>
              </a:rPr>
              <a:t>class </a:t>
            </a:r>
            <a:r>
              <a:rPr lang="en-US" sz="2000" spc="-5" dirty="0">
                <a:latin typeface="Arial"/>
              </a:rPr>
              <a:t>out of  multiple </a:t>
            </a:r>
            <a:r>
              <a:rPr lang="en-US" sz="2000" dirty="0">
                <a:latin typeface="Arial"/>
              </a:rPr>
              <a:t>class options.</a:t>
            </a:r>
          </a:p>
          <a:p>
            <a:pPr marL="50165" marR="57785" algn="just">
              <a:lnSpc>
                <a:spcPct val="100000"/>
              </a:lnSpc>
              <a:spcBef>
                <a:spcPts val="5"/>
              </a:spcBef>
              <a:tabLst>
                <a:tab pos="419734" algn="l"/>
              </a:tabLst>
            </a:pPr>
            <a:endParaRPr lang="en-US" sz="2000" dirty="0">
              <a:latin typeface="Arial"/>
            </a:endParaRPr>
          </a:p>
          <a:p>
            <a:pPr marL="419100" marR="56515" indent="-368935" algn="just">
              <a:lnSpc>
                <a:spcPct val="100000"/>
              </a:lnSpc>
              <a:buChar char="•"/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To do this, the following models were used: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 Support Vector One-vs-All Classifier (SVC)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 Random Forest Classifier (RF)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 K-Nearest Neighbor Classifier (KNN)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 Extra-Trees Ensemble Classifier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 Stacked Classifier1 =&gt; stacking of SVC, RF, KNN and 		           Extra-Trees Classifiers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		-  Stacked Classifier2 =&gt; stacking of  1 RF and  3 KNN       </a:t>
            </a:r>
          </a:p>
          <a:p>
            <a:pPr marL="50165" marR="56515" algn="just">
              <a:lnSpc>
                <a:spcPct val="100000"/>
              </a:lnSpc>
              <a:tabLst>
                <a:tab pos="419734" algn="l"/>
              </a:tabLst>
            </a:pPr>
            <a:r>
              <a:rPr lang="en-US" sz="2000" spc="-5" dirty="0">
                <a:latin typeface="Arial"/>
              </a:rPr>
              <a:t>                Classifiers</a:t>
            </a:r>
            <a:endParaRPr lang="en-US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C06E-EABF-4848-BF07-25773B52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B9BD-2CA9-814F-BBF5-531920C30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55687-729C-904F-9D71-CDEB070BAD15}"/>
              </a:ext>
            </a:extLst>
          </p:cNvPr>
          <p:cNvSpPr/>
          <p:nvPr/>
        </p:nvSpPr>
        <p:spPr>
          <a:xfrm>
            <a:off x="228600" y="816399"/>
            <a:ext cx="8229600" cy="150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marR="17780" indent="-368935">
              <a:lnSpc>
                <a:spcPct val="100000"/>
              </a:lnSpc>
              <a:spcBef>
                <a:spcPts val="95"/>
              </a:spcBef>
              <a:buChar char="•"/>
              <a:tabLst>
                <a:tab pos="393700" algn="l"/>
                <a:tab pos="394335" algn="l"/>
              </a:tabLst>
            </a:pPr>
            <a:r>
              <a:rPr lang="en-US" sz="2000" spc="-5" dirty="0"/>
              <a:t>Used Mean </a:t>
            </a:r>
            <a:r>
              <a:rPr lang="en-US" sz="2000" dirty="0"/>
              <a:t>F1-Score </a:t>
            </a:r>
            <a:r>
              <a:rPr lang="en-US" sz="2000" spc="-5" dirty="0"/>
              <a:t>as the evaluation </a:t>
            </a:r>
            <a:r>
              <a:rPr lang="en-US" sz="2000" dirty="0"/>
              <a:t>metric </a:t>
            </a:r>
            <a:r>
              <a:rPr lang="en-US" sz="2000" spc="-5" dirty="0"/>
              <a:t>for our </a:t>
            </a:r>
            <a:r>
              <a:rPr lang="en-US" sz="2000" dirty="0"/>
              <a:t>multi  </a:t>
            </a:r>
            <a:r>
              <a:rPr lang="en-US" sz="2000" spc="-5" dirty="0"/>
              <a:t>label </a:t>
            </a:r>
            <a:r>
              <a:rPr lang="en-US" sz="2000" dirty="0"/>
              <a:t>classification. F1 provides a good comparison between Recall and Precision</a:t>
            </a:r>
          </a:p>
          <a:p>
            <a:pPr marL="116205" algn="ctr">
              <a:lnSpc>
                <a:spcPts val="935"/>
              </a:lnSpc>
            </a:pPr>
            <a:r>
              <a:rPr lang="en-US" sz="2000" spc="15" dirty="0">
                <a:latin typeface="Arial Black"/>
                <a:cs typeface="Arial Black"/>
              </a:rPr>
              <a:t>𝑁</a:t>
            </a:r>
          </a:p>
          <a:p>
            <a:pPr marR="362585" algn="ctr">
              <a:lnSpc>
                <a:spcPts val="1235"/>
              </a:lnSpc>
            </a:pPr>
            <a:r>
              <a:rPr lang="en-US" sz="2000" spc="-185" dirty="0">
                <a:latin typeface="Arial Black"/>
                <a:cs typeface="Arial Black"/>
              </a:rPr>
              <a:t>1</a:t>
            </a:r>
            <a:endParaRPr lang="en-US" sz="2000" dirty="0">
              <a:latin typeface="Arial Black"/>
              <a:cs typeface="Arial Black"/>
            </a:endParaRPr>
          </a:p>
          <a:p>
            <a:pPr marR="169545" algn="ctr">
              <a:lnSpc>
                <a:spcPts val="1565"/>
              </a:lnSpc>
            </a:pPr>
            <a:r>
              <a:rPr lang="en-US" sz="2000" spc="-145" dirty="0">
                <a:latin typeface="Arial Black"/>
                <a:cs typeface="Arial Black"/>
              </a:rPr>
              <a:t>𝑀𝐹𝑆</a:t>
            </a:r>
            <a:r>
              <a:rPr lang="en-US" sz="2000" spc="-40" dirty="0">
                <a:latin typeface="Arial Black"/>
                <a:cs typeface="Arial Black"/>
              </a:rPr>
              <a:t> </a:t>
            </a:r>
            <a:r>
              <a:rPr lang="en-US" sz="2000" spc="135" dirty="0">
                <a:latin typeface="Arial Black"/>
                <a:cs typeface="Arial Black"/>
              </a:rPr>
              <a:t>=</a:t>
            </a:r>
            <a:r>
              <a:rPr lang="en-US" sz="2000" spc="-85" dirty="0">
                <a:latin typeface="Arial Black"/>
                <a:cs typeface="Arial Black"/>
              </a:rPr>
              <a:t> </a:t>
            </a:r>
            <a:r>
              <a:rPr lang="en-US" sz="2000" spc="-52" baseline="-36458" dirty="0">
                <a:latin typeface="Arial Black"/>
                <a:cs typeface="Arial Black"/>
              </a:rPr>
              <a:t>𝑁</a:t>
            </a:r>
            <a:r>
              <a:rPr lang="en-US" sz="2000" spc="-345" baseline="-36458" dirty="0">
                <a:latin typeface="Arial Black"/>
                <a:cs typeface="Arial Black"/>
              </a:rPr>
              <a:t> </a:t>
            </a:r>
            <a:r>
              <a:rPr lang="si-LK" sz="2000" spc="1220" dirty="0">
                <a:latin typeface="Arial Black"/>
                <a:cs typeface="Arial Black"/>
              </a:rPr>
              <a:t>෍</a:t>
            </a:r>
            <a:r>
              <a:rPr lang="si-LK" sz="2000" spc="-265" dirty="0">
                <a:latin typeface="Arial Black"/>
                <a:cs typeface="Arial Black"/>
              </a:rPr>
              <a:t> </a:t>
            </a:r>
            <a:r>
              <a:rPr lang="si-LK" sz="2000" spc="-355" dirty="0">
                <a:latin typeface="Arial Black"/>
                <a:cs typeface="Arial Black"/>
              </a:rPr>
              <a:t>𝑓</a:t>
            </a:r>
            <a:r>
              <a:rPr lang="si-LK" sz="2000" spc="-532" baseline="-14492" dirty="0">
                <a:latin typeface="Arial Black"/>
                <a:cs typeface="Arial Black"/>
              </a:rPr>
              <a:t>𝛽  </a:t>
            </a:r>
            <a:r>
              <a:rPr lang="si-LK" sz="2000" spc="-502" baseline="-14492" dirty="0">
                <a:latin typeface="Arial Black"/>
                <a:cs typeface="Arial Black"/>
              </a:rPr>
              <a:t> </a:t>
            </a:r>
            <a:r>
              <a:rPr lang="si-LK" sz="2000" spc="-260" dirty="0">
                <a:latin typeface="Arial Black"/>
                <a:cs typeface="Arial Black"/>
              </a:rPr>
              <a:t>(𝐶</a:t>
            </a:r>
            <a:r>
              <a:rPr lang="si-LK" sz="2000" spc="-390" baseline="-14492" dirty="0">
                <a:latin typeface="Arial Black"/>
                <a:cs typeface="Arial Black"/>
              </a:rPr>
              <a:t>𝑖</a:t>
            </a:r>
            <a:r>
              <a:rPr lang="si-LK" sz="2000" spc="-419" baseline="-14492" dirty="0">
                <a:latin typeface="Arial Black"/>
                <a:cs typeface="Arial Black"/>
              </a:rPr>
              <a:t> </a:t>
            </a:r>
            <a:r>
              <a:rPr lang="si-LK" sz="2000" spc="35" dirty="0">
                <a:latin typeface="Arial Black"/>
                <a:cs typeface="Arial Black"/>
              </a:rPr>
              <a:t>)</a:t>
            </a:r>
            <a:endParaRPr lang="si-LK" sz="2000" dirty="0">
              <a:latin typeface="Arial Black"/>
              <a:cs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A9DF-5701-9B43-8272-D74F60E8042B}"/>
              </a:ext>
            </a:extLst>
          </p:cNvPr>
          <p:cNvSpPr txBox="1"/>
          <p:nvPr/>
        </p:nvSpPr>
        <p:spPr>
          <a:xfrm>
            <a:off x="457200" y="2269248"/>
            <a:ext cx="829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5" dirty="0">
                <a:latin typeface="Arial"/>
              </a:rPr>
              <a:t>where, </a:t>
            </a:r>
            <a:r>
              <a:rPr lang="en-US" spc="-45" dirty="0">
                <a:latin typeface="Arial Black"/>
                <a:cs typeface="Arial Black"/>
              </a:rPr>
              <a:t>𝑁 </a:t>
            </a:r>
            <a:r>
              <a:rPr lang="en-US" spc="-5" dirty="0">
                <a:latin typeface="Arial"/>
              </a:rPr>
              <a:t>is row's size of train set, and </a:t>
            </a:r>
            <a:r>
              <a:rPr lang="en-US" spc="-484" dirty="0">
                <a:latin typeface="Arial Black"/>
                <a:cs typeface="Arial Black"/>
              </a:rPr>
              <a:t>𝑓</a:t>
            </a:r>
            <a:r>
              <a:rPr lang="en-US" spc="-727" baseline="-15625" dirty="0">
                <a:latin typeface="Arial Black"/>
                <a:cs typeface="Arial Black"/>
              </a:rPr>
              <a:t>𝛽  </a:t>
            </a:r>
            <a:r>
              <a:rPr lang="en-US" dirty="0">
                <a:latin typeface="Arial"/>
              </a:rPr>
              <a:t>  is a single class label. </a:t>
            </a:r>
            <a:r>
              <a:rPr lang="en-US" spc="-5" dirty="0">
                <a:latin typeface="Arial"/>
              </a:rPr>
              <a:t>In general, </a:t>
            </a:r>
            <a:r>
              <a:rPr lang="en-US" spc="-484" dirty="0">
                <a:latin typeface="Arial Black"/>
                <a:cs typeface="Arial Black"/>
              </a:rPr>
              <a:t>𝑓</a:t>
            </a:r>
            <a:r>
              <a:rPr lang="en-US" spc="-727" baseline="-15625" dirty="0">
                <a:latin typeface="Arial Black"/>
                <a:cs typeface="Arial Black"/>
              </a:rPr>
              <a:t>𝛽 </a:t>
            </a:r>
            <a:r>
              <a:rPr lang="en-US" spc="185" baseline="-15625" dirty="0">
                <a:latin typeface="Arial Black"/>
                <a:cs typeface="Arial Black"/>
              </a:rPr>
              <a:t>  = </a:t>
            </a:r>
            <a:r>
              <a:rPr lang="en-US" spc="-140" dirty="0">
                <a:latin typeface="Arial Black"/>
                <a:cs typeface="Arial Black"/>
              </a:rPr>
              <a:t>1</a:t>
            </a:r>
            <a:r>
              <a:rPr lang="en-US" spc="-140" dirty="0">
                <a:latin typeface="Arial"/>
              </a:rPr>
              <a:t>.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E6AEDA-A7D0-F445-8C60-3C98D508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8472"/>
              </p:ext>
            </p:extLst>
          </p:nvPr>
        </p:nvGraphicFramePr>
        <p:xfrm>
          <a:off x="795867" y="3071507"/>
          <a:ext cx="76390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478326514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40596868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498175177"/>
                    </a:ext>
                  </a:extLst>
                </a:gridCol>
                <a:gridCol w="2533652">
                  <a:extLst>
                    <a:ext uri="{9D8B030D-6E8A-4147-A177-3AD203B41FA5}">
                      <a16:colId xmlns:a16="http://schemas.microsoft.com/office/drawing/2014/main" val="1334547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295.4199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0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9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4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Extra-Trees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8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197.6927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599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DBF00A-4ED0-D84A-BE7D-3247822A0CD9}"/>
              </a:ext>
            </a:extLst>
          </p:cNvPr>
          <p:cNvSpPr txBox="1"/>
          <p:nvPr/>
        </p:nvSpPr>
        <p:spPr>
          <a:xfrm>
            <a:off x="2194959" y="2684744"/>
            <a:ext cx="42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a 10-fold Cross Validation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1064B-341B-9945-99CF-029636BB623C}"/>
              </a:ext>
            </a:extLst>
          </p:cNvPr>
          <p:cNvSpPr txBox="1"/>
          <p:nvPr/>
        </p:nvSpPr>
        <p:spPr>
          <a:xfrm>
            <a:off x="795867" y="5906868"/>
            <a:ext cx="792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KNN and RF clearly outperformed the other models considerably. KNN </a:t>
            </a:r>
          </a:p>
          <a:p>
            <a:r>
              <a:rPr lang="en-US" dirty="0"/>
              <a:t>was chosen for the rest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97639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75A6-DC1A-7F4F-A964-E87D7BE9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CBB64-92F7-2E49-8EAE-5AFFA477B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70E4B-52B1-7240-8D8C-957DA529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5408"/>
            <a:ext cx="8144933" cy="5082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CF84B-D258-1B4B-B295-798689CE2A46}"/>
              </a:ext>
            </a:extLst>
          </p:cNvPr>
          <p:cNvSpPr txBox="1"/>
          <p:nvPr/>
        </p:nvSpPr>
        <p:spPr>
          <a:xfrm>
            <a:off x="1964267" y="1253067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Operating Characteristic (ROC) Curve</a:t>
            </a:r>
          </a:p>
        </p:txBody>
      </p:sp>
    </p:spTree>
    <p:extLst>
      <p:ext uri="{BB962C8B-B14F-4D97-AF65-F5344CB8AC3E}">
        <p14:creationId xmlns:p14="http://schemas.microsoft.com/office/powerpoint/2010/main" val="92506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CBDE9-48F7-1A42-9427-53B3CE41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0" y="854477"/>
            <a:ext cx="8229600" cy="54568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3A01FB-6317-384F-AD57-E2C8279EA2ED}"/>
              </a:ext>
            </a:extLst>
          </p:cNvPr>
          <p:cNvGrpSpPr/>
          <p:nvPr/>
        </p:nvGrpSpPr>
        <p:grpSpPr>
          <a:xfrm>
            <a:off x="6673818" y="1293613"/>
            <a:ext cx="2311767" cy="4873011"/>
            <a:chOff x="1136283" y="1903180"/>
            <a:chExt cx="2664183" cy="4118440"/>
          </a:xfrm>
        </p:grpSpPr>
        <p:sp>
          <p:nvSpPr>
            <p:cNvPr id="10" name="Isosceles Triangle 3122">
              <a:extLst>
                <a:ext uri="{FF2B5EF4-FFF2-40B4-BE49-F238E27FC236}">
                  <a16:creationId xmlns:a16="http://schemas.microsoft.com/office/drawing/2014/main" id="{A7C3CED9-BDF7-E249-89F5-C1AC03BA39C5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123">
              <a:extLst>
                <a:ext uri="{FF2B5EF4-FFF2-40B4-BE49-F238E27FC236}">
                  <a16:creationId xmlns:a16="http://schemas.microsoft.com/office/drawing/2014/main" id="{06FD90E1-77E2-A441-B512-D69F1984C393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6F5EA8-2F1A-B14C-A991-8CC34BC0311F}"/>
              </a:ext>
            </a:extLst>
          </p:cNvPr>
          <p:cNvGrpSpPr/>
          <p:nvPr/>
        </p:nvGrpSpPr>
        <p:grpSpPr>
          <a:xfrm>
            <a:off x="4574154" y="1265038"/>
            <a:ext cx="2311767" cy="4901586"/>
            <a:chOff x="1136283" y="1903180"/>
            <a:chExt cx="2664183" cy="4118440"/>
          </a:xfrm>
        </p:grpSpPr>
        <p:sp>
          <p:nvSpPr>
            <p:cNvPr id="13" name="Isosceles Triangle 3125">
              <a:extLst>
                <a:ext uri="{FF2B5EF4-FFF2-40B4-BE49-F238E27FC236}">
                  <a16:creationId xmlns:a16="http://schemas.microsoft.com/office/drawing/2014/main" id="{AD9A74CE-2DE6-A54E-B4C1-0BA1F319ACD8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3126">
              <a:extLst>
                <a:ext uri="{FF2B5EF4-FFF2-40B4-BE49-F238E27FC236}">
                  <a16:creationId xmlns:a16="http://schemas.microsoft.com/office/drawing/2014/main" id="{D163A372-B423-2F49-A024-279343CC7E28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AA3233-5CDF-8F42-99C7-BB83678B592F}"/>
              </a:ext>
            </a:extLst>
          </p:cNvPr>
          <p:cNvGrpSpPr/>
          <p:nvPr/>
        </p:nvGrpSpPr>
        <p:grpSpPr>
          <a:xfrm>
            <a:off x="2474490" y="1236463"/>
            <a:ext cx="2311767" cy="4930161"/>
            <a:chOff x="1136283" y="1903180"/>
            <a:chExt cx="2664183" cy="4118440"/>
          </a:xfrm>
        </p:grpSpPr>
        <p:sp>
          <p:nvSpPr>
            <p:cNvPr id="16" name="Isosceles Triangle 3128">
              <a:extLst>
                <a:ext uri="{FF2B5EF4-FFF2-40B4-BE49-F238E27FC236}">
                  <a16:creationId xmlns:a16="http://schemas.microsoft.com/office/drawing/2014/main" id="{DAF92517-F139-324E-AC39-5930D2490B0D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3129">
              <a:extLst>
                <a:ext uri="{FF2B5EF4-FFF2-40B4-BE49-F238E27FC236}">
                  <a16:creationId xmlns:a16="http://schemas.microsoft.com/office/drawing/2014/main" id="{C615A610-3EB2-CA43-B857-3396A0454A3B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96C87E-BBB7-2F43-BBB7-43F05D32A245}"/>
              </a:ext>
            </a:extLst>
          </p:cNvPr>
          <p:cNvGrpSpPr/>
          <p:nvPr/>
        </p:nvGrpSpPr>
        <p:grpSpPr>
          <a:xfrm>
            <a:off x="484972" y="1236462"/>
            <a:ext cx="2311767" cy="4930162"/>
            <a:chOff x="1136283" y="1903180"/>
            <a:chExt cx="2664183" cy="4118440"/>
          </a:xfrm>
        </p:grpSpPr>
        <p:sp>
          <p:nvSpPr>
            <p:cNvPr id="19" name="Isosceles Triangle 3131">
              <a:extLst>
                <a:ext uri="{FF2B5EF4-FFF2-40B4-BE49-F238E27FC236}">
                  <a16:creationId xmlns:a16="http://schemas.microsoft.com/office/drawing/2014/main" id="{0EC1B12E-2911-1644-8061-C44FC728EF27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3132">
              <a:extLst>
                <a:ext uri="{FF2B5EF4-FFF2-40B4-BE49-F238E27FC236}">
                  <a16:creationId xmlns:a16="http://schemas.microsoft.com/office/drawing/2014/main" id="{6BEFBA06-6926-E34D-8365-DE22D596C5A9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A644F2-4989-9A43-8822-FFB2406FD1D5}"/>
              </a:ext>
            </a:extLst>
          </p:cNvPr>
          <p:cNvGrpSpPr/>
          <p:nvPr/>
        </p:nvGrpSpPr>
        <p:grpSpPr>
          <a:xfrm>
            <a:off x="457200" y="1018605"/>
            <a:ext cx="1743764" cy="1107996"/>
            <a:chOff x="1065976" y="1634639"/>
            <a:chExt cx="1743764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5A572B-0852-A54D-BF9E-85F49542DCF5}"/>
                </a:ext>
              </a:extLst>
            </p:cNvPr>
            <p:cNvSpPr txBox="1"/>
            <p:nvPr/>
          </p:nvSpPr>
          <p:spPr>
            <a:xfrm>
              <a:off x="1065976" y="2111758"/>
              <a:ext cx="9660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6"/>
                  </a:solidFill>
                  <a:cs typeface="Arial" pitchFamily="34" charset="0"/>
                </a:rPr>
                <a:t>Step</a:t>
              </a:r>
              <a:endParaRPr lang="ko-KR" altLang="en-US" sz="28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749C38-4D31-E04D-BB77-32141B84DCCD}"/>
                </a:ext>
              </a:extLst>
            </p:cNvPr>
            <p:cNvSpPr txBox="1"/>
            <p:nvPr/>
          </p:nvSpPr>
          <p:spPr>
            <a:xfrm>
              <a:off x="1843668" y="1634639"/>
              <a:ext cx="96607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6"/>
                  </a:solidFill>
                  <a:cs typeface="Arial" pitchFamily="34" charset="0"/>
                </a:rPr>
                <a:t>1</a:t>
              </a:r>
              <a:endParaRPr lang="ko-KR" altLang="en-US" sz="6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CE426D-9E2D-FD40-BA44-DF263590C734}"/>
              </a:ext>
            </a:extLst>
          </p:cNvPr>
          <p:cNvGrpSpPr/>
          <p:nvPr/>
        </p:nvGrpSpPr>
        <p:grpSpPr>
          <a:xfrm>
            <a:off x="2556171" y="1016652"/>
            <a:ext cx="1743764" cy="1107996"/>
            <a:chOff x="1065976" y="1634639"/>
            <a:chExt cx="1743764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DF7916-CC1B-CE4C-B5E8-1AA2D64D42EC}"/>
                </a:ext>
              </a:extLst>
            </p:cNvPr>
            <p:cNvSpPr txBox="1"/>
            <p:nvPr/>
          </p:nvSpPr>
          <p:spPr>
            <a:xfrm>
              <a:off x="1065976" y="2111758"/>
              <a:ext cx="9660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Step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35F1F-27AC-CE40-9AF9-6EC9DAAD8F43}"/>
                </a:ext>
              </a:extLst>
            </p:cNvPr>
            <p:cNvSpPr txBox="1"/>
            <p:nvPr/>
          </p:nvSpPr>
          <p:spPr>
            <a:xfrm>
              <a:off x="1843668" y="1634639"/>
              <a:ext cx="96607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ko-KR" altLang="en-US" sz="6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212282-5920-A146-862E-7F640E393EEF}"/>
              </a:ext>
            </a:extLst>
          </p:cNvPr>
          <p:cNvGrpSpPr/>
          <p:nvPr/>
        </p:nvGrpSpPr>
        <p:grpSpPr>
          <a:xfrm>
            <a:off x="4636487" y="1041503"/>
            <a:ext cx="1743764" cy="1107996"/>
            <a:chOff x="1065976" y="1634639"/>
            <a:chExt cx="1743764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1843F4-5AA2-284F-ABE4-341CF89CF36D}"/>
                </a:ext>
              </a:extLst>
            </p:cNvPr>
            <p:cNvSpPr txBox="1"/>
            <p:nvPr/>
          </p:nvSpPr>
          <p:spPr>
            <a:xfrm>
              <a:off x="1065976" y="2111758"/>
              <a:ext cx="9660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Step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AD3DB1-AE2B-AF4D-A639-C76C6A244B82}"/>
                </a:ext>
              </a:extLst>
            </p:cNvPr>
            <p:cNvSpPr txBox="1"/>
            <p:nvPr/>
          </p:nvSpPr>
          <p:spPr>
            <a:xfrm>
              <a:off x="1843668" y="1634639"/>
              <a:ext cx="96607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2"/>
                  </a:solidFill>
                  <a:cs typeface="Arial" pitchFamily="34" charset="0"/>
                </a:rPr>
                <a:t>3</a:t>
              </a:r>
              <a:endParaRPr lang="ko-KR" altLang="en-US" sz="6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273C4F-B780-C947-8082-1D49D725CEC3}"/>
              </a:ext>
            </a:extLst>
          </p:cNvPr>
          <p:cNvGrpSpPr/>
          <p:nvPr/>
        </p:nvGrpSpPr>
        <p:grpSpPr>
          <a:xfrm>
            <a:off x="6737240" y="1073795"/>
            <a:ext cx="1744909" cy="1107996"/>
            <a:chOff x="1064831" y="1634639"/>
            <a:chExt cx="1744909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1404D8-C74B-EE4F-A465-E23CEA906387}"/>
                </a:ext>
              </a:extLst>
            </p:cNvPr>
            <p:cNvSpPr txBox="1"/>
            <p:nvPr/>
          </p:nvSpPr>
          <p:spPr>
            <a:xfrm>
              <a:off x="1064831" y="2087589"/>
              <a:ext cx="9660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Step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67F52F-42F7-9B47-BDF6-27594529CAA3}"/>
                </a:ext>
              </a:extLst>
            </p:cNvPr>
            <p:cNvSpPr txBox="1"/>
            <p:nvPr/>
          </p:nvSpPr>
          <p:spPr>
            <a:xfrm>
              <a:off x="1843668" y="1634639"/>
              <a:ext cx="96607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3"/>
                  </a:solidFill>
                  <a:cs typeface="Arial" pitchFamily="34" charset="0"/>
                </a:rPr>
                <a:t>4</a:t>
              </a:r>
              <a:endParaRPr lang="ko-KR" altLang="en-US" sz="6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9A6C17F-B985-7546-9AC3-05019DF50797}"/>
              </a:ext>
            </a:extLst>
          </p:cNvPr>
          <p:cNvSpPr txBox="1"/>
          <p:nvPr/>
        </p:nvSpPr>
        <p:spPr>
          <a:xfrm>
            <a:off x="2627226" y="2149499"/>
            <a:ext cx="1701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data is passed to a Flask server via a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Ajax request. 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location     data is used to make an API call to Open Weather API to get the coordinates (Lat &amp; Lon) as well as Weather Forecast data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5D35D0-3C9E-4742-823A-BF7168805251}"/>
              </a:ext>
            </a:extLst>
          </p:cNvPr>
          <p:cNvSpPr txBox="1"/>
          <p:nvPr/>
        </p:nvSpPr>
        <p:spPr>
          <a:xfrm>
            <a:off x="474790" y="2746229"/>
            <a:ext cx="16942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uploads an image and enters location of interest (City, Country Code) as well as weather forecast units (Metric/Imperial)</a:t>
            </a:r>
            <a:endParaRPr lang="en-US" sz="1600" dirty="0"/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5A6260-6983-624B-BE9B-64A000149138}"/>
              </a:ext>
            </a:extLst>
          </p:cNvPr>
          <p:cNvSpPr txBox="1"/>
          <p:nvPr/>
        </p:nvSpPr>
        <p:spPr>
          <a:xfrm>
            <a:off x="4683860" y="2112660"/>
            <a:ext cx="17295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Caffe model is used to extract the features from the image.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 average of the extracted features is then passed to the trained KNN Classifier.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 result from the model is in this form below: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sz="1600" dirty="0"/>
              <a:t>[(2, 3, 4, 5, 6, 7)]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F98024-9B01-B545-A174-D627F4BF1DCA}"/>
              </a:ext>
            </a:extLst>
          </p:cNvPr>
          <p:cNvSpPr txBox="1"/>
          <p:nvPr/>
        </p:nvSpPr>
        <p:spPr>
          <a:xfrm>
            <a:off x="6735854" y="2049965"/>
            <a:ext cx="17627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coordinates gotten from Open Weather API and the Restaurant   Classes from the        3-Stage Model makes a call to Google Places API. The first 20 Restaurants ranked by dominance for each class is retrieved as well as their metadata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D2E-0661-3B45-B107-75266133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D6D0-546C-9640-B935-5659B1B16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EA0CC-C974-744B-A9EF-5EE92176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5" y="1193180"/>
            <a:ext cx="8140390" cy="53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82540"/>
            <a:ext cx="8579005" cy="5406387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marL="0" indent="0">
              <a:buNone/>
            </a:pPr>
            <a:endParaRPr lang="en-US" sz="1800" b="1" dirty="0"/>
          </a:p>
          <a:p>
            <a:pPr lvl="1"/>
            <a:r>
              <a:rPr lang="en-US" sz="1600" dirty="0"/>
              <a:t>Ran into issues installing Caffe on my Mac so I had to train the model on Google Collab due to time constraint and compute resources</a:t>
            </a:r>
          </a:p>
          <a:p>
            <a:pPr marL="222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Could on only test on 395500 photos due to Google Collab runtime constraint </a:t>
            </a:r>
          </a:p>
          <a:p>
            <a:pPr marL="222250" lvl="1" indent="0">
              <a:buNone/>
            </a:pPr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Hyperparameter tuning of the model with </a:t>
            </a:r>
            <a:r>
              <a:rPr lang="en-US" sz="1600" dirty="0" err="1"/>
              <a:t>GridSearch</a:t>
            </a:r>
            <a:r>
              <a:rPr lang="en-US" sz="1600" dirty="0"/>
              <a:t> and </a:t>
            </a:r>
            <a:r>
              <a:rPr lang="en-US" sz="1600" dirty="0" err="1"/>
              <a:t>RandomSearch</a:t>
            </a:r>
            <a:r>
              <a:rPr lang="en-US" sz="1600" dirty="0"/>
              <a:t> to improve model performance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Add a feature for the users to make reservations and provide feedback after their visit to the restaurant. This feedback can help in retraining the model and better user experience.</a:t>
            </a:r>
          </a:p>
          <a:p>
            <a:pPr marL="2222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Incorporate local traffic data from Google Map to better help users plan their visits to Restaurants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Connect with local restaurant owners on how my product can further improve their customer experience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B113-F389-8E4D-A37A-7EC63E2F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1D8-F8A4-7047-ABBD-39264BAD9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30717-6578-7249-AF1C-0AF8FC5410E6}"/>
              </a:ext>
            </a:extLst>
          </p:cNvPr>
          <p:cNvSpPr/>
          <p:nvPr/>
        </p:nvSpPr>
        <p:spPr>
          <a:xfrm>
            <a:off x="457200" y="1066800"/>
            <a:ext cx="8058150" cy="491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6350" indent="-368935" algn="just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81635" algn="l"/>
              </a:tabLst>
            </a:pPr>
            <a:r>
              <a:rPr lang="en-US" sz="2100" spc="-5" dirty="0">
                <a:latin typeface="Arial"/>
              </a:rPr>
              <a:t>Huang, </a:t>
            </a:r>
            <a:r>
              <a:rPr lang="en-US" sz="2100" dirty="0">
                <a:latin typeface="Arial"/>
              </a:rPr>
              <a:t>Jade. </a:t>
            </a:r>
            <a:r>
              <a:rPr lang="en-US" sz="2100" spc="-5" dirty="0">
                <a:latin typeface="Arial"/>
              </a:rPr>
              <a:t>"Multiple Instance Multi-Label Learning </a:t>
            </a:r>
            <a:r>
              <a:rPr lang="en-US" sz="2100" dirty="0">
                <a:latin typeface="Arial"/>
              </a:rPr>
              <a:t>for  </a:t>
            </a:r>
            <a:r>
              <a:rPr lang="en-US" sz="2100" spc="-5" dirty="0">
                <a:latin typeface="Arial"/>
              </a:rPr>
              <a:t>Yelp Restaurant Photo</a:t>
            </a:r>
            <a:r>
              <a:rPr lang="en-US" sz="2100" spc="30" dirty="0">
                <a:latin typeface="Arial"/>
              </a:rPr>
              <a:t> </a:t>
            </a:r>
            <a:r>
              <a:rPr lang="en-US" sz="2100" dirty="0">
                <a:latin typeface="Arial"/>
              </a:rPr>
              <a:t>Classification."</a:t>
            </a:r>
          </a:p>
          <a:p>
            <a:pPr marL="381000" marR="6350" indent="-368935" algn="just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81635" algn="l"/>
              </a:tabLst>
            </a:pPr>
            <a:endParaRPr lang="en-US" sz="2100" dirty="0">
              <a:latin typeface="Arial"/>
            </a:endParaRPr>
          </a:p>
          <a:p>
            <a:pPr marL="381000" marR="6350" indent="-368935" algn="just">
              <a:lnSpc>
                <a:spcPct val="114999"/>
              </a:lnSpc>
              <a:buAutoNum type="arabicPeriod"/>
              <a:tabLst>
                <a:tab pos="381635" algn="l"/>
              </a:tabLst>
            </a:pPr>
            <a:r>
              <a:rPr lang="en-US" sz="2100" spc="-5" dirty="0">
                <a:latin typeface="Arial"/>
              </a:rPr>
              <a:t>Z. </a:t>
            </a:r>
            <a:r>
              <a:rPr lang="en-US" sz="2100" dirty="0">
                <a:latin typeface="Arial"/>
              </a:rPr>
              <a:t>Zhou, </a:t>
            </a:r>
            <a:r>
              <a:rPr lang="en-US" sz="2100" spc="-10" dirty="0">
                <a:latin typeface="Arial"/>
              </a:rPr>
              <a:t>M. </a:t>
            </a:r>
            <a:r>
              <a:rPr lang="en-US" sz="2100" spc="-5" dirty="0">
                <a:latin typeface="Arial"/>
              </a:rPr>
              <a:t>Zhang, S. Huang, and </a:t>
            </a:r>
            <a:r>
              <a:rPr lang="en-US" sz="2100" dirty="0">
                <a:latin typeface="Arial"/>
              </a:rPr>
              <a:t>Y. </a:t>
            </a:r>
            <a:r>
              <a:rPr lang="en-US" sz="2100" spc="-5" dirty="0">
                <a:latin typeface="Arial"/>
              </a:rPr>
              <a:t>Li. MIML: A </a:t>
            </a:r>
            <a:r>
              <a:rPr lang="en-US" sz="2100" dirty="0">
                <a:latin typeface="Arial"/>
              </a:rPr>
              <a:t>framework  </a:t>
            </a:r>
            <a:r>
              <a:rPr lang="en-US" sz="2100" spc="-5" dirty="0">
                <a:latin typeface="Arial"/>
              </a:rPr>
              <a:t>for learning with ambiguous </a:t>
            </a:r>
            <a:r>
              <a:rPr lang="en-US" sz="2100" dirty="0">
                <a:latin typeface="Arial"/>
              </a:rPr>
              <a:t>objects. </a:t>
            </a:r>
            <a:r>
              <a:rPr lang="en-US" sz="2100" spc="-5" dirty="0" err="1">
                <a:latin typeface="Arial"/>
              </a:rPr>
              <a:t>CoRR</a:t>
            </a:r>
            <a:r>
              <a:rPr lang="en-US" sz="2100" spc="-5" dirty="0">
                <a:latin typeface="Arial"/>
              </a:rPr>
              <a:t>, </a:t>
            </a:r>
            <a:r>
              <a:rPr lang="en-US" sz="2100" dirty="0">
                <a:latin typeface="Arial"/>
              </a:rPr>
              <a:t>abs/0808.3231,  </a:t>
            </a:r>
            <a:r>
              <a:rPr lang="en-US" sz="2100" spc="-5" dirty="0">
                <a:latin typeface="Arial"/>
              </a:rPr>
              <a:t>2008.</a:t>
            </a:r>
          </a:p>
          <a:p>
            <a:pPr marL="381000" marR="6350" indent="-368935" algn="just">
              <a:lnSpc>
                <a:spcPct val="114999"/>
              </a:lnSpc>
              <a:buAutoNum type="arabicPeriod"/>
              <a:tabLst>
                <a:tab pos="381635" algn="l"/>
              </a:tabLst>
            </a:pPr>
            <a:endParaRPr lang="en-US" sz="2100" dirty="0">
              <a:latin typeface="Arial"/>
            </a:endParaRPr>
          </a:p>
          <a:p>
            <a:pPr marL="381000" marR="8255" indent="-368935" algn="just">
              <a:lnSpc>
                <a:spcPct val="114999"/>
              </a:lnSpc>
              <a:buAutoNum type="arabicPeriod"/>
              <a:tabLst>
                <a:tab pos="381635" algn="l"/>
              </a:tabLst>
            </a:pPr>
            <a:r>
              <a:rPr lang="en-US" sz="2100" spc="-5" dirty="0">
                <a:latin typeface="Arial"/>
              </a:rPr>
              <a:t>A. S. </a:t>
            </a:r>
            <a:r>
              <a:rPr lang="en-US" sz="2100" spc="-5" dirty="0" err="1">
                <a:latin typeface="Arial"/>
              </a:rPr>
              <a:t>Razavian</a:t>
            </a:r>
            <a:r>
              <a:rPr lang="en-US" sz="2100" spc="-5" dirty="0">
                <a:latin typeface="Arial"/>
              </a:rPr>
              <a:t>, H. </a:t>
            </a:r>
            <a:r>
              <a:rPr lang="en-US" sz="2100" spc="-5" dirty="0" err="1">
                <a:latin typeface="Arial"/>
              </a:rPr>
              <a:t>Azizpour</a:t>
            </a:r>
            <a:r>
              <a:rPr lang="en-US" sz="2100" spc="-5" dirty="0">
                <a:latin typeface="Arial"/>
              </a:rPr>
              <a:t>, </a:t>
            </a:r>
            <a:r>
              <a:rPr lang="en-US" sz="2100" dirty="0">
                <a:latin typeface="Arial"/>
              </a:rPr>
              <a:t>J. </a:t>
            </a:r>
            <a:r>
              <a:rPr lang="en-US" sz="2100" spc="-5" dirty="0">
                <a:latin typeface="Arial"/>
              </a:rPr>
              <a:t>Sullivan, and S. Carlsson.  CNN </a:t>
            </a:r>
            <a:r>
              <a:rPr lang="en-US" sz="2100" dirty="0">
                <a:latin typeface="Arial"/>
              </a:rPr>
              <a:t>features </a:t>
            </a:r>
            <a:r>
              <a:rPr lang="en-US" sz="2100" spc="-5" dirty="0">
                <a:latin typeface="Arial"/>
              </a:rPr>
              <a:t>off-the-shelf: an astounding baseline</a:t>
            </a:r>
            <a:r>
              <a:rPr lang="en-US" sz="2100" spc="525" dirty="0">
                <a:latin typeface="Arial"/>
              </a:rPr>
              <a:t> </a:t>
            </a:r>
            <a:r>
              <a:rPr lang="en-US" sz="2100" spc="-5" dirty="0">
                <a:latin typeface="Arial"/>
              </a:rPr>
              <a:t>for</a:t>
            </a:r>
            <a:endParaRPr lang="en-US" sz="2100" dirty="0">
              <a:latin typeface="Arial"/>
            </a:endParaRPr>
          </a:p>
          <a:p>
            <a:pPr marL="381000" algn="just">
              <a:lnSpc>
                <a:spcPct val="100000"/>
              </a:lnSpc>
              <a:spcBef>
                <a:spcPts val="400"/>
              </a:spcBef>
            </a:pPr>
            <a:r>
              <a:rPr lang="en-US" sz="2100" spc="-5" dirty="0">
                <a:latin typeface="Arial"/>
              </a:rPr>
              <a:t>recognition. </a:t>
            </a:r>
            <a:r>
              <a:rPr lang="en-US" sz="2100" spc="-5" dirty="0" err="1">
                <a:latin typeface="Arial"/>
              </a:rPr>
              <a:t>CoRR</a:t>
            </a:r>
            <a:r>
              <a:rPr lang="en-US" sz="2100" spc="-5" dirty="0">
                <a:latin typeface="Arial"/>
              </a:rPr>
              <a:t>, abs/1403.6382,</a:t>
            </a:r>
            <a:r>
              <a:rPr lang="en-US" sz="2100" spc="30" dirty="0">
                <a:latin typeface="Arial"/>
              </a:rPr>
              <a:t> </a:t>
            </a:r>
            <a:r>
              <a:rPr lang="en-US" sz="2100" spc="-5" dirty="0">
                <a:latin typeface="Arial"/>
              </a:rPr>
              <a:t>2014.</a:t>
            </a:r>
          </a:p>
          <a:p>
            <a:pPr marL="381000" algn="just">
              <a:lnSpc>
                <a:spcPct val="100000"/>
              </a:lnSpc>
              <a:spcBef>
                <a:spcPts val="400"/>
              </a:spcBef>
            </a:pPr>
            <a:endParaRPr lang="en-US" sz="2100" dirty="0">
              <a:latin typeface="Arial"/>
            </a:endParaRPr>
          </a:p>
          <a:p>
            <a:pPr marL="381000" marR="5080" indent="-368935" algn="just">
              <a:lnSpc>
                <a:spcPct val="114999"/>
              </a:lnSpc>
              <a:buAutoNum type="arabicPeriod" startAt="4"/>
              <a:tabLst>
                <a:tab pos="381635" algn="l"/>
              </a:tabLst>
            </a:pPr>
            <a:r>
              <a:rPr lang="en-US" sz="2100" spc="-5" dirty="0">
                <a:latin typeface="Arial"/>
              </a:rPr>
              <a:t>O. Z. </a:t>
            </a:r>
            <a:r>
              <a:rPr lang="en-US" sz="2100" dirty="0">
                <a:latin typeface="Arial"/>
              </a:rPr>
              <a:t>Kraus, </a:t>
            </a:r>
            <a:r>
              <a:rPr lang="en-US" sz="2100" spc="-5" dirty="0">
                <a:latin typeface="Arial"/>
              </a:rPr>
              <a:t>L. </a:t>
            </a:r>
            <a:r>
              <a:rPr lang="en-US" sz="2100" dirty="0">
                <a:latin typeface="Arial"/>
              </a:rPr>
              <a:t>J. </a:t>
            </a:r>
            <a:r>
              <a:rPr lang="en-US" sz="2100" spc="-5" dirty="0">
                <a:latin typeface="Arial"/>
              </a:rPr>
              <a:t>Ba, and B. </a:t>
            </a:r>
            <a:r>
              <a:rPr lang="en-US" sz="2100" dirty="0">
                <a:latin typeface="Arial"/>
              </a:rPr>
              <a:t>J. Frey. </a:t>
            </a:r>
            <a:r>
              <a:rPr lang="en-US" sz="2100" spc="-5" dirty="0">
                <a:latin typeface="Arial"/>
              </a:rPr>
              <a:t>Classifying and  segmenting microscopy images </a:t>
            </a:r>
            <a:r>
              <a:rPr lang="en-US" sz="2100" dirty="0">
                <a:latin typeface="Arial"/>
              </a:rPr>
              <a:t>using </a:t>
            </a:r>
            <a:r>
              <a:rPr lang="en-US" sz="2100" spc="-5" dirty="0">
                <a:latin typeface="Arial"/>
              </a:rPr>
              <a:t>convolutional multiple  </a:t>
            </a:r>
            <a:r>
              <a:rPr lang="en-US" sz="2100" dirty="0">
                <a:latin typeface="Arial"/>
              </a:rPr>
              <a:t>instance </a:t>
            </a:r>
            <a:r>
              <a:rPr lang="en-US" sz="2100" spc="-5" dirty="0">
                <a:latin typeface="Arial"/>
              </a:rPr>
              <a:t>learning. </a:t>
            </a:r>
            <a:r>
              <a:rPr lang="en-US" sz="2100" spc="-5" dirty="0" err="1">
                <a:latin typeface="Arial"/>
              </a:rPr>
              <a:t>CoRR</a:t>
            </a:r>
            <a:r>
              <a:rPr lang="en-US" sz="2100" spc="-5" dirty="0">
                <a:latin typeface="Arial"/>
              </a:rPr>
              <a:t>, abs/1511.05286,</a:t>
            </a:r>
            <a:r>
              <a:rPr lang="en-US" sz="2100" spc="25" dirty="0">
                <a:latin typeface="Arial"/>
              </a:rPr>
              <a:t> </a:t>
            </a:r>
            <a:r>
              <a:rPr lang="en-US" sz="2100" spc="-5" dirty="0">
                <a:latin typeface="Arial"/>
              </a:rPr>
              <a:t>2015.</a:t>
            </a:r>
            <a:endParaRPr lang="en-US" sz="2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88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60115-D980-B74D-B08C-0FB1FDB5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35" y="1283158"/>
            <a:ext cx="6056026" cy="51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37418"/>
            <a:ext cx="8296507" cy="5615781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</a:t>
            </a:r>
          </a:p>
          <a:p>
            <a:endParaRPr lang="en-US" dirty="0"/>
          </a:p>
          <a:p>
            <a:r>
              <a:rPr lang="en-US" dirty="0"/>
              <a:t>Literature Review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Building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Metrics Evaluation</a:t>
            </a:r>
          </a:p>
          <a:p>
            <a:endParaRPr lang="en-US" dirty="0"/>
          </a:p>
          <a:p>
            <a:r>
              <a:rPr lang="en-US" dirty="0"/>
              <a:t>Deployment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Postmortem &amp; Future 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231479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just"/>
            <a:fld id="{D4325D4D-289E-48C1-B277-2BEB492A7D19}" type="slidenum">
              <a:rPr lang="en-US" smtClean="0"/>
              <a:pPr algn="just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78972"/>
          </a:xfrm>
        </p:spPr>
        <p:txBody>
          <a:bodyPr/>
          <a:lstStyle/>
          <a:p>
            <a:pPr marL="342900" marR="5080" indent="-330835" algn="just">
              <a:lnSpc>
                <a:spcPct val="114999"/>
              </a:lnSpc>
              <a:spcBef>
                <a:spcPts val="100"/>
              </a:spcBef>
              <a:buChar char="•"/>
              <a:tabLst>
                <a:tab pos="342900" algn="l"/>
                <a:tab pos="343535" algn="l"/>
              </a:tabLst>
            </a:pPr>
            <a:r>
              <a:rPr lang="en-US" dirty="0"/>
              <a:t>Does your favorite Ethiopian restaurant take reservations? Will a first date at that authentic looking bistro break your wallet? Restaurant labels help Yelp users quickly answer questions like these.</a:t>
            </a:r>
          </a:p>
          <a:p>
            <a:pPr marL="12065" marR="5080" indent="0" algn="just">
              <a:lnSpc>
                <a:spcPct val="114999"/>
              </a:lnSpc>
              <a:spcBef>
                <a:spcPts val="100"/>
              </a:spcBef>
              <a:buNone/>
              <a:tabLst>
                <a:tab pos="342900" algn="l"/>
                <a:tab pos="343535" algn="l"/>
              </a:tabLst>
            </a:pPr>
            <a:endParaRPr lang="en-US" dirty="0"/>
          </a:p>
          <a:p>
            <a:pPr marL="342900" marR="5080" indent="-330835" algn="just">
              <a:lnSpc>
                <a:spcPct val="114999"/>
              </a:lnSpc>
              <a:spcBef>
                <a:spcPts val="100"/>
              </a:spcBef>
              <a:buFont typeface="Wingdings" pitchFamily="2" charset="2"/>
              <a:buChar char="•"/>
              <a:tabLst>
                <a:tab pos="342900" algn="l"/>
                <a:tab pos="343535" algn="l"/>
              </a:tabLst>
            </a:pPr>
            <a:r>
              <a:rPr lang="en-US" dirty="0"/>
              <a:t>Currently </a:t>
            </a:r>
            <a:r>
              <a:rPr lang="en-US" b="1" dirty="0"/>
              <a:t>(2015), </a:t>
            </a:r>
            <a:r>
              <a:rPr lang="en-US" spc="-5" dirty="0"/>
              <a:t>restaurant labels (like classy </a:t>
            </a:r>
            <a:r>
              <a:rPr lang="en-US" dirty="0"/>
              <a:t>ambience, outdoor  </a:t>
            </a:r>
            <a:r>
              <a:rPr lang="en-US" spc="-5" dirty="0"/>
              <a:t>seating, </a:t>
            </a:r>
            <a:r>
              <a:rPr lang="en-US" dirty="0"/>
              <a:t>etc.), </a:t>
            </a:r>
            <a:r>
              <a:rPr lang="en-US" spc="-5" dirty="0"/>
              <a:t>are manually selected by Yelp </a:t>
            </a:r>
            <a:r>
              <a:rPr lang="en-US" dirty="0"/>
              <a:t>users </a:t>
            </a:r>
            <a:r>
              <a:rPr lang="en-US" spc="-5" dirty="0"/>
              <a:t>when </a:t>
            </a:r>
            <a:r>
              <a:rPr lang="en-US" dirty="0"/>
              <a:t>they  </a:t>
            </a:r>
            <a:r>
              <a:rPr lang="en-US" spc="-5" dirty="0"/>
              <a:t>submit a</a:t>
            </a:r>
            <a:r>
              <a:rPr lang="en-US" spc="20" dirty="0"/>
              <a:t> </a:t>
            </a:r>
            <a:r>
              <a:rPr lang="en-US" spc="-5" dirty="0"/>
              <a:t>review. Rather </a:t>
            </a:r>
            <a:r>
              <a:rPr lang="en-US" dirty="0"/>
              <a:t>than </a:t>
            </a:r>
            <a:r>
              <a:rPr lang="en-US" spc="-5" dirty="0"/>
              <a:t>rely on a </a:t>
            </a:r>
            <a:r>
              <a:rPr lang="en-US" dirty="0"/>
              <a:t>user </a:t>
            </a:r>
            <a:r>
              <a:rPr lang="en-US" spc="-5" dirty="0"/>
              <a:t>who </a:t>
            </a:r>
            <a:r>
              <a:rPr lang="en-US" dirty="0"/>
              <a:t>may </a:t>
            </a:r>
            <a:r>
              <a:rPr lang="en-US" spc="-5" dirty="0"/>
              <a:t>not manually </a:t>
            </a:r>
            <a:r>
              <a:rPr lang="en-US" dirty="0"/>
              <a:t>fill </a:t>
            </a:r>
            <a:r>
              <a:rPr lang="en-US" spc="-5" dirty="0"/>
              <a:t>in all the  labels at review </a:t>
            </a:r>
            <a:r>
              <a:rPr lang="en-US" dirty="0"/>
              <a:t>time, </a:t>
            </a:r>
            <a:r>
              <a:rPr lang="en-US" spc="-5" dirty="0"/>
              <a:t>can I train a model </a:t>
            </a:r>
            <a:r>
              <a:rPr lang="en-US" dirty="0"/>
              <a:t>that </a:t>
            </a:r>
            <a:r>
              <a:rPr lang="en-US" spc="-5" dirty="0"/>
              <a:t>accurately labels different restaurants? </a:t>
            </a:r>
          </a:p>
          <a:p>
            <a:pPr marL="12065" marR="5080" indent="0" algn="just">
              <a:lnSpc>
                <a:spcPct val="114999"/>
              </a:lnSpc>
              <a:spcBef>
                <a:spcPts val="100"/>
              </a:spcBef>
              <a:buNone/>
              <a:tabLst>
                <a:tab pos="342900" algn="l"/>
                <a:tab pos="343535" algn="l"/>
              </a:tabLst>
            </a:pPr>
            <a:endParaRPr lang="en-US" dirty="0"/>
          </a:p>
          <a:p>
            <a:pPr marL="342900" marR="8255" indent="-330835" algn="just">
              <a:lnSpc>
                <a:spcPct val="114999"/>
              </a:lnSpc>
              <a:spcBef>
                <a:spcPts val="509"/>
              </a:spcBef>
              <a:buChar char="•"/>
              <a:tabLst>
                <a:tab pos="343535" algn="l"/>
              </a:tabLst>
            </a:pPr>
            <a:r>
              <a:rPr lang="en-US" spc="-5" dirty="0"/>
              <a:t>Capturing </a:t>
            </a:r>
            <a:r>
              <a:rPr lang="en-US" dirty="0"/>
              <a:t>this </a:t>
            </a:r>
            <a:r>
              <a:rPr lang="en-US" spc="-5" dirty="0"/>
              <a:t>information can be used for recommendation  systems, restaurant search filtering, ratings,</a:t>
            </a:r>
            <a:r>
              <a:rPr lang="en-US" spc="100" dirty="0"/>
              <a:t> </a:t>
            </a:r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E72F-EE95-7348-AEE2-65225BAA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E7B2-960F-364E-B26D-0CEC754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marR="7620" indent="-368935" algn="just">
              <a:lnSpc>
                <a:spcPct val="114999"/>
              </a:lnSpc>
              <a:spcBef>
                <a:spcPts val="100"/>
              </a:spcBef>
              <a:buChar char="•"/>
              <a:tabLst>
                <a:tab pos="381635" algn="l"/>
              </a:tabLst>
            </a:pPr>
            <a:r>
              <a:rPr lang="en-US" dirty="0"/>
              <a:t>Wei </a:t>
            </a:r>
            <a:r>
              <a:rPr lang="en-US" spc="-5" dirty="0"/>
              <a:t>et al. [2] proposes a model to predict multiple labels for  images using a </a:t>
            </a:r>
            <a:r>
              <a:rPr lang="en-US" dirty="0"/>
              <a:t>CNN pretrained </a:t>
            </a:r>
            <a:r>
              <a:rPr lang="en-US" spc="-5" dirty="0"/>
              <a:t>on a large-scale single-label  dataset such as ImageNet, aggregating predictions using  max</a:t>
            </a:r>
            <a:r>
              <a:rPr lang="en-US" spc="10" dirty="0"/>
              <a:t> </a:t>
            </a:r>
            <a:r>
              <a:rPr lang="en-US" dirty="0"/>
              <a:t>pooling.</a:t>
            </a:r>
          </a:p>
          <a:p>
            <a:pPr marL="12065" marR="7620" indent="0" algn="just">
              <a:lnSpc>
                <a:spcPct val="114999"/>
              </a:lnSpc>
              <a:spcBef>
                <a:spcPts val="100"/>
              </a:spcBef>
              <a:buNone/>
              <a:tabLst>
                <a:tab pos="381635" algn="l"/>
              </a:tabLst>
            </a:pPr>
            <a:endParaRPr lang="en-US" dirty="0"/>
          </a:p>
          <a:p>
            <a:pPr marL="381000" marR="5080" indent="-368935" algn="just">
              <a:lnSpc>
                <a:spcPct val="114999"/>
              </a:lnSpc>
              <a:buChar char="•"/>
              <a:tabLst>
                <a:tab pos="381635" algn="l"/>
              </a:tabLst>
            </a:pPr>
            <a:r>
              <a:rPr lang="en-US" spc="-5" dirty="0" err="1"/>
              <a:t>Razavian</a:t>
            </a:r>
            <a:r>
              <a:rPr lang="en-US" spc="-5" dirty="0"/>
              <a:t> et al. </a:t>
            </a:r>
            <a:r>
              <a:rPr lang="en-US" dirty="0"/>
              <a:t>[3] suggests </a:t>
            </a:r>
            <a:r>
              <a:rPr lang="en-US" spc="-5" dirty="0"/>
              <a:t>the use of </a:t>
            </a:r>
            <a:r>
              <a:rPr lang="en-US" dirty="0"/>
              <a:t>transfer </a:t>
            </a:r>
            <a:r>
              <a:rPr lang="en-US" spc="-5" dirty="0"/>
              <a:t>learning </a:t>
            </a:r>
            <a:r>
              <a:rPr lang="en-US" spc="10" dirty="0"/>
              <a:t>on  </a:t>
            </a:r>
            <a:r>
              <a:rPr lang="en-US" spc="-5" dirty="0"/>
              <a:t>features extracted </a:t>
            </a:r>
            <a:r>
              <a:rPr lang="en-US" dirty="0"/>
              <a:t>from </a:t>
            </a:r>
            <a:r>
              <a:rPr lang="en-US" spc="-5" dirty="0"/>
              <a:t>deep learning with convolutional nets  to use as image</a:t>
            </a:r>
            <a:r>
              <a:rPr lang="en-US" spc="50" dirty="0"/>
              <a:t> </a:t>
            </a:r>
            <a:r>
              <a:rPr lang="en-US" spc="-5" dirty="0"/>
              <a:t>representations.</a:t>
            </a:r>
          </a:p>
          <a:p>
            <a:pPr marL="12065" marR="5080" indent="0" algn="just">
              <a:lnSpc>
                <a:spcPct val="114999"/>
              </a:lnSpc>
              <a:buNone/>
              <a:tabLst>
                <a:tab pos="381635" algn="l"/>
              </a:tabLst>
            </a:pPr>
            <a:endParaRPr lang="en-US" dirty="0"/>
          </a:p>
          <a:p>
            <a:pPr marL="381000" marR="6985" indent="-368935" algn="just">
              <a:lnSpc>
                <a:spcPct val="114999"/>
              </a:lnSpc>
              <a:buChar char="•"/>
              <a:tabLst>
                <a:tab pos="381635" algn="l"/>
              </a:tabLst>
            </a:pPr>
            <a:r>
              <a:rPr lang="en-US" spc="-5" dirty="0"/>
              <a:t>Kraus et al. [4] experimented </a:t>
            </a:r>
            <a:r>
              <a:rPr lang="en-US" dirty="0"/>
              <a:t>with utilizing </a:t>
            </a:r>
            <a:r>
              <a:rPr lang="en-US" spc="-5" dirty="0"/>
              <a:t>global pooling  layers with fully connected layers in a convolutional </a:t>
            </a:r>
            <a:r>
              <a:rPr lang="en-US" dirty="0"/>
              <a:t>neural  </a:t>
            </a:r>
            <a:r>
              <a:rPr lang="en-US" spc="-5" dirty="0"/>
              <a:t>network to learn relationships between classes using </a:t>
            </a:r>
            <a:r>
              <a:rPr lang="en-US" spc="-15" dirty="0"/>
              <a:t>an </a:t>
            </a:r>
            <a:r>
              <a:rPr lang="en-US" spc="580" dirty="0"/>
              <a:t> </a:t>
            </a:r>
            <a:r>
              <a:rPr lang="en-US" spc="-5" dirty="0"/>
              <a:t>adaptive Noisy-AND pooling</a:t>
            </a:r>
            <a:r>
              <a:rPr lang="en-US" spc="40" dirty="0"/>
              <a:t> </a:t>
            </a:r>
            <a:r>
              <a:rPr lang="en-US" spc="-5" dirty="0"/>
              <a:t>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98A7-4D3E-2F41-8E2C-8765B08C2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85CA8-16F8-8E4C-B121-FB3032B4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7177"/>
            <a:ext cx="8229600" cy="4884279"/>
          </a:xfrm>
        </p:spPr>
        <p:txBody>
          <a:bodyPr/>
          <a:lstStyle/>
          <a:p>
            <a:pPr marL="12065" indent="0">
              <a:spcBef>
                <a:spcPts val="885"/>
              </a:spcBef>
              <a:buNone/>
              <a:tabLst>
                <a:tab pos="342900" algn="l"/>
                <a:tab pos="343535" algn="l"/>
              </a:tabLst>
            </a:pPr>
            <a:r>
              <a:rPr lang="en-US" spc="-5" dirty="0"/>
              <a:t>At Yelp, there are lots of photos </a:t>
            </a:r>
            <a:r>
              <a:rPr lang="en-US" dirty="0"/>
              <a:t>and </a:t>
            </a:r>
            <a:r>
              <a:rPr lang="en-US" spc="-5" dirty="0"/>
              <a:t>lots of users uploading  </a:t>
            </a:r>
            <a:r>
              <a:rPr lang="en-US" dirty="0"/>
              <a:t>photos.</a:t>
            </a:r>
          </a:p>
          <a:p>
            <a:pPr marL="342900" indent="-330835">
              <a:spcBef>
                <a:spcPts val="885"/>
              </a:spcBef>
              <a:buFont typeface="Wingdings" pitchFamily="2" charset="2"/>
              <a:buChar char="•"/>
              <a:tabLst>
                <a:tab pos="342900" algn="l"/>
                <a:tab pos="343535" algn="l"/>
              </a:tabLst>
            </a:pPr>
            <a:r>
              <a:rPr lang="en-US" spc="-5" dirty="0"/>
              <a:t>Training Set: 234,842 photos of 2,000</a:t>
            </a:r>
            <a:r>
              <a:rPr lang="en-US" spc="80" dirty="0"/>
              <a:t> </a:t>
            </a:r>
            <a:r>
              <a:rPr lang="en-US" spc="-5" dirty="0"/>
              <a:t>restaurants</a:t>
            </a:r>
            <a:endParaRPr lang="en-US" dirty="0"/>
          </a:p>
          <a:p>
            <a:pPr marL="342900" indent="-330835">
              <a:lnSpc>
                <a:spcPct val="100000"/>
              </a:lnSpc>
              <a:spcBef>
                <a:spcPts val="905"/>
              </a:spcBef>
              <a:buChar char="•"/>
              <a:tabLst>
                <a:tab pos="342900" algn="l"/>
                <a:tab pos="343535" algn="l"/>
              </a:tabLst>
            </a:pPr>
            <a:r>
              <a:rPr lang="en-US" spc="-5" dirty="0"/>
              <a:t>Testing Set: 1,190,225 photos of 10,000</a:t>
            </a:r>
            <a:r>
              <a:rPr lang="en-US" spc="90" dirty="0"/>
              <a:t> </a:t>
            </a:r>
            <a:r>
              <a:rPr lang="en-US" spc="-5" dirty="0"/>
              <a:t>restaurants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341CD8B-DA81-5B4B-97F4-F62D9BF4F1A4}"/>
              </a:ext>
            </a:extLst>
          </p:cNvPr>
          <p:cNvSpPr/>
          <p:nvPr/>
        </p:nvSpPr>
        <p:spPr>
          <a:xfrm>
            <a:off x="774020" y="4162979"/>
            <a:ext cx="2748955" cy="170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52B99BE-43DD-8F4C-9C22-D38E2D07AFFC}"/>
              </a:ext>
            </a:extLst>
          </p:cNvPr>
          <p:cNvSpPr/>
          <p:nvPr/>
        </p:nvSpPr>
        <p:spPr>
          <a:xfrm>
            <a:off x="774021" y="2579455"/>
            <a:ext cx="2748955" cy="158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69B4B-B615-3E48-AD80-4756B335FEF2}"/>
              </a:ext>
            </a:extLst>
          </p:cNvPr>
          <p:cNvSpPr txBox="1"/>
          <p:nvPr/>
        </p:nvSpPr>
        <p:spPr>
          <a:xfrm>
            <a:off x="4572000" y="2579455"/>
            <a:ext cx="3444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Different attributes in this problem</a:t>
            </a:r>
          </a:p>
          <a:p>
            <a:endParaRPr lang="en-US" dirty="0"/>
          </a:p>
          <a:p>
            <a:r>
              <a:rPr lang="en-US" dirty="0"/>
              <a:t>0: Good for lunch</a:t>
            </a:r>
            <a:br>
              <a:rPr lang="en-US" dirty="0"/>
            </a:br>
            <a:r>
              <a:rPr lang="en-US" dirty="0"/>
              <a:t>1: Good for dinner</a:t>
            </a:r>
            <a:br>
              <a:rPr lang="en-US" dirty="0"/>
            </a:br>
            <a:r>
              <a:rPr lang="en-US" dirty="0"/>
              <a:t>2: Takes reservations</a:t>
            </a:r>
            <a:br>
              <a:rPr lang="en-US" dirty="0"/>
            </a:br>
            <a:r>
              <a:rPr lang="en-US" dirty="0"/>
              <a:t>3: Outdoor seating</a:t>
            </a:r>
            <a:br>
              <a:rPr lang="en-US" dirty="0"/>
            </a:br>
            <a:r>
              <a:rPr lang="en-US" dirty="0"/>
              <a:t>4: Restaurant is expensive</a:t>
            </a:r>
            <a:br>
              <a:rPr lang="en-US" dirty="0"/>
            </a:br>
            <a:r>
              <a:rPr lang="en-US" dirty="0"/>
              <a:t>5: Has alcohol</a:t>
            </a:r>
            <a:br>
              <a:rPr lang="en-US" dirty="0"/>
            </a:br>
            <a:r>
              <a:rPr lang="en-US" dirty="0"/>
              <a:t>6: Has table service</a:t>
            </a:r>
            <a:br>
              <a:rPr lang="en-US" dirty="0"/>
            </a:br>
            <a:r>
              <a:rPr lang="en-US" dirty="0"/>
              <a:t>7: Ambience is classy</a:t>
            </a:r>
            <a:br>
              <a:rPr lang="en-US" dirty="0"/>
            </a:br>
            <a:r>
              <a:rPr lang="en-US" dirty="0"/>
              <a:t>8: Good for kids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5BEF-C75A-FE46-9E87-CF097DA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2944-164B-2D4F-AC67-B84D58C87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E7B9F5F-DB46-6549-BD10-83668D7A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2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18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7CAC-5C4C-4D45-8FCB-5C309288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EDB29-916A-2647-9FBE-DDFE87411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5B06E68C-8828-064C-ABFD-54CCA32E6688}"/>
              </a:ext>
            </a:extLst>
          </p:cNvPr>
          <p:cNvSpPr/>
          <p:nvPr/>
        </p:nvSpPr>
        <p:spPr>
          <a:xfrm>
            <a:off x="1636403" y="1500052"/>
            <a:ext cx="5914152" cy="1826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B180AD3-C027-0A48-A278-34026F76E474}"/>
              </a:ext>
            </a:extLst>
          </p:cNvPr>
          <p:cNvSpPr txBox="1"/>
          <p:nvPr/>
        </p:nvSpPr>
        <p:spPr>
          <a:xfrm>
            <a:off x="3514471" y="3433317"/>
            <a:ext cx="2115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Fig. BAIR </a:t>
            </a:r>
            <a:r>
              <a:rPr sz="1400" spc="-5" dirty="0">
                <a:latin typeface="Carlito"/>
                <a:cs typeface="Carlito"/>
              </a:rPr>
              <a:t>Reference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CaffeNet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E9BDA9D-1C80-2E49-BA61-D94EE065205F}"/>
              </a:ext>
            </a:extLst>
          </p:cNvPr>
          <p:cNvSpPr txBox="1"/>
          <p:nvPr/>
        </p:nvSpPr>
        <p:spPr>
          <a:xfrm>
            <a:off x="816355" y="3817213"/>
            <a:ext cx="1902460" cy="4432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dirty="0">
                <a:latin typeface="Arial"/>
                <a:cs typeface="Arial"/>
              </a:rPr>
              <a:t>Input </a:t>
            </a:r>
            <a:r>
              <a:rPr sz="1200" spc="-5" dirty="0">
                <a:latin typeface="Arial"/>
                <a:cs typeface="Arial"/>
              </a:rPr>
              <a:t>Size: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224×224×3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Convolutional Layer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468133F2-B503-294C-B48D-7C9A4F9EBA74}"/>
              </a:ext>
            </a:extLst>
          </p:cNvPr>
          <p:cNvSpPr txBox="1"/>
          <p:nvPr/>
        </p:nvSpPr>
        <p:spPr>
          <a:xfrm>
            <a:off x="1273555" y="4236211"/>
            <a:ext cx="1835150" cy="648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9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Number of </a:t>
            </a:r>
            <a:r>
              <a:rPr sz="1200" spc="-5" dirty="0">
                <a:latin typeface="Arial"/>
                <a:cs typeface="Arial"/>
              </a:rPr>
              <a:t>Kernels: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96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Size: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11×11×3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Stride: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pixels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5123A07E-EEC3-CB44-9ACD-AB6C6E68676A}"/>
              </a:ext>
            </a:extLst>
          </p:cNvPr>
          <p:cNvSpPr txBox="1"/>
          <p:nvPr/>
        </p:nvSpPr>
        <p:spPr>
          <a:xfrm>
            <a:off x="816355" y="4885435"/>
            <a:ext cx="1878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Convolutional Layer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E9FE39F2-1C9F-6E40-805B-805974834029}"/>
              </a:ext>
            </a:extLst>
          </p:cNvPr>
          <p:cNvSpPr txBox="1"/>
          <p:nvPr/>
        </p:nvSpPr>
        <p:spPr>
          <a:xfrm>
            <a:off x="1273555" y="5066791"/>
            <a:ext cx="1920239" cy="4432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Number of </a:t>
            </a:r>
            <a:r>
              <a:rPr sz="1200" spc="-5" dirty="0">
                <a:latin typeface="Arial"/>
                <a:cs typeface="Arial"/>
              </a:rPr>
              <a:t>Kernels: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256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Size: 5 </a:t>
            </a:r>
            <a:r>
              <a:rPr sz="1200" dirty="0">
                <a:latin typeface="Arial"/>
                <a:cs typeface="Arial"/>
              </a:rPr>
              <a:t>× </a:t>
            </a:r>
            <a:r>
              <a:rPr sz="1200" spc="-5" dirty="0">
                <a:latin typeface="Arial"/>
                <a:cs typeface="Arial"/>
              </a:rPr>
              <a:t>5 </a:t>
            </a:r>
            <a:r>
              <a:rPr sz="1200" dirty="0">
                <a:latin typeface="Arial"/>
                <a:cs typeface="Arial"/>
              </a:rPr>
              <a:t>× </a:t>
            </a:r>
            <a:r>
              <a:rPr sz="1200" spc="-5" dirty="0"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BF984866-283A-8E45-B2A9-689D3A844BEB}"/>
              </a:ext>
            </a:extLst>
          </p:cNvPr>
          <p:cNvSpPr txBox="1"/>
          <p:nvPr/>
        </p:nvSpPr>
        <p:spPr>
          <a:xfrm>
            <a:off x="3481578" y="3842766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Convolutional Layer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1B239DE6-F3B7-C149-8D60-B6E9DBCBB0B1}"/>
              </a:ext>
            </a:extLst>
          </p:cNvPr>
          <p:cNvSpPr txBox="1"/>
          <p:nvPr/>
        </p:nvSpPr>
        <p:spPr>
          <a:xfrm>
            <a:off x="3938778" y="4025096"/>
            <a:ext cx="1920239" cy="4438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Number of Kernels: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384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9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Size: 3 </a:t>
            </a:r>
            <a:r>
              <a:rPr sz="1200" dirty="0">
                <a:latin typeface="Arial"/>
                <a:cs typeface="Arial"/>
              </a:rPr>
              <a:t>× </a:t>
            </a:r>
            <a:r>
              <a:rPr sz="1200" spc="-5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×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256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BE2EC450-E53E-954E-B5D9-5DE1975864BB}"/>
              </a:ext>
            </a:extLst>
          </p:cNvPr>
          <p:cNvSpPr txBox="1"/>
          <p:nvPr/>
        </p:nvSpPr>
        <p:spPr>
          <a:xfrm>
            <a:off x="3481578" y="4443476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Convolutional Layer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2D955552-A442-D040-8067-C458E86D4BD3}"/>
              </a:ext>
            </a:extLst>
          </p:cNvPr>
          <p:cNvSpPr txBox="1"/>
          <p:nvPr/>
        </p:nvSpPr>
        <p:spPr>
          <a:xfrm>
            <a:off x="3938778" y="4624832"/>
            <a:ext cx="1920239" cy="4432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Number of </a:t>
            </a:r>
            <a:r>
              <a:rPr sz="1200" spc="-5" dirty="0">
                <a:latin typeface="Arial"/>
                <a:cs typeface="Arial"/>
              </a:rPr>
              <a:t>Kernels: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384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Size: 3 </a:t>
            </a:r>
            <a:r>
              <a:rPr sz="1200" dirty="0">
                <a:latin typeface="Arial"/>
                <a:cs typeface="Arial"/>
              </a:rPr>
              <a:t>× </a:t>
            </a:r>
            <a:r>
              <a:rPr sz="1200" spc="-5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×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192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6A34D069-689C-C44F-8780-E0C0AB68D5EE}"/>
              </a:ext>
            </a:extLst>
          </p:cNvPr>
          <p:cNvSpPr txBox="1"/>
          <p:nvPr/>
        </p:nvSpPr>
        <p:spPr>
          <a:xfrm>
            <a:off x="3481578" y="5068316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Convolutional Layer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2C61B633-21A0-064F-9FBB-AA06935D9C47}"/>
              </a:ext>
            </a:extLst>
          </p:cNvPr>
          <p:cNvSpPr txBox="1"/>
          <p:nvPr/>
        </p:nvSpPr>
        <p:spPr>
          <a:xfrm>
            <a:off x="3938778" y="5249672"/>
            <a:ext cx="1920239" cy="4432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Number of </a:t>
            </a:r>
            <a:r>
              <a:rPr sz="1200" spc="-5" dirty="0">
                <a:latin typeface="Arial"/>
                <a:cs typeface="Arial"/>
              </a:rPr>
              <a:t>Kernels: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256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Size: 3 </a:t>
            </a:r>
            <a:r>
              <a:rPr sz="1200" dirty="0">
                <a:latin typeface="Arial"/>
                <a:cs typeface="Arial"/>
              </a:rPr>
              <a:t>× </a:t>
            </a:r>
            <a:r>
              <a:rPr sz="1200" spc="-5" dirty="0">
                <a:latin typeface="Arial"/>
                <a:cs typeface="Arial"/>
              </a:rPr>
              <a:t>3 </a:t>
            </a:r>
            <a:r>
              <a:rPr sz="1200" dirty="0">
                <a:latin typeface="Arial"/>
                <a:cs typeface="Arial"/>
              </a:rPr>
              <a:t>×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192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CEBECB66-0968-B74F-9BF8-D958C8656E8C}"/>
              </a:ext>
            </a:extLst>
          </p:cNvPr>
          <p:cNvSpPr txBox="1"/>
          <p:nvPr/>
        </p:nvSpPr>
        <p:spPr>
          <a:xfrm>
            <a:off x="6146419" y="3817213"/>
            <a:ext cx="2058670" cy="8591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Fully Connected Layer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6:</a:t>
            </a:r>
            <a:endParaRPr sz="1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Output: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4096×1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Arial"/>
                <a:cs typeface="Arial"/>
              </a:rPr>
              <a:t>Fully Connected Layer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7:</a:t>
            </a:r>
            <a:endParaRPr sz="1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Char char="•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Output: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4096×1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15AEFD-3A54-CF46-BC65-5E07F207BF0E}"/>
              </a:ext>
            </a:extLst>
          </p:cNvPr>
          <p:cNvSpPr txBox="1"/>
          <p:nvPr/>
        </p:nvSpPr>
        <p:spPr>
          <a:xfrm>
            <a:off x="1636403" y="875060"/>
            <a:ext cx="5711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Image Feature Extraction – CAFFE Model</a:t>
            </a:r>
          </a:p>
        </p:txBody>
      </p:sp>
    </p:spTree>
    <p:extLst>
      <p:ext uri="{BB962C8B-B14F-4D97-AF65-F5344CB8AC3E}">
        <p14:creationId xmlns:p14="http://schemas.microsoft.com/office/powerpoint/2010/main" val="209357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5EFA-380D-754D-8C15-3975471F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C62C9-4D66-994A-BA99-78438AF5B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C01DF-5765-3740-B82F-22986319853F}"/>
              </a:ext>
            </a:extLst>
          </p:cNvPr>
          <p:cNvSpPr txBox="1"/>
          <p:nvPr/>
        </p:nvSpPr>
        <p:spPr>
          <a:xfrm>
            <a:off x="2570539" y="876300"/>
            <a:ext cx="4221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Restaurant Feature Extraction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37207-4405-CF4A-8FB2-E934532823E0}"/>
              </a:ext>
            </a:extLst>
          </p:cNvPr>
          <p:cNvSpPr/>
          <p:nvPr/>
        </p:nvSpPr>
        <p:spPr>
          <a:xfrm>
            <a:off x="457200" y="1593596"/>
            <a:ext cx="7753350" cy="397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5080" indent="-368935" algn="just">
              <a:lnSpc>
                <a:spcPct val="114999"/>
              </a:lnSpc>
              <a:spcBef>
                <a:spcPts val="100"/>
              </a:spcBef>
              <a:buChar char="•"/>
              <a:tabLst>
                <a:tab pos="381635" algn="l"/>
              </a:tabLst>
            </a:pPr>
            <a:r>
              <a:rPr lang="en-US" sz="2000" spc="-5" dirty="0">
                <a:latin typeface="Arial"/>
              </a:rPr>
              <a:t>Having obtained these features for each image </a:t>
            </a:r>
            <a:r>
              <a:rPr lang="en-US" sz="2000" dirty="0">
                <a:latin typeface="Arial"/>
              </a:rPr>
              <a:t>from </a:t>
            </a:r>
            <a:r>
              <a:rPr lang="en-US" sz="2000" spc="-5" dirty="0">
                <a:latin typeface="Arial"/>
              </a:rPr>
              <a:t>CNN,  relate the images to </a:t>
            </a:r>
            <a:r>
              <a:rPr lang="en-US" sz="2000" dirty="0">
                <a:latin typeface="Arial"/>
              </a:rPr>
              <a:t>their </a:t>
            </a:r>
            <a:r>
              <a:rPr lang="en-US" sz="2000" spc="-5" dirty="0">
                <a:latin typeface="Arial"/>
              </a:rPr>
              <a:t>associated network by merging the  relevant image features</a:t>
            </a:r>
            <a:r>
              <a:rPr lang="en-US" sz="2000" spc="65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together.</a:t>
            </a:r>
          </a:p>
          <a:p>
            <a:pPr marL="12065" marR="5080" algn="just">
              <a:lnSpc>
                <a:spcPct val="114999"/>
              </a:lnSpc>
              <a:spcBef>
                <a:spcPts val="100"/>
              </a:spcBef>
              <a:tabLst>
                <a:tab pos="381635" algn="l"/>
              </a:tabLst>
            </a:pPr>
            <a:endParaRPr lang="en-US" sz="2000" dirty="0">
              <a:latin typeface="Arial"/>
            </a:endParaRPr>
          </a:p>
          <a:p>
            <a:pPr marL="381000" marR="5080" indent="-368935" algn="just">
              <a:lnSpc>
                <a:spcPct val="114999"/>
              </a:lnSpc>
              <a:buChar char="•"/>
              <a:tabLst>
                <a:tab pos="381635" algn="l"/>
              </a:tabLst>
            </a:pPr>
            <a:r>
              <a:rPr lang="en-US" sz="2000" spc="-5" dirty="0">
                <a:latin typeface="Arial"/>
              </a:rPr>
              <a:t>Each restaurant is represented by its “average” </a:t>
            </a:r>
            <a:r>
              <a:rPr lang="en-US" sz="2000" dirty="0">
                <a:latin typeface="Arial"/>
              </a:rPr>
              <a:t>image  </a:t>
            </a:r>
            <a:r>
              <a:rPr lang="en-US" sz="2000" spc="-5" dirty="0">
                <a:latin typeface="Arial"/>
              </a:rPr>
              <a:t>features.</a:t>
            </a:r>
            <a:endParaRPr lang="en-US" sz="2000" dirty="0">
              <a:latin typeface="Arial"/>
            </a:endParaRPr>
          </a:p>
          <a:p>
            <a:pPr marL="12065" marR="5715" algn="just">
              <a:lnSpc>
                <a:spcPct val="114999"/>
              </a:lnSpc>
              <a:tabLst>
                <a:tab pos="381635" algn="l"/>
              </a:tabLst>
            </a:pPr>
            <a:r>
              <a:rPr lang="en-US" sz="2000" spc="-5" dirty="0">
                <a:latin typeface="Arial"/>
              </a:rPr>
              <a:t>     e.g. For a restaurant </a:t>
            </a:r>
            <a:r>
              <a:rPr lang="en-US" sz="2000" dirty="0">
                <a:latin typeface="Arial"/>
              </a:rPr>
              <a:t>‘r’, </a:t>
            </a:r>
            <a:r>
              <a:rPr lang="en-US" sz="2000" spc="-5" dirty="0">
                <a:latin typeface="Arial"/>
              </a:rPr>
              <a:t>there </a:t>
            </a:r>
            <a:r>
              <a:rPr lang="en-US" sz="2000" dirty="0">
                <a:latin typeface="Arial"/>
              </a:rPr>
              <a:t>are </a:t>
            </a:r>
            <a:r>
              <a:rPr lang="en-US" sz="2000" spc="-5" dirty="0">
                <a:latin typeface="Arial"/>
              </a:rPr>
              <a:t>50 </a:t>
            </a:r>
            <a:r>
              <a:rPr lang="en-US" sz="2000" dirty="0">
                <a:latin typeface="Arial"/>
              </a:rPr>
              <a:t>images. </a:t>
            </a:r>
            <a:r>
              <a:rPr lang="en-US" sz="2000" spc="-5" dirty="0">
                <a:latin typeface="Arial"/>
              </a:rPr>
              <a:t>‘r’ can </a:t>
            </a:r>
            <a:r>
              <a:rPr lang="en-US" sz="2000" spc="-15" dirty="0">
                <a:latin typeface="Arial"/>
              </a:rPr>
              <a:t>be       	</a:t>
            </a:r>
            <a:r>
              <a:rPr lang="en-US" sz="2000" spc="-5" dirty="0">
                <a:latin typeface="Arial"/>
              </a:rPr>
              <a:t>represented</a:t>
            </a:r>
            <a:r>
              <a:rPr lang="en-US" sz="2000" spc="265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by</a:t>
            </a:r>
            <a:r>
              <a:rPr lang="en-US" sz="2000" spc="260" dirty="0">
                <a:latin typeface="Arial"/>
              </a:rPr>
              <a:t> </a:t>
            </a:r>
            <a:r>
              <a:rPr lang="en-US" sz="2000" dirty="0">
                <a:latin typeface="Arial"/>
              </a:rPr>
              <a:t>one</a:t>
            </a:r>
            <a:r>
              <a:rPr lang="en-US" sz="2000" spc="254" dirty="0">
                <a:latin typeface="Arial"/>
              </a:rPr>
              <a:t> </a:t>
            </a:r>
            <a:r>
              <a:rPr lang="en-US" sz="2000" dirty="0">
                <a:latin typeface="Arial"/>
              </a:rPr>
              <a:t>4096-vector</a:t>
            </a:r>
            <a:r>
              <a:rPr lang="en-US" sz="2000" spc="26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which</a:t>
            </a:r>
            <a:r>
              <a:rPr lang="en-US" sz="2000" spc="27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is</a:t>
            </a:r>
            <a:r>
              <a:rPr lang="en-US" sz="2000" spc="26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the</a:t>
            </a:r>
            <a:r>
              <a:rPr lang="en-US" sz="2000" spc="265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average</a:t>
            </a:r>
            <a:r>
              <a:rPr lang="en-US" sz="2000" spc="27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of</a:t>
            </a:r>
            <a:r>
              <a:rPr lang="en-US" sz="2000" spc="28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50</a:t>
            </a:r>
            <a:endParaRPr lang="en-US" sz="2000" dirty="0">
              <a:latin typeface="Arial"/>
            </a:endParaRPr>
          </a:p>
          <a:p>
            <a:pPr marL="381000" algn="just">
              <a:lnSpc>
                <a:spcPct val="100000"/>
              </a:lnSpc>
              <a:spcBef>
                <a:spcPts val="400"/>
              </a:spcBef>
            </a:pPr>
            <a:r>
              <a:rPr lang="en-US" sz="2000" spc="-5" dirty="0">
                <a:latin typeface="Arial"/>
              </a:rPr>
              <a:t>feature vectors of size</a:t>
            </a:r>
            <a:r>
              <a:rPr lang="en-US" sz="2000" spc="50" dirty="0">
                <a:latin typeface="Arial"/>
              </a:rPr>
              <a:t> </a:t>
            </a:r>
            <a:r>
              <a:rPr lang="en-US" sz="2000" spc="-5" dirty="0">
                <a:latin typeface="Arial"/>
              </a:rPr>
              <a:t>4096.</a:t>
            </a:r>
          </a:p>
          <a:p>
            <a:pPr marL="381000" algn="just">
              <a:lnSpc>
                <a:spcPct val="100000"/>
              </a:lnSpc>
              <a:spcBef>
                <a:spcPts val="400"/>
              </a:spcBef>
            </a:pPr>
            <a:endParaRPr lang="en-US" sz="2000" dirty="0">
              <a:latin typeface="Arial"/>
            </a:endParaRPr>
          </a:p>
          <a:p>
            <a:pPr marL="381000" marR="5715" indent="-368935" algn="just">
              <a:lnSpc>
                <a:spcPct val="114999"/>
              </a:lnSpc>
              <a:buChar char="•"/>
              <a:tabLst>
                <a:tab pos="381635" algn="l"/>
              </a:tabLst>
            </a:pPr>
            <a:r>
              <a:rPr lang="en-US" sz="2000" spc="-5" dirty="0">
                <a:latin typeface="Arial"/>
              </a:rPr>
              <a:t>Having converted our image </a:t>
            </a:r>
            <a:r>
              <a:rPr lang="en-US" sz="2000" dirty="0">
                <a:latin typeface="Arial"/>
              </a:rPr>
              <a:t>features </a:t>
            </a:r>
            <a:r>
              <a:rPr lang="en-US" sz="2000" spc="-5" dirty="0">
                <a:latin typeface="Arial"/>
              </a:rPr>
              <a:t>into business features,  it is now time to train the</a:t>
            </a:r>
            <a:r>
              <a:rPr lang="en-US" sz="2000" spc="60" dirty="0">
                <a:latin typeface="Arial"/>
              </a:rPr>
              <a:t> </a:t>
            </a:r>
            <a:r>
              <a:rPr lang="en-US" sz="2000" dirty="0">
                <a:latin typeface="Arial"/>
              </a:rPr>
              <a:t>classifier.</a:t>
            </a:r>
          </a:p>
        </p:txBody>
      </p:sp>
    </p:spTree>
    <p:extLst>
      <p:ext uri="{BB962C8B-B14F-4D97-AF65-F5344CB8AC3E}">
        <p14:creationId xmlns:p14="http://schemas.microsoft.com/office/powerpoint/2010/main" val="147154542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1419</Words>
  <Application>Microsoft Macintosh PowerPoint</Application>
  <PresentationFormat>On-screen Show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Narrow</vt:lpstr>
      <vt:lpstr>Carlito</vt:lpstr>
      <vt:lpstr>Wingdings</vt:lpstr>
      <vt:lpstr>1_RTI Corporate</vt:lpstr>
      <vt:lpstr>RESTAURANT-PLUG</vt:lpstr>
      <vt:lpstr>Agenda</vt:lpstr>
      <vt:lpstr>Project Overview</vt:lpstr>
      <vt:lpstr>Key Questions</vt:lpstr>
      <vt:lpstr>Literature Review</vt:lpstr>
      <vt:lpstr>Data Sources</vt:lpstr>
      <vt:lpstr>Model Building Process</vt:lpstr>
      <vt:lpstr>Model Building Process</vt:lpstr>
      <vt:lpstr>Model Building Process</vt:lpstr>
      <vt:lpstr>Model Building Process</vt:lpstr>
      <vt:lpstr>Model Metrics Evaluation</vt:lpstr>
      <vt:lpstr>Model Metrics Evaluation</vt:lpstr>
      <vt:lpstr>Deployment Process</vt:lpstr>
      <vt:lpstr>Deployment Process</vt:lpstr>
      <vt:lpstr>Postmortem + Future Research</vt:lpstr>
      <vt:lpstr>References</vt:lpstr>
      <vt:lpstr>Thank you!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80</cp:revision>
  <dcterms:created xsi:type="dcterms:W3CDTF">2020-01-19T20:20:26Z</dcterms:created>
  <dcterms:modified xsi:type="dcterms:W3CDTF">2020-10-23T05:03:27Z</dcterms:modified>
</cp:coreProperties>
</file>