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7" r:id="rId5"/>
    <p:sldId id="259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6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6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6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9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9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99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9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8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6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0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BC90-3108-480B-BF05-6485B4C896CA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168B-2B0C-477B-9A98-70FD935BEB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1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1" y="72218"/>
            <a:ext cx="11430000" cy="6667500"/>
          </a:xfrm>
          <a:prstGeom prst="rect">
            <a:avLst/>
          </a:prstGeom>
        </p:spPr>
      </p:pic>
      <p:sp>
        <p:nvSpPr>
          <p:cNvPr id="11" name="Freccia bidirezionale orizzontale 10"/>
          <p:cNvSpPr/>
          <p:nvPr/>
        </p:nvSpPr>
        <p:spPr>
          <a:xfrm>
            <a:off x="5163243" y="556068"/>
            <a:ext cx="2603369" cy="20711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su 15"/>
          <p:cNvSpPr/>
          <p:nvPr/>
        </p:nvSpPr>
        <p:spPr>
          <a:xfrm rot="19915772">
            <a:off x="5227621" y="921375"/>
            <a:ext cx="290298" cy="281214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/>
          <p:cNvSpPr/>
          <p:nvPr/>
        </p:nvSpPr>
        <p:spPr>
          <a:xfrm rot="1939068" flipH="1">
            <a:off x="7361008" y="821677"/>
            <a:ext cx="295766" cy="304092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1873952" y="2114745"/>
            <a:ext cx="330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S800  </a:t>
            </a:r>
          </a:p>
          <a:p>
            <a:pPr algn="ctr"/>
            <a:r>
              <a:rPr lang="it-IT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Stabilization</a:t>
            </a:r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Position </a:t>
            </a:r>
            <a:r>
              <a:rPr lang="it-IT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Autopilot</a:t>
            </a:r>
            <a:endParaRPr lang="it-IT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7845745" y="2327449"/>
            <a:ext cx="330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S800 EVO </a:t>
            </a:r>
          </a:p>
          <a:p>
            <a:pPr algn="ctr"/>
            <a:r>
              <a:rPr lang="it-IT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Stabilization</a:t>
            </a:r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Position </a:t>
            </a:r>
            <a:r>
              <a:rPr lang="it-IT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Autopilot</a:t>
            </a:r>
            <a:endParaRPr lang="it-IT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3761295" y="298536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Board A 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Freccia circolare a destra 26"/>
          <p:cNvSpPr/>
          <p:nvPr/>
        </p:nvSpPr>
        <p:spPr>
          <a:xfrm rot="1764478">
            <a:off x="1840372" y="121105"/>
            <a:ext cx="1097749" cy="202719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Freccia circolare a destra 27"/>
          <p:cNvSpPr/>
          <p:nvPr/>
        </p:nvSpPr>
        <p:spPr>
          <a:xfrm rot="20655197" flipH="1">
            <a:off x="9660604" y="284940"/>
            <a:ext cx="1215562" cy="202719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959374" y="315241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Board B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25405" y="6052388"/>
            <a:ext cx="330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779526" y="3827098"/>
            <a:ext cx="1283796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</a:p>
          <a:p>
            <a:pPr algn="ctr"/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 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4" y="190500"/>
            <a:ext cx="11430000" cy="6667500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2257427" y="468685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Multirotor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358806" y="3066206"/>
            <a:ext cx="1283796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leader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Nuvola 1"/>
          <p:cNvSpPr/>
          <p:nvPr/>
        </p:nvSpPr>
        <p:spPr>
          <a:xfrm>
            <a:off x="7795967" y="791851"/>
            <a:ext cx="3393650" cy="1875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su 6"/>
          <p:cNvSpPr/>
          <p:nvPr/>
        </p:nvSpPr>
        <p:spPr>
          <a:xfrm rot="19051667">
            <a:off x="4396419" y="1950745"/>
            <a:ext cx="290489" cy="25115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4" y="190500"/>
            <a:ext cx="11430000" cy="6667500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2257427" y="468685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Multirotor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358806" y="3066206"/>
            <a:ext cx="1283796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leader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bidirezionale orizzontale 2"/>
          <p:cNvSpPr/>
          <p:nvPr/>
        </p:nvSpPr>
        <p:spPr>
          <a:xfrm rot="13574845" flipV="1">
            <a:off x="3208134" y="3030521"/>
            <a:ext cx="2578732" cy="27710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Nuvola 1"/>
          <p:cNvSpPr/>
          <p:nvPr/>
        </p:nvSpPr>
        <p:spPr>
          <a:xfrm>
            <a:off x="7795967" y="791851"/>
            <a:ext cx="3393650" cy="1875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4" y="190500"/>
            <a:ext cx="11430000" cy="6667500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2257427" y="468685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Multirotor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358806" y="3066206"/>
            <a:ext cx="1283796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leader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bidirezionale orizzontale 2"/>
          <p:cNvSpPr/>
          <p:nvPr/>
        </p:nvSpPr>
        <p:spPr>
          <a:xfrm rot="13574845" flipV="1">
            <a:off x="3208134" y="3030521"/>
            <a:ext cx="2578732" cy="27710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8395847" y="468685"/>
            <a:ext cx="1329179" cy="6463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Multirotor</a:t>
            </a:r>
            <a:r>
              <a:rPr lang="it-IT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</a:t>
            </a:r>
            <a:r>
              <a:rPr lang="it-IT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reccia bidirezionale orizzontale 7"/>
          <p:cNvSpPr/>
          <p:nvPr/>
        </p:nvSpPr>
        <p:spPr>
          <a:xfrm rot="18918994" flipV="1">
            <a:off x="6654276" y="3250816"/>
            <a:ext cx="2578732" cy="27710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3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195982" y="1729427"/>
            <a:ext cx="2201089" cy="3592394"/>
          </a:xfrm>
          <a:prstGeom prst="rect">
            <a:avLst/>
          </a:prstGeom>
          <a:solidFill>
            <a:schemeClr val="bg2">
              <a:alpha val="50000"/>
            </a:schemeClr>
          </a:solidFill>
          <a:ln w="508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2799760" y="273377"/>
            <a:ext cx="6498211" cy="4917506"/>
          </a:xfrm>
          <a:prstGeom prst="rect">
            <a:avLst/>
          </a:prstGeom>
          <a:solidFill>
            <a:srgbClr val="F0F0F0">
              <a:alpha val="50000"/>
            </a:srgbClr>
          </a:solidFill>
          <a:ln w="50800"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8" name="Gruppo 37"/>
          <p:cNvGrpSpPr/>
          <p:nvPr/>
        </p:nvGrpSpPr>
        <p:grpSpPr>
          <a:xfrm>
            <a:off x="2084894" y="3039153"/>
            <a:ext cx="2144861" cy="545140"/>
            <a:chOff x="2453635" y="3084179"/>
            <a:chExt cx="1673617" cy="545140"/>
          </a:xfrm>
        </p:grpSpPr>
        <p:sp>
          <p:nvSpPr>
            <p:cNvPr id="14" name="Freccia a destra 13"/>
            <p:cNvSpPr/>
            <p:nvPr/>
          </p:nvSpPr>
          <p:spPr>
            <a:xfrm rot="10800000">
              <a:off x="2453635" y="3408484"/>
              <a:ext cx="1449060" cy="2208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062023" y="3084179"/>
              <a:ext cx="1065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Vx</a:t>
              </a:r>
              <a:r>
                <a:rPr lang="it-IT" dirty="0" smtClean="0"/>
                <a:t>, </a:t>
              </a:r>
              <a:r>
                <a:rPr lang="it-IT" dirty="0" err="1" smtClean="0"/>
                <a:t>Vy</a:t>
              </a:r>
              <a:r>
                <a:rPr lang="it-IT" dirty="0" smtClean="0"/>
                <a:t>, </a:t>
              </a:r>
              <a:r>
                <a:rPr lang="it-IT" dirty="0" err="1" smtClean="0"/>
                <a:t>Vz</a:t>
              </a:r>
              <a:endParaRPr lang="it-IT" dirty="0"/>
            </a:p>
          </p:txBody>
        </p:sp>
      </p:grpSp>
      <p:sp>
        <p:nvSpPr>
          <p:cNvPr id="18" name="CasellaDiTesto 17"/>
          <p:cNvSpPr txBox="1"/>
          <p:nvPr/>
        </p:nvSpPr>
        <p:spPr>
          <a:xfrm>
            <a:off x="8395050" y="6164257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Position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6972704" y="2934614"/>
            <a:ext cx="2158995" cy="1091125"/>
            <a:chOff x="6972704" y="2934614"/>
            <a:chExt cx="2158995" cy="1091125"/>
          </a:xfrm>
        </p:grpSpPr>
        <p:sp>
          <p:nvSpPr>
            <p:cNvPr id="19" name="Freccia bidirezionale orizzontale 18"/>
            <p:cNvSpPr/>
            <p:nvPr/>
          </p:nvSpPr>
          <p:spPr>
            <a:xfrm>
              <a:off x="6972704" y="3367056"/>
              <a:ext cx="645740" cy="18684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4" name="Gruppo 33"/>
            <p:cNvGrpSpPr/>
            <p:nvPr/>
          </p:nvGrpSpPr>
          <p:grpSpPr>
            <a:xfrm>
              <a:off x="7661118" y="2934614"/>
              <a:ext cx="1470581" cy="1091125"/>
              <a:chOff x="7661118" y="2934614"/>
              <a:chExt cx="1470581" cy="1091125"/>
            </a:xfrm>
          </p:grpSpPr>
          <p:sp>
            <p:nvSpPr>
              <p:cNvPr id="16" name="Rettangolo arrotondato 15"/>
              <p:cNvSpPr/>
              <p:nvPr/>
            </p:nvSpPr>
            <p:spPr>
              <a:xfrm>
                <a:off x="7661118" y="2934614"/>
                <a:ext cx="1470581" cy="1091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/>
              <p:cNvSpPr txBox="1"/>
              <p:nvPr/>
            </p:nvSpPr>
            <p:spPr>
              <a:xfrm>
                <a:off x="7880553" y="3259989"/>
                <a:ext cx="121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Radio link</a:t>
                </a:r>
                <a:endParaRPr lang="it-IT" dirty="0"/>
              </a:p>
            </p:txBody>
          </p:sp>
        </p:grpSp>
      </p:grpSp>
      <p:sp>
        <p:nvSpPr>
          <p:cNvPr id="23" name="Freccia a destra 22"/>
          <p:cNvSpPr/>
          <p:nvPr/>
        </p:nvSpPr>
        <p:spPr>
          <a:xfrm>
            <a:off x="9403237" y="3138134"/>
            <a:ext cx="2177592" cy="1713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/>
          <p:cNvSpPr/>
          <p:nvPr/>
        </p:nvSpPr>
        <p:spPr>
          <a:xfrm rot="10800000">
            <a:off x="9393808" y="3597381"/>
            <a:ext cx="2177592" cy="1713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/>
          <p:cNvSpPr/>
          <p:nvPr/>
        </p:nvSpPr>
        <p:spPr>
          <a:xfrm rot="15224739">
            <a:off x="7693270" y="5105198"/>
            <a:ext cx="2177592" cy="1713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9297972" y="2837468"/>
            <a:ext cx="21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Drone </a:t>
            </a:r>
            <a:r>
              <a:rPr lang="it-IT" b="1" dirty="0" smtClean="0"/>
              <a:t>A </a:t>
            </a:r>
            <a:r>
              <a:rPr lang="it-IT" b="1" dirty="0"/>
              <a:t>Position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873543" y="3752291"/>
            <a:ext cx="21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b="1"/>
            </a:lvl1pPr>
          </a:lstStyle>
          <a:p>
            <a:r>
              <a:rPr lang="it-IT" dirty="0"/>
              <a:t>Drone </a:t>
            </a:r>
            <a:r>
              <a:rPr lang="it-IT" dirty="0" smtClean="0"/>
              <a:t>B </a:t>
            </a:r>
            <a:r>
              <a:rPr lang="it-IT" dirty="0"/>
              <a:t>Position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3454925" y="562638"/>
            <a:ext cx="1470581" cy="1822343"/>
            <a:chOff x="4708688" y="562638"/>
            <a:chExt cx="1470581" cy="1822343"/>
          </a:xfrm>
        </p:grpSpPr>
        <p:sp>
          <p:nvSpPr>
            <p:cNvPr id="29" name="Rettangolo arrotondato 28"/>
            <p:cNvSpPr/>
            <p:nvPr/>
          </p:nvSpPr>
          <p:spPr>
            <a:xfrm>
              <a:off x="4708688" y="562638"/>
              <a:ext cx="1470581" cy="109112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accent6">
                      <a:lumMod val="75000"/>
                    </a:schemeClr>
                  </a:solidFill>
                </a:rPr>
                <a:t>GPS</a:t>
              </a:r>
            </a:p>
            <a:p>
              <a:pPr algn="ctr"/>
              <a:r>
                <a:rPr lang="it-IT" dirty="0" smtClean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  <a:p>
              <a:pPr algn="ctr"/>
              <a:r>
                <a:rPr lang="it-IT" dirty="0" err="1" smtClean="0">
                  <a:solidFill>
                    <a:schemeClr val="accent6">
                      <a:lumMod val="75000"/>
                    </a:schemeClr>
                  </a:solidFill>
                </a:rPr>
                <a:t>Compass</a:t>
              </a:r>
              <a:endParaRPr lang="it-IT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Freccia in giù 31"/>
            <p:cNvSpPr/>
            <p:nvPr/>
          </p:nvSpPr>
          <p:spPr>
            <a:xfrm>
              <a:off x="5364275" y="1653763"/>
              <a:ext cx="159832" cy="73121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3968685" y="2384981"/>
            <a:ext cx="2950589" cy="2281287"/>
            <a:chOff x="3968685" y="2384981"/>
            <a:chExt cx="2950589" cy="2281287"/>
          </a:xfrm>
        </p:grpSpPr>
        <p:sp>
          <p:nvSpPr>
            <p:cNvPr id="11" name="Rettangolo 10"/>
            <p:cNvSpPr/>
            <p:nvPr/>
          </p:nvSpPr>
          <p:spPr>
            <a:xfrm>
              <a:off x="3968685" y="2384981"/>
              <a:ext cx="2950589" cy="22812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968685" y="2443927"/>
              <a:ext cx="24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Arduino </a:t>
              </a:r>
              <a:r>
                <a:rPr lang="it-IT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Based</a:t>
              </a:r>
              <a:r>
                <a:rPr lang="it-IT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Board</a:t>
              </a:r>
              <a:endPara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778185" y="3426494"/>
              <a:ext cx="1428681" cy="8876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Navigation</a:t>
              </a:r>
              <a:endParaRPr lang="it-IT" dirty="0" smtClean="0"/>
            </a:p>
            <a:p>
              <a:pPr algn="ctr"/>
              <a:r>
                <a:rPr lang="it-IT" dirty="0" smtClean="0"/>
                <a:t>Law</a:t>
              </a:r>
              <a:endParaRPr lang="it-IT" dirty="0"/>
            </a:p>
          </p:txBody>
        </p:sp>
      </p:grpSp>
      <p:sp>
        <p:nvSpPr>
          <p:cNvPr id="39" name="Rettangolo arrotondato 38"/>
          <p:cNvSpPr/>
          <p:nvPr/>
        </p:nvSpPr>
        <p:spPr>
          <a:xfrm>
            <a:off x="5581093" y="572064"/>
            <a:ext cx="1508033" cy="10911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0070C0"/>
                </a:solidFill>
              </a:rPr>
              <a:t>Receiver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0" name="Freccia in giù 39"/>
          <p:cNvSpPr/>
          <p:nvPr/>
        </p:nvSpPr>
        <p:spPr>
          <a:xfrm>
            <a:off x="6212688" y="1660512"/>
            <a:ext cx="159832" cy="73121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183225" y="456493"/>
            <a:ext cx="20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it-IT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Board A</a:t>
            </a:r>
            <a:endParaRPr lang="it-IT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05662" y="1841455"/>
            <a:ext cx="20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S800 </a:t>
            </a:r>
            <a:endParaRPr lang="it-IT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575035" y="3049423"/>
            <a:ext cx="14140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Stabilization</a:t>
            </a:r>
            <a:endParaRPr lang="it-IT" b="1" dirty="0" smtClean="0"/>
          </a:p>
          <a:p>
            <a:pPr algn="ctr"/>
            <a:r>
              <a:rPr lang="it-IT" b="1" dirty="0" smtClean="0"/>
              <a:t>Position</a:t>
            </a:r>
          </a:p>
          <a:p>
            <a:pPr algn="ctr"/>
            <a:r>
              <a:rPr lang="it-IT" b="1" dirty="0" err="1" smtClean="0"/>
              <a:t>Autopilot</a:t>
            </a:r>
            <a:endParaRPr lang="it-IT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292604" y="1785140"/>
            <a:ext cx="1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Pilot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4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195982" y="1729427"/>
            <a:ext cx="2201089" cy="3592394"/>
          </a:xfrm>
          <a:prstGeom prst="rect">
            <a:avLst/>
          </a:prstGeom>
          <a:solidFill>
            <a:schemeClr val="bg2">
              <a:alpha val="50000"/>
            </a:schemeClr>
          </a:solidFill>
          <a:ln w="508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2799760" y="273377"/>
            <a:ext cx="6498211" cy="4917506"/>
          </a:xfrm>
          <a:prstGeom prst="rect">
            <a:avLst/>
          </a:prstGeom>
          <a:solidFill>
            <a:srgbClr val="F0F0F0">
              <a:alpha val="50000"/>
            </a:srgbClr>
          </a:solidFill>
          <a:ln w="50800"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8" name="Gruppo 37"/>
          <p:cNvGrpSpPr/>
          <p:nvPr/>
        </p:nvGrpSpPr>
        <p:grpSpPr>
          <a:xfrm>
            <a:off x="2084894" y="3039153"/>
            <a:ext cx="2144861" cy="545140"/>
            <a:chOff x="2453635" y="3084179"/>
            <a:chExt cx="1673617" cy="545140"/>
          </a:xfrm>
        </p:grpSpPr>
        <p:sp>
          <p:nvSpPr>
            <p:cNvPr id="14" name="Freccia a destra 13"/>
            <p:cNvSpPr/>
            <p:nvPr/>
          </p:nvSpPr>
          <p:spPr>
            <a:xfrm rot="10800000">
              <a:off x="2453635" y="3408484"/>
              <a:ext cx="1449060" cy="2208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062023" y="3084179"/>
              <a:ext cx="1065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Vx</a:t>
              </a:r>
              <a:r>
                <a:rPr lang="it-IT" dirty="0" smtClean="0"/>
                <a:t>, </a:t>
              </a:r>
              <a:r>
                <a:rPr lang="it-IT" dirty="0" err="1" smtClean="0"/>
                <a:t>Vy</a:t>
              </a:r>
              <a:r>
                <a:rPr lang="it-IT" dirty="0" smtClean="0"/>
                <a:t>, </a:t>
              </a:r>
              <a:r>
                <a:rPr lang="it-IT" dirty="0" err="1" smtClean="0"/>
                <a:t>Vz</a:t>
              </a:r>
              <a:endParaRPr lang="it-IT" dirty="0"/>
            </a:p>
          </p:txBody>
        </p:sp>
      </p:grpSp>
      <p:sp>
        <p:nvSpPr>
          <p:cNvPr id="18" name="CasellaDiTesto 17"/>
          <p:cNvSpPr txBox="1"/>
          <p:nvPr/>
        </p:nvSpPr>
        <p:spPr>
          <a:xfrm>
            <a:off x="8395050" y="6164257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Position</a:t>
            </a: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6972704" y="2934614"/>
            <a:ext cx="2158995" cy="1091125"/>
            <a:chOff x="6972704" y="2934614"/>
            <a:chExt cx="2158995" cy="1091125"/>
          </a:xfrm>
        </p:grpSpPr>
        <p:sp>
          <p:nvSpPr>
            <p:cNvPr id="19" name="Freccia bidirezionale orizzontale 18"/>
            <p:cNvSpPr/>
            <p:nvPr/>
          </p:nvSpPr>
          <p:spPr>
            <a:xfrm>
              <a:off x="6972704" y="3367056"/>
              <a:ext cx="645740" cy="18684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4" name="Gruppo 33"/>
            <p:cNvGrpSpPr/>
            <p:nvPr/>
          </p:nvGrpSpPr>
          <p:grpSpPr>
            <a:xfrm>
              <a:off x="7661118" y="2934614"/>
              <a:ext cx="1470581" cy="1091125"/>
              <a:chOff x="7661118" y="2934614"/>
              <a:chExt cx="1470581" cy="1091125"/>
            </a:xfrm>
          </p:grpSpPr>
          <p:sp>
            <p:nvSpPr>
              <p:cNvPr id="16" name="Rettangolo arrotondato 15"/>
              <p:cNvSpPr/>
              <p:nvPr/>
            </p:nvSpPr>
            <p:spPr>
              <a:xfrm>
                <a:off x="7661118" y="2934614"/>
                <a:ext cx="1470581" cy="1091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/>
              <p:cNvSpPr txBox="1"/>
              <p:nvPr/>
            </p:nvSpPr>
            <p:spPr>
              <a:xfrm>
                <a:off x="7880553" y="3259989"/>
                <a:ext cx="121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Radio link</a:t>
                </a:r>
                <a:endParaRPr lang="it-IT" dirty="0"/>
              </a:p>
            </p:txBody>
          </p:sp>
        </p:grpSp>
      </p:grpSp>
      <p:sp>
        <p:nvSpPr>
          <p:cNvPr id="23" name="Freccia a destra 22"/>
          <p:cNvSpPr/>
          <p:nvPr/>
        </p:nvSpPr>
        <p:spPr>
          <a:xfrm>
            <a:off x="9403237" y="3138134"/>
            <a:ext cx="2177592" cy="1713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/>
          <p:cNvSpPr/>
          <p:nvPr/>
        </p:nvSpPr>
        <p:spPr>
          <a:xfrm rot="10800000">
            <a:off x="9393808" y="3597381"/>
            <a:ext cx="2177592" cy="1713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/>
          <p:cNvSpPr/>
          <p:nvPr/>
        </p:nvSpPr>
        <p:spPr>
          <a:xfrm rot="15224739">
            <a:off x="7693270" y="5105198"/>
            <a:ext cx="2177592" cy="1713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9297972" y="2837468"/>
            <a:ext cx="21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Drone B Position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873543" y="3752291"/>
            <a:ext cx="21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b="1"/>
            </a:lvl1pPr>
          </a:lstStyle>
          <a:p>
            <a:r>
              <a:rPr lang="it-IT" dirty="0"/>
              <a:t>Drone A Position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3454925" y="562638"/>
            <a:ext cx="1470581" cy="1822343"/>
            <a:chOff x="4708688" y="562638"/>
            <a:chExt cx="1470581" cy="1822343"/>
          </a:xfrm>
        </p:grpSpPr>
        <p:sp>
          <p:nvSpPr>
            <p:cNvPr id="29" name="Rettangolo arrotondato 28"/>
            <p:cNvSpPr/>
            <p:nvPr/>
          </p:nvSpPr>
          <p:spPr>
            <a:xfrm>
              <a:off x="4708688" y="562638"/>
              <a:ext cx="1470581" cy="109112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accent6">
                      <a:lumMod val="75000"/>
                    </a:schemeClr>
                  </a:solidFill>
                </a:rPr>
                <a:t>GPS</a:t>
              </a:r>
            </a:p>
            <a:p>
              <a:pPr algn="ctr"/>
              <a:r>
                <a:rPr lang="it-IT" dirty="0" smtClean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  <a:p>
              <a:pPr algn="ctr"/>
              <a:r>
                <a:rPr lang="it-IT" dirty="0" err="1" smtClean="0">
                  <a:solidFill>
                    <a:schemeClr val="accent6">
                      <a:lumMod val="75000"/>
                    </a:schemeClr>
                  </a:solidFill>
                </a:rPr>
                <a:t>Compass</a:t>
              </a:r>
              <a:endParaRPr lang="it-IT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Freccia in giù 31"/>
            <p:cNvSpPr/>
            <p:nvPr/>
          </p:nvSpPr>
          <p:spPr>
            <a:xfrm>
              <a:off x="5364275" y="1653763"/>
              <a:ext cx="159832" cy="73121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3968685" y="2384981"/>
            <a:ext cx="2950589" cy="2281287"/>
            <a:chOff x="3968685" y="2384981"/>
            <a:chExt cx="2950589" cy="2281287"/>
          </a:xfrm>
        </p:grpSpPr>
        <p:sp>
          <p:nvSpPr>
            <p:cNvPr id="11" name="Rettangolo 10"/>
            <p:cNvSpPr/>
            <p:nvPr/>
          </p:nvSpPr>
          <p:spPr>
            <a:xfrm>
              <a:off x="3968685" y="2384981"/>
              <a:ext cx="2950589" cy="22812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968685" y="2443927"/>
              <a:ext cx="24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Arduino </a:t>
              </a:r>
              <a:r>
                <a:rPr lang="it-IT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Based</a:t>
              </a:r>
              <a:r>
                <a:rPr lang="it-IT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Board</a:t>
              </a:r>
              <a:endPara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778185" y="3426494"/>
              <a:ext cx="1428681" cy="8876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Navigation</a:t>
              </a:r>
              <a:endParaRPr lang="it-IT" dirty="0" smtClean="0"/>
            </a:p>
            <a:p>
              <a:pPr algn="ctr"/>
              <a:r>
                <a:rPr lang="it-IT" dirty="0" smtClean="0"/>
                <a:t>Law</a:t>
              </a:r>
              <a:endParaRPr lang="it-IT" dirty="0"/>
            </a:p>
          </p:txBody>
        </p:sp>
      </p:grpSp>
      <p:sp>
        <p:nvSpPr>
          <p:cNvPr id="39" name="Rettangolo arrotondato 38"/>
          <p:cNvSpPr/>
          <p:nvPr/>
        </p:nvSpPr>
        <p:spPr>
          <a:xfrm>
            <a:off x="5581093" y="572064"/>
            <a:ext cx="1508033" cy="10911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0070C0"/>
                </a:solidFill>
              </a:rPr>
              <a:t>Receiver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0" name="Freccia in giù 39"/>
          <p:cNvSpPr/>
          <p:nvPr/>
        </p:nvSpPr>
        <p:spPr>
          <a:xfrm>
            <a:off x="6212688" y="1660512"/>
            <a:ext cx="159832" cy="73121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183225" y="456493"/>
            <a:ext cx="20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it-IT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Board B</a:t>
            </a:r>
            <a:endParaRPr lang="it-IT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05662" y="1841455"/>
            <a:ext cx="20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S800 EVO</a:t>
            </a:r>
            <a:endParaRPr lang="it-IT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575035" y="3049423"/>
            <a:ext cx="14140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Stabilization</a:t>
            </a:r>
            <a:endParaRPr lang="it-IT" b="1" dirty="0" smtClean="0"/>
          </a:p>
          <a:p>
            <a:pPr algn="ctr"/>
            <a:r>
              <a:rPr lang="it-IT" b="1" dirty="0" smtClean="0"/>
              <a:t>Position</a:t>
            </a:r>
          </a:p>
          <a:p>
            <a:pPr algn="ctr"/>
            <a:r>
              <a:rPr lang="it-IT" b="1" dirty="0" err="1" smtClean="0"/>
              <a:t>Autopilot</a:t>
            </a:r>
            <a:endParaRPr lang="it-IT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292604" y="1785140"/>
            <a:ext cx="1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Pilot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86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/>
          <p:cNvSpPr/>
          <p:nvPr/>
        </p:nvSpPr>
        <p:spPr>
          <a:xfrm>
            <a:off x="195982" y="1729427"/>
            <a:ext cx="2201089" cy="3592394"/>
          </a:xfrm>
          <a:prstGeom prst="rect">
            <a:avLst/>
          </a:prstGeom>
          <a:solidFill>
            <a:schemeClr val="bg2">
              <a:alpha val="50000"/>
            </a:schemeClr>
          </a:solidFill>
          <a:ln w="508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05662" y="1841455"/>
            <a:ext cx="20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</a:t>
            </a:r>
            <a:endParaRPr lang="it-IT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ttangolo arrotondato 40"/>
          <p:cNvSpPr/>
          <p:nvPr/>
        </p:nvSpPr>
        <p:spPr>
          <a:xfrm>
            <a:off x="749008" y="3059694"/>
            <a:ext cx="1154050" cy="77904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0070C0"/>
                </a:solidFill>
              </a:rPr>
              <a:t>Receiver</a:t>
            </a:r>
            <a:endParaRPr lang="it-IT" dirty="0">
              <a:solidFill>
                <a:srgbClr val="0070C0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3657600" y="480925"/>
            <a:ext cx="8432282" cy="4917506"/>
            <a:chOff x="3544478" y="169840"/>
            <a:chExt cx="8432282" cy="4917506"/>
          </a:xfrm>
        </p:grpSpPr>
        <p:sp>
          <p:nvSpPr>
            <p:cNvPr id="42" name="Rettangolo 41"/>
            <p:cNvSpPr/>
            <p:nvPr/>
          </p:nvSpPr>
          <p:spPr>
            <a:xfrm>
              <a:off x="3544478" y="169840"/>
              <a:ext cx="6130570" cy="4917506"/>
            </a:xfrm>
            <a:prstGeom prst="rect">
              <a:avLst/>
            </a:prstGeom>
            <a:solidFill>
              <a:srgbClr val="F0F0F0">
                <a:alpha val="50000"/>
              </a:srgbClr>
            </a:solidFill>
            <a:ln w="5080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6" name="Gruppo 35"/>
            <p:cNvGrpSpPr/>
            <p:nvPr/>
          </p:nvGrpSpPr>
          <p:grpSpPr>
            <a:xfrm>
              <a:off x="6972704" y="2934614"/>
              <a:ext cx="2158995" cy="1091125"/>
              <a:chOff x="6972704" y="2934614"/>
              <a:chExt cx="2158995" cy="1091125"/>
            </a:xfrm>
          </p:grpSpPr>
          <p:sp>
            <p:nvSpPr>
              <p:cNvPr id="19" name="Freccia bidirezionale orizzontale 18"/>
              <p:cNvSpPr/>
              <p:nvPr/>
            </p:nvSpPr>
            <p:spPr>
              <a:xfrm>
                <a:off x="6972704" y="3367056"/>
                <a:ext cx="645740" cy="18684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4" name="Gruppo 33"/>
              <p:cNvGrpSpPr/>
              <p:nvPr/>
            </p:nvGrpSpPr>
            <p:grpSpPr>
              <a:xfrm>
                <a:off x="7661118" y="2934614"/>
                <a:ext cx="1470581" cy="1091125"/>
                <a:chOff x="7661118" y="2934614"/>
                <a:chExt cx="1470581" cy="1091125"/>
              </a:xfrm>
            </p:grpSpPr>
            <p:sp>
              <p:nvSpPr>
                <p:cNvPr id="16" name="Rettangolo arrotondato 15"/>
                <p:cNvSpPr/>
                <p:nvPr/>
              </p:nvSpPr>
              <p:spPr>
                <a:xfrm>
                  <a:off x="7661118" y="2934614"/>
                  <a:ext cx="1470581" cy="10911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CasellaDiTesto 19"/>
                <p:cNvSpPr txBox="1"/>
                <p:nvPr/>
              </p:nvSpPr>
              <p:spPr>
                <a:xfrm>
                  <a:off x="7880553" y="3259989"/>
                  <a:ext cx="12160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 smtClean="0"/>
                    <a:t>Radio link</a:t>
                  </a:r>
                  <a:endParaRPr lang="it-IT" dirty="0"/>
                </a:p>
              </p:txBody>
            </p:sp>
          </p:grpSp>
        </p:grpSp>
        <p:sp>
          <p:nvSpPr>
            <p:cNvPr id="23" name="Freccia a destra 22"/>
            <p:cNvSpPr/>
            <p:nvPr/>
          </p:nvSpPr>
          <p:spPr>
            <a:xfrm>
              <a:off x="9479842" y="3138134"/>
              <a:ext cx="2374366" cy="22892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9693902" y="2837468"/>
              <a:ext cx="2282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/>
                <a:t>GPS Position To Drone A </a:t>
              </a:r>
              <a:endParaRPr lang="it-IT" sz="1600" b="1" dirty="0"/>
            </a:p>
          </p:txBody>
        </p:sp>
        <p:grpSp>
          <p:nvGrpSpPr>
            <p:cNvPr id="37" name="Gruppo 36"/>
            <p:cNvGrpSpPr/>
            <p:nvPr/>
          </p:nvGrpSpPr>
          <p:grpSpPr>
            <a:xfrm>
              <a:off x="4778185" y="534892"/>
              <a:ext cx="1470581" cy="1822343"/>
              <a:chOff x="4708688" y="562638"/>
              <a:chExt cx="1470581" cy="1822343"/>
            </a:xfrm>
          </p:grpSpPr>
          <p:sp>
            <p:nvSpPr>
              <p:cNvPr id="29" name="Rettangolo arrotondato 28"/>
              <p:cNvSpPr/>
              <p:nvPr/>
            </p:nvSpPr>
            <p:spPr>
              <a:xfrm>
                <a:off x="4708688" y="562638"/>
                <a:ext cx="1470581" cy="1091125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GPS</a:t>
                </a:r>
              </a:p>
            </p:txBody>
          </p:sp>
          <p:sp>
            <p:nvSpPr>
              <p:cNvPr id="32" name="Freccia in giù 31"/>
              <p:cNvSpPr/>
              <p:nvPr/>
            </p:nvSpPr>
            <p:spPr>
              <a:xfrm>
                <a:off x="5364275" y="1653763"/>
                <a:ext cx="159832" cy="731218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5" name="Gruppo 34"/>
            <p:cNvGrpSpPr/>
            <p:nvPr/>
          </p:nvGrpSpPr>
          <p:grpSpPr>
            <a:xfrm>
              <a:off x="3968685" y="2384981"/>
              <a:ext cx="2950589" cy="2281287"/>
              <a:chOff x="3968685" y="2384981"/>
              <a:chExt cx="2950589" cy="2281287"/>
            </a:xfrm>
          </p:grpSpPr>
          <p:sp>
            <p:nvSpPr>
              <p:cNvPr id="11" name="Rettangolo 10"/>
              <p:cNvSpPr/>
              <p:nvPr/>
            </p:nvSpPr>
            <p:spPr>
              <a:xfrm>
                <a:off x="3968685" y="2384981"/>
                <a:ext cx="2950589" cy="22812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CasellaDiTesto 11"/>
              <p:cNvSpPr txBox="1"/>
              <p:nvPr/>
            </p:nvSpPr>
            <p:spPr>
              <a:xfrm>
                <a:off x="3968685" y="2443927"/>
                <a:ext cx="2403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Arduino </a:t>
                </a:r>
                <a:r>
                  <a:rPr lang="it-IT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Based</a:t>
                </a:r>
                <a:r>
                  <a:rPr lang="it-IT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Board</a:t>
                </a:r>
                <a:endPara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4778185" y="3426494"/>
                <a:ext cx="1428681" cy="8876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Navigation</a:t>
                </a:r>
                <a:endParaRPr lang="it-IT" dirty="0" smtClean="0"/>
              </a:p>
              <a:p>
                <a:pPr algn="ctr"/>
                <a:r>
                  <a:rPr lang="it-IT" dirty="0" smtClean="0"/>
                  <a:t>Law</a:t>
                </a:r>
                <a:endParaRPr lang="it-IT" dirty="0"/>
              </a:p>
            </p:txBody>
          </p:sp>
        </p:grpSp>
        <p:sp>
          <p:nvSpPr>
            <p:cNvPr id="43" name="CasellaDiTesto 42"/>
            <p:cNvSpPr txBox="1"/>
            <p:nvPr/>
          </p:nvSpPr>
          <p:spPr>
            <a:xfrm>
              <a:off x="7183225" y="456493"/>
              <a:ext cx="13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Rover Board </a:t>
              </a:r>
              <a:endParaRPr lang="it-IT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9675048" y="3369238"/>
              <a:ext cx="2282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/>
                <a:t>GPS Position To Drone </a:t>
              </a:r>
              <a:r>
                <a:rPr lang="it-IT" sz="1600" b="1" dirty="0"/>
                <a:t>B</a:t>
              </a:r>
              <a:r>
                <a:rPr lang="it-IT" b="1" dirty="0"/>
                <a:t> </a:t>
              </a:r>
            </a:p>
          </p:txBody>
        </p:sp>
        <p:sp>
          <p:nvSpPr>
            <p:cNvPr id="52" name="Freccia a destra 51"/>
            <p:cNvSpPr/>
            <p:nvPr/>
          </p:nvSpPr>
          <p:spPr>
            <a:xfrm>
              <a:off x="9496076" y="3653432"/>
              <a:ext cx="2374366" cy="22892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2321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86107"/>
              </p:ext>
            </p:extLst>
          </p:nvPr>
        </p:nvGraphicFramePr>
        <p:xfrm>
          <a:off x="1957589" y="7385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Component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Cost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Navigation</a:t>
                      </a:r>
                      <a:r>
                        <a:rPr lang="it-IT" dirty="0" smtClean="0"/>
                        <a:t> Board</a:t>
                      </a:r>
                      <a:r>
                        <a:rPr lang="it-IT" baseline="0" dirty="0" smtClean="0"/>
                        <a:t>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1000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Navigation</a:t>
                      </a:r>
                      <a:r>
                        <a:rPr lang="it-IT" dirty="0" smtClean="0"/>
                        <a:t> Board</a:t>
                      </a:r>
                      <a:r>
                        <a:rPr lang="it-IT" baseline="0" dirty="0" smtClean="0"/>
                        <a:t> 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1000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Rover Board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900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2900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841679" y="199626"/>
            <a:ext cx="551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HARWARE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841679" y="2683102"/>
            <a:ext cx="551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Activities</a:t>
            </a:r>
            <a:endParaRPr lang="it-IT" sz="2400" b="1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58841"/>
              </p:ext>
            </p:extLst>
          </p:nvPr>
        </p:nvGraphicFramePr>
        <p:xfrm>
          <a:off x="1967605" y="3307227"/>
          <a:ext cx="8128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smtClean="0"/>
                        <a:t>Activity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Weeks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 Sensors and I/O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Law Integration and Codification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Broadcast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Telemetry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150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weeks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65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turci</dc:creator>
  <cp:lastModifiedBy>matteo turci</cp:lastModifiedBy>
  <cp:revision>18</cp:revision>
  <dcterms:created xsi:type="dcterms:W3CDTF">2014-02-25T14:02:30Z</dcterms:created>
  <dcterms:modified xsi:type="dcterms:W3CDTF">2015-01-22T12:25:24Z</dcterms:modified>
</cp:coreProperties>
</file>