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8288000" cy="10287000"/>
  <p:notesSz cx="6858000" cy="9144000"/>
  <p:embeddedFontLst>
    <p:embeddedFont>
      <p:font typeface="Archivo Narrow" charset="1" panose="020B0506020202020B04"/>
      <p:regular r:id="rId18"/>
    </p:embeddedFont>
    <p:embeddedFont>
      <p:font typeface="Open Sauce Medium" charset="1" panose="00000600000000000000"/>
      <p:regular r:id="rId19"/>
    </p:embeddedFont>
    <p:embeddedFont>
      <p:font typeface="Open Sauce Light" charset="1" panose="00000400000000000000"/>
      <p:regular r:id="rId20"/>
    </p:embeddedFont>
    <p:embeddedFont>
      <p:font typeface="Open Sauce Bold" charset="1" panose="00000800000000000000"/>
      <p:regular r:id="rId21"/>
    </p:embeddedFont>
    <p:embeddedFont>
      <p:font typeface="Open Sauce" charset="1" panose="00000500000000000000"/>
      <p:regular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16.jpeg" Type="http://schemas.openxmlformats.org/officeDocument/2006/relationships/image"/><Relationship Id="rId5" Target="../media/image17.jpe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jpe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9.png" Type="http://schemas.openxmlformats.org/officeDocument/2006/relationships/image"/><Relationship Id="rId3" Target="../media/image20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6.jpeg" Type="http://schemas.openxmlformats.org/officeDocument/2006/relationships/image"/><Relationship Id="rId5" Target="../media/image7.jpeg" Type="http://schemas.openxmlformats.org/officeDocument/2006/relationships/image"/><Relationship Id="rId6" Target="../media/image8.jpeg" Type="http://schemas.openxmlformats.org/officeDocument/2006/relationships/image"/><Relationship Id="rId7" Target="../media/image9.png" Type="http://schemas.openxmlformats.org/officeDocument/2006/relationships/image"/><Relationship Id="rId8" Target="../media/image10.jpe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jpeg" Type="http://schemas.openxmlformats.org/officeDocument/2006/relationships/image"/><Relationship Id="rId3" Target="../media/image1.png" Type="http://schemas.openxmlformats.org/officeDocument/2006/relationships/image"/><Relationship Id="rId4" Target="../media/image2.svg" Type="http://schemas.openxmlformats.org/officeDocument/2006/relationships/image"/><Relationship Id="rId5" Target="../media/image13.jpeg" Type="http://schemas.openxmlformats.org/officeDocument/2006/relationships/image"/><Relationship Id="rId6" Target="https://www.youtube.com/watch?v=9X2FHToEyOU" TargetMode="External" Type="http://schemas.openxmlformats.org/officeDocument/2006/relationships/video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jpeg" Type="http://schemas.openxmlformats.org/officeDocument/2006/relationships/image"/><Relationship Id="rId3" Target="../media/image1.png" Type="http://schemas.openxmlformats.org/officeDocument/2006/relationships/image"/><Relationship Id="rId4" Target="../media/image2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jpeg" Type="http://schemas.openxmlformats.org/officeDocument/2006/relationships/image"/><Relationship Id="rId3" Target="../media/image1.png" Type="http://schemas.openxmlformats.org/officeDocument/2006/relationships/image"/><Relationship Id="rId4" Target="../media/image2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02B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262275" y="1669490"/>
            <a:ext cx="9945163" cy="5821907"/>
            <a:chOff x="0" y="0"/>
            <a:chExt cx="13260217" cy="7762542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1218867"/>
              <a:ext cx="13260217" cy="65436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2600"/>
                </a:lnSpc>
              </a:pPr>
              <a:r>
                <a:rPr lang="en-US" sz="12000">
                  <a:solidFill>
                    <a:srgbClr val="FF7C64"/>
                  </a:solidFill>
                  <a:latin typeface="Archivo Narrow"/>
                  <a:ea typeface="Archivo Narrow"/>
                  <a:cs typeface="Archivo Narrow"/>
                  <a:sym typeface="Archivo Narrow"/>
                </a:rPr>
                <a:t>Réalité virtuelle VR/AR au niveau professionnel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0" y="-47625"/>
              <a:ext cx="11115405" cy="47180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940"/>
                </a:lnSpc>
              </a:pPr>
              <a:r>
                <a:rPr lang="en-US" b="true" sz="2100" spc="105">
                  <a:solidFill>
                    <a:srgbClr val="FFFFFF"/>
                  </a:solidFill>
                  <a:latin typeface="Open Sauce Medium"/>
                  <a:ea typeface="Open Sauce Medium"/>
                  <a:cs typeface="Open Sauce Medium"/>
                  <a:sym typeface="Open Sauce Medium"/>
                </a:rPr>
                <a:t>VEILLE TECHNOLOGIQUE</a:t>
              </a: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-3631752" y="7479061"/>
            <a:ext cx="6558303" cy="6522531"/>
          </a:xfrm>
          <a:custGeom>
            <a:avLst/>
            <a:gdLst/>
            <a:ahLst/>
            <a:cxnLst/>
            <a:rect r="r" b="b" t="t" l="l"/>
            <a:pathLst>
              <a:path h="6522531" w="6558303">
                <a:moveTo>
                  <a:pt x="0" y="0"/>
                </a:moveTo>
                <a:lnTo>
                  <a:pt x="6558303" y="0"/>
                </a:lnTo>
                <a:lnTo>
                  <a:pt x="6558303" y="6522530"/>
                </a:lnTo>
                <a:lnTo>
                  <a:pt x="0" y="65225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4697856" y="-556855"/>
            <a:ext cx="6558303" cy="6522531"/>
          </a:xfrm>
          <a:custGeom>
            <a:avLst/>
            <a:gdLst/>
            <a:ahLst/>
            <a:cxnLst/>
            <a:rect r="r" b="b" t="t" l="l"/>
            <a:pathLst>
              <a:path h="6522531" w="6558303">
                <a:moveTo>
                  <a:pt x="0" y="0"/>
                </a:moveTo>
                <a:lnTo>
                  <a:pt x="6558303" y="0"/>
                </a:lnTo>
                <a:lnTo>
                  <a:pt x="6558303" y="6522531"/>
                </a:lnTo>
                <a:lnTo>
                  <a:pt x="0" y="652253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0452215" y="-4852545"/>
            <a:ext cx="6558303" cy="6522531"/>
          </a:xfrm>
          <a:custGeom>
            <a:avLst/>
            <a:gdLst/>
            <a:ahLst/>
            <a:cxnLst/>
            <a:rect r="r" b="b" t="t" l="l"/>
            <a:pathLst>
              <a:path h="6522531" w="6558303">
                <a:moveTo>
                  <a:pt x="0" y="0"/>
                </a:moveTo>
                <a:lnTo>
                  <a:pt x="6558304" y="0"/>
                </a:lnTo>
                <a:lnTo>
                  <a:pt x="6558304" y="6522531"/>
                </a:lnTo>
                <a:lnTo>
                  <a:pt x="0" y="652253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2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852739" y="-633684"/>
            <a:ext cx="5849492" cy="4115915"/>
          </a:xfrm>
          <a:custGeom>
            <a:avLst/>
            <a:gdLst/>
            <a:ahLst/>
            <a:cxnLst/>
            <a:rect r="r" b="b" t="t" l="l"/>
            <a:pathLst>
              <a:path h="4115915" w="5849492">
                <a:moveTo>
                  <a:pt x="0" y="0"/>
                </a:moveTo>
                <a:lnTo>
                  <a:pt x="5849492" y="0"/>
                </a:lnTo>
                <a:lnTo>
                  <a:pt x="5849492" y="4115915"/>
                </a:lnTo>
                <a:lnTo>
                  <a:pt x="0" y="41159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2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945909" y="6231973"/>
            <a:ext cx="5813660" cy="3255649"/>
          </a:xfrm>
          <a:custGeom>
            <a:avLst/>
            <a:gdLst/>
            <a:ahLst/>
            <a:cxnLst/>
            <a:rect r="r" b="b" t="t" l="l"/>
            <a:pathLst>
              <a:path h="3255649" w="5813660">
                <a:moveTo>
                  <a:pt x="0" y="0"/>
                </a:moveTo>
                <a:lnTo>
                  <a:pt x="5813660" y="0"/>
                </a:lnTo>
                <a:lnTo>
                  <a:pt x="5813660" y="3255649"/>
                </a:lnTo>
                <a:lnTo>
                  <a:pt x="0" y="325564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28700" y="6165151"/>
            <a:ext cx="5973156" cy="3314010"/>
          </a:xfrm>
          <a:custGeom>
            <a:avLst/>
            <a:gdLst/>
            <a:ahLst/>
            <a:cxnLst/>
            <a:rect r="r" b="b" t="t" l="l"/>
            <a:pathLst>
              <a:path h="3314010" w="5973156">
                <a:moveTo>
                  <a:pt x="0" y="0"/>
                </a:moveTo>
                <a:lnTo>
                  <a:pt x="5973156" y="0"/>
                </a:lnTo>
                <a:lnTo>
                  <a:pt x="5973156" y="3314010"/>
                </a:lnTo>
                <a:lnTo>
                  <a:pt x="0" y="331401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1098208" y="1028700"/>
            <a:ext cx="11404772" cy="2126631"/>
            <a:chOff x="0" y="0"/>
            <a:chExt cx="15206363" cy="2835508"/>
          </a:xfrm>
        </p:grpSpPr>
        <p:sp>
          <p:nvSpPr>
            <p:cNvPr name="TextBox 6" id="6"/>
            <p:cNvSpPr txBox="true"/>
            <p:nvPr/>
          </p:nvSpPr>
          <p:spPr>
            <a:xfrm rot="0">
              <a:off x="0" y="-19050"/>
              <a:ext cx="15206363" cy="159915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9414"/>
                </a:lnSpc>
              </a:pPr>
              <a:r>
                <a:rPr lang="en-US" sz="7845">
                  <a:solidFill>
                    <a:srgbClr val="102B30"/>
                  </a:solidFill>
                  <a:latin typeface="Archivo Narrow"/>
                  <a:ea typeface="Archivo Narrow"/>
                  <a:cs typeface="Archivo Narrow"/>
                  <a:sym typeface="Archivo Narrow"/>
                </a:rPr>
                <a:t>Perspective d’avenir 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0" y="2241783"/>
              <a:ext cx="15206363" cy="57327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855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2489680" y="5481109"/>
            <a:ext cx="4310914" cy="1368083"/>
            <a:chOff x="0" y="0"/>
            <a:chExt cx="5747885" cy="1824111"/>
          </a:xfrm>
        </p:grpSpPr>
        <p:sp>
          <p:nvSpPr>
            <p:cNvPr name="TextBox 9" id="9"/>
            <p:cNvSpPr txBox="true"/>
            <p:nvPr/>
          </p:nvSpPr>
          <p:spPr>
            <a:xfrm rot="0">
              <a:off x="0" y="-38100"/>
              <a:ext cx="5747885" cy="47328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010"/>
                </a:lnSpc>
              </a:pPr>
              <a:r>
                <a:rPr lang="en-US" b="true" sz="2150">
                  <a:solidFill>
                    <a:srgbClr val="102B30"/>
                  </a:solidFill>
                  <a:latin typeface="Open Sauce Bold"/>
                  <a:ea typeface="Open Sauce Bold"/>
                  <a:cs typeface="Open Sauce Bold"/>
                  <a:sym typeface="Open Sauce Bold"/>
                </a:rPr>
                <a:t>C</a:t>
              </a:r>
              <a:r>
                <a:rPr lang="en-US" b="true" sz="2150">
                  <a:solidFill>
                    <a:srgbClr val="102B30"/>
                  </a:solidFill>
                  <a:latin typeface="Open Sauce Bold"/>
                  <a:ea typeface="Open Sauce Bold"/>
                  <a:cs typeface="Open Sauce Bold"/>
                  <a:sym typeface="Open Sauce Bold"/>
                </a:rPr>
                <a:t>ASQUES LÉGERS 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0" y="944001"/>
              <a:ext cx="5747885" cy="39751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760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1697282" y="5481109"/>
            <a:ext cx="4310914" cy="1368083"/>
            <a:chOff x="0" y="0"/>
            <a:chExt cx="5747885" cy="1824111"/>
          </a:xfrm>
        </p:grpSpPr>
        <p:sp>
          <p:nvSpPr>
            <p:cNvPr name="TextBox 12" id="12"/>
            <p:cNvSpPr txBox="true"/>
            <p:nvPr/>
          </p:nvSpPr>
          <p:spPr>
            <a:xfrm rot="0">
              <a:off x="0" y="-38100"/>
              <a:ext cx="5747885" cy="49360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219"/>
                </a:lnSpc>
              </a:pPr>
              <a:r>
                <a:rPr lang="en-US" b="true" sz="2300">
                  <a:solidFill>
                    <a:srgbClr val="102B30"/>
                  </a:solidFill>
                  <a:latin typeface="Open Sauce Bold"/>
                  <a:ea typeface="Open Sauce Bold"/>
                  <a:cs typeface="Open Sauce Bold"/>
                  <a:sym typeface="Open Sauce Bold"/>
                </a:rPr>
                <a:t>MIXED RE</a:t>
              </a:r>
              <a:r>
                <a:rPr lang="en-US" b="true" sz="2300">
                  <a:solidFill>
                    <a:srgbClr val="102B30"/>
                  </a:solidFill>
                  <a:latin typeface="Open Sauce Bold"/>
                  <a:ea typeface="Open Sauce Bold"/>
                  <a:cs typeface="Open Sauce Bold"/>
                  <a:sym typeface="Open Sauce Bold"/>
                </a:rPr>
                <a:t>ALITY (MR)</a:t>
              </a:r>
            </a:p>
          </p:txBody>
        </p:sp>
        <p:sp>
          <p:nvSpPr>
            <p:cNvPr name="TextBox 13" id="13"/>
            <p:cNvSpPr txBox="true"/>
            <p:nvPr/>
          </p:nvSpPr>
          <p:spPr>
            <a:xfrm rot="0">
              <a:off x="0" y="944001"/>
              <a:ext cx="5747885" cy="39751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760"/>
                </a:lnSpc>
              </a:pP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12878879" y="6155773"/>
            <a:ext cx="4310914" cy="3676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20"/>
              </a:lnSpc>
            </a:pP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9958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6616454" cy="10287000"/>
          </a:xfrm>
          <a:custGeom>
            <a:avLst/>
            <a:gdLst/>
            <a:ahLst/>
            <a:cxnLst/>
            <a:rect r="r" b="b" t="t" l="l"/>
            <a:pathLst>
              <a:path h="10287000" w="6616454">
                <a:moveTo>
                  <a:pt x="0" y="0"/>
                </a:moveTo>
                <a:lnTo>
                  <a:pt x="6616454" y="0"/>
                </a:lnTo>
                <a:lnTo>
                  <a:pt x="6616454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-23919" b="-2512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9329871" y="4452938"/>
            <a:ext cx="8627375" cy="1228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974"/>
              </a:lnSpc>
            </a:pPr>
            <a:r>
              <a:rPr lang="en-US" sz="7124">
                <a:solidFill>
                  <a:srgbClr val="FFFFFF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Conclusion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02B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501424" y="1653896"/>
            <a:ext cx="10952169" cy="10399029"/>
          </a:xfrm>
          <a:custGeom>
            <a:avLst/>
            <a:gdLst/>
            <a:ahLst/>
            <a:cxnLst/>
            <a:rect r="r" b="b" t="t" l="l"/>
            <a:pathLst>
              <a:path h="10399029" w="10952169">
                <a:moveTo>
                  <a:pt x="0" y="0"/>
                </a:moveTo>
                <a:lnTo>
                  <a:pt x="10952169" y="0"/>
                </a:lnTo>
                <a:lnTo>
                  <a:pt x="10952169" y="10399029"/>
                </a:lnTo>
                <a:lnTo>
                  <a:pt x="0" y="1039902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1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856051" y="1019175"/>
            <a:ext cx="9882093" cy="16175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661"/>
              </a:lnSpc>
            </a:pPr>
            <a:r>
              <a:rPr lang="en-US" sz="10551">
                <a:solidFill>
                  <a:srgbClr val="FFFFFF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Bibliographie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337319" y="3598641"/>
            <a:ext cx="4335810" cy="24720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604519" indent="-302260" lvl="1">
              <a:lnSpc>
                <a:spcPts val="3919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799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www.zdnet.fr</a:t>
            </a:r>
          </a:p>
          <a:p>
            <a:pPr algn="ctr">
              <a:lnSpc>
                <a:spcPts val="3919"/>
              </a:lnSpc>
              <a:spcBef>
                <a:spcPct val="0"/>
              </a:spcBef>
            </a:pPr>
          </a:p>
          <a:p>
            <a:pPr algn="ctr" marL="604519" indent="-302260" lvl="1">
              <a:lnSpc>
                <a:spcPts val="3919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799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https://www.idc.com</a:t>
            </a:r>
          </a:p>
          <a:p>
            <a:pPr algn="ctr">
              <a:lnSpc>
                <a:spcPts val="3919"/>
              </a:lnSpc>
              <a:spcBef>
                <a:spcPct val="0"/>
              </a:spcBef>
            </a:pPr>
          </a:p>
          <a:p>
            <a:pPr algn="ctr" marL="604519" indent="-302260" lvl="1">
              <a:lnSpc>
                <a:spcPts val="3919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799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 X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606381" y="0"/>
            <a:ext cx="7681619" cy="10287000"/>
          </a:xfrm>
          <a:custGeom>
            <a:avLst/>
            <a:gdLst/>
            <a:ahLst/>
            <a:cxnLst/>
            <a:rect r="r" b="b" t="t" l="l"/>
            <a:pathLst>
              <a:path h="10287000" w="7681619">
                <a:moveTo>
                  <a:pt x="0" y="0"/>
                </a:moveTo>
                <a:lnTo>
                  <a:pt x="7681619" y="0"/>
                </a:lnTo>
                <a:lnTo>
                  <a:pt x="7681619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412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276537" y="1861217"/>
            <a:ext cx="8433598" cy="6488366"/>
            <a:chOff x="0" y="0"/>
            <a:chExt cx="11244797" cy="8651155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0" y="142875"/>
              <a:ext cx="11244797" cy="26511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7859"/>
                </a:lnSpc>
              </a:pPr>
              <a:r>
                <a:rPr lang="en-US" sz="6549">
                  <a:solidFill>
                    <a:srgbClr val="102B30"/>
                  </a:solidFill>
                  <a:latin typeface="Archivo Narrow"/>
                  <a:ea typeface="Archivo Narrow"/>
                  <a:cs typeface="Archivo Narrow"/>
                  <a:sym typeface="Archivo Narrow"/>
                </a:rPr>
                <a:t>Technologie RA/VR: </a:t>
              </a:r>
            </a:p>
            <a:p>
              <a:pPr algn="l">
                <a:lnSpc>
                  <a:spcPts val="7859"/>
                </a:lnSpc>
              </a:pPr>
              <a:r>
                <a:rPr lang="en-US" sz="6549">
                  <a:solidFill>
                    <a:srgbClr val="102B30"/>
                  </a:solidFill>
                  <a:latin typeface="Archivo Narrow"/>
                  <a:ea typeface="Archivo Narrow"/>
                  <a:cs typeface="Archivo Narrow"/>
                  <a:sym typeface="Archivo Narrow"/>
                </a:rPr>
                <a:t>Ce que vous devez savoir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3483483"/>
              <a:ext cx="11244797" cy="4603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789"/>
                </a:lnSpc>
              </a:pP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0" y="4478189"/>
              <a:ext cx="11244797" cy="417296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518160" indent="-259080" lvl="1">
                <a:lnSpc>
                  <a:spcPts val="4224"/>
                </a:lnSpc>
                <a:buFont typeface="Arial"/>
                <a:buChar char="•"/>
              </a:pPr>
              <a:r>
                <a:rPr lang="en-US" sz="2400">
                  <a:solidFill>
                    <a:srgbClr val="102B30"/>
                  </a:solidFill>
                  <a:latin typeface="Open Sauce Light"/>
                  <a:ea typeface="Open Sauce Light"/>
                  <a:cs typeface="Open Sauce Light"/>
                  <a:sym typeface="Open Sauce Light"/>
                </a:rPr>
                <a:t>Définir RA/VR </a:t>
              </a:r>
            </a:p>
            <a:p>
              <a:pPr algn="l" marL="518160" indent="-259080" lvl="1">
                <a:lnSpc>
                  <a:spcPts val="4224"/>
                </a:lnSpc>
                <a:buFont typeface="Arial"/>
                <a:buChar char="•"/>
              </a:pPr>
              <a:r>
                <a:rPr lang="en-US" sz="2400">
                  <a:solidFill>
                    <a:srgbClr val="102B30"/>
                  </a:solidFill>
                  <a:latin typeface="Open Sauce Light"/>
                  <a:ea typeface="Open Sauce Light"/>
                  <a:cs typeface="Open Sauce Light"/>
                  <a:sym typeface="Open Sauce Light"/>
                </a:rPr>
                <a:t>L’évolution de RA/VR</a:t>
              </a:r>
            </a:p>
            <a:p>
              <a:pPr algn="l" marL="518160" indent="-259080" lvl="1">
                <a:lnSpc>
                  <a:spcPts val="4224"/>
                </a:lnSpc>
                <a:buFont typeface="Arial"/>
                <a:buChar char="•"/>
              </a:pPr>
              <a:r>
                <a:rPr lang="en-US" sz="2400">
                  <a:solidFill>
                    <a:srgbClr val="102B30"/>
                  </a:solidFill>
                  <a:latin typeface="Open Sauce Light"/>
                  <a:ea typeface="Open Sauce Light"/>
                  <a:cs typeface="Open Sauce Light"/>
                  <a:sym typeface="Open Sauce Light"/>
                </a:rPr>
                <a:t>Secteur d’application</a:t>
              </a:r>
            </a:p>
            <a:p>
              <a:pPr algn="l" marL="518160" indent="-259080" lvl="1">
                <a:lnSpc>
                  <a:spcPts val="4224"/>
                </a:lnSpc>
                <a:buFont typeface="Arial"/>
                <a:buChar char="•"/>
              </a:pPr>
              <a:r>
                <a:rPr lang="en-US" sz="2400">
                  <a:solidFill>
                    <a:srgbClr val="102B30"/>
                  </a:solidFill>
                  <a:latin typeface="Open Sauce Light"/>
                  <a:ea typeface="Open Sauce Light"/>
                  <a:cs typeface="Open Sauce Light"/>
                  <a:sym typeface="Open Sauce Light"/>
                </a:rPr>
                <a:t>Perspective d’avenir </a:t>
              </a:r>
            </a:p>
            <a:p>
              <a:pPr algn="l" marL="518160" indent="-259080" lvl="1">
                <a:lnSpc>
                  <a:spcPts val="4224"/>
                </a:lnSpc>
                <a:buFont typeface="Arial"/>
                <a:buChar char="•"/>
              </a:pPr>
              <a:r>
                <a:rPr lang="en-US" sz="2400">
                  <a:solidFill>
                    <a:srgbClr val="102B30"/>
                  </a:solidFill>
                  <a:latin typeface="Open Sauce Light"/>
                  <a:ea typeface="Open Sauce Light"/>
                  <a:cs typeface="Open Sauce Light"/>
                  <a:sym typeface="Open Sauce Light"/>
                </a:rPr>
                <a:t>Conclusion</a:t>
              </a:r>
            </a:p>
            <a:p>
              <a:pPr algn="l" marL="518160" indent="-259080" lvl="1">
                <a:lnSpc>
                  <a:spcPts val="4224"/>
                </a:lnSpc>
                <a:buFont typeface="Arial"/>
                <a:buChar char="•"/>
              </a:pPr>
              <a:r>
                <a:rPr lang="en-US" sz="2400">
                  <a:solidFill>
                    <a:srgbClr val="102B30"/>
                  </a:solidFill>
                  <a:latin typeface="Open Sauce Light"/>
                  <a:ea typeface="Open Sauce Light"/>
                  <a:cs typeface="Open Sauce Light"/>
                  <a:sym typeface="Open Sauce Light"/>
                </a:rPr>
                <a:t>Bibliographie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02B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470168" y="3855190"/>
            <a:ext cx="10473417" cy="2576621"/>
            <a:chOff x="0" y="0"/>
            <a:chExt cx="13964556" cy="3435494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-9525"/>
              <a:ext cx="13964556" cy="19907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1759"/>
                </a:lnSpc>
              </a:pPr>
              <a:r>
                <a:rPr lang="en-US" sz="9799">
                  <a:solidFill>
                    <a:srgbClr val="FF7C64"/>
                  </a:solidFill>
                  <a:latin typeface="Archivo Narrow"/>
                  <a:ea typeface="Archivo Narrow"/>
                  <a:cs typeface="Archivo Narrow"/>
                  <a:sym typeface="Archivo Narrow"/>
                </a:rPr>
                <a:t>La définition de VR/RA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0" y="2741439"/>
              <a:ext cx="13964556" cy="5746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750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-1617663" y="2743202"/>
            <a:ext cx="6822551" cy="4800595"/>
          </a:xfrm>
          <a:custGeom>
            <a:avLst/>
            <a:gdLst/>
            <a:ahLst/>
            <a:cxnLst/>
            <a:rect r="r" b="b" t="t" l="l"/>
            <a:pathLst>
              <a:path h="4800595" w="6822551">
                <a:moveTo>
                  <a:pt x="0" y="0"/>
                </a:moveTo>
                <a:lnTo>
                  <a:pt x="6822552" y="0"/>
                </a:lnTo>
                <a:lnTo>
                  <a:pt x="6822552" y="4800596"/>
                </a:lnTo>
                <a:lnTo>
                  <a:pt x="0" y="480059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6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346665">
            <a:off x="13698353" y="-2914049"/>
            <a:ext cx="7202852" cy="7163563"/>
          </a:xfrm>
          <a:custGeom>
            <a:avLst/>
            <a:gdLst/>
            <a:ahLst/>
            <a:cxnLst/>
            <a:rect r="r" b="b" t="t" l="l"/>
            <a:pathLst>
              <a:path h="7163563" w="7202852">
                <a:moveTo>
                  <a:pt x="0" y="0"/>
                </a:moveTo>
                <a:lnTo>
                  <a:pt x="7202852" y="0"/>
                </a:lnTo>
                <a:lnTo>
                  <a:pt x="7202852" y="7163563"/>
                </a:lnTo>
                <a:lnTo>
                  <a:pt x="0" y="716356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6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346665">
            <a:off x="7313057" y="-5014027"/>
            <a:ext cx="7202852" cy="7163563"/>
          </a:xfrm>
          <a:custGeom>
            <a:avLst/>
            <a:gdLst/>
            <a:ahLst/>
            <a:cxnLst/>
            <a:rect r="r" b="b" t="t" l="l"/>
            <a:pathLst>
              <a:path h="7163563" w="7202852">
                <a:moveTo>
                  <a:pt x="0" y="0"/>
                </a:moveTo>
                <a:lnTo>
                  <a:pt x="7202852" y="0"/>
                </a:lnTo>
                <a:lnTo>
                  <a:pt x="7202852" y="7163563"/>
                </a:lnTo>
                <a:lnTo>
                  <a:pt x="0" y="716356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6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4" id="4"/>
          <p:cNvSpPr/>
          <p:nvPr/>
        </p:nvSpPr>
        <p:spPr>
          <a:xfrm>
            <a:off x="1691753" y="5890275"/>
            <a:ext cx="15042225" cy="0"/>
          </a:xfrm>
          <a:prstGeom prst="line">
            <a:avLst/>
          </a:prstGeom>
          <a:ln cap="rnd" w="19050">
            <a:solidFill>
              <a:srgbClr val="102B30">
                <a:alpha val="34902"/>
              </a:srgbClr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5" id="5"/>
          <p:cNvGrpSpPr/>
          <p:nvPr/>
        </p:nvGrpSpPr>
        <p:grpSpPr>
          <a:xfrm rot="0">
            <a:off x="1217044" y="5797406"/>
            <a:ext cx="166688" cy="166688"/>
            <a:chOff x="0" y="0"/>
            <a:chExt cx="6350000" cy="63500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F7C64"/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5569144" y="5797406"/>
            <a:ext cx="166688" cy="166688"/>
            <a:chOff x="0" y="0"/>
            <a:chExt cx="6350000" cy="63500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F7C64"/>
            </a:solidFill>
          </p:spPr>
        </p:sp>
      </p:grpSp>
      <p:grpSp>
        <p:nvGrpSpPr>
          <p:cNvPr name="Group 9" id="9"/>
          <p:cNvGrpSpPr/>
          <p:nvPr/>
        </p:nvGrpSpPr>
        <p:grpSpPr>
          <a:xfrm rot="0">
            <a:off x="12574564" y="5806931"/>
            <a:ext cx="166688" cy="166688"/>
            <a:chOff x="0" y="0"/>
            <a:chExt cx="6350000" cy="63500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F7C64"/>
            </a:solidFill>
          </p:spPr>
        </p:sp>
      </p:grpSp>
      <p:sp>
        <p:nvSpPr>
          <p:cNvPr name="Freeform 11" id="11"/>
          <p:cNvSpPr/>
          <p:nvPr/>
        </p:nvSpPr>
        <p:spPr>
          <a:xfrm flipH="false" flipV="false" rot="0">
            <a:off x="886575" y="7045382"/>
            <a:ext cx="2789877" cy="1862243"/>
          </a:xfrm>
          <a:custGeom>
            <a:avLst/>
            <a:gdLst/>
            <a:ahLst/>
            <a:cxnLst/>
            <a:rect r="r" b="b" t="t" l="l"/>
            <a:pathLst>
              <a:path h="1862243" w="2789877">
                <a:moveTo>
                  <a:pt x="0" y="0"/>
                </a:moveTo>
                <a:lnTo>
                  <a:pt x="2789877" y="0"/>
                </a:lnTo>
                <a:lnTo>
                  <a:pt x="2789877" y="1862243"/>
                </a:lnTo>
                <a:lnTo>
                  <a:pt x="0" y="186224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4313554" y="7151530"/>
            <a:ext cx="2511181" cy="1649946"/>
          </a:xfrm>
          <a:custGeom>
            <a:avLst/>
            <a:gdLst/>
            <a:ahLst/>
            <a:cxnLst/>
            <a:rect r="r" b="b" t="t" l="l"/>
            <a:pathLst>
              <a:path h="1649946" w="2511181">
                <a:moveTo>
                  <a:pt x="0" y="0"/>
                </a:moveTo>
                <a:lnTo>
                  <a:pt x="2511181" y="0"/>
                </a:lnTo>
                <a:lnTo>
                  <a:pt x="2511181" y="1649946"/>
                </a:lnTo>
                <a:lnTo>
                  <a:pt x="0" y="164994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7700409" y="6834086"/>
            <a:ext cx="3014352" cy="2257855"/>
          </a:xfrm>
          <a:custGeom>
            <a:avLst/>
            <a:gdLst/>
            <a:ahLst/>
            <a:cxnLst/>
            <a:rect r="r" b="b" t="t" l="l"/>
            <a:pathLst>
              <a:path h="2257855" w="3014352">
                <a:moveTo>
                  <a:pt x="0" y="0"/>
                </a:moveTo>
                <a:lnTo>
                  <a:pt x="3014353" y="0"/>
                </a:lnTo>
                <a:lnTo>
                  <a:pt x="3014353" y="2257855"/>
                </a:lnTo>
                <a:lnTo>
                  <a:pt x="0" y="225785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grpSp>
        <p:nvGrpSpPr>
          <p:cNvPr name="Group 14" id="14"/>
          <p:cNvGrpSpPr/>
          <p:nvPr/>
        </p:nvGrpSpPr>
        <p:grpSpPr>
          <a:xfrm rot="0">
            <a:off x="9144000" y="5806931"/>
            <a:ext cx="166688" cy="166688"/>
            <a:chOff x="0" y="0"/>
            <a:chExt cx="6350000" cy="6350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F7C64"/>
            </a:solidFill>
          </p:spPr>
        </p:sp>
      </p:grpSp>
      <p:sp>
        <p:nvSpPr>
          <p:cNvPr name="Freeform 16" id="16"/>
          <p:cNvSpPr/>
          <p:nvPr/>
        </p:nvSpPr>
        <p:spPr>
          <a:xfrm flipH="false" flipV="false" rot="0">
            <a:off x="11215271" y="7151530"/>
            <a:ext cx="2885273" cy="1622966"/>
          </a:xfrm>
          <a:custGeom>
            <a:avLst/>
            <a:gdLst/>
            <a:ahLst/>
            <a:cxnLst/>
            <a:rect r="r" b="b" t="t" l="l"/>
            <a:pathLst>
              <a:path h="1622966" w="2885273">
                <a:moveTo>
                  <a:pt x="0" y="0"/>
                </a:moveTo>
                <a:lnTo>
                  <a:pt x="2885273" y="0"/>
                </a:lnTo>
                <a:lnTo>
                  <a:pt x="2885273" y="1622966"/>
                </a:lnTo>
                <a:lnTo>
                  <a:pt x="0" y="1622966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14738719" y="7337405"/>
            <a:ext cx="3226351" cy="1251216"/>
          </a:xfrm>
          <a:custGeom>
            <a:avLst/>
            <a:gdLst/>
            <a:ahLst/>
            <a:cxnLst/>
            <a:rect r="r" b="b" t="t" l="l"/>
            <a:pathLst>
              <a:path h="1251216" w="3226351">
                <a:moveTo>
                  <a:pt x="0" y="0"/>
                </a:moveTo>
                <a:lnTo>
                  <a:pt x="3226351" y="0"/>
                </a:lnTo>
                <a:lnTo>
                  <a:pt x="3226351" y="1251217"/>
                </a:lnTo>
                <a:lnTo>
                  <a:pt x="0" y="1251217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1217044" y="1644341"/>
            <a:ext cx="8488290" cy="1104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759"/>
              </a:lnSpc>
            </a:pPr>
            <a:r>
              <a:rPr lang="en-US" sz="7299">
                <a:solidFill>
                  <a:srgbClr val="FF7C64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L’</a:t>
            </a:r>
            <a:r>
              <a:rPr lang="en-US" sz="7299">
                <a:solidFill>
                  <a:srgbClr val="FF7C64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évolution de RA/VR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217044" y="4595883"/>
            <a:ext cx="2459408" cy="9669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sz="2799" b="true">
                <a:solidFill>
                  <a:srgbClr val="102B3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Meta Quest Pro 2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4766636" y="4631443"/>
            <a:ext cx="2459408" cy="9669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sz="2799" b="true">
                <a:solidFill>
                  <a:srgbClr val="102B3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Apple Vision Pro 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8080983" y="5016109"/>
            <a:ext cx="2459408" cy="4764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sz="2799" b="true">
                <a:solidFill>
                  <a:srgbClr val="102B3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Varjo XR-</a:t>
            </a:r>
            <a:r>
              <a:rPr lang="en-US" sz="2799" b="true">
                <a:solidFill>
                  <a:srgbClr val="102B3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5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217044" y="6273222"/>
            <a:ext cx="2459408" cy="4292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40"/>
              </a:lnSpc>
            </a:pPr>
            <a:r>
              <a:rPr lang="en-US" sz="2600">
                <a:solidFill>
                  <a:srgbClr val="102B30"/>
                </a:solidFill>
                <a:latin typeface="Open Sauce"/>
                <a:ea typeface="Open Sauce"/>
                <a:cs typeface="Open Sauce"/>
                <a:sym typeface="Open Sauce"/>
              </a:rPr>
              <a:t>2</a:t>
            </a:r>
            <a:r>
              <a:rPr lang="en-US" sz="2600">
                <a:solidFill>
                  <a:srgbClr val="102B30"/>
                </a:solidFill>
                <a:latin typeface="Open Sauce"/>
                <a:ea typeface="Open Sauce"/>
                <a:cs typeface="Open Sauce"/>
                <a:sym typeface="Open Sauce"/>
              </a:rPr>
              <a:t>024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4506128" y="6194363"/>
            <a:ext cx="2459408" cy="4292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40"/>
              </a:lnSpc>
            </a:pPr>
            <a:r>
              <a:rPr lang="en-US" sz="2600">
                <a:solidFill>
                  <a:srgbClr val="102B30"/>
                </a:solidFill>
                <a:latin typeface="Open Sauce"/>
                <a:ea typeface="Open Sauce"/>
                <a:cs typeface="Open Sauce"/>
                <a:sym typeface="Open Sauce"/>
              </a:rPr>
              <a:t>2025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8755863" y="6176917"/>
            <a:ext cx="2459408" cy="4292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40"/>
              </a:lnSpc>
            </a:pPr>
            <a:r>
              <a:rPr lang="en-US" sz="2600">
                <a:solidFill>
                  <a:srgbClr val="102B30"/>
                </a:solidFill>
                <a:latin typeface="Open Sauce"/>
                <a:ea typeface="Open Sauce"/>
                <a:cs typeface="Open Sauce"/>
                <a:sym typeface="Open Sauce"/>
              </a:rPr>
              <a:t>2025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1215271" y="4745059"/>
            <a:ext cx="3998864" cy="19574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sz="2799" b="true">
                <a:solidFill>
                  <a:srgbClr val="102B3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Microsoft Mesh + Teams :</a:t>
            </a:r>
          </a:p>
          <a:p>
            <a:pPr algn="l">
              <a:lnSpc>
                <a:spcPts val="3919"/>
              </a:lnSpc>
            </a:pPr>
          </a:p>
          <a:p>
            <a:pPr algn="l">
              <a:lnSpc>
                <a:spcPts val="3919"/>
              </a:lnSpc>
            </a:pPr>
          </a:p>
        </p:txBody>
      </p:sp>
      <p:grpSp>
        <p:nvGrpSpPr>
          <p:cNvPr name="Group 26" id="26"/>
          <p:cNvGrpSpPr/>
          <p:nvPr/>
        </p:nvGrpSpPr>
        <p:grpSpPr>
          <a:xfrm rot="0">
            <a:off x="16185207" y="5806931"/>
            <a:ext cx="166688" cy="166688"/>
            <a:chOff x="0" y="0"/>
            <a:chExt cx="6350000" cy="635000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F7C64"/>
            </a:solidFill>
          </p:spPr>
        </p:sp>
      </p:grpSp>
      <p:sp>
        <p:nvSpPr>
          <p:cNvPr name="TextBox 28" id="28"/>
          <p:cNvSpPr txBox="true"/>
          <p:nvPr/>
        </p:nvSpPr>
        <p:spPr>
          <a:xfrm rot="0">
            <a:off x="15214134" y="4754584"/>
            <a:ext cx="2524753" cy="9669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sz="2799" b="true">
                <a:solidFill>
                  <a:srgbClr val="102B3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Nvidia omniverse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12043946" y="6077642"/>
            <a:ext cx="2459408" cy="4292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40"/>
              </a:lnSpc>
            </a:pPr>
            <a:r>
              <a:rPr lang="en-US" sz="2600">
                <a:solidFill>
                  <a:srgbClr val="102B30"/>
                </a:solidFill>
                <a:latin typeface="Open Sauce"/>
                <a:ea typeface="Open Sauce"/>
                <a:cs typeface="Open Sauce"/>
                <a:sym typeface="Open Sauce"/>
              </a:rPr>
              <a:t>2025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5828592" y="6133737"/>
            <a:ext cx="2459408" cy="4292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40"/>
              </a:lnSpc>
            </a:pPr>
            <a:r>
              <a:rPr lang="en-US" sz="2600">
                <a:solidFill>
                  <a:srgbClr val="102B30"/>
                </a:solidFill>
                <a:latin typeface="Open Sauce"/>
                <a:ea typeface="Open Sauce"/>
                <a:cs typeface="Open Sauce"/>
                <a:sym typeface="Open Sauce"/>
              </a:rPr>
              <a:t>2025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02B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3885709"/>
            <a:ext cx="7971373" cy="5968565"/>
          </a:xfrm>
          <a:custGeom>
            <a:avLst/>
            <a:gdLst/>
            <a:ahLst/>
            <a:cxnLst/>
            <a:rect r="r" b="b" t="t" l="l"/>
            <a:pathLst>
              <a:path h="5968565" w="7971373">
                <a:moveTo>
                  <a:pt x="0" y="0"/>
                </a:moveTo>
                <a:lnTo>
                  <a:pt x="7971373" y="0"/>
                </a:lnTo>
                <a:lnTo>
                  <a:pt x="7971373" y="5968565"/>
                </a:lnTo>
                <a:lnTo>
                  <a:pt x="0" y="596856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291270" y="1507847"/>
            <a:ext cx="7753673" cy="18741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336"/>
              </a:lnSpc>
            </a:pPr>
            <a:r>
              <a:rPr lang="en-US" sz="6113">
                <a:solidFill>
                  <a:srgbClr val="FFFFFF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évolution du marché RA/VR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10148091" y="3294366"/>
            <a:ext cx="6967335" cy="1182686"/>
            <a:chOff x="0" y="0"/>
            <a:chExt cx="9289780" cy="1576914"/>
          </a:xfrm>
        </p:grpSpPr>
        <p:sp>
          <p:nvSpPr>
            <p:cNvPr name="TextBox 5" id="5"/>
            <p:cNvSpPr txBox="true"/>
            <p:nvPr/>
          </p:nvSpPr>
          <p:spPr>
            <a:xfrm rot="0">
              <a:off x="0" y="0"/>
              <a:ext cx="9289780" cy="6477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839"/>
                </a:lnSpc>
              </a:pPr>
              <a:r>
                <a:rPr lang="en-US" sz="3199" b="true">
                  <a:solidFill>
                    <a:srgbClr val="FF7C64"/>
                  </a:solidFill>
                  <a:latin typeface="Open Sauce Bold"/>
                  <a:ea typeface="Open Sauce Bold"/>
                  <a:cs typeface="Open Sauce Bold"/>
                  <a:sym typeface="Open Sauce Bold"/>
                </a:rPr>
                <a:t>Croiss</a:t>
              </a:r>
              <a:r>
                <a:rPr lang="en-US" sz="3199" b="true">
                  <a:solidFill>
                    <a:srgbClr val="FF7C64"/>
                  </a:solidFill>
                  <a:latin typeface="Open Sauce Bold"/>
                  <a:ea typeface="Open Sauce Bold"/>
                  <a:cs typeface="Open Sauce Bold"/>
                  <a:sym typeface="Open Sauce Bold"/>
                </a:rPr>
                <a:t>ance du marché pro VR/RA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0" y="996524"/>
              <a:ext cx="9289780" cy="58039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840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10148091" y="5792874"/>
            <a:ext cx="6967335" cy="2154236"/>
            <a:chOff x="0" y="0"/>
            <a:chExt cx="9289780" cy="2872314"/>
          </a:xfrm>
        </p:grpSpPr>
        <p:sp>
          <p:nvSpPr>
            <p:cNvPr name="TextBox 8" id="8"/>
            <p:cNvSpPr txBox="true"/>
            <p:nvPr/>
          </p:nvSpPr>
          <p:spPr>
            <a:xfrm rot="0">
              <a:off x="0" y="0"/>
              <a:ext cx="9289780" cy="19431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839"/>
                </a:lnSpc>
              </a:pPr>
              <a:r>
                <a:rPr lang="en-US" sz="3199" b="true">
                  <a:solidFill>
                    <a:srgbClr val="FF7C64"/>
                  </a:solidFill>
                  <a:latin typeface="Open Sauce Bold"/>
                  <a:ea typeface="Open Sauce Bold"/>
                  <a:cs typeface="Open Sauce Bold"/>
                  <a:sym typeface="Open Sauce Bold"/>
                </a:rPr>
                <a:t>Secteurs dominants : Industrie (40%), Santé (25%), Formation (20%).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0" y="2291924"/>
              <a:ext cx="9289780" cy="58039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840"/>
                </a:lnSpc>
              </a:pPr>
            </a:p>
          </p:txBody>
        </p:sp>
      </p:grp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658622" y="3722282"/>
            <a:ext cx="8592719" cy="4856754"/>
          </a:xfrm>
          <a:custGeom>
            <a:avLst/>
            <a:gdLst/>
            <a:ahLst/>
            <a:cxnLst/>
            <a:rect r="r" b="b" t="t" l="l"/>
            <a:pathLst>
              <a:path h="4856754" w="8592719">
                <a:moveTo>
                  <a:pt x="0" y="0"/>
                </a:moveTo>
                <a:lnTo>
                  <a:pt x="8592720" y="0"/>
                </a:lnTo>
                <a:lnTo>
                  <a:pt x="8592720" y="4856754"/>
                </a:lnTo>
                <a:lnTo>
                  <a:pt x="0" y="485675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913601" y="375621"/>
            <a:ext cx="8938817" cy="5340378"/>
            <a:chOff x="0" y="0"/>
            <a:chExt cx="11918423" cy="7120504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0" y="-9525"/>
              <a:ext cx="11918423" cy="48482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9575"/>
                </a:lnSpc>
              </a:pPr>
              <a:r>
                <a:rPr lang="en-US" sz="7979">
                  <a:solidFill>
                    <a:srgbClr val="FF7C64"/>
                  </a:solidFill>
                  <a:latin typeface="Archivo Narrow"/>
                  <a:ea typeface="Archivo Narrow"/>
                  <a:cs typeface="Archivo Narrow"/>
                  <a:sym typeface="Archivo Narrow"/>
                </a:rPr>
                <a:t>Secteur Industriel – Maintenance &amp; Formation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5289216"/>
              <a:ext cx="11918423" cy="56692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659"/>
                </a:lnSpc>
              </a:pP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0" y="6552581"/>
              <a:ext cx="11918423" cy="45668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992"/>
                </a:lnSpc>
              </a:pP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1308760" y="4652645"/>
            <a:ext cx="8349863" cy="4908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604519" indent="-302260" lvl="1">
              <a:lnSpc>
                <a:spcPts val="3919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799">
                <a:solidFill>
                  <a:srgbClr val="00000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Siemens 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208078" y="9060399"/>
            <a:ext cx="8349863" cy="9861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604519" indent="-302260" lvl="1">
              <a:lnSpc>
                <a:spcPts val="3919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799">
                <a:solidFill>
                  <a:srgbClr val="00000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Schneider Electric :</a:t>
            </a:r>
          </a:p>
          <a:p>
            <a:pPr algn="ctr">
              <a:lnSpc>
                <a:spcPts val="3919"/>
              </a:lnSpc>
              <a:spcBef>
                <a:spcPct val="0"/>
              </a:spcBef>
            </a:pP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-3646120" y="6655282"/>
            <a:ext cx="6558303" cy="6522531"/>
          </a:xfrm>
          <a:custGeom>
            <a:avLst/>
            <a:gdLst/>
            <a:ahLst/>
            <a:cxnLst/>
            <a:rect r="r" b="b" t="t" l="l"/>
            <a:pathLst>
              <a:path h="6522531" w="6558303">
                <a:moveTo>
                  <a:pt x="0" y="0"/>
                </a:moveTo>
                <a:lnTo>
                  <a:pt x="6558303" y="0"/>
                </a:lnTo>
                <a:lnTo>
                  <a:pt x="6558303" y="6522530"/>
                </a:lnTo>
                <a:lnTo>
                  <a:pt x="0" y="652253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0452215" y="-4852545"/>
            <a:ext cx="6558303" cy="6522531"/>
          </a:xfrm>
          <a:custGeom>
            <a:avLst/>
            <a:gdLst/>
            <a:ahLst/>
            <a:cxnLst/>
            <a:rect r="r" b="b" t="t" l="l"/>
            <a:pathLst>
              <a:path h="6522531" w="6558303">
                <a:moveTo>
                  <a:pt x="0" y="0"/>
                </a:moveTo>
                <a:lnTo>
                  <a:pt x="6558304" y="0"/>
                </a:lnTo>
                <a:lnTo>
                  <a:pt x="6558304" y="6522531"/>
                </a:lnTo>
                <a:lnTo>
                  <a:pt x="0" y="652253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62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pic>
        <p:nvPicPr>
          <p:cNvPr name="Picture 11" id="11"/>
          <p:cNvPicPr>
            <a:picLocks noChangeAspect="true"/>
          </p:cNvPicPr>
          <p:nvPr>
            <a:videoFile r:link="rId6"/>
          </p:nvPr>
        </p:nvPicPr>
        <p:blipFill>
          <a:blip r:embed="rId5"/>
          <a:stretch>
            <a:fillRect/>
          </a:stretch>
        </p:blipFill>
        <p:spPr>
          <a:xfrm rot="0">
            <a:off x="2224694" y="5421863"/>
            <a:ext cx="6096935" cy="342684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802497" y="4597411"/>
            <a:ext cx="7364683" cy="4900862"/>
          </a:xfrm>
          <a:custGeom>
            <a:avLst/>
            <a:gdLst/>
            <a:ahLst/>
            <a:cxnLst/>
            <a:rect r="r" b="b" t="t" l="l"/>
            <a:pathLst>
              <a:path h="4900862" w="7364683">
                <a:moveTo>
                  <a:pt x="0" y="0"/>
                </a:moveTo>
                <a:lnTo>
                  <a:pt x="7364682" y="0"/>
                </a:lnTo>
                <a:lnTo>
                  <a:pt x="7364682" y="4900861"/>
                </a:lnTo>
                <a:lnTo>
                  <a:pt x="0" y="490086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308760" y="7592881"/>
            <a:ext cx="8349863" cy="4908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604519" indent="-302260" lvl="1">
              <a:lnSpc>
                <a:spcPts val="3919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799">
                <a:solidFill>
                  <a:srgbClr val="00000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Réé</a:t>
            </a:r>
            <a:r>
              <a:rPr lang="en-US" b="true" sz="2799">
                <a:solidFill>
                  <a:srgbClr val="00000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ducation VR 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-3631752" y="7479061"/>
            <a:ext cx="6558303" cy="6522531"/>
          </a:xfrm>
          <a:custGeom>
            <a:avLst/>
            <a:gdLst/>
            <a:ahLst/>
            <a:cxnLst/>
            <a:rect r="r" b="b" t="t" l="l"/>
            <a:pathLst>
              <a:path h="6522531" w="6558303">
                <a:moveTo>
                  <a:pt x="0" y="0"/>
                </a:moveTo>
                <a:lnTo>
                  <a:pt x="6558303" y="0"/>
                </a:lnTo>
                <a:lnTo>
                  <a:pt x="6558303" y="6522530"/>
                </a:lnTo>
                <a:lnTo>
                  <a:pt x="0" y="652253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5143866" y="-1189902"/>
            <a:ext cx="6558303" cy="6522531"/>
          </a:xfrm>
          <a:custGeom>
            <a:avLst/>
            <a:gdLst/>
            <a:ahLst/>
            <a:cxnLst/>
            <a:rect r="r" b="b" t="t" l="l"/>
            <a:pathLst>
              <a:path h="6522531" w="6558303">
                <a:moveTo>
                  <a:pt x="0" y="0"/>
                </a:moveTo>
                <a:lnTo>
                  <a:pt x="6558304" y="0"/>
                </a:lnTo>
                <a:lnTo>
                  <a:pt x="6558304" y="6522531"/>
                </a:lnTo>
                <a:lnTo>
                  <a:pt x="0" y="652253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9967517" y="-4766220"/>
            <a:ext cx="6558303" cy="6522531"/>
          </a:xfrm>
          <a:custGeom>
            <a:avLst/>
            <a:gdLst/>
            <a:ahLst/>
            <a:cxnLst/>
            <a:rect r="r" b="b" t="t" l="l"/>
            <a:pathLst>
              <a:path h="6522531" w="6558303">
                <a:moveTo>
                  <a:pt x="0" y="0"/>
                </a:moveTo>
                <a:lnTo>
                  <a:pt x="6558303" y="0"/>
                </a:lnTo>
                <a:lnTo>
                  <a:pt x="6558303" y="6522530"/>
                </a:lnTo>
                <a:lnTo>
                  <a:pt x="0" y="652253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62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1028700" y="1397664"/>
            <a:ext cx="8938817" cy="4130703"/>
            <a:chOff x="0" y="0"/>
            <a:chExt cx="11918423" cy="5507604"/>
          </a:xfrm>
        </p:grpSpPr>
        <p:sp>
          <p:nvSpPr>
            <p:cNvPr name="TextBox 8" id="8"/>
            <p:cNvSpPr txBox="true"/>
            <p:nvPr/>
          </p:nvSpPr>
          <p:spPr>
            <a:xfrm rot="0">
              <a:off x="0" y="-9525"/>
              <a:ext cx="11918423" cy="32353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9575"/>
                </a:lnSpc>
              </a:pPr>
              <a:r>
                <a:rPr lang="en-US" sz="7979">
                  <a:solidFill>
                    <a:srgbClr val="FF7C64"/>
                  </a:solidFill>
                  <a:latin typeface="Archivo Narrow"/>
                  <a:ea typeface="Archivo Narrow"/>
                  <a:cs typeface="Archivo Narrow"/>
                  <a:sym typeface="Archivo Narrow"/>
                </a:rPr>
                <a:t>Santé – Chirurgie et Rééducation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0" y="3676316"/>
              <a:ext cx="11918423" cy="56692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659"/>
                </a:lnSpc>
              </a:pP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0" y="4939681"/>
              <a:ext cx="11918423" cy="45668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992"/>
                </a:lnSpc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1308760" y="6556986"/>
            <a:ext cx="8349863" cy="4908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604519" indent="-302260" lvl="1">
              <a:lnSpc>
                <a:spcPts val="3919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799">
                <a:solidFill>
                  <a:srgbClr val="00000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Ch</a:t>
            </a:r>
            <a:r>
              <a:rPr lang="en-US" b="true" sz="2799">
                <a:solidFill>
                  <a:srgbClr val="00000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irurgie RA :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369943" y="4841364"/>
            <a:ext cx="7364683" cy="4900862"/>
          </a:xfrm>
          <a:custGeom>
            <a:avLst/>
            <a:gdLst/>
            <a:ahLst/>
            <a:cxnLst/>
            <a:rect r="r" b="b" t="t" l="l"/>
            <a:pathLst>
              <a:path h="4900862" w="7364683">
                <a:moveTo>
                  <a:pt x="0" y="0"/>
                </a:moveTo>
                <a:lnTo>
                  <a:pt x="7364683" y="0"/>
                </a:lnTo>
                <a:lnTo>
                  <a:pt x="7364683" y="4900861"/>
                </a:lnTo>
                <a:lnTo>
                  <a:pt x="0" y="490086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308760" y="1469602"/>
            <a:ext cx="8938817" cy="4130703"/>
            <a:chOff x="0" y="0"/>
            <a:chExt cx="11918423" cy="5507604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0" y="-9525"/>
              <a:ext cx="11918423" cy="32353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9575"/>
                </a:lnSpc>
              </a:pPr>
              <a:r>
                <a:rPr lang="en-US" sz="7979">
                  <a:solidFill>
                    <a:srgbClr val="FF7C64"/>
                  </a:solidFill>
                  <a:latin typeface="Archivo Narrow"/>
                  <a:ea typeface="Archivo Narrow"/>
                  <a:cs typeface="Archivo Narrow"/>
                  <a:sym typeface="Archivo Narrow"/>
                </a:rPr>
                <a:t>Marketing – Expérience Client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3676316"/>
              <a:ext cx="11918423" cy="56692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659"/>
                </a:lnSpc>
              </a:pP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0" y="4939681"/>
              <a:ext cx="11918423" cy="45668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992"/>
                </a:lnSpc>
              </a:pP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1308760" y="6556986"/>
            <a:ext cx="8349863" cy="4908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604519" indent="-302260" lvl="1">
              <a:lnSpc>
                <a:spcPts val="3919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799">
                <a:solidFill>
                  <a:srgbClr val="00000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Essaya</a:t>
            </a:r>
            <a:r>
              <a:rPr lang="en-US" b="true" sz="2799">
                <a:solidFill>
                  <a:srgbClr val="00000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ge RA :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308760" y="7592881"/>
            <a:ext cx="8349863" cy="4908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604519" indent="-302260" lvl="1">
              <a:lnSpc>
                <a:spcPts val="3919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799">
                <a:solidFill>
                  <a:srgbClr val="00000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Évé</a:t>
            </a:r>
            <a:r>
              <a:rPr lang="en-US" b="true" sz="2799">
                <a:solidFill>
                  <a:srgbClr val="00000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nements virtuels :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14697856" y="-556855"/>
            <a:ext cx="6558303" cy="6522531"/>
          </a:xfrm>
          <a:custGeom>
            <a:avLst/>
            <a:gdLst/>
            <a:ahLst/>
            <a:cxnLst/>
            <a:rect r="r" b="b" t="t" l="l"/>
            <a:pathLst>
              <a:path h="6522531" w="6558303">
                <a:moveTo>
                  <a:pt x="0" y="0"/>
                </a:moveTo>
                <a:lnTo>
                  <a:pt x="6558303" y="0"/>
                </a:lnTo>
                <a:lnTo>
                  <a:pt x="6558303" y="6522531"/>
                </a:lnTo>
                <a:lnTo>
                  <a:pt x="0" y="652253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0452215" y="-4852545"/>
            <a:ext cx="6558303" cy="6522531"/>
          </a:xfrm>
          <a:custGeom>
            <a:avLst/>
            <a:gdLst/>
            <a:ahLst/>
            <a:cxnLst/>
            <a:rect r="r" b="b" t="t" l="l"/>
            <a:pathLst>
              <a:path h="6522531" w="6558303">
                <a:moveTo>
                  <a:pt x="0" y="0"/>
                </a:moveTo>
                <a:lnTo>
                  <a:pt x="6558304" y="0"/>
                </a:lnTo>
                <a:lnTo>
                  <a:pt x="6558304" y="6522531"/>
                </a:lnTo>
                <a:lnTo>
                  <a:pt x="0" y="652253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62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-3631752" y="7479061"/>
            <a:ext cx="6558303" cy="6522531"/>
          </a:xfrm>
          <a:custGeom>
            <a:avLst/>
            <a:gdLst/>
            <a:ahLst/>
            <a:cxnLst/>
            <a:rect r="r" b="b" t="t" l="l"/>
            <a:pathLst>
              <a:path h="6522531" w="6558303">
                <a:moveTo>
                  <a:pt x="0" y="0"/>
                </a:moveTo>
                <a:lnTo>
                  <a:pt x="6558303" y="0"/>
                </a:lnTo>
                <a:lnTo>
                  <a:pt x="6558303" y="6522530"/>
                </a:lnTo>
                <a:lnTo>
                  <a:pt x="0" y="652253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02B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961607">
            <a:off x="4805113" y="837753"/>
            <a:ext cx="8658724" cy="8611495"/>
          </a:xfrm>
          <a:custGeom>
            <a:avLst/>
            <a:gdLst/>
            <a:ahLst/>
            <a:cxnLst/>
            <a:rect r="r" b="b" t="t" l="l"/>
            <a:pathLst>
              <a:path h="8611495" w="8658724">
                <a:moveTo>
                  <a:pt x="0" y="0"/>
                </a:moveTo>
                <a:lnTo>
                  <a:pt x="8658724" y="0"/>
                </a:lnTo>
                <a:lnTo>
                  <a:pt x="8658724" y="8611494"/>
                </a:lnTo>
                <a:lnTo>
                  <a:pt x="0" y="861149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3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467855" y="3109375"/>
            <a:ext cx="11352289" cy="40587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036"/>
              </a:lnSpc>
            </a:pPr>
            <a:r>
              <a:rPr lang="en-US" sz="13364">
                <a:solidFill>
                  <a:srgbClr val="FF7C64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Perspective d’avenir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DAGitstvXOA</dc:identifier>
  <dcterms:modified xsi:type="dcterms:W3CDTF">2011-08-01T06:04:30Z</dcterms:modified>
  <cp:revision>1</cp:revision>
  <dc:title>Veille technologie AR/VR</dc:title>
</cp:coreProperties>
</file>