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de55be9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de55be9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de55be9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de55be9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de55be9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de55be9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e55be95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e55be9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e55be9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de55be9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de55be9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de55be9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e55be9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de55be9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e55be95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de55be95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de55be9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de55be9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de55be95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de55be95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e55be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e55be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e55be9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de55be9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de55be9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de55be9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de55be95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de55be95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de55be9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de55be9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e55be95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e55be95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de55be95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de55be95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de55be9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de55be9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de55be95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de55be95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de55be95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de55be95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de55be9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de55be9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e55be9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e55be9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Rapid increase in data science practitioners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de55be9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de55be9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de55be95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de55be95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de55be95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de55be95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e55be9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de55be9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e55be9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de55be9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e55be9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e55be9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de55be9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de55be9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de55be9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de55be9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e55be9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de55be9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e55be9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de55be9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Trends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 - 2021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role, </a:t>
            </a:r>
            <a:r>
              <a:rPr lang="en-GB">
                <a:solidFill>
                  <a:srgbClr val="CC0000"/>
                </a:solidFill>
              </a:rPr>
              <a:t>Machine Learning Engineering</a:t>
            </a:r>
            <a:r>
              <a:rPr lang="en-GB"/>
              <a:t>, stays in</a:t>
            </a:r>
            <a:r>
              <a:rPr lang="en-GB">
                <a:solidFill>
                  <a:srgbClr val="CC0000"/>
                </a:solidFill>
              </a:rPr>
              <a:t> top 10 </a:t>
            </a:r>
            <a:r>
              <a:rPr lang="en-GB"/>
              <a:t>occupations</a:t>
            </a:r>
            <a:r>
              <a:rPr lang="en-GB"/>
              <a:t>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75796"/>
          <a:stretch/>
        </p:blipFill>
        <p:spPr>
          <a:xfrm>
            <a:off x="257125" y="1976600"/>
            <a:ext cx="8770425" cy="280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 occupations learning data science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Students, Data Scientist, Software Engineers, Data Analyst, Unemployed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emerging roles signifies a change in the way data science is used in industry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development of data science software,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specialised roles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Increasing need to have some understanding of data </a:t>
            </a:r>
            <a:r>
              <a:rPr lang="en-GB"/>
              <a:t>science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 - 2018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Top: </a:t>
            </a:r>
            <a:r>
              <a:rPr lang="en-GB">
                <a:solidFill>
                  <a:srgbClr val="CC0000"/>
                </a:solidFill>
              </a:rPr>
              <a:t>Python</a:t>
            </a:r>
            <a:r>
              <a:rPr lang="en-GB"/>
              <a:t>, </a:t>
            </a:r>
            <a:r>
              <a:rPr lang="en-GB">
                <a:solidFill>
                  <a:srgbClr val="CC0000"/>
                </a:solidFill>
              </a:rPr>
              <a:t>SQL</a:t>
            </a:r>
            <a:r>
              <a:rPr lang="en-GB">
                <a:solidFill>
                  <a:schemeClr val="dk1"/>
                </a:solidFill>
              </a:rPr>
              <a:t>, R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72611" l="0" r="0" t="1767"/>
          <a:stretch/>
        </p:blipFill>
        <p:spPr>
          <a:xfrm>
            <a:off x="216150" y="1659900"/>
            <a:ext cx="8587949" cy="29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</a:t>
            </a:r>
            <a:r>
              <a:rPr lang="en-GB"/>
              <a:t> Language - 2019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Top: </a:t>
            </a:r>
            <a:r>
              <a:rPr lang="en-GB"/>
              <a:t>Python, SQL,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Rising: </a:t>
            </a:r>
            <a:r>
              <a:rPr lang="en-GB">
                <a:solidFill>
                  <a:srgbClr val="CC0000"/>
                </a:solidFill>
              </a:rPr>
              <a:t>C</a:t>
            </a:r>
            <a:r>
              <a:rPr lang="en-GB"/>
              <a:t>, </a:t>
            </a:r>
            <a:r>
              <a:rPr lang="en-GB">
                <a:solidFill>
                  <a:srgbClr val="CC0000"/>
                </a:solidFill>
              </a:rPr>
              <a:t>C++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48195" l="0" r="0" t="26964"/>
          <a:stretch/>
        </p:blipFill>
        <p:spPr>
          <a:xfrm>
            <a:off x="311700" y="2020275"/>
            <a:ext cx="8445848" cy="277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 - 2020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Top: Python, SQL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Rising: C, C++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23779" l="0" r="0" t="51592"/>
          <a:stretch/>
        </p:blipFill>
        <p:spPr>
          <a:xfrm>
            <a:off x="311700" y="2031175"/>
            <a:ext cx="8468275" cy="2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</a:t>
            </a:r>
            <a:r>
              <a:rPr lang="en-GB"/>
              <a:t> Language - 2021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Top: Python, SQL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Rising: C++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76433"/>
          <a:stretch/>
        </p:blipFill>
        <p:spPr>
          <a:xfrm>
            <a:off x="311700" y="1965674"/>
            <a:ext cx="8622025" cy="2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Python, SQL remains the top language used by practitioners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C++, then C are rising contenders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Much faster than Python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- 2018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Absence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possible reasons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Incomplete data as mentioned above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 knowledge of a variety of data science </a:t>
            </a:r>
            <a:r>
              <a:rPr lang="en-GB"/>
              <a:t>methodologies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- 2019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CC0000"/>
                </a:solidFill>
              </a:rPr>
              <a:t>Machine Learning</a:t>
            </a:r>
            <a:r>
              <a:rPr lang="en-GB"/>
              <a:t> methods most widely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Vanilla deep learning methods are the next most popular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47981" l="0" r="0" t="25690"/>
          <a:stretch/>
        </p:blipFill>
        <p:spPr>
          <a:xfrm>
            <a:off x="457975" y="1932925"/>
            <a:ext cx="8228049" cy="28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- 2020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24205" l="0" r="0" t="51166"/>
          <a:stretch/>
        </p:blipFill>
        <p:spPr>
          <a:xfrm>
            <a:off x="306313" y="1911025"/>
            <a:ext cx="8531379" cy="277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2017-2021 Kaggle Survey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Kaggle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Online Community of data science practitioners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Purpose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Understand more about the trends and happenings within data science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- 2021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Algorithms, </a:t>
            </a:r>
            <a:r>
              <a:rPr lang="en-GB">
                <a:solidFill>
                  <a:srgbClr val="CC0000"/>
                </a:solidFill>
              </a:rPr>
              <a:t>Image Segmentation</a:t>
            </a:r>
            <a:r>
              <a:rPr lang="en-GB"/>
              <a:t>, </a:t>
            </a:r>
            <a:r>
              <a:rPr lang="en-GB">
                <a:solidFill>
                  <a:srgbClr val="CC0000"/>
                </a:solidFill>
              </a:rPr>
              <a:t>Object Detection</a:t>
            </a:r>
            <a:r>
              <a:rPr lang="en-GB"/>
              <a:t>, emerging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75796"/>
          <a:stretch/>
        </p:blipFill>
        <p:spPr>
          <a:xfrm>
            <a:off x="197338" y="1987499"/>
            <a:ext cx="8749319" cy="27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Science Methodologies did not change much from 2019 - 2020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 interest in Computer Vision in 2021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tools and proper data, especially open source, widely available for people to train and play around with the latest computer vision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Tools - 2018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of the tools are available in python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73028" l="0" r="0" t="1281"/>
          <a:stretch/>
        </p:blipFill>
        <p:spPr>
          <a:xfrm>
            <a:off x="496850" y="1987500"/>
            <a:ext cx="8520601" cy="28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Tools - 2019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Lightgbm increasing in popularity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48186" l="0" r="0" t="26897"/>
          <a:stretch/>
        </p:blipFill>
        <p:spPr>
          <a:xfrm>
            <a:off x="157413" y="2009350"/>
            <a:ext cx="8829177" cy="29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Tools - 2020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emerging tool, </a:t>
            </a:r>
            <a:r>
              <a:rPr lang="en-GB">
                <a:solidFill>
                  <a:srgbClr val="CC0000"/>
                </a:solidFill>
              </a:rPr>
              <a:t>Tensorboard</a:t>
            </a:r>
            <a:r>
              <a:rPr lang="en-GB"/>
              <a:t>, mostly used for tracking and monitoring of training and experimentation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Pytorch gaining popularity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24195" l="0" r="0" t="51176"/>
          <a:stretch/>
        </p:blipFill>
        <p:spPr>
          <a:xfrm>
            <a:off x="144950" y="2158125"/>
            <a:ext cx="8766073" cy="28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Tools - 2021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0" l="0" r="0" t="75380"/>
          <a:stretch/>
        </p:blipFill>
        <p:spPr>
          <a:xfrm>
            <a:off x="311700" y="2054675"/>
            <a:ext cx="8785477" cy="28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Tools 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 focus in tracking and monitoring of experimentation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Inline with previous trend of new Machine Learning Engineer role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 popularity in Pytorch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Cloud/Big Data</a:t>
            </a:r>
            <a:r>
              <a:rPr lang="en-GB"/>
              <a:t> Tools 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percentage of users </a:t>
            </a:r>
            <a:r>
              <a:rPr lang="en-GB">
                <a:solidFill>
                  <a:srgbClr val="CC0000"/>
                </a:solidFill>
              </a:rPr>
              <a:t>without any cloud providers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Mostly concentrated on a few tools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3">
            <a:alphaModFix/>
          </a:blip>
          <a:srcRect b="72812" l="0" r="0" t="1922"/>
          <a:stretch/>
        </p:blipFill>
        <p:spPr>
          <a:xfrm>
            <a:off x="386750" y="2156339"/>
            <a:ext cx="8370498" cy="279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Cloud/Big Data Tools 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in </a:t>
            </a:r>
            <a:r>
              <a:rPr lang="en-GB">
                <a:solidFill>
                  <a:srgbClr val="CC0000"/>
                </a:solidFill>
              </a:rPr>
              <a:t>cloud provider </a:t>
            </a:r>
            <a:r>
              <a:rPr lang="en-GB"/>
              <a:t>usage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“No cloud provider” dropped from top 10 cloud/big data tools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/>
          </a:blip>
          <a:srcRect b="48609" l="0" r="0" t="27187"/>
          <a:stretch/>
        </p:blipFill>
        <p:spPr>
          <a:xfrm>
            <a:off x="273225" y="2140425"/>
            <a:ext cx="8597550" cy="275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Cloud/Big Data Tools 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CC0000"/>
                </a:solidFill>
              </a:rPr>
              <a:t>Variety of tools</a:t>
            </a:r>
            <a:r>
              <a:rPr lang="en-GB"/>
              <a:t> increasingly being used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Tableau, Tensorboard, MongoDB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emphasis on a few tools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23981" l="0" r="0" t="51815"/>
          <a:stretch/>
        </p:blipFill>
        <p:spPr>
          <a:xfrm>
            <a:off x="311700" y="2238675"/>
            <a:ext cx="8520601" cy="272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Practitioners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00" y="1115525"/>
            <a:ext cx="7238040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flipH="1" rot="10800000">
            <a:off x="2216825" y="2992300"/>
            <a:ext cx="1659900" cy="6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3843975" y="2653600"/>
            <a:ext cx="1638000" cy="3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 flipH="1" rot="10800000">
            <a:off x="5460200" y="1889250"/>
            <a:ext cx="1605300" cy="76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Cloud/Big Data Tools 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3">
            <a:alphaModFix/>
          </a:blip>
          <a:srcRect b="0" l="0" r="0" t="75805"/>
          <a:stretch/>
        </p:blipFill>
        <p:spPr>
          <a:xfrm>
            <a:off x="147400" y="1949524"/>
            <a:ext cx="8858426" cy="28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Cloud/Big Data Tools 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use in variety of cloud platforms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and Machine Learning seems to be used more efficiently in industries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BI tools, more cloud platforms being used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significant changes mostly occur during 2019 - 2020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Python, SQL stills has a stronghold in data science. Faster languages like C++, C gaining traction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Learning is the most widely used. Deep Learning technologies gaining traction with more tools and open source.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focus seems to be diverting to the efficient usage of data science to aid businesses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 data for 2022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Deeper analysis on data science in different industry and countries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Data Science Practitioners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Rapid Increase</a:t>
            </a:r>
            <a:r>
              <a:rPr lang="en-GB"/>
              <a:t> from </a:t>
            </a:r>
            <a:r>
              <a:rPr lang="en-GB">
                <a:solidFill>
                  <a:srgbClr val="FF0000"/>
                </a:solidFill>
              </a:rPr>
              <a:t>2019</a:t>
            </a:r>
            <a:r>
              <a:rPr lang="en-GB"/>
              <a:t> in number of people learning/doing data science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</a:t>
            </a:r>
            <a:r>
              <a:rPr lang="en-GB"/>
              <a:t>may be</a:t>
            </a:r>
            <a:r>
              <a:rPr lang="en-GB"/>
              <a:t> </a:t>
            </a:r>
            <a:r>
              <a:rPr lang="en-GB">
                <a:solidFill>
                  <a:srgbClr val="CC0000"/>
                </a:solidFill>
              </a:rPr>
              <a:t>overstated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“As we go back in time, the questions lose their completeness more and more”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2017 data not available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Incompleteness of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50" y="1017725"/>
            <a:ext cx="689875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Males  ~ </a:t>
            </a:r>
            <a:r>
              <a:rPr lang="en-GB">
                <a:solidFill>
                  <a:srgbClr val="CC0000"/>
                </a:solidFill>
              </a:rPr>
              <a:t>x4</a:t>
            </a:r>
            <a:r>
              <a:rPr lang="en-GB"/>
              <a:t> females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Ratio remains constant over the years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 - 2018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Mostly technology related occupations and research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73034" l="0" r="0" t="2391"/>
          <a:stretch/>
        </p:blipFill>
        <p:spPr>
          <a:xfrm>
            <a:off x="263275" y="1856475"/>
            <a:ext cx="8617451" cy="27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 - 2019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role, </a:t>
            </a:r>
            <a:r>
              <a:rPr lang="en-GB">
                <a:solidFill>
                  <a:srgbClr val="CC0000"/>
                </a:solidFill>
              </a:rPr>
              <a:t>Product/Project Managers</a:t>
            </a:r>
            <a:r>
              <a:rPr lang="en-GB"/>
              <a:t>, emerged in</a:t>
            </a:r>
            <a:r>
              <a:rPr lang="en-GB">
                <a:solidFill>
                  <a:srgbClr val="CC0000"/>
                </a:solidFill>
              </a:rPr>
              <a:t> top 10 </a:t>
            </a:r>
            <a:r>
              <a:rPr lang="en-GB"/>
              <a:t>occupations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48618" l="0" r="0" t="26541"/>
          <a:stretch/>
        </p:blipFill>
        <p:spPr>
          <a:xfrm>
            <a:off x="382338" y="1915250"/>
            <a:ext cx="8379324" cy="27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 - 2020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role, </a:t>
            </a:r>
            <a:r>
              <a:rPr lang="en-GB">
                <a:solidFill>
                  <a:srgbClr val="CC0000"/>
                </a:solidFill>
              </a:rPr>
              <a:t>Machine Learning Engineering</a:t>
            </a:r>
            <a:r>
              <a:rPr lang="en-GB"/>
              <a:t>, emerged in</a:t>
            </a:r>
            <a:r>
              <a:rPr lang="en-GB">
                <a:solidFill>
                  <a:srgbClr val="CC0000"/>
                </a:solidFill>
              </a:rPr>
              <a:t> top 10 </a:t>
            </a:r>
            <a:r>
              <a:rPr lang="en-GB"/>
              <a:t>occupations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24315" l="0" r="0" t="50855"/>
          <a:stretch/>
        </p:blipFill>
        <p:spPr>
          <a:xfrm>
            <a:off x="561725" y="1648925"/>
            <a:ext cx="8119977" cy="3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