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8" r:id="rId4"/>
    <p:sldId id="259" r:id="rId5"/>
    <p:sldId id="268" r:id="rId6"/>
    <p:sldId id="266" r:id="rId7"/>
    <p:sldId id="267" r:id="rId8"/>
    <p:sldId id="269" r:id="rId9"/>
    <p:sldId id="270" r:id="rId10"/>
    <p:sldId id="271" r:id="rId11"/>
    <p:sldId id="260" r:id="rId12"/>
    <p:sldId id="264" r:id="rId13"/>
    <p:sldId id="265"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92" d="100"/>
          <a:sy n="92" d="100"/>
        </p:scale>
        <p:origin x="10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0C82E1-15D6-42B4-984E-8C9F9B1A7539}" type="datetimeFigureOut">
              <a:rPr lang="en-US" smtClean="0"/>
              <a:t>7/22/2020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7599012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C82E1-15D6-42B4-984E-8C9F9B1A7539}"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174341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C82E1-15D6-42B4-984E-8C9F9B1A7539}"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43609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C82E1-15D6-42B4-984E-8C9F9B1A7539}"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6127E-9AD7-4F73-A24F-D975BA9883C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826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C82E1-15D6-42B4-984E-8C9F9B1A7539}"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154921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0C82E1-15D6-42B4-984E-8C9F9B1A7539}"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980599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0C82E1-15D6-42B4-984E-8C9F9B1A7539}"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524559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C82E1-15D6-42B4-984E-8C9F9B1A7539}"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3330919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C82E1-15D6-42B4-984E-8C9F9B1A7539}"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38083624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C82E1-15D6-42B4-984E-8C9F9B1A7539}"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69110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0C82E1-15D6-42B4-984E-8C9F9B1A7539}" type="datetimeFigureOut">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33551751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0C82E1-15D6-42B4-984E-8C9F9B1A7539}"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305075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0C82E1-15D6-42B4-984E-8C9F9B1A7539}" type="datetimeFigureOut">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283517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0C82E1-15D6-42B4-984E-8C9F9B1A7539}" type="datetimeFigureOut">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870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C82E1-15D6-42B4-984E-8C9F9B1A7539}" type="datetimeFigureOut">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119365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C82E1-15D6-42B4-984E-8C9F9B1A7539}"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176819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C82E1-15D6-42B4-984E-8C9F9B1A7539}" type="datetimeFigureOut">
              <a:rPr lang="en-US" smtClean="0"/>
              <a:t>7/22/2020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C6127E-9AD7-4F73-A24F-D975BA9883C4}" type="slidenum">
              <a:rPr lang="en-US" smtClean="0"/>
              <a:t>‹#›</a:t>
            </a:fld>
            <a:endParaRPr lang="en-US"/>
          </a:p>
        </p:txBody>
      </p:sp>
    </p:spTree>
    <p:extLst>
      <p:ext uri="{BB962C8B-B14F-4D97-AF65-F5344CB8AC3E}">
        <p14:creationId xmlns:p14="http://schemas.microsoft.com/office/powerpoint/2010/main" val="174650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0C82E1-15D6-42B4-984E-8C9F9B1A7539}" type="datetimeFigureOut">
              <a:rPr lang="en-US" smtClean="0"/>
              <a:t>7/22/2020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C6127E-9AD7-4F73-A24F-D975BA9883C4}" type="slidenum">
              <a:rPr lang="en-US" smtClean="0"/>
              <a:t>‹#›</a:t>
            </a:fld>
            <a:endParaRPr lang="en-US"/>
          </a:p>
        </p:txBody>
      </p:sp>
    </p:spTree>
    <p:extLst>
      <p:ext uri="{BB962C8B-B14F-4D97-AF65-F5344CB8AC3E}">
        <p14:creationId xmlns:p14="http://schemas.microsoft.com/office/powerpoint/2010/main" val="1203930965"/>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F2CF-E048-47E8-9F2E-3159A80F7B97}"/>
              </a:ext>
            </a:extLst>
          </p:cNvPr>
          <p:cNvSpPr>
            <a:spLocks noGrp="1"/>
          </p:cNvSpPr>
          <p:nvPr>
            <p:ph type="ctrTitle"/>
          </p:nvPr>
        </p:nvSpPr>
        <p:spPr/>
        <p:txBody>
          <a:bodyPr/>
          <a:lstStyle/>
          <a:p>
            <a:r>
              <a:rPr lang="en-US" dirty="0"/>
              <a:t>Battle of the neighborhoods</a:t>
            </a:r>
          </a:p>
        </p:txBody>
      </p:sp>
      <p:sp>
        <p:nvSpPr>
          <p:cNvPr id="3" name="Subtitle 2">
            <a:extLst>
              <a:ext uri="{FF2B5EF4-FFF2-40B4-BE49-F238E27FC236}">
                <a16:creationId xmlns:a16="http://schemas.microsoft.com/office/drawing/2014/main" id="{29B0D472-D0D7-4967-9230-150E1705083C}"/>
              </a:ext>
            </a:extLst>
          </p:cNvPr>
          <p:cNvSpPr>
            <a:spLocks noGrp="1"/>
          </p:cNvSpPr>
          <p:nvPr>
            <p:ph type="subTitle" idx="1"/>
          </p:nvPr>
        </p:nvSpPr>
        <p:spPr/>
        <p:txBody>
          <a:bodyPr/>
          <a:lstStyle/>
          <a:p>
            <a:r>
              <a:rPr lang="en-US" dirty="0"/>
              <a:t>IBM Capstone Project </a:t>
            </a:r>
          </a:p>
          <a:p>
            <a:r>
              <a:rPr lang="en-US" dirty="0"/>
              <a:t>Name: Teo </a:t>
            </a:r>
            <a:r>
              <a:rPr lang="en-US" dirty="0" err="1"/>
              <a:t>wei</a:t>
            </a:r>
            <a:r>
              <a:rPr lang="en-US" dirty="0"/>
              <a:t> lung</a:t>
            </a:r>
          </a:p>
        </p:txBody>
      </p:sp>
    </p:spTree>
    <p:extLst>
      <p:ext uri="{BB962C8B-B14F-4D97-AF65-F5344CB8AC3E}">
        <p14:creationId xmlns:p14="http://schemas.microsoft.com/office/powerpoint/2010/main" val="264932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a:xfrm>
            <a:off x="1141413" y="2249487"/>
            <a:ext cx="4070668" cy="3541714"/>
          </a:xfrm>
        </p:spPr>
        <p:txBody>
          <a:bodyPr>
            <a:normAutofit/>
          </a:bodyPr>
          <a:lstStyle/>
          <a:p>
            <a:r>
              <a:rPr lang="en-US" dirty="0"/>
              <a:t>Clusters plotted on Folium map</a:t>
            </a:r>
          </a:p>
          <a:p>
            <a:endParaRPr lang="en-US" dirty="0"/>
          </a:p>
        </p:txBody>
      </p:sp>
      <p:pic>
        <p:nvPicPr>
          <p:cNvPr id="4" name="Picture 3">
            <a:extLst>
              <a:ext uri="{FF2B5EF4-FFF2-40B4-BE49-F238E27FC236}">
                <a16:creationId xmlns:a16="http://schemas.microsoft.com/office/drawing/2014/main" id="{2CBE714D-BC83-4B7C-A492-9ED7A36E21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12081" y="2389664"/>
            <a:ext cx="5722620" cy="3261360"/>
          </a:xfrm>
          <a:prstGeom prst="rect">
            <a:avLst/>
          </a:prstGeom>
          <a:noFill/>
          <a:ln>
            <a:noFill/>
          </a:ln>
        </p:spPr>
      </p:pic>
    </p:spTree>
    <p:extLst>
      <p:ext uri="{BB962C8B-B14F-4D97-AF65-F5344CB8AC3E}">
        <p14:creationId xmlns:p14="http://schemas.microsoft.com/office/powerpoint/2010/main" val="116880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Results</a:t>
            </a:r>
          </a:p>
        </p:txBody>
      </p:sp>
      <p:pic>
        <p:nvPicPr>
          <p:cNvPr id="7" name="Picture 6">
            <a:extLst>
              <a:ext uri="{FF2B5EF4-FFF2-40B4-BE49-F238E27FC236}">
                <a16:creationId xmlns:a16="http://schemas.microsoft.com/office/drawing/2014/main" id="{C54418CA-99EA-49CF-A9C2-AC0FE75D78D7}"/>
              </a:ext>
            </a:extLst>
          </p:cNvPr>
          <p:cNvPicPr/>
          <p:nvPr/>
        </p:nvPicPr>
        <p:blipFill>
          <a:blip r:embed="rId2"/>
          <a:stretch>
            <a:fillRect/>
          </a:stretch>
        </p:blipFill>
        <p:spPr>
          <a:xfrm>
            <a:off x="1141413" y="1826895"/>
            <a:ext cx="6557648" cy="1833032"/>
          </a:xfrm>
          <a:prstGeom prst="rect">
            <a:avLst/>
          </a:prstGeom>
        </p:spPr>
      </p:pic>
      <p:pic>
        <p:nvPicPr>
          <p:cNvPr id="8" name="Picture 7">
            <a:extLst>
              <a:ext uri="{FF2B5EF4-FFF2-40B4-BE49-F238E27FC236}">
                <a16:creationId xmlns:a16="http://schemas.microsoft.com/office/drawing/2014/main" id="{E512581A-3AD6-48C7-8585-8B78C7AF7E16}"/>
              </a:ext>
            </a:extLst>
          </p:cNvPr>
          <p:cNvPicPr/>
          <p:nvPr/>
        </p:nvPicPr>
        <p:blipFill>
          <a:blip r:embed="rId3"/>
          <a:stretch>
            <a:fillRect/>
          </a:stretch>
        </p:blipFill>
        <p:spPr>
          <a:xfrm>
            <a:off x="1141413" y="4298906"/>
            <a:ext cx="6558134" cy="431590"/>
          </a:xfrm>
          <a:prstGeom prst="rect">
            <a:avLst/>
          </a:prstGeom>
        </p:spPr>
      </p:pic>
      <p:sp>
        <p:nvSpPr>
          <p:cNvPr id="12" name="TextBox 11">
            <a:extLst>
              <a:ext uri="{FF2B5EF4-FFF2-40B4-BE49-F238E27FC236}">
                <a16:creationId xmlns:a16="http://schemas.microsoft.com/office/drawing/2014/main" id="{9468D819-A0EC-4E1A-B32A-836A48E6AD6C}"/>
              </a:ext>
            </a:extLst>
          </p:cNvPr>
          <p:cNvSpPr txBox="1"/>
          <p:nvPr/>
        </p:nvSpPr>
        <p:spPr>
          <a:xfrm>
            <a:off x="1141412" y="3659927"/>
            <a:ext cx="6557647" cy="646331"/>
          </a:xfrm>
          <a:prstGeom prst="rect">
            <a:avLst/>
          </a:prstGeom>
          <a:noFill/>
        </p:spPr>
        <p:txBody>
          <a:bodyPr wrap="square" rtlCol="0">
            <a:spAutoFit/>
          </a:bodyPr>
          <a:lstStyle/>
          <a:p>
            <a:pPr algn="r"/>
            <a:r>
              <a:rPr lang="en-US" dirty="0"/>
              <a:t>Cluster 0 (Most prefer eating at food courts / low cost sushi chains / fast food)</a:t>
            </a:r>
          </a:p>
        </p:txBody>
      </p:sp>
      <p:sp>
        <p:nvSpPr>
          <p:cNvPr id="14" name="TextBox 13">
            <a:extLst>
              <a:ext uri="{FF2B5EF4-FFF2-40B4-BE49-F238E27FC236}">
                <a16:creationId xmlns:a16="http://schemas.microsoft.com/office/drawing/2014/main" id="{6AAC891E-CECC-4802-BDFF-A59C09098E17}"/>
              </a:ext>
            </a:extLst>
          </p:cNvPr>
          <p:cNvSpPr txBox="1"/>
          <p:nvPr/>
        </p:nvSpPr>
        <p:spPr>
          <a:xfrm>
            <a:off x="1141413" y="4730496"/>
            <a:ext cx="6557646" cy="923330"/>
          </a:xfrm>
          <a:prstGeom prst="rect">
            <a:avLst/>
          </a:prstGeom>
          <a:noFill/>
        </p:spPr>
        <p:txBody>
          <a:bodyPr wrap="square" rtlCol="0">
            <a:spAutoFit/>
          </a:bodyPr>
          <a:lstStyle/>
          <a:p>
            <a:pPr algn="r"/>
            <a:r>
              <a:rPr lang="en-US" dirty="0"/>
              <a:t>Cluster 1 (Marine Parade is situated in the city </a:t>
            </a:r>
            <a:r>
              <a:rPr lang="en-US" dirty="0" err="1"/>
              <a:t>centre</a:t>
            </a:r>
            <a:r>
              <a:rPr lang="en-US" dirty="0"/>
              <a:t>, most visited venue is the café probably because it is a popular place to do work / have meetings / lunch)</a:t>
            </a:r>
          </a:p>
        </p:txBody>
      </p:sp>
    </p:spTree>
    <p:extLst>
      <p:ext uri="{BB962C8B-B14F-4D97-AF65-F5344CB8AC3E}">
        <p14:creationId xmlns:p14="http://schemas.microsoft.com/office/powerpoint/2010/main" val="346856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Results</a:t>
            </a:r>
          </a:p>
        </p:txBody>
      </p:sp>
      <p:pic>
        <p:nvPicPr>
          <p:cNvPr id="9" name="Picture 8">
            <a:extLst>
              <a:ext uri="{FF2B5EF4-FFF2-40B4-BE49-F238E27FC236}">
                <a16:creationId xmlns:a16="http://schemas.microsoft.com/office/drawing/2014/main" id="{CB1E660A-0369-4FB4-8701-FB74101731A8}"/>
              </a:ext>
            </a:extLst>
          </p:cNvPr>
          <p:cNvPicPr/>
          <p:nvPr/>
        </p:nvPicPr>
        <p:blipFill>
          <a:blip r:embed="rId2"/>
          <a:stretch>
            <a:fillRect/>
          </a:stretch>
        </p:blipFill>
        <p:spPr>
          <a:xfrm>
            <a:off x="1141413" y="1695796"/>
            <a:ext cx="5731510" cy="2939415"/>
          </a:xfrm>
          <a:prstGeom prst="rect">
            <a:avLst/>
          </a:prstGeom>
        </p:spPr>
      </p:pic>
      <p:sp>
        <p:nvSpPr>
          <p:cNvPr id="3" name="TextBox 2">
            <a:extLst>
              <a:ext uri="{FF2B5EF4-FFF2-40B4-BE49-F238E27FC236}">
                <a16:creationId xmlns:a16="http://schemas.microsoft.com/office/drawing/2014/main" id="{F8EDB289-7110-4995-B76D-38F9A91146B2}"/>
              </a:ext>
            </a:extLst>
          </p:cNvPr>
          <p:cNvSpPr txBox="1"/>
          <p:nvPr/>
        </p:nvSpPr>
        <p:spPr>
          <a:xfrm>
            <a:off x="1141412" y="4578417"/>
            <a:ext cx="5731509" cy="646331"/>
          </a:xfrm>
          <a:prstGeom prst="rect">
            <a:avLst/>
          </a:prstGeom>
          <a:noFill/>
        </p:spPr>
        <p:txBody>
          <a:bodyPr wrap="square" rtlCol="0">
            <a:spAutoFit/>
          </a:bodyPr>
          <a:lstStyle/>
          <a:p>
            <a:pPr algn="r"/>
            <a:r>
              <a:rPr lang="en-US" b="1" u="sng" dirty="0"/>
              <a:t>Cluster 2 (Most promising cluster with many districts preferring Japanese restaurants)</a:t>
            </a:r>
          </a:p>
        </p:txBody>
      </p:sp>
    </p:spTree>
    <p:extLst>
      <p:ext uri="{BB962C8B-B14F-4D97-AF65-F5344CB8AC3E}">
        <p14:creationId xmlns:p14="http://schemas.microsoft.com/office/powerpoint/2010/main" val="1102019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Results</a:t>
            </a:r>
          </a:p>
        </p:txBody>
      </p:sp>
      <p:pic>
        <p:nvPicPr>
          <p:cNvPr id="10" name="Picture 9">
            <a:extLst>
              <a:ext uri="{FF2B5EF4-FFF2-40B4-BE49-F238E27FC236}">
                <a16:creationId xmlns:a16="http://schemas.microsoft.com/office/drawing/2014/main" id="{82451396-8212-4F25-93B2-B313249E91A8}"/>
              </a:ext>
            </a:extLst>
          </p:cNvPr>
          <p:cNvPicPr/>
          <p:nvPr/>
        </p:nvPicPr>
        <p:blipFill>
          <a:blip r:embed="rId2"/>
          <a:stretch>
            <a:fillRect/>
          </a:stretch>
        </p:blipFill>
        <p:spPr>
          <a:xfrm>
            <a:off x="1141414" y="1715453"/>
            <a:ext cx="5731510" cy="381635"/>
          </a:xfrm>
          <a:prstGeom prst="rect">
            <a:avLst/>
          </a:prstGeom>
        </p:spPr>
      </p:pic>
      <p:pic>
        <p:nvPicPr>
          <p:cNvPr id="11" name="Picture 10">
            <a:extLst>
              <a:ext uri="{FF2B5EF4-FFF2-40B4-BE49-F238E27FC236}">
                <a16:creationId xmlns:a16="http://schemas.microsoft.com/office/drawing/2014/main" id="{70635810-62AD-41AF-A0AB-921ED32C142C}"/>
              </a:ext>
            </a:extLst>
          </p:cNvPr>
          <p:cNvPicPr/>
          <p:nvPr/>
        </p:nvPicPr>
        <p:blipFill>
          <a:blip r:embed="rId3"/>
          <a:stretch>
            <a:fillRect/>
          </a:stretch>
        </p:blipFill>
        <p:spPr>
          <a:xfrm>
            <a:off x="1141412" y="3037097"/>
            <a:ext cx="5731510" cy="464820"/>
          </a:xfrm>
          <a:prstGeom prst="rect">
            <a:avLst/>
          </a:prstGeom>
        </p:spPr>
      </p:pic>
      <p:sp>
        <p:nvSpPr>
          <p:cNvPr id="5" name="TextBox 4">
            <a:extLst>
              <a:ext uri="{FF2B5EF4-FFF2-40B4-BE49-F238E27FC236}">
                <a16:creationId xmlns:a16="http://schemas.microsoft.com/office/drawing/2014/main" id="{996D29FC-0F22-4A17-993C-C46E90FFBA5B}"/>
              </a:ext>
            </a:extLst>
          </p:cNvPr>
          <p:cNvSpPr txBox="1"/>
          <p:nvPr/>
        </p:nvSpPr>
        <p:spPr>
          <a:xfrm>
            <a:off x="1141413" y="2032031"/>
            <a:ext cx="5731509" cy="923330"/>
          </a:xfrm>
          <a:prstGeom prst="rect">
            <a:avLst/>
          </a:prstGeom>
          <a:noFill/>
        </p:spPr>
        <p:txBody>
          <a:bodyPr wrap="square" rtlCol="0">
            <a:spAutoFit/>
          </a:bodyPr>
          <a:lstStyle/>
          <a:p>
            <a:pPr algn="r"/>
            <a:r>
              <a:rPr lang="en-US" dirty="0"/>
              <a:t>Cluster 3 (This cluster at Bukit Merah prefer “Breakfast Spot”, referring to hawker centers and affordable, neighborhood food fare)</a:t>
            </a:r>
          </a:p>
        </p:txBody>
      </p:sp>
      <p:sp>
        <p:nvSpPr>
          <p:cNvPr id="6" name="TextBox 5">
            <a:extLst>
              <a:ext uri="{FF2B5EF4-FFF2-40B4-BE49-F238E27FC236}">
                <a16:creationId xmlns:a16="http://schemas.microsoft.com/office/drawing/2014/main" id="{6C491D1D-F9B9-4171-87DA-F345F0235B62}"/>
              </a:ext>
            </a:extLst>
          </p:cNvPr>
          <p:cNvSpPr txBox="1"/>
          <p:nvPr/>
        </p:nvSpPr>
        <p:spPr>
          <a:xfrm>
            <a:off x="1141411" y="3476996"/>
            <a:ext cx="5731509" cy="646331"/>
          </a:xfrm>
          <a:prstGeom prst="rect">
            <a:avLst/>
          </a:prstGeom>
          <a:noFill/>
        </p:spPr>
        <p:txBody>
          <a:bodyPr wrap="square" rtlCol="0">
            <a:spAutoFit/>
          </a:bodyPr>
          <a:lstStyle/>
          <a:p>
            <a:pPr algn="r"/>
            <a:r>
              <a:rPr lang="en-US" dirty="0"/>
              <a:t>Cluster 4 (Bukit </a:t>
            </a:r>
            <a:r>
              <a:rPr lang="en-US" dirty="0" err="1"/>
              <a:t>Timah</a:t>
            </a:r>
            <a:r>
              <a:rPr lang="en-US" dirty="0"/>
              <a:t> has got high preference for Halal cuisine. Not what the client is looking for)</a:t>
            </a:r>
          </a:p>
        </p:txBody>
      </p:sp>
    </p:spTree>
    <p:extLst>
      <p:ext uri="{BB962C8B-B14F-4D97-AF65-F5344CB8AC3E}">
        <p14:creationId xmlns:p14="http://schemas.microsoft.com/office/powerpoint/2010/main" val="391361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p:txBody>
          <a:bodyPr>
            <a:normAutofit fontScale="70000" lnSpcReduction="20000"/>
          </a:bodyPr>
          <a:lstStyle/>
          <a:p>
            <a:r>
              <a:rPr lang="en-SG" dirty="0"/>
              <a:t>Important factors that were not examined in this exercise </a:t>
            </a:r>
          </a:p>
          <a:p>
            <a:pPr lvl="1"/>
            <a:r>
              <a:rPr lang="en-SG" dirty="0"/>
              <a:t>Space rental costs </a:t>
            </a:r>
          </a:p>
          <a:p>
            <a:pPr lvl="1"/>
            <a:r>
              <a:rPr lang="en-SG" dirty="0"/>
              <a:t>Presence of competitors serving similar Japanese cuisine at each districts</a:t>
            </a:r>
            <a:endParaRPr lang="en-US" dirty="0"/>
          </a:p>
          <a:p>
            <a:r>
              <a:rPr lang="en-SG" dirty="0"/>
              <a:t>Weakness of exercise:</a:t>
            </a:r>
          </a:p>
          <a:p>
            <a:pPr lvl="1"/>
            <a:r>
              <a:rPr lang="en-SG" dirty="0"/>
              <a:t>Income data was from 2015 (latest data available as of 2020) and thus may have deviations from the real data today</a:t>
            </a:r>
          </a:p>
          <a:p>
            <a:r>
              <a:rPr lang="en-SG" dirty="0"/>
              <a:t>Others:</a:t>
            </a:r>
          </a:p>
          <a:p>
            <a:pPr lvl="1"/>
            <a:r>
              <a:rPr lang="en-SG" dirty="0"/>
              <a:t>Singapore is a small country, people like to travel to the city centre to meet their friends &amp; families to have meals together</a:t>
            </a:r>
          </a:p>
          <a:p>
            <a:pPr lvl="1"/>
            <a:r>
              <a:rPr lang="en-SG" dirty="0"/>
              <a:t>Hence, the central part of Singapore may potentially be more advantageous to maximising audience reachability </a:t>
            </a:r>
          </a:p>
          <a:p>
            <a:pPr lvl="2"/>
            <a:r>
              <a:rPr lang="en-SG" dirty="0"/>
              <a:t>e.g. Jurong West located at the Western end of Singapore has got a high number of high-income earners as well. Opening the restaurant in Bedok which is situated East of the country, can discourage people from Jurong West from visiting the restaurant</a:t>
            </a:r>
          </a:p>
          <a:p>
            <a:pPr lvl="2"/>
            <a:r>
              <a:rPr lang="en-SG" dirty="0"/>
              <a:t>Consider performing further analysis and entertaining the possibility of setting up the shop somewhere in the central part of Singapore instead of Bedok</a:t>
            </a:r>
            <a:endParaRPr lang="en-US" dirty="0"/>
          </a:p>
        </p:txBody>
      </p:sp>
    </p:spTree>
    <p:extLst>
      <p:ext uri="{BB962C8B-B14F-4D97-AF65-F5344CB8AC3E}">
        <p14:creationId xmlns:p14="http://schemas.microsoft.com/office/powerpoint/2010/main" val="182274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a:xfrm>
            <a:off x="1141412" y="2249487"/>
            <a:ext cx="10014267" cy="3541714"/>
          </a:xfrm>
        </p:spPr>
        <p:txBody>
          <a:bodyPr>
            <a:normAutofit/>
          </a:bodyPr>
          <a:lstStyle/>
          <a:p>
            <a:r>
              <a:rPr lang="en-SG" dirty="0"/>
              <a:t>From the results, Cluster 2 (Light Blue) has got the highest preference for Japanese cuisine, especially the districts Serangoon, Jurong West and Bedok, Punggol, Novena. </a:t>
            </a:r>
          </a:p>
          <a:p>
            <a:r>
              <a:rPr lang="en-SG" dirty="0"/>
              <a:t>Thus, it is fairly safe to conclude that the new shop should be set up somewhere in Cluster 2. </a:t>
            </a:r>
          </a:p>
          <a:p>
            <a:r>
              <a:rPr lang="en-SG" dirty="0"/>
              <a:t>Now we sort the Cluster 2 Districts by number of high-income earners to decide the best district within the cluster to set up shop</a:t>
            </a:r>
            <a:endParaRPr lang="en-US" dirty="0"/>
          </a:p>
        </p:txBody>
      </p:sp>
    </p:spTree>
    <p:extLst>
      <p:ext uri="{BB962C8B-B14F-4D97-AF65-F5344CB8AC3E}">
        <p14:creationId xmlns:p14="http://schemas.microsoft.com/office/powerpoint/2010/main" val="200195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a:xfrm>
            <a:off x="1141413" y="3798915"/>
            <a:ext cx="10014267" cy="1992285"/>
          </a:xfrm>
        </p:spPr>
        <p:txBody>
          <a:bodyPr>
            <a:normAutofit/>
          </a:bodyPr>
          <a:lstStyle/>
          <a:p>
            <a:r>
              <a:rPr lang="en-SG" dirty="0"/>
              <a:t>The district winner is Bedok! Jurong West is a strong runner-up to set up a Japanese restaurant as well.</a:t>
            </a:r>
            <a:endParaRPr lang="en-US" dirty="0"/>
          </a:p>
        </p:txBody>
      </p:sp>
      <p:pic>
        <p:nvPicPr>
          <p:cNvPr id="11" name="Picture 10">
            <a:extLst>
              <a:ext uri="{FF2B5EF4-FFF2-40B4-BE49-F238E27FC236}">
                <a16:creationId xmlns:a16="http://schemas.microsoft.com/office/drawing/2014/main" id="{07DBBC5A-0A01-4428-A71B-B87686A76063}"/>
              </a:ext>
            </a:extLst>
          </p:cNvPr>
          <p:cNvPicPr/>
          <p:nvPr/>
        </p:nvPicPr>
        <p:blipFill>
          <a:blip r:embed="rId2"/>
          <a:stretch>
            <a:fillRect/>
          </a:stretch>
        </p:blipFill>
        <p:spPr>
          <a:xfrm>
            <a:off x="1141413" y="1897023"/>
            <a:ext cx="10014267" cy="1873930"/>
          </a:xfrm>
          <a:prstGeom prst="rect">
            <a:avLst/>
          </a:prstGeom>
        </p:spPr>
      </p:pic>
    </p:spTree>
    <p:extLst>
      <p:ext uri="{BB962C8B-B14F-4D97-AF65-F5344CB8AC3E}">
        <p14:creationId xmlns:p14="http://schemas.microsoft.com/office/powerpoint/2010/main" val="44437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p:txBody>
          <a:bodyPr>
            <a:normAutofit fontScale="77500" lnSpcReduction="20000"/>
          </a:bodyPr>
          <a:lstStyle/>
          <a:p>
            <a:r>
              <a:rPr lang="en-US" dirty="0"/>
              <a:t>Background: As a small city state with a population of close to 6 million, Singapore has grown from third to first world in the matter of a few decades and currently have the 7th highest GDP per capita in the world. Singapore is unique with its multi-cultural character where food is one of the defining features of the country, coupled with the fact that Singapore's is wealthy and has a stable government.</a:t>
            </a:r>
          </a:p>
          <a:p>
            <a:r>
              <a:rPr lang="en-US" dirty="0"/>
              <a:t>Business Problem: A wealthy group of investors from Japan is thus looking to expand their presence Internationally and is looking at Singapore as their first overseas venture, to open an upscale Japanese restaurant that serves premium, authentic Japanese food where Japanese food is highly favored amongst diners.</a:t>
            </a:r>
          </a:p>
          <a:p>
            <a:r>
              <a:rPr lang="en-US" dirty="0"/>
              <a:t>Goal: I have been tasked to determine the best location in Singapore to set up shop based on the criteria identified by the investors.</a:t>
            </a:r>
          </a:p>
          <a:p>
            <a:endParaRPr lang="en-US" dirty="0"/>
          </a:p>
        </p:txBody>
      </p:sp>
    </p:spTree>
    <p:extLst>
      <p:ext uri="{BB962C8B-B14F-4D97-AF65-F5344CB8AC3E}">
        <p14:creationId xmlns:p14="http://schemas.microsoft.com/office/powerpoint/2010/main" val="77393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p:txBody>
          <a:bodyPr>
            <a:normAutofit lnSpcReduction="10000"/>
          </a:bodyPr>
          <a:lstStyle/>
          <a:p>
            <a:r>
              <a:rPr lang="en-US" b="1" dirty="0"/>
              <a:t>GenHouseholdSurvey2015.csv</a:t>
            </a:r>
            <a:r>
              <a:rPr lang="en-US" dirty="0"/>
              <a:t>, downloaded from the Department of Statistics Singapore with information about Resident Households by District and Monthly Household Income from Work. This will help us identify the districts in Singapore with higher income levels which is the target audience of the new restaurant.</a:t>
            </a:r>
          </a:p>
          <a:p>
            <a:r>
              <a:rPr lang="en-US" dirty="0"/>
              <a:t>Foursquare API: provides API to find out information about the popularity of different food venues in Singapore e.g. each district's preferences of food venues</a:t>
            </a:r>
          </a:p>
        </p:txBody>
      </p:sp>
    </p:spTree>
    <p:extLst>
      <p:ext uri="{BB962C8B-B14F-4D97-AF65-F5344CB8AC3E}">
        <p14:creationId xmlns:p14="http://schemas.microsoft.com/office/powerpoint/2010/main" val="292354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Methodology</a:t>
            </a:r>
          </a:p>
        </p:txBody>
      </p:sp>
      <p:pic>
        <p:nvPicPr>
          <p:cNvPr id="4" name="Picture 3">
            <a:extLst>
              <a:ext uri="{FF2B5EF4-FFF2-40B4-BE49-F238E27FC236}">
                <a16:creationId xmlns:a16="http://schemas.microsoft.com/office/drawing/2014/main" id="{546E35F6-EA33-44FE-A3B8-9CDFA593A1E5}"/>
              </a:ext>
            </a:extLst>
          </p:cNvPr>
          <p:cNvPicPr/>
          <p:nvPr/>
        </p:nvPicPr>
        <p:blipFill>
          <a:blip r:embed="rId2"/>
          <a:stretch>
            <a:fillRect/>
          </a:stretch>
        </p:blipFill>
        <p:spPr>
          <a:xfrm>
            <a:off x="1141412" y="2977169"/>
            <a:ext cx="7663111" cy="3165936"/>
          </a:xfrm>
          <a:prstGeom prst="rect">
            <a:avLst/>
          </a:prstGeom>
        </p:spPr>
      </p:pic>
      <p:sp>
        <p:nvSpPr>
          <p:cNvPr id="9" name="Content Placeholder 8">
            <a:extLst>
              <a:ext uri="{FF2B5EF4-FFF2-40B4-BE49-F238E27FC236}">
                <a16:creationId xmlns:a16="http://schemas.microsoft.com/office/drawing/2014/main" id="{FA0E271D-F231-43D1-A9AA-B130F85C0332}"/>
              </a:ext>
            </a:extLst>
          </p:cNvPr>
          <p:cNvSpPr>
            <a:spLocks noGrp="1"/>
          </p:cNvSpPr>
          <p:nvPr>
            <p:ph idx="1"/>
          </p:nvPr>
        </p:nvSpPr>
        <p:spPr>
          <a:xfrm>
            <a:off x="1141412" y="2249487"/>
            <a:ext cx="9905999" cy="3541714"/>
          </a:xfrm>
        </p:spPr>
        <p:txBody>
          <a:bodyPr/>
          <a:lstStyle/>
          <a:p>
            <a:r>
              <a:rPr lang="en-US" dirty="0"/>
              <a:t>Reading CSV data into pandas </a:t>
            </a:r>
            <a:r>
              <a:rPr lang="en-US" dirty="0" err="1"/>
              <a:t>dataframe</a:t>
            </a:r>
            <a:endParaRPr lang="en-US" dirty="0"/>
          </a:p>
        </p:txBody>
      </p:sp>
    </p:spTree>
    <p:extLst>
      <p:ext uri="{BB962C8B-B14F-4D97-AF65-F5344CB8AC3E}">
        <p14:creationId xmlns:p14="http://schemas.microsoft.com/office/powerpoint/2010/main" val="33200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ADADE6B7-3199-455E-AD68-83290F41EB47}"/>
              </a:ext>
            </a:extLst>
          </p:cNvPr>
          <p:cNvSpPr/>
          <p:nvPr/>
        </p:nvSpPr>
        <p:spPr>
          <a:xfrm>
            <a:off x="6872922" y="5187142"/>
            <a:ext cx="1057419" cy="604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Methodology</a:t>
            </a:r>
          </a:p>
        </p:txBody>
      </p:sp>
      <p:sp>
        <p:nvSpPr>
          <p:cNvPr id="9" name="Content Placeholder 8">
            <a:extLst>
              <a:ext uri="{FF2B5EF4-FFF2-40B4-BE49-F238E27FC236}">
                <a16:creationId xmlns:a16="http://schemas.microsoft.com/office/drawing/2014/main" id="{FA0E271D-F231-43D1-A9AA-B130F85C0332}"/>
              </a:ext>
            </a:extLst>
          </p:cNvPr>
          <p:cNvSpPr>
            <a:spLocks noGrp="1"/>
          </p:cNvSpPr>
          <p:nvPr>
            <p:ph idx="1"/>
          </p:nvPr>
        </p:nvSpPr>
        <p:spPr>
          <a:xfrm>
            <a:off x="1141412" y="2249487"/>
            <a:ext cx="9905999" cy="3541714"/>
          </a:xfrm>
        </p:spPr>
        <p:txBody>
          <a:bodyPr/>
          <a:lstStyle/>
          <a:p>
            <a:r>
              <a:rPr lang="en-US" dirty="0"/>
              <a:t>Data cleaning &amp; wrangling &amp; feature selection</a:t>
            </a:r>
          </a:p>
          <a:p>
            <a:pPr lvl="1"/>
            <a:r>
              <a:rPr lang="en-US" dirty="0"/>
              <a:t>Remove special formatted characters from headers</a:t>
            </a:r>
          </a:p>
          <a:p>
            <a:pPr lvl="1"/>
            <a:r>
              <a:rPr lang="en-US" dirty="0"/>
              <a:t>Remove unimportant data rows</a:t>
            </a:r>
          </a:p>
          <a:p>
            <a:pPr lvl="1"/>
            <a:r>
              <a:rPr lang="en-US" dirty="0"/>
              <a:t>Add up certain columns to get “high income earner” data instead of columns by income level. Drop the rest of the columns that are not required</a:t>
            </a:r>
          </a:p>
        </p:txBody>
      </p:sp>
      <p:pic>
        <p:nvPicPr>
          <p:cNvPr id="6" name="Picture 5">
            <a:extLst>
              <a:ext uri="{FF2B5EF4-FFF2-40B4-BE49-F238E27FC236}">
                <a16:creationId xmlns:a16="http://schemas.microsoft.com/office/drawing/2014/main" id="{525493C6-7A9A-416B-A715-BD1C3C61BF9F}"/>
              </a:ext>
            </a:extLst>
          </p:cNvPr>
          <p:cNvPicPr/>
          <p:nvPr/>
        </p:nvPicPr>
        <p:blipFill>
          <a:blip r:embed="rId2"/>
          <a:stretch>
            <a:fillRect/>
          </a:stretch>
        </p:blipFill>
        <p:spPr>
          <a:xfrm>
            <a:off x="7930341" y="4105445"/>
            <a:ext cx="2654877" cy="2607081"/>
          </a:xfrm>
          <a:prstGeom prst="rect">
            <a:avLst/>
          </a:prstGeom>
        </p:spPr>
      </p:pic>
      <p:pic>
        <p:nvPicPr>
          <p:cNvPr id="7" name="Picture 6">
            <a:extLst>
              <a:ext uri="{FF2B5EF4-FFF2-40B4-BE49-F238E27FC236}">
                <a16:creationId xmlns:a16="http://schemas.microsoft.com/office/drawing/2014/main" id="{730298C2-B424-43E5-AD85-E5ECE18955C2}"/>
              </a:ext>
            </a:extLst>
          </p:cNvPr>
          <p:cNvPicPr/>
          <p:nvPr/>
        </p:nvPicPr>
        <p:blipFill>
          <a:blip r:embed="rId3"/>
          <a:stretch>
            <a:fillRect/>
          </a:stretch>
        </p:blipFill>
        <p:spPr>
          <a:xfrm>
            <a:off x="1438102" y="4555096"/>
            <a:ext cx="5434820" cy="2157430"/>
          </a:xfrm>
          <a:prstGeom prst="rect">
            <a:avLst/>
          </a:prstGeom>
        </p:spPr>
      </p:pic>
    </p:spTree>
    <p:extLst>
      <p:ext uri="{BB962C8B-B14F-4D97-AF65-F5344CB8AC3E}">
        <p14:creationId xmlns:p14="http://schemas.microsoft.com/office/powerpoint/2010/main" val="103202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a:xfrm>
            <a:off x="1141413" y="2249487"/>
            <a:ext cx="4644246" cy="3541714"/>
          </a:xfrm>
        </p:spPr>
        <p:txBody>
          <a:bodyPr>
            <a:normAutofit/>
          </a:bodyPr>
          <a:lstStyle/>
          <a:p>
            <a:r>
              <a:rPr lang="en-US" dirty="0"/>
              <a:t>Initial Data Analysis</a:t>
            </a:r>
          </a:p>
          <a:p>
            <a:pPr lvl="1"/>
            <a:r>
              <a:rPr lang="en-US" dirty="0"/>
              <a:t>Histogram plot of high income earners by district</a:t>
            </a:r>
          </a:p>
          <a:p>
            <a:pPr lvl="2"/>
            <a:r>
              <a:rPr lang="en-US" dirty="0"/>
              <a:t>Highest figures from Bedok, Tampines and Jurong West</a:t>
            </a:r>
          </a:p>
          <a:p>
            <a:pPr lvl="1"/>
            <a:r>
              <a:rPr lang="en-US" dirty="0"/>
              <a:t>Map plot of districts in Singapore</a:t>
            </a:r>
          </a:p>
          <a:p>
            <a:endParaRPr lang="en-US" dirty="0"/>
          </a:p>
        </p:txBody>
      </p:sp>
      <p:pic>
        <p:nvPicPr>
          <p:cNvPr id="4" name="Picture 3">
            <a:extLst>
              <a:ext uri="{FF2B5EF4-FFF2-40B4-BE49-F238E27FC236}">
                <a16:creationId xmlns:a16="http://schemas.microsoft.com/office/drawing/2014/main" id="{744EED4E-7134-4C18-809D-62437B0C8371}"/>
              </a:ext>
            </a:extLst>
          </p:cNvPr>
          <p:cNvPicPr/>
          <p:nvPr/>
        </p:nvPicPr>
        <p:blipFill>
          <a:blip r:embed="rId2"/>
          <a:stretch>
            <a:fillRect/>
          </a:stretch>
        </p:blipFill>
        <p:spPr>
          <a:xfrm>
            <a:off x="5492338" y="917775"/>
            <a:ext cx="6285956" cy="2232747"/>
          </a:xfrm>
          <a:prstGeom prst="rect">
            <a:avLst/>
          </a:prstGeom>
        </p:spPr>
      </p:pic>
      <p:pic>
        <p:nvPicPr>
          <p:cNvPr id="5" name="Picture 4">
            <a:extLst>
              <a:ext uri="{FF2B5EF4-FFF2-40B4-BE49-F238E27FC236}">
                <a16:creationId xmlns:a16="http://schemas.microsoft.com/office/drawing/2014/main" id="{70EE3077-1D03-4E66-A93A-EFF7BB965F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82393" y="3424442"/>
            <a:ext cx="5065017" cy="3051134"/>
          </a:xfrm>
          <a:prstGeom prst="rect">
            <a:avLst/>
          </a:prstGeom>
          <a:noFill/>
          <a:ln>
            <a:noFill/>
          </a:ln>
        </p:spPr>
      </p:pic>
    </p:spTree>
    <p:extLst>
      <p:ext uri="{BB962C8B-B14F-4D97-AF65-F5344CB8AC3E}">
        <p14:creationId xmlns:p14="http://schemas.microsoft.com/office/powerpoint/2010/main" val="358331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p:txBody>
          <a:bodyPr>
            <a:normAutofit/>
          </a:bodyPr>
          <a:lstStyle/>
          <a:p>
            <a:r>
              <a:rPr lang="en-US" dirty="0"/>
              <a:t>Foursquare API</a:t>
            </a:r>
          </a:p>
          <a:p>
            <a:pPr lvl="1"/>
            <a:r>
              <a:rPr lang="en-US" dirty="0"/>
              <a:t>For each district, we call the “Explore” API to find recommended food venues and the venue </a:t>
            </a:r>
            <a:r>
              <a:rPr lang="en-US" dirty="0" err="1"/>
              <a:t>categpry</a:t>
            </a:r>
            <a:r>
              <a:rPr lang="en-US" dirty="0"/>
              <a:t> within 500 meters from the district center </a:t>
            </a:r>
          </a:p>
          <a:p>
            <a:pPr marL="0" indent="0">
              <a:buNone/>
            </a:pPr>
            <a:endParaRPr lang="en-US" dirty="0"/>
          </a:p>
        </p:txBody>
      </p:sp>
      <p:pic>
        <p:nvPicPr>
          <p:cNvPr id="4" name="Picture 3">
            <a:extLst>
              <a:ext uri="{FF2B5EF4-FFF2-40B4-BE49-F238E27FC236}">
                <a16:creationId xmlns:a16="http://schemas.microsoft.com/office/drawing/2014/main" id="{745A556C-519C-4921-A122-2959F1918377}"/>
              </a:ext>
            </a:extLst>
          </p:cNvPr>
          <p:cNvPicPr/>
          <p:nvPr/>
        </p:nvPicPr>
        <p:blipFill>
          <a:blip r:embed="rId2"/>
          <a:stretch>
            <a:fillRect/>
          </a:stretch>
        </p:blipFill>
        <p:spPr>
          <a:xfrm>
            <a:off x="2879032" y="4100253"/>
            <a:ext cx="7454323" cy="1843347"/>
          </a:xfrm>
          <a:prstGeom prst="rect">
            <a:avLst/>
          </a:prstGeom>
        </p:spPr>
      </p:pic>
    </p:spTree>
    <p:extLst>
      <p:ext uri="{BB962C8B-B14F-4D97-AF65-F5344CB8AC3E}">
        <p14:creationId xmlns:p14="http://schemas.microsoft.com/office/powerpoint/2010/main" val="409736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Down 5">
            <a:extLst>
              <a:ext uri="{FF2B5EF4-FFF2-40B4-BE49-F238E27FC236}">
                <a16:creationId xmlns:a16="http://schemas.microsoft.com/office/drawing/2014/main" id="{9EDEA09A-FA0A-4E8B-8F5D-C720325A7549}"/>
              </a:ext>
            </a:extLst>
          </p:cNvPr>
          <p:cNvSpPr/>
          <p:nvPr/>
        </p:nvSpPr>
        <p:spPr>
          <a:xfrm>
            <a:off x="8121535" y="3678065"/>
            <a:ext cx="340822" cy="9131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a:xfrm>
            <a:off x="1141412" y="2249487"/>
            <a:ext cx="4174489" cy="3541714"/>
          </a:xfrm>
        </p:spPr>
        <p:txBody>
          <a:bodyPr>
            <a:normAutofit/>
          </a:bodyPr>
          <a:lstStyle/>
          <a:p>
            <a:r>
              <a:rPr lang="en-US" dirty="0"/>
              <a:t>Data transformation</a:t>
            </a:r>
          </a:p>
          <a:p>
            <a:pPr lvl="1"/>
            <a:r>
              <a:rPr lang="en-US" dirty="0"/>
              <a:t>One hot encoding of the 76 venue categories so that we can determine venue frequency mean values</a:t>
            </a:r>
          </a:p>
          <a:p>
            <a:pPr lvl="1"/>
            <a:r>
              <a:rPr lang="en-US" dirty="0"/>
              <a:t>Transformed data into a </a:t>
            </a:r>
            <a:r>
              <a:rPr lang="en-US" dirty="0" err="1"/>
              <a:t>dataframe</a:t>
            </a:r>
            <a:r>
              <a:rPr lang="en-US" dirty="0"/>
              <a:t> detailing most common venue by district</a:t>
            </a:r>
          </a:p>
          <a:p>
            <a:pPr marL="0" indent="0">
              <a:buNone/>
            </a:pPr>
            <a:endParaRPr lang="en-US" dirty="0"/>
          </a:p>
        </p:txBody>
      </p:sp>
      <p:pic>
        <p:nvPicPr>
          <p:cNvPr id="4" name="Picture 3">
            <a:extLst>
              <a:ext uri="{FF2B5EF4-FFF2-40B4-BE49-F238E27FC236}">
                <a16:creationId xmlns:a16="http://schemas.microsoft.com/office/drawing/2014/main" id="{0933CB32-5301-45A5-A259-CC97E0E152AD}"/>
              </a:ext>
            </a:extLst>
          </p:cNvPr>
          <p:cNvPicPr/>
          <p:nvPr/>
        </p:nvPicPr>
        <p:blipFill>
          <a:blip r:embed="rId2"/>
          <a:stretch>
            <a:fillRect/>
          </a:stretch>
        </p:blipFill>
        <p:spPr>
          <a:xfrm>
            <a:off x="5598534" y="2020080"/>
            <a:ext cx="5731510" cy="1657985"/>
          </a:xfrm>
          <a:prstGeom prst="rect">
            <a:avLst/>
          </a:prstGeom>
        </p:spPr>
      </p:pic>
      <p:pic>
        <p:nvPicPr>
          <p:cNvPr id="5" name="Picture 4">
            <a:extLst>
              <a:ext uri="{FF2B5EF4-FFF2-40B4-BE49-F238E27FC236}">
                <a16:creationId xmlns:a16="http://schemas.microsoft.com/office/drawing/2014/main" id="{DBB80301-37F8-466F-B8F3-B1C7F0E89652}"/>
              </a:ext>
            </a:extLst>
          </p:cNvPr>
          <p:cNvPicPr/>
          <p:nvPr/>
        </p:nvPicPr>
        <p:blipFill>
          <a:blip r:embed="rId3"/>
          <a:stretch>
            <a:fillRect/>
          </a:stretch>
        </p:blipFill>
        <p:spPr>
          <a:xfrm>
            <a:off x="5598534" y="4591254"/>
            <a:ext cx="5731510" cy="1351280"/>
          </a:xfrm>
          <a:prstGeom prst="rect">
            <a:avLst/>
          </a:prstGeom>
        </p:spPr>
      </p:pic>
    </p:spTree>
    <p:extLst>
      <p:ext uri="{BB962C8B-B14F-4D97-AF65-F5344CB8AC3E}">
        <p14:creationId xmlns:p14="http://schemas.microsoft.com/office/powerpoint/2010/main" val="67244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FBB5-4226-4CB4-A1EA-CEE1FE9D77A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F6D9822-7055-4F81-85A4-008928C315F8}"/>
              </a:ext>
            </a:extLst>
          </p:cNvPr>
          <p:cNvSpPr>
            <a:spLocks noGrp="1"/>
          </p:cNvSpPr>
          <p:nvPr>
            <p:ph idx="1"/>
          </p:nvPr>
        </p:nvSpPr>
        <p:spPr/>
        <p:txBody>
          <a:bodyPr>
            <a:normAutofit/>
          </a:bodyPr>
          <a:lstStyle/>
          <a:p>
            <a:r>
              <a:rPr lang="en-US" dirty="0"/>
              <a:t>Machine Learning (K-means)</a:t>
            </a:r>
          </a:p>
          <a:p>
            <a:pPr lvl="1"/>
            <a:r>
              <a:rPr lang="en-US" dirty="0"/>
              <a:t>K = 5</a:t>
            </a:r>
          </a:p>
          <a:p>
            <a:pPr lvl="1"/>
            <a:r>
              <a:rPr lang="en-US" dirty="0"/>
              <a:t>Cluster labels appended to </a:t>
            </a:r>
            <a:r>
              <a:rPr lang="en-US" dirty="0" err="1"/>
              <a:t>dataframe</a:t>
            </a:r>
            <a:endParaRPr lang="en-US" dirty="0"/>
          </a:p>
        </p:txBody>
      </p:sp>
      <p:pic>
        <p:nvPicPr>
          <p:cNvPr id="4" name="Picture 3">
            <a:extLst>
              <a:ext uri="{FF2B5EF4-FFF2-40B4-BE49-F238E27FC236}">
                <a16:creationId xmlns:a16="http://schemas.microsoft.com/office/drawing/2014/main" id="{33056F21-F35C-48E7-9D7B-B58B537845FD}"/>
              </a:ext>
            </a:extLst>
          </p:cNvPr>
          <p:cNvPicPr/>
          <p:nvPr/>
        </p:nvPicPr>
        <p:blipFill>
          <a:blip r:embed="rId2"/>
          <a:stretch>
            <a:fillRect/>
          </a:stretch>
        </p:blipFill>
        <p:spPr>
          <a:xfrm>
            <a:off x="1141412" y="3940233"/>
            <a:ext cx="8064085" cy="1697514"/>
          </a:xfrm>
          <a:prstGeom prst="rect">
            <a:avLst/>
          </a:prstGeom>
        </p:spPr>
      </p:pic>
    </p:spTree>
    <p:extLst>
      <p:ext uri="{BB962C8B-B14F-4D97-AF65-F5344CB8AC3E}">
        <p14:creationId xmlns:p14="http://schemas.microsoft.com/office/powerpoint/2010/main" val="299587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TotalTime>
  <Words>782</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Battle of the neighborhoods</vt:lpstr>
      <vt:lpstr>Introduction</vt:lpstr>
      <vt:lpstr>Data</vt:lpstr>
      <vt:lpstr>Methodology</vt:lpstr>
      <vt:lpstr>Methodology</vt:lpstr>
      <vt:lpstr>Methodology</vt:lpstr>
      <vt:lpstr>Methodology</vt:lpstr>
      <vt:lpstr>Methodology</vt:lpstr>
      <vt:lpstr>Methodology</vt:lpstr>
      <vt:lpstr>Methodology</vt:lpstr>
      <vt:lpstr>Results</vt:lpstr>
      <vt:lpstr>Results</vt:lpstr>
      <vt:lpstr>Results</vt:lpstr>
      <vt:lpstr>Discussion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Teo Wei Lung</dc:creator>
  <cp:lastModifiedBy>Teo Wei Lung</cp:lastModifiedBy>
  <cp:revision>24</cp:revision>
  <dcterms:created xsi:type="dcterms:W3CDTF">2020-07-22T08:19:11Z</dcterms:created>
  <dcterms:modified xsi:type="dcterms:W3CDTF">2020-07-22T08:58:55Z</dcterms:modified>
</cp:coreProperties>
</file>