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E738EFD-DD71-4C0C-8B90-22E7CC0E9A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16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6D27E32-C108-4022-88CF-5C1BA1F6FD6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94EEBA6-B9D4-450E-8F5C-B0B30BF7FCA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C99DF2D-3174-4692-A936-EA2E85D4B6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E48D90D-0F5F-4341-AB66-88EB85E9161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CC72FC5-5707-44B0-A565-AF651712C84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3F27BBC-B205-4638-A262-DC969EE0E3A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2CB0683-4C40-48B6-A115-AE407F268E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B6AB03-F98F-410A-8B7B-AAA04A9132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2901FE8-2185-42EC-83A2-D4BF851E6D3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5EC7C58-362F-41D2-8404-118F83E0943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39040"/>
            <a:ext cx="7771680" cy="124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4400" strike="noStrike" u="none">
                <a:solidFill>
                  <a:srgbClr val="55308d"/>
                </a:solidFill>
                <a:effectLst/>
                <a:uFillTx/>
                <a:latin typeface="Calibri"/>
              </a:rPr>
              <a:t>เดินทางในการทรงเรียก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604880" y="1587960"/>
            <a:ext cx="6095520" cy="457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711000" y="878400"/>
            <a:ext cx="7772040" cy="42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โครินธ์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9:27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hi-IN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แต่ข้าพเจ้าทุบตีร่างกายและควบคุมมันไว้ เพราะเกรงว่าเมื่อข้าพเจ้าประกาศข่าวประเสริฐแก่คนอื่นแล้ว ตัวเองกลับเป็นคนที่ใช้การไม่ได้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711000" y="878400"/>
            <a:ext cx="7772040" cy="37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สุภาษิต 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5:23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hi-IN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เขาจะตายเพราะขาดวินัยในชีวิตและเพราะความโง่อย่างยิ่งของเขา เขาจึงหลงเจิ่นไป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ที่ปรึกษาชีวิต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อพยพ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18:13-23,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สุภาษิต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16:1-3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คนในครอบครัว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เพื่อนที่ดี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ผู้นำ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/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ผู้เลี้ยง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คู่สมรส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914400" y="420480"/>
            <a:ext cx="7543440" cy="62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อพยพ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18:13-23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13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วันรุ่งขึ้น โมเสสนั่งตัดสินความให้ประชาชน พวกเขายืนห้อมล้อมโมเสสตั้งแต่เช้าจนเย็น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14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เมื่อพ่อตาของโมเสสเห็นทุกอย่างที่โมเสสทำเพื่อประชาชน จึงกล่าวว่า “นี่ท่านใช้วิธีอะไรปฏิบัติกับประชาชนเล่า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?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ทำไมท่านจึงนั่งทำงานอยู่คนเดียว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?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และประชาชนทั้งหมดก็ยืนล้อมท่านตั้งแต่เช้าจนเย็น”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15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โมเสสจึงตอบพ่อตาว่า “เพราะประชาชนมาหาข้าพเจ้า เพื่อขอให้ทูลถามพระเจ้า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16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เมื่อพวกเขามีการโต้เถียงกันก็มาหาข้าพเจ้า ข้าพเจ้าก็ตัดสินความระหว่างเขากับเพื่อนบ้าน และสอนเขาให้รู้จักกฎเกณฑ์ของพระเจ้าและธรรมบัญญัติของพระองค์”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914400" y="1258560"/>
            <a:ext cx="7543440" cy="53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17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พ่อตาของโมเสสจึงกล่าวกับท่านว่า “ท่านทำอย่างนี้ไม่ดี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18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ทั้งท่านและประชาชนที่อยู่กับท่านนั้นคงจะอ่อนล้า เพราะภาระนี้หนักเหลือกำลังของท่าน ท่านไม่สามารถทำคนเดียวได้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19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จงฟังเราบ้าง เราจะให้คำแนะนำแก่ท่าน และขอให้พระเจ้าสถิตกับท่าน ท่านจงเป็นผู้แทนของประชาชนเฉพาะพระพักตร์พระเจ้า นำความกราบทูลพระเจ้า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20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ท่านจงสั่งสอนพวกเขาให้รู้กฎเกณฑ์และธรรมบัญญัติ คือทำให้พวกเขารู้จักทางที่เขาต้องดำเนินชีวิตและสิ่งที่ต้องปฏิบัติ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914400" y="1114560"/>
            <a:ext cx="7543440" cy="61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21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ยิ่งกว่านั้น จากประชาชนทั้งหมด ท่านจงมองหาคนที่มีความสามารถ ที่ยำเกรงพระเจ้า ที่ไว้ใจได้ และที่เกลียดสินบน จงแต่งตั้งคนอย่างนี้ไว้เหนือพวกเขา เป็นผู้ปกครองคนพันคนบ้าง ร้อยคนบ้าง ห้าสิบคนบ้าง สิบคนบ้าง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22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ให้พวกเขาพิพากษาคดีของประชาชนอยู่เสมอ ส่วนคดีใหญ่ๆ ก็ให้พวกเขานำมาแจ้งต่อท่าน แต่คดีเล็กๆ น้อยๆ ให้พวกเขาตัดสินเอง การงานของท่านจะเบาลง และพวกเขาจะแบกภาระร่วมกับท่าน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23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ถ้าทำดังนี้และพระเจ้าทรงบัญชาแล้ว ท่านก็จะสามารถทนได้ และประชาชนทั้งหมดนี้ก็จะไปยังที่อาศัยของตนด้วยความสงบสุข”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310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rgbClr val="55308d"/>
                </a:solidFill>
                <a:effectLst/>
                <a:uFillTx/>
                <a:latin typeface="Calibri"/>
              </a:rPr>
              <a:t>สุภาษิต </a:t>
            </a:r>
            <a:r>
              <a:rPr b="0" lang="en-US" sz="4400" strike="noStrike" u="none">
                <a:solidFill>
                  <a:srgbClr val="55308d"/>
                </a:solidFill>
                <a:effectLst/>
                <a:uFillTx/>
                <a:latin typeface="Calibri"/>
              </a:rPr>
              <a:t>16:1-3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793800" y="1564200"/>
            <a:ext cx="7772040" cy="30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55308d"/>
                </a:solidFill>
                <a:effectLst/>
                <a:uFillTx/>
                <a:latin typeface="Arial"/>
              </a:rPr>
              <a:t>1 </a:t>
            </a:r>
            <a:r>
              <a:rPr b="0" lang="hi-IN" sz="3200" strike="noStrike" u="none">
                <a:solidFill>
                  <a:srgbClr val="55308d"/>
                </a:solidFill>
                <a:effectLst/>
                <a:uFillTx/>
                <a:latin typeface="Arial"/>
              </a:rPr>
              <a:t>แผนงานความคิดเป็นของมนุษย์แต่คำตอบของลิ้นมาจากพระยาห์เวห์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55308d"/>
                </a:solidFill>
                <a:effectLst/>
                <a:uFillTx/>
                <a:latin typeface="Arial"/>
              </a:rPr>
              <a:t>2 </a:t>
            </a:r>
            <a:r>
              <a:rPr b="0" lang="hi-IN" sz="3200" strike="noStrike" u="none">
                <a:solidFill>
                  <a:srgbClr val="55308d"/>
                </a:solidFill>
                <a:effectLst/>
                <a:uFillTx/>
                <a:latin typeface="Arial"/>
              </a:rPr>
              <a:t>ทางทุกสายของมนุษย์ก็บริสุทธิ์ในสายตาของเขาเองแต่พระยาห์เวห์ทรงตรวจดูจิตใจ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55308d"/>
                </a:solidFill>
                <a:effectLst/>
                <a:uFillTx/>
                <a:latin typeface="Arial"/>
              </a:rPr>
              <a:t>3 </a:t>
            </a:r>
            <a:r>
              <a:rPr b="0" lang="hi-IN" sz="3200" strike="noStrike" u="none">
                <a:solidFill>
                  <a:srgbClr val="55308d"/>
                </a:solidFill>
                <a:effectLst/>
                <a:uFillTx/>
                <a:latin typeface="Arial"/>
              </a:rPr>
              <a:t>จงมอบงานของเจ้าไว้กับพระยาห์เวห์แล้วแผนงานของเจ้าจะได้รับการสถาปนา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สรุป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ชีวิตที่ประสบความสำเร็จต้องมี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เป้าหมายชัดเจน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ต้นทุนที่เตรียมพร้อม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ความฝัน ความรู้ ความคิด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ทักษะที่พัฒนาอย่างต่อเนื่อง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ที่ปรึกษาที่มั่นคงและไว้วางใจได้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55308d"/>
                </a:solidFill>
                <a:effectLst/>
                <a:uFillTx/>
                <a:latin typeface="Calibri"/>
              </a:rPr>
              <a:t>“พระเจ้าทรงเรียกให้เราดำเนินชีวิตด้วยเป้าหมาย ไม่ใช่เพียงแค่การดำรงอยู่”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850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marL="343080"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hi-IN" sz="3200" strike="noStrike" u="none">
                <a:solidFill>
                  <a:srgbClr val="55308d"/>
                </a:solidFill>
                <a:effectLst/>
                <a:uFillTx/>
                <a:latin typeface="Calibri"/>
                <a:cs typeface="Noto Sans Devanagari"/>
              </a:rPr>
              <a:t>องค์ประกอบที่ทำให้ชีวิตประสบความสำเร็จ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1960920" y="2597040"/>
            <a:ext cx="5318280" cy="3047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เป้าหมายชีวิต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เป้าหมายคือเข็มทิศของชีวิต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การดำเนินชีวิตที่ไม่ไร้จุดหมาย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800080"/>
                </a:solidFill>
                <a:effectLst/>
                <a:uFillTx/>
                <a:latin typeface="Calibri"/>
              </a:rPr>
              <a:t>1 </a:t>
            </a:r>
            <a:r>
              <a:rPr b="0" lang="hi-IN" sz="3200" strike="noStrike" u="none">
                <a:solidFill>
                  <a:srgbClr val="800080"/>
                </a:solidFill>
                <a:effectLst/>
                <a:uFillTx/>
                <a:latin typeface="Calibri"/>
              </a:rPr>
              <a:t>โครินธ์ </a:t>
            </a:r>
            <a:r>
              <a:rPr b="0" lang="en-US" sz="3200" strike="noStrike" u="none">
                <a:solidFill>
                  <a:srgbClr val="800080"/>
                </a:solidFill>
                <a:effectLst/>
                <a:uFillTx/>
                <a:latin typeface="Calibri"/>
              </a:rPr>
              <a:t>9:26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800080"/>
                </a:solidFill>
                <a:effectLst/>
                <a:uFillTx/>
                <a:latin typeface="Calibri"/>
              </a:rPr>
              <a:t> “ดังนั้นข้าพเจ้าไม่ได้วิ่งแข่งโดยไม่มีเป้าหมาย </a:t>
            </a:r>
            <a:r>
              <a:rPr b="0" lang="hi-IN" sz="3200" strike="noStrike" u="none">
                <a:solidFill>
                  <a:srgbClr val="800080"/>
                </a:solidFill>
                <a:effectLst/>
                <a:uFillTx/>
                <a:latin typeface="Calibri"/>
              </a:rPr>
              <a:t>ข้าพเจ้าไม่ได้ต่อสู้เหมือนอย่างนักมวยที่ชกลม”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ต้นทุนชีวิต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ความฝัน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ฮาบากุก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2:2-3) (1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โครินธ์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9:26)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  <a:cs typeface="Noto Sans Devanagari"/>
              </a:rPr>
              <a:t>ความรู้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(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  <a:cs typeface="Noto Sans Devanagari"/>
              </a:rPr>
              <a:t>สุภาษิต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1:7)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  <a:cs typeface="Noto Sans Devanagari"/>
              </a:rPr>
              <a:t>ความคิด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(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  <a:cs typeface="Noto Sans Devanagari"/>
              </a:rPr>
              <a:t>สุภาษิต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23:4)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711000" y="878400"/>
            <a:ext cx="7772040" cy="50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ฮาบากุก 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2:2-3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 </a:t>
            </a: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แล้วพระยาห์เวห์ตรัสตอบข้าพเจ้าว่า“จงเขียนนิมิตนั้นลงไปจงเขียนไว้บนแผ่นป้ายให้ชัดเจนเพื่อให้คนที่วิ่งอ่านได้คล่อง 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 </a:t>
            </a: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เพราะว่านิมิตนั้นยังรอเวลาของมันอยู่มันกำลังรีบไปถึงความสำเร็จ มันจะไม่มุสาถ้าดูช้าไป ก็จงคอยสักหน่อยมันจะมาถึงแน่นอน คงไม่ล่าช้านัก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287000" y="5528520"/>
            <a:ext cx="175968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คร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9:26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711000" y="878400"/>
            <a:ext cx="7772040" cy="37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 </a:t>
            </a: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โครินธ์ 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9:26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ดังนั้นข้าพเจ้าไม่ได้วิ่งแข่งโดยไม่มีเป้าหมาย ข้าพเจ้าไม่ได้ต่อสู้เหมือนอย่างนักมวยที่ชกลม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711000" y="878400"/>
            <a:ext cx="7772040" cy="38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สุภาษิต 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1:7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ความยำเกรงพระยาห์เวห์เป็นจุดเริ่มต้นของความรู้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คนโง่ย่อมดูหมิ่นปัญญาและการสั่งสอน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f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711000" y="1670400"/>
            <a:ext cx="7772040" cy="31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สุภาษิต 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23:4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hi-IN" sz="4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อย่าโหมงานจนอ่อนล้าเพื่อจะเป็นคนมั่งมีจงฉลาดพอที่จะหยุดพัก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ทักษะชีวิต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(1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โครินธ์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9:27,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สุภาษิต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5:23)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การพูด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การฟัง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การทำ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การตาม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การศึกษา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การเรียนรู้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การอยู่กับตัวเอง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การอยู่กับผู้อื่น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การหาเงิน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การใช้เงิน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เพิ่มเวลา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</a:t>
            </a:r>
            <a:r>
              <a:rPr b="0" lang="hi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ลดเวลา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LibreOffice/25.2.4.3$Linux_X86_64 LibreOffice_project/520$Build-3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2025-07-12T15:33:58Z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