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jpeg" ContentType="image/jpeg"/>
  <Override PartName="/ppt/media/image14.jpeg" ContentType="image/jpeg"/>
  <Override PartName="/ppt/media/image3.png" ContentType="image/png"/>
  <Override PartName="/ppt/media/image1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10.jpeg" ContentType="image/jpeg"/>
  <Override PartName="/ppt/media/image7.jpeg" ContentType="image/jpeg"/>
  <Override PartName="/ppt/media/image9.jpeg" ContentType="image/jpeg"/>
  <Override PartName="/ppt/media/image12.jpeg" ContentType="image/jpeg"/>
  <Override PartName="/ppt/media/image11.jpeg" ContentType="image/jpeg"/>
  <Override PartName="/ppt/media/image8.jpeg" ContentType="image/jpe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7535A9A-5D75-4C7C-B4C6-69C42686B67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วันที่เขียน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:</a:t>
            </a:r>
            <a:br>
              <a:rPr sz="1100"/>
            </a:b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นักวิชาการส่วนใหญ่เสนอช่วงเวลา 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ค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.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ศ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. 48–55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ขึ้นอยู่กับว่าเขียนก่อนหรือหลังการประชุมสภาเยรูซาเล็ม 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(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กิจการ 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15)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ทฤษฎีวันที่เขียนต้น 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(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ค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.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ศ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. 48–49):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เขียนก่อนการประชุมสภา</a:t>
            </a:r>
            <a:br>
              <a:rPr sz="1100"/>
            </a:b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ทฤษฎีวันที่เขียนหลัง 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(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ค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.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ศ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. 53–55):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เขียนหลังการประชุมสภา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มีข้อถกเถียงว่าหมายถึง 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"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กาลาเทียเหนือ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"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(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ชาวกาลาเทียโดยชาติพันธุ์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) 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หรือ 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"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กาลาเทียใต้</a:t>
            </a:r>
            <a:r>
              <a:rPr b="1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"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(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เมืองในเขตปกครองโรมัน เช่น อันติโอกแห่งปิสิเดีย อิโคนิอุม ลิสตรา และเดอร์เบ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)</a:t>
            </a:r>
            <a:br>
              <a:rPr sz="1100"/>
            </a:b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นักวิชาการส่วนใหญ่เอนไปทาง 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ทฤษฎีกาลาเทียใต้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หลังจากเปาโลได้ประกาศข่าวประเสริฐแห่งพระคุณแล้ว ได้มี 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ยูดาอิสต์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(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พวกยืนยันว่าคริสเตียนต้องเข้าสุหนัตและปฏิบัติตามธรรมบัญญัติของโมเสสเพื่อรับความรอด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) 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เข้ามาชักจูงคริสตจักร</a:t>
            </a:r>
            <a:br>
              <a:rPr sz="1100"/>
            </a:b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เปาโลเขียนจดหมายฉบับนี้อย่างเร่าร้อนเพื่อปกป้องหลักการเรื่อง 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การถูกชำระให้ชอบธรรมโดยความเชื่อเท่านั้น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และเตือนมิให้หันไปสู่ 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"</a:t>
            </a:r>
            <a:r>
              <a:rPr b="1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ข่าวประเสริฐอีกแบบหนึ่ง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" (</a:t>
            </a: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กาลาเทีย </a:t>
            </a: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1:6–9)</a:t>
            </a:r>
            <a:br>
              <a:rPr sz="1100"/>
            </a:b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ท่านปกป้องสิทธิ์ความเป็นอัครทูตของตน และอธิบายว่าความรอดเกิดขึ้นทางความเชื่อ ไม่ใช่การประพฤติตามธรรมบัญญัติ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2EDC86-8C35-4491-A580-22F84073B11C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DF75B4-CD7B-48A9-B75A-D80E7FA461FC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EF42BA-94D3-4C43-9481-80C011D01FBE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 rot="5400000">
            <a:off x="2309400" y="-251640"/>
            <a:ext cx="4525560" cy="822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5D6453-505B-4AC7-B298-547E6539D4CF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 rot="5400000">
            <a:off x="4732560" y="2171520"/>
            <a:ext cx="585108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 rot="5400000">
            <a:off x="541800" y="190080"/>
            <a:ext cx="5851080" cy="601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B4A378-DF1E-4399-BF70-A166124FBF75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E3CB43-5D20-4D19-8AC0-0587492C8DE5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BD0717-D26F-4C37-867B-BCA04B5CB1EB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6FAD39-4B6D-49A3-B430-C8BEB6C1FBC9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D0E2A7-2107-48ED-95C8-EDE850D4F7A8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D8C175-A29E-4773-8840-861962A457A3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C3F414-EA9E-4DD9-B5CF-EA37847818B5}" type="slidenum">
              <a:rPr b="0" lang="en-US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5f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30320"/>
            <a:ext cx="7772040" cy="127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50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กาลาเทีย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1371600" y="1577880"/>
            <a:ext cx="6400440" cy="527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66" name="Google Shape;86;p1" descr=""/>
          <p:cNvPicPr/>
          <p:nvPr/>
        </p:nvPicPr>
        <p:blipFill>
          <a:blip r:embed="rId1"/>
          <a:stretch/>
        </p:blipFill>
        <p:spPr>
          <a:xfrm>
            <a:off x="0" y="1409040"/>
            <a:ext cx="9143640" cy="5448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เสรีภาพของคริสเตียน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: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528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ผู้เชื่อได้รับการปลดปล่อยจากข้อกำหนดของ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ธรรมบัญญัติ แต่ไม่ใช่การปลดปล่อยเพื่อทำบาป</a:t>
            </a:r>
            <a:br>
              <a:rPr sz="3600"/>
            </a:b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เสรีภาพที่แท้จริงคือการดำเนินชีวิต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โดยพระวิญญาณ ซึ่งจะเกิด</a:t>
            </a:r>
            <a:r>
              <a:rPr b="0" lang="hi-IN" sz="3600" strike="noStrike" u="none">
                <a:solidFill>
                  <a:srgbClr val="980000"/>
                </a:solidFill>
                <a:effectLst/>
                <a:uFillTx/>
                <a:latin typeface="Calibri"/>
                <a:cs typeface="Calibri"/>
              </a:rPr>
              <a:t>ผลของ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hi-IN" sz="3600" strike="noStrike" u="none">
                <a:solidFill>
                  <a:srgbClr val="980000"/>
                </a:solidFill>
                <a:effectLst/>
                <a:uFillTx/>
                <a:latin typeface="Calibri"/>
                <a:cs typeface="Calibri"/>
              </a:rPr>
              <a:t>พระวิญญาณ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(</a:t>
            </a: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กาลาเทีย 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5:22–23)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3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95" name="Google Shape;155;g3545c57c102_1_59" descr=""/>
          <p:cNvPicPr/>
          <p:nvPr/>
        </p:nvPicPr>
        <p:blipFill>
          <a:blip r:embed="rId1"/>
          <a:stretch/>
        </p:blipFill>
        <p:spPr>
          <a:xfrm>
            <a:off x="0" y="192600"/>
            <a:ext cx="9143640" cy="6472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ความเป็นหนึ่งเดียวในพระคริสต์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: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50240"/>
            <a:ext cx="8229240" cy="447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ในพระคริสต์ </a:t>
            </a:r>
            <a:r>
              <a:rPr b="1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ไม่มีทั้งยิวหรือกรีก ทาสหรือไท ชายหรือหญิง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(</a:t>
            </a: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กาลาเทีย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3:28)</a:t>
            </a:r>
            <a:br>
              <a:rPr sz="2500"/>
            </a:br>
            <a:endParaRPr b="0" lang="en-US" sz="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การได้รับความรอดสร้างครอบครัวใหม่ของผู้เชื่อที่มีความเป็นหนึ่งเดียวโดยความเชื่อ</a:t>
            </a:r>
            <a:endParaRPr b="0" lang="en-US" sz="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4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Google Shape;162;g3545c57c102_1_11" descr=""/>
          <p:cNvPicPr/>
          <p:nvPr/>
        </p:nvPicPr>
        <p:blipFill>
          <a:blip r:embed="rId1"/>
          <a:stretch/>
        </p:blipFill>
        <p:spPr>
          <a:xfrm>
            <a:off x="4140360" y="3832560"/>
            <a:ext cx="4546080" cy="3025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101" name="Google Shape;169;g3545c57c102_1_51" descr=""/>
          <p:cNvPicPr/>
          <p:nvPr/>
        </p:nvPicPr>
        <p:blipFill>
          <a:blip r:embed="rId1"/>
          <a:stretch/>
        </p:blipFill>
        <p:spPr>
          <a:xfrm>
            <a:off x="-2520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fc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บทบาทของพระวิญญาณบริสุทธิ์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277200" y="1600200"/>
            <a:ext cx="86864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ชีวิตคริสเตียนต้องขับเคลื่อนและนำโดย 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hi-IN" sz="3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พระวิญญาณบริสุทธิ์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ไม่ใช่โดยกฎระเบียบนอกกาย</a:t>
            </a:r>
            <a:br>
              <a:rPr sz="3600"/>
            </a:b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hi-IN" sz="40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การดำเนินตามพระวิญญาณจะนำไปสู่การเปลี่ยนแปลงชีวิต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106" name="Google Shape;182;g3545c57c102_1_65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c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ชีวิตที่มีกางเขนเป็นศูนย์กลาง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: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เปาโลเน้นถึงการดำเนินชีวิต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2650" strike="noStrike" u="none">
                <a:solidFill>
                  <a:schemeClr val="dk1"/>
                </a:solidFill>
                <a:effectLst/>
                <a:highlight>
                  <a:srgbClr val="f1c232"/>
                </a:highlight>
                <a:uFillTx/>
                <a:latin typeface="Arial"/>
                <a:cs typeface="Arial"/>
              </a:rPr>
              <a:t>ข้าพเจ้าไม่ขออวดอะไรนอกจากเรื่อง</a:t>
            </a:r>
            <a:r>
              <a:rPr b="1" lang="hi-IN" sz="2650" strike="noStrike" u="none">
                <a:solidFill>
                  <a:srgbClr val="980000"/>
                </a:solidFill>
                <a:effectLst/>
                <a:highlight>
                  <a:srgbClr val="f1c232"/>
                </a:highlight>
                <a:uFillTx/>
                <a:latin typeface="Arial"/>
                <a:cs typeface="Arial"/>
              </a:rPr>
              <a:t>กางเขนของพระเยซูคริสต์</a:t>
            </a:r>
            <a:r>
              <a:rPr b="1" lang="hi-IN" sz="2650" strike="noStrike" u="none">
                <a:solidFill>
                  <a:schemeClr val="dk1"/>
                </a:solidFill>
                <a:effectLst/>
                <a:highlight>
                  <a:srgbClr val="f1c232"/>
                </a:highlight>
                <a:uFillTx/>
                <a:latin typeface="Arial"/>
                <a:cs typeface="Arial"/>
              </a:rPr>
              <a:t>องค์พระผู้เป็นเจ้าของเรา ซึ่งโดยกางเขนนั้นโลกได้ตายจากข้าพเจ้า และข้าพเจ้าก็ได้ตายจากโลก</a:t>
            </a:r>
            <a:r>
              <a:rPr b="0" lang="en-US" sz="3000" strike="noStrike" u="none">
                <a:solidFill>
                  <a:schemeClr val="dk1"/>
                </a:solidFill>
                <a:effectLst/>
                <a:highlight>
                  <a:srgbClr val="f1c232"/>
                </a:highlight>
                <a:uFillTx/>
                <a:latin typeface="Arial"/>
                <a:ea typeface="Arial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 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(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กาลาเทีย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6:14)</a:t>
            </a:r>
            <a:br>
              <a:rPr sz="2800"/>
            </a:b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5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193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hi-IN" sz="3000" strike="noStrike" u="none">
                <a:solidFill>
                  <a:srgbClr val="980000"/>
                </a:solidFill>
                <a:effectLst/>
                <a:uFillTx/>
                <a:latin typeface="Arial"/>
                <a:cs typeface="Arial"/>
              </a:rPr>
              <a:t>กางเขนของพระเยซูคริสต์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478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กางเขน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เป็นเครื่องมือประหารชีวิตที่โหดร้ายของจักรวรรดิโรมัน</a:t>
            </a:r>
            <a:br>
              <a:rPr sz="2500"/>
            </a:b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พระเยซูทรงถูกตรึงบนกางเขนที่เนินเขาโกลโกธา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(</a:t>
            </a: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มัทธิว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27)</a:t>
            </a:r>
            <a:br>
              <a:rPr sz="2500"/>
            </a:b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เหตุการณ์นี้เกิดขึ้นจริงในประวัติศาสตร์ และได้รับการยืนยันทั้งในพระคัมภีร์และหลักฐานนอกพระคัมภีร์</a:t>
            </a:r>
            <a:endParaRPr b="0" lang="en-US" sz="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7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กางเขนคือ “ชัยชนะผ่านความตาย”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พระเยซู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: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รับโทษบาปของมนุษย์แทนเรา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(2 </a:t>
            </a: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โครินธ์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5:21)</a:t>
            </a:r>
            <a:br>
              <a:rPr sz="2500"/>
            </a:b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ทำให้เรา “ชอบธรรม” ต่อพระเจ้า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(</a:t>
            </a: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โรม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5:9)</a:t>
            </a:r>
            <a:br>
              <a:rPr sz="2500"/>
            </a:b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ทรงเป็น “เครื่องบูชาลบบาป” ที่สมบูรณ์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(</a:t>
            </a: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ฮีบรู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10:10)</a:t>
            </a:r>
            <a:endParaRPr b="0" lang="en-US" sz="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d9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rgbClr val="980000"/>
                </a:solidFill>
                <a:effectLst/>
                <a:uFillTx/>
                <a:latin typeface="Calibri"/>
                <a:cs typeface="Calibri"/>
              </a:rPr>
              <a:t>กางเขนกับชีวิตคริสเตียน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การสิ้นสุดชีวิตเก่า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(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บาป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</a:t>
            </a: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การยึดติดกับตัวเอง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)</a:t>
            </a:r>
            <a:br>
              <a:rPr sz="2800"/>
            </a:b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การเริ่มต้นชีวิตใหม่ในพระคริสต์</a:t>
            </a:r>
            <a:br>
              <a:rPr sz="2800"/>
            </a:b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การดำเนินชีวิตด้วยพระวิญญาณ ไม่ใช่ด้วยเนื้อหนัง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4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55308d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  สรุป  </a:t>
            </a:r>
            <a:endParaRPr b="1" lang="en-US" sz="4400" strike="noStrike" u="none">
              <a:solidFill>
                <a:srgbClr val="55308d"/>
              </a:solidFill>
              <a:effectLst/>
              <a:highlight>
                <a:srgbClr val="ffff00"/>
              </a:highlight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" y="1646640"/>
            <a:ext cx="91436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- </a:t>
            </a:r>
            <a:r>
              <a:rPr b="1" lang="hi-IN" sz="32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กาลาเทีย </a:t>
            </a:r>
            <a:r>
              <a:rPr b="1" lang="en-US" sz="32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= </a:t>
            </a:r>
            <a:r>
              <a:rPr b="1" lang="hi-IN" sz="32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การปกป้องข่าวประเสริฐแห่งพระคุณ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1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- </a:t>
            </a:r>
            <a:r>
              <a:rPr b="1" lang="hi-IN" sz="32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เน้นความรอดโดยความเชื่อในพระคริสต์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- </a:t>
            </a:r>
            <a:r>
              <a:rPr b="1" lang="hi-IN" sz="32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ดำเนินชีวิตด้วยเสรีภาพและพระวิญญาณ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9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ผู้เขียนและวันที่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73880" y="1600200"/>
            <a:ext cx="851292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9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ผู้เขียน</a:t>
            </a:r>
            <a:r>
              <a:rPr b="0" lang="en-US" sz="29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: </a:t>
            </a:r>
            <a:r>
              <a:rPr b="0" lang="hi-IN" sz="29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อัครทูตเปาโล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hi-IN" sz="29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วันที่เขียน</a:t>
            </a:r>
            <a:r>
              <a:rPr b="0" lang="en-US" sz="29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: </a:t>
            </a:r>
            <a:r>
              <a:rPr b="0" lang="hi-IN" sz="29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ค</a:t>
            </a:r>
            <a:r>
              <a:rPr b="0" lang="en-US" sz="29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.</a:t>
            </a:r>
            <a:r>
              <a:rPr b="0" lang="hi-IN" sz="29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ศ</a:t>
            </a:r>
            <a:r>
              <a:rPr b="0" lang="en-US" sz="29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. 48–55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hi-IN" sz="29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ก่อนหรือหลังสภาเยรูซาเล็ม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9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(</a:t>
            </a:r>
            <a:r>
              <a:rPr b="0" lang="hi-IN" sz="29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กิจการ </a:t>
            </a:r>
            <a:r>
              <a:rPr b="0" lang="en-US" sz="29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15)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Google Shape;93;p2" descr=""/>
          <p:cNvPicPr/>
          <p:nvPr/>
        </p:nvPicPr>
        <p:blipFill>
          <a:blip r:embed="rId1"/>
          <a:stretch/>
        </p:blipFill>
        <p:spPr>
          <a:xfrm>
            <a:off x="5072760" y="1152360"/>
            <a:ext cx="4071240" cy="4973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a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117" name="Google Shape;213;g3545c57c102_1_38" descr=""/>
          <p:cNvPicPr/>
          <p:nvPr/>
        </p:nvPicPr>
        <p:blipFill>
          <a:blip r:embed="rId1"/>
          <a:stretch/>
        </p:blipFill>
        <p:spPr>
          <a:xfrm>
            <a:off x="1143000" y="0"/>
            <a:ext cx="6857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9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ผู้รับจดหมาย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974880"/>
            <a:ext cx="8229240" cy="515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93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hi-IN" sz="28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ถึงคริสตจักรในแคว้นกาลาเทีย 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(</a:t>
            </a:r>
            <a:r>
              <a:rPr b="0" lang="hi-IN" sz="28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ตุรกีตอนกลาง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938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hi-IN" sz="28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ทฤษฎีกาลาเทียเหนือ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/</a:t>
            </a:r>
            <a:r>
              <a:rPr b="0" lang="hi-IN" sz="28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ใต้ → เชื่อว่า 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'</a:t>
            </a:r>
            <a:r>
              <a:rPr b="0" lang="hi-IN" sz="2800" strike="noStrike" u="none">
                <a:solidFill>
                  <a:schemeClr val="lt1"/>
                </a:solidFill>
                <a:effectLst/>
                <a:uFillTx/>
                <a:latin typeface="Calibri"/>
                <a:cs typeface="Calibri"/>
              </a:rPr>
              <a:t>กาลาเทียใต้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'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Google Shape;100;p3" descr=""/>
          <p:cNvPicPr/>
          <p:nvPr/>
        </p:nvPicPr>
        <p:blipFill>
          <a:blip r:embed="rId1"/>
          <a:stretch/>
        </p:blipFill>
        <p:spPr>
          <a:xfrm>
            <a:off x="0" y="2156760"/>
            <a:ext cx="9143640" cy="4700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วัตถุประสงค์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417680"/>
            <a:ext cx="8229240" cy="470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30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ต่อต้านยูดาอิสต์ที่บิดเบือนข่าวประเสริฐ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hi-IN" sz="30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ปกป้อง</a:t>
            </a: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: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- </a:t>
            </a:r>
            <a:r>
              <a:rPr b="0" lang="hi-IN" sz="30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สิทธิอัครทูตของเปาโล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- </a:t>
            </a:r>
            <a:r>
              <a:rPr b="0" lang="hi-IN" sz="30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ข่าวประเสริฐแห่งพระคุณ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Google Shape;107;p4" descr=""/>
          <p:cNvPicPr/>
          <p:nvPr/>
        </p:nvPicPr>
        <p:blipFill>
          <a:blip r:embed="rId1"/>
          <a:stretch/>
        </p:blipFill>
        <p:spPr>
          <a:xfrm>
            <a:off x="1211040" y="3629880"/>
            <a:ext cx="6586200" cy="3040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41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โครงสร้างโดยสรุป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417680"/>
            <a:ext cx="8229240" cy="470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1. </a:t>
            </a:r>
            <a:r>
              <a:rPr b="0" lang="hi-IN" sz="30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การปกป้องอัครทูต </a:t>
            </a: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(</a:t>
            </a:r>
            <a:r>
              <a:rPr b="0" lang="hi-IN" sz="30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บท </a:t>
            </a: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1–2)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2. </a:t>
            </a:r>
            <a:r>
              <a:rPr b="0" lang="hi-IN" sz="30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การปกป้องหลักการข่าวประเสริฐ </a:t>
            </a: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(</a:t>
            </a:r>
            <a:r>
              <a:rPr b="0" lang="hi-IN" sz="30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บท </a:t>
            </a: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3–4)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3. </a:t>
            </a:r>
            <a:r>
              <a:rPr b="0" lang="hi-IN" sz="30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การประยุกต์ใช้เสรีภาพ </a:t>
            </a: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(</a:t>
            </a:r>
            <a:r>
              <a:rPr b="0" lang="hi-IN" sz="30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บท </a:t>
            </a:r>
            <a:r>
              <a:rPr b="0" lang="en-US" sz="3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5–6)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Google Shape;114;p6" descr=""/>
          <p:cNvPicPr/>
          <p:nvPr/>
        </p:nvPicPr>
        <p:blipFill>
          <a:blip r:embed="rId1"/>
          <a:stretch/>
        </p:blipFill>
        <p:spPr>
          <a:xfrm>
            <a:off x="2135160" y="3615120"/>
            <a:ext cx="4872960" cy="3242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หัวข้อสำคัญ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98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-</a:t>
            </a:r>
            <a:r>
              <a:rPr b="0" lang="en-US" sz="34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 </a:t>
            </a:r>
            <a:r>
              <a:rPr b="0" lang="hi-IN" sz="34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เสรีภาพในพระคริสต์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- </a:t>
            </a:r>
            <a:r>
              <a:rPr b="0" lang="hi-IN" sz="34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การชำระให้ชอบธรรมโดยความเชื่อ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- </a:t>
            </a:r>
            <a:r>
              <a:rPr b="0" lang="hi-IN" sz="34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ชีวิตตามพระวิญญาณ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66"/>
                </a:solidFill>
                <a:effectLst/>
                <a:uFillTx/>
                <a:latin typeface="Calibri"/>
                <a:ea typeface="Calibri"/>
              </a:rPr>
              <a:t>- </a:t>
            </a:r>
            <a:r>
              <a:rPr b="0" lang="hi-IN" sz="3400" strike="noStrike" u="none">
                <a:solidFill>
                  <a:srgbClr val="000066"/>
                </a:solidFill>
                <a:effectLst/>
                <a:uFillTx/>
                <a:latin typeface="Calibri"/>
                <a:cs typeface="Calibri"/>
              </a:rPr>
              <a:t>อัตลักษณ์ใหม่ในพระคริสต์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Google Shape;121;p5" descr=""/>
          <p:cNvPicPr/>
          <p:nvPr/>
        </p:nvPicPr>
        <p:blipFill>
          <a:blip r:embed="rId1"/>
          <a:stretch/>
        </p:blipFill>
        <p:spPr>
          <a:xfrm>
            <a:off x="2224440" y="4000320"/>
            <a:ext cx="5102280" cy="2857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4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การชำระให้ชอบธรรมโดยความเชื่อ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: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143720"/>
            <a:ext cx="8229240" cy="45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387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●"/>
            </a:pP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หลักคำสอนสำคัญ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: </a:t>
            </a: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มนุษย์ได้รับความชอบธรรมต่อพระเจ้า </a:t>
            </a:r>
            <a:r>
              <a:rPr b="1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โดยความเชื่อในพระเยซูคริสต์เท่านั้น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ไม่ใช่โดยการทำตามธรรมบัญญัติ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(</a:t>
            </a: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กาลาเทีย </a:t>
            </a:r>
            <a:r>
              <a:rPr b="0" lang="en-US" sz="2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2:16)</a:t>
            </a:r>
            <a:endParaRPr b="0" lang="en-US" sz="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7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hi-IN" sz="25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เน้นถึงความเพียงพอของการทรงไถ่ของพระคริสต์</a:t>
            </a:r>
            <a:endParaRPr b="0" lang="en-US" sz="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Google Shape;128;p7" descr=""/>
          <p:cNvPicPr/>
          <p:nvPr/>
        </p:nvPicPr>
        <p:blipFill>
          <a:blip r:embed="rId1"/>
          <a:stretch/>
        </p:blipFill>
        <p:spPr>
          <a:xfrm>
            <a:off x="1075680" y="2928960"/>
            <a:ext cx="6992280" cy="3928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4400" strike="noStrike" u="none">
                <a:solidFill>
                  <a:schemeClr val="dk1"/>
                </a:solidFill>
                <a:effectLst/>
                <a:uFillTx/>
                <a:latin typeface="Calibri"/>
                <a:cs typeface="Calibri"/>
              </a:rPr>
              <a:t>ธรรมบัญญัติกับพระสัญญา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: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950760"/>
            <a:ext cx="8229240" cy="590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hi-IN" sz="2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ธรรมบัญญัติเป็นสิ่งที่ </a:t>
            </a:r>
            <a:r>
              <a:rPr b="1" lang="hi-IN" sz="2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ชั่วคราวและเพื่อการเตรียมการ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โดยทำหน้าที่เป็น 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"</a:t>
            </a:r>
            <a:r>
              <a:rPr b="1" lang="hi-IN" sz="2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ครูผู้สอน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" </a:t>
            </a:r>
            <a:r>
              <a:rPr b="0" lang="hi-IN" sz="2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จนกว่าพระคริสต์จะเสด็จมา 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(</a:t>
            </a:r>
            <a:r>
              <a:rPr b="0" lang="hi-IN" sz="2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กาลาเทีย 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3:24)</a:t>
            </a:r>
            <a:br>
              <a:rPr sz="2600"/>
            </a:br>
            <a:r>
              <a:rPr b="1" lang="hi-IN" sz="2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พระสัญญาที่ประทานแก่อับราฮัม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ซึ่งตั้งอยู่บนความเชื่อ มาก่อนและสูงกว่าธรรมบัญญัติ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7" name="Google Shape;135;p8" descr=""/>
          <p:cNvPicPr/>
          <p:nvPr/>
        </p:nvPicPr>
        <p:blipFill>
          <a:blip r:embed="rId1"/>
          <a:stretch/>
        </p:blipFill>
        <p:spPr>
          <a:xfrm>
            <a:off x="1138680" y="3246480"/>
            <a:ext cx="6972120" cy="3519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90" name="Google Shape;142;g3545c57c102_1_45" descr=""/>
          <p:cNvPicPr/>
          <p:nvPr/>
        </p:nvPicPr>
        <p:blipFill>
          <a:blip r:embed="rId1"/>
          <a:stretch/>
        </p:blipFill>
        <p:spPr>
          <a:xfrm>
            <a:off x="1143000" y="0"/>
            <a:ext cx="6857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/>
  <dc:language>en-US</dc:language>
  <cp:lastModifiedBy/>
  <dcterms:modified xsi:type="dcterms:W3CDTF">2025-05-10T21:22:00Z</dcterms:modified>
  <cp:revision>1</cp:revision>
  <dc:subject/>
  <dc:title/>
</cp:coreProperties>
</file>