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39640" y="44964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99640" y="1439640"/>
            <a:ext cx="82803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99640" y="3319920"/>
            <a:ext cx="82803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D35EDF-3ADC-42B3-9A1D-9A6665B50D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39640" y="44964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99640" y="1439640"/>
            <a:ext cx="82803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51B330-CC9E-4582-B117-51B6CC6743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37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rot="60000">
            <a:off x="356040" y="139680"/>
            <a:ext cx="9435600" cy="5220000"/>
          </a:xfrm>
          <a:prstGeom prst="rect">
            <a:avLst/>
          </a:prstGeom>
          <a:solidFill>
            <a:srgbClr val="2a6099"/>
          </a:soli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437760" y="257400"/>
            <a:ext cx="9102240" cy="5322240"/>
          </a:xfrm>
          <a:prstGeom prst="rect">
            <a:avLst/>
          </a:prstGeom>
          <a:solidFill>
            <a:srgbClr val="111111">
              <a:alpha val="64000"/>
            </a:srgbClr>
          </a:solidFill>
          <a:ln w="10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539280" y="360000"/>
            <a:ext cx="9000360" cy="52200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8000"/>
              </a:gs>
            </a:gsLst>
            <a:path path="circle">
              <a:fillToRect l="50000" t="100000" r="50000" b="0"/>
            </a:path>
          </a:gradFill>
          <a:ln w="1080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135000" rIns="135000" tIns="90000" bIns="90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239640" y="44964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lnSpcReduction="9999"/>
          </a:bodyPr>
          <a:p>
            <a:pPr indent="0" algn="ctr">
              <a:buNone/>
            </a:pPr>
            <a:r>
              <a:rPr b="1" lang="en-US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1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99640" y="1439640"/>
            <a:ext cx="82803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6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37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73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473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6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842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84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899640" y="5165640"/>
            <a:ext cx="216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239640" y="5165640"/>
            <a:ext cx="360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7019280" y="5165640"/>
            <a:ext cx="216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86CE8828-00CF-4C34-8C3A-2B777EB6D4B0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453600" y="1209240"/>
            <a:ext cx="9216720" cy="4911480"/>
          </a:xfrm>
          <a:custGeom>
            <a:avLst/>
            <a:gdLst/>
            <a:ahLst/>
            <a:rect l="0" t="0" r="r" b="b"/>
            <a:pathLst>
              <a:path w="25602" h="13643">
                <a:moveTo>
                  <a:pt x="1816" y="6343"/>
                </a:moveTo>
                <a:cubicBezTo>
                  <a:pt x="1913" y="6343"/>
                  <a:pt x="2007" y="6368"/>
                  <a:pt x="2090" y="6416"/>
                </a:cubicBezTo>
                <a:lnTo>
                  <a:pt x="9467" y="10677"/>
                </a:lnTo>
                <a:lnTo>
                  <a:pt x="3444" y="4654"/>
                </a:lnTo>
                <a:cubicBezTo>
                  <a:pt x="3376" y="4586"/>
                  <a:pt x="3327" y="4501"/>
                  <a:pt x="3302" y="4408"/>
                </a:cubicBezTo>
                <a:cubicBezTo>
                  <a:pt x="3277" y="4315"/>
                  <a:pt x="3277" y="4217"/>
                  <a:pt x="3302" y="4124"/>
                </a:cubicBezTo>
                <a:cubicBezTo>
                  <a:pt x="3327" y="4031"/>
                  <a:pt x="3376" y="3947"/>
                  <a:pt x="3444" y="3878"/>
                </a:cubicBezTo>
                <a:cubicBezTo>
                  <a:pt x="3512" y="3810"/>
                  <a:pt x="3597" y="3761"/>
                  <a:pt x="3690" y="3736"/>
                </a:cubicBezTo>
                <a:cubicBezTo>
                  <a:pt x="3783" y="3712"/>
                  <a:pt x="3881" y="3712"/>
                  <a:pt x="3974" y="3736"/>
                </a:cubicBezTo>
                <a:cubicBezTo>
                  <a:pt x="4067" y="3761"/>
                  <a:pt x="4152" y="3810"/>
                  <a:pt x="4220" y="3878"/>
                </a:cubicBezTo>
                <a:lnTo>
                  <a:pt x="10240" y="9898"/>
                </a:lnTo>
                <a:lnTo>
                  <a:pt x="5984" y="2523"/>
                </a:lnTo>
                <a:cubicBezTo>
                  <a:pt x="5935" y="2440"/>
                  <a:pt x="5910" y="2345"/>
                  <a:pt x="5910" y="2249"/>
                </a:cubicBezTo>
                <a:cubicBezTo>
                  <a:pt x="5910" y="2153"/>
                  <a:pt x="5935" y="2058"/>
                  <a:pt x="5984" y="1975"/>
                </a:cubicBezTo>
                <a:cubicBezTo>
                  <a:pt x="6032" y="1892"/>
                  <a:pt x="6101" y="1822"/>
                  <a:pt x="6184" y="1774"/>
                </a:cubicBezTo>
                <a:cubicBezTo>
                  <a:pt x="6268" y="1726"/>
                  <a:pt x="6362" y="1701"/>
                  <a:pt x="6459" y="1701"/>
                </a:cubicBezTo>
                <a:cubicBezTo>
                  <a:pt x="6555" y="1701"/>
                  <a:pt x="6650" y="1726"/>
                  <a:pt x="6733" y="1774"/>
                </a:cubicBezTo>
                <a:cubicBezTo>
                  <a:pt x="6816" y="1822"/>
                  <a:pt x="6886" y="1892"/>
                  <a:pt x="6934" y="1975"/>
                </a:cubicBezTo>
                <a:lnTo>
                  <a:pt x="11194" y="9357"/>
                </a:lnTo>
                <a:lnTo>
                  <a:pt x="8987" y="1122"/>
                </a:lnTo>
                <a:cubicBezTo>
                  <a:pt x="8962" y="1029"/>
                  <a:pt x="8962" y="931"/>
                  <a:pt x="8987" y="838"/>
                </a:cubicBezTo>
                <a:cubicBezTo>
                  <a:pt x="9012" y="745"/>
                  <a:pt x="9061" y="661"/>
                  <a:pt x="9129" y="593"/>
                </a:cubicBezTo>
                <a:cubicBezTo>
                  <a:pt x="9197" y="524"/>
                  <a:pt x="9282" y="476"/>
                  <a:pt x="9375" y="451"/>
                </a:cubicBezTo>
                <a:cubicBezTo>
                  <a:pt x="9468" y="426"/>
                  <a:pt x="9566" y="426"/>
                  <a:pt x="9659" y="451"/>
                </a:cubicBezTo>
                <a:cubicBezTo>
                  <a:pt x="9752" y="476"/>
                  <a:pt x="9837" y="524"/>
                  <a:pt x="9905" y="593"/>
                </a:cubicBezTo>
                <a:cubicBezTo>
                  <a:pt x="9973" y="661"/>
                  <a:pt x="10022" y="745"/>
                  <a:pt x="10047" y="838"/>
                </a:cubicBezTo>
                <a:lnTo>
                  <a:pt x="12253" y="9073"/>
                </a:lnTo>
                <a:lnTo>
                  <a:pt x="12253" y="549"/>
                </a:lnTo>
                <a:cubicBezTo>
                  <a:pt x="12253" y="452"/>
                  <a:pt x="12279" y="358"/>
                  <a:pt x="12327" y="274"/>
                </a:cubicBezTo>
                <a:cubicBezTo>
                  <a:pt x="12375" y="191"/>
                  <a:pt x="12444" y="122"/>
                  <a:pt x="12528" y="73"/>
                </a:cubicBezTo>
                <a:cubicBezTo>
                  <a:pt x="12611" y="25"/>
                  <a:pt x="12706" y="0"/>
                  <a:pt x="12802" y="0"/>
                </a:cubicBezTo>
                <a:cubicBezTo>
                  <a:pt x="12898" y="0"/>
                  <a:pt x="12993" y="25"/>
                  <a:pt x="13076" y="73"/>
                </a:cubicBezTo>
                <a:cubicBezTo>
                  <a:pt x="13159" y="122"/>
                  <a:pt x="13229" y="191"/>
                  <a:pt x="13277" y="274"/>
                </a:cubicBezTo>
                <a:cubicBezTo>
                  <a:pt x="13325" y="358"/>
                  <a:pt x="13350" y="452"/>
                  <a:pt x="13350" y="549"/>
                </a:cubicBezTo>
                <a:lnTo>
                  <a:pt x="13350" y="9065"/>
                </a:lnTo>
                <a:lnTo>
                  <a:pt x="15554" y="842"/>
                </a:lnTo>
                <a:cubicBezTo>
                  <a:pt x="15579" y="749"/>
                  <a:pt x="15628" y="664"/>
                  <a:pt x="15696" y="596"/>
                </a:cubicBezTo>
                <a:cubicBezTo>
                  <a:pt x="15764" y="528"/>
                  <a:pt x="15849" y="479"/>
                  <a:pt x="15942" y="454"/>
                </a:cubicBezTo>
                <a:cubicBezTo>
                  <a:pt x="16035" y="429"/>
                  <a:pt x="16132" y="429"/>
                  <a:pt x="16225" y="454"/>
                </a:cubicBezTo>
                <a:cubicBezTo>
                  <a:pt x="16318" y="479"/>
                  <a:pt x="16403" y="528"/>
                  <a:pt x="16471" y="596"/>
                </a:cubicBezTo>
                <a:cubicBezTo>
                  <a:pt x="16539" y="664"/>
                  <a:pt x="16588" y="749"/>
                  <a:pt x="16613" y="842"/>
                </a:cubicBezTo>
                <a:cubicBezTo>
                  <a:pt x="16638" y="935"/>
                  <a:pt x="16638" y="1033"/>
                  <a:pt x="16613" y="1126"/>
                </a:cubicBezTo>
                <a:lnTo>
                  <a:pt x="14408" y="9358"/>
                </a:lnTo>
                <a:lnTo>
                  <a:pt x="18670" y="1975"/>
                </a:lnTo>
                <a:cubicBezTo>
                  <a:pt x="18718" y="1892"/>
                  <a:pt x="18788" y="1822"/>
                  <a:pt x="18871" y="1774"/>
                </a:cubicBezTo>
                <a:cubicBezTo>
                  <a:pt x="18954" y="1726"/>
                  <a:pt x="19049" y="1701"/>
                  <a:pt x="19145" y="1701"/>
                </a:cubicBezTo>
                <a:cubicBezTo>
                  <a:pt x="19241" y="1701"/>
                  <a:pt x="19336" y="1726"/>
                  <a:pt x="19419" y="1774"/>
                </a:cubicBezTo>
                <a:cubicBezTo>
                  <a:pt x="19503" y="1822"/>
                  <a:pt x="19572" y="1892"/>
                  <a:pt x="19620" y="1975"/>
                </a:cubicBezTo>
                <a:cubicBezTo>
                  <a:pt x="19668" y="2058"/>
                  <a:pt x="19694" y="2153"/>
                  <a:pt x="19694" y="2249"/>
                </a:cubicBezTo>
                <a:cubicBezTo>
                  <a:pt x="19694" y="2346"/>
                  <a:pt x="19668" y="2440"/>
                  <a:pt x="19620" y="2524"/>
                </a:cubicBezTo>
                <a:lnTo>
                  <a:pt x="19620" y="2523"/>
                </a:lnTo>
                <a:lnTo>
                  <a:pt x="19620" y="2524"/>
                </a:lnTo>
                <a:lnTo>
                  <a:pt x="15363" y="9897"/>
                </a:lnTo>
                <a:lnTo>
                  <a:pt x="21382" y="3878"/>
                </a:lnTo>
                <a:cubicBezTo>
                  <a:pt x="21450" y="3810"/>
                  <a:pt x="21535" y="3761"/>
                  <a:pt x="21628" y="3736"/>
                </a:cubicBezTo>
                <a:cubicBezTo>
                  <a:pt x="21721" y="3711"/>
                  <a:pt x="21819" y="3711"/>
                  <a:pt x="21912" y="3736"/>
                </a:cubicBezTo>
                <a:cubicBezTo>
                  <a:pt x="22005" y="3761"/>
                  <a:pt x="22090" y="3810"/>
                  <a:pt x="22158" y="3878"/>
                </a:cubicBezTo>
                <a:cubicBezTo>
                  <a:pt x="22226" y="3946"/>
                  <a:pt x="22275" y="4031"/>
                  <a:pt x="22300" y="4124"/>
                </a:cubicBezTo>
                <a:cubicBezTo>
                  <a:pt x="22325" y="4217"/>
                  <a:pt x="22325" y="4315"/>
                  <a:pt x="22300" y="4408"/>
                </a:cubicBezTo>
                <a:cubicBezTo>
                  <a:pt x="22275" y="4501"/>
                  <a:pt x="22226" y="4585"/>
                  <a:pt x="22158" y="4653"/>
                </a:cubicBezTo>
                <a:lnTo>
                  <a:pt x="16131" y="10681"/>
                </a:lnTo>
                <a:lnTo>
                  <a:pt x="23513" y="6418"/>
                </a:lnTo>
                <a:cubicBezTo>
                  <a:pt x="23597" y="6370"/>
                  <a:pt x="23691" y="6345"/>
                  <a:pt x="23788" y="6345"/>
                </a:cubicBezTo>
                <a:cubicBezTo>
                  <a:pt x="23884" y="6345"/>
                  <a:pt x="23978" y="6370"/>
                  <a:pt x="24062" y="6418"/>
                </a:cubicBezTo>
                <a:cubicBezTo>
                  <a:pt x="24145" y="6466"/>
                  <a:pt x="24214" y="6536"/>
                  <a:pt x="24263" y="6619"/>
                </a:cubicBezTo>
                <a:cubicBezTo>
                  <a:pt x="24311" y="6702"/>
                  <a:pt x="24336" y="6797"/>
                  <a:pt x="24336" y="6893"/>
                </a:cubicBezTo>
                <a:cubicBezTo>
                  <a:pt x="24336" y="6990"/>
                  <a:pt x="24311" y="7084"/>
                  <a:pt x="24263" y="7168"/>
                </a:cubicBezTo>
                <a:cubicBezTo>
                  <a:pt x="24214" y="7251"/>
                  <a:pt x="24145" y="7320"/>
                  <a:pt x="24062" y="7368"/>
                </a:cubicBezTo>
                <a:lnTo>
                  <a:pt x="16689" y="11625"/>
                </a:lnTo>
                <a:lnTo>
                  <a:pt x="24911" y="9422"/>
                </a:lnTo>
                <a:cubicBezTo>
                  <a:pt x="25004" y="9397"/>
                  <a:pt x="25102" y="9397"/>
                  <a:pt x="25195" y="9422"/>
                </a:cubicBezTo>
                <a:cubicBezTo>
                  <a:pt x="25288" y="9447"/>
                  <a:pt x="25373" y="9496"/>
                  <a:pt x="25441" y="9564"/>
                </a:cubicBezTo>
                <a:cubicBezTo>
                  <a:pt x="25509" y="9632"/>
                  <a:pt x="25558" y="9717"/>
                  <a:pt x="25583" y="9810"/>
                </a:cubicBezTo>
                <a:cubicBezTo>
                  <a:pt x="25608" y="9903"/>
                  <a:pt x="25608" y="10001"/>
                  <a:pt x="25583" y="10094"/>
                </a:cubicBezTo>
                <a:cubicBezTo>
                  <a:pt x="25558" y="10187"/>
                  <a:pt x="25509" y="10272"/>
                  <a:pt x="25441" y="10340"/>
                </a:cubicBezTo>
                <a:cubicBezTo>
                  <a:pt x="25373" y="10408"/>
                  <a:pt x="25288" y="10457"/>
                  <a:pt x="25195" y="10482"/>
                </a:cubicBezTo>
                <a:lnTo>
                  <a:pt x="13470" y="13623"/>
                </a:lnTo>
                <a:cubicBezTo>
                  <a:pt x="13377" y="13648"/>
                  <a:pt x="13280" y="13648"/>
                  <a:pt x="13187" y="13623"/>
                </a:cubicBezTo>
                <a:cubicBezTo>
                  <a:pt x="13094" y="13598"/>
                  <a:pt x="13009" y="13549"/>
                  <a:pt x="12941" y="13481"/>
                </a:cubicBezTo>
                <a:cubicBezTo>
                  <a:pt x="12874" y="13415"/>
                  <a:pt x="12826" y="13333"/>
                  <a:pt x="12801" y="13243"/>
                </a:cubicBezTo>
                <a:cubicBezTo>
                  <a:pt x="12775" y="13333"/>
                  <a:pt x="12727" y="13416"/>
                  <a:pt x="12661" y="13482"/>
                </a:cubicBezTo>
                <a:cubicBezTo>
                  <a:pt x="12593" y="13550"/>
                  <a:pt x="12508" y="13599"/>
                  <a:pt x="12415" y="13624"/>
                </a:cubicBezTo>
                <a:cubicBezTo>
                  <a:pt x="12322" y="13649"/>
                  <a:pt x="12224" y="13649"/>
                  <a:pt x="12131" y="13624"/>
                </a:cubicBezTo>
                <a:lnTo>
                  <a:pt x="12130" y="13624"/>
                </a:lnTo>
                <a:lnTo>
                  <a:pt x="407" y="10483"/>
                </a:lnTo>
                <a:cubicBezTo>
                  <a:pt x="314" y="10458"/>
                  <a:pt x="229" y="10409"/>
                  <a:pt x="161" y="10341"/>
                </a:cubicBezTo>
                <a:cubicBezTo>
                  <a:pt x="93" y="10273"/>
                  <a:pt x="44" y="10188"/>
                  <a:pt x="19" y="10095"/>
                </a:cubicBezTo>
                <a:cubicBezTo>
                  <a:pt x="-6" y="10002"/>
                  <a:pt x="-6" y="9904"/>
                  <a:pt x="19" y="9811"/>
                </a:cubicBezTo>
                <a:cubicBezTo>
                  <a:pt x="44" y="9718"/>
                  <a:pt x="93" y="9633"/>
                  <a:pt x="161" y="9565"/>
                </a:cubicBezTo>
                <a:cubicBezTo>
                  <a:pt x="229" y="9497"/>
                  <a:pt x="314" y="9448"/>
                  <a:pt x="407" y="9423"/>
                </a:cubicBezTo>
                <a:cubicBezTo>
                  <a:pt x="500" y="9398"/>
                  <a:pt x="597" y="9398"/>
                  <a:pt x="690" y="9423"/>
                </a:cubicBezTo>
                <a:lnTo>
                  <a:pt x="8921" y="11628"/>
                </a:lnTo>
                <a:lnTo>
                  <a:pt x="1542" y="7366"/>
                </a:lnTo>
                <a:cubicBezTo>
                  <a:pt x="1458" y="7318"/>
                  <a:pt x="1389" y="7249"/>
                  <a:pt x="1341" y="7165"/>
                </a:cubicBezTo>
                <a:cubicBezTo>
                  <a:pt x="1293" y="7082"/>
                  <a:pt x="1268" y="6987"/>
                  <a:pt x="1268" y="6891"/>
                </a:cubicBezTo>
                <a:cubicBezTo>
                  <a:pt x="1268" y="6795"/>
                  <a:pt x="1293" y="6700"/>
                  <a:pt x="1341" y="6617"/>
                </a:cubicBezTo>
                <a:cubicBezTo>
                  <a:pt x="1389" y="6534"/>
                  <a:pt x="1459" y="6464"/>
                  <a:pt x="1542" y="6416"/>
                </a:cubicBezTo>
                <a:cubicBezTo>
                  <a:pt x="1625" y="6368"/>
                  <a:pt x="1720" y="6343"/>
                  <a:pt x="1816" y="6343"/>
                </a:cubicBezTo>
                <a:close/>
              </a:path>
            </a:pathLst>
          </a:custGeom>
          <a:solidFill>
            <a:srgbClr val="ffffa6">
              <a:alpha val="4000"/>
            </a:srgb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" name=""/>
          <p:cNvGrpSpPr/>
          <p:nvPr/>
        </p:nvGrpSpPr>
        <p:grpSpPr>
          <a:xfrm>
            <a:off x="747360" y="866520"/>
            <a:ext cx="8584200" cy="119880"/>
            <a:chOff x="747360" y="866520"/>
            <a:chExt cx="8584200" cy="119880"/>
          </a:xfrm>
        </p:grpSpPr>
        <p:sp>
          <p:nvSpPr>
            <p:cNvPr id="10" name=""/>
            <p:cNvSpPr/>
            <p:nvPr/>
          </p:nvSpPr>
          <p:spPr>
            <a:xfrm>
              <a:off x="747360" y="866520"/>
              <a:ext cx="246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004400" y="957600"/>
              <a:ext cx="219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 flipH="1">
              <a:off x="6865560" y="866520"/>
              <a:ext cx="246600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 flipH="1">
              <a:off x="6877440" y="957600"/>
              <a:ext cx="2195640" cy="288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2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-24120" bIns="-2412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239640" y="44964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hi-IN" sz="3300" strike="noStrike" u="none">
                <a:solidFill>
                  <a:srgbClr val="ffffff"/>
                </a:solidFill>
                <a:uFillTx/>
                <a:latin typeface="Arial"/>
              </a:rPr>
              <a:t>ลูกของพระเจ้า</a:t>
            </a:r>
            <a:endParaRPr b="1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3384000" y="1612080"/>
            <a:ext cx="3318480" cy="32338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E70815-7F12-450E-994C-7AFD7848CFE9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/>
          </p:nvPr>
        </p:nvSpPr>
        <p:spPr>
          <a:xfrm>
            <a:off x="934920" y="1255320"/>
            <a:ext cx="8280360" cy="194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ลูกกำพร้า มองว่าการประกาศข่าวประเสริฐเป็นสิ่งที่สำคัญเพียงอย่างเดียวและไม่สามารถมองเห็นความสำคัญของการสร้างสาวกเลี้ยงลูกแกะ การเผยพระวจนะ การสอนพระคัมภีร์ ชอบทำอะไรคนเดียว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2553480" y="468720"/>
            <a:ext cx="544716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8. 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พันธกรทั้ง </a:t>
            </a: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5 (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เอเฟซัส </a:t>
            </a: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4)</a:t>
            </a:r>
            <a:endParaRPr b="1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864000" y="3428640"/>
            <a:ext cx="8280360" cy="20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ลูกชาย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/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ลูกสาว  สามารถเห็นบทบาทของตนเองในพระกายของพระคริสต์โดยไม่ดูหมิ่นพันธกรและส่วนของพระกายอื่นๆ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/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ทำงานได้ดีกับทุกพันธกร และคริสตจักรท้องถิ่น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8B5E72-EFBE-44D6-925B-2281929B630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934920" y="1483920"/>
            <a:ext cx="8280360" cy="12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ลูกกำพร้า ต้องพยายามทำสิ่งต่างๆ เพื่อให้ได้มาต้องพยายามทำสิ่งต่างๆ เพื่อให้ได้มา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2324880" y="456840"/>
            <a:ext cx="544716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9. 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ของประทาน</a:t>
            </a:r>
            <a:endParaRPr b="1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864000" y="2971440"/>
            <a:ext cx="8280360" cy="20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ลูกชาย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/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ลูกสาว  รู้ว่าของประทานเป็นของขวัญที่ถูกมอบให้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6AEAA6-3D28-43D1-AE52-437900DF25D6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1092240" y="1255320"/>
            <a:ext cx="8280360" cy="103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ลูกกำพร้า รู้สึกไม่มั่นคง ไม่ปลอดภัย ไม่มีสันติสุขจากภายใน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2324880" y="456840"/>
            <a:ext cx="544716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10. 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จิตใจและจิตวิญญาณภายใน</a:t>
            </a:r>
            <a:endParaRPr b="1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1092240" y="2285640"/>
            <a:ext cx="8280360" cy="16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ลูกชาย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/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ลูกสาว  มีสันติสุขจากภายใน เพลิดเพลินในกับรับใช้ผู้อื่น ในการปรนนิบัติพระเจ้าเป็นการส่วนตัว และเพลิดเพลินเวลาอยู่กับเด็ก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056680" y="3837240"/>
            <a:ext cx="6172200" cy="1600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hi-IN" sz="2600" strike="noStrike" u="none">
                <a:solidFill>
                  <a:srgbClr val="3465a4"/>
                </a:solidFill>
                <a:uFillTx/>
                <a:latin typeface="Arial"/>
              </a:rPr>
              <a:t>เพราะว่าบุตรมนุษย์ไม่ได้มาเพื่อรับการปรนนิบัติแต่มาเพื่อจะปรนนิบัติคนอื่น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2600" strike="noStrike" u="none">
                <a:solidFill>
                  <a:srgbClr val="3465a4"/>
                </a:solidFill>
                <a:uFillTx/>
                <a:latin typeface="Arial"/>
              </a:rPr>
              <a:t>                                        </a:t>
            </a:r>
            <a:r>
              <a:rPr b="0" lang="en-US" sz="2600" strike="noStrike" u="none">
                <a:solidFill>
                  <a:srgbClr val="3465a4"/>
                </a:solidFill>
                <a:uFillTx/>
                <a:latin typeface="Arial"/>
              </a:rPr>
              <a:t>(</a:t>
            </a:r>
            <a:r>
              <a:rPr b="0" lang="hi-IN" sz="2600" strike="noStrike" u="none">
                <a:solidFill>
                  <a:srgbClr val="3465a4"/>
                </a:solidFill>
                <a:uFillTx/>
                <a:latin typeface="Arial"/>
              </a:rPr>
              <a:t>มาระโก </a:t>
            </a:r>
            <a:r>
              <a:rPr b="0" lang="en-US" sz="2600" strike="noStrike" u="none">
                <a:solidFill>
                  <a:srgbClr val="3465a4"/>
                </a:solidFill>
                <a:uFillTx/>
                <a:latin typeface="Arial"/>
              </a:rPr>
              <a:t>10:45)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2368AE-13B1-45D9-A8B8-101972BCAC2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d4ea6b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433080" y="295200"/>
            <a:ext cx="9144000" cy="5029200"/>
          </a:xfrm>
          <a:prstGeom prst="rect">
            <a:avLst/>
          </a:prstGeom>
          <a:ln w="18000">
            <a:noFill/>
          </a:ln>
        </p:spPr>
      </p:pic>
      <p:sp>
        <p:nvSpPr>
          <p:cNvPr id="58" name=""/>
          <p:cNvSpPr txBox="1"/>
          <p:nvPr/>
        </p:nvSpPr>
        <p:spPr>
          <a:xfrm>
            <a:off x="457200" y="1600200"/>
            <a:ext cx="9144000" cy="29718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hi-IN" sz="3200" strike="noStrike" u="none">
                <a:solidFill>
                  <a:srgbClr val="800080"/>
                </a:solidFill>
                <a:uFillTx/>
                <a:latin typeface="Arial"/>
              </a:rPr>
              <a:t>ความแตกต่างระหว่างเด็กกำพร้ากับบุตรของพระเจ้า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800080"/>
                </a:solidFill>
                <a:uFillTx/>
                <a:latin typeface="Arial"/>
              </a:rPr>
              <a:t>ตามที่กล่าวในพระคัมภีร์ แสดงให้เห็นถึงความแตกต่าง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800080"/>
                </a:solidFill>
                <a:uFillTx/>
                <a:latin typeface="Arial"/>
              </a:rPr>
              <a:t>ระหว่างการแยกจากพระเจ้าและการถูกรับเป็นบุตร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800080"/>
                </a:solidFill>
                <a:uFillTx/>
                <a:latin typeface="Arial"/>
              </a:rPr>
              <a:t>ในครอบครัวของพระเจ้า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6126480" y="3547440"/>
            <a:ext cx="3450600" cy="1776960"/>
          </a:xfrm>
          <a:prstGeom prst="rect">
            <a:avLst/>
          </a:prstGeom>
          <a:ln w="180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3BE2CA-3AB6-48B4-992B-920715F197B6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d4ea6b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33080" y="295200"/>
            <a:ext cx="9144000" cy="5029200"/>
          </a:xfrm>
          <a:prstGeom prst="rect">
            <a:avLst/>
          </a:prstGeom>
          <a:ln w="18000">
            <a:noFill/>
          </a:ln>
        </p:spPr>
      </p:pic>
      <p:sp>
        <p:nvSpPr>
          <p:cNvPr id="61" name=""/>
          <p:cNvSpPr txBox="1"/>
          <p:nvPr/>
        </p:nvSpPr>
        <p:spPr>
          <a:xfrm>
            <a:off x="457200" y="1371600"/>
            <a:ext cx="9144000" cy="36576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trike="noStrike" u="none">
                <a:solidFill>
                  <a:srgbClr val="2a6099"/>
                </a:solidFill>
                <a:uFillTx/>
                <a:latin typeface="Arial"/>
              </a:rPr>
              <a:t>1. </a:t>
            </a:r>
            <a:r>
              <a:rPr b="1" lang="hi-IN" sz="2800" strike="noStrike" u="none">
                <a:solidFill>
                  <a:srgbClr val="2a6099"/>
                </a:solidFill>
                <a:uFillTx/>
                <a:latin typeface="Arial"/>
              </a:rPr>
              <a:t>เด็กกำพร้า</a:t>
            </a:r>
            <a:r>
              <a:rPr b="1" lang="en-US" sz="2800" strike="noStrike" u="none">
                <a:solidFill>
                  <a:srgbClr val="2a6099"/>
                </a:solidFill>
                <a:uFillTx/>
                <a:latin typeface="Arial"/>
              </a:rPr>
              <a:t>: </a:t>
            </a:r>
            <a:r>
              <a:rPr b="1" lang="hi-IN" sz="2800" strike="noStrike" u="none">
                <a:solidFill>
                  <a:srgbClr val="2a6099"/>
                </a:solidFill>
                <a:uFillTx/>
                <a:latin typeface="Arial"/>
              </a:rPr>
              <a:t>สูญหายทางวิญญาณและไม่มีพระบิดา </a:t>
            </a:r>
            <a:r>
              <a:rPr b="0" lang="en-US" sz="2800" strike="noStrike" u="none">
                <a:solidFill>
                  <a:srgbClr val="800080"/>
                </a:solidFill>
                <a:uFillTx/>
                <a:latin typeface="Arial"/>
              </a:rPr>
              <a:t>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800080"/>
                </a:solidFill>
                <a:uFillTx/>
                <a:latin typeface="Arial"/>
              </a:rPr>
              <a:t>   </a:t>
            </a:r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ในพระคัมภีร์ การเป็นเด็กกำพร้าเปรียบเสมือนการไม่มีผู้นำทางวิญญาณ แยกออกจากการปกป้องและความรักของพระเจ้า ก่อนที่เราจะเป็นบุตรของพระเจ้า มนุษย์ทุกคนเป็นเหมือนเด็กกำพร้าทางวิญญาณเนื่องจากบาปและการแยกจากพระเจ้า </a:t>
            </a:r>
            <a:r>
              <a:rPr b="0" lang="en-US" sz="2800" strike="noStrike" u="none">
                <a:solidFill>
                  <a:srgbClr val="800080"/>
                </a:solidFill>
                <a:uFillTx/>
                <a:latin typeface="Arial"/>
              </a:rPr>
              <a:t>(</a:t>
            </a:r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เอเฟซัส </a:t>
            </a:r>
            <a:r>
              <a:rPr b="0" lang="en-US" sz="2800" strike="noStrike" u="none">
                <a:solidFill>
                  <a:srgbClr val="800080"/>
                </a:solidFill>
                <a:uFillTx/>
                <a:latin typeface="Arial"/>
              </a:rPr>
              <a:t>2:12) </a:t>
            </a:r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เด็กกำพร้าในเชิงวิญญาณไม่มีความสัมพันธ์กับพระเจ้า และใช้ชีวิตโดยปราศจากความมั่นคงและความมั่นใจในความรักของพระองค์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DB5104-5B9C-44DC-80C3-B35EDD72FC46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d4ea6b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433080" y="295200"/>
            <a:ext cx="9144000" cy="5029200"/>
          </a:xfrm>
          <a:prstGeom prst="rect">
            <a:avLst/>
          </a:prstGeom>
          <a:ln w="18000">
            <a:noFill/>
          </a:ln>
        </p:spPr>
      </p:pic>
      <p:sp>
        <p:nvSpPr>
          <p:cNvPr id="63" name=""/>
          <p:cNvSpPr txBox="1"/>
          <p:nvPr/>
        </p:nvSpPr>
        <p:spPr>
          <a:xfrm>
            <a:off x="457200" y="1371600"/>
            <a:ext cx="9144000" cy="36576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trike="noStrike" u="none">
                <a:solidFill>
                  <a:srgbClr val="2a6099"/>
                </a:solidFill>
                <a:uFillTx/>
                <a:latin typeface="Arial"/>
              </a:rPr>
              <a:t>2. </a:t>
            </a:r>
            <a:r>
              <a:rPr b="1" lang="hi-IN" sz="2800" strike="noStrike" u="none">
                <a:solidFill>
                  <a:srgbClr val="2a6099"/>
                </a:solidFill>
                <a:uFillTx/>
                <a:latin typeface="Arial"/>
              </a:rPr>
              <a:t>บุตรของพระเจ้า</a:t>
            </a:r>
            <a:r>
              <a:rPr b="1" lang="en-US" sz="2800" strike="noStrike" u="none">
                <a:solidFill>
                  <a:srgbClr val="2a6099"/>
                </a:solidFill>
                <a:uFillTx/>
                <a:latin typeface="Arial"/>
              </a:rPr>
              <a:t>: </a:t>
            </a:r>
            <a:r>
              <a:rPr b="1" lang="hi-IN" sz="2800" strike="noStrike" u="none">
                <a:solidFill>
                  <a:srgbClr val="2a6099"/>
                </a:solidFill>
                <a:uFillTx/>
                <a:latin typeface="Arial"/>
              </a:rPr>
              <a:t>ถูกรับเป็นบุตรและถูกรัก</a:t>
            </a:r>
            <a:r>
              <a:rPr b="1" lang="en-US" sz="2800" strike="noStrike" u="none">
                <a:solidFill>
                  <a:srgbClr val="800080"/>
                </a:solidFill>
                <a:uFillTx/>
                <a:latin typeface="Arial"/>
              </a:rPr>
              <a:t> </a:t>
            </a:r>
            <a:r>
              <a:rPr b="0" lang="en-US" sz="2800" strike="noStrike" u="none">
                <a:solidFill>
                  <a:srgbClr val="800080"/>
                </a:solidFill>
                <a:uFillTx/>
                <a:latin typeface="Arial"/>
              </a:rPr>
              <a:t>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800080"/>
                </a:solidFill>
                <a:uFillTx/>
                <a:latin typeface="Arial"/>
              </a:rPr>
              <a:t>   </a:t>
            </a:r>
            <a:r>
              <a:rPr b="0" lang="hi-IN" sz="2400" strike="noStrike" u="none">
                <a:solidFill>
                  <a:srgbClr val="800080"/>
                </a:solidFill>
                <a:uFillTx/>
                <a:latin typeface="Arial"/>
              </a:rPr>
              <a:t>ในทางตรงกันข้าม ผู้ที่เชื่อในพระคริสต์จะถูกเรียกว่า </a:t>
            </a:r>
            <a:r>
              <a:rPr b="0" lang="en-US" sz="2400" strike="noStrike" u="none">
                <a:solidFill>
                  <a:srgbClr val="800080"/>
                </a:solidFill>
                <a:uFillTx/>
                <a:latin typeface="Arial"/>
              </a:rPr>
              <a:t>"</a:t>
            </a:r>
            <a:r>
              <a:rPr b="0" lang="hi-IN" sz="2400" strike="noStrike" u="none">
                <a:solidFill>
                  <a:srgbClr val="800080"/>
                </a:solidFill>
                <a:uFillTx/>
                <a:latin typeface="Arial"/>
              </a:rPr>
              <a:t>บุตรของพระเจ้า</a:t>
            </a:r>
            <a:r>
              <a:rPr b="0" lang="en-US" sz="2400" strike="noStrike" u="none">
                <a:solidFill>
                  <a:srgbClr val="800080"/>
                </a:solidFill>
                <a:uFillTx/>
                <a:latin typeface="Arial"/>
              </a:rPr>
              <a:t>" </a:t>
            </a:r>
            <a:r>
              <a:rPr b="0" lang="hi-IN" sz="2400" strike="noStrike" u="none">
                <a:solidFill>
                  <a:srgbClr val="800080"/>
                </a:solidFill>
                <a:uFillTx/>
                <a:latin typeface="Arial"/>
              </a:rPr>
              <a:t>ผ่านการงานของพระเยซูคริสต์ สิ่งนี้เกิดขึ้นผ่านการรับเป็นบุตร ซึ่งเป็นคำอุปมาที่ทรงพลังในพันธสัญญาใหม่ </a:t>
            </a:r>
            <a:r>
              <a:rPr b="0" lang="en-US" sz="2400" strike="noStrike" u="none">
                <a:solidFill>
                  <a:srgbClr val="800080"/>
                </a:solidFill>
                <a:uFillTx/>
                <a:latin typeface="Arial"/>
              </a:rPr>
              <a:t>(</a:t>
            </a:r>
            <a:r>
              <a:rPr b="0" lang="hi-IN" sz="2400" strike="noStrike" u="none">
                <a:solidFill>
                  <a:srgbClr val="800080"/>
                </a:solidFill>
                <a:uFillTx/>
                <a:latin typeface="Arial"/>
              </a:rPr>
              <a:t>โรม </a:t>
            </a:r>
            <a:r>
              <a:rPr b="0" lang="en-US" sz="2400" strike="noStrike" u="none">
                <a:solidFill>
                  <a:srgbClr val="800080"/>
                </a:solidFill>
                <a:uFillTx/>
                <a:latin typeface="Arial"/>
              </a:rPr>
              <a:t>8:15, </a:t>
            </a:r>
            <a:r>
              <a:rPr b="0" lang="hi-IN" sz="2400" strike="noStrike" u="none">
                <a:solidFill>
                  <a:srgbClr val="800080"/>
                </a:solidFill>
                <a:uFillTx/>
                <a:latin typeface="Arial"/>
              </a:rPr>
              <a:t>กาลาเทีย </a:t>
            </a:r>
            <a:r>
              <a:rPr b="0" lang="en-US" sz="2400" strike="noStrike" u="none">
                <a:solidFill>
                  <a:srgbClr val="800080"/>
                </a:solidFill>
                <a:uFillTx/>
                <a:latin typeface="Arial"/>
              </a:rPr>
              <a:t>4:4-5) </a:t>
            </a:r>
            <a:r>
              <a:rPr b="0" lang="hi-IN" sz="2400" strike="noStrike" u="none">
                <a:solidFill>
                  <a:srgbClr val="800080"/>
                </a:solidFill>
                <a:uFillTx/>
                <a:latin typeface="Arial"/>
              </a:rPr>
              <a:t>เมื่อใครสักคนมีความเชื่อในพระคริสต์ พวกเขาจะถูกรับเป็นบุตรในครอบครัวของพระเจ้า ไม่มีอีกต่อไปที่จะเป็นเด็กกำพร้าทางวิญญาณ แต่จะถูกรับเข้ามาเป็นบุตรของพระเจ้า </a:t>
            </a:r>
            <a:r>
              <a:rPr b="0" lang="en-US" sz="2400" strike="noStrike" u="none">
                <a:solidFill>
                  <a:srgbClr val="800080"/>
                </a:solidFill>
                <a:uFillTx/>
                <a:latin typeface="Arial"/>
              </a:rPr>
              <a:t>(</a:t>
            </a:r>
            <a:r>
              <a:rPr b="0" lang="hi-IN" sz="2400" strike="noStrike" u="none">
                <a:solidFill>
                  <a:srgbClr val="800080"/>
                </a:solidFill>
                <a:uFillTx/>
                <a:latin typeface="Arial"/>
              </a:rPr>
              <a:t>ยอห์น </a:t>
            </a:r>
            <a:r>
              <a:rPr b="0" lang="en-US" sz="2400" strike="noStrike" u="none">
                <a:solidFill>
                  <a:srgbClr val="800080"/>
                </a:solidFill>
                <a:uFillTx/>
                <a:latin typeface="Arial"/>
              </a:rPr>
              <a:t>1:12) </a:t>
            </a:r>
            <a:r>
              <a:rPr b="0" lang="hi-IN" sz="2400" strike="noStrike" u="none">
                <a:solidFill>
                  <a:srgbClr val="800080"/>
                </a:solidFill>
                <a:uFillTx/>
                <a:latin typeface="Arial"/>
              </a:rPr>
              <a:t>พระวิญญาณบริสุทธิ์ยืนยันความสัมพันธ์นี้โดยทำให้เราเรียกพระเจ้าว่า </a:t>
            </a:r>
            <a:r>
              <a:rPr b="0" lang="en-US" sz="2400" strike="noStrike" u="none">
                <a:solidFill>
                  <a:srgbClr val="800080"/>
                </a:solidFill>
                <a:uFillTx/>
                <a:latin typeface="Arial"/>
              </a:rPr>
              <a:t>"</a:t>
            </a:r>
            <a:r>
              <a:rPr b="0" lang="hi-IN" sz="2400" strike="noStrike" u="none">
                <a:solidFill>
                  <a:srgbClr val="800080"/>
                </a:solidFill>
                <a:uFillTx/>
                <a:latin typeface="Arial"/>
              </a:rPr>
              <a:t>อับบา พ่อ</a:t>
            </a:r>
            <a:r>
              <a:rPr b="0" lang="en-US" sz="2400" strike="noStrike" u="none">
                <a:solidFill>
                  <a:srgbClr val="800080"/>
                </a:solidFill>
                <a:uFillTx/>
                <a:latin typeface="Arial"/>
              </a:rPr>
              <a:t>" (</a:t>
            </a:r>
            <a:r>
              <a:rPr b="0" lang="hi-IN" sz="2400" strike="noStrike" u="none">
                <a:solidFill>
                  <a:srgbClr val="800080"/>
                </a:solidFill>
                <a:uFillTx/>
                <a:latin typeface="Arial"/>
              </a:rPr>
              <a:t>โรม </a:t>
            </a:r>
            <a:r>
              <a:rPr b="0" lang="en-US" sz="2400" strike="noStrike" u="none">
                <a:solidFill>
                  <a:srgbClr val="800080"/>
                </a:solidFill>
                <a:uFillTx/>
                <a:latin typeface="Arial"/>
              </a:rPr>
              <a:t>8:15)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588068-8913-4C6B-97C4-658D4A161A8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d4ea6b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433080" y="295200"/>
            <a:ext cx="9144000" cy="5029200"/>
          </a:xfrm>
          <a:prstGeom prst="rect">
            <a:avLst/>
          </a:prstGeom>
          <a:ln w="18000">
            <a:noFill/>
          </a:ln>
        </p:spPr>
      </p:pic>
      <p:sp>
        <p:nvSpPr>
          <p:cNvPr id="65" name=""/>
          <p:cNvSpPr txBox="1"/>
          <p:nvPr/>
        </p:nvSpPr>
        <p:spPr>
          <a:xfrm>
            <a:off x="457200" y="1371600"/>
            <a:ext cx="9144000" cy="36576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800" strike="noStrike" u="none">
                <a:solidFill>
                  <a:srgbClr val="2a6099"/>
                </a:solidFill>
                <a:uFillTx/>
                <a:latin typeface="Arial"/>
              </a:rPr>
              <a:t>3. </a:t>
            </a:r>
            <a:r>
              <a:rPr b="1" lang="hi-IN" sz="2800" strike="noStrike" u="none">
                <a:solidFill>
                  <a:srgbClr val="2a6099"/>
                </a:solidFill>
                <a:uFillTx/>
                <a:latin typeface="Arial"/>
              </a:rPr>
              <a:t>มรดกและความสัมพันธ์</a:t>
            </a:r>
            <a:r>
              <a:rPr b="1" lang="en-US" sz="2800" strike="noStrike" u="none">
                <a:solidFill>
                  <a:srgbClr val="800080"/>
                </a:solidFill>
                <a:uFillTx/>
                <a:latin typeface="Arial"/>
              </a:rPr>
              <a:t> </a:t>
            </a:r>
            <a:r>
              <a:rPr b="0" lang="en-US" sz="2800" strike="noStrike" u="none">
                <a:solidFill>
                  <a:srgbClr val="800080"/>
                </a:solidFill>
                <a:uFillTx/>
                <a:latin typeface="Arial"/>
              </a:rPr>
              <a:t>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800080"/>
                </a:solidFill>
                <a:uFillTx/>
                <a:latin typeface="Arial"/>
              </a:rPr>
              <a:t>   </a:t>
            </a:r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เด็กกำพร้าที่ขาดความสัมพันธ์กับพระเจ้า ไม่มีมรดกทางวิญญาณหรือความหวังนิรันดร์ แต่บุตรของพระเจ้าจะเป็นทายาทแห่งพระสัญญาของพระเจ้า พร้อมกับการรับประกันถึงชีวิตนิรันดร์และการอยู่กับพระเจ้า </a:t>
            </a:r>
            <a:r>
              <a:rPr b="0" lang="en-US" sz="2800" strike="noStrike" u="none">
                <a:solidFill>
                  <a:srgbClr val="800080"/>
                </a:solidFill>
                <a:uFillTx/>
                <a:latin typeface="Arial"/>
              </a:rPr>
              <a:t>(</a:t>
            </a:r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โรม </a:t>
            </a:r>
            <a:r>
              <a:rPr b="0" lang="en-US" sz="2800" strike="noStrike" u="none">
                <a:solidFill>
                  <a:srgbClr val="800080"/>
                </a:solidFill>
                <a:uFillTx/>
                <a:latin typeface="Arial"/>
              </a:rPr>
              <a:t>8:17) </a:t>
            </a:r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</a:rPr>
              <a:t>ในฐานะบุตรของพระเจ้า เรามีทางเข้าสู่พระบิดาโดยตรง ความรัก การจัดเตรียม และการปกป้องของพระองค์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CE02B5-DF51-4BEE-8452-52114FC0C96A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d4ea6b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433080" y="295200"/>
            <a:ext cx="9144000" cy="5029200"/>
          </a:xfrm>
          <a:prstGeom prst="rect">
            <a:avLst/>
          </a:prstGeom>
          <a:ln w="18000">
            <a:noFill/>
          </a:ln>
        </p:spPr>
      </p:pic>
      <p:sp>
        <p:nvSpPr>
          <p:cNvPr id="67" name=""/>
          <p:cNvSpPr txBox="1"/>
          <p:nvPr/>
        </p:nvSpPr>
        <p:spPr>
          <a:xfrm>
            <a:off x="457200" y="1371600"/>
            <a:ext cx="9144000" cy="36576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hi-IN" sz="3600" strike="noStrike" u="none">
                <a:solidFill>
                  <a:srgbClr val="be480a"/>
                </a:solidFill>
                <a:uFillTx/>
                <a:latin typeface="Arial"/>
              </a:rPr>
              <a:t>โดยสรุป 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1" lang="hi-IN" sz="3600" strike="noStrike" u="none">
                <a:solidFill>
                  <a:srgbClr val="be480a"/>
                </a:solidFill>
                <a:uFillTx/>
                <a:latin typeface="Arial"/>
              </a:rPr>
              <a:t>ความแตกต่างคือการเปลี่ยนแปลงจากการแยกจากพระเจ้าไปเป็นการถูกรักและยอมรับอย่างเต็มที่ในฐานะบุตรของพระองค์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47A44F-62AC-49C6-B1B8-0D570A19001C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d4ea6b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286000" y="1410120"/>
            <a:ext cx="5455440" cy="3619080"/>
          </a:xfrm>
          <a:prstGeom prst="rect">
            <a:avLst/>
          </a:prstGeom>
          <a:ln w="1800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7255F2-FBEA-4D69-9A78-EA39B5889136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239640" y="44964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hi-IN" sz="3300" strike="noStrike" u="none">
                <a:solidFill>
                  <a:srgbClr val="ffffff"/>
                </a:solidFill>
                <a:uFillTx/>
                <a:latin typeface="Arial"/>
              </a:rPr>
              <a:t>ลูกของพระเจ้า</a:t>
            </a:r>
            <a:endParaRPr b="1" lang="en-US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2412000" y="1456200"/>
            <a:ext cx="5486760" cy="1600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hi-IN" sz="3600" strike="noStrike" u="none">
                <a:solidFill>
                  <a:srgbClr val="ffffff"/>
                </a:solidFill>
                <a:uFillTx/>
                <a:latin typeface="Arial"/>
              </a:rPr>
              <a:t>ลูกกำพร้า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Arial"/>
              </a:rPr>
              <a:t>Orphan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/>
            <a:r>
              <a:rPr b="0" lang="hi-IN" sz="3600" strike="noStrike" u="none">
                <a:solidFill>
                  <a:srgbClr val="ffffff"/>
                </a:solidFill>
                <a:uFillTx/>
                <a:latin typeface="Arial"/>
              </a:rPr>
              <a:t>ลูกชาย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Arial"/>
              </a:rPr>
              <a:t>/</a:t>
            </a:r>
            <a:r>
              <a:rPr b="0" lang="hi-IN" sz="3600" strike="noStrike" u="none">
                <a:solidFill>
                  <a:srgbClr val="ffffff"/>
                </a:solidFill>
                <a:uFillTx/>
                <a:latin typeface="Arial"/>
              </a:rPr>
              <a:t>ลูกสาว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Arial"/>
              </a:rPr>
              <a:t>Child of God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3308400" y="3080880"/>
            <a:ext cx="3657600" cy="21769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C1D507-5E40-4EC5-B8F6-DCD32867DA0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/>
          </p:nvPr>
        </p:nvSpPr>
        <p:spPr>
          <a:xfrm>
            <a:off x="899640" y="1439640"/>
            <a:ext cx="82803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ลูกกำพร้า เห็นพระเจ้าเป็นเจ้านาย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title"/>
          </p:nvPr>
        </p:nvSpPr>
        <p:spPr>
          <a:xfrm>
            <a:off x="3239640" y="449640"/>
            <a:ext cx="36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1. 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ภาพลักษณ์ของพระเจ้า</a:t>
            </a:r>
            <a:endParaRPr b="1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99640" y="2057400"/>
            <a:ext cx="828036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ลูกชาย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/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ลูกสาว เห็นพระเจ้าเป็นพ่อที่รักลูก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2056680" y="2971440"/>
            <a:ext cx="6172200" cy="2136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hi-IN" sz="2600" strike="noStrike" u="none">
                <a:solidFill>
                  <a:srgbClr val="3465a4"/>
                </a:solidFill>
                <a:uFillTx/>
                <a:latin typeface="Arial"/>
              </a:rPr>
              <a:t>และถ้าเราทั้งหลายเป็นบุตรแล้ว 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2600" strike="noStrike" u="none">
                <a:solidFill>
                  <a:srgbClr val="3465a4"/>
                </a:solidFill>
                <a:uFillTx/>
                <a:latin typeface="Arial"/>
              </a:rPr>
              <a:t>เราก็เป็นทายาท คือเป็นทายาทของพระเจ้า 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2600" strike="noStrike" u="none">
                <a:solidFill>
                  <a:srgbClr val="3465a4"/>
                </a:solidFill>
                <a:uFillTx/>
                <a:latin typeface="Arial"/>
              </a:rPr>
              <a:t>และเป็นทายาทร่วมกับพระคริสต์ 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2600" strike="noStrike" u="none">
                <a:solidFill>
                  <a:srgbClr val="3465a4"/>
                </a:solidFill>
                <a:uFillTx/>
                <a:latin typeface="Arial"/>
              </a:rPr>
              <a:t>(</a:t>
            </a:r>
            <a:r>
              <a:rPr b="0" lang="hi-IN" sz="2600" strike="noStrike" u="none">
                <a:solidFill>
                  <a:srgbClr val="3465a4"/>
                </a:solidFill>
                <a:uFillTx/>
                <a:latin typeface="Arial"/>
              </a:rPr>
              <a:t>โรม </a:t>
            </a:r>
            <a:r>
              <a:rPr b="0" lang="en-US" sz="2600" strike="noStrike" u="none">
                <a:solidFill>
                  <a:srgbClr val="3465a4"/>
                </a:solidFill>
                <a:uFillTx/>
                <a:latin typeface="Arial"/>
              </a:rPr>
              <a:t>8:17)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8652FA-739B-4290-B344-6F26EFE4DFB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/>
          </p:nvPr>
        </p:nvSpPr>
        <p:spPr>
          <a:xfrm>
            <a:off x="899640" y="1439640"/>
            <a:ext cx="8280360" cy="84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ลูกกำพร้า มีเงื่อนไขและห่างไกล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2553480" y="468720"/>
            <a:ext cx="544716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2. 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การสัมผัสถึงการทรงสถิตของพระเจ้า</a:t>
            </a:r>
            <a:endParaRPr b="1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99640" y="2285640"/>
            <a:ext cx="8280360" cy="91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ลูกชาย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/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ลูกสาว ใกล้ชิดและสนิทสนม ตะหนักรู้ถึงความเป็นจริง ว่าการทรงสถิตเกิดขึ้นตลอดเวลา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2321640" y="3473640"/>
            <a:ext cx="6172200" cy="1600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trike="noStrike" u="none">
                <a:solidFill>
                  <a:srgbClr val="3465a4"/>
                </a:solidFill>
                <a:uFillTx/>
                <a:latin typeface="Arial"/>
              </a:rPr>
              <a:t>"</a:t>
            </a:r>
            <a:r>
              <a:rPr b="0" lang="hi-IN" sz="2600" strike="noStrike" u="none">
                <a:solidFill>
                  <a:srgbClr val="3465a4"/>
                </a:solidFill>
                <a:uFillTx/>
                <a:latin typeface="Arial"/>
              </a:rPr>
              <a:t>จงนิ่งเสีย และรู้เถิดว่า เราคือพระเจ้า</a:t>
            </a:r>
            <a:r>
              <a:rPr b="0" lang="en-US" sz="2600" strike="noStrike" u="none">
                <a:solidFill>
                  <a:srgbClr val="3465a4"/>
                </a:solidFill>
                <a:uFillTx/>
                <a:latin typeface="Arial"/>
              </a:rPr>
              <a:t>" 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2600" strike="noStrike" u="none">
                <a:solidFill>
                  <a:srgbClr val="3465a4"/>
                </a:solidFill>
                <a:uFillTx/>
                <a:latin typeface="Arial"/>
              </a:rPr>
              <a:t>                                 </a:t>
            </a:r>
            <a:r>
              <a:rPr b="0" lang="en-US" sz="2600" strike="noStrike" u="none">
                <a:solidFill>
                  <a:srgbClr val="3465a4"/>
                </a:solidFill>
                <a:uFillTx/>
                <a:latin typeface="Arial"/>
              </a:rPr>
              <a:t>(</a:t>
            </a:r>
            <a:r>
              <a:rPr b="0" lang="hi-IN" sz="2600" strike="noStrike" u="none">
                <a:solidFill>
                  <a:srgbClr val="3465a4"/>
                </a:solidFill>
                <a:uFillTx/>
                <a:latin typeface="Arial"/>
              </a:rPr>
              <a:t>สดุดี </a:t>
            </a:r>
            <a:r>
              <a:rPr b="0" lang="en-US" sz="2600" strike="noStrike" u="none">
                <a:solidFill>
                  <a:srgbClr val="3465a4"/>
                </a:solidFill>
                <a:uFillTx/>
                <a:latin typeface="Arial"/>
              </a:rPr>
              <a:t>46:10)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A5F85F-AE97-4ECD-9DEA-4F6499C29F4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/>
          </p:nvPr>
        </p:nvSpPr>
        <p:spPr>
          <a:xfrm>
            <a:off x="899640" y="1439640"/>
            <a:ext cx="8280360" cy="153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ลูกกำพร้า รู้สึกเหมือนเป็นทาสรับใช้ของพระเจ้า มีการต่อสู้อยู่ภายในบ่อยๆ ระหว่างความปรารถนาของคุณกับพระประสงค์ของพระเจ้า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2553480" y="468720"/>
            <a:ext cx="544716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3. 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ฐานะ </a:t>
            </a: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/ 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ตำแหน่งของตัวเอง</a:t>
            </a:r>
            <a:endParaRPr b="1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64000" y="2971440"/>
            <a:ext cx="8280360" cy="16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4000" strike="noStrike" u="none">
                <a:solidFill>
                  <a:srgbClr val="127622"/>
                </a:solidFill>
                <a:uFillTx/>
                <a:latin typeface="Arial"/>
              </a:rPr>
              <a:t>ลูกชาย</a:t>
            </a:r>
            <a:r>
              <a:rPr b="0" lang="en-US" sz="4000" strike="noStrike" u="none">
                <a:solidFill>
                  <a:srgbClr val="127622"/>
                </a:solidFill>
                <a:uFillTx/>
                <a:latin typeface="Arial"/>
              </a:rPr>
              <a:t>/</a:t>
            </a:r>
            <a:r>
              <a:rPr b="0" lang="hi-IN" sz="4000" strike="noStrike" u="none">
                <a:solidFill>
                  <a:srgbClr val="127622"/>
                </a:solidFill>
                <a:uFillTx/>
                <a:latin typeface="Arial"/>
              </a:rPr>
              <a:t>ลูกสาว รู้สึกเป็นบุตรชายหรือบุตรสาวของพระเจ้า ที่ถูกเปลี่ยนหัวใจใหม่ ทำให้เป็นลูกที่เป็นผู้รับใช้อย่างสมัครใจต่อพระบิดาที่แสนดีและต่อกษัตริย์ ความรู้สึกปิติยินดีจากภายใน เมื่อคุณปรารถนาที่จะเป็นเหมือนพระองค์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5CC4E-359D-48D5-AAD3-E9EF96BFC50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/>
          </p:nvPr>
        </p:nvSpPr>
        <p:spPr>
          <a:xfrm>
            <a:off x="899640" y="1439640"/>
            <a:ext cx="8280360" cy="153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ลูกกำพร้า ใช้ชีวิตอยู่ภายใต้บทบัญญัติ วางกฎเกณฑ์ศาสนาไว้บนชีวิตของตนเอง และกดดันผู้อื่นด้วย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2553480" y="468720"/>
            <a:ext cx="544716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4. 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กฎบัญญัติ </a:t>
            </a: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/ 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พระคุณ</a:t>
            </a:r>
            <a:endParaRPr b="1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64000" y="2971440"/>
            <a:ext cx="8280360" cy="16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4000" strike="noStrike" u="none">
                <a:solidFill>
                  <a:srgbClr val="127622"/>
                </a:solidFill>
                <a:uFillTx/>
                <a:latin typeface="Arial"/>
              </a:rPr>
              <a:t>ลูกชาย</a:t>
            </a:r>
            <a:r>
              <a:rPr b="0" lang="en-US" sz="4000" strike="noStrike" u="none">
                <a:solidFill>
                  <a:srgbClr val="127622"/>
                </a:solidFill>
                <a:uFillTx/>
                <a:latin typeface="Arial"/>
              </a:rPr>
              <a:t>/</a:t>
            </a:r>
            <a:r>
              <a:rPr b="0" lang="hi-IN" sz="4000" strike="noStrike" u="none">
                <a:solidFill>
                  <a:srgbClr val="127622"/>
                </a:solidFill>
                <a:uFillTx/>
                <a:latin typeface="Arial"/>
              </a:rPr>
              <a:t>ลูกสาว  ใช้ชีวิตภายใต้กฎแห่งความรัก มีพระคุณเหนือชีวิตของตนเองและผู้อื่น ไม่เห็นด้วยกับการประนีประนอมต่อบาป แต่มีการแสดงออกถึงพระคุณให้กับทุกคน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00AFF1-28F1-43D4-9411-542520ED1F1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/>
          </p:nvPr>
        </p:nvSpPr>
        <p:spPr>
          <a:xfrm>
            <a:off x="899640" y="1439640"/>
            <a:ext cx="8280360" cy="153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ลูกกำพร้า 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"</a:t>
            </a: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ต้อง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" </a:t>
            </a: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รักษาชีวิตให้บริสุทธิ์เพื่อที่พระเจ้าจะได้โปรดปรานและจะรู้สึกผิดหรือละอายเมื่อกระทำผิดพลาดไป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2553480" y="468720"/>
            <a:ext cx="544716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5. 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แรงจูงใจในการรักษาชีวิตให้บริสุทธิ์</a:t>
            </a:r>
            <a:endParaRPr b="1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864000" y="2971440"/>
            <a:ext cx="8280360" cy="16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ลูกชาย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/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ลูกสาว  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"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ต้องการ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" 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ที่จะรักษาชีวิตให้บริสุทธิ์เพราะไม่ต้องการที่จะให้มีอะไรมาแยกเราจากความสัมพันธ์ที่ใกล้ชิดกับพระเจ้า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B2D17C-341F-40CF-BCEC-38BC5C27617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/>
          </p:nvPr>
        </p:nvSpPr>
        <p:spPr>
          <a:xfrm>
            <a:off x="899640" y="1599840"/>
            <a:ext cx="828036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ลูกกำพร้า กระทำสิ่งต่างเพราะเป็นหน้าที่เพื่อจะได้รับความโปรดปรานจากพระเจ้าหรือไม่มีแรงจูงใจที่จะมีวินัยเลย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553480" y="468720"/>
            <a:ext cx="544716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6. 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แรงจูงใจในการรักษาระเบียบวินัยในการเป็นคริสเตียน</a:t>
            </a:r>
            <a:endParaRPr b="1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864000" y="2971440"/>
            <a:ext cx="8280360" cy="182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ลูกชาย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/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ลูกสาว  ความปีติยินดีในพระเจ้าคือแรงจูงใจ เพลิดเพลินกับการพักผ่อนในพระเจ้า สนุกกับการอ่านพระคำ มีความปิติยินดีในการก้าวออกไปทำสิ่งต่างๆอย่างกล้าหาญ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4457ED-ABB5-4099-8677-11203ECCEE2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899640" y="1439640"/>
            <a:ext cx="8280360" cy="61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ลูกกำพร้า ใช้ชีวิตแบบไม่ขึ้นกับใคร พึ่งพาตนเอง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2553480" y="468720"/>
            <a:ext cx="544716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7. </a:t>
            </a: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การพึ่งพา</a:t>
            </a:r>
            <a:endParaRPr b="1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864000" y="2285640"/>
            <a:ext cx="8280360" cy="274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ลูกชาย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/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ลูกสาว  พึ่งพาซึ่งกันและกัน 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/ 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ตระหนักรู้ถึงความต้องการของเราเองและผู้อื่น 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/ 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รู้ถึงความสำคัญของครอบครัว พยายามมีความสัมพันธ์ที่แข็งแรง และมิตรภาพที่ยาวนาน </a:t>
            </a:r>
            <a:r>
              <a:rPr b="0" lang="en-US" sz="2800" strike="noStrike" u="none">
                <a:solidFill>
                  <a:srgbClr val="127622"/>
                </a:solidFill>
                <a:uFillTx/>
                <a:latin typeface="Arial"/>
              </a:rPr>
              <a:t>/ </a:t>
            </a:r>
            <a:r>
              <a:rPr b="0" lang="hi-IN" sz="2800" strike="noStrike" u="none">
                <a:solidFill>
                  <a:srgbClr val="127622"/>
                </a:solidFill>
                <a:uFillTx/>
                <a:latin typeface="Arial"/>
              </a:rPr>
              <a:t>เห็นความงดงามของการลงทุนในการสร้างและรักษาความสัมพันธ์ที่เริ่มแบบบังเอิญหรือแม้จะเป็นความสัมพันธ์เพียงแค่ระยะสั้น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A2A1CA-C91F-4138-9054-12434A5208A1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LibreOffice/24.8.1.2$Linux_X86_64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2024-09-17T21:03:07Z</dcterms:created>
  <dc:creator/>
  <dc:description/>
  <dc:language>en-US</dc:language>
  <cp:lastModifiedBy/>
  <dcterms:modified xsi:type="dcterms:W3CDTF">2024-09-18T18:55:54Z</dcterms:modified>
  <cp:revision>12</cp:revision>
  <dc:subject/>
  <dc:title>Sunset</dc:title>
</cp:coreProperties>
</file>