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F3679A-BFEC-4894-BAB0-2A58A7704F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FB9D475-B97D-4583-BFB7-777EA947912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1"/>
          <a:stretch/>
        </p:blipFill>
        <p:spPr>
          <a:xfrm>
            <a:off x="-14400" y="0"/>
            <a:ext cx="10058400" cy="571500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 txBox="1"/>
          <p:nvPr/>
        </p:nvSpPr>
        <p:spPr>
          <a:xfrm>
            <a:off x="2320920" y="865440"/>
            <a:ext cx="571500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11380" strike="noStrike" u="none">
                <a:solidFill>
                  <a:srgbClr val="800080"/>
                </a:solidFill>
                <a:highlight>
                  <a:srgbClr val="ffdbb6"/>
                </a:highlight>
                <a:uFillTx/>
                <a:latin typeface="Arial"/>
              </a:rPr>
              <a:t> </a:t>
            </a:r>
            <a:r>
              <a:rPr b="0" lang="hi-IN" sz="11380" strike="noStrike" u="none">
                <a:solidFill>
                  <a:srgbClr val="800080"/>
                </a:solidFill>
                <a:highlight>
                  <a:srgbClr val="ffdbb6"/>
                </a:highlight>
                <a:uFillTx/>
                <a:latin typeface="Arial"/>
              </a:rPr>
              <a:t>ชีวิตที่ครบบริบูรณ์ </a:t>
            </a:r>
            <a:endParaRPr b="1" lang="en-US" sz="11380" strike="noStrike" u="none">
              <a:solidFill>
                <a:srgbClr val="800080"/>
              </a:solidFill>
              <a:highlight>
                <a:srgbClr val="ffdbb6"/>
              </a:highlight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7b59"/>
            </a:gs>
            <a:gs pos="100000">
              <a:srgbClr val="49230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 txBox="1"/>
          <p:nvPr/>
        </p:nvSpPr>
        <p:spPr>
          <a:xfrm>
            <a:off x="228600" y="876600"/>
            <a:ext cx="9601200" cy="48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7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พวกเขาจึงทำสัญญาณบอกเพื่อนๆ ที่อยู่ในเรืออีกลำหนึ่งให้มาช่วย พวกเขาก็มา และได้ปลาเต็มเรือทั้งสองลำจนเรือเพียบ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8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เมื่อซีโมนเปโตรเห็นอย่างนั้นแล้ว ก็ทรุดตัวลงที่เข่า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ของพระเยซูทูลว่า “นายเจ้าข้า ขอท่านไปให้ห่างจากข้าพเจ้าเถิด เพราะว่าข้าพเจ้าเป็นคนบาป”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9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เนื่องจากเขากับคนทั้งหลายที่อยู่ด้วยกันประหลาดใจเรื่องปลาที่เขาจับได้นั้น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229320" y="228600"/>
            <a:ext cx="205740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hi-IN" sz="3200" strike="noStrike" u="none">
                <a:solidFill>
                  <a:srgbClr val="ffff00"/>
                </a:solidFill>
                <a:uFillTx/>
                <a:latin typeface="Arial"/>
              </a:rPr>
              <a:t>ลูกา </a:t>
            </a:r>
            <a:r>
              <a:rPr b="1" lang="en-US" sz="3200" strike="noStrike" u="none">
                <a:solidFill>
                  <a:srgbClr val="ffff00"/>
                </a:solidFill>
                <a:uFillTx/>
                <a:latin typeface="Arial"/>
              </a:rPr>
              <a:t>5:1-9</a:t>
            </a:r>
            <a:endParaRPr b="1" lang="en-US" sz="3200" strike="noStrike" u="none">
              <a:solidFill>
                <a:srgbClr val="ffff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7086600" y="3021120"/>
            <a:ext cx="2993400" cy="2693880"/>
          </a:xfrm>
          <a:prstGeom prst="rect">
            <a:avLst/>
          </a:prstGeom>
          <a:ln w="0">
            <a:noFill/>
          </a:ln>
        </p:spPr>
      </p:pic>
      <p:sp>
        <p:nvSpPr>
          <p:cNvPr id="25" name=""/>
          <p:cNvSpPr txBox="1"/>
          <p:nvPr/>
        </p:nvSpPr>
        <p:spPr>
          <a:xfrm>
            <a:off x="2514600" y="1371600"/>
            <a:ext cx="502920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hi-IN" sz="3600" strike="noStrike" u="none">
                <a:solidFill>
                  <a:srgbClr val="800080"/>
                </a:solidFill>
                <a:uFillTx/>
                <a:latin typeface="Arial"/>
              </a:rPr>
              <a:t>ขอพระเจ้าอวยพระพร</a:t>
            </a:r>
            <a:endParaRPr b="1" lang="en-US" sz="3600" strike="noStrike" u="none">
              <a:solidFill>
                <a:srgbClr val="80008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1828800" y="1140120"/>
            <a:ext cx="6427800" cy="274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ขโมยนั้นย่อมมาเพื่อจะลัก ฆ่า และทำลาย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เรามาเพื่อพวกเขาจะได้ชีวิต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และจะได้อย่างครบบริบูรณ์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(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ยอห์น </a:t>
            </a:r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10:10)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be33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228600" y="1056600"/>
            <a:ext cx="960120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18 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มีชายคนหนึ่งซึ่งเป็นขุนนางทูลถามพระองค์ว่า “ท่านอาจารย์ผู้ประเสริฐ ข้าพเจ้าจะทำอย่างไรถึงจะได้ชีวิตนิรันดร์</a:t>
            </a:r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?”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19 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พระเยซูตรัสถามคนนั้นว่า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“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ท่านใช้คำว่าประเสริฐกับเราทำไม</a:t>
            </a:r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?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ไม่มีใครประเสริฐนอกจากพระเจ้าองค์เดียว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20 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ท่านรู้จักบัญญัติแล้วที่ว่า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‘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ห้ามล่วงประเวณีผัวเมียเขาห้ามฆ่าคนห้ามลักทรัพย์ห้ามเป็นพยานเท็จจงให้เกียรติบิดามารดาของเจ้า’ ”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28600" y="228600"/>
            <a:ext cx="32004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trike="noStrike" u="none">
                <a:solidFill>
                  <a:srgbClr val="2a6099"/>
                </a:solidFill>
                <a:highlight>
                  <a:srgbClr val="ffbf00"/>
                </a:highlight>
                <a:uFillTx/>
                <a:latin typeface="Arial"/>
              </a:rPr>
              <a:t> </a:t>
            </a:r>
            <a:r>
              <a:rPr b="1" lang="hi-IN" sz="3200" strike="noStrike" u="none">
                <a:solidFill>
                  <a:srgbClr val="2a6099"/>
                </a:solidFill>
                <a:highlight>
                  <a:srgbClr val="ffbf00"/>
                </a:highlight>
                <a:uFillTx/>
                <a:latin typeface="Arial"/>
              </a:rPr>
              <a:t>ลูกา </a:t>
            </a:r>
            <a:r>
              <a:rPr b="1" lang="en-US" sz="3200" strike="noStrike" u="none">
                <a:solidFill>
                  <a:srgbClr val="2a6099"/>
                </a:solidFill>
                <a:highlight>
                  <a:srgbClr val="ffbf00"/>
                </a:highlight>
                <a:uFillTx/>
                <a:latin typeface="Arial"/>
              </a:rPr>
              <a:t>18:18-23 </a:t>
            </a:r>
            <a:endParaRPr b="1" lang="en-US" sz="3200" strike="noStrike" u="none">
              <a:solidFill>
                <a:srgbClr val="000000"/>
              </a:solidFill>
              <a:highlight>
                <a:srgbClr val="ffbf00"/>
              </a:highlight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e59"/>
            </a:gs>
            <a:gs pos="100000">
              <a:srgbClr val="bbe33d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 txBox="1"/>
          <p:nvPr/>
        </p:nvSpPr>
        <p:spPr>
          <a:xfrm>
            <a:off x="228600" y="840600"/>
            <a:ext cx="9601200" cy="48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21 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คนนั้นจึงทูลว่า “ข้อเหล่านั้นข้าพเจ้าถือรักษาไว้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ตั้งแต่เด็ก”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22 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เมื่อพระเยซูทรงได้ยินอย่างนั้น พระองค์ตรัสกับเขาว่า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“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ท่านยังขาดสิ่งหนึ่ง จงไปขายสิ่งของทั้งหมด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ที่ท่านมีอยู่แล้วแจกจ่ายให้คนยากจน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ท่านถึงจะมีทรัพย์สมบัติในสวรรค์ แล้วจงกลับมาติดตามเรา”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2a6099"/>
                </a:solidFill>
                <a:uFillTx/>
                <a:latin typeface="Arial"/>
              </a:rPr>
              <a:t>23 </a:t>
            </a:r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แต่เมื่อเขาได้ยินอย่างนั้นก็เป็นทุกข์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2a6099"/>
                </a:solidFill>
                <a:uFillTx/>
                <a:latin typeface="Arial"/>
              </a:rPr>
              <a:t>เพราะเขาเป็นคนมั่งมีมาก 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  <a:p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28600" y="228960"/>
            <a:ext cx="32004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200" strike="noStrike" u="none">
                <a:solidFill>
                  <a:srgbClr val="2a6099"/>
                </a:solidFill>
                <a:highlight>
                  <a:srgbClr val="ffbf00"/>
                </a:highlight>
                <a:uFillTx/>
                <a:latin typeface="Arial"/>
              </a:rPr>
              <a:t> </a:t>
            </a:r>
            <a:r>
              <a:rPr b="1" lang="hi-IN" sz="3200" strike="noStrike" u="none">
                <a:solidFill>
                  <a:srgbClr val="2a6099"/>
                </a:solidFill>
                <a:highlight>
                  <a:srgbClr val="ffbf00"/>
                </a:highlight>
                <a:uFillTx/>
                <a:latin typeface="Arial"/>
              </a:rPr>
              <a:t>ลูกา </a:t>
            </a:r>
            <a:r>
              <a:rPr b="1" lang="en-US" sz="3200" strike="noStrike" u="none">
                <a:solidFill>
                  <a:srgbClr val="2a6099"/>
                </a:solidFill>
                <a:highlight>
                  <a:srgbClr val="ffbf00"/>
                </a:highlight>
                <a:uFillTx/>
                <a:latin typeface="Arial"/>
              </a:rPr>
              <a:t>18:18-23 </a:t>
            </a:r>
            <a:endParaRPr b="1" lang="en-US" sz="3200" strike="noStrike" u="none">
              <a:solidFill>
                <a:srgbClr val="000000"/>
              </a:solidFill>
              <a:highlight>
                <a:srgbClr val="ffbf00"/>
              </a:highlight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7794360" y="2622240"/>
            <a:ext cx="2285640" cy="3047760"/>
          </a:xfrm>
          <a:prstGeom prst="rect">
            <a:avLst/>
          </a:prstGeom>
          <a:ln w="0">
            <a:noFill/>
          </a:ln>
        </p:spPr>
      </p:pic>
      <p:sp>
        <p:nvSpPr>
          <p:cNvPr id="13" name=""/>
          <p:cNvSpPr txBox="1"/>
          <p:nvPr/>
        </p:nvSpPr>
        <p:spPr>
          <a:xfrm>
            <a:off x="457200" y="457200"/>
            <a:ext cx="7315200" cy="327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hi-IN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แล้วพระองค์ตรัสกับพวกเขาว่า </a:t>
            </a:r>
            <a:endParaRPr b="0" lang="en-US" sz="3200" strike="noStrike" u="none">
              <a:solidFill>
                <a:srgbClr val="bf0041"/>
              </a:solidFill>
              <a:highlight>
                <a:srgbClr val="ffffd7"/>
              </a:highlight>
              <a:uFillTx/>
              <a:latin typeface="Arial"/>
            </a:endParaRPr>
          </a:p>
          <a:p>
            <a:pPr algn="ctr"/>
            <a:r>
              <a:rPr b="0" lang="en-US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“</a:t>
            </a:r>
            <a:r>
              <a:rPr b="0" lang="hi-IN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ระวังให้ดี จงหลีกเลี่ยงจากความโลภทุกอย่าง </a:t>
            </a:r>
            <a:endParaRPr b="0" lang="en-US" sz="3200" strike="noStrike" u="none">
              <a:solidFill>
                <a:srgbClr val="bf0041"/>
              </a:solidFill>
              <a:highlight>
                <a:srgbClr val="ffffd7"/>
              </a:highlight>
              <a:uFillTx/>
              <a:latin typeface="Arial"/>
            </a:endParaRPr>
          </a:p>
          <a:p>
            <a:pPr algn="ctr"/>
            <a:r>
              <a:rPr b="0" lang="hi-IN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เพราะว่าชีวิตของคนไม่ได้อยู่ที่การมีของฟุ่มเฟือย”</a:t>
            </a:r>
            <a:endParaRPr b="0" lang="en-US" sz="3200" strike="noStrike" u="none">
              <a:solidFill>
                <a:srgbClr val="bf0041"/>
              </a:solidFill>
              <a:highlight>
                <a:srgbClr val="ffffd7"/>
              </a:highlight>
              <a:uFillTx/>
              <a:latin typeface="Arial"/>
            </a:endParaRPr>
          </a:p>
          <a:p>
            <a:pPr algn="ctr"/>
            <a:r>
              <a:rPr b="0" lang="en-US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(</a:t>
            </a:r>
            <a:r>
              <a:rPr b="0" lang="hi-IN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ลูกา </a:t>
            </a:r>
            <a:r>
              <a:rPr b="0" lang="en-US" sz="3200" strike="noStrike" u="none">
                <a:solidFill>
                  <a:srgbClr val="bf0041"/>
                </a:solidFill>
                <a:highlight>
                  <a:srgbClr val="ffffd7"/>
                </a:highlight>
                <a:uFillTx/>
                <a:latin typeface="Arial"/>
              </a:rPr>
              <a:t>12:15)</a:t>
            </a:r>
            <a:endParaRPr b="0" lang="en-US" sz="3200" strike="noStrike" u="none">
              <a:solidFill>
                <a:srgbClr val="bf0041"/>
              </a:solidFill>
              <a:highlight>
                <a:srgbClr val="ffffd7"/>
              </a:highlight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715000"/>
          </a:xfrm>
          <a:prstGeom prst="rect">
            <a:avLst/>
          </a:prstGeom>
          <a:ln w="0">
            <a:noFill/>
          </a:ln>
        </p:spPr>
      </p:pic>
      <p:sp>
        <p:nvSpPr>
          <p:cNvPr id="15" name=""/>
          <p:cNvSpPr txBox="1"/>
          <p:nvPr/>
        </p:nvSpPr>
        <p:spPr>
          <a:xfrm>
            <a:off x="914400" y="457200"/>
            <a:ext cx="82296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hi-IN" sz="3600" strike="noStrike" u="none">
                <a:solidFill>
                  <a:srgbClr val="2a6099"/>
                </a:solidFill>
                <a:uFillTx/>
                <a:latin typeface="Arial"/>
              </a:rPr>
              <a:t>พระเจ้าทรงรักโลกดังนี้ </a:t>
            </a:r>
            <a:endParaRPr b="1" lang="en-US" sz="36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1" lang="hi-IN" sz="3600" strike="noStrike" u="none">
                <a:solidFill>
                  <a:srgbClr val="2a6099"/>
                </a:solidFill>
                <a:uFillTx/>
                <a:latin typeface="Arial"/>
              </a:rPr>
              <a:t>คือได้ประทานพระบุตรองค์เดียวของพระองค์ </a:t>
            </a:r>
            <a:endParaRPr b="1" lang="en-US" sz="36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1" lang="hi-IN" sz="3600" strike="noStrike" u="none">
                <a:solidFill>
                  <a:srgbClr val="2a6099"/>
                </a:solidFill>
                <a:uFillTx/>
                <a:latin typeface="Arial"/>
              </a:rPr>
              <a:t>เพื่อทุกคนที่วางใจในพระบุตรนั้นจะไม่พินาศ </a:t>
            </a:r>
            <a:endParaRPr b="1" lang="en-US" sz="36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1" lang="hi-IN" sz="3600" strike="noStrike" u="none">
                <a:solidFill>
                  <a:srgbClr val="2a6099"/>
                </a:solidFill>
                <a:uFillTx/>
                <a:latin typeface="Arial"/>
              </a:rPr>
              <a:t>แต่มีชีวิตนิรันดร์</a:t>
            </a:r>
            <a:endParaRPr b="1" lang="en-US" sz="36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/>
            <a:r>
              <a:rPr b="1" lang="en-US" sz="3600" strike="noStrike" u="none">
                <a:solidFill>
                  <a:srgbClr val="2a6099"/>
                </a:solidFill>
                <a:uFillTx/>
                <a:latin typeface="Arial"/>
              </a:rPr>
              <a:t>(</a:t>
            </a:r>
            <a:r>
              <a:rPr b="1" lang="hi-IN" sz="3600" strike="noStrike" u="none">
                <a:solidFill>
                  <a:srgbClr val="2a6099"/>
                </a:solidFill>
                <a:uFillTx/>
                <a:latin typeface="Arial"/>
              </a:rPr>
              <a:t>ยอห์น </a:t>
            </a:r>
            <a:r>
              <a:rPr b="1" lang="en-US" sz="3600" strike="noStrike" u="none">
                <a:solidFill>
                  <a:srgbClr val="2a6099"/>
                </a:solidFill>
                <a:uFillTx/>
                <a:latin typeface="Arial"/>
              </a:rPr>
              <a:t>3:16)</a:t>
            </a:r>
            <a:endParaRPr b="1" lang="en-US" sz="36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6629400" y="0"/>
            <a:ext cx="3429000" cy="5670000"/>
          </a:xfrm>
          <a:prstGeom prst="rect">
            <a:avLst/>
          </a:prstGeom>
          <a:ln w="0">
            <a:noFill/>
          </a:ln>
        </p:spPr>
      </p:pic>
      <p:sp>
        <p:nvSpPr>
          <p:cNvPr id="17" name=""/>
          <p:cNvSpPr txBox="1"/>
          <p:nvPr/>
        </p:nvSpPr>
        <p:spPr>
          <a:xfrm>
            <a:off x="228600" y="914400"/>
            <a:ext cx="61722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hi-IN" sz="3200" strike="noStrike" u="none">
                <a:solidFill>
                  <a:srgbClr val="55215b"/>
                </a:solidFill>
                <a:uFillTx/>
                <a:latin typeface="Arial"/>
              </a:rPr>
              <a:t>พระเยซูตรัสกับเขาว่า </a:t>
            </a:r>
            <a:endParaRPr b="1" lang="en-US" sz="3200" strike="noStrike" u="none">
              <a:solidFill>
                <a:srgbClr val="55215b"/>
              </a:solidFill>
              <a:uFillTx/>
              <a:latin typeface="Arial"/>
            </a:endParaRPr>
          </a:p>
          <a:p>
            <a:pPr algn="ctr"/>
            <a:r>
              <a:rPr b="1" lang="en-US" sz="3200" strike="noStrike" u="none">
                <a:solidFill>
                  <a:srgbClr val="55215b"/>
                </a:solidFill>
                <a:uFillTx/>
                <a:latin typeface="Arial"/>
              </a:rPr>
              <a:t>“</a:t>
            </a:r>
            <a:r>
              <a:rPr b="1" lang="hi-IN" sz="3200" strike="noStrike" u="none">
                <a:solidFill>
                  <a:srgbClr val="55215b"/>
                </a:solidFill>
                <a:uFillTx/>
                <a:latin typeface="Arial"/>
              </a:rPr>
              <a:t>เราเป็นทางนั้น เป็นความจริง </a:t>
            </a:r>
            <a:endParaRPr b="1" lang="en-US" sz="3200" strike="noStrike" u="none">
              <a:solidFill>
                <a:srgbClr val="55215b"/>
              </a:solidFill>
              <a:uFillTx/>
              <a:latin typeface="Arial"/>
            </a:endParaRPr>
          </a:p>
          <a:p>
            <a:pPr algn="ctr"/>
            <a:r>
              <a:rPr b="1" lang="hi-IN" sz="3200" strike="noStrike" u="none">
                <a:solidFill>
                  <a:srgbClr val="55215b"/>
                </a:solidFill>
                <a:uFillTx/>
                <a:latin typeface="Arial"/>
              </a:rPr>
              <a:t>และเป็นชีวิต </a:t>
            </a:r>
            <a:endParaRPr b="1" lang="en-US" sz="3200" strike="noStrike" u="none">
              <a:solidFill>
                <a:srgbClr val="55215b"/>
              </a:solidFill>
              <a:uFillTx/>
              <a:latin typeface="Arial"/>
            </a:endParaRPr>
          </a:p>
          <a:p>
            <a:pPr algn="ctr"/>
            <a:r>
              <a:rPr b="1" lang="hi-IN" sz="3200" strike="noStrike" u="none">
                <a:solidFill>
                  <a:srgbClr val="55215b"/>
                </a:solidFill>
                <a:uFillTx/>
                <a:latin typeface="Arial"/>
              </a:rPr>
              <a:t>ไม่มีใครมาถึงพระบิดาได้</a:t>
            </a:r>
            <a:endParaRPr b="1" lang="en-US" sz="3200" strike="noStrike" u="none">
              <a:solidFill>
                <a:srgbClr val="55215b"/>
              </a:solidFill>
              <a:uFillTx/>
              <a:latin typeface="Arial"/>
            </a:endParaRPr>
          </a:p>
          <a:p>
            <a:pPr algn="ctr"/>
            <a:r>
              <a:rPr b="1" lang="hi-IN" sz="3200" strike="noStrike" u="none">
                <a:solidFill>
                  <a:srgbClr val="55215b"/>
                </a:solidFill>
                <a:uFillTx/>
                <a:latin typeface="Arial"/>
              </a:rPr>
              <a:t>นอกจากจะมาทางเรา</a:t>
            </a:r>
            <a:endParaRPr b="1" lang="en-US" sz="3200" strike="noStrike" u="none">
              <a:solidFill>
                <a:srgbClr val="55215b"/>
              </a:solidFill>
              <a:uFillTx/>
              <a:latin typeface="Arial"/>
            </a:endParaRPr>
          </a:p>
          <a:p>
            <a:pPr algn="ctr"/>
            <a:r>
              <a:rPr b="1" lang="en-US" sz="3200" strike="noStrike" u="none">
                <a:solidFill>
                  <a:srgbClr val="55215b"/>
                </a:solidFill>
                <a:uFillTx/>
                <a:latin typeface="Arial"/>
              </a:rPr>
              <a:t>(</a:t>
            </a:r>
            <a:r>
              <a:rPr b="1" lang="hi-IN" sz="3200" strike="noStrike" u="none">
                <a:solidFill>
                  <a:srgbClr val="55215b"/>
                </a:solidFill>
                <a:uFillTx/>
                <a:latin typeface="Arial"/>
              </a:rPr>
              <a:t>ยอห์น </a:t>
            </a:r>
            <a:r>
              <a:rPr b="1" lang="en-US" sz="3200" strike="noStrike" u="none">
                <a:solidFill>
                  <a:srgbClr val="55215b"/>
                </a:solidFill>
                <a:uFillTx/>
                <a:latin typeface="Arial"/>
              </a:rPr>
              <a:t>14:6)</a:t>
            </a:r>
            <a:endParaRPr b="1" lang="en-US" sz="3200" strike="noStrike" u="none">
              <a:solidFill>
                <a:srgbClr val="55215b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7b59"/>
            </a:gs>
            <a:gs pos="100000">
              <a:srgbClr val="49230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 txBox="1"/>
          <p:nvPr/>
        </p:nvSpPr>
        <p:spPr>
          <a:xfrm>
            <a:off x="228600" y="914400"/>
            <a:ext cx="960120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1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ต่อมาขณะที่พระองค์ทรงยืนอยู่บนฝั่งทะเลสาบ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เยนเนซาเรท และฝูงชนกำลังเบียดเสียดพระองค์เพื่อฟังพระวจนะของพระเจ้านั้น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2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พระองค์ทอดพระเนตรเห็นเรือสองลำจอดอยู่ที่ริมฝั่งทะเลสาบ แต่ชาวประมงขึ้นจากเรือแล้วและกำลังซักอวนอยู่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3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พระองค์จึงเสด็จลงเรือลำหนึ่งซึ่งเป็นเรือของซีโมน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ทรงขอให้เขาถอยออกไปจากฝั่งหน่อยหนึ่ง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แล้วพระองค์ประทับลงสอนฝูงชนจากเรือลำนั้น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28960" y="228600"/>
            <a:ext cx="205740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hi-IN" sz="3200" strike="noStrike" u="none">
                <a:solidFill>
                  <a:srgbClr val="ffff00"/>
                </a:solidFill>
                <a:uFillTx/>
                <a:latin typeface="Arial"/>
              </a:rPr>
              <a:t>ลูกา </a:t>
            </a:r>
            <a:r>
              <a:rPr b="1" lang="en-US" sz="3200" strike="noStrike" u="none">
                <a:solidFill>
                  <a:srgbClr val="ffff00"/>
                </a:solidFill>
                <a:uFillTx/>
                <a:latin typeface="Arial"/>
              </a:rPr>
              <a:t>5:1-9</a:t>
            </a:r>
            <a:endParaRPr b="1" lang="en-US" sz="3200" strike="noStrike" u="none">
              <a:solidFill>
                <a:srgbClr val="ffff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7b59"/>
            </a:gs>
            <a:gs pos="100000">
              <a:srgbClr val="49230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 txBox="1"/>
          <p:nvPr/>
        </p:nvSpPr>
        <p:spPr>
          <a:xfrm>
            <a:off x="228600" y="1344600"/>
            <a:ext cx="96012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4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เมื่อพระองค์ตรัสสอนเสร็จแล้ว จึงตรัสกับซีโมนว่า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“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จงถอยออกไปที่น้ำลึก แล้วหย่อนอวนลงจับปลา”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5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ซีโมนทูลตอบว่า “อาจารย์ เราทอดอวนมาตลอดทั้งคืนแล้วไม่ได้อะไรเลย แต่ข้าพเจ้าก็จะหย่อนอวนลงตามคำของท่าน” 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e8f2a1"/>
                </a:solidFill>
                <a:uFillTx/>
                <a:latin typeface="Arial"/>
              </a:rPr>
              <a:t>6 </a:t>
            </a:r>
            <a:r>
              <a:rPr b="0" lang="hi-IN" sz="3200" strike="noStrike" u="none">
                <a:solidFill>
                  <a:srgbClr val="e8f2a1"/>
                </a:solidFill>
                <a:uFillTx/>
                <a:latin typeface="Arial"/>
              </a:rPr>
              <a:t>เมื่อพวกเขาหย่อนลงแล้วก็จับปลาได้จำนวนมากจนอวนของเขาเริ่มจะปริ</a:t>
            </a:r>
            <a:endParaRPr b="0" lang="en-US" sz="3200" strike="noStrike" u="none">
              <a:solidFill>
                <a:srgbClr val="e8f2a1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29320" y="228600"/>
            <a:ext cx="2057400" cy="62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hi-IN" sz="3200" strike="noStrike" u="none">
                <a:solidFill>
                  <a:srgbClr val="ffff00"/>
                </a:solidFill>
                <a:uFillTx/>
                <a:latin typeface="Arial"/>
              </a:rPr>
              <a:t>ลูกา </a:t>
            </a:r>
            <a:r>
              <a:rPr b="1" lang="en-US" sz="3200" strike="noStrike" u="none">
                <a:solidFill>
                  <a:srgbClr val="ffff00"/>
                </a:solidFill>
                <a:uFillTx/>
                <a:latin typeface="Arial"/>
              </a:rPr>
              <a:t>5:1-9</a:t>
            </a:r>
            <a:endParaRPr b="1" lang="en-US" sz="3200" strike="noStrike" u="none">
              <a:solidFill>
                <a:srgbClr val="ffff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2024-09-28T20:31:47Z</dcterms:created>
  <dc:creator/>
  <dc:description/>
  <dc:language>en-US</dc:language>
  <cp:lastModifiedBy/>
  <dcterms:modified xsi:type="dcterms:W3CDTF">2024-09-28T21:59:46Z</dcterms:modified>
  <cp:revision>4</cp:revision>
  <dc:subject/>
  <dc:title/>
</cp:coreProperties>
</file>