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0.jpeg" ContentType="image/jpeg"/>
  <Override PartName="/ppt/media/image7.jpeg" ContentType="image/jpeg"/>
  <Override PartName="/ppt/media/image9.jpeg" ContentType="image/jpeg"/>
  <Override PartName="/ppt/media/image12.jpeg" ContentType="image/jpeg"/>
  <Override PartName="/ppt/media/image11.jpeg" ContentType="image/jpeg"/>
  <Override PartName="/ppt/media/image8.jpeg" ContentType="image/jpeg"/>
  <Override PartName="/ppt/media/image6.jpeg" ContentType="image/jpeg"/>
  <Override PartName="/ppt/media/image19.jpeg" ContentType="image/jpeg"/>
  <Override PartName="/ppt/media/image1.jpeg" ContentType="image/jpeg"/>
  <Override PartName="/ppt/media/image3.jpeg" ContentType="image/jpeg"/>
  <Override PartName="/ppt/media/image20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13.jpeg" ContentType="image/jpeg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28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7F675B2-9A4C-40B6-94DC-17C599481A9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hi-IN" sz="1300" strike="noStrike" u="none">
                <a:solidFill>
                  <a:schemeClr val="dk1"/>
                </a:solidFill>
                <a:uFillTx/>
                <a:latin typeface="Arial"/>
              </a:rPr>
              <a:t>จอร์จ มูลเลอร์ </a:t>
            </a:r>
            <a:r>
              <a:rPr b="1" lang="en" sz="1300" strike="noStrike" u="none">
                <a:solidFill>
                  <a:schemeClr val="dk1"/>
                </a:solidFill>
                <a:uFillTx/>
                <a:latin typeface="Arial"/>
              </a:rPr>
              <a:t>(George Müller): </a:t>
            </a:r>
            <a:r>
              <a:rPr b="1" lang="hi-IN" sz="1300" strike="noStrike" u="none">
                <a:solidFill>
                  <a:schemeClr val="dk1"/>
                </a:solidFill>
                <a:uFillTx/>
                <a:latin typeface="Arial"/>
              </a:rPr>
              <a:t>ชีวิตแห่งความเชื่อและการอธิษฐาน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1.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ชีวิตในวัยเด็กและการกลับใจ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เกิด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: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27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กันยายน ค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ศ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 1805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ในประเทศปรัสเซีย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เยอรมนีในปัจจุบัน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ในวัยเด็ก มูลเลอร์เป็นคนที่ไม่เชื่อในพระเจ้าและมีพฤติกรรมที่ไม่ดี เช่น ขโมยเงินจากพ่อของตัวเอง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เมื่ออายุ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20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ปี ขณะศึกษาที่มหาวิทยาลัย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Halle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เขาได้รับเชิญให้เข้าร่วมกลุ่มศึกษาพระคัมภีร์และอธิษฐาน ซึ่งทำให้เขากลับใจและตัดสินใจติดตามพระเจ้า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2.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การรับใช้และความเชื่อในการพึ่งพาพระเจ้าโดยสิ้นเชิง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ในปี ค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ศ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 1829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มูลเลอร์ย้ายไปอังกฤษและเริ่มงานรับใช้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เขาแต่งงานกับแมรี่ โกราธ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(Mary Groves)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และทั้งสองคนตัดสินใจดำเนินชีวิตโดยพึ่งพาพระเจ้าโดยสิ้นเชิง ไม่รับเงินเดือนและไม่ขอความช่วยเหลือจากมนุษย์ แต่ขอทุกสิ่งจากพระเจ้าโดยการอธิษฐาน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ปี ค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ศ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 1834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เขาก่อตั้ง 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สถาบันเผยแพร่พระคัมภีร์และมิชชันนารี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(Scriptural Knowledge Institution for Home and Abroad)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เพื่อสนับสนุนมิชชันนารีและเผยแพร่พระคัมภีร์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3.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การก่อตั้งบ้านเด็กกำพร้า และพระเจ้าทรงจัดเตรียมโดยปาฏิหาริย์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ในปี ค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ศ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 1836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มูลเลอร์และภรรยาเปิดบ้านเด็กกำพร้าหลังแรกที่เมืองบริสตอล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(Bristol)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ประเทศอังกฤษ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เด็กกำพร้าเริ่มมีจำนวนมากขึ้นจนต้องขยายบ้านเด็กกำพร้าเป็นหลายหลัง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หลักการของเขาคือ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ไม่เคยขอรับเงินจากใครเลย แต่ขอทุกสิ่งจากพระเจ้าผ่านการอธิษฐาน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000" strike="noStrike" u="none">
                <a:solidFill>
                  <a:schemeClr val="dk1"/>
                </a:solidFill>
                <a:uFillTx/>
                <a:latin typeface="Arial"/>
              </a:rPr>
              <a:t>เรื่องปาฏิหาริย์แห่งการอธิษฐานของมูลเลอร์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เช้าวันหนึ่ง เด็กกำพร้าหลายร้อยคนไม่มีอาหารกิน</a:t>
            </a:r>
            <a:br>
              <a:rPr sz="1100"/>
            </a:b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มูลเลอร์พาเด็กๆ มานั่งที่โต๊ะอาหาร และอธิษฐานขอบคุณพระเจ้าทั้งๆ ที่ยังไม่มีอาหาร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ทันใดนั้น มีคนมาเคาะประตูและนำขนมปังและนมมาส่งให้ เพราะร้านเบเกอรี่ในละแวกนั้นรู้สึกว่าพระเจ้าดลใจให้ทำเช่นนั้น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พระเจ้าทรงตอบคำอธิษฐานอย่างอัศจรรย์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มีครั้งหนึ่งที่ต้องจ่ายค่าใช้จ่ายจำนวนมากแต่ไม่มีเงิน</a:t>
            </a:r>
            <a:br>
              <a:rPr sz="1100"/>
            </a:b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แทนที่จะขอความช่วยเหลือจากคนอื่น มูลเลอร์อธิษฐาน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เช้าวันนั้นมีจดหมายส่งมาพร้อมกับเงินพอดีตามจำนวนที่ต้องใช้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298440">
              <a:lnSpc>
                <a:spcPct val="115000"/>
              </a:lnSpc>
              <a:buClr>
                <a:srgbClr val="000000"/>
              </a:buClr>
              <a:buFont typeface="Wingdings 2" charset="2"/>
              <a:buChar char="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มูลเลอร์กล่าวว่า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พระเจ้าทรงซื่อสัตย์เสมอ ไม่มีวันล้มเหลว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4.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ผลงานและมรดกของมูลเลอร์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ในช่วงชีวิตของเขา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บ้านเด็กกำพร้าของมูลเลอร์ดูแลเด็กกำพร้ามากกว่า 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10,000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คน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เขาแจกจ่ายพระคัมภีร์มากกว่า 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2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ล้านฉบับ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และสนับสนุนมิชชันนารีทั่วโลก รวมถึง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สนับสนุนการทำงานของฮัดสัน เทย์เลอร์ในจีน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ในช่วงบั้นปลายชีวิต เขาเดินทางไปประกาศทั่วโลก แม้จะอายุเกิน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70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ปี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เสียชีวิต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: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10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มีนาคม ค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ศ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. 1898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ขณะอายุ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92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ปี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5.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หลักการสำคัญจากชีวิตของจอร์จ มูลเลอร์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การอธิษฐานและความเชื่อ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– มูลเลอร์อธิษฐานและไว้วางใจพระเจ้าโดยสิ้นเชิง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ความสัตย์ซื่อของพระเจ้า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– พระเจ้าทรงจัดเตรียมทุกสิ่งที่เขาต้องการ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การดำเนินชีวิตอย่างพอเพียง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– ไม่สะสมทรัพย์สมบัติส่วนตัวแต่ใช้เพื่อพระราชกิจของพระเจ้า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การอุทิศตนเพื่อเด็กกำพร้า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– เขาแสดงความรักต่อเด็กที่ถูกทอดทิ้งและมอบชีวิตให้กับงานนี้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6. 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ข้อคิดจากชีวิตของมูลเลอร์สำหรับเราวันนี้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อธิษฐานจนกว่าจะมีบางสิ่งเกิดขึ้น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–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พระเจ้าทรงฟังและตอบคำอธิษฐาน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ความเชื่อโดยไม่มีการกระทำก็เปล่าประโยชน์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(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ยากอบ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2:17) –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มูลเลอร์เชื่อในพระเจ้าและลงมือทำในสิ่งที่พระเจ้านำให้เขาทำ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จงวางใจในพระเจ้าเสมอ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 (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สุภาษิต </a:t>
            </a:r>
            <a:r>
              <a:rPr b="0" lang="en" sz="1100" strike="noStrike" u="none">
                <a:solidFill>
                  <a:schemeClr val="dk1"/>
                </a:solidFill>
                <a:uFillTx/>
                <a:latin typeface="Arial"/>
              </a:rPr>
              <a:t>3:5-6) – </a:t>
            </a: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พระเจ้าทรงจัดเตรียมทุกสิ่งที่จำเป็น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hi-IN" sz="1300" strike="noStrike" u="none">
                <a:solidFill>
                  <a:schemeClr val="dk1"/>
                </a:solidFill>
                <a:uFillTx/>
                <a:latin typeface="Arial"/>
              </a:rPr>
              <a:t>สรุป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1100" strike="noStrike" u="none">
                <a:solidFill>
                  <a:schemeClr val="dk1"/>
                </a:solidFill>
                <a:uFillTx/>
                <a:latin typeface="Arial"/>
              </a:rPr>
              <a:t>จอร์จ มูลเลอร์เป็นตัวอย่างที่ดีของความเชื่อและการพึ่งพาพระเจ้าโดยสิ้นเชิง ชีวิตของเขาแสดงให้เห็นว่าพระเจ้าทรงซื่อสัตย์ต่อผู้ที่วางใจในพระองค์ และเราเองก็สามารถดำเนินชีวิตด้วยความเชื่อเช่นเดียวกับเขา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"</a:t>
            </a:r>
            <a:r>
              <a:rPr b="1" lang="hi-IN" sz="1100" strike="noStrike" u="none">
                <a:solidFill>
                  <a:schemeClr val="dk1"/>
                </a:solidFill>
                <a:uFillTx/>
                <a:latin typeface="Arial"/>
              </a:rPr>
              <a:t>ขอให้เราอธิษฐานจนกว่าจะมีบางสิ่งเกิดขึ้น เหมือนที่จอร์จ มูลเลอร์ทำ แล้วเราจะเห็นพระเจ้าทรงทำการยิ่งใหญ่ในชีวิตของเรา</a:t>
            </a:r>
            <a:r>
              <a:rPr b="1" lang="en" sz="1100" strike="noStrike" u="none">
                <a:solidFill>
                  <a:schemeClr val="dk1"/>
                </a:solidFill>
                <a:uFillTx/>
                <a:latin typeface="Arial"/>
              </a:rPr>
              <a:t>!"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5</a:t>
            </a:r>
            <a:r>
              <a:rPr b="0" lang="hi-I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เพราะฉะนั้นเปโตรจึงถูกจำจองในคุก แต่คริสตจักรอธิษฐานต่อพระเจ้าเพื่อเปโตรอย่างกระตือรือร้น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1" lang="hi-IN" sz="12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ทรงช่วยเปโตรให้พ้นจากคุก</a:t>
            </a:r>
            <a:endParaRPr b="0" lang="en-US" sz="12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05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</a:rPr>
              <a:t>6</a:t>
            </a:r>
            <a:r>
              <a:rPr b="0" lang="hi-I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ในคืนนั้นก่อนถึงเวลาที่เฮโรดจะพาเปโตรออกมา เปโตรกำลังนอนหลับอยู่ระหว่างทหารสองคน มีโซ่สองเส้นล่ามไว้ และมีพวกยามเฝ้าอยู่หน้าประตูคุก </a:t>
            </a:r>
            <a:r>
              <a:rPr b="0" lang="en" sz="105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</a:rPr>
              <a:t>7</a:t>
            </a:r>
            <a:r>
              <a:rPr b="0" lang="hi-I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นี่แน่ะ มีทูตสวรรค์องค์หนึ่งขององค์พระผู้เป็นเจ้ามาปรากฏ และมีแสงสว่างส่องเข้ามาในห้องขัง ทูตองค์นั้นกระตุ้นเปโตรที่สีข้างให้ตื่นขึ้นแล้วว่า “ลุกขึ้นเร็วๆ ” โซ่นั้นก็หลุดตกจากมือของเปโตร </a:t>
            </a:r>
            <a:r>
              <a:rPr b="0" lang="en" sz="105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</a:rPr>
              <a:t>8</a:t>
            </a:r>
            <a:r>
              <a:rPr b="0" lang="hi-I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ทูตสวรรค์องค์นั้นสั่งเปโตรว่า “จงคาดเอวและสวมรองเท้า” เปโตรก็ทำตาม แล้วทูตจึงสั่งว่า “จงสวมเสื้อและตามเรามาเถิด” </a:t>
            </a:r>
            <a:r>
              <a:rPr b="0" lang="en" sz="105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</a:rPr>
              <a:t>9</a:t>
            </a:r>
            <a:r>
              <a:rPr b="0" lang="hi-I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เปโตรจึงตามออกไป และไม่รู้ว่าสิ่งที่ทูตสวรรค์ทำนั้นเป็นความจริง คิดว่าเห็นนิมิต </a:t>
            </a:r>
            <a:r>
              <a:rPr b="0" lang="en" sz="105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</a:rPr>
              <a:t>10</a:t>
            </a:r>
            <a:r>
              <a:rPr b="0" lang="hi-I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เมื่อออกไปพ้นทหารยามชั้นที่หนึ่งและที่สองแล้ว ก็มาถึงประตูเหล็กทางที่จะเข้าไปในเมือง ประตูบานนั้นก็เปิดออกเองให้กับท่านทั้งสอง ท่านทั้งสองจึงผ่านออกไปและเมื่อเดินถึงช่วงหนึ่งของถนน ทูตสวรรค์ก็หายวับไปจากเปโตร </a:t>
            </a:r>
            <a:r>
              <a:rPr b="0" lang="en" sz="105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</a:rPr>
              <a:t>11</a:t>
            </a:r>
            <a:r>
              <a:rPr b="0" lang="hi-IN" sz="135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</a:rPr>
              <a:t>เมื่อเปโตรรู้สึกตัวแล้วจึงพูดว่า “ตอนนี้ข้าพเจ้าแน่ใจแล้วว่า องค์พระผู้เป็นเจ้าทรงใช้ทูตสวรรค์ของพระองค์มาช่วยข้าพเจ้าให้พ้นจากเงื้อมมือของเฮโรด และพ้นจากการมุ่งร้ายของพวกยิว”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ADB4417-70CC-4347-9FDA-ABF5AE84CC6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C7BD77-5E4C-42FF-AE17-D2B172DDAA4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27351C8-A2AA-4F34-866A-39F84239F95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49F9E7-ABEB-4B25-A508-2D271A67368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781C53-0105-42ED-910B-4E45907B597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47186BC-3C2D-4D26-9545-6FF3FF6C2CA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F50730-D6D6-42CF-B94D-46CD1AB3B56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A210D1-EE61-4631-A6A4-A82B7DE9B47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6B2BF5-D4BC-4774-B4C8-1F9D47F1A11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CCE733-ACA2-4468-90D5-EEFF971BEC4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0A2022-0E80-465E-BDA2-6A7D3DE970A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C5BD83-EFD3-46DA-8C1C-83FC5035E7F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D78C78-F2F0-4839-85FA-61CBFC02F09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0C3609-1719-4860-B86D-58EBC9A943C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E01BFD-44AC-4468-9F59-B41CA3BB747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99DB11-CD34-4C40-8D82-47D520F3B0B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953C32-38A1-485C-B1A3-77952DACBA0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685791-2CE9-4F06-9874-1A46E14895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E28A0F-A42B-4E2F-8ED5-79335179C8B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D17BF4-EC73-4D1C-BB33-86FB58795A6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60902C-149D-4066-ADB0-78143BD4078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BB6D95-1BD2-493A-BF38-21CFA598248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F1AC92-D271-49F6-88CF-947ED157C79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694205-3864-47F8-A7A9-A05C8E59C36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1A6890-D516-45CA-B913-9596C504C76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59E1D7-BB49-48E4-9A30-66B41169EA0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s://www.bible.com/th/bible/compare/MRK.1.35" TargetMode="External"/><Relationship Id="rId3" Type="http://schemas.openxmlformats.org/officeDocument/2006/relationships/hyperlink" Target="https://www.bible.com/th/bible/compare/MRK.1.35" TargetMode="External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93240"/>
            <a:ext cx="8520120" cy="66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highlight>
                  <a:srgbClr val="ff0000"/>
                </a:highlight>
                <a:uFillTx/>
                <a:latin typeface="Arial"/>
                <a:cs typeface="Arial"/>
              </a:rPr>
              <a:t>อิสยาห์ บทที่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ff0000"/>
                </a:highlight>
                <a:uFillTx/>
                <a:latin typeface="Arial"/>
                <a:ea typeface="Arial"/>
              </a:rPr>
              <a:t>58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884880"/>
            <a:ext cx="8520120" cy="368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Arial"/>
              <a:ea typeface="Arial"/>
            </a:endParaRPr>
          </a:p>
        </p:txBody>
      </p:sp>
      <p:pic>
        <p:nvPicPr>
          <p:cNvPr id="51" name="Google Shape;56;p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36000"/>
            <a:ext cx="8520120" cy="58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3. </a:t>
            </a:r>
            <a:r>
              <a:rPr b="0" lang="hi-I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พระพรที่มาพร้อมกับการอธิษฐานและอดอาหารที่แท้จริง </a:t>
            </a: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8-12)</a:t>
            </a:r>
            <a:endParaRPr b="0" lang="en-US" sz="23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8720" y="508680"/>
            <a:ext cx="9034920" cy="452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43080" indent="-22860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10 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และถ้าเจ้าทุ่มเทชีวิตของเจ้าแก่ผู้หิวโหย และทำให้ผู้ถูกข่มใจได้อิ่มเอิบ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2860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แล้วความสว่างจะโผล่ขึ้นแก่เจ้าในความมืด และความมืดคลุ้มของเจ้าจะเป็นเหมือนเที่ยงวัน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2860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11 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และพระยาห์เวห์จะทรงนำเจ้าอย่างต่อเนื่อง และทำให้ตัวเจ้าอิ่มเอิบในที่แห้งแล้ง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2860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และทำให้กระดูกของเจ้าแข็งแรง และเจ้าจะเป็นเหมือนสวนมีน้ำชุ่ม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2860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เหมือนน้ำพุที่น้ำของมันจะไม่ขาด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2860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12 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สิ่งปรักหักพังโบราณของเจ้าจะรับการสร้างขึ้นใหม่ เจ้าจะซ่อมเสริมรากฐานของคนหลายชั่วอายุขึ้นใหม่ เจ้าจะได้ชื่อว่าเป็นผู้ซ่อมกำแพงที่พัง ผู้ซ่อมแซมถนนให้เหมือนเดิม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2860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เพื่ออยู่อาศัย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99960">
              <a:lnSpc>
                <a:spcPct val="160000"/>
              </a:lnSpc>
              <a:buNone/>
              <a:tabLst>
                <a:tab algn="l" pos="0"/>
              </a:tabLst>
            </a:pPr>
            <a:endParaRPr b="0" lang="en-US" sz="15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120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3. </a:t>
            </a:r>
            <a:r>
              <a:rPr b="0" lang="hi-I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พระพรที่มาพร้อมกับการอธิษฐานและอดอาหารที่แท้จริง </a:t>
            </a: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8-12)</a:t>
            </a:r>
            <a:endParaRPr b="0" lang="en-US" sz="23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0" y="693360"/>
            <a:ext cx="9143640" cy="43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r>
              <a:rPr b="1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ความสว่างของเจ้าจะพุ่งขึ้นเหมือนรุ่งอรุณ</a:t>
            </a:r>
            <a:r>
              <a:rPr b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ข้อ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8)</a:t>
            </a:r>
            <a:br>
              <a:rPr sz="2000"/>
            </a:b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หากประชากรของพระเจ้าดำเนินชีวิตอย่างชอบธรรม พระเจ้าทรงสัญญาว่าจะ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br>
              <a:rPr sz="2000"/>
            </a:b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✅ </a:t>
            </a:r>
            <a:r>
              <a:rPr b="1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นำทางและปกป้องพวกเขา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พระสิริของพระเจ้าจะนำพวกเขา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ข้อ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8)</a:t>
            </a:r>
            <a:br>
              <a:rPr sz="2000"/>
            </a:b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✅ </a:t>
            </a:r>
            <a:r>
              <a:rPr b="1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ตอบคำอธิษฐานอย่างรวดเร็ว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เมื่อเขาร้องทูล พระเจ้าจะตรัสว่า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เราอยู่นี่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 (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ข้อ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9)</a:t>
            </a:r>
            <a:br>
              <a:rPr sz="2000"/>
            </a:b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✅ </a:t>
            </a:r>
            <a:r>
              <a:rPr b="1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เติมเต็มและให้กำลังใจ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พระเจ้าจะทำให้พวกเขาแข็งแรงและมีความอุดมสมบูรณ์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ข้อ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11)</a:t>
            </a:r>
            <a:br>
              <a:rPr sz="2000"/>
            </a:b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✅ </a:t>
            </a:r>
            <a:r>
              <a:rPr b="1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ให้พวกเขากลายเป็น </a:t>
            </a:r>
            <a:r>
              <a:rPr b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r>
              <a:rPr b="1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ผู้ซ่อมแซมช่องโหว่</a:t>
            </a:r>
            <a:r>
              <a:rPr b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ฟื้นฟูแผ่นดินและนำสันติสุขมาสู่ชุมชน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</a:t>
            </a:r>
            <a:r>
              <a:rPr b="0" lang="hi-IN" sz="20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ข้อ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12)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➡️ </a:t>
            </a:r>
            <a:r>
              <a:rPr b="1" lang="hi-IN" sz="1900" strike="noStrike" u="none">
                <a:solidFill>
                  <a:srgbClr val="ff0000"/>
                </a:solidFill>
                <a:uFillTx/>
                <a:latin typeface="Arial"/>
                <a:cs typeface="Arial"/>
              </a:rPr>
              <a:t>พระพรของพระเจ้าไม่ได้ขึ้นอยู่กับพิธีกรรม แต่ขึ้นอยู่กับหัวใจที่เชื่อฟัง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900" strike="noStrike" u="none">
                <a:solidFill>
                  <a:srgbClr val="ff0000"/>
                </a:solidFill>
                <a:uFillTx/>
                <a:latin typeface="Arial"/>
                <a:cs typeface="Arial"/>
              </a:rPr>
              <a:t>และดำเนินชีวิตตามน้ำพระทัยของพระองค์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8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4. 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พระพรของการรักษาวันสะบาโต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13-14)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0" y="685800"/>
            <a:ext cx="9144000" cy="43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7612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13 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ถ้าเจ้าหันเท้าจากการเหยียบย่ำวันสะบาโต คือจากการทำตามใจของเจ้าในวันบริสุทธิ์ของ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612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เรา และเรียกสะบาโตว่าวันปีติยินดี และเรียกวันบริสุทธิ์ของพระยาห์เวห์ว่าวันมีเกียรติ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612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ถ้าเจ้าให้เกียรติวันนั้น ไม่ไปตามทางของเจ้าเอง ไม่ทำตามความพอใจของเจ้า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612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หรือพูดแต่เรื่องไร้สาระ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612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14 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แล้วเจ้าจะปีติยินดีในพระยาห์เวห์ และเราจะให้เจ้าขึ้นขี่อยู่บนที่สูงของแผ่นดินโลก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612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และเราจะเลี้ยงเจ้าด้วยมรดกของยาโคบบิดาของเจ้า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6120">
              <a:lnSpc>
                <a:spcPct val="180000"/>
              </a:lnSpc>
              <a:buNone/>
              <a:tabLst>
                <a:tab algn="l" pos="0"/>
              </a:tabLst>
            </a:pP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เพราะโอษฐ์ของพระยาห์เวห์ได้ตรัสแล้ว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85800" indent="-285840">
              <a:lnSpc>
                <a:spcPct val="9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120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4. 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พระพรของการรักษาวันสะบาโต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13-14)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9760" y="864360"/>
            <a:ext cx="9084240" cy="427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ถ้าเจ้าระวังรักษาวันสะบาโตให้บริสุทธิ์</a:t>
            </a:r>
            <a:r>
              <a:rPr b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747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พระเจ้าทรงเรียกร้องให้อิสราเอลให้เกียรติวันสะบาโต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โดยไม่ทำสิ่งที่เห็นแก่ตัว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7476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หากพวกเขาปฏิบัติตาม พระเจ้าจะ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br>
              <a:rPr sz="2400"/>
            </a:b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✅ </a:t>
            </a:r>
            <a:r>
              <a:rPr b="0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ทำให้พวกเขามีความสุขในพระเจ้า</a:t>
            </a:r>
            <a:br>
              <a:rPr sz="2400"/>
            </a:b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✅ ยกพวกเขาให้สูงขึ้นเหนือประชาชาติ</a:t>
            </a:r>
            <a:br>
              <a:rPr sz="2400"/>
            </a:b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✅ ให้พวกเขาได้รับมรดกที่พระเจ้าทรงสัญญาไว้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23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rgbClr val="ff8000"/>
                </a:solidFill>
                <a:uFillTx/>
                <a:latin typeface="Arial"/>
                <a:cs typeface="Arial"/>
              </a:rPr>
              <a:t>พระพรของการอธิษฐานและการอดอาหารที่แท้จริง</a:t>
            </a:r>
            <a:endParaRPr b="0" lang="en-US" sz="2800" strike="noStrike" u="none">
              <a:solidFill>
                <a:srgbClr val="ff8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28600" y="431640"/>
            <a:ext cx="8686800" cy="423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hi-IN" sz="2400" strike="noStrike" u="none">
                <a:solidFill>
                  <a:srgbClr val="7b3d00"/>
                </a:solidFill>
                <a:uFillTx/>
                <a:latin typeface="Arial"/>
                <a:cs typeface="Arial"/>
              </a:rPr>
              <a:t>พระเจ้าทรงตำหนิอิสราเอลที่อธิษฐานและอดอาหาร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hi-IN" sz="2400" strike="noStrike" u="none">
                <a:solidFill>
                  <a:srgbClr val="7b3d00"/>
                </a:solidFill>
                <a:uFillTx/>
                <a:latin typeface="Arial"/>
                <a:cs typeface="Arial"/>
              </a:rPr>
              <a:t>แต่ยังคงทำบาปและเอาเปรียบผู้อื่น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361800">
              <a:lnSpc>
                <a:spcPct val="115000"/>
              </a:lnSpc>
              <a:spcBef>
                <a:spcPts val="632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2400" strike="noStrike" u="none">
                <a:solidFill>
                  <a:srgbClr val="7b3d00"/>
                </a:solidFill>
                <a:uFillTx/>
                <a:latin typeface="Arial"/>
                <a:cs typeface="Arial"/>
              </a:rPr>
              <a:t>พวกเขาทำตามพิธีกรรมทางศาสนา แต่ไม่ได้เปลี่ยนแปลงจิตใจหรือพฤติกรรม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3618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2400" strike="noStrike" u="none">
                <a:solidFill>
                  <a:srgbClr val="7b3d00"/>
                </a:solidFill>
                <a:uFillTx/>
                <a:latin typeface="Arial"/>
                <a:cs typeface="Arial"/>
              </a:rPr>
              <a:t>พวกเขาสงสัยว่าทำไมพระเจ้าไม่ทรงตอบคำอธิษฐาน ทั้งที่พวกเขาถือศีลอด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marL="457200" indent="-36180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2400" strike="noStrike" u="none">
                <a:solidFill>
                  <a:srgbClr val="7b3d00"/>
                </a:solidFill>
                <a:uFillTx/>
                <a:latin typeface="Arial"/>
                <a:cs typeface="Arial"/>
              </a:rPr>
              <a:t>พระเจ้าตรัสว่า การถือศีลอดที่แท้จริง </a:t>
            </a:r>
            <a:r>
              <a:rPr b="1" lang="hi-IN" sz="2400" strike="noStrike" u="none">
                <a:solidFill>
                  <a:srgbClr val="7b3d00"/>
                </a:solidFill>
                <a:uFillTx/>
                <a:latin typeface="Arial"/>
                <a:cs typeface="Arial"/>
              </a:rPr>
              <a:t>ไม่ใช่แค่การงดอาหาร</a:t>
            </a:r>
            <a:r>
              <a:rPr b="0" lang="en" sz="2400" strike="noStrike" u="none">
                <a:solidFill>
                  <a:srgbClr val="7b3d00"/>
                </a:solidFill>
                <a:uFillTx/>
                <a:latin typeface="Arial"/>
                <a:ea typeface="Arial"/>
              </a:rPr>
              <a:t> แต่ต้องมีหัวใจที่บริสุทธิ์และกระทำความดี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2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อธิษฐานจนกว่าจะมีบางสิ่งเกิดขึ้น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Arial"/>
              <a:ea typeface="Arial"/>
            </a:endParaRPr>
          </a:p>
        </p:txBody>
      </p:sp>
      <p:pic>
        <p:nvPicPr>
          <p:cNvPr id="83" name="Google Shape;144;p27" descr=""/>
          <p:cNvPicPr/>
          <p:nvPr/>
        </p:nvPicPr>
        <p:blipFill>
          <a:blip r:embed="rId1"/>
          <a:stretch/>
        </p:blipFill>
        <p:spPr>
          <a:xfrm>
            <a:off x="0" y="1017720"/>
            <a:ext cx="4097880" cy="4116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Google Shape;145;p27" descr=""/>
          <p:cNvPicPr/>
          <p:nvPr/>
        </p:nvPicPr>
        <p:blipFill>
          <a:blip r:embed="rId2"/>
          <a:stretch/>
        </p:blipFill>
        <p:spPr>
          <a:xfrm>
            <a:off x="4222440" y="0"/>
            <a:ext cx="50454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6d7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en-US" sz="5200" strike="noStrike" u="none">
              <a:solidFill>
                <a:schemeClr val="dk1"/>
              </a:solidFill>
              <a:uFillTx/>
              <a:latin typeface="Arial"/>
              <a:ea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2800" strike="noStrike" u="none">
              <a:solidFill>
                <a:schemeClr val="dk2"/>
              </a:solidFill>
              <a:uFillTx/>
              <a:latin typeface="Arial"/>
              <a:ea typeface="Arial"/>
            </a:endParaRPr>
          </a:p>
        </p:txBody>
      </p:sp>
      <p:pic>
        <p:nvPicPr>
          <p:cNvPr id="87" name="Google Shape;152;p28" descr=""/>
          <p:cNvPicPr/>
          <p:nvPr/>
        </p:nvPicPr>
        <p:blipFill>
          <a:blip r:embed="rId1"/>
          <a:stretch/>
        </p:blipFill>
        <p:spPr>
          <a:xfrm>
            <a:off x="1945440" y="744480"/>
            <a:ext cx="5252400" cy="3495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8f2a1"/>
            </a:gs>
            <a:gs pos="100000">
              <a:srgbClr val="468a1a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957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     </a:t>
            </a: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ลูกา 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18:1-8 (</a:t>
            </a: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อุปมาเรื่องหญิงม่ายกับผู้พิพากษา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Google Shape;159;p29" descr=""/>
          <p:cNvPicPr/>
          <p:nvPr/>
        </p:nvPicPr>
        <p:blipFill>
          <a:blip r:embed="rId1"/>
          <a:stretch/>
        </p:blipFill>
        <p:spPr>
          <a:xfrm>
            <a:off x="2576520" y="828360"/>
            <a:ext cx="3990600" cy="3990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d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8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99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ลูกา </a:t>
            </a:r>
            <a:r>
              <a:rPr b="1" lang="en" sz="199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18:1 – “</a:t>
            </a:r>
            <a:r>
              <a:rPr b="1" lang="hi-IN" sz="199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พระเยซูตรัสอุปมาเพื่อสอนให้เขาอธิษฐานอยู่เสมอและไม่ท้อถอย”</a:t>
            </a:r>
            <a:endParaRPr b="0" lang="en-US" sz="19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267120" y="685800"/>
            <a:ext cx="8686800" cy="43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i-IN" sz="2200" strike="noStrike" u="none">
                <a:solidFill>
                  <a:srgbClr val="000000"/>
                </a:solidFill>
                <a:uFillTx/>
                <a:latin typeface="Arial"/>
              </a:rPr>
              <a:t>พระเยซูตรัสอุปมาเรื่องหนึ่งให้พวกเขาฟัง เพื่อสอนว่าเขาทั้งหลายควรอธิษฐานอยู่เสมอ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200" strike="noStrike" u="none">
                <a:solidFill>
                  <a:srgbClr val="000000"/>
                </a:solidFill>
                <a:uFillTx/>
                <a:latin typeface="Arial"/>
              </a:rPr>
              <a:t>และไม่อ่อนระอาใจ พระองค์ตรัสว่า “ในเมืองแห่งหนึ่งมีผู้พิพากษาอยู่คนหนึ่ง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200" strike="noStrike" u="none">
                <a:solidFill>
                  <a:srgbClr val="000000"/>
                </a:solidFill>
                <a:uFillTx/>
                <a:latin typeface="Arial"/>
              </a:rPr>
              <a:t>เป็นคนที่ไม่เกรงกลัวพระเจ้าและไม่เห็นแก่มนุษย์ด้วย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200" strike="noStrike" u="none">
                <a:solidFill>
                  <a:srgbClr val="000000"/>
                </a:solidFill>
                <a:uFillTx/>
                <a:latin typeface="Arial"/>
              </a:rPr>
              <a:t>ในเมืองนั้นมีหญิงม่ายคนหนึ่งมาหาท่านพูดว่า ‘ขอให้ความยุติธรรมแก่ดิฉันในการสู้ความเถิด’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200" strike="noStrike" u="none">
                <a:solidFill>
                  <a:srgbClr val="000000"/>
                </a:solidFill>
                <a:uFillTx/>
                <a:latin typeface="Arial"/>
              </a:rPr>
              <a:t>แต่ผู้พิพากษาคนนั้นไม่ยอมทำจนเวลาผ่านไปนาน แต่ภายหลังเขานึกในใจว่า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‘</a:t>
            </a:r>
            <a:r>
              <a:rPr b="0" lang="hi-IN" sz="2200" strike="noStrike" u="none">
                <a:solidFill>
                  <a:srgbClr val="000000"/>
                </a:solidFill>
                <a:uFillTx/>
                <a:latin typeface="Arial"/>
              </a:rPr>
              <a:t>แม้ว่าข้าจะไม่เกรงกลัวพระเจ้าและไม่เห็นแก่มนุษย์ แต่เพราะแม่ม่ายคนนี้มาทำให้ข้าลำบาก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200" strike="noStrike" u="none">
                <a:solidFill>
                  <a:srgbClr val="000000"/>
                </a:solidFill>
                <a:uFillTx/>
                <a:latin typeface="Arial"/>
              </a:rPr>
              <a:t>ข้าจะให้ความยุติธรรมแก่นางเพื่อไม่ให้นางมารบกวนให้รำคาญใจบ่อยๆ’ ”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d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8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hi-IN" sz="199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ลูกา </a:t>
            </a:r>
            <a:r>
              <a:rPr b="1" lang="en" sz="199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18:1 – “</a:t>
            </a:r>
            <a:r>
              <a:rPr b="1" lang="hi-IN" sz="199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พระเยซูตรัสอุปมาเพื่อสอนให้เขาอธิษฐานอยู่เสมอและไม่ท้อถอย”</a:t>
            </a:r>
            <a:endParaRPr b="0" lang="en-US" sz="19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67120" y="685800"/>
            <a:ext cx="8686800" cy="43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และองค์พระผู้เป็นเจ้าตรัสว่า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จงฟังคำที่ผู้พิพากษาอธรรมคนนี้พูด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พระเจ้าจะไม่ประทานความยุติธรรมแก่คนที่พระองค์ทรงเลือกไว้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คือพวกที่ร้องถึงพระองค์ทั้งกลางวันกลางคืนหรือ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?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พระองค์จะทรงอดทนได้หรือ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?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เราบอกพวกท่านว่า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พระองค์จะประทานความยุติธรรมแก่พวกเขาโดยเร็ว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800" strike="noStrike" u="none">
                <a:solidFill>
                  <a:srgbClr val="000000"/>
                </a:solidFill>
                <a:uFillTx/>
                <a:latin typeface="Arial"/>
              </a:rPr>
              <a:t>แต่เมื่อบุตรมนุษย์มา ท่านยังจะพบความเชื่อในแผ่นดินโลกหรือ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?”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444960"/>
            <a:ext cx="914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จอร์จ มูลเลอร์ 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(George Müller): </a:t>
            </a: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ชีวิตแห่งความเชื่อและการอธิษฐาน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Arial"/>
              <a:ea typeface="Arial"/>
            </a:endParaRPr>
          </a:p>
        </p:txBody>
      </p:sp>
      <p:pic>
        <p:nvPicPr>
          <p:cNvPr id="54" name="Google Shape;63;p14" descr=""/>
          <p:cNvPicPr/>
          <p:nvPr/>
        </p:nvPicPr>
        <p:blipFill>
          <a:blip r:embed="rId1"/>
          <a:stretch/>
        </p:blipFill>
        <p:spPr>
          <a:xfrm>
            <a:off x="0" y="1152360"/>
            <a:ext cx="9143640" cy="3809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6840"/>
            <a:ext cx="8520120" cy="5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มาระโก </a:t>
            </a:r>
            <a:r>
              <a:rPr b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1:35</a:t>
            </a:r>
            <a:endParaRPr b="1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09800" y="24876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Arial"/>
              <a:ea typeface="Arial"/>
            </a:endParaRPr>
          </a:p>
        </p:txBody>
      </p:sp>
      <p:pic>
        <p:nvPicPr>
          <p:cNvPr id="96" name="Google Shape;173;p31" descr=""/>
          <p:cNvPicPr/>
          <p:nvPr/>
        </p:nvPicPr>
        <p:blipFill>
          <a:blip r:embed="rId1"/>
          <a:stretch/>
        </p:blipFill>
        <p:spPr>
          <a:xfrm>
            <a:off x="0" y="1222200"/>
            <a:ext cx="4440960" cy="334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Google Shape;174;p31"/>
          <p:cNvSpPr/>
          <p:nvPr/>
        </p:nvSpPr>
        <p:spPr>
          <a:xfrm>
            <a:off x="232920" y="307800"/>
            <a:ext cx="839736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hi-IN" sz="1700" strike="noStrike" u="sng">
                <a:solidFill>
                  <a:schemeClr val="hlink"/>
                </a:solidFill>
                <a:uFillTx/>
                <a:latin typeface="Arial"/>
                <a:cs typeface="Arial"/>
                <a:hlinkClick r:id="rId2"/>
              </a:rPr>
              <a:t>ใ</a:t>
            </a:r>
            <a:r>
              <a:rPr b="1" lang="hi-IN" sz="1700" strike="noStrike" u="sng">
                <a:solidFill>
                  <a:schemeClr val="hlink"/>
                </a:solidFill>
                <a:uFillTx/>
                <a:latin typeface="Arial"/>
                <a:cs typeface="Arial"/>
                <a:hlinkClick r:id="rId3"/>
              </a:rPr>
              <a:t>นเวลาเช้ามืดพระองค์ทรงลุกขึ้นเสด็จออกไปยังที่สงบ และทรงอธิษฐานที่นั่น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Google Shape;175;p31" descr=""/>
          <p:cNvPicPr/>
          <p:nvPr/>
        </p:nvPicPr>
        <p:blipFill>
          <a:blip r:embed="rId4"/>
          <a:srcRect l="-2110" t="-2868" r="2110" b="0"/>
          <a:stretch/>
        </p:blipFill>
        <p:spPr>
          <a:xfrm>
            <a:off x="4321080" y="1151280"/>
            <a:ext cx="4822560" cy="3416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2800" strike="noStrike" u="none">
                <a:solidFill>
                  <a:srgbClr val="2a6099"/>
                </a:solidFill>
                <a:uFillTx/>
                <a:latin typeface="Arial"/>
                <a:cs typeface="Arial"/>
              </a:rPr>
              <a:t>อิสยาห์ </a:t>
            </a:r>
            <a:r>
              <a:rPr b="1" lang="en" sz="2800" strike="noStrike" u="none">
                <a:solidFill>
                  <a:srgbClr val="2a6099"/>
                </a:solidFill>
                <a:uFillTx/>
                <a:latin typeface="Arial"/>
                <a:ea typeface="Arial"/>
              </a:rPr>
              <a:t>55:8-9</a:t>
            </a:r>
            <a:endParaRPr b="1" lang="en-US" sz="28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pic>
        <p:nvPicPr>
          <p:cNvPr id="100" name="Google Shape;181;p32" descr=""/>
          <p:cNvPicPr/>
          <p:nvPr/>
        </p:nvPicPr>
        <p:blipFill>
          <a:blip r:embed="rId1"/>
          <a:stretch/>
        </p:blipFill>
        <p:spPr>
          <a:xfrm>
            <a:off x="3902400" y="0"/>
            <a:ext cx="52628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68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120600"/>
            <a:ext cx="8520120" cy="78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rgbClr val="ffffff"/>
                </a:solidFill>
                <a:uFillTx/>
                <a:latin typeface="Arial"/>
                <a:cs typeface="Arial"/>
              </a:rPr>
              <a:t>ฮันนาห์ </a:t>
            </a:r>
            <a:r>
              <a:rPr b="0" lang="en" sz="2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(1 </a:t>
            </a:r>
            <a:r>
              <a:rPr b="0" lang="hi-IN" sz="2800" strike="noStrike" u="none">
                <a:solidFill>
                  <a:srgbClr val="ffffff"/>
                </a:solidFill>
                <a:uFillTx/>
                <a:latin typeface="Arial"/>
                <a:cs typeface="Arial"/>
              </a:rPr>
              <a:t>ซามูเอล </a:t>
            </a:r>
            <a:r>
              <a:rPr b="0" lang="en" sz="2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1:10-20)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– </a:t>
            </a:r>
            <a:r>
              <a:rPr b="0" lang="hi-IN" sz="2800" strike="noStrike" u="none">
                <a:solidFill>
                  <a:srgbClr val="ffffff"/>
                </a:solidFill>
                <a:uFillTx/>
                <a:latin typeface="Arial"/>
                <a:cs typeface="Arial"/>
              </a:rPr>
              <a:t>อธิษฐานขอลูก และพระเจ้าทรงประทานซามูเอลให้เธอ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2" name="Google Shape;187;p33" descr=""/>
          <p:cNvPicPr/>
          <p:nvPr/>
        </p:nvPicPr>
        <p:blipFill>
          <a:blip r:embed="rId1"/>
          <a:stretch/>
        </p:blipFill>
        <p:spPr>
          <a:xfrm>
            <a:off x="2514600" y="1194480"/>
            <a:ext cx="3941640" cy="36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8f2a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280" y="84960"/>
            <a:ext cx="9081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เอลียาห์ 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(1 </a:t>
            </a: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พงศ์กษัตริย์ 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18:41-45) – </a:t>
            </a: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อธิษฐานเจ็ดครั้งก่อนฝนจะตก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Google Shape;194;p34" descr=""/>
          <p:cNvPicPr/>
          <p:nvPr/>
        </p:nvPicPr>
        <p:blipFill>
          <a:blip r:embed="rId1"/>
          <a:stretch/>
        </p:blipFill>
        <p:spPr>
          <a:xfrm>
            <a:off x="1024560" y="806040"/>
            <a:ext cx="6768360" cy="401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84600"/>
            <a:ext cx="8520120" cy="78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เปาโล 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(2 </a:t>
            </a: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โครินธ์ 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12:7-9)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– </a:t>
            </a:r>
            <a:r>
              <a:rPr b="0" lang="hi-IN" sz="28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อธิษฐานหลายครั้งแต่ได้รับคำตอบในรูปแบบที่ต่างออกไป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6" name="Google Shape;200;p35" descr=""/>
          <p:cNvPicPr/>
          <p:nvPr/>
        </p:nvPicPr>
        <p:blipFill>
          <a:blip r:embed="rId1"/>
          <a:stretch/>
        </p:blipFill>
        <p:spPr>
          <a:xfrm>
            <a:off x="1371600" y="1155960"/>
            <a:ext cx="6503400" cy="3416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6000" strike="noStrike" u="none">
                <a:solidFill>
                  <a:srgbClr val="0000ff"/>
                </a:solidFill>
                <a:uFillTx/>
                <a:latin typeface="Arial"/>
                <a:cs typeface="Arial"/>
              </a:rPr>
              <a:t>เมื่อเราอธิษฐาน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8f2a1"/>
            </a:gs>
            <a:gs pos="100000">
              <a:srgbClr val="ff8000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101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1890" strike="noStrike" u="none">
                <a:solidFill>
                  <a:srgbClr val="0000ff"/>
                </a:solidFill>
                <a:uFillTx/>
                <a:latin typeface="Arial"/>
                <a:cs typeface="Arial"/>
              </a:rPr>
              <a:t>พระเจ้าทรงเสริมสร้างความเชื่อของเรา</a:t>
            </a:r>
            <a:endParaRPr b="0" lang="en-US" sz="18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84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hi-IN" sz="189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ยากอบ </a:t>
            </a:r>
            <a:r>
              <a:rPr b="0" lang="en" sz="189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1:3-4 – </a:t>
            </a:r>
            <a:r>
              <a:rPr b="0" lang="hi-IN" sz="189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การทดลองทำให้เกิดความอดทน</a:t>
            </a:r>
            <a:endParaRPr b="0" lang="en-US" sz="18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5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9" name="Google Shape;212;p37" descr=""/>
          <p:cNvPicPr/>
          <p:nvPr/>
        </p:nvPicPr>
        <p:blipFill>
          <a:blip r:embed="rId1"/>
          <a:stretch/>
        </p:blipFill>
        <p:spPr>
          <a:xfrm>
            <a:off x="593280" y="1119240"/>
            <a:ext cx="7917120" cy="3636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138600"/>
            <a:ext cx="8520120" cy="66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  <a:ea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Arial"/>
              <a:ea typeface="Arial"/>
            </a:endParaRPr>
          </a:p>
        </p:txBody>
      </p:sp>
      <p:pic>
        <p:nvPicPr>
          <p:cNvPr id="112" name="Google Shape;219;p38" descr=""/>
          <p:cNvPicPr/>
          <p:nvPr/>
        </p:nvPicPr>
        <p:blipFill>
          <a:blip r:embed="rId1"/>
          <a:stretch/>
        </p:blipFill>
        <p:spPr>
          <a:xfrm>
            <a:off x="0" y="0"/>
            <a:ext cx="4337640" cy="2436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Google Shape;220;p38" descr=""/>
          <p:cNvPicPr/>
          <p:nvPr/>
        </p:nvPicPr>
        <p:blipFill>
          <a:blip r:embed="rId2"/>
          <a:stretch/>
        </p:blipFill>
        <p:spPr>
          <a:xfrm>
            <a:off x="4338000" y="1800"/>
            <a:ext cx="48056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584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8000" y="47160"/>
            <a:ext cx="8831880" cy="66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  <a:cs typeface="Arial"/>
              </a:rPr>
              <a:t>กิจการ </a:t>
            </a:r>
            <a:r>
              <a:rPr b="1" lang="en" sz="26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12:5-11</a:t>
            </a:r>
            <a:endParaRPr b="1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5" name="Google Shape;226;p39" descr=""/>
          <p:cNvPicPr/>
          <p:nvPr/>
        </p:nvPicPr>
        <p:blipFill>
          <a:blip r:embed="rId1"/>
          <a:stretch/>
        </p:blipFill>
        <p:spPr>
          <a:xfrm>
            <a:off x="1022400" y="795960"/>
            <a:ext cx="7099200" cy="397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192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i-IN" sz="2800" strike="noStrike" u="none">
                <a:solidFill>
                  <a:srgbClr val="50200c"/>
                </a:solidFill>
                <a:uFillTx/>
                <a:latin typeface="Arial"/>
                <a:cs typeface="Arial"/>
              </a:rPr>
              <a:t>ฟีลิปปี </a:t>
            </a:r>
            <a:r>
              <a:rPr b="0" lang="en" sz="2800" strike="noStrike" u="none">
                <a:solidFill>
                  <a:srgbClr val="50200c"/>
                </a:solidFill>
                <a:uFillTx/>
                <a:latin typeface="Arial"/>
                <a:ea typeface="Arial"/>
              </a:rPr>
              <a:t>4:6-7</a:t>
            </a:r>
            <a:endParaRPr b="0" lang="en-US" sz="2800" strike="noStrike" u="none">
              <a:solidFill>
                <a:srgbClr val="50200c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2"/>
              </a:solidFill>
              <a:uFillTx/>
              <a:latin typeface="Arial"/>
              <a:ea typeface="Arial"/>
            </a:endParaRPr>
          </a:p>
        </p:txBody>
      </p:sp>
      <p:pic>
        <p:nvPicPr>
          <p:cNvPr id="118" name="Google Shape;233;p40" descr=""/>
          <p:cNvPicPr/>
          <p:nvPr/>
        </p:nvPicPr>
        <p:blipFill>
          <a:blip r:embed="rId1"/>
          <a:stretch/>
        </p:blipFill>
        <p:spPr>
          <a:xfrm>
            <a:off x="4053240" y="26280"/>
            <a:ext cx="5090400" cy="5090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Google Shape;234;p40" descr=""/>
          <p:cNvPicPr/>
          <p:nvPr/>
        </p:nvPicPr>
        <p:blipFill>
          <a:blip r:embed="rId2"/>
          <a:stretch/>
        </p:blipFill>
        <p:spPr>
          <a:xfrm>
            <a:off x="0" y="1064160"/>
            <a:ext cx="4052880" cy="4052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56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ดาเนียล </a:t>
            </a:r>
            <a:r>
              <a:rPr b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10:12-13</a:t>
            </a:r>
            <a:endParaRPr b="1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119920" y="806400"/>
            <a:ext cx="4023720" cy="430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12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แล้วท่านพูดกับข้าพเจ้าว่า “ดาเนียลเอ๋ย อย่ากลัวเลย เพราะตั้งแต่วันแรกที่ท่านตั้งใจจะเข้าใจและถ่อมตัวลงเฉพาะพระพักตร์พระเจ้าของท่านนั้น พระเจ้าทรงฟังถ้อยคำของท่าน และเรามาด้วยเรื่องถ้อยคำนั้น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13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แต่เจ้าผู้ครอบครองราชอาณาจักรเปอร์เซียได้ขัดขวางเราไว้ถึง </a:t>
            </a:r>
            <a:r>
              <a:rPr b="0" lang="e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21 </a:t>
            </a:r>
            <a:r>
              <a:rPr b="0" lang="hi-IN" sz="20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วัน แต่มีคาเอล เจ้าผู้ครอบครองชั้นหัวหน้าผู้หนึ่งมาช่วยเรา เพราะเราถูกละไว้ที่นั่นให้อยู่กับบรรดากษัตริย์เปอร์เซีย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" name="Google Shape;70;p15" descr=""/>
          <p:cNvPicPr/>
          <p:nvPr/>
        </p:nvPicPr>
        <p:blipFill>
          <a:blip r:embed="rId1"/>
          <a:stretch/>
        </p:blipFill>
        <p:spPr>
          <a:xfrm>
            <a:off x="360" y="842400"/>
            <a:ext cx="5119560" cy="4301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fe2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104400"/>
            <a:ext cx="8520120" cy="57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📌 </a:t>
            </a:r>
            <a:r>
              <a:rPr b="0" lang="hi-IN" sz="2800" strike="noStrike" u="none">
                <a:solidFill>
                  <a:srgbClr val="55308d"/>
                </a:solidFill>
                <a:uFillTx/>
                <a:latin typeface="Arial"/>
                <a:cs typeface="Arial"/>
              </a:rPr>
              <a:t>บทเรียนจากอิสยาห์ </a:t>
            </a:r>
            <a:r>
              <a:rPr b="0" lang="en" sz="2800" strike="noStrike" u="none">
                <a:solidFill>
                  <a:srgbClr val="55308d"/>
                </a:solidFill>
                <a:uFillTx/>
                <a:latin typeface="Arial"/>
                <a:ea typeface="Arial"/>
              </a:rPr>
              <a:t>58: </a:t>
            </a:r>
            <a:r>
              <a:rPr b="0" lang="hi-IN" sz="2800" strike="noStrike" u="none">
                <a:solidFill>
                  <a:srgbClr val="55308d"/>
                </a:solidFill>
                <a:uFillTx/>
                <a:latin typeface="Arial"/>
                <a:cs typeface="Arial"/>
              </a:rPr>
              <a:t>พระพรของการอธิษฐาน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0" y="756360"/>
            <a:ext cx="9144000" cy="427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hi-IN" sz="2200" strike="noStrike" u="none">
                <a:solidFill>
                  <a:srgbClr val="6b5e9b"/>
                </a:solidFill>
                <a:uFillTx/>
                <a:latin typeface="Arial"/>
                <a:cs typeface="Arial"/>
              </a:rPr>
              <a:t>การอธิษฐานและอดอาหารที่แท้จริงต้องมาพร้อมกับชีวิตที่เปลี่ยนแปลง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hi-IN" sz="2200" strike="noStrike" u="none">
                <a:solidFill>
                  <a:srgbClr val="6b5e9b"/>
                </a:solidFill>
                <a:uFillTx/>
                <a:latin typeface="Arial"/>
                <a:cs typeface="Arial"/>
              </a:rPr>
              <a:t>พระเจ้าทรงตอบคำอธิษฐานของผู้ที่รักความยุติธรรมและเมตตาผู้อื่น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hi-IN" sz="2200" strike="noStrike" u="none">
                <a:solidFill>
                  <a:srgbClr val="6b5e9b"/>
                </a:solidFill>
                <a:uFillTx/>
                <a:latin typeface="Arial"/>
                <a:cs typeface="Arial"/>
              </a:rPr>
              <a:t>ชีวิตที่เต็มไปด้วยความรักและการช่วยเหลือผู้อื่นจะนำพระพรและการฟื้นฟูจากพระเจ้า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hi-IN" sz="2200" strike="noStrike" u="none">
                <a:solidFill>
                  <a:srgbClr val="6b5e9b"/>
                </a:solidFill>
                <a:uFillTx/>
                <a:latin typeface="Arial"/>
                <a:cs typeface="Arial"/>
              </a:rPr>
              <a:t>การให้เกียรติพระเจ้าในวันสะบาโตและการดำเนินชีวิตตามพระคำของพระองค์นำมาซึ่งสันติสุขและความอุดมสมบูรณ์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➡️ </a:t>
            </a:r>
            <a:r>
              <a:rPr b="1" lang="en" sz="2200" strike="noStrike" u="none">
                <a:solidFill>
                  <a:srgbClr val="158466"/>
                </a:solidFill>
                <a:uFillTx/>
                <a:latin typeface="Arial"/>
                <a:ea typeface="Arial"/>
              </a:rPr>
              <a:t>"</a:t>
            </a:r>
            <a:r>
              <a:rPr b="1" lang="hi-IN" sz="2200" strike="noStrike" u="none">
                <a:solidFill>
                  <a:srgbClr val="158466"/>
                </a:solidFill>
                <a:uFillTx/>
                <a:latin typeface="Arial"/>
                <a:cs typeface="Arial"/>
              </a:rPr>
              <a:t>จงอธิษฐานและอดอาหารด้วยใจที่แท้จริง และพระเจ้าจะทรง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200" strike="noStrike" u="none">
                <a:solidFill>
                  <a:srgbClr val="158466"/>
                </a:solidFill>
                <a:uFillTx/>
                <a:latin typeface="Arial"/>
                <a:ea typeface="Arial"/>
              </a:rPr>
              <a:t>      </a:t>
            </a:r>
            <a:r>
              <a:rPr b="1" lang="hi-IN" sz="2200" strike="noStrike" u="none">
                <a:solidFill>
                  <a:srgbClr val="158466"/>
                </a:solidFill>
                <a:uFillTx/>
                <a:latin typeface="Arial"/>
                <a:cs typeface="Arial"/>
              </a:rPr>
              <a:t>ตอบคำอธิษฐานของท่าน</a:t>
            </a:r>
            <a:r>
              <a:rPr b="1" lang="en" sz="2200" strike="noStrike" u="none">
                <a:solidFill>
                  <a:srgbClr val="158466"/>
                </a:solidFill>
                <a:uFillTx/>
                <a:latin typeface="Arial"/>
                <a:ea typeface="Arial"/>
              </a:rPr>
              <a:t>!"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fc5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245;p42" descr=""/>
          <p:cNvPicPr/>
          <p:nvPr/>
        </p:nvPicPr>
        <p:blipFill>
          <a:blip r:embed="rId1"/>
          <a:stretch/>
        </p:blipFill>
        <p:spPr>
          <a:xfrm>
            <a:off x="1040040" y="0"/>
            <a:ext cx="71100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36960" y="156600"/>
            <a:ext cx="84578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2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1. </a:t>
            </a:r>
            <a:r>
              <a:rPr b="0" lang="hi-IN" sz="242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cs typeface="Arial"/>
              </a:rPr>
              <a:t>การอธิษฐานและการอดอาหารที่ไม่เป็นที่พอพระทัยพระเจ้า </a:t>
            </a:r>
            <a:r>
              <a:rPr b="0" lang="en" sz="242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42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42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1-5)</a:t>
            </a:r>
            <a:endParaRPr b="0" lang="en-US" sz="24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685800"/>
            <a:ext cx="8520120" cy="44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90000"/>
              </a:lnSpc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1 </a:t>
            </a:r>
            <a:r>
              <a:rPr b="0" lang="hi-IN" sz="22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จงร้องดังๆ อย่าออมเสียงไว้จงเปล่งเสียงของเจ้าเหมือนเป่าเขาสัตว์ จงแจ้งให้ชนชาติของเรารู้ตัวในเรื่องการทรยศของเขา ให้เชื้อสายของยาโคบรู้ตัวในเรื่องบาปของเขา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90000"/>
              </a:lnSpc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2 </a:t>
            </a:r>
            <a:r>
              <a:rPr b="0" lang="hi-IN" sz="22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กระนั้นเขายังแสวงหาเราทุกวัน และยินดีจะรู้จักทางของเรา ราวกับว่าเขาเป็นประชาชาติที่ทำความชอบธรรม และไม่ได้ละทิ้งกฎหมายของพระเจ้าของเขา เขาขอกฎหมายชอบธรรมจากเรา พวกเขายินดีจะเข้าใกล้พระเจ้า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18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Google Shape;77;p16"/>
          <p:cNvSpPr/>
          <p:nvPr/>
        </p:nvSpPr>
        <p:spPr>
          <a:xfrm>
            <a:off x="1521360" y="-1754280"/>
            <a:ext cx="89416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  <a:ea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228600"/>
            <a:ext cx="8520120" cy="480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3 </a:t>
            </a:r>
            <a:r>
              <a:rPr b="0" lang="e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“</a:t>
            </a: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ทำไมพวกข้าพระองค์อดอาหาร แต่พระองค์ไม่ทอดพระเนตร</a:t>
            </a:r>
            <a:r>
              <a:rPr b="0" lang="e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 </a:t>
            </a: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ทำไมพวกข้าพระองค์ถ่อมตัวลง แต่พระองค์ไม่สนพระทัย</a:t>
            </a:r>
            <a:r>
              <a:rPr b="0" lang="e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 ” </a:t>
            </a: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นี่แน่ะ ในวันที่เจ้าอดอาหารนั้น เจ้าทำตามใจเจ้า และบีบบังคับคนงานทั้งหมดของเจ้า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4 </a:t>
            </a: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นี่แน่ะ เจ้าอดอาหารเพียงเพื่อวิวาทและต่อสู้ และเพื่อต่อยด้วยหมัดอธรรม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90000"/>
              </a:lnSpc>
              <a:buNone/>
              <a:tabLst>
                <a:tab algn="l" pos="0"/>
              </a:tabLst>
            </a:pP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การอดอาหารอย่างเจ้าในวันนี้ จะไม่ทำให้เสียงของเจ้าได้ยินไปถึงที่สูง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5 </a:t>
            </a: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นี่คือการอดอาหารที่เราเลือกหรือ</a:t>
            </a:r>
            <a:r>
              <a:rPr b="0" lang="e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 </a:t>
            </a: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คือวันที่คนถ่อมตัวเองลงหรือ</a:t>
            </a:r>
            <a:r>
              <a:rPr b="0" lang="e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 </a:t>
            </a:r>
            <a:r>
              <a:rPr b="0" lang="hi-I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คือการก้มศีรษะของเขาลงเหมือนต้นอ้อเล็ก แล้วปูผ้ากระสอบและขี้เถ้าเป็นที่รองนั่งหรือ</a:t>
            </a:r>
            <a:r>
              <a:rPr b="0" lang="en" sz="21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  <a:ea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228600"/>
            <a:ext cx="8520120" cy="491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938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  <a:cs typeface="Arial"/>
              </a:rPr>
              <a:t>พระเจ้าทรงตำหนิอิสราเอลที่อธิษฐานและอดอาหาร แต่ยังคงทำบาปและเอาเปรียบผู้อื่น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3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  <a:cs typeface="Arial"/>
              </a:rPr>
              <a:t>พวกเขาทำตามพิธีกรรมทางศาสนา แต่ไม่ได้เปลี่ยนแปลงจิตใจหรือพฤติกรรม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3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  <a:cs typeface="Arial"/>
              </a:rPr>
              <a:t>พวกเขาสงสัยว่าทำไมพระเจ้าไม่ทรงตอบคำอธิษฐาน ทั้งที่พวกเขาถือศีลอด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38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hi-IN" sz="2800" strike="noStrike" u="none">
                <a:solidFill>
                  <a:srgbClr val="800080"/>
                </a:solidFill>
                <a:uFillTx/>
                <a:latin typeface="Arial"/>
                <a:cs typeface="Arial"/>
              </a:rPr>
              <a:t>พระเจ้าตรัสว่า การถือศีลอดที่แท้จริง </a:t>
            </a:r>
            <a:r>
              <a:rPr b="1" lang="hi-IN" sz="2800" strike="noStrike" u="none">
                <a:solidFill>
                  <a:srgbClr val="800080"/>
                </a:solidFill>
                <a:uFillTx/>
                <a:latin typeface="Arial"/>
                <a:cs typeface="Arial"/>
              </a:rPr>
              <a:t>ไม่ใช่แค่การงดอาหาร</a:t>
            </a:r>
            <a:r>
              <a:rPr b="0" lang="en" sz="2800" strike="noStrike" u="none">
                <a:solidFill>
                  <a:srgbClr val="800080"/>
                </a:solidFill>
                <a:uFillTx/>
                <a:latin typeface="Arial"/>
                <a:ea typeface="Arial"/>
              </a:rPr>
              <a:t> แต่ต้องมีหัวใจที่บริสุทธิ์และกระทำความดี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8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2. 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cs typeface="Arial"/>
              </a:rPr>
              <a:t>การอธิษฐานและการอดอาหารที่แท้จริง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rial"/>
                <a:ea typeface="Arial"/>
              </a:rPr>
              <a:t>6-7)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65960" y="793800"/>
            <a:ext cx="8857440" cy="43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" sz="24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6 </a:t>
            </a: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เราเลือกการอดอาหารอย่างนี้ไม่ใช่หรือ</a:t>
            </a:r>
            <a:r>
              <a:rPr b="0" lang="e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 </a:t>
            </a: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คือการแก้พันธนะอธรรม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การแก้สายรัดของแอก การปลดปล่อยผู้ถูกบีบบังคับให้เป็นอิสระ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และการหักแอกทั้งหมดเสีย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" sz="24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7 </a:t>
            </a: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คือการแบ่งอาหารของเจ้ากับคนหิว การนำคนยากจนไร้บ้าน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เข้ามาในบ้านไม่ใช่หรือ</a:t>
            </a:r>
            <a:r>
              <a:rPr b="0" lang="e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 </a:t>
            </a: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และเมื่อเห็นคนเปลือยกายก็คลุมกายเขาไว้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ทั้งไม่ซ่อนตัวเจ้าจากญาติของเจ้าไม่ใช่หรือ</a:t>
            </a:r>
            <a:r>
              <a:rPr b="0" lang="e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?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2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8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2. 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การอธิษฐานและการอดอาหารที่แท้จริง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80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6-7)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685800"/>
            <a:ext cx="8520120" cy="43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</a:t>
            </a: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การอดอาหารอย่างที่เราเลือกคืออะไร</a:t>
            </a:r>
            <a:r>
              <a:rPr b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?"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</a:t>
            </a:r>
            <a:r>
              <a:rPr b="0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ข้อ 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6)</a:t>
            </a:r>
            <a:br>
              <a:rPr sz="2400"/>
            </a:b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พระเจ้าทรงเผยให้เห็นว่า </a:t>
            </a: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การอดอาหารที่แท้จริง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คือ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ปลดปล่อยผู้ถูกจองจำ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เลิกกดขี่หรือเอาเปรียบผู้อื่น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ช่วยเหลือคนยากจนและคนขัดสน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แบ่งปันอาหารและเสื้อผ้าแก่ผู้ที่ต้องการ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เลิกกล่าวหาหรือข่มเหงกัน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– มีความเมตตาและรักเพื่อนบ้าน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hi-IN" sz="2400" strike="noStrike" u="none">
                <a:solidFill>
                  <a:schemeClr val="dk1"/>
                </a:solidFill>
                <a:uFillTx/>
                <a:latin typeface="Arial"/>
                <a:cs typeface="Arial"/>
              </a:rPr>
              <a:t>ใช้ชีวิตที่สะท้อนถึงน้ำพระทัยของพระเจ้า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hi-IN" sz="2600" strike="noStrike" u="none">
                <a:solidFill>
                  <a:srgbClr val="ff0000"/>
                </a:solidFill>
                <a:uFillTx/>
                <a:latin typeface="Arial"/>
                <a:cs typeface="Arial"/>
              </a:rPr>
              <a:t>พระเจ้าทรงมองหาหัวใจที่กลับใจ ไม่ใช่แค่พิธีกรรมภายนอก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ea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156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3. </a:t>
            </a:r>
            <a:r>
              <a:rPr b="0" lang="hi-I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พระพรที่มาพร้อมกับการอธิษฐานและอดอาหารที่แท้จริง </a:t>
            </a: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(</a:t>
            </a:r>
            <a:r>
              <a:rPr b="0" lang="hi-I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cs typeface="Arial"/>
              </a:rPr>
              <a:t>ข้อ </a:t>
            </a:r>
            <a:r>
              <a:rPr b="0" lang="en" sz="2320" strike="noStrike" u="none">
                <a:solidFill>
                  <a:schemeClr val="dk1"/>
                </a:solidFill>
                <a:highlight>
                  <a:srgbClr val="eeff41"/>
                </a:highlight>
                <a:uFillTx/>
                <a:latin typeface="Arial"/>
                <a:ea typeface="Arial"/>
              </a:rPr>
              <a:t>8-12)</a:t>
            </a:r>
            <a:endParaRPr b="0" lang="en-US" sz="23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324000" y="806400"/>
            <a:ext cx="8686800" cy="410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" sz="24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8 </a:t>
            </a: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แล้วความสว่างจะพุ่งออกมาแก่เจ้าเหมือนรุ่งอรุณ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และการรักษาแผลของเจ้าจะมีขึ้นอย่างรวดเร็ว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ความชอบธรรมของเจ้าจะเดินนำหน้าเจ้า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และพระสิริของพระยาห์เวห์จะระวังหลังเจ้า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" sz="2400" strike="noStrike" u="none">
                <a:solidFill>
                  <a:srgbClr val="777a7b"/>
                </a:solidFill>
                <a:highlight>
                  <a:srgbClr val="ffffff"/>
                </a:highlight>
                <a:uFillTx/>
                <a:latin typeface="Arial"/>
                <a:ea typeface="Arial"/>
              </a:rPr>
              <a:t>9 </a:t>
            </a: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แล้วเมื่อเจ้าทูล พระยาห์เวห์จะทรงตอบ เมื่อเจ้าร้องทูล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พระองค์จะตรัสว่า เราอยู่นี่ ถ้าเจ้าจะเอาแอกออกไปจากท่ามกลางเจ้า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hi-IN" sz="2800" strike="noStrike" u="none">
                <a:solidFill>
                  <a:srgbClr val="121212"/>
                </a:solidFill>
                <a:highlight>
                  <a:srgbClr val="ffffff"/>
                </a:highlight>
                <a:uFillTx/>
                <a:latin typeface="Arial"/>
                <a:cs typeface="Arial"/>
              </a:rPr>
              <a:t>รวมทั้งการชี้หน้า และคำพูดอธรรม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2025-03-08T11:40:19Z</dcterms:modified>
  <cp:revision>3</cp:revision>
  <dc:subject/>
  <dc:title/>
</cp:coreProperties>
</file>