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5F09E18-42F9-4AC2-9A6D-524CB4406E3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8BA6712-18F0-4301-80D9-B3642EB9C8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B8F86C3-3969-4FE6-B82D-1D5168ECEA76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cb20c"/>
            </a:gs>
            <a:gs pos="100000">
              <a:srgbClr val="706e0c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1600200"/>
            <a:ext cx="9071640" cy="137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6000" strike="noStrike" u="none">
                <a:solidFill>
                  <a:srgbClr val="ffffff"/>
                </a:solidFill>
                <a:uFillTx/>
                <a:latin typeface="Arial"/>
              </a:rPr>
              <a:t>หัวใจวันคริสต์มาส</a:t>
            </a:r>
            <a:endParaRPr b="0" lang="en-US" sz="60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cb20c"/>
            </a:gs>
            <a:gs pos="100000">
              <a:srgbClr val="706e0c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"/>
          <p:cNvSpPr txBox="1"/>
          <p:nvPr/>
        </p:nvSpPr>
        <p:spPr>
          <a:xfrm>
            <a:off x="457200" y="685800"/>
            <a:ext cx="91440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17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แม้ต้นมะเดื่อไม่มีดอกบาน หรือเถาองุ่นไม่มีผล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ผลมะกอกก็ขาดไป ทุ่งนามิได้ผลิตอาหาร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แม้ฝูงแพะแกะขาดไปจากคอก และไม่มีฝูงวัวที่ในโรง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18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ถึงกระนั้น ข้าพเจ้าจะร่าเริงในพระยาห์เวห์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ข้าพเจ้าจะเปรมปรีดิ์ในพระเจ้าแห่งความรอดของข้าพเจ้า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6627240" y="4343400"/>
            <a:ext cx="2973960" cy="952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(</a:t>
            </a:r>
            <a:r>
              <a:rPr b="0" lang="hi-IN" sz="2800" strike="noStrike" u="none">
                <a:solidFill>
                  <a:srgbClr val="ffffff"/>
                </a:solidFill>
                <a:uFillTx/>
                <a:latin typeface="Arial"/>
              </a:rPr>
              <a:t>ฮาบากุก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3:17-18)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41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355269"/>
                </a:solidFill>
                <a:uFillTx/>
                <a:latin typeface="Arial"/>
              </a:rPr>
              <a:t>ประการที่สาม มีสันติสุขที่เป็นนิรันดร์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08000" y="226080"/>
            <a:ext cx="8436600" cy="41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hi-IN" sz="4400" strike="noStrike" u="none">
                <a:solidFill>
                  <a:srgbClr val="1e6a39"/>
                </a:solidFill>
                <a:uFillTx/>
                <a:latin typeface="Arial"/>
              </a:rPr>
              <a:t>ประการแรก เสรีภาพจากความกลัว </a:t>
            </a:r>
            <a:br>
              <a:rPr sz="4400"/>
            </a:br>
            <a:r>
              <a:rPr b="0" lang="hi-IN" sz="4400" strike="noStrike" u="none">
                <a:solidFill>
                  <a:srgbClr val="1e6a39"/>
                </a:solidFill>
                <a:uFillTx/>
                <a:latin typeface="Arial"/>
              </a:rPr>
              <a:t>ประการที่สอง ความยินดีในความรอด </a:t>
            </a:r>
            <a:br>
              <a:rPr sz="4400"/>
            </a:br>
            <a:r>
              <a:rPr b="0" lang="hi-IN" sz="4400" strike="noStrike" u="none">
                <a:solidFill>
                  <a:srgbClr val="1e6a39"/>
                </a:solidFill>
                <a:uFillTx/>
                <a:latin typeface="Arial"/>
              </a:rPr>
              <a:t>ประการที่สาม มีสันติสุขที่เป็นนิรันดร์ 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1467e"/>
            </a:gs>
            <a:gs pos="100000">
              <a:srgbClr val="81370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226080"/>
            <a:ext cx="9071640" cy="459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hi-IN" sz="2600" strike="noStrike" u="none">
                <a:solidFill>
                  <a:srgbClr val="ffffff"/>
                </a:solidFill>
                <a:uFillTx/>
                <a:latin typeface="Arial"/>
              </a:rPr>
              <a:t>ลูกา </a:t>
            </a:r>
            <a:r>
              <a:rPr b="1" lang="en-US" sz="2600" strike="noStrike" u="none">
                <a:solidFill>
                  <a:srgbClr val="ffffff"/>
                </a:solidFill>
                <a:uFillTx/>
                <a:latin typeface="Arial"/>
              </a:rPr>
              <a:t>2:1-20</a:t>
            </a:r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457200" y="914400"/>
            <a:ext cx="9144000" cy="4718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อยู่มาคราวนั้น มีรับสั่งจากจักรพรรดิออกัสตัสให้จดทะเบียนสำมะโนครัวทั่วทั้งแผ่นดิน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2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นี่เป็นครั้งแรกที่มีการจดทะเบียนสำมะโนครัว เกิดขึ้นในสมัยที่คีรินิอัสเป็นเจ้าเมืองซีเรีย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3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คนทั้งหลายต่างก็ไปจดทะเบียนที่เมืองของตน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4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โยเซฟก็เดินทางจากเมืองนาซาเร็ธแคว้นกาลิลี ไปที่เมืองของดาวิดชื่อเบธเลเฮมในแคว้นยูเดียด้วย เพราะว่าเขาเป็นวงศ์วานและเชื้อสายของดาวิด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1467e"/>
            </a:gs>
            <a:gs pos="100000">
              <a:srgbClr val="81370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"/>
          <p:cNvSpPr txBox="1"/>
          <p:nvPr/>
        </p:nvSpPr>
        <p:spPr>
          <a:xfrm>
            <a:off x="457200" y="158400"/>
            <a:ext cx="9144000" cy="5414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5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เขาไปจดทะเบียนพร้อมกับมารีย์หญิงที่เขาหมั้นไว้แล้วและกำลังตั้งครรภ์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6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ขณะเขาทั้งสองอยู่ที่นั่น ก็ถึงเวลาที่มารีย์จะคลอดบุตร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7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นางจึงคลอดบุตรชายหัวปี เอาผ้าอ้อมพันและวางไว้ในรางหญ้า เพราะว่าไม่มีที่ว่างในโรงแรมสำหรับพวกเขา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8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ในแถบนั้นมีพวกคนเลี้ยงแกะอยู่กลางทุ่งกำลังเฝ้าฝูงแกะของเขาในเวลากลางคืน 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9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มีทูตสวรรค์องค์หนึ่งขององค์พระผู้เป็นเจ้ามาปรากฏแก่พวกเขา และพระรัศมีขององค์พระผู้เป็นเจ้าส่องล้อมรอบเขา และเขากลัวนัก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1467e"/>
            </a:gs>
            <a:gs pos="100000">
              <a:srgbClr val="81370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"/>
          <p:cNvSpPr txBox="1"/>
          <p:nvPr/>
        </p:nvSpPr>
        <p:spPr>
          <a:xfrm>
            <a:off x="457200" y="266400"/>
            <a:ext cx="9144000" cy="5249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10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ทูตสวรรค์องค์นั้นกล่าวกับเขาทั้งหลายว่า “อย่ากลัวเลย เพราะเรานำข่าวดีมายังพวกท่าน เป็นความยินดีอย่างยิ่งที่จะมาถึงคนทั้งหลาย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11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เพราะว่าในวันนี้ พระผู้ช่วยให้รอดของพวกท่านคือพระคริสต์องค์พระผู้เป็นเจ้ามาประสูติที่เมืองของดาวิด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12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นี่จะเป็นหมายสำคัญสำหรับพวกท่าน คือท่านจะพบพระกุมารนั้นพันผ้าอ้อมนอนอยู่ในรางหญ้า”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13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ในทันใดนั้น ชาวสวรรค์หมู่หนึ่งมาปรากฏอยู่กับทูตสวรรค์องค์นั้นร่วมสรรเสริญพระเจ้าว่า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1467e"/>
            </a:gs>
            <a:gs pos="100000">
              <a:srgbClr val="81370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 txBox="1"/>
          <p:nvPr/>
        </p:nvSpPr>
        <p:spPr>
          <a:xfrm>
            <a:off x="457200" y="263880"/>
            <a:ext cx="9144000" cy="5668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14 “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พระสิริจงมีแด่พระเจ้าในที่สูงสุด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ส่วนบนแผ่นดินโลก สันติสุขจงมีท่ามกลางมนุษย์ทั้งหลายที่พระองค์โปรดปรานนั้น”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15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เมื่อทูตสวรรค์เหล่านั้นไปจากพวกเขาขึ้นสู่สวรรค์แล้ว บรรดาคนเลี้ยงแกะก็พูดกันว่า “ให้เราไปยังเมืองเบธเลเฮมดูเหตุการณ์ที่เกิดขึ้นตามที่องค์พระผู้เป็นเจ้าทรงแจ้งกับเรา”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16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เขาก็รีบไป แล้วพบนางมารีย์กับโยเซฟ และพบพระกุมารนั้นนอนอยู่ในรางหญ้า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1467e"/>
            </a:gs>
            <a:gs pos="100000">
              <a:srgbClr val="813709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"/>
          <p:cNvSpPr txBox="1"/>
          <p:nvPr/>
        </p:nvSpPr>
        <p:spPr>
          <a:xfrm>
            <a:off x="457200" y="443880"/>
            <a:ext cx="9144000" cy="5174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17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เมื่อพวกเขาเห็นแล้วจึงเล่าเรื่องที่เขาได้ยินถึงพระกุมารนั้น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18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คนทั้งหลายที่ได้ยินก็ประหลาดใจเกี่ยวกับเรื่องที่คนเลี้ยงแกะบอกกับเขา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19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ส่วนนางมารีย์ก็เก็บสิ่งเหล่านั้นไว้และรำพึงอยู่ในใจ 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20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บรรดาคนเลี้ยงแกะจึงกลับไปถวายพระเกียรติและสรรเสริญพระเจ้า สำหรับเหตุการณ์ทุกอย่างที่เขาได้ยินและได้เห็นดังที่กล่าวไว้กับพวกเขา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endParaRPr b="0" lang="en-US" sz="26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41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355269"/>
                </a:solidFill>
                <a:uFillTx/>
                <a:latin typeface="Arial"/>
              </a:rPr>
              <a:t>ประการแรก เสรีภาพจากความกลัว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acb20c"/>
            </a:gs>
            <a:gs pos="100000">
              <a:srgbClr val="706e0c"/>
            </a:gs>
          </a:gsLst>
          <a:lin ang="36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"/>
          <p:cNvSpPr txBox="1"/>
          <p:nvPr/>
        </p:nvSpPr>
        <p:spPr>
          <a:xfrm>
            <a:off x="457200" y="685800"/>
            <a:ext cx="9144000" cy="3657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33 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แต่พวกท่านจงแสวงหาแผ่นดินของพระเจ้า และความชอบธรรมของพระองค์ก่อน แล้วพระองค์จะทรงเพิ่มเติมสิ่งทั้งปวงนี้ให้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  <a:p>
            <a:r>
              <a:rPr b="0" lang="en-US" sz="3200" strike="noStrike" u="none">
                <a:solidFill>
                  <a:srgbClr val="ffffff"/>
                </a:solidFill>
                <a:uFillTx/>
                <a:latin typeface="Arial"/>
              </a:rPr>
              <a:t>34 “</a:t>
            </a:r>
            <a:r>
              <a:rPr b="0" lang="hi-IN" sz="3200" strike="noStrike" u="none">
                <a:solidFill>
                  <a:srgbClr val="ffffff"/>
                </a:solidFill>
                <a:uFillTx/>
                <a:latin typeface="Arial"/>
              </a:rPr>
              <a:t>เพราะฉะนั้น อย่ากระวนกระวายถึงวันพรุ่งนี้ เพราะว่าพรุ่งนี้ก็มีเรื่องกระวนกระวายของมันเอง แต่ละวันก็มีทุกข์พออยู่แล้ว</a:t>
            </a:r>
            <a:endParaRPr b="0" lang="en-US" sz="32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6627240" y="4343400"/>
            <a:ext cx="2516760" cy="55656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(</a:t>
            </a:r>
            <a:r>
              <a:rPr b="0" lang="hi-IN" sz="2800" strike="noStrike" u="none">
                <a:solidFill>
                  <a:srgbClr val="ffffff"/>
                </a:solidFill>
                <a:uFillTx/>
                <a:latin typeface="Arial"/>
              </a:rPr>
              <a:t>มัทธิว </a:t>
            </a:r>
            <a:r>
              <a:rPr b="0" lang="en-US" sz="2800" strike="noStrike" u="none">
                <a:solidFill>
                  <a:srgbClr val="ffffff"/>
                </a:solidFill>
                <a:uFillTx/>
                <a:latin typeface="Arial"/>
              </a:rPr>
              <a:t>6:33-34)</a:t>
            </a:r>
            <a:endParaRPr b="0" lang="en-US" sz="28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4117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hi-IN" sz="4400" strike="noStrike" u="none">
                <a:solidFill>
                  <a:srgbClr val="355269"/>
                </a:solidFill>
                <a:uFillTx/>
                <a:latin typeface="Arial"/>
              </a:rPr>
              <a:t>ประการที่สอง ความยินดีในความรอด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LibreOffice/24.8.3.2$Linux_X86_64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2024-12-21T21:57:32Z</dcterms:created>
  <dc:creator/>
  <dc:description/>
  <dc:language>en-US</dc:language>
  <cp:lastModifiedBy/>
  <dcterms:modified xsi:type="dcterms:W3CDTF">2024-12-21T22:56:48Z</dcterms:modified>
  <cp:revision>1</cp:revision>
  <dc:subject/>
  <dc:title/>
</cp:coreProperties>
</file>