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54A4EB-2C9A-47A9-AF88-E1821CD754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5C28707-1827-4A85-904D-343E559254E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9144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158466"/>
                </a:solidFill>
                <a:uFillTx/>
                <a:latin typeface="Arial"/>
              </a:rPr>
              <a:t>ครอบครัวที่ถวายเกียรติพระเจ้า</a:t>
            </a:r>
            <a:endParaRPr b="0" lang="en-US" sz="4400" strike="noStrike" u="none">
              <a:solidFill>
                <a:srgbClr val="158466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ffbf00"/>
                </a:solidFill>
                <a:uFillTx/>
                <a:latin typeface="Arial"/>
              </a:rPr>
              <a:t>- </a:t>
            </a:r>
            <a:r>
              <a:rPr b="0" lang="hi-IN" sz="4000" strike="noStrike" u="none">
                <a:solidFill>
                  <a:srgbClr val="ffbf00"/>
                </a:solidFill>
                <a:uFillTx/>
                <a:latin typeface="Arial"/>
              </a:rPr>
              <a:t>ลูกเป็นของขวัญของพระเจ้า</a:t>
            </a:r>
            <a:endParaRPr b="0" lang="en-US" sz="4000" strike="noStrike" u="none">
              <a:solidFill>
                <a:srgbClr val="ffbf00"/>
              </a:solidFill>
              <a:uFillTx/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57200" y="2043720"/>
            <a:ext cx="91440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นี่แน่ะ บุตรทั้งหลายเป็นมรดกจากพระยาห์เวห์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ผลิตผลของครรภ์เป็นรางวัล 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57200" y="387684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 </a:t>
            </a: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สดุดี </a:t>
            </a: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127:3)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ffbf00"/>
                </a:solidFill>
                <a:uFillTx/>
                <a:latin typeface="Arial"/>
              </a:rPr>
              <a:t>- </a:t>
            </a:r>
            <a:r>
              <a:rPr b="0" lang="hi-IN" sz="4000" strike="noStrike" u="none">
                <a:solidFill>
                  <a:srgbClr val="ffbf00"/>
                </a:solidFill>
                <a:uFillTx/>
                <a:latin typeface="Arial"/>
              </a:rPr>
              <a:t>พ่อแม่ต้องรับผิดชอบในการดูแลสั่งสอนลูก</a:t>
            </a:r>
            <a:endParaRPr b="0" lang="en-US" sz="4000" strike="noStrike" u="none">
              <a:solidFill>
                <a:srgbClr val="ffbf00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57200" y="2043720"/>
            <a:ext cx="91440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จงฝึกเด็กในทางที่เขาควรจะเดินไป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และเมื่อเขาเติบใหญ่ เขาจะไม่พรากจากทางนั้น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57200" y="387684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(</a:t>
            </a: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สุภาษิต </a:t>
            </a:r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22:6)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ffbf00"/>
                </a:solidFill>
                <a:uFillTx/>
                <a:latin typeface="Arial"/>
              </a:rPr>
              <a:t>- </a:t>
            </a:r>
            <a:r>
              <a:rPr b="0" lang="hi-IN" sz="4000" strike="noStrike" u="none">
                <a:solidFill>
                  <a:srgbClr val="ffbf00"/>
                </a:solidFill>
                <a:uFillTx/>
                <a:latin typeface="Arial"/>
              </a:rPr>
              <a:t>พ่อแม่ต้องสั่งสอนลูกด้วยวิธีที่เหมาะสม </a:t>
            </a:r>
            <a:endParaRPr b="0" lang="en-US" sz="4000" strike="noStrike" u="none">
              <a:solidFill>
                <a:srgbClr val="ffbf00"/>
              </a:solidFill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57200" y="1454040"/>
            <a:ext cx="9144000" cy="264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ส่วนท่านทั้งหลายที่เป็นบิดา 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อย่ายั่วบุตรของท่านให้เกิดโทสะ 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แต่จงเลี้ยงดูพวกเขาด้วยการสั่งสอน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และการเตือนสติตามหลักขององค์พระผู้เป็นเจ้า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57200" y="4308840"/>
            <a:ext cx="9144000" cy="8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(</a:t>
            </a: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เอเฟซัส </a:t>
            </a:r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6:4)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177560"/>
            <a:ext cx="9144000" cy="132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ffbf00"/>
                </a:solidFill>
                <a:uFillTx/>
                <a:latin typeface="Arial"/>
              </a:rPr>
              <a:t>- </a:t>
            </a:r>
            <a:r>
              <a:rPr b="0" lang="hi-IN" sz="4000" strike="noStrike" u="none">
                <a:solidFill>
                  <a:srgbClr val="ffbf00"/>
                </a:solidFill>
                <a:uFillTx/>
                <a:latin typeface="Arial"/>
              </a:rPr>
              <a:t>ความเป็นผู้นำในครอบครัวเป็นผู้นำ</a:t>
            </a:r>
            <a:br>
              <a:rPr sz="4000"/>
            </a:br>
            <a:r>
              <a:rPr b="0" lang="hi-IN" sz="4000" strike="noStrike" u="none">
                <a:solidFill>
                  <a:srgbClr val="ffbf00"/>
                </a:solidFill>
                <a:uFillTx/>
                <a:latin typeface="Arial"/>
              </a:rPr>
              <a:t>แบบผู้รับใช้ </a:t>
            </a:r>
            <a:endParaRPr b="0" lang="en-US" sz="4000" strike="noStrike" u="none">
              <a:solidFill>
                <a:srgbClr val="ffbf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396800"/>
            <a:ext cx="9144000" cy="22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ประเด็นที่ </a:t>
            </a:r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2 </a:t>
            </a: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โยชูวาดีทั้งในและนอกบ้าน</a:t>
            </a:r>
            <a:br>
              <a:rPr sz="4000"/>
            </a:b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50000" y="4127400"/>
            <a:ext cx="28476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โยชูวา </a:t>
            </a: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24:31)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21200" y="1452600"/>
            <a:ext cx="9372600" cy="234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คนอิสราเอลได้ปรนนิบัติพระยาห์เวห์ตลอดสมัยของโยชูวา และตลอดสมัยของพวกผู้ใหญ่ผู้มีอายุยืนกว่าโยชูวา ผู้ได้ทราบถึงบรรดาพระราชกิจซึ่งพระยาห์เวห์ทรงกระทำเพื่ออิสราเอล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600" y="2025360"/>
            <a:ext cx="9144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รู้จักพระเจ้า เพื่อให้พระเจ้าเป็นที่รู้จัก</a:t>
            </a:r>
            <a:endParaRPr b="0" lang="en-US" sz="44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0600" y="2025360"/>
            <a:ext cx="9144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3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ด้านที่คะแนนต่ำสุดในครอบครัว</a:t>
            </a:r>
            <a:endParaRPr b="0" lang="en-US" sz="44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600" y="2025360"/>
            <a:ext cx="9144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1.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การแสดงความเอาใจใส่</a:t>
            </a:r>
            <a:endParaRPr b="0" lang="en-US" sz="44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56600" y="1764000"/>
            <a:ext cx="729180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1.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การแสดงความเอาใจใส่</a:t>
            </a:r>
            <a:br>
              <a:rPr sz="4400"/>
            </a:b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2.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การสื่อสารอย่างมีคุณภาพ</a:t>
            </a:r>
            <a:endParaRPr b="0" lang="en-US" sz="44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56600" y="1396800"/>
            <a:ext cx="7063200" cy="22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1.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การแสดงความเอาใจใส่</a:t>
            </a:r>
            <a:br>
              <a:rPr sz="4400"/>
            </a:b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2.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การสื่อสารอย่างมีคุณภาพ</a:t>
            </a:r>
            <a:br>
              <a:rPr sz="4400"/>
            </a:br>
            <a:r>
              <a:rPr b="0" lang="en-US" sz="4400" strike="noStrike" u="none">
                <a:solidFill>
                  <a:srgbClr val="f6f9d4"/>
                </a:solidFill>
                <a:uFillTx/>
                <a:latin typeface="Arial"/>
              </a:rPr>
              <a:t>3. </a:t>
            </a:r>
            <a:r>
              <a:rPr b="0" lang="hi-IN" sz="4400" strike="noStrike" u="none">
                <a:solidFill>
                  <a:srgbClr val="f6f9d4"/>
                </a:solidFill>
                <a:uFillTx/>
                <a:latin typeface="Arial"/>
              </a:rPr>
              <a:t>ปัญหาเศรษฐกิจ</a:t>
            </a:r>
            <a:endParaRPr b="0" lang="en-US" sz="44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50000" y="4343400"/>
            <a:ext cx="28476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โยชูวา </a:t>
            </a:r>
            <a:r>
              <a:rPr b="0" lang="en-US" sz="3200" strike="noStrike" u="none">
                <a:solidFill>
                  <a:srgbClr val="f6f9d4"/>
                </a:solidFill>
                <a:uFillTx/>
                <a:latin typeface="Arial"/>
              </a:rPr>
              <a:t>24:15)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21200" y="624600"/>
            <a:ext cx="9372600" cy="370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และถ้าพวกท่านไม่เห็นด้วยที่จะปรนนิบัติพระยาห์เวห์ 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ท่านก็จงเลือกเสียในวันนี้ว่าท่านจะปรนนิบัติใคร 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จะปรนนิบัติบรรดาพระซึ่งบรรพบุรุษของท่านปรนนิบัติอยู่ในท้องถิ่นฟากตะวันออกของแม่น้ำ 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หรือบรรดาพระของคนอาโมไรต์ในแผ่นดินซึ่งท่านอาศัยอยู่ 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แต่ส่วนข้าพเจ้าและครอบครัวของข้าพเจ้า 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f6f9d4"/>
                </a:solidFill>
                <a:uFillTx/>
                <a:latin typeface="Arial"/>
              </a:rPr>
              <a:t>เราจะปรนนิบัติพระยาห์เวห์”</a:t>
            </a:r>
            <a:endParaRPr b="0" lang="en-US" sz="32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396800"/>
            <a:ext cx="9144000" cy="22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ประเด็นที่ </a:t>
            </a:r>
            <a:r>
              <a:rPr b="0" lang="en-US" sz="4000" strike="noStrike" u="none">
                <a:solidFill>
                  <a:srgbClr val="f6f9d4"/>
                </a:solidFill>
                <a:uFillTx/>
                <a:latin typeface="Arial"/>
              </a:rPr>
              <a:t>1 </a:t>
            </a: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โยชูวานำครอบครัวในทางพระเจ้า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396800"/>
            <a:ext cx="9144000" cy="22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trike="noStrike" u="none">
                <a:solidFill>
                  <a:srgbClr val="f6f9d4"/>
                </a:solidFill>
                <a:uFillTx/>
                <a:latin typeface="Arial"/>
              </a:rPr>
              <a:t>คำสอนและทัศนคติที่สำคัญต่อครอบครัว</a:t>
            </a:r>
            <a:endParaRPr b="0" lang="en-US" sz="4000" strike="noStrike" u="none">
              <a:solidFill>
                <a:srgbClr val="f6f9d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2024-11-09T21:25:10Z</dcterms:created>
  <dc:creator/>
  <dc:description/>
  <dc:language>en-US</dc:language>
  <cp:lastModifiedBy/>
  <dcterms:modified xsi:type="dcterms:W3CDTF">2024-11-09T22:33:55Z</dcterms:modified>
  <cp:revision>1</cp:revision>
  <dc:subject/>
  <dc:title/>
</cp:coreProperties>
</file>