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29.jpeg" ContentType="image/jpeg"/>
  <Override PartName="/ppt/media/image7.jpeg" ContentType="image/jpeg"/>
  <Override PartName="/ppt/media/image28.jpeg" ContentType="image/jpeg"/>
  <Override PartName="/ppt/media/image6.jpeg" ContentType="image/jpeg"/>
  <Override PartName="/ppt/media/image27.jpeg" ContentType="image/jpeg"/>
  <Override PartName="/ppt/media/image5.jpeg" ContentType="image/jpeg"/>
  <Override PartName="/ppt/media/image25.jpeg" ContentType="image/jpeg"/>
  <Override PartName="/ppt/media/image3.jpeg" ContentType="image/jpeg"/>
  <Override PartName="/ppt/media/image12.jpeg" ContentType="image/jpeg"/>
  <Override PartName="/ppt/media/image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10.jpeg" ContentType="image/jpeg"/>
  <Override PartName="/ppt/media/image34.jpeg" ContentType="image/jpeg"/>
  <Override PartName="/ppt/media/image11.jpeg" ContentType="image/jpeg"/>
  <Override PartName="/ppt/media/image8.jpeg" ContentType="image/jpeg"/>
  <Override PartName="/ppt/media/image35.jpeg" ContentType="image/jpeg"/>
  <Override PartName="/ppt/media/image13.jpeg" ContentType="image/jpeg"/>
  <Override PartName="/ppt/media/image37.jpeg" ContentType="image/jpeg"/>
  <Override PartName="/ppt/media/image4.jpeg" ContentType="image/jpeg"/>
  <Override PartName="/ppt/media/image36.jpeg" ContentType="image/jpeg"/>
  <Override PartName="/ppt/media/image15.png" ContentType="image/png"/>
  <Override PartName="/ppt/media/image14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20.jpeg" ContentType="image/jpeg"/>
  <Override PartName="/ppt/media/image26.png" ContentType="image/png"/>
  <Override PartName="/ppt/media/image19.jpeg" ContentType="image/jpeg"/>
  <Override PartName="/ppt/media/image21.jpeg" ContentType="image/jpeg"/>
  <Override PartName="/ppt/media/image22.jpeg" ContentType="image/jpeg"/>
  <Override PartName="/ppt/media/image1.jpeg" ContentType="image/jpeg"/>
  <Override PartName="/ppt/media/image23.jpeg" ContentType="image/jpeg"/>
  <Override PartName="/ppt/media/image2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B94F7-CE0B-4E4E-A3E0-16763E5558E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5275AD-DB9D-4119-87E6-30F0E604C50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76BDF1-A3D4-4117-A1C9-DF6DD5733A5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447C89-46EE-43E2-B09A-701977A90BE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B10EC3-AF97-4C14-AA02-B5E704B8A50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048F33-C9D3-41E3-87A7-BE424800F53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CC8006-B9E0-41E7-88C2-7E40F2B9386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0D626B-2525-475D-A29D-D4DABC3E8F1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95510D-B12F-4653-BBBD-71D9F006334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1540FC-F74C-4360-8596-23207602A59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883769-97F0-4785-B84E-51A82F40225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jpeg"/><Relationship Id="rId3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200" y="680040"/>
            <a:ext cx="3098160" cy="275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4100" strike="noStrike" u="none">
                <a:solidFill>
                  <a:srgbClr val="0000ff"/>
                </a:solidFill>
                <a:effectLst/>
                <a:highlight>
                  <a:srgbClr val="ffff00"/>
                </a:highlight>
                <a:uFillTx/>
                <a:latin typeface="Arial"/>
                <a:cs typeface="Arial"/>
              </a:rPr>
              <a:t>ชัยชนะ</a:t>
            </a:r>
            <a:endParaRPr b="0" lang="en-US" sz="4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4100" strike="noStrike" u="none">
                <a:solidFill>
                  <a:srgbClr val="0000ff"/>
                </a:solidFill>
                <a:effectLst/>
                <a:highlight>
                  <a:srgbClr val="ffff00"/>
                </a:highlight>
                <a:uFillTx/>
                <a:latin typeface="Arial"/>
                <a:cs typeface="Arial"/>
              </a:rPr>
              <a:t>ในพระคริสต์</a:t>
            </a:r>
            <a:endParaRPr b="0" lang="en-US" sz="4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rgbClr val="0000ff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1 </a:t>
            </a:r>
            <a:r>
              <a:rPr b="0" lang="hi-IN" sz="3000" strike="noStrike" u="none">
                <a:solidFill>
                  <a:srgbClr val="0000ff"/>
                </a:solidFill>
                <a:effectLst/>
                <a:highlight>
                  <a:srgbClr val="ffff00"/>
                </a:highlight>
                <a:uFillTx/>
                <a:latin typeface="Arial"/>
                <a:cs typeface="Arial"/>
              </a:rPr>
              <a:t>ยอห์น </a:t>
            </a:r>
            <a:r>
              <a:rPr b="0" lang="en" sz="3000" strike="noStrike" u="none">
                <a:solidFill>
                  <a:srgbClr val="0000ff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5:4-5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3589560" y="0"/>
            <a:ext cx="5355720" cy="51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Google Shape;56;p13" descr=""/>
          <p:cNvPicPr/>
          <p:nvPr/>
        </p:nvPicPr>
        <p:blipFill>
          <a:blip r:embed="rId1"/>
          <a:stretch/>
        </p:blipFill>
        <p:spPr>
          <a:xfrm>
            <a:off x="3516480" y="0"/>
            <a:ext cx="562716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0" y="0"/>
            <a:ext cx="4318560" cy="51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hi-IN" sz="30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วิธีเผชิญกับความกลัว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“อย่ากระวนกระวายในสิ่งใดๆ เลย แต่จงทูลพระเจ้าให้ทรงทราบทุกสิ่งที่พวกท่านขอ โดยการอธิษฐานและการวิงวอน พร้อมกับการขอบพระคุณ แล้วสันติสุขของพระเจ้าที่เกินความเข้าใจ จะคุ้มครองจิตใจและความคิดของท่านทั้งหลายไว้ในพระเยซูคริสต์” 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ฟีลิปปี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4:6-7)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“ข้าพเจ้าได้แสวงหาพระยาห์เวห์ และพระองค์ทรงตอบข้าพเจ้า และทรงช่วยกู้ข้าพเจ้าให้พ้นจากความกลัวทั้งสิ้น” 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สดุดี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34:4)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4" name="Google Shape;115;p22" descr=""/>
          <p:cNvPicPr/>
          <p:nvPr/>
        </p:nvPicPr>
        <p:blipFill>
          <a:blip r:embed="rId1"/>
          <a:stretch/>
        </p:blipFill>
        <p:spPr>
          <a:xfrm>
            <a:off x="4318560" y="0"/>
            <a:ext cx="48254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800600" y="0"/>
            <a:ext cx="4343400" cy="51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“เพราะพระองค์ทรงยิ่งใหญ่และทรงทำการอัศจรรย์ต่างๆ พระองค์แต่ผู้เดียวทรงเป็นพระเจ้า”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สดุดี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86:10)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“แม้ข้าพระองค์จะเดินฝ่าหุบเขาเงามัจจุราช ข้าพระองค์ไม่กลัวอันตรายใดๆ เพราะพระองค์สถิตกับข้าพระองค์ คทาและธารพระกรของพระองค์ปลอบโยนข้าพระองค์”   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สดุดี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23:4)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“อย่ากลัวเลย เพราะเราอยู่กับเจ้า อย่าขยาด เพราะเราเป็นพระเจ้าของเจ้า เราจะเสริมกำลังเจ้า เราจะช่วยเจ้า เราจะชูเจ้าด้วยมือขวาอันชอบธรรมของเรา”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อิสยาห์ </a:t>
            </a:r>
            <a:r>
              <a:rPr b="0" lang="en" sz="19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41:10)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7" name="Google Shape;122;p23" descr=""/>
          <p:cNvPicPr/>
          <p:nvPr/>
        </p:nvPicPr>
        <p:blipFill>
          <a:blip r:embed="rId1"/>
          <a:stretch/>
        </p:blipFill>
        <p:spPr>
          <a:xfrm>
            <a:off x="0" y="60480"/>
            <a:ext cx="48006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5029200" y="0"/>
            <a:ext cx="4114800" cy="50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“ความตายและชีวิตอยู่ในอำนาจของลิ้น และผู้ที่รักมันก็จะกินผลของมัน”  </a:t>
            </a:r>
            <a:r>
              <a:rPr b="0" lang="en" sz="22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2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สุภาษิต </a:t>
            </a:r>
            <a:r>
              <a:rPr b="0" lang="en" sz="22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18:21)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“ฉะนั้นความเชื่อเกิดขึ้นได้ก็เพราะการได้ยิน และการได้ยินเกิดขึ้นได้ ก็เพราะการประกาศพระคริสต์”            </a:t>
            </a:r>
            <a:r>
              <a:rPr b="0" lang="en" sz="22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2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โรม </a:t>
            </a:r>
            <a:r>
              <a:rPr b="0" lang="en" sz="22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10:17)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" name="Google Shape;128;p24" descr=""/>
          <p:cNvPicPr/>
          <p:nvPr/>
        </p:nvPicPr>
        <p:blipFill>
          <a:blip r:embed="rId1"/>
          <a:stretch/>
        </p:blipFill>
        <p:spPr>
          <a:xfrm>
            <a:off x="0" y="0"/>
            <a:ext cx="45720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0" y="0"/>
            <a:ext cx="4572000" cy="51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“เพราะว่าพระวิญญาณที่พระเจ้าประทานมานั้นจะไม่ทรงให้ท่านเป็นทาสซึ่งทำให้ตกในความกลัวอีก แต่พระวิญญาณจะทรงให้ท่านมีฐานะเป็นบุตรของพระเจ้า โดยพระวิญญาณนั้นเราจึงร้องเรียกพระเจ้าว่า “อับบา </a:t>
            </a:r>
            <a:r>
              <a:rPr b="0" lang="en" sz="24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4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พ่อ</a:t>
            </a:r>
            <a:r>
              <a:rPr b="0" lang="en" sz="24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)”” </a:t>
            </a:r>
            <a:r>
              <a:rPr b="0" lang="en" sz="24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4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โรม </a:t>
            </a:r>
            <a:r>
              <a:rPr b="0" lang="en" sz="24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8:15)</a:t>
            </a:r>
            <a:r>
              <a:rPr b="0" lang="en" sz="1800" strike="noStrike" u="none">
                <a:solidFill>
                  <a:srgbClr val="242424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Google Shape;134;p25" descr=""/>
          <p:cNvPicPr/>
          <p:nvPr/>
        </p:nvPicPr>
        <p:blipFill>
          <a:blip r:embed="rId1"/>
          <a:stretch/>
        </p:blipFill>
        <p:spPr>
          <a:xfrm>
            <a:off x="0" y="0"/>
            <a:ext cx="43434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37468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ชัยชนะเหนือความผิดหวัง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0" y="784080"/>
            <a:ext cx="9144000" cy="12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 anchorCtr="1">
            <a:normAutofit fontScale="47500" lnSpcReduction="19999"/>
          </a:bodyPr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4200" strike="noStrike" u="none">
                <a:solidFill>
                  <a:schemeClr val="dk1"/>
                </a:solidFill>
                <a:effectLst/>
                <a:highlight>
                  <a:srgbClr val="9fc5e8"/>
                </a:highlight>
                <a:uFillTx/>
                <a:latin typeface="Arial"/>
                <a:ea typeface="Arial"/>
              </a:rPr>
              <a:t> </a:t>
            </a:r>
            <a:r>
              <a:rPr b="1" lang="hi-IN" sz="4200" strike="noStrike" u="none">
                <a:solidFill>
                  <a:srgbClr val="474747"/>
                </a:solidFill>
                <a:effectLst/>
                <a:highlight>
                  <a:srgbClr val="9fc5e8"/>
                </a:highlight>
                <a:uFillTx/>
                <a:latin typeface="Arial"/>
                <a:cs typeface="Arial"/>
              </a:rPr>
              <a:t>พระยาห์เวห์ทรงอยู่ใกล้ผู้ที่ใจแตกสลาย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4200" strike="noStrike" u="none">
                <a:solidFill>
                  <a:srgbClr val="474747"/>
                </a:solidFill>
                <a:effectLst/>
                <a:highlight>
                  <a:srgbClr val="9fc5e8"/>
                </a:highlight>
                <a:uFillTx/>
                <a:latin typeface="Arial"/>
                <a:cs typeface="Arial"/>
              </a:rPr>
              <a:t>และทรงช่วยผู้สิ้นหวัง</a:t>
            </a:r>
            <a:r>
              <a:rPr b="1" lang="en" sz="3200" strike="noStrike" u="none">
                <a:solidFill>
                  <a:srgbClr val="474747"/>
                </a:solidFill>
                <a:effectLst/>
                <a:highlight>
                  <a:srgbClr val="9fc5e8"/>
                </a:highlight>
                <a:uFillTx/>
                <a:latin typeface="Arial"/>
                <a:ea typeface="Arial"/>
              </a:rPr>
              <a:t> </a:t>
            </a:r>
            <a:r>
              <a:rPr b="1" lang="en" sz="3200" strike="noStrike" u="none">
                <a:solidFill>
                  <a:srgbClr val="474747"/>
                </a:solidFill>
                <a:effectLst/>
                <a:highlight>
                  <a:srgbClr val="9fc5e8"/>
                </a:highlight>
                <a:uFillTx/>
                <a:latin typeface="Arial"/>
                <a:ea typeface="Arial"/>
              </a:rPr>
              <a:t>(</a:t>
            </a:r>
            <a:r>
              <a:rPr b="1" lang="hi-IN" sz="3200" strike="noStrike" u="none">
                <a:solidFill>
                  <a:schemeClr val="dk1"/>
                </a:solidFill>
                <a:effectLst/>
                <a:highlight>
                  <a:srgbClr val="9fc5e8"/>
                </a:highlight>
                <a:uFillTx/>
                <a:latin typeface="Arial"/>
                <a:cs typeface="Arial"/>
              </a:rPr>
              <a:t>สดุดี </a:t>
            </a:r>
            <a:r>
              <a:rPr b="1" lang="en" sz="3200" strike="noStrike" u="none">
                <a:solidFill>
                  <a:schemeClr val="dk1"/>
                </a:solidFill>
                <a:effectLst/>
                <a:highlight>
                  <a:srgbClr val="9fc5e8"/>
                </a:highlight>
                <a:uFillTx/>
                <a:latin typeface="Arial"/>
                <a:ea typeface="Arial"/>
              </a:rPr>
              <a:t>34:18</a:t>
            </a:r>
            <a:r>
              <a:rPr b="1" lang="en" sz="3200" strike="noStrike" u="none">
                <a:solidFill>
                  <a:srgbClr val="474747"/>
                </a:solidFill>
                <a:effectLst/>
                <a:highlight>
                  <a:srgbClr val="9fc5e8"/>
                </a:highlight>
                <a:uFillTx/>
                <a:latin typeface="Arial"/>
                <a:ea typeface="Arial"/>
              </a:rPr>
              <a:t>)</a:t>
            </a:r>
            <a:br>
              <a:rPr sz="19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4" name="Google Shape;141;p26" descr=""/>
          <p:cNvPicPr/>
          <p:nvPr/>
        </p:nvPicPr>
        <p:blipFill>
          <a:blip r:embed="rId1"/>
          <a:stretch/>
        </p:blipFill>
        <p:spPr>
          <a:xfrm>
            <a:off x="228600" y="2166120"/>
            <a:ext cx="3580920" cy="297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142;p26" descr=""/>
          <p:cNvPicPr/>
          <p:nvPr/>
        </p:nvPicPr>
        <p:blipFill>
          <a:blip r:embed="rId2"/>
          <a:srcRect l="-4488" t="0" r="4488" b="0"/>
          <a:stretch/>
        </p:blipFill>
        <p:spPr>
          <a:xfrm>
            <a:off x="3809880" y="2166120"/>
            <a:ext cx="5105520" cy="2977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เยเรมีย์ </a:t>
            </a:r>
            <a:r>
              <a:rPr b="0" lang="en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29:11</a:t>
            </a:r>
            <a:r>
              <a:rPr b="0" lang="en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105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พระยาห์เวห์ตรัสว่า </a:t>
            </a:r>
            <a:r>
              <a:rPr b="0" lang="en" sz="105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'</a:t>
            </a:r>
            <a:r>
              <a:rPr b="0" lang="hi-IN" sz="105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เพราะเรารู้แผนงานที่เรามีไว้สำหรับพวกเจ้า เป็นแผนงานเพื่อสวัสดิภาพ ไม่ใช่เพื่อทำร้ายเจ้า เพื่อจะให้อนาคตและความหวังแก่เจ้า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68" name="Google Shape;149;p27" descr=""/>
          <p:cNvPicPr/>
          <p:nvPr/>
        </p:nvPicPr>
        <p:blipFill>
          <a:blip r:embed="rId1"/>
          <a:stretch/>
        </p:blipFill>
        <p:spPr>
          <a:xfrm>
            <a:off x="0" y="0"/>
            <a:ext cx="43304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Google Shape;150;p27" descr=""/>
          <p:cNvPicPr/>
          <p:nvPr/>
        </p:nvPicPr>
        <p:blipFill>
          <a:blip r:embed="rId2"/>
          <a:stretch/>
        </p:blipFill>
        <p:spPr>
          <a:xfrm>
            <a:off x="4330800" y="60480"/>
            <a:ext cx="4812840" cy="502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3679560" y="0"/>
            <a:ext cx="546372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3000" strike="noStrike" u="none">
                <a:solidFill>
                  <a:srgbClr val="ff0000"/>
                </a:solidFill>
                <a:effectLst/>
                <a:uFillTx/>
                <a:latin typeface="Arial"/>
                <a:cs typeface="Arial"/>
              </a:rPr>
              <a:t>มัทธิว </a:t>
            </a:r>
            <a:r>
              <a:rPr b="0" lang="en" sz="3000" strike="noStrike" u="none">
                <a:solidFill>
                  <a:srgbClr val="ff0000"/>
                </a:solidFill>
                <a:effectLst/>
                <a:uFillTx/>
                <a:latin typeface="Arial"/>
                <a:ea typeface="Arial"/>
              </a:rPr>
              <a:t>11:28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Google Shape;156;p28" descr=""/>
          <p:cNvPicPr/>
          <p:nvPr/>
        </p:nvPicPr>
        <p:blipFill>
          <a:blip r:embed="rId1"/>
          <a:stretch/>
        </p:blipFill>
        <p:spPr>
          <a:xfrm>
            <a:off x="0" y="0"/>
            <a:ext cx="3679200" cy="307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Google Shape;157;p28" descr=""/>
          <p:cNvPicPr/>
          <p:nvPr/>
        </p:nvPicPr>
        <p:blipFill>
          <a:blip r:embed="rId2"/>
          <a:stretch/>
        </p:blipFill>
        <p:spPr>
          <a:xfrm>
            <a:off x="3679560" y="1520280"/>
            <a:ext cx="5464080" cy="362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Google Shape;158;p28" descr=""/>
          <p:cNvPicPr/>
          <p:nvPr/>
        </p:nvPicPr>
        <p:blipFill>
          <a:blip r:embed="rId3"/>
          <a:stretch/>
        </p:blipFill>
        <p:spPr>
          <a:xfrm>
            <a:off x="0" y="3078000"/>
            <a:ext cx="3679200" cy="206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6600" y="408960"/>
            <a:ext cx="41148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ชัยชนะเหนือความผิดหวัง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Google Shape;165;p29" descr=""/>
          <p:cNvPicPr/>
          <p:nvPr/>
        </p:nvPicPr>
        <p:blipFill>
          <a:blip r:embed="rId1"/>
          <a:stretch/>
        </p:blipFill>
        <p:spPr>
          <a:xfrm>
            <a:off x="4490640" y="0"/>
            <a:ext cx="465300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0" y="1371600"/>
            <a:ext cx="449064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hi-IN" sz="26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ความผิดหวังไม่ใช่ความพ่ายแพ้</a:t>
            </a:r>
            <a:br>
              <a:rPr sz="2600"/>
            </a:b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hi-IN" sz="26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พระเจ้าทรงมีแผนงานเพื่ออนาคต</a:t>
            </a:r>
            <a:br>
              <a:rPr sz="2600"/>
            </a:b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hi-IN" sz="26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พระองค์ทรงปลอบใจและฟื้นฟูใจ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23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9560" y="228600"/>
            <a:ext cx="8974440" cy="5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ชัยชนะเหนือความพ่ายแพ้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0" y="906840"/>
            <a:ext cx="9143640" cy="42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hi-IN" sz="2200" strike="noStrike" u="none">
                <a:solidFill>
                  <a:schemeClr val="dk1"/>
                </a:solidFill>
                <a:effectLst/>
                <a:highlight>
                  <a:srgbClr val="f6f9d4"/>
                </a:highlight>
                <a:uFillTx/>
                <a:latin typeface="Arial"/>
                <a:cs typeface="Arial"/>
              </a:rPr>
              <a:t>โรม </a:t>
            </a:r>
            <a:r>
              <a:rPr b="0" lang="en" sz="2200" strike="noStrike" u="none">
                <a:solidFill>
                  <a:schemeClr val="dk1"/>
                </a:solidFill>
                <a:effectLst/>
                <a:highlight>
                  <a:srgbClr val="f6f9d4"/>
                </a:highlight>
                <a:uFillTx/>
                <a:latin typeface="Arial"/>
                <a:ea typeface="Arial"/>
              </a:rPr>
              <a:t>8:28</a:t>
            </a:r>
            <a:r>
              <a:rPr b="0" lang="e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28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เรารู้ว่าเหตุการณ์</a:t>
            </a:r>
            <a:r>
              <a:rPr b="0" lang="hi-IN" sz="2800" strike="noStrike" u="none">
                <a:solidFill>
                  <a:srgbClr val="474747"/>
                </a:solidFill>
                <a:effectLst/>
                <a:highlight>
                  <a:srgbClr val="cfe2f3"/>
                </a:highlight>
                <a:uFillTx/>
                <a:latin typeface="Arial"/>
                <a:cs typeface="Arial"/>
              </a:rPr>
              <a:t>ทุกอย่างร่วมกันก่อผลดี</a:t>
            </a:r>
            <a:r>
              <a:rPr b="0" lang="hi-IN" sz="28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แก่คนที่รักพระเจ้า คือแก่คนทั้งหลายที่พระองค์ทรงเรียกตามพระประสงค์ของพระองค์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Google Shape;172;p30" descr=""/>
          <p:cNvPicPr/>
          <p:nvPr/>
        </p:nvPicPr>
        <p:blipFill>
          <a:blip r:embed="rId1"/>
          <a:stretch/>
        </p:blipFill>
        <p:spPr>
          <a:xfrm>
            <a:off x="5111640" y="2445480"/>
            <a:ext cx="3639240" cy="2044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Google Shape;173;p30" descr=""/>
          <p:cNvPicPr/>
          <p:nvPr/>
        </p:nvPicPr>
        <p:blipFill>
          <a:blip r:embed="rId2"/>
          <a:stretch/>
        </p:blipFill>
        <p:spPr>
          <a:xfrm>
            <a:off x="567720" y="2445480"/>
            <a:ext cx="3651480" cy="2044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600"/>
            <a:ext cx="8520120" cy="109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57200" indent="-3542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hi-IN" sz="22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มัทธิว </a:t>
            </a:r>
            <a:r>
              <a:rPr b="0" lang="en" sz="22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ea typeface="Arial"/>
              </a:rPr>
              <a:t>16:24</a:t>
            </a:r>
            <a:r>
              <a:rPr b="0" lang="en" sz="22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ea typeface="Arial"/>
              </a:rPr>
              <a:t>	</a:t>
            </a:r>
            <a:r>
              <a:rPr b="0" lang="hi-IN" sz="22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พระเยซูจึงตรัสกับบรรดาสาวกของพระองค์ว่า “ถ้าใครต้องการจะติดตามเรา ให้คนนั้นปฏิเสธตนเอง </a:t>
            </a:r>
            <a:r>
              <a:rPr b="0" lang="hi-IN" sz="2200" strike="noStrike" u="none">
                <a:solidFill>
                  <a:srgbClr val="474747"/>
                </a:solidFill>
                <a:effectLst/>
                <a:highlight>
                  <a:srgbClr val="cfe2f3"/>
                </a:highlight>
                <a:uFillTx/>
                <a:latin typeface="Arial"/>
                <a:cs typeface="Arial"/>
              </a:rPr>
              <a:t>รับกางเขนของตนแบกและตามเรามา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Google Shape;179;p31" descr=""/>
          <p:cNvPicPr/>
          <p:nvPr/>
        </p:nvPicPr>
        <p:blipFill>
          <a:blip r:embed="rId1"/>
          <a:stretch/>
        </p:blipFill>
        <p:spPr>
          <a:xfrm>
            <a:off x="0" y="2003400"/>
            <a:ext cx="4749480" cy="313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Google Shape;180;p31" descr=""/>
          <p:cNvPicPr/>
          <p:nvPr/>
        </p:nvPicPr>
        <p:blipFill>
          <a:blip r:embed="rId2"/>
          <a:stretch/>
        </p:blipFill>
        <p:spPr>
          <a:xfrm>
            <a:off x="4749840" y="2003400"/>
            <a:ext cx="4393800" cy="313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75760" y="429840"/>
            <a:ext cx="6875640" cy="74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1 </a:t>
            </a:r>
            <a:r>
              <a:rPr b="0" lang="hi-IN" sz="24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ยอห์น </a:t>
            </a:r>
            <a:r>
              <a:rPr b="0" lang="en" sz="24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5:4-5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360" y="1363320"/>
            <a:ext cx="8209440" cy="314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 anchorCtr="1">
            <a:normAutofit fontScale="92500" lnSpcReduction="9999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เพราะทุกคนที่เกิดจากพระเจ้า ก็มีชัยเหนือโลก และความเชื่อของเรานี่แหละเป็น</a:t>
            </a:r>
            <a:r>
              <a:rPr b="0" lang="hi-IN" sz="3600" strike="noStrike" u="none">
                <a:solidFill>
                  <a:srgbClr val="ff0000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ชัยชนะ</a:t>
            </a:r>
            <a:r>
              <a:rPr b="0" lang="hi-IN" sz="36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ที่มีชัยเหนือโลก ใครล่ะที่มีชัยเหนือโลก</a:t>
            </a:r>
            <a:r>
              <a:rPr b="0" lang="en" sz="36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36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ไม่ใช่ใครอื่น คือคนที่เชื่อว่า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3600" strike="noStrike" u="none">
                <a:solidFill>
                  <a:srgbClr val="ff0000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พระเยซู</a:t>
            </a:r>
            <a:r>
              <a:rPr b="0" lang="hi-IN" sz="36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เป็นพระบุตรของพระเจ้านั่นเอง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311760" y="385200"/>
            <a:ext cx="8520120" cy="475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95000"/>
              </a:lnSpc>
              <a:spcBef>
                <a:spcPts val="1199"/>
              </a:spcBef>
              <a:buClr>
                <a:srgbClr val="474747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ea typeface="Arial"/>
              </a:rPr>
              <a:t>2 </a:t>
            </a:r>
            <a:r>
              <a:rPr b="0" lang="hi-IN" sz="20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โครินธ์ </a:t>
            </a:r>
            <a:r>
              <a:rPr b="0" lang="en" sz="20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ea typeface="Arial"/>
              </a:rPr>
              <a:t>12:9</a:t>
            </a:r>
            <a:r>
              <a:rPr b="0" lang="en" sz="2000" strike="noStrike" u="none">
                <a:solidFill>
                  <a:schemeClr val="dk1"/>
                </a:solidFill>
                <a:effectLst/>
                <a:highlight>
                  <a:srgbClr val="ff9900"/>
                </a:highlight>
                <a:uFillTx/>
                <a:latin typeface="Arial"/>
                <a:ea typeface="Arial"/>
              </a:rPr>
              <a:t>	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แต่พระองค์ตรัสกับข้าพเจ้าแล้วว่า “การมีพระคุณของเราก็เพียงพอกับเจ้า เพราะว่า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cfe2f3"/>
                </a:highlight>
                <a:uFillTx/>
                <a:latin typeface="Arial"/>
                <a:cs typeface="Arial"/>
              </a:rPr>
              <a:t>ความอ่อนแอมีที่ไหน 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ฤทธานุภาพของเราก็ปรากฏเต็มที่ที่นั่น” เพราะฉะนั้น ข้าพเจ้าจะอวดบรรดาความอ่อนแอของข้าพเจ้ามากขี้นด้วยความยินดีอย่างยิ่ง เพื่อว่า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cfe2f3"/>
                </a:highlight>
                <a:uFillTx/>
                <a:latin typeface="Arial"/>
                <a:cs typeface="Arial"/>
              </a:rPr>
              <a:t>ฤทธานุภาพของพระคริสต์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9900"/>
                </a:highlight>
                <a:uFillTx/>
                <a:latin typeface="Arial"/>
                <a:cs typeface="Arial"/>
              </a:rPr>
              <a:t>จะอยู่ในข้าพเจ้า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Google Shape;186;p32" descr=""/>
          <p:cNvPicPr/>
          <p:nvPr/>
        </p:nvPicPr>
        <p:blipFill>
          <a:blip r:embed="rId1"/>
          <a:stretch/>
        </p:blipFill>
        <p:spPr>
          <a:xfrm>
            <a:off x="548280" y="2237760"/>
            <a:ext cx="3455640" cy="29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Google Shape;187;p32" descr=""/>
          <p:cNvPicPr/>
          <p:nvPr/>
        </p:nvPicPr>
        <p:blipFill>
          <a:blip r:embed="rId2"/>
          <a:stretch/>
        </p:blipFill>
        <p:spPr>
          <a:xfrm>
            <a:off x="4572000" y="2571840"/>
            <a:ext cx="4571640" cy="256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020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444960"/>
            <a:ext cx="36576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rgbClr val="ffffff"/>
                </a:solidFill>
                <a:effectLst/>
                <a:uFillTx/>
                <a:latin typeface="Arial"/>
                <a:cs typeface="Arial"/>
              </a:rPr>
              <a:t>ชัยชนะเหนือความพ่ายแพ้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28600" y="1152360"/>
            <a:ext cx="3657600" cy="36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rgbClr val="ffffd7"/>
                </a:solidFill>
                <a:effectLst/>
                <a:uFillTx/>
                <a:latin typeface="Arial"/>
                <a:cs typeface="Arial"/>
              </a:rPr>
              <a:t>ความพ่ายแพ้คือบทเรียน ไม่ใช่จุดจบ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rgbClr val="ffffd7"/>
                </a:solidFill>
                <a:effectLst/>
                <a:uFillTx/>
                <a:latin typeface="Arial"/>
                <a:cs typeface="Arial"/>
              </a:rPr>
              <a:t>พระเจ้าทรงทำให้ทุกสิ่งกลับคืนดี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rgbClr val="ffffd7"/>
                </a:solidFill>
                <a:effectLst/>
                <a:uFillTx/>
                <a:latin typeface="Arial"/>
                <a:cs typeface="Arial"/>
              </a:rPr>
              <a:t>ฤทธิ์เดชสำแดงในความอ่อนแอ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Google Shape;194;p33" descr=""/>
          <p:cNvPicPr/>
          <p:nvPr/>
        </p:nvPicPr>
        <p:blipFill>
          <a:blip r:embed="rId1"/>
          <a:stretch/>
        </p:blipFill>
        <p:spPr>
          <a:xfrm>
            <a:off x="4089240" y="18720"/>
            <a:ext cx="2526840" cy="252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Google Shape;195;p33" descr=""/>
          <p:cNvPicPr/>
          <p:nvPr/>
        </p:nvPicPr>
        <p:blipFill>
          <a:blip r:embed="rId2"/>
          <a:stretch/>
        </p:blipFill>
        <p:spPr>
          <a:xfrm>
            <a:off x="6616800" y="18720"/>
            <a:ext cx="2526840" cy="252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Google Shape;196;p33" descr=""/>
          <p:cNvPicPr/>
          <p:nvPr/>
        </p:nvPicPr>
        <p:blipFill>
          <a:blip r:embed="rId3"/>
          <a:stretch/>
        </p:blipFill>
        <p:spPr>
          <a:xfrm>
            <a:off x="4089240" y="2545920"/>
            <a:ext cx="5054400" cy="263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ชัยชนะเหนือความสงสัย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0" y="640080"/>
            <a:ext cx="9144000" cy="23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ยากอบ </a:t>
            </a: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1:6   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แต่จงขอด้วยความเชื่อและไม่สงสัย เพราะว่าคนที่สงสัยนั้นเป็นเหมือนคลื่นในทะเลที่ถูกลมพัดซัดไปมา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มาระโก </a:t>
            </a: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9:24  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บิดาของเด็กจึงร้องทูลทันทีว่า “</a:t>
            </a:r>
            <a:r>
              <a:rPr b="0" lang="hi-IN" sz="2000" strike="noStrike" u="none">
                <a:solidFill>
                  <a:srgbClr val="ff0000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ข้าพเจ้าเชื่อ</a:t>
            </a:r>
            <a:r>
              <a:rPr b="0" lang="e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 และขอโปรดช่วยในส่วนที่ขาดอยู่ด้วยเถิด”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ยอห์น </a:t>
            </a: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20:27 </a:t>
            </a: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แล้วพระองค์ตรัสกับโธมัสว่า “เอานิ้วของท่านแยงที่นี่ และดูที่มือของเรา ยื่นมือของท่านออกมาคลำที่สีข้างของเรา อย่าสงสัยเลย แต่จงเชื่อ”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4" name="Google Shape;203;p34" descr=""/>
          <p:cNvPicPr/>
          <p:nvPr/>
        </p:nvPicPr>
        <p:blipFill>
          <a:blip r:embed="rId1"/>
          <a:stretch/>
        </p:blipFill>
        <p:spPr>
          <a:xfrm>
            <a:off x="6400800" y="3007800"/>
            <a:ext cx="2743200" cy="213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Google Shape;204;p34" descr=""/>
          <p:cNvPicPr/>
          <p:nvPr/>
        </p:nvPicPr>
        <p:blipFill>
          <a:blip r:embed="rId2"/>
          <a:stretch/>
        </p:blipFill>
        <p:spPr>
          <a:xfrm>
            <a:off x="2514600" y="3007800"/>
            <a:ext cx="3886200" cy="213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Google Shape;205;p34" descr=""/>
          <p:cNvPicPr/>
          <p:nvPr/>
        </p:nvPicPr>
        <p:blipFill>
          <a:blip r:embed="rId3"/>
          <a:stretch/>
        </p:blipFill>
        <p:spPr>
          <a:xfrm>
            <a:off x="0" y="3005640"/>
            <a:ext cx="2514600" cy="213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737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ชัยชนะเหนือความสงสัย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7174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ทุกคนอาจสงสัยได้</a:t>
            </a:r>
            <a:br>
              <a:rPr sz="2800"/>
            </a:b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พระเจ้าทรงเข้าใจและช่วยเสริมความเชื่อ</a:t>
            </a:r>
            <a:br>
              <a:rPr sz="2800"/>
            </a:b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hi-IN" sz="28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นำความสงสัยไปหาพระองค์</a:t>
            </a:r>
            <a:br>
              <a:rPr sz="1800"/>
            </a:br>
            <a:r>
              <a:rPr b="0" lang="en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9" name="Google Shape;212;p35" descr=""/>
          <p:cNvPicPr/>
          <p:nvPr/>
        </p:nvPicPr>
        <p:blipFill>
          <a:blip r:embed="rId1"/>
          <a:stretch/>
        </p:blipFill>
        <p:spPr>
          <a:xfrm>
            <a:off x="5279760" y="637920"/>
            <a:ext cx="3632760" cy="170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Google Shape;213;p35" descr=""/>
          <p:cNvPicPr/>
          <p:nvPr/>
        </p:nvPicPr>
        <p:blipFill>
          <a:blip r:embed="rId2"/>
          <a:stretch/>
        </p:blipFill>
        <p:spPr>
          <a:xfrm>
            <a:off x="5279760" y="2863080"/>
            <a:ext cx="3632760" cy="170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มมาระโก </a:t>
            </a: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9:24</a:t>
            </a:r>
            <a:r>
              <a:rPr b="0" lang="hi-IN" sz="11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าระโก </a:t>
            </a: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9:24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03" name="Google Shape;220;p36" descr=""/>
          <p:cNvPicPr/>
          <p:nvPr/>
        </p:nvPicPr>
        <p:blipFill>
          <a:blip r:embed="rId1"/>
          <a:stretch/>
        </p:blipFill>
        <p:spPr>
          <a:xfrm>
            <a:off x="0" y="0"/>
            <a:ext cx="4571640" cy="255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Google Shape;221;p36" descr=""/>
          <p:cNvPicPr/>
          <p:nvPr/>
        </p:nvPicPr>
        <p:blipFill>
          <a:blip r:embed="rId2"/>
          <a:stretch/>
        </p:blipFill>
        <p:spPr>
          <a:xfrm>
            <a:off x="4572000" y="2560320"/>
            <a:ext cx="4571640" cy="255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8600" y="168840"/>
            <a:ext cx="4572000" cy="6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พระเยซูให้เรา……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45440" y="1009800"/>
            <a:ext cx="4655160" cy="387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ชัยชนะเหนือความตาย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916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ชัยชนะเหนือความกลัว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916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ชัยชนะเหนือความผิดหวัง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916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ชัยชนะเหนือความพ่ายแพ้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916"/>
              </a:spcBef>
              <a:spcAft>
                <a:spcPts val="850"/>
              </a:spcAft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ชัยชนะเหนือความสงสัย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2320" strike="noStrike" u="none">
                <a:solidFill>
                  <a:srgbClr val="ff0000"/>
                </a:solidFill>
                <a:effectLst/>
                <a:uFillTx/>
                <a:latin typeface="Arial"/>
                <a:cs typeface="Arial"/>
              </a:rPr>
              <a:t>ท่านพร้อมจะรับชัยชนะนี้แล้วหรือยัง</a:t>
            </a:r>
            <a:r>
              <a:rPr b="1" lang="en" sz="2320" strike="noStrike" u="none">
                <a:solidFill>
                  <a:srgbClr val="ff0000"/>
                </a:solidFill>
                <a:effectLst/>
                <a:uFillTx/>
                <a:latin typeface="Arial"/>
                <a:ea typeface="Arial"/>
              </a:rPr>
              <a:t>?</a:t>
            </a:r>
            <a:endParaRPr b="0" lang="en-US" sz="23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" name="Google Shape;228;p37" descr=""/>
          <p:cNvPicPr/>
          <p:nvPr/>
        </p:nvPicPr>
        <p:blipFill>
          <a:blip r:embed="rId1"/>
          <a:stretch/>
        </p:blipFill>
        <p:spPr>
          <a:xfrm>
            <a:off x="5029200" y="904680"/>
            <a:ext cx="4017960" cy="2981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233;p38" descr=""/>
          <p:cNvPicPr/>
          <p:nvPr/>
        </p:nvPicPr>
        <p:blipFill>
          <a:blip r:embed="rId1"/>
          <a:stretch/>
        </p:blipFill>
        <p:spPr>
          <a:xfrm>
            <a:off x="3483720" y="1226520"/>
            <a:ext cx="5659920" cy="2948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Google Shape;234;p38" descr=""/>
          <p:cNvPicPr/>
          <p:nvPr/>
        </p:nvPicPr>
        <p:blipFill>
          <a:blip r:embed="rId2"/>
          <a:stretch/>
        </p:blipFill>
        <p:spPr>
          <a:xfrm>
            <a:off x="0" y="577800"/>
            <a:ext cx="4123440" cy="412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1680" y="222480"/>
            <a:ext cx="42973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1 </a:t>
            </a:r>
            <a:r>
              <a:rPr b="0" lang="hi-IN" sz="28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ยอห์น </a:t>
            </a:r>
            <a:r>
              <a:rPr b="0" lang="en" sz="28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5:4-5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0160" y="1125000"/>
            <a:ext cx="4807080" cy="276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 anchorCtr="1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แต่ว่าในเหตุการณ์ทั้งหมดนี้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เรามี</a:t>
            </a:r>
            <a:r>
              <a:rPr b="0" lang="hi-IN" sz="2800" strike="noStrike" u="none">
                <a:solidFill>
                  <a:schemeClr val="lt1"/>
                </a:solidFill>
                <a:effectLst/>
                <a:highlight>
                  <a:srgbClr val="ff0000"/>
                </a:highlight>
                <a:uFillTx/>
                <a:latin typeface="Arial"/>
                <a:cs typeface="Arial"/>
              </a:rPr>
              <a:t>ชัยเหลือล้น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lt1"/>
                </a:solidFill>
                <a:effectLst/>
                <a:highlight>
                  <a:srgbClr val="0000ff"/>
                </a:highlight>
                <a:uFillTx/>
                <a:latin typeface="Arial"/>
                <a:cs typeface="Arial"/>
              </a:rPr>
              <a:t>โดยพระองค์ผู้ทรงรักเราทั้งหลาย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Google Shape;69;p15" descr=""/>
          <p:cNvPicPr/>
          <p:nvPr/>
        </p:nvPicPr>
        <p:blipFill>
          <a:blip r:embed="rId1"/>
          <a:stretch/>
        </p:blipFill>
        <p:spPr>
          <a:xfrm>
            <a:off x="4800600" y="0"/>
            <a:ext cx="43430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156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287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ชัยชนะในพระคริสต์</a:t>
            </a:r>
            <a:endParaRPr b="0" lang="en-US" sz="2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95600" y="934920"/>
            <a:ext cx="7655400" cy="34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ชัยชนะเหนือความตาย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2"/>
                </a:solidFill>
                <a:effectLst/>
                <a:highlight>
                  <a:srgbClr val="f6f9d4"/>
                </a:highlight>
                <a:uFillTx/>
                <a:latin typeface="Arial"/>
                <a:cs typeface="Arial"/>
              </a:rPr>
              <a:t>ชัยชนะเหนือความกลัว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2"/>
                </a:solidFill>
                <a:effectLst/>
                <a:highlight>
                  <a:srgbClr val="fab3ed"/>
                </a:highlight>
                <a:uFillTx/>
                <a:latin typeface="Arial"/>
                <a:cs typeface="Arial"/>
              </a:rPr>
              <a:t>ชัยชนะเหนือความผิดหวัง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dk2"/>
                </a:solidFill>
                <a:effectLst/>
                <a:highlight>
                  <a:srgbClr val="ffde59"/>
                </a:highlight>
                <a:uFillTx/>
                <a:latin typeface="Arial"/>
                <a:cs typeface="Arial"/>
              </a:rPr>
              <a:t>ชัยชนะเหนือความพ่ายแพ้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3200" strike="noStrike" u="none">
                <a:solidFill>
                  <a:schemeClr val="lt1"/>
                </a:solidFill>
                <a:effectLst/>
                <a:highlight>
                  <a:srgbClr val="073763"/>
                </a:highlight>
                <a:uFillTx/>
                <a:latin typeface="Arial"/>
                <a:cs typeface="Arial"/>
              </a:rPr>
              <a:t>ชัยชนะเหนือความสงสัย</a:t>
            </a:r>
            <a:br>
              <a:rPr sz="24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/>
          </p:nvPr>
        </p:nvSpPr>
        <p:spPr>
          <a:xfrm>
            <a:off x="4046040" y="360"/>
            <a:ext cx="4786200" cy="3847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ชัยชนะเหนือความตาย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hi-IN" sz="1800" strike="noStrike" u="none">
                <a:solidFill>
                  <a:schemeClr val="dk2"/>
                </a:solidFill>
                <a:effectLst/>
                <a:uFillTx/>
                <a:latin typeface="Arial"/>
                <a:cs typeface="Arial"/>
              </a:rPr>
              <a:t>ยอห์น </a:t>
            </a:r>
            <a:r>
              <a:rPr b="1" lang="en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11:25-26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Google Shape;81;p17" descr=""/>
          <p:cNvPicPr/>
          <p:nvPr/>
        </p:nvPicPr>
        <p:blipFill>
          <a:blip r:embed="rId1"/>
          <a:stretch/>
        </p:blipFill>
        <p:spPr>
          <a:xfrm>
            <a:off x="4046040" y="0"/>
            <a:ext cx="509760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Google Shape;82;p17"/>
          <p:cNvSpPr/>
          <p:nvPr/>
        </p:nvSpPr>
        <p:spPr>
          <a:xfrm>
            <a:off x="152280" y="1073520"/>
            <a:ext cx="35053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hi-IN" sz="3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ชัชั</a:t>
            </a:r>
            <a:r>
              <a:rPr b="0" lang="en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42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ชัยชนะ</a:t>
            </a:r>
            <a:r>
              <a:rPr b="0" lang="en" sz="42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hi-IN" sz="42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เหนือความตาย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45720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1" lang="hi-IN" sz="2100" strike="noStrike" u="none">
                <a:solidFill>
                  <a:schemeClr val="lt1"/>
                </a:solidFill>
                <a:effectLst/>
                <a:uFillTx/>
                <a:latin typeface="Arial"/>
                <a:cs typeface="Arial"/>
              </a:rPr>
              <a:t>ยอห์น </a:t>
            </a:r>
            <a:r>
              <a:rPr b="1" lang="en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11:25-26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18440"/>
            <a:ext cx="8520120" cy="5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9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1 </a:t>
            </a:r>
            <a:r>
              <a:rPr b="1" lang="hi-IN" sz="19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โครินธ์ </a:t>
            </a:r>
            <a:r>
              <a:rPr b="1" lang="en" sz="19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15:54-57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0" y="592920"/>
            <a:ext cx="8831880" cy="455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hi-IN" sz="1800" strike="noStrike" u="none">
                <a:solidFill>
                  <a:srgbClr val="767676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เมื่อสิ่งที่เสื่อมสลายได้นี้สวมด้วยสิ่งที่เสื่อมสลายไม่ได้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800" strike="noStrike" u="none">
                <a:solidFill>
                  <a:srgbClr val="767676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และสภาพที่ต้องตายนี้สวมด้วยสภาพที่ไม่ตาย</a:t>
            </a:r>
            <a:r>
              <a:rPr b="0" lang="e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เมื่อนั้นพระวจนะที่เขียนไว้จะสำเร็จว่า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“ความตายก็ถูกกลืนเข้าในชัยชนะแล้ว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โอ ความตาย </a:t>
            </a:r>
            <a:r>
              <a:rPr b="0" lang="hi-IN" sz="18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ชัยชนะของเจ้าอยู่ที่ไหน</a:t>
            </a:r>
            <a:r>
              <a:rPr b="0" lang="en" sz="1800" strike="noStrike" u="none">
                <a:solidFill>
                  <a:srgbClr val="0000ff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800" strike="noStrike" u="none">
                <a:solidFill>
                  <a:srgbClr val="ff0000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เหล็กไนของความตายนั้นคือบาป</a:t>
            </a:r>
            <a:r>
              <a:rPr b="1" lang="en" sz="1800" strike="noStrike" u="none">
                <a:solidFill>
                  <a:srgbClr val="767676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800" strike="noStrike" u="none">
                <a:solidFill>
                  <a:srgbClr val="ff0000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และฤทธิ์ของบาปคือธรรมบัญญัติ</a:t>
            </a:r>
            <a:r>
              <a:rPr b="0" lang="e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สาธุการแด่พระเจ้า ผู้ทรงประทานชัยชนะ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18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แก่เราทั้งหลาย โดยพระเยซูคริสตเจ้าของเรา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Google Shape;89;p18" descr=""/>
          <p:cNvPicPr/>
          <p:nvPr/>
        </p:nvPicPr>
        <p:blipFill>
          <a:blip r:embed="rId1"/>
          <a:stretch/>
        </p:blipFill>
        <p:spPr>
          <a:xfrm>
            <a:off x="5029200" y="0"/>
            <a:ext cx="41144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00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12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ชัยชนะเหนือความตาย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61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600" strike="noStrike" u="none">
                <a:solidFill>
                  <a:schemeClr val="dk1"/>
                </a:solidFill>
                <a:effectLst/>
                <a:uFillTx/>
                <a:latin typeface="Arial"/>
                <a:cs typeface="Arial"/>
              </a:rPr>
              <a:t>วิวรณ์ </a:t>
            </a: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21:4</a:t>
            </a: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พระเจ้าจะทรงเช็ดน้ำตาทุกๆ หยดจากตาของเขาทั้งหลาย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และความตายจะไม่มีอีกต่อไป ความโศกเศร้า การร้องไห้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และการเจ็บปวดจะไม่มีอีกต่อไป เพราะยุคเดิมนั้นผ่านไปแล้ว”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7" name="Google Shape;96;p19" descr=""/>
          <p:cNvPicPr/>
          <p:nvPr/>
        </p:nvPicPr>
        <p:blipFill>
          <a:blip r:embed="rId1"/>
          <a:stretch/>
        </p:blipFill>
        <p:spPr>
          <a:xfrm>
            <a:off x="2371320" y="2646000"/>
            <a:ext cx="3981960" cy="229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d1d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0" y="228600"/>
            <a:ext cx="9144000" cy="11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ctr"/>
            <a:r>
              <a:rPr b="1" lang="en" sz="2600" strike="noStrike" u="none">
                <a:solidFill>
                  <a:srgbClr val="f6f9d4"/>
                </a:solidFill>
                <a:effectLst/>
                <a:uFillTx/>
                <a:latin typeface="Arial"/>
                <a:ea typeface="Arial"/>
              </a:rPr>
              <a:t>“การเอาใจใส่เนื้อหนังก็คือความตาย และการเอาใจใส่พระวิญญาณ </a:t>
            </a:r>
            <a:endParaRPr b="1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1" lang="hi-IN" sz="2600" strike="noStrike" u="none">
                <a:solidFill>
                  <a:srgbClr val="f6f9d4"/>
                </a:solidFill>
                <a:effectLst/>
                <a:uFillTx/>
                <a:latin typeface="Arial"/>
                <a:cs typeface="Arial"/>
              </a:rPr>
              <a:t>ก็คือชีวิตและสันติสุข”</a:t>
            </a:r>
            <a:r>
              <a:rPr b="1" lang="en" sz="2600" strike="noStrike" u="none">
                <a:solidFill>
                  <a:srgbClr val="242424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en" sz="2200" strike="noStrike" u="none">
                <a:solidFill>
                  <a:srgbClr val="d4ea6b"/>
                </a:solidFill>
                <a:effectLst/>
                <a:uFillTx/>
                <a:latin typeface="Arial"/>
                <a:ea typeface="Arial"/>
              </a:rPr>
              <a:t>(</a:t>
            </a:r>
            <a:r>
              <a:rPr b="1" lang="hi-IN" sz="2200" strike="noStrike" u="none">
                <a:solidFill>
                  <a:srgbClr val="d4ea6b"/>
                </a:solidFill>
                <a:effectLst/>
                <a:uFillTx/>
                <a:latin typeface="Arial"/>
                <a:cs typeface="Arial"/>
              </a:rPr>
              <a:t>โรม </a:t>
            </a:r>
            <a:r>
              <a:rPr b="1" lang="en" sz="2200" strike="noStrike" u="none">
                <a:solidFill>
                  <a:srgbClr val="d4ea6b"/>
                </a:solidFill>
                <a:effectLst/>
                <a:uFillTx/>
                <a:latin typeface="Arial"/>
                <a:ea typeface="Arial"/>
              </a:rPr>
              <a:t>8:6)</a:t>
            </a:r>
            <a:endParaRPr b="1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30960" y="1200240"/>
            <a:ext cx="8884440" cy="382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hi-IN" sz="2600" strike="noStrike" u="none">
                <a:solidFill>
                  <a:srgbClr val="ffffff"/>
                </a:solidFill>
                <a:effectLst/>
                <a:uFillTx/>
                <a:latin typeface="Arial"/>
                <a:cs typeface="Arial"/>
              </a:rPr>
              <a:t>ความตายเป็นศัตรูที่ทุกคนหลีกเลี่ยงไม่ได้</a:t>
            </a:r>
            <a:br>
              <a:rPr sz="2600"/>
            </a:br>
            <a:endParaRPr b="1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1" lang="hi-IN" sz="2600" strike="noStrike" u="none">
                <a:solidFill>
                  <a:srgbClr val="ffffff"/>
                </a:solidFill>
                <a:effectLst/>
                <a:uFillTx/>
                <a:latin typeface="Arial"/>
                <a:cs typeface="Arial"/>
              </a:rPr>
              <a:t>แต่พระเยซูสิ้นพระชนม์และทรงฟื้นคืนพระชนม์ในวันที่สาม</a:t>
            </a:r>
            <a:br>
              <a:rPr sz="2600"/>
            </a:br>
            <a:endParaRPr b="1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1" lang="hi-IN" sz="2600" strike="noStrike" u="none">
                <a:solidFill>
                  <a:srgbClr val="ffffff"/>
                </a:solidFill>
                <a:effectLst/>
                <a:uFillTx/>
                <a:latin typeface="Arial"/>
                <a:cs typeface="Arial"/>
              </a:rPr>
              <a:t>การฟื้นคืนพระชนม์ไม่ใช่แค่เหตุการณ์ในอดีต แต่เป็นชัยชนะที่เปลี่ยนความตายให้เป็นทางผ่านสู่ชีวิตนิรันดร์</a:t>
            </a:r>
            <a:br>
              <a:rPr sz="2600"/>
            </a:br>
            <a:endParaRPr b="1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1" lang="hi-IN" sz="2600" strike="noStrike" u="none">
                <a:solidFill>
                  <a:srgbClr val="ffffff"/>
                </a:solidFill>
                <a:effectLst/>
                <a:uFillTx/>
                <a:latin typeface="Arial"/>
                <a:cs typeface="Arial"/>
              </a:rPr>
              <a:t>ผู้เชื่อไม่ต้องกลัวความตายอีกต่อไป กล้าดำเนินชีวิตด้วยความเชื่อ ไม่ใช่ความกลัว</a:t>
            </a:r>
            <a:endParaRPr b="1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676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143680" y="0"/>
            <a:ext cx="4000320" cy="51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มัทธิว </a:t>
            </a:r>
            <a:r>
              <a:rPr b="0" lang="en" sz="2100" strike="noStrike" u="none">
                <a:solidFill>
                  <a:srgbClr val="4c6f72"/>
                </a:solidFill>
                <a:effectLst/>
                <a:highlight>
                  <a:srgbClr val="ffffff"/>
                </a:highlight>
                <a:uFillTx/>
                <a:latin typeface="Arial"/>
                <a:ea typeface="Arial"/>
              </a:rPr>
              <a:t>19:26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4572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7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200" strike="noStrike" u="none">
                <a:solidFill>
                  <a:srgbClr val="474747"/>
                </a:solidFill>
                <a:effectLst/>
                <a:highlight>
                  <a:srgbClr val="ffffff"/>
                </a:highlight>
                <a:uFillTx/>
                <a:latin typeface="Arial"/>
                <a:cs typeface="Arial"/>
              </a:rPr>
              <a:t>พระเยซูทอดพระเนตรดูบรรดาสาวกและตรัสว่า “สิ่งนี้เป็นไปไม่ได้สำหรับมนุษย์ แต่ทุกสิ่งเป็นไปได้สำหรับพระเจ้า”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8000"/>
              </a:lnSpc>
              <a:spcBef>
                <a:spcPts val="2299"/>
              </a:spcBef>
              <a:buNone/>
              <a:tabLst>
                <a:tab algn="l" pos="0"/>
              </a:tabLst>
            </a:pPr>
            <a:endParaRPr b="0" lang="en-US" sz="1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8000"/>
              </a:lnSpc>
              <a:spcBef>
                <a:spcPts val="2299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2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Google Shape;109;p21" descr=""/>
          <p:cNvPicPr/>
          <p:nvPr/>
        </p:nvPicPr>
        <p:blipFill>
          <a:blip r:embed="rId1"/>
          <a:stretch/>
        </p:blipFill>
        <p:spPr>
          <a:xfrm>
            <a:off x="0" y="0"/>
            <a:ext cx="514332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2025-04-26T10:38:30Z</dcterms:modified>
  <cp:revision>1</cp:revision>
  <dc:subject/>
  <dc:title/>
</cp:coreProperties>
</file>