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2735A3-4438-4D4B-8F52-FC63E794B5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AF75AF-EFEA-4C59-A48A-DD6B8C3C48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950F8729-8469-4590-A8F4-D2EDD4FA46BC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54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hi-IN" sz="4400" strike="noStrike" u="none">
                <a:solidFill>
                  <a:srgbClr val="50938a"/>
                </a:solidFill>
                <a:uFillTx/>
                <a:latin typeface="Arial"/>
              </a:rPr>
              <a:t>ทุกสิ่งเป็นไปได้โดยพระเจ้า</a:t>
            </a:r>
            <a:endParaRPr b="1" lang="en-US" sz="4400" strike="noStrike" u="none">
              <a:solidFill>
                <a:srgbClr val="50938a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2154600"/>
            <a:ext cx="9071640" cy="118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trike="noStrike" u="none">
                <a:solidFill>
                  <a:srgbClr val="3465a4"/>
                </a:solidFill>
                <a:uFillTx/>
                <a:latin typeface="Arial"/>
              </a:rPr>
              <a:t>(</a:t>
            </a:r>
            <a:r>
              <a:rPr b="0" lang="hi-IN" sz="3200" strike="noStrike" u="none">
                <a:solidFill>
                  <a:srgbClr val="3465a4"/>
                </a:solidFill>
                <a:uFillTx/>
                <a:latin typeface="Arial"/>
              </a:rPr>
              <a:t>ด้วยความเชื่อ</a:t>
            </a:r>
            <a:r>
              <a:rPr b="0" lang="en-US" sz="3200" strike="noStrike" u="none">
                <a:solidFill>
                  <a:srgbClr val="3465a4"/>
                </a:solidFill>
                <a:uFillTx/>
                <a:latin typeface="Arial"/>
              </a:rPr>
              <a:t>)</a:t>
            </a:r>
            <a:endParaRPr b="0" lang="en-US" sz="3200" strike="noStrike" u="none">
              <a:solidFill>
                <a:srgbClr val="3465a4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98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hi-IN" sz="4400" strike="noStrike" u="none">
                <a:solidFill>
                  <a:srgbClr val="50938a"/>
                </a:solidFill>
                <a:uFillTx/>
                <a:latin typeface="Arial"/>
              </a:rPr>
              <a:t>ทุกสิ่งเป็นไปได้โดยพระเจ้า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600200" y="2099160"/>
            <a:ext cx="7086600" cy="259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hi-IN" sz="4400" strike="noStrike" u="none">
                <a:solidFill>
                  <a:srgbClr val="780373"/>
                </a:solidFill>
                <a:uFillTx/>
                <a:latin typeface="Arial"/>
              </a:rPr>
              <a:t>อภัยบาป </a:t>
            </a:r>
            <a:r>
              <a:rPr b="0" lang="en-US" sz="4400" strike="noStrike" u="none">
                <a:solidFill>
                  <a:srgbClr val="780373"/>
                </a:solidFill>
                <a:uFillTx/>
                <a:latin typeface="Arial"/>
              </a:rPr>
              <a:t>(</a:t>
            </a:r>
            <a:r>
              <a:rPr b="0" lang="hi-IN" sz="4400" strike="noStrike" u="none">
                <a:solidFill>
                  <a:srgbClr val="780373"/>
                </a:solidFill>
                <a:uFillTx/>
                <a:latin typeface="Arial"/>
              </a:rPr>
              <a:t>ลูกา </a:t>
            </a:r>
            <a:r>
              <a:rPr b="0" lang="en-US" sz="4400" strike="noStrike" u="none">
                <a:solidFill>
                  <a:srgbClr val="780373"/>
                </a:solidFill>
                <a:uFillTx/>
                <a:latin typeface="Arial"/>
              </a:rPr>
              <a:t>5:18-19)</a:t>
            </a:r>
            <a:endParaRPr b="0" lang="en-US" sz="4400" strike="noStrike" u="none">
              <a:solidFill>
                <a:srgbClr val="780373"/>
              </a:solidFill>
              <a:uFillTx/>
              <a:latin typeface="Arial"/>
            </a:endParaRPr>
          </a:p>
          <a:p>
            <a:pPr algn="ctr"/>
            <a:r>
              <a:rPr b="0" lang="hi-IN" sz="4400" strike="noStrike" u="none">
                <a:solidFill>
                  <a:srgbClr val="780373"/>
                </a:solidFill>
                <a:uFillTx/>
                <a:latin typeface="Arial"/>
              </a:rPr>
              <a:t>เยียวยารักษา </a:t>
            </a:r>
            <a:r>
              <a:rPr b="0" lang="en-US" sz="4400" strike="noStrike" u="none">
                <a:solidFill>
                  <a:srgbClr val="780373"/>
                </a:solidFill>
                <a:uFillTx/>
                <a:latin typeface="Arial"/>
              </a:rPr>
              <a:t>(</a:t>
            </a:r>
            <a:r>
              <a:rPr b="0" lang="hi-IN" sz="4400" strike="noStrike" u="none">
                <a:solidFill>
                  <a:srgbClr val="780373"/>
                </a:solidFill>
                <a:uFillTx/>
                <a:latin typeface="Arial"/>
              </a:rPr>
              <a:t>ลูกา </a:t>
            </a:r>
            <a:r>
              <a:rPr b="0" lang="en-US" sz="4400" strike="noStrike" u="none">
                <a:solidFill>
                  <a:srgbClr val="780373"/>
                </a:solidFill>
                <a:uFillTx/>
                <a:latin typeface="Arial"/>
              </a:rPr>
              <a:t>8:43-48)</a:t>
            </a:r>
            <a:endParaRPr b="0" lang="en-US" sz="4400" strike="noStrike" u="none">
              <a:solidFill>
                <a:srgbClr val="780373"/>
              </a:solidFill>
              <a:uFillTx/>
              <a:latin typeface="Arial"/>
            </a:endParaRPr>
          </a:p>
          <a:p>
            <a:pPr algn="ctr"/>
            <a:r>
              <a:rPr b="0" lang="hi-IN" sz="4400" strike="noStrike" u="none">
                <a:solidFill>
                  <a:srgbClr val="780373"/>
                </a:solidFill>
                <a:uFillTx/>
                <a:latin typeface="Arial"/>
              </a:rPr>
              <a:t>เปลื่ยนแปลงชีวิต </a:t>
            </a:r>
            <a:r>
              <a:rPr b="0" lang="en-US" sz="4400" strike="noStrike" u="none">
                <a:solidFill>
                  <a:srgbClr val="780373"/>
                </a:solidFill>
                <a:uFillTx/>
                <a:latin typeface="Arial"/>
              </a:rPr>
              <a:t>(</a:t>
            </a:r>
            <a:r>
              <a:rPr b="0" lang="hi-IN" sz="4400" strike="noStrike" u="none">
                <a:solidFill>
                  <a:srgbClr val="780373"/>
                </a:solidFill>
                <a:uFillTx/>
                <a:latin typeface="Arial"/>
              </a:rPr>
              <a:t>ลูกา </a:t>
            </a:r>
            <a:r>
              <a:rPr b="0" lang="en-US" sz="4400" strike="noStrike" u="none">
                <a:solidFill>
                  <a:srgbClr val="780373"/>
                </a:solidFill>
                <a:uFillTx/>
                <a:latin typeface="Arial"/>
              </a:rPr>
              <a:t>19:1-5)</a:t>
            </a:r>
            <a:endParaRPr b="0" lang="en-US" sz="4400" strike="noStrike" u="none">
              <a:solidFill>
                <a:srgbClr val="780373"/>
              </a:solidFill>
              <a:uFillTx/>
              <a:latin typeface="Arial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529560" y="1130400"/>
            <a:ext cx="9071640" cy="9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3200" strike="noStrike" u="none">
                <a:solidFill>
                  <a:srgbClr val="3465a4"/>
                </a:solidFill>
                <a:uFillTx/>
                <a:latin typeface="Arial"/>
              </a:rPr>
              <a:t>(</a:t>
            </a:r>
            <a:r>
              <a:rPr b="1" lang="hi-IN" sz="3200" strike="noStrike" u="none">
                <a:solidFill>
                  <a:srgbClr val="3465a4"/>
                </a:solidFill>
                <a:uFillTx/>
                <a:latin typeface="Arial"/>
              </a:rPr>
              <a:t>ด้วยความเชื่อ</a:t>
            </a:r>
            <a:r>
              <a:rPr b="1" lang="en-US" sz="3200" strike="noStrike" u="none">
                <a:solidFill>
                  <a:srgbClr val="3465a4"/>
                </a:solidFill>
                <a:uFillTx/>
                <a:latin typeface="Arial"/>
              </a:rPr>
              <a:t>)</a:t>
            </a:r>
            <a:endParaRPr b="1" lang="en-US" sz="3200" strike="noStrike" u="none">
              <a:solidFill>
                <a:srgbClr val="3465a4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d7d7"/>
            </a:gs>
            <a:gs pos="100000">
              <a:srgbClr val="e8a202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154080"/>
            <a:ext cx="9071640" cy="68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hi-IN" sz="3600" strike="noStrike" u="none">
                <a:solidFill>
                  <a:srgbClr val="000000"/>
                </a:solidFill>
                <a:uFillTx/>
                <a:latin typeface="Arial"/>
              </a:rPr>
              <a:t>อภัยบาป </a:t>
            </a:r>
            <a:endParaRPr b="1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777960" y="806400"/>
            <a:ext cx="183384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hi-IN" sz="2100" strike="noStrike" u="none">
                <a:solidFill>
                  <a:srgbClr val="000000"/>
                </a:solidFill>
                <a:uFillTx/>
                <a:latin typeface="Arial"/>
              </a:rPr>
              <a:t>ลูกา </a:t>
            </a:r>
            <a:r>
              <a:rPr b="1" lang="en-US" sz="2100" strike="noStrike" u="none">
                <a:solidFill>
                  <a:srgbClr val="000000"/>
                </a:solidFill>
                <a:uFillTx/>
                <a:latin typeface="Arial"/>
              </a:rPr>
              <a:t>5:18-19</a:t>
            </a:r>
            <a:endParaRPr b="1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457200" y="1393920"/>
            <a:ext cx="9372600" cy="4321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hi-IN" sz="3200" strike="noStrike" u="none">
                <a:solidFill>
                  <a:srgbClr val="000000"/>
                </a:solidFill>
                <a:uFillTx/>
                <a:latin typeface="Arial"/>
              </a:rPr>
              <a:t>และนี่แน่ะ มีบางคนหามคนง่อยซึ่งนอนอยู่บนที่นอนมา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000000"/>
                </a:solidFill>
                <a:uFillTx/>
                <a:latin typeface="Arial"/>
              </a:rPr>
              <a:t>พวกเขาพยายามหาทางหามคนง่อย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000000"/>
                </a:solidFill>
                <a:uFillTx/>
                <a:latin typeface="Arial"/>
              </a:rPr>
              <a:t>เข้ามาวางตรงหน้าพระองค์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000000"/>
                </a:solidFill>
                <a:uFillTx/>
                <a:latin typeface="Arial"/>
              </a:rPr>
              <a:t>แต่หาทางเข้ามาไม่ได้เพราะมีคนมาก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000000"/>
                </a:solidFill>
                <a:uFillTx/>
                <a:latin typeface="Arial"/>
              </a:rPr>
              <a:t>เขาจึงขึ้นไปบนหลังคาตึก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000000"/>
                </a:solidFill>
                <a:uFillTx/>
                <a:latin typeface="Arial"/>
              </a:rPr>
              <a:t>แล้วหย่อนคนง่อยพร้อมกับที่นอนลงมาตามช่องกระเบื้อง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000000"/>
                </a:solidFill>
                <a:uFillTx/>
                <a:latin typeface="Arial"/>
              </a:rPr>
              <a:t>วางตรงหน้าพระเยซูท่ามกลางฝูงชน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ab6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 descr=""/>
          <p:cNvPicPr/>
          <p:nvPr/>
        </p:nvPicPr>
        <p:blipFill>
          <a:blip r:embed="rId1"/>
          <a:stretch/>
        </p:blipFill>
        <p:spPr>
          <a:xfrm>
            <a:off x="2514600" y="914760"/>
            <a:ext cx="4952520" cy="36572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ffffa6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9d4"/>
            </a:gs>
            <a:gs pos="100000">
              <a:srgbClr val="3465a4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83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hi-IN" sz="4400" strike="noStrike" u="none">
                <a:solidFill>
                  <a:srgbClr val="000000"/>
                </a:solidFill>
                <a:uFillTx/>
                <a:latin typeface="Arial"/>
              </a:rPr>
              <a:t>เยียวยารักษา</a:t>
            </a: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481680" y="858240"/>
            <a:ext cx="1582200" cy="39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hi-IN" sz="1800" strike="noStrike" u="none">
                <a:solidFill>
                  <a:srgbClr val="000000"/>
                </a:solidFill>
                <a:uFillTx/>
                <a:latin typeface="Arial"/>
              </a:rPr>
              <a:t>ลูกา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</a:rPr>
              <a:t>8:43-48</a:t>
            </a:r>
            <a:endParaRPr b="1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458640" y="1345680"/>
            <a:ext cx="9142560" cy="398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600" strike="noStrike" u="none">
                <a:solidFill>
                  <a:srgbClr val="000000"/>
                </a:solidFill>
                <a:uFillTx/>
                <a:latin typeface="Arial"/>
              </a:rPr>
              <a:t>43 </a:t>
            </a:r>
            <a:r>
              <a:rPr b="0" lang="hi-IN" sz="2600" strike="noStrike" u="none">
                <a:solidFill>
                  <a:srgbClr val="000000"/>
                </a:solidFill>
                <a:uFillTx/>
                <a:latin typeface="Arial"/>
              </a:rPr>
              <a:t>มีผู้หญิงคนหนึ่งเป็นโรคตกโลหิตมาได้สิบสองปีแล้ว 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600" strike="noStrike" u="none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b="0" lang="hi-IN" sz="2600" strike="noStrike" u="none">
                <a:solidFill>
                  <a:srgbClr val="000000"/>
                </a:solidFill>
                <a:uFillTx/>
                <a:latin typeface="Arial"/>
              </a:rPr>
              <a:t>และใช้ทรัพย์ทั้งหมดของนางเป็นค่าหมอ</a:t>
            </a:r>
            <a:r>
              <a:rPr b="0" lang="en-US" sz="2600" strike="noStrike" u="none">
                <a:solidFill>
                  <a:srgbClr val="000000"/>
                </a:solidFill>
                <a:uFillTx/>
                <a:latin typeface="Arial"/>
              </a:rPr>
              <a:t>] 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2600" strike="noStrike" u="none">
                <a:solidFill>
                  <a:srgbClr val="000000"/>
                </a:solidFill>
                <a:uFillTx/>
                <a:latin typeface="Arial"/>
              </a:rPr>
              <a:t>แต่ไม่มีใครรักษาให้หายได้ 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600" strike="noStrike" u="none">
                <a:solidFill>
                  <a:srgbClr val="000000"/>
                </a:solidFill>
                <a:uFillTx/>
                <a:latin typeface="Arial"/>
              </a:rPr>
              <a:t>44 </a:t>
            </a:r>
            <a:r>
              <a:rPr b="0" lang="hi-IN" sz="2600" strike="noStrike" u="none">
                <a:solidFill>
                  <a:srgbClr val="000000"/>
                </a:solidFill>
                <a:uFillTx/>
                <a:latin typeface="Arial"/>
              </a:rPr>
              <a:t>หญิงผู้นี้แอบมาทางข้างหลัง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2600" strike="noStrike" u="none">
                <a:solidFill>
                  <a:srgbClr val="000000"/>
                </a:solidFill>
                <a:uFillTx/>
                <a:latin typeface="Arial"/>
              </a:rPr>
              <a:t>และแตะต้องชายฉลองพระองค์ของพระองค์ 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2600" strike="noStrike" u="none">
                <a:solidFill>
                  <a:srgbClr val="000000"/>
                </a:solidFill>
                <a:uFillTx/>
                <a:latin typeface="Arial"/>
              </a:rPr>
              <a:t>และในทันใดนั้นโลหิตที่ตกก็หยุด 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600" strike="noStrike" u="none">
                <a:solidFill>
                  <a:srgbClr val="000000"/>
                </a:solidFill>
                <a:uFillTx/>
                <a:latin typeface="Arial"/>
              </a:rPr>
              <a:t>45 </a:t>
            </a:r>
            <a:r>
              <a:rPr b="0" lang="hi-IN" sz="2600" strike="noStrike" u="none">
                <a:solidFill>
                  <a:srgbClr val="000000"/>
                </a:solidFill>
                <a:uFillTx/>
                <a:latin typeface="Arial"/>
              </a:rPr>
              <a:t>พระเยซูจึงตรัสถามว่า “ใครแตะต้องเรา</a:t>
            </a:r>
            <a:r>
              <a:rPr b="0" lang="en-US" sz="2600" strike="noStrike" u="none">
                <a:solidFill>
                  <a:srgbClr val="000000"/>
                </a:solidFill>
                <a:uFillTx/>
                <a:latin typeface="Arial"/>
              </a:rPr>
              <a:t>?” 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2600" strike="noStrike" u="none">
                <a:solidFill>
                  <a:srgbClr val="000000"/>
                </a:solidFill>
                <a:uFillTx/>
                <a:latin typeface="Arial"/>
              </a:rPr>
              <a:t>เมื่อทุกคนปฏิเสธ เปโตรจึงทูลพระองค์ว่า 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600" strike="noStrike" u="none">
                <a:solidFill>
                  <a:srgbClr val="000000"/>
                </a:solidFill>
                <a:uFillTx/>
                <a:latin typeface="Arial"/>
              </a:rPr>
              <a:t>“</a:t>
            </a:r>
            <a:r>
              <a:rPr b="0" lang="hi-IN" sz="2600" strike="noStrike" u="none">
                <a:solidFill>
                  <a:srgbClr val="000000"/>
                </a:solidFill>
                <a:uFillTx/>
                <a:latin typeface="Arial"/>
              </a:rPr>
              <a:t>พระอาจารย์ ฝูงชนที่อยู่ล้อมรอบพระองค์กำลังเบียดเสียดพระองค์” 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9d4"/>
            </a:gs>
            <a:gs pos="100000">
              <a:srgbClr val="3465a4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"/>
          <p:cNvSpPr txBox="1"/>
          <p:nvPr/>
        </p:nvSpPr>
        <p:spPr>
          <a:xfrm>
            <a:off x="458640" y="565560"/>
            <a:ext cx="9142560" cy="434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600" strike="noStrike" u="none">
                <a:solidFill>
                  <a:srgbClr val="000000"/>
                </a:solidFill>
                <a:uFillTx/>
                <a:latin typeface="Arial"/>
              </a:rPr>
              <a:t>46 </a:t>
            </a:r>
            <a:r>
              <a:rPr b="0" lang="hi-IN" sz="2600" strike="noStrike" u="none">
                <a:solidFill>
                  <a:srgbClr val="000000"/>
                </a:solidFill>
                <a:uFillTx/>
                <a:latin typeface="Arial"/>
              </a:rPr>
              <a:t>แต่พระเยซูตรัสว่า “มีคนหนึ่งแตะต้องตัวเรา 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2600" strike="noStrike" u="none">
                <a:solidFill>
                  <a:srgbClr val="000000"/>
                </a:solidFill>
                <a:uFillTx/>
                <a:latin typeface="Arial"/>
              </a:rPr>
              <a:t>เพราะเรารู้สึกได้ว่าฤทธิ์ซ่านออกจากตัวเรา” 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600" strike="noStrike" u="none">
                <a:solidFill>
                  <a:srgbClr val="000000"/>
                </a:solidFill>
                <a:uFillTx/>
                <a:latin typeface="Arial"/>
              </a:rPr>
              <a:t>47 </a:t>
            </a:r>
            <a:r>
              <a:rPr b="0" lang="hi-IN" sz="2600" strike="noStrike" u="none">
                <a:solidFill>
                  <a:srgbClr val="000000"/>
                </a:solidFill>
                <a:uFillTx/>
                <a:latin typeface="Arial"/>
              </a:rPr>
              <a:t>เมื่อผู้หญิงคนนั้นเห็นว่าไม่สามารถจะซ่อนตัวต่อไปได้แล้ว 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2600" strike="noStrike" u="none">
                <a:solidFill>
                  <a:srgbClr val="000000"/>
                </a:solidFill>
                <a:uFillTx/>
                <a:latin typeface="Arial"/>
              </a:rPr>
              <a:t>นางก็ตัวสั่นเข้ามาหมอบกราบพระองค์ 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2600" strike="noStrike" u="none">
                <a:solidFill>
                  <a:srgbClr val="000000"/>
                </a:solidFill>
                <a:uFillTx/>
                <a:latin typeface="Arial"/>
              </a:rPr>
              <a:t>ทูลพระองค์ต่อหน้าทุกคนว่า 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2600" strike="noStrike" u="none">
                <a:solidFill>
                  <a:srgbClr val="000000"/>
                </a:solidFill>
                <a:uFillTx/>
                <a:latin typeface="Arial"/>
              </a:rPr>
              <a:t>นางแตะต้องพระองค์เพราะสาเหตุอะไรและหายโรคได้ในทันที 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600" strike="noStrike" u="none">
                <a:solidFill>
                  <a:srgbClr val="000000"/>
                </a:solidFill>
                <a:uFillTx/>
                <a:latin typeface="Arial"/>
              </a:rPr>
              <a:t>48 </a:t>
            </a:r>
            <a:r>
              <a:rPr b="0" lang="hi-IN" sz="2600" strike="noStrike" u="none">
                <a:solidFill>
                  <a:srgbClr val="000000"/>
                </a:solidFill>
                <a:uFillTx/>
                <a:latin typeface="Arial"/>
              </a:rPr>
              <a:t>พระองค์จึงตรัสกับนางว่า 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2600" strike="noStrike" u="none">
                <a:solidFill>
                  <a:srgbClr val="000000"/>
                </a:solidFill>
                <a:uFillTx/>
                <a:latin typeface="Arial"/>
              </a:rPr>
              <a:t>“</a:t>
            </a:r>
            <a:r>
              <a:rPr b="0" lang="hi-IN" sz="2600" strike="noStrike" u="none">
                <a:solidFill>
                  <a:srgbClr val="000000"/>
                </a:solidFill>
                <a:uFillTx/>
                <a:latin typeface="Arial"/>
              </a:rPr>
              <a:t>ลูกหญิงเอ๋ย ที่หายโรคนั้นก็เพราะลูกเชื่อ 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2600" strike="noStrike" u="none">
                <a:solidFill>
                  <a:srgbClr val="000000"/>
                </a:solidFill>
                <a:uFillTx/>
                <a:latin typeface="Arial"/>
              </a:rPr>
              <a:t>จงไปเป็นสุขเถิด”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58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" descr=""/>
          <p:cNvPicPr/>
          <p:nvPr/>
        </p:nvPicPr>
        <p:blipFill>
          <a:blip r:embed="rId1"/>
          <a:stretch/>
        </p:blipFill>
        <p:spPr>
          <a:xfrm>
            <a:off x="2827800" y="685800"/>
            <a:ext cx="4572000" cy="434340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ffbf00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0c2cd"/>
            </a:gs>
            <a:gs pos="100000">
              <a:srgbClr val="eeeee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162720"/>
            <a:ext cx="9071640" cy="73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hi-IN" sz="3600" strike="noStrike" u="none">
                <a:solidFill>
                  <a:srgbClr val="000000"/>
                </a:solidFill>
                <a:uFillTx/>
                <a:latin typeface="Arial"/>
              </a:rPr>
              <a:t>เปลื่ยนแปลงชีวิต</a:t>
            </a: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438480" y="895680"/>
            <a:ext cx="1747080" cy="39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hi-IN" sz="1800" strike="noStrike" u="none">
                <a:solidFill>
                  <a:srgbClr val="000000"/>
                </a:solidFill>
                <a:uFillTx/>
                <a:latin typeface="Arial"/>
              </a:rPr>
              <a:t>ลูกา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</a:rPr>
              <a:t>19:1-5</a:t>
            </a:r>
            <a:endParaRPr b="1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457200" y="1371600"/>
            <a:ext cx="9144000" cy="388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1 </a:t>
            </a:r>
            <a:r>
              <a:rPr b="0" lang="hi-IN" sz="3200" strike="noStrike" u="none">
                <a:solidFill>
                  <a:srgbClr val="000000"/>
                </a:solidFill>
                <a:uFillTx/>
                <a:latin typeface="Arial"/>
              </a:rPr>
              <a:t>เมื่อพระเยซูเสด็จเข้าไปในเมืองเยรีโค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000000"/>
                </a:solidFill>
                <a:uFillTx/>
                <a:latin typeface="Arial"/>
              </a:rPr>
              <a:t>และกำลังเสด็จผ่านไปตามทาง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2 </a:t>
            </a:r>
            <a:r>
              <a:rPr b="0" lang="hi-IN" sz="3200" strike="noStrike" u="none">
                <a:solidFill>
                  <a:srgbClr val="000000"/>
                </a:solidFill>
                <a:uFillTx/>
                <a:latin typeface="Arial"/>
              </a:rPr>
              <a:t>มีชายคนหนึ่งชื่อศักเคียสอยู่ที่นั่น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000000"/>
                </a:solidFill>
                <a:uFillTx/>
                <a:latin typeface="Arial"/>
              </a:rPr>
              <a:t>เขาเป็นนายด่านภาษีและเป็นคนมั่งมี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3 </a:t>
            </a:r>
            <a:r>
              <a:rPr b="0" lang="hi-IN" sz="3200" strike="noStrike" u="none">
                <a:solidFill>
                  <a:srgbClr val="000000"/>
                </a:solidFill>
                <a:uFillTx/>
                <a:latin typeface="Arial"/>
              </a:rPr>
              <a:t>เขาพยายามจะดูว่าพระเยซูเป็นใคร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000000"/>
                </a:solidFill>
                <a:uFillTx/>
                <a:latin typeface="Arial"/>
              </a:rPr>
              <a:t>แต่คนมากจึงมองไม่เห็น เพราะเขาเป็นคนเตี้ย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e0c2cd"/>
            </a:gs>
            <a:gs pos="100000">
              <a:srgbClr val="eeeeee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"/>
          <p:cNvSpPr txBox="1"/>
          <p:nvPr/>
        </p:nvSpPr>
        <p:spPr>
          <a:xfrm>
            <a:off x="457200" y="831960"/>
            <a:ext cx="9144000" cy="388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4 </a:t>
            </a:r>
            <a:r>
              <a:rPr b="0" lang="hi-IN" sz="3200" strike="noStrike" u="none">
                <a:solidFill>
                  <a:srgbClr val="000000"/>
                </a:solidFill>
                <a:uFillTx/>
                <a:latin typeface="Arial"/>
              </a:rPr>
              <a:t>เขาจึงวิ่งไปข้างหน้า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000000"/>
                </a:solidFill>
                <a:uFillTx/>
                <a:latin typeface="Arial"/>
              </a:rPr>
              <a:t>ปีนขึ้นต้นมะเดื่อเพื่อจะได้มองเห็นพระองค์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000000"/>
                </a:solidFill>
                <a:uFillTx/>
                <a:latin typeface="Arial"/>
              </a:rPr>
              <a:t>เพราะว่าพระองค์กำลังจะเสด็จผ่านทางนั้น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5 </a:t>
            </a:r>
            <a:r>
              <a:rPr b="0" lang="hi-IN" sz="3200" strike="noStrike" u="none">
                <a:solidFill>
                  <a:srgbClr val="000000"/>
                </a:solidFill>
                <a:uFillTx/>
                <a:latin typeface="Arial"/>
              </a:rPr>
              <a:t>เมื่อพระเยซูเสด็จมาถึงที่นั่น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000000"/>
                </a:solidFill>
                <a:uFillTx/>
                <a:latin typeface="Arial"/>
              </a:rPr>
              <a:t>พระองค์แหงนพระพักตร์ดูศักเคียสแล้วตรัสกับเขาว่า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“</a:t>
            </a:r>
            <a:r>
              <a:rPr b="0" lang="hi-IN" sz="3200" strike="noStrike" u="none">
                <a:solidFill>
                  <a:srgbClr val="000000"/>
                </a:solidFill>
                <a:uFillTx/>
                <a:latin typeface="Arial"/>
              </a:rPr>
              <a:t>ศักเคียสเอ๋ย จงรีบลงมา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000000"/>
                </a:solidFill>
                <a:uFillTx/>
                <a:latin typeface="Arial"/>
              </a:rPr>
              <a:t>เพราะว่าวันนี้เราจะต้องพักอยู่ในบ้านของท่าน”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fd0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" descr=""/>
          <p:cNvPicPr/>
          <p:nvPr/>
        </p:nvPicPr>
        <p:blipFill>
          <a:blip r:embed="rId1"/>
          <a:stretch/>
        </p:blipFill>
        <p:spPr>
          <a:xfrm>
            <a:off x="3357000" y="685800"/>
            <a:ext cx="3337200" cy="428112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355269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LibreOffice/24.8.5.2$Linux_X86_64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2025-03-22T18:16:21Z</dcterms:created>
  <dc:creator/>
  <dc:description/>
  <dc:language>en-US</dc:language>
  <cp:lastModifiedBy/>
  <dcterms:modified xsi:type="dcterms:W3CDTF">2025-03-22T20:19:21Z</dcterms:modified>
  <cp:revision>3</cp:revision>
  <dc:subject/>
  <dc:title/>
</cp:coreProperties>
</file>