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88825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EECA1B2-30C4-43DD-848A-2AAE15D6C3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39506C5-8BD3-4505-B8AD-F8DB025B32C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D9F158-8E11-4C03-B0F5-AF5B9E380CD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71C258D-F882-4A19-8DD6-C0467D84308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9A07D9C-5F1C-4EF3-9765-380EE59A374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E55C13-548A-4D91-9620-9B460B99874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73ECE10-AC13-4492-A8B5-965DB84B896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C008EA7-55BE-4E26-AF11-336DFB6751A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9F27027-7D4A-4315-9747-E0B1FB3CDB3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BF0D90C-A688-4861-97D8-4654806662B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3AD8C5A-2486-4ED2-AFAC-971BB3B0062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5b277d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"/>
          <p:cNvSpPr/>
          <p:nvPr/>
        </p:nvSpPr>
        <p:spPr>
          <a:xfrm>
            <a:off x="457200" y="274320"/>
            <a:ext cx="114296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hi-IN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แม่ในบัญญัติ </a:t>
            </a:r>
            <a:r>
              <a:rPr b="1" lang="en-US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10 </a:t>
            </a:r>
            <a:r>
              <a:rPr b="1" lang="hi-IN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ประการ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TextBox 2"/>
          <p:cNvSpPr/>
          <p:nvPr/>
        </p:nvSpPr>
        <p:spPr>
          <a:xfrm>
            <a:off x="731520" y="1371600"/>
            <a:ext cx="68576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พระบัญญัติที่มาพร้อมพระพร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1"/>
          <p:cNvSpPr/>
          <p:nvPr/>
        </p:nvSpPr>
        <p:spPr>
          <a:xfrm>
            <a:off x="457200" y="274320"/>
            <a:ext cx="114296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hi-IN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พระบัญญัติข้อที่ </a:t>
            </a:r>
            <a:r>
              <a:rPr b="1" lang="en-US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5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293400" y="1600200"/>
            <a:ext cx="115938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hi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จงให้เกียรติแก่บิดามารดาของเจ้า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hi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อพยพ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20:12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“จงให้เกียรติแก่บิดามารดาของเจ้า เพื่อเจ้าจะได้มีชีวิตยืนนานในแผ่นดิน ซึ่งพระยาห์เวห์พระเจ้าของเจ้าประทานแก่เจ้า”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hi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เฉลยธรรมบัญญัติ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5:16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“จงให้เกียรติแก่บิดามารดาของเจ้า ดังที่พระยาห์เวห์พระเจ้าของเจ้าทรงบัญชาเจ้าไว้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hi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เพื่อเจ้าจะได้มีชีวิตยืนนาน และเจริญดีในแผ่นดินซึ่งพระยาห์เวห์พระเจ้าของเจ้าประทานแก่เจ้า”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"/>
          <p:cNvSpPr/>
          <p:nvPr/>
        </p:nvSpPr>
        <p:spPr>
          <a:xfrm>
            <a:off x="457200" y="274320"/>
            <a:ext cx="114296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hi-IN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การให้เกียรติ หมายถึงอะไร</a:t>
            </a:r>
            <a:r>
              <a:rPr b="1" lang="en-US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2"/>
          <p:cNvSpPr/>
          <p:nvPr/>
        </p:nvSpPr>
        <p:spPr>
          <a:xfrm>
            <a:off x="731520" y="1371600"/>
            <a:ext cx="6857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การให้เกียรติแม่ หมายถึง</a:t>
            </a: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❤️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การเคารพรัก</a:t>
            </a: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: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ทั้งต่อหน้าและลับหลัง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🤱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การดูแลเอาใจใส่</a:t>
            </a: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: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โดยเฉพาะยามเจ็บป่วยหรือแก่ชรา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🌟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การเชิดชูเกียรติ</a:t>
            </a: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: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พูดถึงแม่ในทางที่ดี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👂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การฟังคำสอน</a:t>
            </a: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: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เห็นค่าประสบการณ์ของแม่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1"/>
          <p:cNvSpPr/>
          <p:nvPr/>
        </p:nvSpPr>
        <p:spPr>
          <a:xfrm>
            <a:off x="457200" y="274320"/>
            <a:ext cx="114296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hi-IN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ทำไมพระบัญญัตินี้จึงสำคัญ</a:t>
            </a:r>
            <a:r>
              <a:rPr b="1" lang="en-US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2"/>
          <p:cNvSpPr/>
          <p:nvPr/>
        </p:nvSpPr>
        <p:spPr>
          <a:xfrm>
            <a:off x="731520" y="1371600"/>
            <a:ext cx="6857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✅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เป็นพระบัญญัติที่มาพร้อมพระสัญญา</a:t>
            </a: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: “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เพื่อเจ้าจะได้มีชีวิตยืนนาน”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👩‍👧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เป็นการยกย่องสถานะแม่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🏠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เป็นรากฐานของครอบครัวและสังคมที่มั่นคง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🙏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สะท้อนความสัมพันธ์กับพระเจ้า ผู้เป็นพระบิดาแห่งสวรรค์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1"/>
          <p:cNvSpPr/>
          <p:nvPr/>
        </p:nvSpPr>
        <p:spPr>
          <a:xfrm>
            <a:off x="457200" y="274320"/>
            <a:ext cx="114296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hi-IN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บทสรุป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2"/>
          <p:cNvSpPr/>
          <p:nvPr/>
        </p:nvSpPr>
        <p:spPr>
          <a:xfrm>
            <a:off x="731520" y="1371600"/>
            <a:ext cx="6857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พระบัญญัติข้อที่ </a:t>
            </a: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5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ยกย่องบทบาทของแม่อย่างชัดเจน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การให้เกียรติแม่คือการทำตามพระประสงค์ของพระเจ้า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- </a:t>
            </a:r>
            <a:r>
              <a:rPr b="0" lang="hi-IN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การปฏิบัตินี้นำมาซึ่งพระพร และสร้างรากฐานที่ดีให้กับครอบครัวและสังคม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1"/>
          <p:cNvSpPr/>
          <p:nvPr/>
        </p:nvSpPr>
        <p:spPr>
          <a:xfrm>
            <a:off x="457200" y="274320"/>
            <a:ext cx="114296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hi-IN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ขอบคุณครับ</a:t>
            </a:r>
            <a:r>
              <a:rPr b="1" lang="en-US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/</a:t>
            </a:r>
            <a:r>
              <a:rPr b="1" lang="hi-IN" sz="4400" strike="noStrike" u="none">
                <a:solidFill>
                  <a:srgbClr val="663300"/>
                </a:solidFill>
                <a:effectLst/>
                <a:uFillTx/>
                <a:latin typeface="TH SarabunPSK"/>
              </a:rPr>
              <a:t>ค่ะ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TextBox 2"/>
          <p:cNvSpPr/>
          <p:nvPr/>
        </p:nvSpPr>
        <p:spPr>
          <a:xfrm>
            <a:off x="731520" y="1371600"/>
            <a:ext cx="6857640" cy="22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📖 สุภาษิต </a:t>
            </a:r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1:8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3c3c3c"/>
                </a:solidFill>
                <a:effectLst/>
                <a:uFillTx/>
                <a:latin typeface="TH SarabunPSK"/>
              </a:rPr>
              <a:t>“ลูกเอ๋ย จงฟังคำสั่งสอนของพ่อเจ้า และอย่าทิ้งคำสอนของแม่เจ้า”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LibreOffice/25.2.4.3$Linux_X86_64 LibreOffice_project/520$Build-3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2025-08-03T22:27:33Z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