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AE3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88B8BE-1984-A591-8B06-FF8D1E3B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5AFC92-2ACE-07E3-D3CE-B1004CDE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93C114-2D89-C78A-0595-B421376D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E5E8EC-5ACE-2E79-BF14-9CD5971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2CCA35-991A-C1ED-CA92-1E1B13FD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1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485087-F736-81D4-60AF-0754D5D4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0A06F2-7262-BB9B-A6D1-C0418837E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713BAF-8BCB-637D-2E18-CA14957D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1247C4-E203-909C-BC4D-09CD2124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34F58-6D55-A266-8A46-3D54F39D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9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996AFAF-4658-E4A3-9F34-E2F1539A8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F2D1CB-70A6-96C8-4CA9-3ACD42C3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F758F7-8566-9F33-066B-8F3207A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B00602-B0FE-6529-C179-BCE4A65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BF4CAD-9418-D431-6D24-66A1F8E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25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3F9D2-61AD-1FFF-FE90-27C2B5C2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6818F-3024-D3EC-6AFE-8AF0A679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082104-8BD6-3FAC-7149-D58E60CE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4342F4-C607-1598-76D4-F057A7E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03876C-DE14-A8C1-246C-26262CB1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87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30980A-2547-B1EE-D2E4-4A09ACB9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272B0A-A037-583E-6A84-0FBCACE6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DA92C0-5D87-0B44-CB04-B9269933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6AA0E5-C00C-20E2-B6DC-9AD63590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ACE543-0742-BE5D-6C78-1AA1A343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8BFBBA-1185-004F-6894-49D39AB8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D18568-CC34-28DC-094F-7E00DCBA2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92E811-C42B-EB6C-0C20-B1231A68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888F37-219B-3A9D-5828-289878DF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720EEB-A2AB-2D29-30C0-C1683F5D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CC0214-A235-EA72-3249-5E26B1D1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24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01AE2C-1567-722C-5F1C-C94C364D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F48EAF-7813-996E-5FF9-E04B14AD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E35A0A-E718-652B-0A33-2E6E97AF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C5B3B8C-82BB-2645-044E-54084F878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DC1CBD-E996-CE91-7DC9-BD5AD841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083DA91-56C6-BEA2-A024-960DB3F8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A472215-3042-4BA3-25F1-82A8683A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F2A51E3-2EFA-2561-06A0-5A0FFC4C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0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8B48D7-937D-4B9B-2AF7-A936E3F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AC1B9FE-0693-E6D0-4AC3-FC0698E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55CE572-4931-7D30-1E12-6428AF7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B0E6ED8-1AF4-274A-0B07-E0D3C91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55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BA1C667-4967-3AA0-1A83-4EEB8513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484B04B-A6AF-3B27-59A8-7D6C1355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BABE9F-FFFA-B365-9608-392C677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2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43B47-8196-D4F4-C1B7-FD532796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A8CA8C-B299-EA18-1F99-911AB782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7946EB-551D-75C2-3BAC-5517C439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F1CC09-2E17-EDCD-923D-3C4ED46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0F1D82-AC37-6E9E-858F-94BF04E3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276D2A-2ACC-A87D-CDE7-2022B512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26BF4A-332D-6BEC-72D1-7F6B47C1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9214B07-639D-C77C-B89F-FFB9F6BA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E0CB8F8-06F8-A108-2698-A4E3BB47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E30B95-4153-61E2-9C13-25CC779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560BEA-91FA-718C-5E83-7BA2DD24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DEE9E9-1729-A1C8-C715-815A179A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5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A0940D4-AA1E-46DF-E94B-3B9FE9F1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4D7494-6474-E8CC-41F8-52BB85929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72661B-083E-87C8-9AB6-F2B3E090D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347C-3485-46CF-A515-8B2428270CD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979DFA-2404-F0EC-D7BD-8E569D7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B45548-8529-2B44-1DF3-17968051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5F0D-8D12-4EFD-9A4B-56F5FF917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76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BC7A3DA-F75D-998B-F12C-D8426553C0CE}"/>
              </a:ext>
            </a:extLst>
          </p:cNvPr>
          <p:cNvSpPr txBox="1"/>
          <p:nvPr/>
        </p:nvSpPr>
        <p:spPr>
          <a:xfrm>
            <a:off x="541176" y="597159"/>
            <a:ext cx="1093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BÖLÜM 1 – VERİ HAZIRLAMA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B89B2BC-452B-BF43-173F-1CAF6C496077}"/>
              </a:ext>
            </a:extLst>
          </p:cNvPr>
          <p:cNvSpPr txBox="1"/>
          <p:nvPr/>
        </p:nvSpPr>
        <p:spPr>
          <a:xfrm>
            <a:off x="541176" y="1352938"/>
            <a:ext cx="1093547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B050"/>
                </a:solidFill>
              </a:rPr>
              <a:t>.pdf dosyasını okuma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B050"/>
                </a:solidFill>
              </a:rPr>
              <a:t>.pdf dosyasını sayfalarına bölme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B050"/>
                </a:solidFill>
              </a:rPr>
              <a:t>.pdf sayfalarını .</a:t>
            </a:r>
            <a:r>
              <a:rPr lang="tr-TR" sz="2400" b="1" dirty="0" err="1">
                <a:solidFill>
                  <a:srgbClr val="00B050"/>
                </a:solidFill>
              </a:rPr>
              <a:t>png</a:t>
            </a:r>
            <a:r>
              <a:rPr lang="tr-TR" sz="2400" b="1" dirty="0">
                <a:solidFill>
                  <a:srgbClr val="00B050"/>
                </a:solidFill>
              </a:rPr>
              <a:t> (resim) dosyasına çevirme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B050"/>
                </a:solidFill>
              </a:rPr>
              <a:t>.</a:t>
            </a:r>
            <a:r>
              <a:rPr lang="tr-TR" sz="2400" b="1" dirty="0" err="1">
                <a:solidFill>
                  <a:srgbClr val="00B050"/>
                </a:solidFill>
              </a:rPr>
              <a:t>png</a:t>
            </a:r>
            <a:r>
              <a:rPr lang="tr-TR" sz="2400" b="1" dirty="0">
                <a:solidFill>
                  <a:srgbClr val="00B050"/>
                </a:solidFill>
              </a:rPr>
              <a:t> dosyasının negatifini alma ve kaydetme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 </a:t>
            </a:r>
            <a:r>
              <a:rPr lang="tr-TR" sz="2400" b="1" dirty="0">
                <a:solidFill>
                  <a:srgbClr val="FF0000"/>
                </a:solidFill>
              </a:rPr>
              <a:t>Isı haritalama ve soru işaretleme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 </a:t>
            </a:r>
            <a:r>
              <a:rPr lang="tr-TR" sz="2400" b="1" dirty="0">
                <a:solidFill>
                  <a:srgbClr val="FF0000"/>
                </a:solidFill>
              </a:rPr>
              <a:t>Soruları belli bir kurala göre kayıt etme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4D89339-EF94-3A78-BECE-085CEB5B12DA}"/>
              </a:ext>
            </a:extLst>
          </p:cNvPr>
          <p:cNvSpPr txBox="1"/>
          <p:nvPr/>
        </p:nvSpPr>
        <p:spPr>
          <a:xfrm>
            <a:off x="9011920" y="6309360"/>
            <a:ext cx="27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İsmail Tepedağ / 20221204</a:t>
            </a:r>
          </a:p>
        </p:txBody>
      </p:sp>
    </p:spTree>
    <p:extLst>
      <p:ext uri="{BB962C8B-B14F-4D97-AF65-F5344CB8AC3E}">
        <p14:creationId xmlns:p14="http://schemas.microsoft.com/office/powerpoint/2010/main" val="42098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1AAE7CB-7BF0-9E38-F73E-DADCE6ED440E}"/>
              </a:ext>
            </a:extLst>
          </p:cNvPr>
          <p:cNvSpPr txBox="1"/>
          <p:nvPr/>
        </p:nvSpPr>
        <p:spPr>
          <a:xfrm>
            <a:off x="513184" y="382554"/>
            <a:ext cx="112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MATLAB KODU -1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44CABB3-A71D-7F75-3003-E09757C1D7AF}"/>
              </a:ext>
            </a:extLst>
          </p:cNvPr>
          <p:cNvSpPr txBox="1"/>
          <p:nvPr/>
        </p:nvSpPr>
        <p:spPr>
          <a:xfrm>
            <a:off x="158621" y="80568"/>
            <a:ext cx="63852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.pdf dosyasını okur, sayfalarına ayırır, her sayfayı ve negatifini diske</a:t>
            </a: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kayıt eder.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Scan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 edilen ya da indirilen .pdf dosyaları belirli bir yerde</a:t>
            </a: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tutulmalıdır.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InputFolder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 adına atanmalıdır.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effectLst/>
                <a:latin typeface="Menlo"/>
              </a:rPr>
              <a:t>InputFolder</a:t>
            </a:r>
            <a:r>
              <a:rPr lang="tr-TR" sz="800" b="0" i="0" dirty="0">
                <a:effectLst/>
                <a:latin typeface="Menlo"/>
              </a:rPr>
              <a:t>= 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'C:\</a:t>
            </a:r>
            <a:r>
              <a:rPr lang="tr-TR" sz="800" b="0" i="0" dirty="0" err="1">
                <a:solidFill>
                  <a:srgbClr val="A709F5"/>
                </a:solidFill>
                <a:effectLst/>
                <a:latin typeface="Menlo"/>
              </a:rPr>
              <a:t>Users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tr-TR" sz="800" b="0" i="0" dirty="0" err="1">
                <a:solidFill>
                  <a:srgbClr val="A709F5"/>
                </a:solidFill>
                <a:effectLst/>
                <a:latin typeface="Menlo"/>
              </a:rPr>
              <a:t>mount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\OneDrive\Belgeler\PROJE2203EGTM\SCANNED'</a:t>
            </a:r>
            <a:r>
              <a:rPr lang="tr-TR" sz="800" b="0" i="0" dirty="0">
                <a:effectLst/>
                <a:latin typeface="Menlo"/>
              </a:rPr>
              <a:t>;</a:t>
            </a: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Image Veri Tabanı tanımlama</a:t>
            </a: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effectLst/>
                <a:latin typeface="Menlo"/>
              </a:rPr>
              <a:t>imds</a:t>
            </a:r>
            <a:r>
              <a:rPr lang="tr-TR" sz="800" b="0" i="0" dirty="0">
                <a:effectLst/>
                <a:latin typeface="Menlo"/>
              </a:rPr>
              <a:t>=</a:t>
            </a:r>
            <a:r>
              <a:rPr lang="tr-TR" sz="800" b="0" i="0" dirty="0" err="1">
                <a:effectLst/>
                <a:latin typeface="Menlo"/>
              </a:rPr>
              <a:t>imageDatastore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InputFolder</a:t>
            </a:r>
            <a:r>
              <a:rPr lang="tr-TR" sz="800" b="0" i="0" dirty="0">
                <a:effectLst/>
                <a:latin typeface="Menlo"/>
              </a:rPr>
              <a:t>,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800" b="0" i="0" dirty="0" err="1">
                <a:solidFill>
                  <a:srgbClr val="A709F5"/>
                </a:solidFill>
                <a:effectLst/>
                <a:latin typeface="Menlo"/>
              </a:rPr>
              <a:t>FileExtensions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800" b="0" i="0" dirty="0">
                <a:effectLst/>
                <a:latin typeface="Menlo"/>
              </a:rPr>
              <a:t>,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'.pdf'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tr-TR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800" b="0" i="0" dirty="0">
                <a:effectLst/>
                <a:latin typeface="Menlo"/>
              </a:rPr>
              <a:t>sayac2 = 1:length(</a:t>
            </a:r>
            <a:r>
              <a:rPr lang="tr-TR" sz="800" b="0" i="0" dirty="0" err="1">
                <a:effectLst/>
                <a:latin typeface="Menlo"/>
              </a:rPr>
              <a:t>imds</a:t>
            </a:r>
            <a:r>
              <a:rPr lang="tr-TR" sz="800" b="0" i="0" dirty="0">
                <a:effectLst/>
                <a:latin typeface="Menlo"/>
              </a:rPr>
              <a:t>)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effectLst/>
                <a:latin typeface="Menlo"/>
              </a:rPr>
              <a:t>FPATH = </a:t>
            </a:r>
            <a:r>
              <a:rPr lang="tr-TR" sz="800" b="0" i="0" dirty="0" err="1">
                <a:effectLst/>
                <a:latin typeface="Menlo"/>
              </a:rPr>
              <a:t>imds.Files</a:t>
            </a:r>
            <a:r>
              <a:rPr lang="tr-TR" sz="800" b="0" i="0" dirty="0">
                <a:effectLst/>
                <a:latin typeface="Menlo"/>
              </a:rPr>
              <a:t>(sayac2); 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Tüm yol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effectLst/>
                <a:latin typeface="Menlo"/>
              </a:rPr>
              <a:t>level</a:t>
            </a:r>
            <a:r>
              <a:rPr lang="tr-TR" sz="800" b="0" i="0" dirty="0">
                <a:effectLst/>
                <a:latin typeface="Menlo"/>
              </a:rPr>
              <a:t> = </a:t>
            </a:r>
            <a:r>
              <a:rPr lang="tr-TR" sz="800" b="0" i="0" dirty="0" err="1">
                <a:effectLst/>
                <a:latin typeface="Menlo"/>
              </a:rPr>
              <a:t>wildcardPattern</a:t>
            </a:r>
            <a:r>
              <a:rPr lang="tr-TR" sz="800" b="0" i="0" dirty="0">
                <a:effectLst/>
                <a:latin typeface="Menlo"/>
              </a:rPr>
              <a:t> + 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"\"</a:t>
            </a:r>
            <a:r>
              <a:rPr lang="tr-TR" sz="800" b="0" i="0" dirty="0">
                <a:effectLst/>
                <a:latin typeface="Menlo"/>
              </a:rPr>
              <a:t>;</a:t>
            </a:r>
          </a:p>
          <a:p>
            <a:r>
              <a:rPr lang="tr-TR" sz="800" b="0" i="0" dirty="0">
                <a:effectLst/>
                <a:latin typeface="Menlo"/>
              </a:rPr>
              <a:t>pat = </a:t>
            </a:r>
            <a:r>
              <a:rPr lang="tr-TR" sz="800" b="0" i="0" dirty="0" err="1">
                <a:effectLst/>
                <a:latin typeface="Menlo"/>
              </a:rPr>
              <a:t>asManyOfPattern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level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r>
              <a:rPr lang="tr-TR" sz="800" b="0" i="0" dirty="0" err="1">
                <a:effectLst/>
                <a:latin typeface="Menlo"/>
              </a:rPr>
              <a:t>filename</a:t>
            </a:r>
            <a:r>
              <a:rPr lang="tr-TR" sz="800" b="0" i="0" dirty="0">
                <a:effectLst/>
                <a:latin typeface="Menlo"/>
              </a:rPr>
              <a:t> = </a:t>
            </a:r>
            <a:r>
              <a:rPr lang="tr-TR" sz="800" b="0" i="0" dirty="0" err="1">
                <a:effectLst/>
                <a:latin typeface="Menlo"/>
              </a:rPr>
              <a:t>extractAfter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FPATH,pat</a:t>
            </a:r>
            <a:r>
              <a:rPr lang="tr-TR" sz="800" b="0" i="0" dirty="0">
                <a:effectLst/>
                <a:latin typeface="Menlo"/>
              </a:rPr>
              <a:t>); 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Dosya adı 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PDF'ten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 .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png'ye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 dönüştürme</a:t>
            </a: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effectLst/>
                <a:latin typeface="Menlo"/>
              </a:rPr>
              <a:t>resimler=PDFtoIMG2(</a:t>
            </a:r>
            <a:r>
              <a:rPr lang="tr-TR" sz="800" b="0" i="0" dirty="0" err="1">
                <a:effectLst/>
                <a:latin typeface="Menlo"/>
              </a:rPr>
              <a:t>filename</a:t>
            </a:r>
            <a:r>
              <a:rPr lang="tr-TR" sz="800" b="0" i="0" dirty="0">
                <a:effectLst/>
                <a:latin typeface="Menlo"/>
              </a:rPr>
              <a:t>); </a:t>
            </a:r>
          </a:p>
          <a:p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Resim ön işleme ve negatife alma</a:t>
            </a:r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tr-TR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800" b="0" i="0" dirty="0">
                <a:effectLst/>
                <a:latin typeface="Menlo"/>
              </a:rPr>
              <a:t>z=1:length(resimler)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imshow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(resimler(z))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effectLst/>
                <a:latin typeface="Menlo"/>
              </a:rPr>
              <a:t>hedef = </a:t>
            </a:r>
            <a:r>
              <a:rPr lang="tr-TR" sz="800" b="0" i="0" dirty="0" err="1">
                <a:effectLst/>
                <a:latin typeface="Menlo"/>
              </a:rPr>
              <a:t>imread</a:t>
            </a:r>
            <a:r>
              <a:rPr lang="tr-TR" sz="800" b="0" i="0" dirty="0">
                <a:effectLst/>
                <a:latin typeface="Menlo"/>
              </a:rPr>
              <a:t>(resimler(z));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effectLst/>
                <a:latin typeface="Menlo"/>
              </a:rPr>
              <a:t>redChannel</a:t>
            </a:r>
            <a:r>
              <a:rPr lang="tr-TR" sz="800" b="0" i="0" dirty="0">
                <a:effectLst/>
                <a:latin typeface="Menlo"/>
              </a:rPr>
              <a:t> = hedef(:, :, 1);</a:t>
            </a:r>
          </a:p>
          <a:p>
            <a:r>
              <a:rPr lang="tr-TR" sz="800" b="0" i="0" dirty="0" err="1">
                <a:effectLst/>
                <a:latin typeface="Menlo"/>
              </a:rPr>
              <a:t>greenChannel</a:t>
            </a:r>
            <a:r>
              <a:rPr lang="tr-TR" sz="800" b="0" i="0" dirty="0">
                <a:effectLst/>
                <a:latin typeface="Menlo"/>
              </a:rPr>
              <a:t> = hedef(:, :, 2);</a:t>
            </a:r>
          </a:p>
          <a:p>
            <a:r>
              <a:rPr lang="tr-TR" sz="800" b="0" i="0" dirty="0" err="1">
                <a:effectLst/>
                <a:latin typeface="Menlo"/>
              </a:rPr>
              <a:t>blueChannel</a:t>
            </a:r>
            <a:r>
              <a:rPr lang="tr-TR" sz="800" b="0" i="0" dirty="0">
                <a:effectLst/>
                <a:latin typeface="Menlo"/>
              </a:rPr>
              <a:t> = hedef(:, :, 3);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effectLst/>
                <a:latin typeface="Menlo"/>
              </a:rPr>
              <a:t>[</a:t>
            </a:r>
            <a:r>
              <a:rPr lang="tr-TR" sz="800" b="0" i="0" dirty="0" err="1">
                <a:effectLst/>
                <a:latin typeface="Menlo"/>
              </a:rPr>
              <a:t>boy,en</a:t>
            </a:r>
            <a:r>
              <a:rPr lang="tr-TR" sz="800" b="0" i="0" dirty="0">
                <a:effectLst/>
                <a:latin typeface="Menlo"/>
              </a:rPr>
              <a:t>]=size(</a:t>
            </a:r>
            <a:r>
              <a:rPr lang="tr-TR" sz="800" b="0" i="0" dirty="0" err="1">
                <a:effectLst/>
                <a:latin typeface="Menlo"/>
              </a:rPr>
              <a:t>redChannel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imshow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redChannel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effectLst/>
                <a:latin typeface="Menlo"/>
              </a:rPr>
              <a:t>HedefGri</a:t>
            </a:r>
            <a:r>
              <a:rPr lang="tr-TR" sz="800" b="0" i="0" dirty="0">
                <a:effectLst/>
                <a:latin typeface="Menlo"/>
              </a:rPr>
              <a:t>=rgb2gray(hedef);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effectLst/>
                <a:latin typeface="Menlo"/>
              </a:rPr>
              <a:t>level</a:t>
            </a:r>
            <a:r>
              <a:rPr lang="tr-TR" sz="800" b="0" i="0" dirty="0">
                <a:effectLst/>
                <a:latin typeface="Menlo"/>
              </a:rPr>
              <a:t> = </a:t>
            </a:r>
            <a:r>
              <a:rPr lang="tr-TR" sz="800" b="0" i="0" dirty="0" err="1">
                <a:effectLst/>
                <a:latin typeface="Menlo"/>
              </a:rPr>
              <a:t>graythresh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HedefGri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effectLst/>
                <a:latin typeface="Menlo"/>
              </a:rPr>
              <a:t>BW = </a:t>
            </a:r>
            <a:r>
              <a:rPr lang="tr-TR" sz="800" b="0" i="0" dirty="0" err="1">
                <a:effectLst/>
                <a:latin typeface="Menlo"/>
              </a:rPr>
              <a:t>imbinarize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HedefGri,level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tr-TR" sz="800" b="0" i="0" dirty="0" err="1">
                <a:solidFill>
                  <a:srgbClr val="008013"/>
                </a:solidFill>
                <a:effectLst/>
                <a:latin typeface="Menlo"/>
              </a:rPr>
              <a:t>imshow</a:t>
            </a:r>
            <a:r>
              <a:rPr lang="tr-TR" sz="800" b="0" i="0" dirty="0">
                <a:solidFill>
                  <a:srgbClr val="008013"/>
                </a:solidFill>
                <a:effectLst/>
                <a:latin typeface="Menlo"/>
              </a:rPr>
              <a:t>(BW)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effectLst/>
                <a:latin typeface="Menlo"/>
              </a:rPr>
              <a:t>BWTers</a:t>
            </a:r>
            <a:r>
              <a:rPr lang="tr-TR" sz="800" b="0" i="0" dirty="0">
                <a:effectLst/>
                <a:latin typeface="Menlo"/>
              </a:rPr>
              <a:t>=255-HedefGri;</a:t>
            </a:r>
          </a:p>
          <a:p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effectLst/>
                <a:latin typeface="Menlo"/>
              </a:rPr>
              <a:t>imshow</a:t>
            </a:r>
            <a:r>
              <a:rPr lang="tr-TR" sz="800" b="0" i="0" dirty="0">
                <a:effectLst/>
                <a:latin typeface="Menlo"/>
              </a:rPr>
              <a:t>(</a:t>
            </a:r>
            <a:r>
              <a:rPr lang="tr-TR" sz="800" b="0" i="0" dirty="0" err="1">
                <a:effectLst/>
                <a:latin typeface="Menlo"/>
              </a:rPr>
              <a:t>BWTers</a:t>
            </a:r>
            <a:r>
              <a:rPr lang="tr-TR" sz="800" b="0" i="0" dirty="0">
                <a:effectLst/>
                <a:latin typeface="Menlo"/>
              </a:rPr>
              <a:t>)</a:t>
            </a: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>
                <a:effectLst/>
                <a:latin typeface="Menlo"/>
              </a:rPr>
              <a:t>FNAME2= [resimler(z) + 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'_g.png'</a:t>
            </a:r>
            <a:r>
              <a:rPr lang="tr-TR" sz="800" b="0" i="0" dirty="0">
                <a:effectLst/>
                <a:latin typeface="Menlo"/>
              </a:rPr>
              <a:t>];</a:t>
            </a:r>
          </a:p>
          <a:p>
            <a:endParaRPr lang="tr-TR" sz="800" b="0" i="0" dirty="0">
              <a:effectLst/>
              <a:latin typeface="Menlo"/>
            </a:endParaRPr>
          </a:p>
          <a:p>
            <a:r>
              <a:rPr lang="tr-TR" sz="800" b="0" i="0" dirty="0" err="1">
                <a:effectLst/>
                <a:latin typeface="Menlo"/>
              </a:rPr>
              <a:t>imwrite</a:t>
            </a:r>
            <a:r>
              <a:rPr lang="tr-TR" sz="800" b="0" i="0" dirty="0">
                <a:effectLst/>
                <a:latin typeface="Menlo"/>
              </a:rPr>
              <a:t>(BWTers,FNAME2,</a:t>
            </a:r>
            <a:r>
              <a:rPr lang="tr-TR" sz="800" b="0" i="0" dirty="0">
                <a:solidFill>
                  <a:srgbClr val="A709F5"/>
                </a:solidFill>
                <a:effectLst/>
                <a:latin typeface="Menlo"/>
              </a:rPr>
              <a:t>"png"</a:t>
            </a:r>
            <a:r>
              <a:rPr lang="tr-TR" sz="800" b="0" i="0" dirty="0">
                <a:effectLst/>
                <a:latin typeface="Menlo"/>
              </a:rPr>
              <a:t>);</a:t>
            </a:r>
          </a:p>
          <a:p>
            <a:r>
              <a:rPr lang="tr-TR" sz="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800" b="0" i="0" dirty="0">
              <a:effectLst/>
              <a:latin typeface="Menlo"/>
            </a:endParaRPr>
          </a:p>
          <a:p>
            <a:br>
              <a:rPr lang="tr-TR" sz="800" b="0" i="0" dirty="0">
                <a:effectLst/>
                <a:latin typeface="Menlo"/>
              </a:rPr>
            </a:br>
            <a:r>
              <a:rPr lang="tr-TR" sz="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800" b="0" i="0" dirty="0">
              <a:effectLst/>
              <a:latin typeface="Menlo"/>
            </a:endParaRPr>
          </a:p>
          <a:p>
            <a:endParaRPr lang="tr-TR" sz="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D2C57EE-DACE-042D-DC6F-FCA4864FE374}"/>
              </a:ext>
            </a:extLst>
          </p:cNvPr>
          <p:cNvSpPr txBox="1"/>
          <p:nvPr/>
        </p:nvSpPr>
        <p:spPr>
          <a:xfrm>
            <a:off x="4186335" y="2034072"/>
            <a:ext cx="78470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0" i="0" dirty="0">
                <a:solidFill>
                  <a:srgbClr val="008013"/>
                </a:solidFill>
                <a:effectLst/>
                <a:latin typeface="Menlo"/>
              </a:rPr>
              <a:t>% Fonksiyon : PDF okur, sayfalarına ayırır ve resim dosyasına çevirir</a:t>
            </a:r>
            <a:endParaRPr lang="tr-TR" sz="1400" b="0" i="0" dirty="0">
              <a:effectLst/>
              <a:latin typeface="Menlo"/>
            </a:endParaRPr>
          </a:p>
          <a:p>
            <a:r>
              <a:rPr lang="tr-TR" sz="14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4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400" b="0" i="0" dirty="0" err="1">
                <a:effectLst/>
                <a:latin typeface="Menlo"/>
              </a:rPr>
              <a:t>images</a:t>
            </a:r>
            <a:r>
              <a:rPr lang="tr-TR" sz="1400" b="0" i="0" dirty="0">
                <a:effectLst/>
                <a:latin typeface="Menlo"/>
              </a:rPr>
              <a:t> = PDFtoIMG2(</a:t>
            </a:r>
            <a:r>
              <a:rPr lang="tr-TR" sz="1400" b="0" i="0" dirty="0" err="1">
                <a:effectLst/>
                <a:latin typeface="Menlo"/>
              </a:rPr>
              <a:t>pdfFile</a:t>
            </a:r>
            <a:r>
              <a:rPr lang="tr-TR" sz="1400" b="0" i="0" dirty="0">
                <a:effectLst/>
                <a:latin typeface="Menlo"/>
              </a:rPr>
              <a:t>)</a:t>
            </a:r>
          </a:p>
          <a:p>
            <a:r>
              <a:rPr lang="tr-TR" sz="1400" b="0" i="0" dirty="0" err="1">
                <a:effectLst/>
                <a:latin typeface="Menlo"/>
              </a:rPr>
              <a:t>import</a:t>
            </a:r>
            <a:r>
              <a:rPr lang="tr-TR" sz="1400" b="0" i="0" dirty="0">
                <a:effectLst/>
                <a:latin typeface="Menlo"/>
              </a:rPr>
              <a:t>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org.apache.pdfbox.*</a:t>
            </a:r>
            <a:endParaRPr lang="tr-TR" sz="1400" b="0" i="0" dirty="0">
              <a:effectLst/>
              <a:latin typeface="Menlo"/>
            </a:endParaRPr>
          </a:p>
          <a:p>
            <a:r>
              <a:rPr lang="tr-TR" sz="1400" b="0" i="0" dirty="0" err="1">
                <a:effectLst/>
                <a:latin typeface="Menlo"/>
              </a:rPr>
              <a:t>import</a:t>
            </a:r>
            <a:r>
              <a:rPr lang="tr-TR" sz="1400" b="0" i="0" dirty="0">
                <a:effectLst/>
                <a:latin typeface="Menlo"/>
              </a:rPr>
              <a:t>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java.io.*</a:t>
            </a:r>
            <a:endParaRPr lang="tr-TR" sz="1400" b="0" i="0" dirty="0">
              <a:effectLst/>
              <a:latin typeface="Menlo"/>
            </a:endParaRPr>
          </a:p>
          <a:p>
            <a:r>
              <a:rPr lang="tr-TR" sz="1400" b="0" i="0" dirty="0" err="1">
                <a:effectLst/>
                <a:latin typeface="Menlo"/>
              </a:rPr>
              <a:t>filename</a:t>
            </a:r>
            <a:r>
              <a:rPr lang="tr-TR" sz="1400" b="0" i="0" dirty="0">
                <a:effectLst/>
                <a:latin typeface="Menlo"/>
              </a:rPr>
              <a:t> = </a:t>
            </a:r>
            <a:r>
              <a:rPr lang="tr-TR" sz="1400" b="0" i="0" dirty="0" err="1">
                <a:effectLst/>
                <a:latin typeface="Menlo"/>
              </a:rPr>
              <a:t>fullfile</a:t>
            </a:r>
            <a:r>
              <a:rPr lang="tr-TR" sz="1400" b="0" i="0" dirty="0">
                <a:effectLst/>
                <a:latin typeface="Menlo"/>
              </a:rPr>
              <a:t>(</a:t>
            </a:r>
            <a:r>
              <a:rPr lang="tr-TR" sz="1400" b="0" i="0" dirty="0" err="1">
                <a:effectLst/>
                <a:latin typeface="Menlo"/>
              </a:rPr>
              <a:t>pwd,pdfFile</a:t>
            </a:r>
            <a:r>
              <a:rPr lang="tr-TR" sz="1400" b="0" i="0" dirty="0">
                <a:effectLst/>
                <a:latin typeface="Menlo"/>
              </a:rPr>
              <a:t>);</a:t>
            </a:r>
          </a:p>
          <a:p>
            <a:r>
              <a:rPr lang="tr-TR" sz="1400" b="0" i="0" dirty="0" err="1">
                <a:effectLst/>
                <a:latin typeface="Menlo"/>
              </a:rPr>
              <a:t>jFile</a:t>
            </a:r>
            <a:r>
              <a:rPr lang="tr-TR" sz="1400" b="0" i="0" dirty="0">
                <a:effectLst/>
                <a:latin typeface="Menlo"/>
              </a:rPr>
              <a:t> = File(</a:t>
            </a:r>
            <a:r>
              <a:rPr lang="tr-TR" sz="1400" b="0" i="0" dirty="0" err="1">
                <a:effectLst/>
                <a:latin typeface="Menlo"/>
              </a:rPr>
              <a:t>filename</a:t>
            </a:r>
            <a:r>
              <a:rPr lang="tr-TR" sz="1400" b="0" i="0" dirty="0">
                <a:effectLst/>
                <a:latin typeface="Menlo"/>
              </a:rPr>
              <a:t>);</a:t>
            </a:r>
          </a:p>
          <a:p>
            <a:r>
              <a:rPr lang="tr-TR" sz="1400" b="0" i="0" dirty="0" err="1">
                <a:effectLst/>
                <a:latin typeface="Menlo"/>
              </a:rPr>
              <a:t>document</a:t>
            </a:r>
            <a:r>
              <a:rPr lang="tr-TR" sz="1400" b="0" i="0" dirty="0">
                <a:effectLst/>
                <a:latin typeface="Menlo"/>
              </a:rPr>
              <a:t> = </a:t>
            </a:r>
            <a:r>
              <a:rPr lang="tr-TR" sz="1400" b="0" i="0" dirty="0" err="1">
                <a:effectLst/>
                <a:latin typeface="Menlo"/>
              </a:rPr>
              <a:t>pdmodel.PDDocument.load</a:t>
            </a:r>
            <a:r>
              <a:rPr lang="tr-TR" sz="1400" b="0" i="0" dirty="0">
                <a:effectLst/>
                <a:latin typeface="Menlo"/>
              </a:rPr>
              <a:t>(</a:t>
            </a:r>
            <a:r>
              <a:rPr lang="tr-TR" sz="1400" b="0" i="0" dirty="0" err="1">
                <a:effectLst/>
                <a:latin typeface="Menlo"/>
              </a:rPr>
              <a:t>jFile</a:t>
            </a:r>
            <a:r>
              <a:rPr lang="tr-TR" sz="1400" b="0" i="0" dirty="0">
                <a:effectLst/>
                <a:latin typeface="Menlo"/>
              </a:rPr>
              <a:t>);</a:t>
            </a:r>
          </a:p>
          <a:p>
            <a:r>
              <a:rPr lang="tr-TR" sz="1400" b="0" i="0" dirty="0" err="1">
                <a:effectLst/>
                <a:latin typeface="Menlo"/>
              </a:rPr>
              <a:t>pdfRenderer</a:t>
            </a:r>
            <a:r>
              <a:rPr lang="tr-TR" sz="1400" b="0" i="0" dirty="0">
                <a:effectLst/>
                <a:latin typeface="Menlo"/>
              </a:rPr>
              <a:t> = </a:t>
            </a:r>
            <a:r>
              <a:rPr lang="tr-TR" sz="1400" b="0" i="0" dirty="0" err="1">
                <a:effectLst/>
                <a:latin typeface="Menlo"/>
              </a:rPr>
              <a:t>rendering.PDFRenderer</a:t>
            </a:r>
            <a:r>
              <a:rPr lang="tr-TR" sz="1400" b="0" i="0" dirty="0">
                <a:effectLst/>
                <a:latin typeface="Menlo"/>
              </a:rPr>
              <a:t>(</a:t>
            </a:r>
            <a:r>
              <a:rPr lang="tr-TR" sz="1400" b="0" i="0" dirty="0" err="1">
                <a:effectLst/>
                <a:latin typeface="Menlo"/>
              </a:rPr>
              <a:t>document</a:t>
            </a:r>
            <a:r>
              <a:rPr lang="tr-TR" sz="1400" b="0" i="0" dirty="0">
                <a:effectLst/>
                <a:latin typeface="Menlo"/>
              </a:rPr>
              <a:t>);</a:t>
            </a:r>
          </a:p>
          <a:p>
            <a:r>
              <a:rPr lang="tr-TR" sz="1400" b="0" i="0" dirty="0" err="1">
                <a:effectLst/>
                <a:latin typeface="Menlo"/>
              </a:rPr>
              <a:t>count</a:t>
            </a:r>
            <a:r>
              <a:rPr lang="tr-TR" sz="1400" b="0" i="0" dirty="0">
                <a:effectLst/>
                <a:latin typeface="Menlo"/>
              </a:rPr>
              <a:t> = </a:t>
            </a:r>
            <a:r>
              <a:rPr lang="tr-TR" sz="1400" b="0" i="0" dirty="0" err="1">
                <a:effectLst/>
                <a:latin typeface="Menlo"/>
              </a:rPr>
              <a:t>document.getNumberOfPages</a:t>
            </a:r>
            <a:r>
              <a:rPr lang="tr-TR" sz="1400" b="0" i="0" dirty="0">
                <a:effectLst/>
                <a:latin typeface="Menlo"/>
              </a:rPr>
              <a:t>();</a:t>
            </a:r>
          </a:p>
          <a:p>
            <a:r>
              <a:rPr lang="tr-TR" sz="1400" b="0" i="0" dirty="0" err="1">
                <a:effectLst/>
                <a:latin typeface="Menlo"/>
              </a:rPr>
              <a:t>images</a:t>
            </a:r>
            <a:r>
              <a:rPr lang="tr-TR" sz="1400" b="0" i="0" dirty="0">
                <a:effectLst/>
                <a:latin typeface="Menlo"/>
              </a:rPr>
              <a:t> = [];</a:t>
            </a:r>
          </a:p>
          <a:p>
            <a:r>
              <a:rPr lang="tr-TR" sz="14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tr-TR" sz="14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400" b="0" i="0" dirty="0">
                <a:effectLst/>
                <a:latin typeface="Menlo"/>
              </a:rPr>
              <a:t>ii = 1:count</a:t>
            </a:r>
          </a:p>
          <a:p>
            <a:r>
              <a:rPr lang="tr-TR" sz="1400" b="0" i="0" dirty="0" err="1">
                <a:effectLst/>
                <a:latin typeface="Menlo"/>
              </a:rPr>
              <a:t>bim</a:t>
            </a:r>
            <a:r>
              <a:rPr lang="tr-TR" sz="1400" b="0" i="0" dirty="0">
                <a:effectLst/>
                <a:latin typeface="Menlo"/>
              </a:rPr>
              <a:t> = </a:t>
            </a:r>
            <a:r>
              <a:rPr lang="tr-TR" sz="1400" b="0" i="0" dirty="0" err="1">
                <a:effectLst/>
                <a:latin typeface="Menlo"/>
              </a:rPr>
              <a:t>pdfRenderer.renderImageWithDPI</a:t>
            </a:r>
            <a:r>
              <a:rPr lang="tr-TR" sz="1400" b="0" i="0" dirty="0">
                <a:effectLst/>
                <a:latin typeface="Menlo"/>
              </a:rPr>
              <a:t>(ii-1, 300, </a:t>
            </a:r>
            <a:r>
              <a:rPr lang="tr-TR" sz="1400" b="0" i="0" dirty="0" err="1">
                <a:effectLst/>
                <a:latin typeface="Menlo"/>
              </a:rPr>
              <a:t>rendering.ImageType.RGB</a:t>
            </a:r>
            <a:r>
              <a:rPr lang="tr-TR" sz="1400" b="0" i="0" dirty="0">
                <a:effectLst/>
                <a:latin typeface="Menlo"/>
              </a:rPr>
              <a:t>);</a:t>
            </a:r>
          </a:p>
          <a:p>
            <a:r>
              <a:rPr lang="tr-TR" sz="1400" b="0" i="0" dirty="0" err="1">
                <a:effectLst/>
                <a:latin typeface="Menlo"/>
              </a:rPr>
              <a:t>images</a:t>
            </a:r>
            <a:r>
              <a:rPr lang="tr-TR" sz="1400" b="0" i="0" dirty="0">
                <a:effectLst/>
                <a:latin typeface="Menlo"/>
              </a:rPr>
              <a:t> = [</a:t>
            </a:r>
            <a:r>
              <a:rPr lang="tr-TR" sz="1400" b="0" i="0" dirty="0" err="1">
                <a:effectLst/>
                <a:latin typeface="Menlo"/>
              </a:rPr>
              <a:t>images</a:t>
            </a:r>
            <a:r>
              <a:rPr lang="tr-TR" sz="1400" b="0" i="0" dirty="0">
                <a:effectLst/>
                <a:latin typeface="Menlo"/>
              </a:rPr>
              <a:t> (</a:t>
            </a:r>
            <a:r>
              <a:rPr lang="tr-TR" sz="1400" b="0" i="0" dirty="0" err="1">
                <a:effectLst/>
                <a:latin typeface="Menlo"/>
              </a:rPr>
              <a:t>filename</a:t>
            </a:r>
            <a:r>
              <a:rPr lang="tr-TR" sz="1400" b="0" i="0" dirty="0">
                <a:effectLst/>
                <a:latin typeface="Menlo"/>
              </a:rPr>
              <a:t> +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"-" </a:t>
            </a:r>
            <a:r>
              <a:rPr lang="tr-TR" sz="1400" b="0" i="0" dirty="0">
                <a:effectLst/>
                <a:latin typeface="Menlo"/>
              </a:rPr>
              <a:t>+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1400" b="0" i="0" dirty="0" err="1">
                <a:solidFill>
                  <a:srgbClr val="A709F5"/>
                </a:solidFill>
                <a:effectLst/>
                <a:latin typeface="Menlo"/>
              </a:rPr>
              <a:t>Page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 </a:t>
            </a:r>
            <a:r>
              <a:rPr lang="tr-TR" sz="1400" b="0" i="0" dirty="0">
                <a:effectLst/>
                <a:latin typeface="Menlo"/>
              </a:rPr>
              <a:t>+ ii +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".</a:t>
            </a:r>
            <a:r>
              <a:rPr lang="tr-TR" sz="1400" b="0" i="0" dirty="0" err="1">
                <a:solidFill>
                  <a:srgbClr val="A709F5"/>
                </a:solidFill>
                <a:effectLst/>
                <a:latin typeface="Menlo"/>
              </a:rPr>
              <a:t>png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1400" b="0" i="0" dirty="0">
                <a:effectLst/>
                <a:latin typeface="Menlo"/>
              </a:rPr>
              <a:t>)];</a:t>
            </a:r>
          </a:p>
          <a:p>
            <a:r>
              <a:rPr lang="tr-TR" sz="1400" b="0" i="0" dirty="0" err="1">
                <a:effectLst/>
                <a:latin typeface="Menlo"/>
              </a:rPr>
              <a:t>tools.imageio.ImageIOUtil.writeImage</a:t>
            </a:r>
            <a:r>
              <a:rPr lang="tr-TR" sz="1400" b="0" i="0" dirty="0">
                <a:effectLst/>
                <a:latin typeface="Menlo"/>
              </a:rPr>
              <a:t>(</a:t>
            </a:r>
            <a:r>
              <a:rPr lang="tr-TR" sz="1400" b="0" i="0" dirty="0" err="1">
                <a:effectLst/>
                <a:latin typeface="Menlo"/>
              </a:rPr>
              <a:t>bim</a:t>
            </a:r>
            <a:r>
              <a:rPr lang="tr-TR" sz="1400" b="0" i="0" dirty="0">
                <a:effectLst/>
                <a:latin typeface="Menlo"/>
              </a:rPr>
              <a:t>, </a:t>
            </a:r>
            <a:r>
              <a:rPr lang="tr-TR" sz="1400" b="0" i="0" dirty="0" err="1">
                <a:effectLst/>
                <a:latin typeface="Menlo"/>
              </a:rPr>
              <a:t>filename</a:t>
            </a:r>
            <a:r>
              <a:rPr lang="tr-TR" sz="1400" b="0" i="0" dirty="0">
                <a:effectLst/>
                <a:latin typeface="Menlo"/>
              </a:rPr>
              <a:t> +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"-" </a:t>
            </a:r>
            <a:r>
              <a:rPr lang="tr-TR" sz="1400" b="0" i="0" dirty="0">
                <a:effectLst/>
                <a:latin typeface="Menlo"/>
              </a:rPr>
              <a:t>+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1400" b="0" i="0" dirty="0" err="1">
                <a:solidFill>
                  <a:srgbClr val="A709F5"/>
                </a:solidFill>
                <a:effectLst/>
                <a:latin typeface="Menlo"/>
              </a:rPr>
              <a:t>Page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 </a:t>
            </a:r>
            <a:r>
              <a:rPr lang="tr-TR" sz="1400" b="0" i="0" dirty="0">
                <a:effectLst/>
                <a:latin typeface="Menlo"/>
              </a:rPr>
              <a:t>+ ii + 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".</a:t>
            </a:r>
            <a:r>
              <a:rPr lang="tr-TR" sz="1400" b="0" i="0" dirty="0" err="1">
                <a:solidFill>
                  <a:srgbClr val="A709F5"/>
                </a:solidFill>
                <a:effectLst/>
                <a:latin typeface="Menlo"/>
              </a:rPr>
              <a:t>png</a:t>
            </a:r>
            <a:r>
              <a:rPr lang="tr-TR" sz="14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tr-TR" sz="1400" b="0" i="0" dirty="0">
                <a:effectLst/>
                <a:latin typeface="Menlo"/>
              </a:rPr>
              <a:t>, 300);</a:t>
            </a:r>
          </a:p>
          <a:p>
            <a:r>
              <a:rPr lang="tr-TR" sz="14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400" b="0" i="0" dirty="0">
              <a:effectLst/>
              <a:latin typeface="Menlo"/>
            </a:endParaRPr>
          </a:p>
          <a:p>
            <a:r>
              <a:rPr lang="tr-TR" sz="1400" b="0" i="0" dirty="0" err="1">
                <a:effectLst/>
                <a:latin typeface="Menlo"/>
              </a:rPr>
              <a:t>document.close</a:t>
            </a:r>
            <a:r>
              <a:rPr lang="tr-TR" sz="1400" b="0" i="0" dirty="0">
                <a:effectLst/>
                <a:latin typeface="Menlo"/>
              </a:rPr>
              <a:t>()</a:t>
            </a:r>
          </a:p>
          <a:p>
            <a:endParaRPr lang="tr-TR" sz="1400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5BB5038-C523-D809-023C-D54B01BB05AA}"/>
              </a:ext>
            </a:extLst>
          </p:cNvPr>
          <p:cNvCxnSpPr/>
          <p:nvPr/>
        </p:nvCxnSpPr>
        <p:spPr>
          <a:xfrm flipV="1">
            <a:off x="1595535" y="2416629"/>
            <a:ext cx="2590800" cy="1026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295"/>
    </mc:Choice>
    <mc:Fallback xmlns="">
      <p:transition spd="slow" advTm="2152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196C019-E0F7-6620-FDDA-929D56673BF9}"/>
              </a:ext>
            </a:extLst>
          </p:cNvPr>
          <p:cNvSpPr txBox="1"/>
          <p:nvPr/>
        </p:nvSpPr>
        <p:spPr>
          <a:xfrm>
            <a:off x="513184" y="382554"/>
            <a:ext cx="112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FF0000"/>
                </a:solidFill>
              </a:rPr>
              <a:t>Isı haritalama ve soru işaretleme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1554DC3-5073-286F-71B2-395829419914}"/>
              </a:ext>
            </a:extLst>
          </p:cNvPr>
          <p:cNvSpPr txBox="1"/>
          <p:nvPr/>
        </p:nvSpPr>
        <p:spPr>
          <a:xfrm>
            <a:off x="0" y="1028885"/>
            <a:ext cx="1130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Siyah</a:t>
            </a:r>
          </a:p>
          <a:p>
            <a:r>
              <a:rPr lang="tr-TR" dirty="0"/>
              <a:t>255 Beyaz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CDE4759-92C7-84E2-0CB3-321586F5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75217"/>
            <a:ext cx="4991878" cy="27080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B70D710-8505-812C-993A-85F795EA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83" y="1675216"/>
            <a:ext cx="1973580" cy="1112520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0F13C28D-3C65-3F6E-89A8-20D6B0B618ED}"/>
              </a:ext>
            </a:extLst>
          </p:cNvPr>
          <p:cNvSpPr/>
          <p:nvPr/>
        </p:nvSpPr>
        <p:spPr>
          <a:xfrm>
            <a:off x="5172075" y="1895475"/>
            <a:ext cx="742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E9CECBE-0A3A-6548-6F8A-2F8508BFF197}"/>
              </a:ext>
            </a:extLst>
          </p:cNvPr>
          <p:cNvSpPr txBox="1"/>
          <p:nvPr/>
        </p:nvSpPr>
        <p:spPr>
          <a:xfrm>
            <a:off x="6167535" y="121298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Ölçekleme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20E7F46-F1CC-B1E6-7284-4A1BDA3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71" y="1675216"/>
            <a:ext cx="1973580" cy="111252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EEE85D8-545B-9076-0B61-E43955E827BB}"/>
              </a:ext>
            </a:extLst>
          </p:cNvPr>
          <p:cNvSpPr txBox="1"/>
          <p:nvPr/>
        </p:nvSpPr>
        <p:spPr>
          <a:xfrm>
            <a:off x="9459284" y="12129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Sınırlama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D4935BBA-06B8-9BC5-E0A2-D9285644A886}"/>
              </a:ext>
            </a:extLst>
          </p:cNvPr>
          <p:cNvSpPr/>
          <p:nvPr/>
        </p:nvSpPr>
        <p:spPr>
          <a:xfrm>
            <a:off x="8104792" y="1895475"/>
            <a:ext cx="742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erbest Form: Şekil 13">
            <a:extLst>
              <a:ext uri="{FF2B5EF4-FFF2-40B4-BE49-F238E27FC236}">
                <a16:creationId xmlns:a16="http://schemas.microsoft.com/office/drawing/2014/main" id="{60BC3309-2D52-DBF0-6294-36D01C6728E2}"/>
              </a:ext>
            </a:extLst>
          </p:cNvPr>
          <p:cNvSpPr/>
          <p:nvPr/>
        </p:nvSpPr>
        <p:spPr>
          <a:xfrm>
            <a:off x="9171992" y="1763486"/>
            <a:ext cx="1642188" cy="914400"/>
          </a:xfrm>
          <a:custGeom>
            <a:avLst/>
            <a:gdLst>
              <a:gd name="connsiteX0" fmla="*/ 0 w 1642188"/>
              <a:gd name="connsiteY0" fmla="*/ 9330 h 914400"/>
              <a:gd name="connsiteX1" fmla="*/ 1642188 w 1642188"/>
              <a:gd name="connsiteY1" fmla="*/ 0 h 914400"/>
              <a:gd name="connsiteX2" fmla="*/ 1642188 w 1642188"/>
              <a:gd name="connsiteY2" fmla="*/ 914400 h 914400"/>
              <a:gd name="connsiteX3" fmla="*/ 37322 w 1642188"/>
              <a:gd name="connsiteY3" fmla="*/ 914400 h 914400"/>
              <a:gd name="connsiteX4" fmla="*/ 37322 w 1642188"/>
              <a:gd name="connsiteY4" fmla="*/ 14929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914400">
                <a:moveTo>
                  <a:pt x="0" y="9330"/>
                </a:moveTo>
                <a:lnTo>
                  <a:pt x="1642188" y="0"/>
                </a:lnTo>
                <a:lnTo>
                  <a:pt x="1642188" y="914400"/>
                </a:lnTo>
                <a:lnTo>
                  <a:pt x="37322" y="914400"/>
                </a:lnTo>
                <a:lnTo>
                  <a:pt x="37322" y="14929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6BD41AD-BDB7-46B3-14FE-8334BC7F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926" y="3639996"/>
            <a:ext cx="2653393" cy="1271987"/>
          </a:xfrm>
          <a:prstGeom prst="rect">
            <a:avLst/>
          </a:prstGeom>
        </p:spPr>
      </p:pic>
      <p:sp>
        <p:nvSpPr>
          <p:cNvPr id="16" name="Ok: Aşağı 15">
            <a:extLst>
              <a:ext uri="{FF2B5EF4-FFF2-40B4-BE49-F238E27FC236}">
                <a16:creationId xmlns:a16="http://schemas.microsoft.com/office/drawing/2014/main" id="{52A3F935-E0A1-3288-0766-AE1E1DC9469C}"/>
              </a:ext>
            </a:extLst>
          </p:cNvPr>
          <p:cNvSpPr/>
          <p:nvPr/>
        </p:nvSpPr>
        <p:spPr>
          <a:xfrm>
            <a:off x="9674273" y="2864498"/>
            <a:ext cx="626723" cy="665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9441631-FEE2-95B0-A55F-B572907D7D2C}"/>
              </a:ext>
            </a:extLst>
          </p:cNvPr>
          <p:cNvSpPr txBox="1"/>
          <p:nvPr/>
        </p:nvSpPr>
        <p:spPr>
          <a:xfrm>
            <a:off x="10300996" y="2848672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Orijinalden </a:t>
            </a:r>
          </a:p>
          <a:p>
            <a:r>
              <a:rPr lang="tr-TR" dirty="0"/>
              <a:t>Kesme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666B4FC4-5012-2C5B-993F-E394D062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243" y="5724403"/>
            <a:ext cx="5776461" cy="251482"/>
          </a:xfrm>
          <a:prstGeom prst="rect">
            <a:avLst/>
          </a:prstGeom>
        </p:spPr>
      </p:pic>
      <p:sp>
        <p:nvSpPr>
          <p:cNvPr id="21" name="Ok: Aşağı 20">
            <a:extLst>
              <a:ext uri="{FF2B5EF4-FFF2-40B4-BE49-F238E27FC236}">
                <a16:creationId xmlns:a16="http://schemas.microsoft.com/office/drawing/2014/main" id="{7D3D6F04-C961-188B-87EC-9B11F506D133}"/>
              </a:ext>
            </a:extLst>
          </p:cNvPr>
          <p:cNvSpPr/>
          <p:nvPr/>
        </p:nvSpPr>
        <p:spPr>
          <a:xfrm>
            <a:off x="9674273" y="4956173"/>
            <a:ext cx="626723" cy="665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7CA0B25-03A8-3631-7631-AFC11D24D198}"/>
              </a:ext>
            </a:extLst>
          </p:cNvPr>
          <p:cNvSpPr txBox="1"/>
          <p:nvPr/>
        </p:nvSpPr>
        <p:spPr>
          <a:xfrm>
            <a:off x="10300996" y="4957285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Kaydetme 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18491DF-39D1-3E69-2C72-3247F276BA93}"/>
              </a:ext>
            </a:extLst>
          </p:cNvPr>
          <p:cNvSpPr txBox="1"/>
          <p:nvPr/>
        </p:nvSpPr>
        <p:spPr>
          <a:xfrm>
            <a:off x="317241" y="5533053"/>
            <a:ext cx="485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: Bu bölüme kadar Yapay Zeka teknikleri</a:t>
            </a:r>
          </a:p>
          <a:p>
            <a:r>
              <a:rPr lang="tr-TR" dirty="0"/>
              <a:t>kullanımına gerek yoktur.</a:t>
            </a:r>
          </a:p>
        </p:txBody>
      </p:sp>
    </p:spTree>
    <p:extLst>
      <p:ext uri="{BB962C8B-B14F-4D97-AF65-F5344CB8AC3E}">
        <p14:creationId xmlns:p14="http://schemas.microsoft.com/office/powerpoint/2010/main" val="281196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476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Wingdings</vt:lpstr>
      <vt:lpstr>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T. 192808027</dc:creator>
  <cp:lastModifiedBy>AHMET T. 192808027</cp:lastModifiedBy>
  <cp:revision>27</cp:revision>
  <dcterms:created xsi:type="dcterms:W3CDTF">2022-11-06T06:38:50Z</dcterms:created>
  <dcterms:modified xsi:type="dcterms:W3CDTF">2023-04-29T20:55:02Z</dcterms:modified>
</cp:coreProperties>
</file>