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256" r:id="rId2"/>
    <p:sldId id="335"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336" r:id="rId24"/>
    <p:sldId id="338" r:id="rId25"/>
    <p:sldId id="339" r:id="rId26"/>
    <p:sldId id="340" r:id="rId27"/>
    <p:sldId id="277" r:id="rId28"/>
    <p:sldId id="341" r:id="rId29"/>
    <p:sldId id="278" r:id="rId30"/>
    <p:sldId id="279" r:id="rId31"/>
    <p:sldId id="280" r:id="rId32"/>
    <p:sldId id="281" r:id="rId33"/>
    <p:sldId id="282" r:id="rId34"/>
    <p:sldId id="283" r:id="rId35"/>
    <p:sldId id="284" r:id="rId36"/>
    <p:sldId id="285" r:id="rId37"/>
    <p:sldId id="286" r:id="rId38"/>
    <p:sldId id="287" r:id="rId39"/>
    <p:sldId id="288" r:id="rId40"/>
    <p:sldId id="291" r:id="rId41"/>
    <p:sldId id="343" r:id="rId42"/>
    <p:sldId id="292" r:id="rId43"/>
  </p:sldIdLst>
  <p:sldSz cx="10083800" cy="7562850"/>
  <p:notesSz cx="10083800" cy="7562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865" autoAdjust="0"/>
  </p:normalViewPr>
  <p:slideViewPr>
    <p:cSldViewPr>
      <p:cViewPr varScale="1">
        <p:scale>
          <a:sx n="67" d="100"/>
          <a:sy n="67" d="100"/>
        </p:scale>
        <p:origin x="267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70388" cy="3794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711825" y="0"/>
            <a:ext cx="4370388" cy="379413"/>
          </a:xfrm>
          <a:prstGeom prst="rect">
            <a:avLst/>
          </a:prstGeom>
        </p:spPr>
        <p:txBody>
          <a:bodyPr vert="horz" lIns="91440" tIns="45720" rIns="91440" bIns="45720" rtlCol="0"/>
          <a:lstStyle>
            <a:lvl1pPr algn="r">
              <a:defRPr sz="1200"/>
            </a:lvl1pPr>
          </a:lstStyle>
          <a:p>
            <a:fld id="{A5524A2D-F2FF-46FD-B038-E095893DAB67}" type="datetimeFigureOut">
              <a:rPr lang="en-US" smtClean="0"/>
              <a:t>8/2/2021</a:t>
            </a:fld>
            <a:endParaRPr lang="en-US"/>
          </a:p>
        </p:txBody>
      </p:sp>
      <p:sp>
        <p:nvSpPr>
          <p:cNvPr id="4" name="Slide Image Placeholder 3"/>
          <p:cNvSpPr>
            <a:spLocks noGrp="1" noRot="1" noChangeAspect="1"/>
          </p:cNvSpPr>
          <p:nvPr>
            <p:ph type="sldImg" idx="2"/>
          </p:nvPr>
        </p:nvSpPr>
        <p:spPr>
          <a:xfrm>
            <a:off x="3341688" y="946150"/>
            <a:ext cx="3400425" cy="25511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8063" y="3640138"/>
            <a:ext cx="8067675" cy="29781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183438"/>
            <a:ext cx="4370388" cy="3794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711825" y="7183438"/>
            <a:ext cx="4370388" cy="379412"/>
          </a:xfrm>
          <a:prstGeom prst="rect">
            <a:avLst/>
          </a:prstGeom>
        </p:spPr>
        <p:txBody>
          <a:bodyPr vert="horz" lIns="91440" tIns="45720" rIns="91440" bIns="45720" rtlCol="0" anchor="b"/>
          <a:lstStyle>
            <a:lvl1pPr algn="r">
              <a:defRPr sz="1200"/>
            </a:lvl1pPr>
          </a:lstStyle>
          <a:p>
            <a:fld id="{1D2789EC-FA77-4A4F-8E53-C4EAAE816FA0}" type="slidenum">
              <a:rPr lang="en-US" smtClean="0"/>
              <a:t>‹#›</a:t>
            </a:fld>
            <a:endParaRPr lang="en-US"/>
          </a:p>
        </p:txBody>
      </p:sp>
    </p:spTree>
    <p:extLst>
      <p:ext uri="{BB962C8B-B14F-4D97-AF65-F5344CB8AC3E}">
        <p14:creationId xmlns:p14="http://schemas.microsoft.com/office/powerpoint/2010/main" val="929380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Executable_and_Linkable_Format"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samba.org/samba/docs/10years.html"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www.microsoft.com/" TargetMode="External"/><Relationship Id="rId4" Type="http://schemas.openxmlformats.org/officeDocument/2006/relationships/hyperlink" Target="http://samba.org/"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cve.mitre.org/cgi-bin/cvename.cgi?name=CVE-2016-2118"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cve.mitre.org/cgi-bin/cvename.cgi?name=CVE-2017-7494"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okta.com/integrations/ldap/"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i="0" dirty="0" err="1">
                <a:solidFill>
                  <a:srgbClr val="3A3A3A"/>
                </a:solidFill>
                <a:effectLst/>
                <a:latin typeface="Muli"/>
              </a:rPr>
              <a:t>init</a:t>
            </a:r>
            <a:r>
              <a:rPr lang="en-US" b="0" i="0" dirty="0">
                <a:solidFill>
                  <a:srgbClr val="3A3A3A"/>
                </a:solidFill>
                <a:effectLst/>
                <a:latin typeface="Muli"/>
              </a:rPr>
              <a:t> is a abbreviation for Initialization. </a:t>
            </a:r>
          </a:p>
          <a:p>
            <a:pPr marL="171450" indent="-171450">
              <a:buFont typeface="Arial" panose="020B0604020202020204" pitchFamily="34" charset="0"/>
              <a:buChar char="•"/>
            </a:pPr>
            <a:r>
              <a:rPr lang="en-US" b="1" i="0" dirty="0" err="1">
                <a:solidFill>
                  <a:srgbClr val="3A3A3A"/>
                </a:solidFill>
                <a:effectLst/>
                <a:latin typeface="Muli"/>
              </a:rPr>
              <a:t>init</a:t>
            </a:r>
            <a:r>
              <a:rPr lang="en-US" b="0" i="0" dirty="0">
                <a:solidFill>
                  <a:srgbClr val="3A3A3A"/>
                </a:solidFill>
                <a:effectLst/>
                <a:latin typeface="Muli"/>
              </a:rPr>
              <a:t> is a daemon process which starts as soon as the computer starts and continue running till, it is shutdown. </a:t>
            </a:r>
          </a:p>
          <a:p>
            <a:pPr marL="171450" indent="-171450">
              <a:buFont typeface="Arial" panose="020B0604020202020204" pitchFamily="34" charset="0"/>
              <a:buChar char="•"/>
            </a:pPr>
            <a:r>
              <a:rPr lang="en-US" b="0" i="0" dirty="0" err="1">
                <a:solidFill>
                  <a:srgbClr val="3A3A3A"/>
                </a:solidFill>
                <a:effectLst/>
                <a:latin typeface="Muli"/>
              </a:rPr>
              <a:t>init</a:t>
            </a:r>
            <a:r>
              <a:rPr lang="en-US" b="0" i="0" dirty="0">
                <a:solidFill>
                  <a:srgbClr val="3A3A3A"/>
                </a:solidFill>
                <a:effectLst/>
                <a:latin typeface="Muli"/>
              </a:rPr>
              <a:t> is the first process that starts when a computer boots, making it the parent of all other running processes directly or indirectly and hence typically it is assigned “</a:t>
            </a:r>
            <a:r>
              <a:rPr lang="en-US" b="1" i="0" dirty="0" err="1">
                <a:solidFill>
                  <a:srgbClr val="3A3A3A"/>
                </a:solidFill>
                <a:effectLst/>
                <a:latin typeface="Muli"/>
              </a:rPr>
              <a:t>pid</a:t>
            </a:r>
            <a:r>
              <a:rPr lang="en-US" b="1" i="0" dirty="0">
                <a:solidFill>
                  <a:srgbClr val="3A3A3A"/>
                </a:solidFill>
                <a:effectLst/>
                <a:latin typeface="Muli"/>
              </a:rPr>
              <a:t>=1</a:t>
            </a:r>
            <a:r>
              <a:rPr lang="en-US" b="0" i="0" dirty="0">
                <a:solidFill>
                  <a:srgbClr val="3A3A3A"/>
                </a:solidFill>
                <a:effectLst/>
                <a:latin typeface="Muli"/>
              </a:rPr>
              <a:t>“.</a:t>
            </a:r>
          </a:p>
          <a:p>
            <a:pPr marL="171450" indent="-171450">
              <a:buFont typeface="Arial" panose="020B0604020202020204" pitchFamily="34" charset="0"/>
              <a:buChar char="•"/>
            </a:pPr>
            <a:r>
              <a:rPr lang="en-US" b="0" i="0" dirty="0">
                <a:solidFill>
                  <a:srgbClr val="3A3A3A"/>
                </a:solidFill>
                <a:effectLst/>
                <a:latin typeface="Muli"/>
              </a:rPr>
              <a:t>If somehow </a:t>
            </a:r>
            <a:r>
              <a:rPr lang="en-US" b="1" i="0" dirty="0" err="1">
                <a:solidFill>
                  <a:srgbClr val="3A3A3A"/>
                </a:solidFill>
                <a:effectLst/>
                <a:latin typeface="Muli"/>
              </a:rPr>
              <a:t>init</a:t>
            </a:r>
            <a:r>
              <a:rPr lang="en-US" b="0" i="0" dirty="0">
                <a:solidFill>
                  <a:srgbClr val="3A3A3A"/>
                </a:solidFill>
                <a:effectLst/>
                <a:latin typeface="Muli"/>
              </a:rPr>
              <a:t> daemon could not start, no process will be started and the system will reach a stage called “</a:t>
            </a:r>
            <a:r>
              <a:rPr lang="en-US" b="1" i="0" dirty="0">
                <a:solidFill>
                  <a:srgbClr val="3A3A3A"/>
                </a:solidFill>
                <a:effectLst/>
                <a:latin typeface="Muli"/>
              </a:rPr>
              <a:t>Kernel Panic</a:t>
            </a:r>
            <a:r>
              <a:rPr lang="en-US" b="0" i="0" dirty="0">
                <a:solidFill>
                  <a:srgbClr val="3A3A3A"/>
                </a:solidFill>
                <a:effectLst/>
                <a:latin typeface="Muli"/>
              </a:rPr>
              <a:t>“.</a:t>
            </a:r>
          </a:p>
          <a:p>
            <a:pPr marL="171450" indent="-171450">
              <a:buFont typeface="Arial" panose="020B0604020202020204" pitchFamily="34" charset="0"/>
              <a:buChar char="•"/>
            </a:pPr>
            <a:endParaRPr lang="en-US" b="0" i="0" dirty="0">
              <a:solidFill>
                <a:srgbClr val="3A3A3A"/>
              </a:solidFill>
              <a:effectLst/>
              <a:latin typeface="Muli"/>
            </a:endParaRPr>
          </a:p>
          <a:p>
            <a:pPr marL="171450" indent="-171450">
              <a:buFont typeface="Arial" panose="020B0604020202020204" pitchFamily="34" charset="0"/>
              <a:buChar char="•"/>
            </a:pPr>
            <a:r>
              <a:rPr lang="en-US" b="0" i="0" dirty="0">
                <a:solidFill>
                  <a:srgbClr val="3A3A3A"/>
                </a:solidFill>
                <a:effectLst/>
                <a:latin typeface="Muli"/>
              </a:rPr>
              <a:t>Other alternatives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solidFill>
                  <a:srgbClr val="3A3A3A"/>
                </a:solidFill>
                <a:effectLst/>
                <a:latin typeface="Muli"/>
              </a:rPr>
              <a:t>Upstart</a:t>
            </a:r>
            <a:r>
              <a:rPr lang="en-US" b="0" i="0" dirty="0">
                <a:solidFill>
                  <a:srgbClr val="3A3A3A"/>
                </a:solidFill>
                <a:effectLst/>
                <a:latin typeface="Muli"/>
              </a:rPr>
              <a:t> – A </a:t>
            </a:r>
            <a:r>
              <a:rPr lang="en-US" b="0" i="0" dirty="0" err="1">
                <a:solidFill>
                  <a:srgbClr val="3A3A3A"/>
                </a:solidFill>
                <a:effectLst/>
                <a:latin typeface="Muli"/>
              </a:rPr>
              <a:t>init</a:t>
            </a:r>
            <a:r>
              <a:rPr lang="en-US" b="0" i="0" dirty="0">
                <a:solidFill>
                  <a:srgbClr val="3A3A3A"/>
                </a:solidFill>
                <a:effectLst/>
                <a:latin typeface="Muli"/>
              </a:rPr>
              <a:t> replacement daemon implemented in Ubuntu GNU/Linux and designed to start process asynchronously.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solidFill>
                  <a:srgbClr val="3A3A3A"/>
                </a:solidFill>
                <a:effectLst/>
                <a:latin typeface="Muli"/>
              </a:rPr>
              <a:t>Epoch</a:t>
            </a:r>
            <a:r>
              <a:rPr lang="en-US" b="0" i="0" dirty="0">
                <a:solidFill>
                  <a:srgbClr val="3A3A3A"/>
                </a:solidFill>
                <a:effectLst/>
                <a:latin typeface="Muli"/>
              </a:rPr>
              <a:t> – A </a:t>
            </a:r>
            <a:r>
              <a:rPr lang="en-US" b="0" i="0" dirty="0" err="1">
                <a:solidFill>
                  <a:srgbClr val="3A3A3A"/>
                </a:solidFill>
                <a:effectLst/>
                <a:latin typeface="Muli"/>
              </a:rPr>
              <a:t>init</a:t>
            </a:r>
            <a:r>
              <a:rPr lang="en-US" b="0" i="0" dirty="0">
                <a:solidFill>
                  <a:srgbClr val="3A3A3A"/>
                </a:solidFill>
                <a:effectLst/>
                <a:latin typeface="Muli"/>
              </a:rPr>
              <a:t> replacement daemon built around simplicity and service management, designed to start process single-threaded.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solidFill>
                  <a:srgbClr val="3A3A3A"/>
                </a:solidFill>
                <a:effectLst/>
                <a:latin typeface="Muli"/>
              </a:rPr>
              <a:t>Mudar</a:t>
            </a:r>
            <a:r>
              <a:rPr lang="en-US" b="0" i="0" dirty="0">
                <a:solidFill>
                  <a:srgbClr val="3A3A3A"/>
                </a:solidFill>
                <a:effectLst/>
                <a:latin typeface="Muli"/>
              </a:rPr>
              <a:t> – A </a:t>
            </a:r>
            <a:r>
              <a:rPr lang="en-US" b="0" i="0" dirty="0" err="1">
                <a:solidFill>
                  <a:srgbClr val="3A3A3A"/>
                </a:solidFill>
                <a:effectLst/>
                <a:latin typeface="Muli"/>
              </a:rPr>
              <a:t>init</a:t>
            </a:r>
            <a:r>
              <a:rPr lang="en-US" b="0" i="0" dirty="0">
                <a:solidFill>
                  <a:srgbClr val="3A3A3A"/>
                </a:solidFill>
                <a:effectLst/>
                <a:latin typeface="Muli"/>
              </a:rPr>
              <a:t> replacement daemon written in Python, implemented on Pardus GNU/Linux and designed to start process asynchronously.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err="1">
                <a:solidFill>
                  <a:srgbClr val="3A3A3A"/>
                </a:solidFill>
                <a:effectLst/>
                <a:latin typeface="Muli"/>
              </a:rPr>
              <a:t>systemd</a:t>
            </a:r>
            <a:r>
              <a:rPr lang="en-US" b="0" i="0" dirty="0">
                <a:solidFill>
                  <a:srgbClr val="3A3A3A"/>
                </a:solidFill>
                <a:effectLst/>
                <a:latin typeface="Muli"/>
              </a:rPr>
              <a:t> – A </a:t>
            </a:r>
            <a:r>
              <a:rPr lang="en-US" b="0" i="0" dirty="0" err="1">
                <a:solidFill>
                  <a:srgbClr val="3A3A3A"/>
                </a:solidFill>
                <a:effectLst/>
                <a:latin typeface="Muli"/>
              </a:rPr>
              <a:t>init</a:t>
            </a:r>
            <a:r>
              <a:rPr lang="en-US" b="0" i="0" dirty="0">
                <a:solidFill>
                  <a:srgbClr val="3A3A3A"/>
                </a:solidFill>
                <a:effectLst/>
                <a:latin typeface="Muli"/>
              </a:rPr>
              <a:t> replacement daemon designed to start process in parallel, implemented in a number of standard distribution – Fedora, </a:t>
            </a:r>
            <a:r>
              <a:rPr lang="en-US" b="0" i="0" dirty="0" err="1">
                <a:solidFill>
                  <a:srgbClr val="3A3A3A"/>
                </a:solidFill>
                <a:effectLst/>
                <a:latin typeface="Muli"/>
              </a:rPr>
              <a:t>OpenSuSE</a:t>
            </a:r>
            <a:r>
              <a:rPr lang="en-US" b="0" i="0" dirty="0">
                <a:solidFill>
                  <a:srgbClr val="3A3A3A"/>
                </a:solidFill>
                <a:effectLst/>
                <a:latin typeface="Muli"/>
              </a:rPr>
              <a:t>, Arch, RHEL, CentOS, etc.</a:t>
            </a:r>
          </a:p>
          <a:p>
            <a:pPr marL="628650" lvl="1" indent="-171450">
              <a:buFont typeface="Arial" panose="020B0604020202020204" pitchFamily="34" charset="0"/>
              <a:buChar char="•"/>
            </a:pPr>
            <a:endParaRPr lang="en-US" b="0" i="0" dirty="0">
              <a:solidFill>
                <a:srgbClr val="3A3A3A"/>
              </a:solidFill>
              <a:effectLst/>
              <a:latin typeface="Muli"/>
            </a:endParaRPr>
          </a:p>
          <a:p>
            <a:pPr marL="171450" lvl="0" indent="-171450">
              <a:buFont typeface="Arial" panose="020B0604020202020204" pitchFamily="34" charset="0"/>
              <a:buChar char="•"/>
            </a:pPr>
            <a:r>
              <a:rPr lang="en-US" b="1" i="0" dirty="0" err="1">
                <a:solidFill>
                  <a:srgbClr val="3A3A3A"/>
                </a:solidFill>
                <a:effectLst/>
                <a:latin typeface="Muli"/>
              </a:rPr>
              <a:t>systemd</a:t>
            </a:r>
            <a:r>
              <a:rPr lang="en-US" b="0" i="0" dirty="0">
                <a:solidFill>
                  <a:srgbClr val="3A3A3A"/>
                </a:solidFill>
                <a:effectLst/>
                <a:latin typeface="Muli"/>
              </a:rPr>
              <a:t> is the parent of all other processes directly or indirectly and is the first process that starts at boot hence typically assigned a “</a:t>
            </a:r>
            <a:r>
              <a:rPr lang="en-US" b="1" i="0" dirty="0" err="1">
                <a:solidFill>
                  <a:srgbClr val="3A3A3A"/>
                </a:solidFill>
                <a:effectLst/>
                <a:latin typeface="Muli"/>
              </a:rPr>
              <a:t>pid</a:t>
            </a:r>
            <a:r>
              <a:rPr lang="en-US" b="1" i="0" dirty="0">
                <a:solidFill>
                  <a:srgbClr val="3A3A3A"/>
                </a:solidFill>
                <a:effectLst/>
                <a:latin typeface="Muli"/>
              </a:rPr>
              <a:t>=1</a:t>
            </a:r>
            <a:r>
              <a:rPr lang="en-US" b="0" i="0" dirty="0">
                <a:solidFill>
                  <a:srgbClr val="3A3A3A"/>
                </a:solidFill>
                <a:effectLst/>
                <a:latin typeface="Muli"/>
              </a:rPr>
              <a:t>“.</a:t>
            </a:r>
          </a:p>
          <a:p>
            <a:pPr marL="171450" lvl="0" indent="-171450">
              <a:buFont typeface="Arial" panose="020B0604020202020204" pitchFamily="34" charset="0"/>
              <a:buChar char="•"/>
            </a:pPr>
            <a:r>
              <a:rPr lang="en-US" b="0" i="0" dirty="0">
                <a:solidFill>
                  <a:srgbClr val="3A3A3A"/>
                </a:solidFill>
                <a:effectLst/>
                <a:latin typeface="Muli"/>
              </a:rPr>
              <a:t> background processes which is designed to start processes in parallel, thus reducing the boot time and computational overhead. </a:t>
            </a:r>
            <a:endParaRPr lang="en-US" dirty="0"/>
          </a:p>
        </p:txBody>
      </p:sp>
      <p:sp>
        <p:nvSpPr>
          <p:cNvPr id="4" name="Slide Number Placeholder 3"/>
          <p:cNvSpPr>
            <a:spLocks noGrp="1"/>
          </p:cNvSpPr>
          <p:nvPr>
            <p:ph type="sldNum" sz="quarter" idx="5"/>
          </p:nvPr>
        </p:nvSpPr>
        <p:spPr/>
        <p:txBody>
          <a:bodyPr/>
          <a:lstStyle/>
          <a:p>
            <a:fld id="{1D2789EC-FA77-4A4F-8E53-C4EAAE816FA0}" type="slidenum">
              <a:rPr lang="en-US" smtClean="0"/>
              <a:t>7</a:t>
            </a:fld>
            <a:endParaRPr lang="en-US"/>
          </a:p>
        </p:txBody>
      </p:sp>
    </p:spTree>
    <p:extLst>
      <p:ext uri="{BB962C8B-B14F-4D97-AF65-F5344CB8AC3E}">
        <p14:creationId xmlns:p14="http://schemas.microsoft.com/office/powerpoint/2010/main" val="4132302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212234"/>
                </a:solidFill>
                <a:effectLst/>
                <a:latin typeface="proxima-nova"/>
              </a:rPr>
              <a:t>“LDAP query”</a:t>
            </a:r>
          </a:p>
          <a:p>
            <a:pPr marL="628650" lvl="1" indent="-171450">
              <a:buFont typeface="Arial" panose="020B0604020202020204" pitchFamily="34" charset="0"/>
              <a:buChar char="•"/>
            </a:pPr>
            <a:r>
              <a:rPr lang="en-US" b="0" i="0" dirty="0">
                <a:solidFill>
                  <a:srgbClr val="212234"/>
                </a:solidFill>
                <a:effectLst/>
                <a:latin typeface="proxima-nova"/>
              </a:rPr>
              <a:t>command that asks a directory service for some information. </a:t>
            </a:r>
          </a:p>
          <a:p>
            <a:pPr marL="628650" lvl="1" indent="-171450">
              <a:buFont typeface="Arial" panose="020B0604020202020204" pitchFamily="34" charset="0"/>
              <a:buChar char="•"/>
            </a:pPr>
            <a:r>
              <a:rPr lang="en-US" b="0" i="0" dirty="0" err="1">
                <a:solidFill>
                  <a:srgbClr val="212234"/>
                </a:solidFill>
                <a:effectLst/>
                <a:latin typeface="proxima-nova"/>
              </a:rPr>
              <a:t>E.g</a:t>
            </a:r>
            <a:r>
              <a:rPr lang="en-US" b="0" i="0" dirty="0">
                <a:solidFill>
                  <a:srgbClr val="212234"/>
                </a:solidFill>
                <a:effectLst/>
                <a:latin typeface="proxima-nova"/>
              </a:rPr>
              <a:t>: which groups a particular user is a part of (the string in the slide is a query)</a:t>
            </a:r>
          </a:p>
          <a:p>
            <a:pPr marL="628650" lvl="1" indent="-171450">
              <a:buFont typeface="Arial" panose="020B0604020202020204" pitchFamily="34" charset="0"/>
              <a:buChar char="•"/>
            </a:pPr>
            <a:r>
              <a:rPr lang="en-US" b="0" i="0" dirty="0">
                <a:solidFill>
                  <a:srgbClr val="212234"/>
                </a:solidFill>
                <a:effectLst/>
                <a:latin typeface="proxima-nova"/>
              </a:rPr>
              <a:t>To access such information from the directory service you need to authenticate</a:t>
            </a:r>
          </a:p>
          <a:p>
            <a:pPr marL="171450" indent="-171450">
              <a:buFont typeface="Arial" panose="020B0604020202020204" pitchFamily="34" charset="0"/>
              <a:buChar char="•"/>
            </a:pPr>
            <a:r>
              <a:rPr lang="en-US" b="0" i="0" dirty="0">
                <a:solidFill>
                  <a:srgbClr val="212234"/>
                </a:solidFill>
                <a:effectLst/>
                <a:latin typeface="proxima-nova"/>
              </a:rPr>
              <a:t>2 options for LDAP authentication in LDAP v3 </a:t>
            </a:r>
          </a:p>
          <a:p>
            <a:pPr marL="628650" lvl="1" indent="-171450">
              <a:buFont typeface="Arial" panose="020B0604020202020204" pitchFamily="34" charset="0"/>
              <a:buChar char="•"/>
            </a:pPr>
            <a:r>
              <a:rPr lang="en-US" b="0" i="0" dirty="0">
                <a:solidFill>
                  <a:srgbClr val="212234"/>
                </a:solidFill>
                <a:effectLst/>
                <a:latin typeface="proxima-nova"/>
              </a:rPr>
              <a:t>Simple -  allows for three possible authentication mechanisms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12234"/>
                </a:solidFill>
                <a:effectLst/>
                <a:latin typeface="proxima-nova"/>
              </a:rPr>
              <a:t>Anonymous authentication: Grants client anonymous status to LDAP.</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12234"/>
                </a:solidFill>
                <a:effectLst/>
                <a:latin typeface="proxima-nova"/>
              </a:rPr>
              <a:t>Unauthenticated authentication: For logging purposes only, should not grant access to a client.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12234"/>
                </a:solidFill>
                <a:effectLst/>
                <a:latin typeface="proxima-nova"/>
              </a:rPr>
              <a:t>Name/Password authentication: Grants access to the server based on the credentials supplied – should not be used without confidentiality protection.</a:t>
            </a:r>
          </a:p>
          <a:p>
            <a:pPr marL="628650" lvl="1" indent="-171450">
              <a:buFont typeface="Arial" panose="020B0604020202020204" pitchFamily="34" charset="0"/>
              <a:buChar char="•"/>
            </a:pPr>
            <a:r>
              <a:rPr lang="en-US" b="0" i="0" dirty="0">
                <a:solidFill>
                  <a:srgbClr val="212234"/>
                </a:solidFill>
                <a:effectLst/>
                <a:latin typeface="proxima-nova"/>
              </a:rPr>
              <a:t>SASL (Simple Authentication and Security Layer)</a:t>
            </a:r>
          </a:p>
          <a:p>
            <a:pPr marL="1085850" lvl="2" indent="-171450">
              <a:buFont typeface="Arial" panose="020B0604020202020204" pitchFamily="34" charset="0"/>
              <a:buChar char="•"/>
            </a:pPr>
            <a:r>
              <a:rPr lang="en-US" b="0" i="0" dirty="0">
                <a:solidFill>
                  <a:srgbClr val="212234"/>
                </a:solidFill>
                <a:effectLst/>
                <a:latin typeface="proxima-nova"/>
              </a:rPr>
              <a:t>binds the LDAP server to another authentication mechanism, like Kerberos.</a:t>
            </a:r>
          </a:p>
          <a:p>
            <a:pPr marL="1085850" lvl="2" indent="-171450">
              <a:buFont typeface="Arial" panose="020B0604020202020204" pitchFamily="34" charset="0"/>
              <a:buChar char="•"/>
            </a:pPr>
            <a:r>
              <a:rPr lang="en-US" b="0" i="0" dirty="0">
                <a:solidFill>
                  <a:srgbClr val="212234"/>
                </a:solidFill>
                <a:effectLst/>
                <a:latin typeface="proxima-nova"/>
              </a:rPr>
              <a:t>LDAP server uses the LDAP protocol to send an LDAP message to the other authorization service.</a:t>
            </a:r>
          </a:p>
          <a:p>
            <a:pPr marL="1085850" lvl="2" indent="-171450">
              <a:buFont typeface="Arial" panose="020B0604020202020204" pitchFamily="34" charset="0"/>
              <a:buChar char="•"/>
            </a:pPr>
            <a:r>
              <a:rPr lang="en-US" b="0" i="0" dirty="0">
                <a:solidFill>
                  <a:srgbClr val="212234"/>
                </a:solidFill>
                <a:effectLst/>
                <a:latin typeface="proxima-nova"/>
              </a:rPr>
              <a:t>initiates a series of challenge response messages that result in either a successful authentication or a failure to authenticate.</a:t>
            </a:r>
          </a:p>
          <a:p>
            <a:pPr marL="628650" lvl="1" indent="-171450">
              <a:buFont typeface="Arial" panose="020B0604020202020204" pitchFamily="34" charset="0"/>
              <a:buChar char="•"/>
            </a:pPr>
            <a:r>
              <a:rPr lang="en-US" b="0" i="0" dirty="0">
                <a:solidFill>
                  <a:srgbClr val="212234"/>
                </a:solidFill>
                <a:effectLst/>
                <a:latin typeface="proxima-nova"/>
              </a:rPr>
              <a:t>NOTE: LDAP passes all of those messages in clear text by default! </a:t>
            </a:r>
          </a:p>
          <a:p>
            <a:pPr marL="1085850" lvl="2" indent="-171450">
              <a:buFont typeface="Arial" panose="020B0604020202020204" pitchFamily="34" charset="0"/>
              <a:buChar char="•"/>
            </a:pPr>
            <a:r>
              <a:rPr lang="en-US" b="0" i="0" dirty="0">
                <a:solidFill>
                  <a:srgbClr val="212234"/>
                </a:solidFill>
                <a:effectLst/>
                <a:latin typeface="proxima-nova"/>
              </a:rPr>
              <a:t>Anyone on the network can sniff the packets, need to add TLS encryption</a:t>
            </a:r>
            <a:endParaRPr lang="en-US" dirty="0"/>
          </a:p>
        </p:txBody>
      </p:sp>
      <p:sp>
        <p:nvSpPr>
          <p:cNvPr id="4" name="Slide Number Placeholder 3"/>
          <p:cNvSpPr>
            <a:spLocks noGrp="1"/>
          </p:cNvSpPr>
          <p:nvPr>
            <p:ph type="sldNum" sz="quarter" idx="5"/>
          </p:nvPr>
        </p:nvSpPr>
        <p:spPr/>
        <p:txBody>
          <a:bodyPr/>
          <a:lstStyle/>
          <a:p>
            <a:fld id="{1D2789EC-FA77-4A4F-8E53-C4EAAE816FA0}" type="slidenum">
              <a:rPr lang="en-US" smtClean="0"/>
              <a:t>26</a:t>
            </a:fld>
            <a:endParaRPr lang="en-US"/>
          </a:p>
        </p:txBody>
      </p:sp>
    </p:spTree>
    <p:extLst>
      <p:ext uri="{BB962C8B-B14F-4D97-AF65-F5344CB8AC3E}">
        <p14:creationId xmlns:p14="http://schemas.microsoft.com/office/powerpoint/2010/main" val="807000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6C6C6C"/>
                </a:solidFill>
                <a:effectLst/>
                <a:latin typeface="Arial" panose="020B0604020202020204" pitchFamily="34" charset="0"/>
              </a:rPr>
              <a:t>SSH, also known as Secure Shell or Secure Socket Shell, is a </a:t>
            </a:r>
            <a:r>
              <a:rPr lang="en-US" b="0" i="1" u="sng" dirty="0">
                <a:solidFill>
                  <a:srgbClr val="6C6C6C"/>
                </a:solidFill>
                <a:effectLst/>
                <a:latin typeface="Arial" panose="020B0604020202020204" pitchFamily="34" charset="0"/>
              </a:rPr>
              <a:t>network protocol</a:t>
            </a:r>
          </a:p>
          <a:p>
            <a:pPr marL="628650" lvl="1" indent="-171450">
              <a:buFont typeface="Arial" panose="020B0604020202020204" pitchFamily="34" charset="0"/>
              <a:buChar char="•"/>
            </a:pPr>
            <a:r>
              <a:rPr lang="en-US" b="0" i="0" dirty="0">
                <a:solidFill>
                  <a:srgbClr val="6C6C6C"/>
                </a:solidFill>
                <a:effectLst/>
                <a:latin typeface="Arial" panose="020B0604020202020204" pitchFamily="34" charset="0"/>
              </a:rPr>
              <a:t>refers both to the cryptographic network protocol and to the suite of utilities that implement that protocol</a:t>
            </a:r>
            <a:endParaRPr lang="en-US" b="0" i="1" u="sng" dirty="0">
              <a:solidFill>
                <a:srgbClr val="6C6C6C"/>
              </a:solidFill>
              <a:effectLst/>
              <a:latin typeface="Arial" panose="020B0604020202020204" pitchFamily="34" charset="0"/>
            </a:endParaRPr>
          </a:p>
          <a:p>
            <a:pPr marL="628650" lvl="1" indent="-171450">
              <a:buFont typeface="Arial" panose="020B0604020202020204" pitchFamily="34" charset="0"/>
              <a:buChar char="•"/>
            </a:pPr>
            <a:r>
              <a:rPr lang="en-US" b="0" i="0" dirty="0">
                <a:solidFill>
                  <a:srgbClr val="6C6C6C"/>
                </a:solidFill>
                <a:effectLst/>
                <a:latin typeface="Arial" panose="020B0604020202020204" pitchFamily="34" charset="0"/>
              </a:rPr>
              <a:t>Supposed to give users a secure way to access a computer over an unsecured network</a:t>
            </a:r>
          </a:p>
          <a:p>
            <a:pPr marL="171450" lvl="0" indent="-171450">
              <a:buFont typeface="Arial" panose="020B0604020202020204" pitchFamily="34" charset="0"/>
              <a:buChar char="•"/>
            </a:pPr>
            <a:r>
              <a:rPr lang="en-US" b="0" i="0" dirty="0">
                <a:solidFill>
                  <a:srgbClr val="6C6C6C"/>
                </a:solidFill>
                <a:effectLst/>
                <a:latin typeface="Arial" panose="020B0604020202020204" pitchFamily="34" charset="0"/>
              </a:rPr>
              <a:t>SSH uses the </a:t>
            </a:r>
            <a:r>
              <a:rPr lang="en-US" b="0" i="0" u="sng" dirty="0">
                <a:solidFill>
                  <a:srgbClr val="00B3AC"/>
                </a:solidFill>
                <a:effectLst/>
                <a:latin typeface="Arial" panose="020B0604020202020204" pitchFamily="34" charset="0"/>
              </a:rPr>
              <a:t>client-server model, </a:t>
            </a:r>
          </a:p>
          <a:p>
            <a:pPr marL="628650" lvl="1" indent="-171450">
              <a:buFont typeface="Arial" panose="020B0604020202020204" pitchFamily="34" charset="0"/>
              <a:buChar char="•"/>
            </a:pPr>
            <a:r>
              <a:rPr lang="en-US" b="0" i="0" dirty="0">
                <a:solidFill>
                  <a:srgbClr val="6C6C6C"/>
                </a:solidFill>
                <a:effectLst/>
                <a:latin typeface="Arial" panose="020B0604020202020204" pitchFamily="34" charset="0"/>
              </a:rPr>
              <a:t>connecting a Secure Shell </a:t>
            </a:r>
            <a:r>
              <a:rPr lang="en-US" b="0" i="1" dirty="0">
                <a:solidFill>
                  <a:srgbClr val="6C6C6C"/>
                </a:solidFill>
                <a:effectLst/>
                <a:latin typeface="Arial" panose="020B0604020202020204" pitchFamily="34" charset="0"/>
              </a:rPr>
              <a:t>client application</a:t>
            </a:r>
            <a:r>
              <a:rPr lang="en-US" b="0" i="0" dirty="0">
                <a:solidFill>
                  <a:srgbClr val="6C6C6C"/>
                </a:solidFill>
                <a:effectLst/>
                <a:latin typeface="Arial" panose="020B0604020202020204" pitchFamily="34" charset="0"/>
              </a:rPr>
              <a:t>, which is the end where the session is displayed, </a:t>
            </a:r>
          </a:p>
          <a:p>
            <a:pPr marL="628650" lvl="1" indent="-171450">
              <a:buFont typeface="Arial" panose="020B0604020202020204" pitchFamily="34" charset="0"/>
              <a:buChar char="•"/>
            </a:pPr>
            <a:r>
              <a:rPr lang="en-US" b="0" i="0" dirty="0">
                <a:solidFill>
                  <a:srgbClr val="6C6C6C"/>
                </a:solidFill>
                <a:effectLst/>
                <a:latin typeface="Arial" panose="020B0604020202020204" pitchFamily="34" charset="0"/>
              </a:rPr>
              <a:t>with an SSH server, which is the end where the session runs. </a:t>
            </a:r>
          </a:p>
          <a:p>
            <a:pPr marL="628650" lvl="1" indent="-171450">
              <a:buFont typeface="Arial" panose="020B0604020202020204" pitchFamily="34" charset="0"/>
              <a:buChar char="•"/>
            </a:pPr>
            <a:r>
              <a:rPr lang="en-US" b="0" i="0" dirty="0">
                <a:solidFill>
                  <a:srgbClr val="6C6C6C"/>
                </a:solidFill>
                <a:effectLst/>
                <a:latin typeface="Arial" panose="020B0604020202020204" pitchFamily="34" charset="0"/>
              </a:rPr>
              <a:t>Leverages public key </a:t>
            </a:r>
            <a:r>
              <a:rPr lang="en-US" b="0" i="0" dirty="0" err="1">
                <a:solidFill>
                  <a:srgbClr val="6C6C6C"/>
                </a:solidFill>
                <a:effectLst/>
                <a:latin typeface="Arial" panose="020B0604020202020204" pitchFamily="34" charset="0"/>
              </a:rPr>
              <a:t>crptography</a:t>
            </a:r>
            <a:endParaRPr lang="en-US" b="0" i="0" dirty="0">
              <a:solidFill>
                <a:srgbClr val="6C6C6C"/>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1D2789EC-FA77-4A4F-8E53-C4EAAE816FA0}" type="slidenum">
              <a:rPr lang="en-US" smtClean="0"/>
              <a:t>27</a:t>
            </a:fld>
            <a:endParaRPr lang="en-US"/>
          </a:p>
        </p:txBody>
      </p:sp>
    </p:spTree>
    <p:extLst>
      <p:ext uri="{BB962C8B-B14F-4D97-AF65-F5344CB8AC3E}">
        <p14:creationId xmlns:p14="http://schemas.microsoft.com/office/powerpoint/2010/main" val="3319614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6C6C6C"/>
                </a:solidFill>
                <a:effectLst/>
                <a:latin typeface="Arial" panose="020B0604020202020204" pitchFamily="34" charset="0"/>
              </a:rPr>
              <a:t>SSH protocol dictates a structure like TCP</a:t>
            </a:r>
          </a:p>
          <a:p>
            <a:pPr marL="628650" lvl="1" indent="-171450">
              <a:buFont typeface="Arial" panose="020B0604020202020204" pitchFamily="34" charset="0"/>
              <a:buChar char="•"/>
            </a:pPr>
            <a:r>
              <a:rPr lang="en-US" b="1" i="0" dirty="0">
                <a:solidFill>
                  <a:srgbClr val="292929"/>
                </a:solidFill>
                <a:effectLst/>
                <a:latin typeface="charter"/>
              </a:rPr>
              <a:t>Packet Length</a:t>
            </a:r>
            <a:r>
              <a:rPr lang="en-US" b="0" i="0" dirty="0">
                <a:solidFill>
                  <a:srgbClr val="292929"/>
                </a:solidFill>
                <a:effectLst/>
                <a:latin typeface="charter"/>
              </a:rPr>
              <a:t> tells you how big the packet is. </a:t>
            </a:r>
          </a:p>
          <a:p>
            <a:pPr marL="628650" lvl="1" indent="-171450">
              <a:buFont typeface="Arial" panose="020B0604020202020204" pitchFamily="34" charset="0"/>
              <a:buChar char="•"/>
            </a:pPr>
            <a:r>
              <a:rPr lang="en-US" b="1" i="0" dirty="0">
                <a:solidFill>
                  <a:srgbClr val="292929"/>
                </a:solidFill>
                <a:effectLst/>
                <a:latin typeface="charter"/>
              </a:rPr>
              <a:t>Padding Amount</a:t>
            </a:r>
            <a:r>
              <a:rPr lang="en-US" b="0" i="0" dirty="0">
                <a:solidFill>
                  <a:srgbClr val="292929"/>
                </a:solidFill>
                <a:effectLst/>
                <a:latin typeface="charter"/>
              </a:rPr>
              <a:t>, tells you how much padding there is. </a:t>
            </a:r>
          </a:p>
          <a:p>
            <a:pPr marL="628650" lvl="1" indent="-171450">
              <a:buFont typeface="Arial" panose="020B0604020202020204" pitchFamily="34" charset="0"/>
              <a:buChar char="•"/>
            </a:pPr>
            <a:r>
              <a:rPr lang="en-US" b="1" i="0" dirty="0">
                <a:solidFill>
                  <a:srgbClr val="292929"/>
                </a:solidFill>
                <a:effectLst/>
                <a:latin typeface="charter"/>
              </a:rPr>
              <a:t>Payload</a:t>
            </a:r>
            <a:r>
              <a:rPr lang="en-US" b="0" i="0" dirty="0">
                <a:solidFill>
                  <a:srgbClr val="292929"/>
                </a:solidFill>
                <a:effectLst/>
                <a:latin typeface="charter"/>
              </a:rPr>
              <a:t>, the actual data</a:t>
            </a:r>
          </a:p>
          <a:p>
            <a:pPr marL="628650" lvl="1" indent="-171450">
              <a:buFont typeface="Arial" panose="020B0604020202020204" pitchFamily="34" charset="0"/>
              <a:buChar char="•"/>
            </a:pPr>
            <a:r>
              <a:rPr lang="en-US" b="1" i="0" dirty="0">
                <a:solidFill>
                  <a:srgbClr val="292929"/>
                </a:solidFill>
                <a:effectLst/>
                <a:latin typeface="charter"/>
              </a:rPr>
              <a:t>Padding</a:t>
            </a:r>
            <a:r>
              <a:rPr lang="en-US" b="0" i="0" dirty="0">
                <a:solidFill>
                  <a:srgbClr val="292929"/>
                </a:solidFill>
                <a:effectLst/>
                <a:latin typeface="charter"/>
              </a:rPr>
              <a:t>, random bytes that don’t mean anything but are encrypted along with the payload to make it even harder to detect the data because you’ve thrown in this random extra data. </a:t>
            </a:r>
          </a:p>
          <a:p>
            <a:pPr marL="628650" lvl="1" indent="-171450">
              <a:buFont typeface="Arial" panose="020B0604020202020204" pitchFamily="34" charset="0"/>
              <a:buChar char="•"/>
            </a:pPr>
            <a:r>
              <a:rPr lang="en-US" b="1" i="0" dirty="0">
                <a:solidFill>
                  <a:srgbClr val="292929"/>
                </a:solidFill>
                <a:effectLst/>
                <a:latin typeface="charter"/>
              </a:rPr>
              <a:t>Message Authentication Code</a:t>
            </a:r>
            <a:r>
              <a:rPr lang="en-US" b="0" i="0" dirty="0">
                <a:solidFill>
                  <a:srgbClr val="292929"/>
                </a:solidFill>
                <a:effectLst/>
                <a:latin typeface="charter"/>
              </a:rPr>
              <a:t> so that you can be sure the data has not been tampered with.</a:t>
            </a:r>
          </a:p>
          <a:p>
            <a:pPr marL="628650" lvl="1" indent="-171450">
              <a:buFont typeface="Arial" panose="020B0604020202020204" pitchFamily="34" charset="0"/>
              <a:buChar char="•"/>
            </a:pPr>
            <a:endParaRPr lang="en-US" b="0" i="0" dirty="0">
              <a:solidFill>
                <a:srgbClr val="292929"/>
              </a:solidFill>
              <a:effectLst/>
              <a:latin typeface="charter"/>
            </a:endParaRPr>
          </a:p>
          <a:p>
            <a:pPr algn="l"/>
            <a:r>
              <a:rPr lang="en-US" b="0" i="0" dirty="0">
                <a:solidFill>
                  <a:srgbClr val="292929"/>
                </a:solidFill>
                <a:effectLst/>
                <a:latin typeface="charter"/>
              </a:rPr>
              <a:t>SSH uses three main concepts similar to a SSL handshake, although the steps are very different</a:t>
            </a:r>
          </a:p>
          <a:p>
            <a:pPr marL="171450" indent="-171450" algn="l">
              <a:buFont typeface="Arial" panose="020B0604020202020204" pitchFamily="34" charset="0"/>
              <a:buChar char="•"/>
            </a:pPr>
            <a:r>
              <a:rPr lang="en-US" b="0" i="0" dirty="0">
                <a:solidFill>
                  <a:srgbClr val="292929"/>
                </a:solidFill>
                <a:effectLst/>
                <a:latin typeface="charter"/>
              </a:rPr>
              <a:t>Symmetrical Encryption</a:t>
            </a:r>
          </a:p>
          <a:p>
            <a:pPr marL="171450" indent="-171450" algn="l">
              <a:buFont typeface="Arial" panose="020B0604020202020204" pitchFamily="34" charset="0"/>
              <a:buChar char="•"/>
            </a:pPr>
            <a:r>
              <a:rPr lang="en-US" b="0" i="0" dirty="0">
                <a:solidFill>
                  <a:srgbClr val="292929"/>
                </a:solidFill>
                <a:effectLst/>
                <a:latin typeface="charter"/>
              </a:rPr>
              <a:t>Asymmetrical Encryption</a:t>
            </a:r>
          </a:p>
          <a:p>
            <a:pPr marL="171450" indent="-171450" algn="l">
              <a:buFont typeface="Arial" panose="020B0604020202020204" pitchFamily="34" charset="0"/>
              <a:buChar char="•"/>
            </a:pPr>
            <a:r>
              <a:rPr lang="en-US" b="0" i="0" dirty="0">
                <a:solidFill>
                  <a:srgbClr val="292929"/>
                </a:solidFill>
                <a:effectLst/>
                <a:latin typeface="charter"/>
              </a:rPr>
              <a:t>Hashing</a:t>
            </a:r>
            <a:br>
              <a:rPr lang="en-US" b="0" i="0" dirty="0">
                <a:solidFill>
                  <a:srgbClr val="292929"/>
                </a:solidFill>
                <a:effectLst/>
                <a:latin typeface="charter"/>
              </a:rPr>
            </a:br>
            <a:endParaRPr lang="en-US" b="0" i="0" dirty="0">
              <a:solidFill>
                <a:srgbClr val="292929"/>
              </a:solidFill>
              <a:effectLst/>
              <a:latin typeface="charter"/>
            </a:endParaRPr>
          </a:p>
          <a:p>
            <a:pPr marL="0" lvl="0" indent="0">
              <a:buFont typeface="Arial" panose="020B0604020202020204" pitchFamily="34" charset="0"/>
              <a:buNone/>
            </a:pPr>
            <a:r>
              <a:rPr lang="en-US" b="0" i="0" dirty="0">
                <a:solidFill>
                  <a:srgbClr val="6C6C6C"/>
                </a:solidFill>
                <a:effectLst/>
                <a:latin typeface="Arial" panose="020B0604020202020204" pitchFamily="34" charset="0"/>
              </a:rPr>
              <a:t>SSH Handshake</a:t>
            </a:r>
          </a:p>
          <a:p>
            <a:pPr marL="171450" lvl="0" indent="-171450">
              <a:buFont typeface="Arial" panose="020B0604020202020204" pitchFamily="34" charset="0"/>
              <a:buChar char="•"/>
            </a:pPr>
            <a:r>
              <a:rPr lang="en-US" b="0" i="0" dirty="0">
                <a:solidFill>
                  <a:srgbClr val="555555"/>
                </a:solidFill>
                <a:effectLst/>
                <a:latin typeface="Arial" panose="020B0604020202020204" pitchFamily="34" charset="0"/>
              </a:rPr>
              <a:t>Identification string exchange</a:t>
            </a:r>
          </a:p>
          <a:p>
            <a:pPr marL="628650" lvl="1" indent="-171450">
              <a:buFont typeface="Arial" panose="020B0604020202020204" pitchFamily="34" charset="0"/>
              <a:buChar char="•"/>
            </a:pPr>
            <a:r>
              <a:rPr lang="en-US" b="0" i="0" dirty="0">
                <a:solidFill>
                  <a:srgbClr val="555555"/>
                </a:solidFill>
                <a:effectLst/>
                <a:latin typeface="Arial" panose="020B0604020202020204" pitchFamily="34" charset="0"/>
              </a:rPr>
              <a:t>To know which SSH version, which SSH implementation</a:t>
            </a:r>
          </a:p>
          <a:p>
            <a:pPr marL="171450" lvl="0" indent="-171450">
              <a:buFont typeface="Arial" panose="020B0604020202020204" pitchFamily="34" charset="0"/>
              <a:buChar char="•"/>
            </a:pPr>
            <a:r>
              <a:rPr lang="en-US" b="0" i="0" dirty="0">
                <a:solidFill>
                  <a:srgbClr val="555555"/>
                </a:solidFill>
                <a:effectLst/>
                <a:latin typeface="Arial" panose="020B0604020202020204" pitchFamily="34" charset="0"/>
              </a:rPr>
              <a:t>Algorithm Negotiation</a:t>
            </a:r>
          </a:p>
          <a:p>
            <a:pPr marL="628650" lvl="1" indent="-171450">
              <a:buFont typeface="Arial" panose="020B0604020202020204" pitchFamily="34" charset="0"/>
              <a:buChar char="•"/>
            </a:pPr>
            <a:r>
              <a:rPr lang="en-US" b="0" i="0" dirty="0">
                <a:solidFill>
                  <a:srgbClr val="555555"/>
                </a:solidFill>
                <a:effectLst/>
                <a:latin typeface="Arial" panose="020B0604020202020204" pitchFamily="34" charset="0"/>
              </a:rPr>
              <a:t>For the crypto algorithms (key exchange, encryption, MAC) and compression algo.</a:t>
            </a:r>
          </a:p>
          <a:p>
            <a:pPr marL="628650" lvl="1" indent="-171450">
              <a:buFont typeface="Arial" panose="020B0604020202020204" pitchFamily="34" charset="0"/>
              <a:buChar char="•"/>
            </a:pPr>
            <a:r>
              <a:rPr lang="en-US" b="0" i="0" dirty="0">
                <a:solidFill>
                  <a:srgbClr val="555555"/>
                </a:solidFill>
                <a:effectLst/>
                <a:latin typeface="Arial" panose="020B0604020202020204" pitchFamily="34" charset="0"/>
              </a:rPr>
              <a:t>A list in the order of preference of the client</a:t>
            </a:r>
          </a:p>
          <a:p>
            <a:pPr marL="628650" lvl="1" indent="-171450">
              <a:buFont typeface="Arial" panose="020B0604020202020204" pitchFamily="34" charset="0"/>
              <a:buChar char="•"/>
            </a:pPr>
            <a:r>
              <a:rPr lang="en-US" b="0" i="0" dirty="0">
                <a:solidFill>
                  <a:srgbClr val="555555"/>
                </a:solidFill>
                <a:effectLst/>
                <a:latin typeface="Arial" panose="020B0604020202020204" pitchFamily="34" charset="0"/>
              </a:rPr>
              <a:t>For each category, the algorithm chosen is the first algorithm on the client's list that is also supported by the server.</a:t>
            </a:r>
          </a:p>
          <a:p>
            <a:pPr marL="171450" lvl="0" indent="-171450">
              <a:buFont typeface="Arial" panose="020B0604020202020204" pitchFamily="34" charset="0"/>
              <a:buChar char="•"/>
            </a:pPr>
            <a:r>
              <a:rPr lang="en-US" b="0" i="0" dirty="0">
                <a:solidFill>
                  <a:srgbClr val="555555"/>
                </a:solidFill>
                <a:effectLst/>
                <a:latin typeface="Arial" panose="020B0604020202020204" pitchFamily="34" charset="0"/>
              </a:rPr>
              <a:t>key exchange</a:t>
            </a:r>
          </a:p>
          <a:p>
            <a:pPr marL="628650" lvl="1" indent="-171450">
              <a:buFont typeface="Arial" panose="020B0604020202020204" pitchFamily="34" charset="0"/>
              <a:buChar char="•"/>
            </a:pPr>
            <a:r>
              <a:rPr lang="en-US" b="0" i="0" dirty="0">
                <a:solidFill>
                  <a:srgbClr val="555555"/>
                </a:solidFill>
                <a:effectLst/>
                <a:latin typeface="Arial" panose="020B0604020202020204" pitchFamily="34" charset="0"/>
              </a:rPr>
              <a:t>Only two exchanges</a:t>
            </a:r>
          </a:p>
          <a:p>
            <a:pPr marL="628650" lvl="1" indent="-171450">
              <a:buFont typeface="Arial" panose="020B0604020202020204" pitchFamily="34" charset="0"/>
              <a:buChar char="•"/>
            </a:pPr>
            <a:r>
              <a:rPr lang="en-US" b="0" i="0" dirty="0">
                <a:solidFill>
                  <a:srgbClr val="555555"/>
                </a:solidFill>
                <a:effectLst/>
                <a:latin typeface="Arial" panose="020B0604020202020204" pitchFamily="34" charset="0"/>
              </a:rPr>
              <a:t>Diffie-Hellman based</a:t>
            </a:r>
          </a:p>
          <a:p>
            <a:pPr marL="628650" lvl="1" indent="-171450">
              <a:buFont typeface="Arial" panose="020B0604020202020204" pitchFamily="34" charset="0"/>
              <a:buChar char="•"/>
            </a:pPr>
            <a:r>
              <a:rPr lang="en-US" b="0" i="0" dirty="0">
                <a:solidFill>
                  <a:srgbClr val="555555"/>
                </a:solidFill>
                <a:effectLst/>
                <a:latin typeface="Arial" panose="020B0604020202020204" pitchFamily="34" charset="0"/>
              </a:rPr>
              <a:t>Also signed by the server (host private key)</a:t>
            </a:r>
          </a:p>
          <a:p>
            <a:pPr marL="628650" lvl="1" indent="-171450">
              <a:buFont typeface="Arial" panose="020B0604020202020204" pitchFamily="34" charset="0"/>
              <a:buChar char="•"/>
            </a:pPr>
            <a:r>
              <a:rPr lang="en-US" b="0" i="0" dirty="0">
                <a:solidFill>
                  <a:srgbClr val="555555"/>
                </a:solidFill>
                <a:effectLst/>
                <a:latin typeface="Arial" panose="020B0604020202020204" pitchFamily="34" charset="0"/>
              </a:rPr>
              <a:t>As a result (</a:t>
            </a:r>
            <a:r>
              <a:rPr lang="en-US" b="0" i="0" dirty="0" err="1">
                <a:solidFill>
                  <a:srgbClr val="555555"/>
                </a:solidFill>
                <a:effectLst/>
                <a:latin typeface="Arial" panose="020B0604020202020204" pitchFamily="34" charset="0"/>
              </a:rPr>
              <a:t>i</a:t>
            </a:r>
            <a:r>
              <a:rPr lang="en-US" b="0" i="0" dirty="0">
                <a:solidFill>
                  <a:srgbClr val="555555"/>
                </a:solidFill>
                <a:effectLst/>
                <a:latin typeface="Arial" panose="020B0604020202020204" pitchFamily="34" charset="0"/>
              </a:rPr>
              <a:t>) </a:t>
            </a:r>
            <a:r>
              <a:rPr lang="en-US" b="0" i="1" u="sng" dirty="0">
                <a:solidFill>
                  <a:srgbClr val="555555"/>
                </a:solidFill>
                <a:effectLst/>
                <a:latin typeface="Arial" panose="020B0604020202020204" pitchFamily="34" charset="0"/>
              </a:rPr>
              <a:t>two sides now share a master key </a:t>
            </a:r>
            <a:r>
              <a:rPr lang="en-US" b="0" i="0" dirty="0">
                <a:solidFill>
                  <a:srgbClr val="555555"/>
                </a:solidFill>
                <a:effectLst/>
                <a:latin typeface="Arial" panose="020B0604020202020204" pitchFamily="34" charset="0"/>
              </a:rPr>
              <a:t>K. (ii) the server has been authenticated to the client.</a:t>
            </a:r>
          </a:p>
          <a:p>
            <a:pPr marL="171450" lvl="0" indent="-171450">
              <a:buFont typeface="Arial" panose="020B0604020202020204" pitchFamily="34" charset="0"/>
              <a:buChar char="•"/>
            </a:pPr>
            <a:r>
              <a:rPr lang="en-US" b="0" i="0" dirty="0">
                <a:solidFill>
                  <a:srgbClr val="555555"/>
                </a:solidFill>
                <a:effectLst/>
                <a:latin typeface="Arial" panose="020B0604020202020204" pitchFamily="34" charset="0"/>
              </a:rPr>
              <a:t>Then, encryption, MAC keys and IV are derived from the master key</a:t>
            </a:r>
          </a:p>
          <a:p>
            <a:pPr marL="628650" lvl="1" indent="-171450">
              <a:buFont typeface="Arial" panose="020B0604020202020204" pitchFamily="34" charset="0"/>
              <a:buChar char="•"/>
            </a:pPr>
            <a:r>
              <a:rPr lang="en-US" b="0" i="0" dirty="0">
                <a:solidFill>
                  <a:srgbClr val="555555"/>
                </a:solidFill>
                <a:effectLst/>
                <a:latin typeface="Arial" panose="020B0604020202020204" pitchFamily="34" charset="0"/>
              </a:rPr>
              <a:t>End of key exchange</a:t>
            </a:r>
          </a:p>
          <a:p>
            <a:pPr marL="628650" lvl="1" indent="-171450">
              <a:buFont typeface="Arial" panose="020B0604020202020204" pitchFamily="34" charset="0"/>
              <a:buChar char="•"/>
            </a:pPr>
            <a:r>
              <a:rPr lang="en-US" b="0" i="0" dirty="0">
                <a:solidFill>
                  <a:srgbClr val="555555"/>
                </a:solidFill>
                <a:effectLst/>
                <a:latin typeface="Arial" panose="020B0604020202020204" pitchFamily="34" charset="0"/>
              </a:rPr>
              <a:t>To signal the end of key exchange process</a:t>
            </a:r>
          </a:p>
          <a:p>
            <a:pPr marL="628650" lvl="1" indent="-171450">
              <a:buFont typeface="Arial" panose="020B0604020202020204" pitchFamily="34" charset="0"/>
              <a:buChar char="•"/>
            </a:pPr>
            <a:r>
              <a:rPr lang="en-US" b="0" i="0" dirty="0">
                <a:solidFill>
                  <a:srgbClr val="555555"/>
                </a:solidFill>
                <a:effectLst/>
                <a:latin typeface="Arial" panose="020B0604020202020204" pitchFamily="34" charset="0"/>
              </a:rPr>
              <a:t>Encrypted and </a:t>
            </a:r>
            <a:r>
              <a:rPr lang="en-US" b="0" i="0" dirty="0" err="1">
                <a:solidFill>
                  <a:srgbClr val="555555"/>
                </a:solidFill>
                <a:effectLst/>
                <a:latin typeface="Arial" panose="020B0604020202020204" pitchFamily="34" charset="0"/>
              </a:rPr>
              <a:t>MACed</a:t>
            </a:r>
            <a:r>
              <a:rPr lang="en-US" b="0" i="0" dirty="0">
                <a:solidFill>
                  <a:srgbClr val="555555"/>
                </a:solidFill>
                <a:effectLst/>
                <a:latin typeface="Arial" panose="020B0604020202020204" pitchFamily="34" charset="0"/>
              </a:rPr>
              <a:t> using the new keys</a:t>
            </a:r>
          </a:p>
          <a:p>
            <a:pPr marL="171450" lvl="0" indent="-171450">
              <a:buFont typeface="Arial" panose="020B0604020202020204" pitchFamily="34" charset="0"/>
              <a:buChar char="•"/>
            </a:pPr>
            <a:r>
              <a:rPr lang="en-US" b="0" i="0" dirty="0">
                <a:solidFill>
                  <a:srgbClr val="555555"/>
                </a:solidFill>
                <a:effectLst/>
                <a:latin typeface="Arial" panose="020B0604020202020204" pitchFamily="34" charset="0"/>
              </a:rPr>
              <a:t>Service Request: to initiate either user authentication or connection protocol</a:t>
            </a:r>
            <a:endParaRPr lang="en-US" b="0" i="0" dirty="0">
              <a:solidFill>
                <a:srgbClr val="6C6C6C"/>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1D2789EC-FA77-4A4F-8E53-C4EAAE816FA0}" type="slidenum">
              <a:rPr lang="en-US" smtClean="0"/>
              <a:t>28</a:t>
            </a:fld>
            <a:endParaRPr lang="en-US"/>
          </a:p>
        </p:txBody>
      </p:sp>
    </p:spTree>
    <p:extLst>
      <p:ext uri="{BB962C8B-B14F-4D97-AF65-F5344CB8AC3E}">
        <p14:creationId xmlns:p14="http://schemas.microsoft.com/office/powerpoint/2010/main" val="891840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https://access.redhat.com/documentation/en-us/red_hat_enterprise_linux/7/html/system-level_authentication_guide/pluggable_authentication_modules </a:t>
            </a:r>
          </a:p>
          <a:p>
            <a:endParaRPr lang="en-US" dirty="0"/>
          </a:p>
          <a:p>
            <a:pPr marL="171450" indent="-171450">
              <a:buFont typeface="Arial" panose="020B0604020202020204" pitchFamily="34" charset="0"/>
              <a:buChar char="•"/>
            </a:pPr>
            <a:r>
              <a:rPr lang="en-US" b="0" i="0" dirty="0">
                <a:solidFill>
                  <a:srgbClr val="252525"/>
                </a:solidFill>
                <a:effectLst/>
                <a:latin typeface="Red Hat Text"/>
              </a:rPr>
              <a:t>Pluggable Authentication Modules (PAMs) provide a centralized authentication mechanism which system application can use to relay authentication to a centrally configured framework.</a:t>
            </a:r>
          </a:p>
          <a:p>
            <a:pPr marL="171450" indent="-171450">
              <a:buFont typeface="Arial" panose="020B0604020202020204" pitchFamily="34" charset="0"/>
              <a:buChar char="•"/>
            </a:pPr>
            <a:r>
              <a:rPr lang="en-US" b="0" i="0" dirty="0">
                <a:solidFill>
                  <a:srgbClr val="252525"/>
                </a:solidFill>
                <a:effectLst/>
                <a:latin typeface="Red Hat Text"/>
              </a:rPr>
              <a:t>pluggable because there is a PAM module for different types of authentication sources (such as Kerberos, SSSD, NIS, or the local file system). </a:t>
            </a:r>
          </a:p>
          <a:p>
            <a:pPr marL="171450" indent="-171450">
              <a:buFont typeface="Arial" panose="020B0604020202020204" pitchFamily="34" charset="0"/>
              <a:buChar char="•"/>
            </a:pPr>
            <a:r>
              <a:rPr lang="en-US" b="0" i="0" dirty="0">
                <a:solidFill>
                  <a:srgbClr val="3A3A3A"/>
                </a:solidFill>
                <a:effectLst/>
                <a:latin typeface="Muli"/>
              </a:rPr>
              <a:t>integrates multiple low-level authentication modules into a high-level API that provides dynamic authentication support for applications. </a:t>
            </a:r>
          </a:p>
          <a:p>
            <a:pPr marL="628650" lvl="1" indent="-171450">
              <a:buFont typeface="Arial" panose="020B0604020202020204" pitchFamily="34" charset="0"/>
              <a:buChar char="•"/>
            </a:pPr>
            <a:r>
              <a:rPr lang="en-US" b="0" i="0" dirty="0">
                <a:solidFill>
                  <a:srgbClr val="3A3A3A"/>
                </a:solidFill>
                <a:effectLst/>
                <a:latin typeface="Muli"/>
              </a:rPr>
              <a:t>allows developers to write applications that require authentication, independently of the underlying authentication system.</a:t>
            </a:r>
          </a:p>
          <a:p>
            <a:pPr marL="628650" lvl="1" indent="-171450">
              <a:buFont typeface="Arial" panose="020B0604020202020204" pitchFamily="34" charset="0"/>
              <a:buChar char="•"/>
            </a:pPr>
            <a:r>
              <a:rPr lang="en-US" b="0" i="0" dirty="0">
                <a:solidFill>
                  <a:srgbClr val="3A3A3A"/>
                </a:solidFill>
                <a:effectLst/>
                <a:latin typeface="Muli"/>
              </a:rPr>
              <a:t>To use PAM, an application/program needs to be “PAM aware“; it needs to have been written and compiled specifically to use PAM. </a:t>
            </a:r>
          </a:p>
          <a:p>
            <a:pPr marL="628650" lvl="1" indent="-171450">
              <a:buFont typeface="Arial" panose="020B0604020202020204" pitchFamily="34" charset="0"/>
              <a:buChar char="•"/>
            </a:pPr>
            <a:r>
              <a:rPr lang="en-US" b="0" i="0" dirty="0">
                <a:solidFill>
                  <a:srgbClr val="3A3A3A"/>
                </a:solidFill>
                <a:effectLst/>
                <a:latin typeface="Muli"/>
              </a:rPr>
              <a:t>admin can configure PAM configuration file(s) that define the connection between applications (services) and the pluggable authentication modules (PAMs) that perform the actual authentication tasks. </a:t>
            </a:r>
            <a:endParaRPr lang="en-US" b="0" i="0" dirty="0">
              <a:solidFill>
                <a:srgbClr val="252525"/>
              </a:solidFill>
              <a:effectLst/>
              <a:latin typeface="Red Hat Text"/>
            </a:endParaRPr>
          </a:p>
          <a:p>
            <a:pPr marL="171450" indent="-171450">
              <a:buFont typeface="Arial" panose="020B0604020202020204" pitchFamily="34" charset="0"/>
              <a:buChar char="•"/>
            </a:pPr>
            <a:r>
              <a:rPr lang="en-US" b="0" i="0" dirty="0">
                <a:solidFill>
                  <a:srgbClr val="252525"/>
                </a:solidFill>
                <a:effectLst/>
                <a:latin typeface="Red Hat Text"/>
              </a:rPr>
              <a:t>Putting it all together, for example</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configure NSS </a:t>
            </a:r>
          </a:p>
          <a:p>
            <a:pPr marL="1085850" lvl="2" indent="-171450">
              <a:buFont typeface="Arial" panose="020B0604020202020204" pitchFamily="34" charset="0"/>
              <a:buChar char="•"/>
            </a:pPr>
            <a:r>
              <a:rPr lang="en-US" b="0" i="0" dirty="0">
                <a:solidFill>
                  <a:srgbClr val="202122"/>
                </a:solidFill>
                <a:effectLst/>
                <a:latin typeface="Arial" panose="020B0604020202020204" pitchFamily="34" charset="0"/>
              </a:rPr>
              <a:t>NSS (which stands for Name Service Switch) is a system mechanism to configure different sources for common configuration databases. For example, </a:t>
            </a:r>
            <a:r>
              <a:rPr lang="en-US" dirty="0"/>
              <a:t>/</a:t>
            </a:r>
            <a:r>
              <a:rPr lang="en-US" dirty="0" err="1"/>
              <a:t>etc</a:t>
            </a:r>
            <a:r>
              <a:rPr lang="en-US" dirty="0"/>
              <a:t>/passwd</a:t>
            </a:r>
            <a:r>
              <a:rPr lang="en-US" b="0" i="0" dirty="0">
                <a:solidFill>
                  <a:srgbClr val="202122"/>
                </a:solidFill>
                <a:effectLst/>
                <a:latin typeface="Arial" panose="020B0604020202020204" pitchFamily="34" charset="0"/>
              </a:rPr>
              <a:t> is a </a:t>
            </a:r>
            <a:r>
              <a:rPr lang="en-US" dirty="0"/>
              <a:t>file</a:t>
            </a:r>
            <a:r>
              <a:rPr lang="en-US" b="0" i="0" dirty="0">
                <a:solidFill>
                  <a:srgbClr val="202122"/>
                </a:solidFill>
                <a:effectLst/>
                <a:latin typeface="Arial" panose="020B0604020202020204" pitchFamily="34" charset="0"/>
              </a:rPr>
              <a:t> type source for the </a:t>
            </a:r>
            <a:r>
              <a:rPr lang="en-US" dirty="0"/>
              <a:t>passwd</a:t>
            </a:r>
            <a:r>
              <a:rPr lang="en-US" b="0" i="0" dirty="0">
                <a:solidFill>
                  <a:srgbClr val="202122"/>
                </a:solidFill>
                <a:effectLst/>
                <a:latin typeface="Arial" panose="020B0604020202020204" pitchFamily="34" charset="0"/>
              </a:rPr>
              <a:t> database.</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to use the </a:t>
            </a:r>
            <a:r>
              <a:rPr lang="en-US" b="0" i="0" dirty="0" err="1">
                <a:solidFill>
                  <a:srgbClr val="202122"/>
                </a:solidFill>
                <a:effectLst/>
                <a:latin typeface="Arial" panose="020B0604020202020204" pitchFamily="34" charset="0"/>
              </a:rPr>
              <a:t>OpenLDAP</a:t>
            </a:r>
            <a:r>
              <a:rPr lang="en-US" b="0" i="0" dirty="0">
                <a:solidFill>
                  <a:srgbClr val="202122"/>
                </a:solidFill>
                <a:effectLst/>
                <a:latin typeface="Arial" panose="020B0604020202020204" pitchFamily="34" charset="0"/>
              </a:rPr>
              <a:t> server as a source for the </a:t>
            </a:r>
            <a:r>
              <a:rPr lang="en-US" dirty="0"/>
              <a:t>passwd</a:t>
            </a:r>
            <a:r>
              <a:rPr lang="en-US" b="0" i="0" dirty="0">
                <a:solidFill>
                  <a:srgbClr val="202122"/>
                </a:solidFill>
                <a:effectLst/>
                <a:latin typeface="Arial" panose="020B0604020202020204" pitchFamily="34" charset="0"/>
              </a:rPr>
              <a:t>, </a:t>
            </a:r>
            <a:r>
              <a:rPr lang="en-US" dirty="0"/>
              <a:t>shadow</a:t>
            </a:r>
            <a:r>
              <a:rPr lang="en-US" b="0" i="0" dirty="0">
                <a:solidFill>
                  <a:srgbClr val="202122"/>
                </a:solidFill>
                <a:effectLst/>
                <a:latin typeface="Arial" panose="020B0604020202020204" pitchFamily="34" charset="0"/>
              </a:rPr>
              <a:t> and other configuration databases and </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then configure PAM to use these sources to authenticate its users.</a:t>
            </a:r>
            <a:endParaRPr lang="en-US" dirty="0"/>
          </a:p>
        </p:txBody>
      </p:sp>
      <p:sp>
        <p:nvSpPr>
          <p:cNvPr id="4" name="Slide Number Placeholder 3"/>
          <p:cNvSpPr>
            <a:spLocks noGrp="1"/>
          </p:cNvSpPr>
          <p:nvPr>
            <p:ph type="sldNum" sz="quarter" idx="5"/>
          </p:nvPr>
        </p:nvSpPr>
        <p:spPr/>
        <p:txBody>
          <a:bodyPr/>
          <a:lstStyle/>
          <a:p>
            <a:fld id="{1D2789EC-FA77-4A4F-8E53-C4EAAE816FA0}" type="slidenum">
              <a:rPr lang="en-US" smtClean="0"/>
              <a:t>38</a:t>
            </a:fld>
            <a:endParaRPr lang="en-US"/>
          </a:p>
        </p:txBody>
      </p:sp>
    </p:spTree>
    <p:extLst>
      <p:ext uri="{BB962C8B-B14F-4D97-AF65-F5344CB8AC3E}">
        <p14:creationId xmlns:p14="http://schemas.microsoft.com/office/powerpoint/2010/main" val="889341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789EC-FA77-4A4F-8E53-C4EAAE816FA0}" type="slidenum">
              <a:rPr lang="en-US" smtClean="0"/>
              <a:t>41</a:t>
            </a:fld>
            <a:endParaRPr lang="en-US"/>
          </a:p>
        </p:txBody>
      </p:sp>
    </p:spTree>
    <p:extLst>
      <p:ext uri="{BB962C8B-B14F-4D97-AF65-F5344CB8AC3E}">
        <p14:creationId xmlns:p14="http://schemas.microsoft.com/office/powerpoint/2010/main" val="722493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err="1">
                <a:solidFill>
                  <a:srgbClr val="333333"/>
                </a:solidFill>
                <a:effectLst/>
                <a:latin typeface="Myriad "/>
              </a:rPr>
              <a:t>SELinux</a:t>
            </a:r>
            <a:r>
              <a:rPr lang="en-US" b="0" i="0" dirty="0">
                <a:solidFill>
                  <a:srgbClr val="333333"/>
                </a:solidFill>
                <a:effectLst/>
                <a:latin typeface="Myriad "/>
              </a:rPr>
              <a:t> provides a flexible </a:t>
            </a:r>
            <a:r>
              <a:rPr lang="en-US" b="0" i="1" dirty="0">
                <a:solidFill>
                  <a:srgbClr val="333333"/>
                </a:solidFill>
                <a:effectLst/>
                <a:latin typeface="Myriad "/>
              </a:rPr>
              <a:t>Mandatory Access Control</a:t>
            </a:r>
            <a:r>
              <a:rPr lang="en-US" b="0" i="0" dirty="0">
                <a:solidFill>
                  <a:srgbClr val="333333"/>
                </a:solidFill>
                <a:effectLst/>
                <a:latin typeface="Myriad "/>
              </a:rPr>
              <a:t> (MAC) system built into the Linux kernel. </a:t>
            </a:r>
          </a:p>
          <a:p>
            <a:pPr marL="171450" indent="-171450">
              <a:buFont typeface="Arial" panose="020B0604020202020204" pitchFamily="34" charset="0"/>
              <a:buChar char="•"/>
            </a:pPr>
            <a:r>
              <a:rPr lang="en-US" b="0" i="0" dirty="0">
                <a:solidFill>
                  <a:srgbClr val="333333"/>
                </a:solidFill>
                <a:effectLst/>
                <a:latin typeface="Myriad "/>
              </a:rPr>
              <a:t>Under standard Linux </a:t>
            </a:r>
            <a:r>
              <a:rPr lang="en-US" b="0" i="1" dirty="0">
                <a:solidFill>
                  <a:srgbClr val="333333"/>
                </a:solidFill>
                <a:effectLst/>
                <a:latin typeface="Myriad "/>
              </a:rPr>
              <a:t>Discretionary Access Control</a:t>
            </a:r>
            <a:r>
              <a:rPr lang="en-US" b="0" i="0" dirty="0">
                <a:solidFill>
                  <a:srgbClr val="333333"/>
                </a:solidFill>
                <a:effectLst/>
                <a:latin typeface="Myriad "/>
              </a:rPr>
              <a:t> (DAC), an application or process running as a user (UID or SUID) has the user's permissions to objects such as files, sockets, and other processes.</a:t>
            </a:r>
          </a:p>
          <a:p>
            <a:pPr marL="171450" indent="-171450">
              <a:buFont typeface="Arial" panose="020B0604020202020204" pitchFamily="34" charset="0"/>
              <a:buChar char="•"/>
            </a:pPr>
            <a:endParaRPr lang="en-US" b="0" i="0" dirty="0">
              <a:solidFill>
                <a:srgbClr val="333333"/>
              </a:solidFill>
              <a:effectLst/>
              <a:latin typeface="Myriad "/>
            </a:endParaRPr>
          </a:p>
          <a:p>
            <a:pPr marL="228600" indent="-228600">
              <a:buFont typeface="+mj-lt"/>
              <a:buAutoNum type="arabicPeriod"/>
            </a:pPr>
            <a:r>
              <a:rPr lang="en-US" b="1" i="1" dirty="0">
                <a:solidFill>
                  <a:srgbClr val="333333"/>
                </a:solidFill>
                <a:effectLst/>
                <a:latin typeface="Myriad "/>
              </a:rPr>
              <a:t>Subject</a:t>
            </a:r>
            <a:r>
              <a:rPr lang="en-US" b="0" i="1" dirty="0">
                <a:solidFill>
                  <a:srgbClr val="333333"/>
                </a:solidFill>
                <a:effectLst/>
                <a:latin typeface="Myriad "/>
              </a:rPr>
              <a:t> - </a:t>
            </a:r>
            <a:r>
              <a:rPr lang="en-US" b="0" i="0" dirty="0">
                <a:solidFill>
                  <a:srgbClr val="333333"/>
                </a:solidFill>
                <a:effectLst/>
                <a:latin typeface="Myriad "/>
              </a:rPr>
              <a:t>When a </a:t>
            </a:r>
            <a:r>
              <a:rPr lang="en-US" b="1" i="0" dirty="0">
                <a:solidFill>
                  <a:srgbClr val="333333"/>
                </a:solidFill>
                <a:effectLst/>
                <a:latin typeface="Myriad "/>
              </a:rPr>
              <a:t>subject</a:t>
            </a:r>
            <a:r>
              <a:rPr lang="en-US" b="0" i="0" dirty="0">
                <a:solidFill>
                  <a:srgbClr val="333333"/>
                </a:solidFill>
                <a:effectLst/>
                <a:latin typeface="Myriad "/>
              </a:rPr>
              <a:t>, (for example, an application), attempts to access an object (for example, a file), </a:t>
            </a:r>
          </a:p>
          <a:p>
            <a:pPr marL="228600" indent="-228600">
              <a:buFont typeface="+mj-lt"/>
              <a:buAutoNum type="arabicPeriod"/>
            </a:pPr>
            <a:r>
              <a:rPr lang="en-US" b="0" i="0" dirty="0">
                <a:solidFill>
                  <a:srgbClr val="333333"/>
                </a:solidFill>
                <a:effectLst/>
                <a:latin typeface="Myriad "/>
              </a:rPr>
              <a:t>policy “enforcement server” in the kernel checks an </a:t>
            </a:r>
            <a:r>
              <a:rPr lang="en-US" b="0" i="1" dirty="0">
                <a:solidFill>
                  <a:srgbClr val="333333"/>
                </a:solidFill>
                <a:effectLst/>
                <a:latin typeface="Myriad "/>
              </a:rPr>
              <a:t>access vector cache</a:t>
            </a:r>
            <a:r>
              <a:rPr lang="en-US" b="0" i="0" dirty="0">
                <a:solidFill>
                  <a:srgbClr val="333333"/>
                </a:solidFill>
                <a:effectLst/>
                <a:latin typeface="Myriad "/>
              </a:rPr>
              <a:t> (AVC), where subject and object permissions are cached. </a:t>
            </a:r>
          </a:p>
          <a:p>
            <a:pPr marL="228600" indent="-228600">
              <a:buFont typeface="+mj-lt"/>
              <a:buAutoNum type="arabicPeriod"/>
            </a:pPr>
            <a:r>
              <a:rPr lang="en-US" b="1" i="1" u="none" dirty="0">
                <a:solidFill>
                  <a:srgbClr val="333333"/>
                </a:solidFill>
                <a:effectLst/>
                <a:latin typeface="Myriad "/>
              </a:rPr>
              <a:t>Security sever- </a:t>
            </a:r>
            <a:r>
              <a:rPr lang="en-US" b="0" i="1" u="sng" dirty="0">
                <a:solidFill>
                  <a:srgbClr val="333333"/>
                </a:solidFill>
                <a:effectLst/>
                <a:latin typeface="Myriad "/>
              </a:rPr>
              <a:t>If a decision cannot be made </a:t>
            </a:r>
            <a:r>
              <a:rPr lang="en-US" b="0" i="0" dirty="0">
                <a:solidFill>
                  <a:srgbClr val="333333"/>
                </a:solidFill>
                <a:effectLst/>
                <a:latin typeface="Myriad "/>
              </a:rPr>
              <a:t>based on data in the AVC, the request continues to the</a:t>
            </a:r>
            <a:r>
              <a:rPr lang="en-US" b="1" i="0" dirty="0">
                <a:solidFill>
                  <a:srgbClr val="333333"/>
                </a:solidFill>
                <a:effectLst/>
                <a:latin typeface="Myriad "/>
              </a:rPr>
              <a:t> security server</a:t>
            </a:r>
            <a:r>
              <a:rPr lang="en-US" b="0" i="0" dirty="0">
                <a:solidFill>
                  <a:srgbClr val="333333"/>
                </a:solidFill>
                <a:effectLst/>
                <a:latin typeface="Myriad "/>
              </a:rPr>
              <a:t>, </a:t>
            </a:r>
          </a:p>
          <a:p>
            <a:pPr marL="228600" indent="-228600">
              <a:buFont typeface="+mj-lt"/>
              <a:buAutoNum type="arabicPeriod"/>
            </a:pPr>
            <a:r>
              <a:rPr lang="en-US" b="0" i="0" dirty="0">
                <a:solidFill>
                  <a:srgbClr val="333333"/>
                </a:solidFill>
                <a:effectLst/>
                <a:latin typeface="Myriad "/>
              </a:rPr>
              <a:t>Security server looks up the ”</a:t>
            </a:r>
            <a:r>
              <a:rPr lang="en-US" b="0" i="1" dirty="0">
                <a:solidFill>
                  <a:srgbClr val="333333"/>
                </a:solidFill>
                <a:effectLst/>
                <a:latin typeface="Myriad "/>
              </a:rPr>
              <a:t>security context”</a:t>
            </a:r>
            <a:r>
              <a:rPr lang="en-US" b="0" i="0" dirty="0">
                <a:solidFill>
                  <a:srgbClr val="333333"/>
                </a:solidFill>
                <a:effectLst/>
                <a:latin typeface="Myriad "/>
              </a:rPr>
              <a:t> of the application and the file in a matrix. </a:t>
            </a:r>
          </a:p>
          <a:p>
            <a:pPr marL="228600" indent="-228600">
              <a:buFont typeface="+mj-lt"/>
              <a:buAutoNum type="arabicPeriod"/>
            </a:pPr>
            <a:r>
              <a:rPr lang="en-US" b="0" i="0" dirty="0">
                <a:solidFill>
                  <a:srgbClr val="333333"/>
                </a:solidFill>
                <a:effectLst/>
                <a:latin typeface="Myriad "/>
              </a:rPr>
              <a:t>Permission is then granted or denied, with an </a:t>
            </a:r>
            <a:r>
              <a:rPr lang="en-US" dirty="0" err="1"/>
              <a:t>avc</a:t>
            </a:r>
            <a:r>
              <a:rPr lang="en-US" dirty="0"/>
              <a:t>: denied</a:t>
            </a:r>
            <a:r>
              <a:rPr lang="en-US" b="0" i="0" dirty="0">
                <a:solidFill>
                  <a:srgbClr val="333333"/>
                </a:solidFill>
                <a:effectLst/>
                <a:latin typeface="Myriad "/>
              </a:rPr>
              <a:t> message detailed in </a:t>
            </a:r>
            <a:r>
              <a:rPr lang="en-US" dirty="0"/>
              <a:t>/var/log/messages</a:t>
            </a:r>
            <a:r>
              <a:rPr lang="en-US" b="0" i="0" dirty="0">
                <a:solidFill>
                  <a:srgbClr val="333333"/>
                </a:solidFill>
                <a:effectLst/>
                <a:latin typeface="Myriad "/>
              </a:rPr>
              <a:t> if permission is denied. </a:t>
            </a:r>
          </a:p>
          <a:p>
            <a:pPr marL="228600" indent="-228600">
              <a:buFont typeface="+mj-lt"/>
              <a:buAutoNum type="arabicPeriod"/>
            </a:pPr>
            <a:r>
              <a:rPr lang="en-US" b="0" i="0" dirty="0">
                <a:solidFill>
                  <a:srgbClr val="333333"/>
                </a:solidFill>
                <a:effectLst/>
                <a:latin typeface="Myriad "/>
              </a:rPr>
              <a:t>The security context of subjects and objects is applied from the installed policy, which also provides the information to populate the security server's matrix.</a:t>
            </a:r>
            <a:endParaRPr lang="en-US" dirty="0"/>
          </a:p>
        </p:txBody>
      </p:sp>
      <p:sp>
        <p:nvSpPr>
          <p:cNvPr id="4" name="Slide Number Placeholder 3"/>
          <p:cNvSpPr>
            <a:spLocks noGrp="1"/>
          </p:cNvSpPr>
          <p:nvPr>
            <p:ph type="sldNum" sz="quarter" idx="5"/>
          </p:nvPr>
        </p:nvSpPr>
        <p:spPr/>
        <p:txBody>
          <a:bodyPr/>
          <a:lstStyle/>
          <a:p>
            <a:fld id="{1D2789EC-FA77-4A4F-8E53-C4EAAE816FA0}" type="slidenum">
              <a:rPr lang="en-US" smtClean="0"/>
              <a:t>16</a:t>
            </a:fld>
            <a:endParaRPr lang="en-US"/>
          </a:p>
        </p:txBody>
      </p:sp>
    </p:spTree>
    <p:extLst>
      <p:ext uri="{BB962C8B-B14F-4D97-AF65-F5344CB8AC3E}">
        <p14:creationId xmlns:p14="http://schemas.microsoft.com/office/powerpoint/2010/main" val="2581737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0" i="0" dirty="0">
                <a:solidFill>
                  <a:srgbClr val="000000"/>
                </a:solidFill>
                <a:effectLst/>
                <a:latin typeface="Times New Roman" panose="02020603050405020304" pitchFamily="18" charset="0"/>
              </a:rPr>
              <a:t>Linux supports several binary file formats, ELF (</a:t>
            </a:r>
            <a:r>
              <a:rPr lang="en-US" b="0" i="0" u="sng" dirty="0">
                <a:solidFill>
                  <a:srgbClr val="00008B"/>
                </a:solidFill>
                <a:effectLst/>
                <a:latin typeface="Times New Roman" panose="02020603050405020304" pitchFamily="18" charset="0"/>
                <a:hlinkClick r:id="rId3"/>
              </a:rPr>
              <a:t>Executable and Linking Format</a:t>
            </a:r>
            <a:r>
              <a:rPr lang="en-US" b="0" i="0" dirty="0">
                <a:solidFill>
                  <a:srgbClr val="000000"/>
                </a:solidFill>
                <a:effectLst/>
                <a:latin typeface="Times New Roman" panose="02020603050405020304" pitchFamily="18" charset="0"/>
              </a:rPr>
              <a:t>) is the preferred format since it is flexible and extensible by design</a:t>
            </a:r>
          </a:p>
          <a:p>
            <a:pPr marL="171450" indent="-171450" algn="l">
              <a:buFont typeface="Arial" panose="020B0604020202020204" pitchFamily="34" charset="0"/>
              <a:buChar char="•"/>
            </a:pPr>
            <a:r>
              <a:rPr lang="en-US" b="0" i="0" dirty="0">
                <a:solidFill>
                  <a:srgbClr val="000000"/>
                </a:solidFill>
                <a:effectLst/>
                <a:latin typeface="Times New Roman" panose="02020603050405020304" pitchFamily="18" charset="0"/>
              </a:rPr>
              <a:t>ELF binary files consist of an ELF header followed by a few segments, each segment has its own access rights.</a:t>
            </a:r>
          </a:p>
          <a:p>
            <a:pPr marL="171450" indent="-171450" algn="l">
              <a:buFont typeface="Arial" panose="020B0604020202020204" pitchFamily="34" charset="0"/>
              <a:buChar char="•"/>
            </a:pPr>
            <a:r>
              <a:rPr lang="en-US" b="0" i="0" dirty="0">
                <a:solidFill>
                  <a:srgbClr val="000000"/>
                </a:solidFill>
                <a:effectLst/>
                <a:latin typeface="Times New Roman" panose="02020603050405020304" pitchFamily="18" charset="0"/>
              </a:rPr>
              <a:t>linker merges together all sections of the same type included in the input object files into a single section and assigns an initial address to it.</a:t>
            </a:r>
          </a:p>
          <a:p>
            <a:pPr marL="628650" lvl="1" indent="-171450" algn="l">
              <a:buFont typeface="Arial" panose="020B0604020202020204" pitchFamily="34" charset="0"/>
              <a:buChar char="•"/>
            </a:pPr>
            <a:r>
              <a:rPr lang="en-US" b="0" i="1" dirty="0">
                <a:solidFill>
                  <a:srgbClr val="333333"/>
                </a:solidFill>
                <a:effectLst/>
                <a:latin typeface="Helvetica Neue"/>
              </a:rPr>
              <a:t>Linking</a:t>
            </a:r>
            <a:r>
              <a:rPr lang="en-US" b="0" i="0" dirty="0">
                <a:solidFill>
                  <a:srgbClr val="333333"/>
                </a:solidFill>
                <a:effectLst/>
                <a:latin typeface="Helvetica Neue"/>
              </a:rPr>
              <a:t> is the process of combining various pieces of code and data together to form a single executable that can be loaded in memory.</a:t>
            </a:r>
            <a:endParaRPr lang="en-US" b="0" i="0" dirty="0">
              <a:solidFill>
                <a:srgbClr val="000000"/>
              </a:solidFill>
              <a:effectLst/>
              <a:latin typeface="Times New Roman" panose="02020603050405020304" pitchFamily="18" charset="0"/>
            </a:endParaRPr>
          </a:p>
          <a:p>
            <a:pPr marL="628650" lvl="1" indent="-171450" algn="l">
              <a:buFont typeface="Arial" panose="020B0604020202020204" pitchFamily="34" charset="0"/>
              <a:buChar char="•"/>
            </a:pPr>
            <a:r>
              <a:rPr lang="en-US" b="0" i="0" dirty="0">
                <a:solidFill>
                  <a:srgbClr val="333333"/>
                </a:solidFill>
                <a:effectLst/>
                <a:latin typeface="Helvetica Neue"/>
              </a:rPr>
              <a:t>can be done at compile time, at load time (by loaders) and also at run time (by application programs).</a:t>
            </a:r>
            <a:endParaRPr lang="en-US" b="0" i="0" dirty="0">
              <a:solidFill>
                <a:srgbClr val="000000"/>
              </a:solidFill>
              <a:effectLst/>
              <a:latin typeface="Times New Roman" panose="02020603050405020304" pitchFamily="18" charset="0"/>
            </a:endParaRPr>
          </a:p>
          <a:p>
            <a:pPr marL="628650" lvl="1" indent="-171450" algn="l">
              <a:buFont typeface="Arial" panose="020B0604020202020204" pitchFamily="34" charset="0"/>
              <a:buChar char="•"/>
            </a:pPr>
            <a:r>
              <a:rPr lang="en-US" b="0" i="0" dirty="0">
                <a:solidFill>
                  <a:srgbClr val="000000"/>
                </a:solidFill>
                <a:effectLst/>
                <a:latin typeface="Times New Roman" panose="02020603050405020304" pitchFamily="18" charset="0"/>
              </a:rPr>
              <a:t>There is the </a:t>
            </a:r>
            <a:r>
              <a:rPr lang="en-US" b="0" i="0" dirty="0">
                <a:solidFill>
                  <a:srgbClr val="333333"/>
                </a:solidFill>
                <a:effectLst/>
                <a:latin typeface="Helvetica Neue"/>
              </a:rPr>
              <a:t>Compiler, Linker and Loader - https://www.linuxjournal.com/article/6463 </a:t>
            </a:r>
          </a:p>
          <a:p>
            <a:pPr marL="171450" lvl="0" indent="-171450" algn="l">
              <a:buFont typeface="Arial" panose="020B0604020202020204" pitchFamily="34" charset="0"/>
              <a:buChar char="•"/>
            </a:pPr>
            <a:r>
              <a:rPr lang="en-US" b="0" i="0" dirty="0">
                <a:solidFill>
                  <a:srgbClr val="000000"/>
                </a:solidFill>
                <a:effectLst/>
                <a:latin typeface="Times New Roman" panose="02020603050405020304" pitchFamily="18" charset="0"/>
              </a:rPr>
              <a:t>Executable files include four main sections, </a:t>
            </a:r>
            <a:r>
              <a:rPr lang="en-US" dirty="0"/>
              <a:t>.text</a:t>
            </a:r>
            <a:r>
              <a:rPr lang="en-US" b="0" i="0" dirty="0">
                <a:solidFill>
                  <a:srgbClr val="000000"/>
                </a:solidFill>
                <a:effectLst/>
                <a:latin typeface="Times New Roman" panose="02020603050405020304" pitchFamily="18" charset="0"/>
              </a:rPr>
              <a:t>, </a:t>
            </a:r>
            <a:r>
              <a:rPr lang="en-US" dirty="0"/>
              <a:t>.data</a:t>
            </a:r>
            <a:r>
              <a:rPr lang="en-US" b="0" i="0" dirty="0">
                <a:solidFill>
                  <a:srgbClr val="000000"/>
                </a:solidFill>
                <a:effectLst/>
                <a:latin typeface="Times New Roman" panose="02020603050405020304" pitchFamily="18" charset="0"/>
              </a:rPr>
              <a:t>, </a:t>
            </a:r>
            <a:r>
              <a:rPr lang="en-US" dirty="0"/>
              <a:t>.</a:t>
            </a:r>
            <a:r>
              <a:rPr lang="en-US" dirty="0" err="1"/>
              <a:t>rodata</a:t>
            </a:r>
            <a:r>
              <a:rPr lang="en-US" b="0" i="0" dirty="0">
                <a:solidFill>
                  <a:srgbClr val="000000"/>
                </a:solidFill>
                <a:effectLst/>
                <a:latin typeface="Times New Roman" panose="02020603050405020304" pitchFamily="18" charset="0"/>
              </a:rPr>
              <a:t>, and </a:t>
            </a:r>
            <a:r>
              <a:rPr lang="en-US" dirty="0"/>
              <a:t>.</a:t>
            </a:r>
            <a:r>
              <a:rPr lang="en-US" dirty="0" err="1"/>
              <a:t>bss</a:t>
            </a:r>
            <a:r>
              <a:rPr lang="en-US" b="0" i="0" dirty="0">
                <a:solidFill>
                  <a:srgbClr val="000000"/>
                </a:solidFill>
                <a:effectLst/>
                <a:latin typeface="Times New Roman" panose="02020603050405020304" pitchFamily="18" charset="0"/>
              </a:rPr>
              <a:t>. </a:t>
            </a:r>
          </a:p>
          <a:p>
            <a:pPr marL="628650" lvl="1" indent="-171450" algn="l">
              <a:buFont typeface="Arial" panose="020B0604020202020204" pitchFamily="34" charset="0"/>
              <a:buChar char="•"/>
            </a:pPr>
            <a:r>
              <a:rPr lang="en-US" dirty="0"/>
              <a:t>.text</a:t>
            </a:r>
            <a:r>
              <a:rPr lang="en-US" b="0" i="0" dirty="0">
                <a:solidFill>
                  <a:srgbClr val="000000"/>
                </a:solidFill>
                <a:effectLst/>
                <a:latin typeface="Times New Roman" panose="02020603050405020304" pitchFamily="18" charset="0"/>
              </a:rPr>
              <a:t> section contains executable code and is packed into a segment which has the read and execute access rights. </a:t>
            </a:r>
          </a:p>
          <a:p>
            <a:pPr marL="628650" lvl="1" indent="-171450" algn="l">
              <a:buFont typeface="Arial" panose="020B0604020202020204" pitchFamily="34" charset="0"/>
              <a:buChar char="•"/>
            </a:pPr>
            <a:r>
              <a:rPr lang="en-US" dirty="0"/>
              <a:t>.data</a:t>
            </a:r>
            <a:r>
              <a:rPr lang="en-US" b="0" i="0" dirty="0">
                <a:solidFill>
                  <a:srgbClr val="000000"/>
                </a:solidFill>
                <a:effectLst/>
                <a:latin typeface="Times New Roman" panose="02020603050405020304" pitchFamily="18" charset="0"/>
              </a:rPr>
              <a:t> and </a:t>
            </a:r>
            <a:r>
              <a:rPr lang="en-US" dirty="0"/>
              <a:t>.</a:t>
            </a:r>
            <a:r>
              <a:rPr lang="en-US" dirty="0" err="1"/>
              <a:t>bss</a:t>
            </a:r>
            <a:r>
              <a:rPr lang="en-US" b="0" i="0" dirty="0">
                <a:solidFill>
                  <a:srgbClr val="000000"/>
                </a:solidFill>
                <a:effectLst/>
                <a:latin typeface="Times New Roman" panose="02020603050405020304" pitchFamily="18" charset="0"/>
              </a:rPr>
              <a:t> sections contain initialized and uninitialized data respectively, and are packed into a segment which has the read and write access rights.</a:t>
            </a:r>
          </a:p>
          <a:p>
            <a:pPr marL="628650" lvl="1" indent="-171450" algn="l">
              <a:buFont typeface="Arial" panose="020B0604020202020204" pitchFamily="34" charset="0"/>
              <a:buChar char="•"/>
            </a:pPr>
            <a:r>
              <a:rPr lang="en-US" b="0" i="0" dirty="0">
                <a:solidFill>
                  <a:srgbClr val="000000"/>
                </a:solidFill>
                <a:effectLst/>
                <a:latin typeface="Times New Roman" panose="02020603050405020304" pitchFamily="18" charset="0"/>
              </a:rPr>
              <a:t>Linux loads the </a:t>
            </a:r>
            <a:r>
              <a:rPr lang="en-US" dirty="0"/>
              <a:t>.text</a:t>
            </a:r>
            <a:r>
              <a:rPr lang="en-US" b="0" i="0" dirty="0">
                <a:solidFill>
                  <a:srgbClr val="000000"/>
                </a:solidFill>
                <a:effectLst/>
                <a:latin typeface="Times New Roman" panose="02020603050405020304" pitchFamily="18" charset="0"/>
              </a:rPr>
              <a:t> section into memory only once, no matter how many times an application is loaded.</a:t>
            </a:r>
          </a:p>
          <a:p>
            <a:pPr marL="0" indent="0" algn="l">
              <a:buFont typeface="Arial" panose="020B0604020202020204" pitchFamily="34" charset="0"/>
              <a:buNone/>
            </a:pPr>
            <a:r>
              <a:rPr lang="en-US" b="1" i="0" u="sng" dirty="0">
                <a:solidFill>
                  <a:srgbClr val="000000"/>
                </a:solidFill>
                <a:effectLst/>
                <a:latin typeface="Source Sans Pro" panose="020B0503030403020204" pitchFamily="34" charset="0"/>
              </a:rPr>
              <a:t>“Hooking” and example</a:t>
            </a:r>
          </a:p>
          <a:p>
            <a:pPr marL="171450" indent="-171450" algn="l">
              <a:buFont typeface="Arial" panose="020B0604020202020204" pitchFamily="34" charset="0"/>
              <a:buChar char="•"/>
            </a:pPr>
            <a:r>
              <a:rPr lang="en-US" b="0" i="0" dirty="0">
                <a:solidFill>
                  <a:srgbClr val="000000"/>
                </a:solidFill>
                <a:effectLst/>
                <a:latin typeface="Source Sans Pro" panose="020B0503030403020204" pitchFamily="34" charset="0"/>
              </a:rPr>
              <a:t>When a “function” in the .text section is called, the instruction pointer jumps to the address of the first instruction of that function. </a:t>
            </a:r>
          </a:p>
          <a:p>
            <a:pPr marL="171450" indent="-171450" algn="l">
              <a:buFont typeface="Arial" panose="020B0604020202020204" pitchFamily="34" charset="0"/>
              <a:buChar char="•"/>
            </a:pPr>
            <a:r>
              <a:rPr lang="en-US" b="0" i="0" dirty="0">
                <a:solidFill>
                  <a:srgbClr val="000000"/>
                </a:solidFill>
                <a:effectLst/>
                <a:latin typeface="Source Sans Pro" panose="020B0503030403020204" pitchFamily="34" charset="0"/>
              </a:rPr>
              <a:t>To “hook”/control such a function, the instruction pointer can be redirected to jump to the entry in the Procedure Linkage Table (PLT) </a:t>
            </a:r>
            <a:r>
              <a:rPr lang="en-US" b="0" i="1" u="sng" dirty="0">
                <a:solidFill>
                  <a:srgbClr val="000000"/>
                </a:solidFill>
                <a:effectLst/>
                <a:latin typeface="Source Sans Pro" panose="020B0503030403020204" pitchFamily="34" charset="0"/>
              </a:rPr>
              <a:t>of a shared library function </a:t>
            </a:r>
            <a:r>
              <a:rPr lang="en-US" b="0" i="0" dirty="0">
                <a:solidFill>
                  <a:srgbClr val="000000"/>
                </a:solidFill>
                <a:effectLst/>
                <a:latin typeface="Source Sans Pro" panose="020B0503030403020204" pitchFamily="34" charset="0"/>
              </a:rPr>
              <a:t>which will be called instead. </a:t>
            </a:r>
          </a:p>
          <a:p>
            <a:pPr marL="171450" indent="-171450" algn="l">
              <a:buFont typeface="Arial" panose="020B0604020202020204" pitchFamily="34" charset="0"/>
              <a:buChar char="•"/>
            </a:pPr>
            <a:r>
              <a:rPr lang="en-US" b="0" i="0" dirty="0">
                <a:solidFill>
                  <a:srgbClr val="000000"/>
                </a:solidFill>
                <a:effectLst/>
                <a:latin typeface="Source Sans Pro" panose="020B0503030403020204" pitchFamily="34" charset="0"/>
              </a:rPr>
              <a:t>The </a:t>
            </a:r>
            <a:r>
              <a:rPr lang="en-US" b="0" i="1" u="sng" dirty="0">
                <a:solidFill>
                  <a:srgbClr val="000000"/>
                </a:solidFill>
                <a:effectLst/>
                <a:latin typeface="Source Sans Pro" panose="020B0503030403020204" pitchFamily="34" charset="0"/>
              </a:rPr>
              <a:t>shared library function can then be overridden </a:t>
            </a:r>
            <a:r>
              <a:rPr lang="en-US" b="0" i="0" dirty="0">
                <a:solidFill>
                  <a:srgbClr val="000000"/>
                </a:solidFill>
                <a:effectLst/>
                <a:latin typeface="Source Sans Pro" panose="020B0503030403020204" pitchFamily="34" charset="0"/>
              </a:rPr>
              <a:t>via LD_PRELOAD by injecting custom code to be executed in place of the hooked internal function. </a:t>
            </a:r>
          </a:p>
          <a:p>
            <a:endParaRPr lang="en-US" dirty="0"/>
          </a:p>
        </p:txBody>
      </p:sp>
      <p:sp>
        <p:nvSpPr>
          <p:cNvPr id="4" name="Slide Number Placeholder 3"/>
          <p:cNvSpPr>
            <a:spLocks noGrp="1"/>
          </p:cNvSpPr>
          <p:nvPr>
            <p:ph type="sldNum" sz="quarter" idx="5"/>
          </p:nvPr>
        </p:nvSpPr>
        <p:spPr/>
        <p:txBody>
          <a:bodyPr/>
          <a:lstStyle/>
          <a:p>
            <a:fld id="{1D2789EC-FA77-4A4F-8E53-C4EAAE816FA0}" type="slidenum">
              <a:rPr lang="en-US" smtClean="0"/>
              <a:t>18</a:t>
            </a:fld>
            <a:endParaRPr lang="en-US"/>
          </a:p>
        </p:txBody>
      </p:sp>
    </p:spTree>
    <p:extLst>
      <p:ext uri="{BB962C8B-B14F-4D97-AF65-F5344CB8AC3E}">
        <p14:creationId xmlns:p14="http://schemas.microsoft.com/office/powerpoint/2010/main" val="4191330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Some samba.org “</a:t>
            </a:r>
            <a:r>
              <a:rPr lang="en-US" b="0" i="1" dirty="0">
                <a:solidFill>
                  <a:srgbClr val="000000"/>
                </a:solidFill>
                <a:effectLst/>
                <a:latin typeface="Arial" panose="020B0604020202020204" pitchFamily="34" charset="0"/>
              </a:rPr>
              <a:t>Since </a:t>
            </a:r>
            <a:r>
              <a:rPr lang="en-US" b="0" i="1" u="none" strike="noStrike" dirty="0">
                <a:effectLst/>
                <a:latin typeface="Arial" panose="020B0604020202020204" pitchFamily="34" charset="0"/>
                <a:hlinkClick r:id="rId3"/>
              </a:rPr>
              <a:t>1992</a:t>
            </a:r>
            <a:r>
              <a:rPr lang="en-US" b="0" i="1" dirty="0">
                <a:solidFill>
                  <a:srgbClr val="000000"/>
                </a:solidFill>
                <a:effectLst/>
                <a:latin typeface="Arial" panose="020B0604020202020204" pitchFamily="34" charset="0"/>
              </a:rPr>
              <a:t>, Samba has provided secure, stable and fast file and print services for all clients using the SMB/CIFS protocol</a:t>
            </a:r>
            <a:r>
              <a:rPr lang="en-US" b="0" i="0" dirty="0">
                <a:solidFill>
                  <a:srgbClr val="000000"/>
                </a:solidFill>
                <a:effectLst/>
                <a:latin typeface="Arial" panose="020B0604020202020204" pitchFamily="34" charset="0"/>
              </a:rPr>
              <a: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0" i="0" dirty="0">
                <a:solidFill>
                  <a:srgbClr val="000000"/>
                </a:solidFill>
                <a:effectLst/>
                <a:latin typeface="Times New Roman" panose="02020603050405020304" pitchFamily="18" charset="0"/>
              </a:rPr>
              <a:t>Early on windows and </a:t>
            </a:r>
            <a:r>
              <a:rPr lang="en-US" b="0" i="0" dirty="0" err="1">
                <a:solidFill>
                  <a:srgbClr val="000000"/>
                </a:solidFill>
                <a:effectLst/>
                <a:latin typeface="Times New Roman" panose="02020603050405020304" pitchFamily="18" charset="0"/>
              </a:rPr>
              <a:t>unix</a:t>
            </a:r>
            <a:r>
              <a:rPr lang="en-US" b="0" i="0" dirty="0">
                <a:solidFill>
                  <a:srgbClr val="000000"/>
                </a:solidFill>
                <a:effectLst/>
                <a:latin typeface="Times New Roman" panose="02020603050405020304" pitchFamily="18" charset="0"/>
              </a:rPr>
              <a:t> ecosystems were much more separated</a:t>
            </a:r>
          </a:p>
          <a:p>
            <a:pPr marL="171450" indent="-171450">
              <a:buFont typeface="Arial" panose="020B0604020202020204" pitchFamily="34" charset="0"/>
              <a:buChar char="•"/>
            </a:pPr>
            <a:r>
              <a:rPr lang="en-US" b="0" i="0" dirty="0">
                <a:solidFill>
                  <a:srgbClr val="000000"/>
                </a:solidFill>
                <a:effectLst/>
                <a:latin typeface="Times New Roman" panose="02020603050405020304" pitchFamily="18" charset="0"/>
              </a:rPr>
              <a:t>two systems come from very different cultures and communication and integrations is difficult, </a:t>
            </a:r>
            <a:r>
              <a:rPr lang="en-US" b="0" i="0" u="sng" dirty="0">
                <a:solidFill>
                  <a:srgbClr val="000000"/>
                </a:solidFill>
                <a:effectLst/>
                <a:latin typeface="Times New Roman" panose="02020603050405020304" pitchFamily="18" charset="0"/>
              </a:rPr>
              <a:t>fixing </a:t>
            </a:r>
            <a:r>
              <a:rPr lang="en-US" b="0" i="1" u="sng" dirty="0">
                <a:solidFill>
                  <a:srgbClr val="000000"/>
                </a:solidFill>
                <a:effectLst/>
                <a:latin typeface="Times New Roman" panose="02020603050405020304" pitchFamily="18" charset="0"/>
              </a:rPr>
              <a:t>this is Samba's job</a:t>
            </a:r>
            <a:r>
              <a:rPr lang="en-US" b="0" i="0" dirty="0">
                <a:solidFill>
                  <a:srgbClr val="000000"/>
                </a:solidFill>
                <a:effectLst/>
                <a:latin typeface="Times New Roman" panose="02020603050405020304" pitchFamily="18" charset="0"/>
              </a:rPr>
              <a:t>. </a:t>
            </a:r>
          </a:p>
          <a:p>
            <a:pPr marL="171450" indent="-171450">
              <a:buFont typeface="Arial" panose="020B0604020202020204" pitchFamily="34" charset="0"/>
              <a:buChar char="•"/>
            </a:pPr>
            <a:r>
              <a:rPr lang="en-US" b="0" i="0" dirty="0">
                <a:effectLst/>
                <a:latin typeface="Times New Roman" panose="02020603050405020304" pitchFamily="18" charset="0"/>
                <a:hlinkClick r:id="rId4"/>
              </a:rPr>
              <a:t>Samba</a:t>
            </a:r>
            <a:r>
              <a:rPr lang="en-US" b="0" i="0" dirty="0">
                <a:solidFill>
                  <a:srgbClr val="000000"/>
                </a:solidFill>
                <a:effectLst/>
                <a:latin typeface="Times New Roman" panose="02020603050405020304" pitchFamily="18" charset="0"/>
              </a:rPr>
              <a:t> runs on Unix platforms, but speaks to Windows clients like a native</a:t>
            </a:r>
          </a:p>
          <a:p>
            <a:pPr marL="171450" indent="-171450">
              <a:buFont typeface="Arial" panose="020B0604020202020204" pitchFamily="34" charset="0"/>
              <a:buChar char="•"/>
            </a:pPr>
            <a:r>
              <a:rPr lang="en-US" b="0" i="0" dirty="0">
                <a:solidFill>
                  <a:srgbClr val="000000"/>
                </a:solidFill>
                <a:effectLst/>
                <a:latin typeface="Times New Roman" panose="02020603050405020304" pitchFamily="18" charset="0"/>
              </a:rPr>
              <a:t>All of this is managed through a protocol suite which is currently known as the "</a:t>
            </a:r>
            <a:r>
              <a:rPr lang="en-US" b="0" i="1" u="sng" dirty="0">
                <a:solidFill>
                  <a:srgbClr val="000000"/>
                </a:solidFill>
                <a:effectLst/>
                <a:latin typeface="Times New Roman" panose="02020603050405020304" pitchFamily="18" charset="0"/>
              </a:rPr>
              <a:t>Common Internet File System</a:t>
            </a:r>
            <a:r>
              <a:rPr lang="en-US" b="0" i="0" dirty="0">
                <a:solidFill>
                  <a:srgbClr val="000000"/>
                </a:solidFill>
                <a:effectLst/>
                <a:latin typeface="Times New Roman" panose="02020603050405020304" pitchFamily="18" charset="0"/>
              </a:rPr>
              <a:t>", or CIFS. </a:t>
            </a:r>
          </a:p>
          <a:p>
            <a:pPr marL="628650" lvl="1" indent="-171450">
              <a:buFont typeface="Arial" panose="020B0604020202020204" pitchFamily="34" charset="0"/>
              <a:buChar char="•"/>
            </a:pPr>
            <a:r>
              <a:rPr lang="en-US" b="0" i="0" dirty="0">
                <a:solidFill>
                  <a:srgbClr val="000000"/>
                </a:solidFill>
                <a:effectLst/>
                <a:latin typeface="Times New Roman" panose="02020603050405020304" pitchFamily="18" charset="0"/>
              </a:rPr>
              <a:t>This name was introduced by </a:t>
            </a:r>
            <a:r>
              <a:rPr lang="en-US" b="0" i="0" dirty="0">
                <a:effectLst/>
                <a:latin typeface="Times New Roman" panose="02020603050405020304" pitchFamily="18" charset="0"/>
                <a:hlinkClick r:id="rId5"/>
              </a:rPr>
              <a:t>Microsoft</a:t>
            </a:r>
            <a:r>
              <a:rPr lang="en-US" b="0" i="0" dirty="0">
                <a:solidFill>
                  <a:srgbClr val="000000"/>
                </a:solidFill>
                <a:effectLst/>
                <a:latin typeface="Times New Roman" panose="02020603050405020304" pitchFamily="18" charset="0"/>
              </a:rPr>
              <a:t>, and provides some insight into their hopes for the future. </a:t>
            </a:r>
          </a:p>
          <a:p>
            <a:pPr marL="628650" lvl="1" indent="-171450">
              <a:buFont typeface="Arial" panose="020B0604020202020204" pitchFamily="34" charset="0"/>
              <a:buChar char="•"/>
            </a:pPr>
            <a:r>
              <a:rPr lang="en-US" b="0" i="0" dirty="0">
                <a:solidFill>
                  <a:srgbClr val="000000"/>
                </a:solidFill>
                <a:effectLst/>
                <a:latin typeface="Times New Roman" panose="02020603050405020304" pitchFamily="18" charset="0"/>
              </a:rPr>
              <a:t>heart of CIFS is the Server Message Block (SMB) protocol</a:t>
            </a:r>
          </a:p>
          <a:p>
            <a:pPr marL="628650" lvl="1" indent="-171450">
              <a:buFont typeface="Arial" panose="020B0604020202020204" pitchFamily="34" charset="0"/>
              <a:buChar char="•"/>
            </a:pPr>
            <a:r>
              <a:rPr lang="en-US" b="0" i="0" dirty="0">
                <a:solidFill>
                  <a:srgbClr val="000000"/>
                </a:solidFill>
                <a:effectLst/>
                <a:latin typeface="Times New Roman" panose="02020603050405020304" pitchFamily="18" charset="0"/>
              </a:rPr>
              <a:t>Samba is an open source CIFS implementation</a:t>
            </a:r>
          </a:p>
          <a:p>
            <a:pPr marL="628650" lvl="1" indent="-171450">
              <a:buFont typeface="Arial" panose="020B0604020202020204" pitchFamily="34" charset="0"/>
              <a:buChar char="•"/>
            </a:pPr>
            <a:endParaRPr lang="en-US" b="0" i="0" dirty="0">
              <a:solidFill>
                <a:srgbClr val="000000"/>
              </a:solidFill>
              <a:effectLst/>
              <a:latin typeface="Times New Roman" panose="02020603050405020304" pitchFamily="18" charset="0"/>
            </a:endParaRPr>
          </a:p>
          <a:p>
            <a:pPr marL="171450" lvl="0" indent="-171450">
              <a:buFont typeface="Arial" panose="020B0604020202020204" pitchFamily="34" charset="0"/>
              <a:buChar char="•"/>
            </a:pPr>
            <a:r>
              <a:rPr lang="en-US" b="0" i="0" dirty="0">
                <a:solidFill>
                  <a:srgbClr val="000000"/>
                </a:solidFill>
                <a:effectLst/>
                <a:latin typeface="Times New Roman" panose="02020603050405020304" pitchFamily="18" charset="0"/>
              </a:rPr>
              <a:t>Originally IBM and </a:t>
            </a:r>
            <a:r>
              <a:rPr lang="en-US" b="0" i="0" dirty="0" err="1">
                <a:solidFill>
                  <a:srgbClr val="000000"/>
                </a:solidFill>
                <a:effectLst/>
                <a:latin typeface="Times New Roman" panose="02020603050405020304" pitchFamily="18" charset="0"/>
              </a:rPr>
              <a:t>Sytec</a:t>
            </a:r>
            <a:r>
              <a:rPr lang="en-US" b="0" i="0" dirty="0">
                <a:solidFill>
                  <a:srgbClr val="000000"/>
                </a:solidFill>
                <a:effectLst/>
                <a:latin typeface="Times New Roman" panose="02020603050405020304" pitchFamily="18" charset="0"/>
              </a:rPr>
              <a:t> co-developed a simple networking system designed for building small LANs. </a:t>
            </a:r>
          </a:p>
          <a:p>
            <a:pPr marL="628650" lvl="1" indent="-171450">
              <a:buFont typeface="Arial" panose="020B0604020202020204" pitchFamily="34" charset="0"/>
              <a:buChar char="•"/>
            </a:pPr>
            <a:r>
              <a:rPr lang="en-US" b="0" i="0" dirty="0">
                <a:solidFill>
                  <a:srgbClr val="000000"/>
                </a:solidFill>
                <a:effectLst/>
                <a:latin typeface="Times New Roman" panose="02020603050405020304" pitchFamily="18" charset="0"/>
              </a:rPr>
              <a:t>The system included NetBIOS, or </a:t>
            </a:r>
            <a:r>
              <a:rPr lang="en-US" b="1" i="1" dirty="0">
                <a:solidFill>
                  <a:srgbClr val="000000"/>
                </a:solidFill>
                <a:effectLst/>
                <a:latin typeface="Times New Roman" panose="02020603050405020304" pitchFamily="18" charset="0"/>
              </a:rPr>
              <a:t>Net</a:t>
            </a:r>
            <a:r>
              <a:rPr lang="en-US" b="0" i="1" dirty="0">
                <a:solidFill>
                  <a:srgbClr val="000000"/>
                </a:solidFill>
                <a:effectLst/>
                <a:latin typeface="Times New Roman" panose="02020603050405020304" pitchFamily="18" charset="0"/>
              </a:rPr>
              <a:t>work </a:t>
            </a:r>
            <a:r>
              <a:rPr lang="en-US" b="1" i="1" dirty="0">
                <a:solidFill>
                  <a:srgbClr val="000000"/>
                </a:solidFill>
                <a:effectLst/>
                <a:latin typeface="Times New Roman" panose="02020603050405020304" pitchFamily="18" charset="0"/>
              </a:rPr>
              <a:t>B</a:t>
            </a:r>
            <a:r>
              <a:rPr lang="en-US" b="0" i="1" dirty="0">
                <a:solidFill>
                  <a:srgbClr val="000000"/>
                </a:solidFill>
                <a:effectLst/>
                <a:latin typeface="Times New Roman" panose="02020603050405020304" pitchFamily="18" charset="0"/>
              </a:rPr>
              <a:t>asic </a:t>
            </a:r>
            <a:r>
              <a:rPr lang="en-US" b="1" i="1" dirty="0">
                <a:solidFill>
                  <a:srgbClr val="000000"/>
                </a:solidFill>
                <a:effectLst/>
                <a:latin typeface="Times New Roman" panose="02020603050405020304" pitchFamily="18" charset="0"/>
              </a:rPr>
              <a:t>I</a:t>
            </a:r>
            <a:r>
              <a:rPr lang="en-US" b="0" i="1" dirty="0">
                <a:solidFill>
                  <a:srgbClr val="000000"/>
                </a:solidFill>
                <a:effectLst/>
                <a:latin typeface="Times New Roman" panose="02020603050405020304" pitchFamily="18" charset="0"/>
              </a:rPr>
              <a:t>nput </a:t>
            </a:r>
            <a:r>
              <a:rPr lang="en-US" b="1" i="1" dirty="0">
                <a:solidFill>
                  <a:srgbClr val="000000"/>
                </a:solidFill>
                <a:effectLst/>
                <a:latin typeface="Times New Roman" panose="02020603050405020304" pitchFamily="18" charset="0"/>
              </a:rPr>
              <a:t>O</a:t>
            </a:r>
            <a:r>
              <a:rPr lang="en-US" b="0" i="1" dirty="0">
                <a:solidFill>
                  <a:srgbClr val="000000"/>
                </a:solidFill>
                <a:effectLst/>
                <a:latin typeface="Times New Roman" panose="02020603050405020304" pitchFamily="18" charset="0"/>
              </a:rPr>
              <a:t>utput </a:t>
            </a:r>
            <a:r>
              <a:rPr lang="en-US" b="1" i="1" dirty="0">
                <a:solidFill>
                  <a:srgbClr val="000000"/>
                </a:solidFill>
                <a:effectLst/>
                <a:latin typeface="Times New Roman" panose="02020603050405020304" pitchFamily="18" charset="0"/>
              </a:rPr>
              <a:t>S</a:t>
            </a:r>
            <a:r>
              <a:rPr lang="en-US" b="0" i="1" dirty="0">
                <a:solidFill>
                  <a:srgbClr val="000000"/>
                </a:solidFill>
                <a:effectLst/>
                <a:latin typeface="Times New Roman" panose="02020603050405020304" pitchFamily="18" charset="0"/>
              </a:rPr>
              <a:t>ystem</a:t>
            </a:r>
            <a:r>
              <a:rPr lang="en-US" b="0" i="0" dirty="0">
                <a:solidFill>
                  <a:srgbClr val="000000"/>
                </a:solidFill>
                <a:effectLst/>
                <a:latin typeface="Times New Roman" panose="02020603050405020304" pitchFamily="18" charset="0"/>
              </a:rPr>
              <a:t>. </a:t>
            </a:r>
          </a:p>
          <a:p>
            <a:pPr marL="628650" lvl="1" indent="-171450">
              <a:buFont typeface="Arial" panose="020B0604020202020204" pitchFamily="34" charset="0"/>
              <a:buChar char="•"/>
            </a:pPr>
            <a:r>
              <a:rPr lang="en-US" b="0" i="0" dirty="0">
                <a:solidFill>
                  <a:srgbClr val="000000"/>
                </a:solidFill>
                <a:effectLst/>
                <a:latin typeface="Times New Roman" panose="02020603050405020304" pitchFamily="18" charset="0"/>
              </a:rPr>
              <a:t>NetBIOS was software that was loaded into memory to provide an interface between programs and the network hardware. </a:t>
            </a:r>
          </a:p>
          <a:p>
            <a:pPr marL="628650" lvl="1" indent="-171450">
              <a:buFont typeface="Arial" panose="020B0604020202020204" pitchFamily="34" charset="0"/>
              <a:buChar char="•"/>
            </a:pPr>
            <a:r>
              <a:rPr lang="en-US" b="0" i="0" dirty="0">
                <a:solidFill>
                  <a:srgbClr val="000000"/>
                </a:solidFill>
                <a:effectLst/>
                <a:latin typeface="Times New Roman" panose="02020603050405020304" pitchFamily="18" charset="0"/>
              </a:rPr>
              <a:t>Microsoft added features to DOS that allowed disk I/O to be </a:t>
            </a:r>
            <a:r>
              <a:rPr lang="en-US" b="0" i="1" dirty="0">
                <a:solidFill>
                  <a:srgbClr val="000000"/>
                </a:solidFill>
                <a:effectLst/>
                <a:latin typeface="Times New Roman" panose="02020603050405020304" pitchFamily="18" charset="0"/>
              </a:rPr>
              <a:t>redirected</a:t>
            </a:r>
            <a:r>
              <a:rPr lang="en-US" b="0" i="0" dirty="0">
                <a:solidFill>
                  <a:srgbClr val="000000"/>
                </a:solidFill>
                <a:effectLst/>
                <a:latin typeface="Times New Roman" panose="02020603050405020304" pitchFamily="18" charset="0"/>
              </a:rPr>
              <a:t> to the NetBIOS interface, which made disk space sharable over the LAN. </a:t>
            </a:r>
          </a:p>
          <a:p>
            <a:pPr marL="628650" lvl="1" indent="-171450">
              <a:buFont typeface="Arial" panose="020B0604020202020204" pitchFamily="34" charset="0"/>
              <a:buChar char="•"/>
            </a:pPr>
            <a:r>
              <a:rPr lang="en-US" b="0" i="0" dirty="0">
                <a:solidFill>
                  <a:srgbClr val="000000"/>
                </a:solidFill>
                <a:effectLst/>
                <a:latin typeface="Times New Roman" panose="02020603050405020304" pitchFamily="18" charset="0"/>
              </a:rPr>
              <a:t>The file-sharing protocol that they used eventually became known as SMB, and now CIFS.</a:t>
            </a:r>
          </a:p>
          <a:p>
            <a:pPr marL="628650" lvl="1" indent="-171450">
              <a:buFont typeface="Arial" panose="020B0604020202020204" pitchFamily="34" charset="0"/>
              <a:buChar char="•"/>
            </a:pPr>
            <a:endParaRPr lang="en-US" b="0" i="0" dirty="0">
              <a:solidFill>
                <a:srgbClr val="000000"/>
              </a:solidFill>
              <a:effectLst/>
              <a:latin typeface="Times New Roman" panose="02020603050405020304" pitchFamily="18" charset="0"/>
            </a:endParaRPr>
          </a:p>
          <a:p>
            <a:pPr marL="171450" indent="-171450" algn="l">
              <a:buFont typeface="Arial" panose="020B0604020202020204" pitchFamily="34" charset="0"/>
              <a:buChar char="•"/>
            </a:pPr>
            <a:r>
              <a:rPr lang="en-US" b="0" i="0" dirty="0">
                <a:solidFill>
                  <a:srgbClr val="000000"/>
                </a:solidFill>
                <a:effectLst/>
                <a:latin typeface="Times New Roman" panose="02020603050405020304" pitchFamily="18" charset="0"/>
              </a:rPr>
              <a:t>Samba consists of two key programs, </a:t>
            </a:r>
            <a:r>
              <a:rPr lang="en-US" dirty="0" err="1"/>
              <a:t>smbd</a:t>
            </a:r>
            <a:r>
              <a:rPr lang="en-US" b="0" i="0" dirty="0">
                <a:solidFill>
                  <a:srgbClr val="000000"/>
                </a:solidFill>
                <a:effectLst/>
                <a:latin typeface="Times New Roman" panose="02020603050405020304" pitchFamily="18" charset="0"/>
              </a:rPr>
              <a:t> and </a:t>
            </a:r>
            <a:r>
              <a:rPr lang="en-US" dirty="0" err="1"/>
              <a:t>nmbd</a:t>
            </a:r>
            <a:r>
              <a:rPr lang="en-US" dirty="0"/>
              <a:t> (and lots of other)</a:t>
            </a:r>
            <a:r>
              <a:rPr lang="en-US" b="0" i="0" dirty="0">
                <a:solidFill>
                  <a:srgbClr val="000000"/>
                </a:solidFill>
                <a:effectLst/>
                <a:latin typeface="Times New Roman" panose="02020603050405020304" pitchFamily="18" charset="0"/>
              </a:rPr>
              <a:t>. They do the four main duties of CIFS services, which are:</a:t>
            </a:r>
          </a:p>
          <a:p>
            <a:pPr marL="628650" lvl="1" indent="-171450" algn="l">
              <a:buFont typeface="Arial" panose="020B0604020202020204" pitchFamily="34" charset="0"/>
              <a:buChar char="•"/>
            </a:pPr>
            <a:r>
              <a:rPr lang="en-US" b="0" i="0" dirty="0">
                <a:solidFill>
                  <a:srgbClr val="000000"/>
                </a:solidFill>
                <a:effectLst/>
                <a:latin typeface="Times New Roman" panose="02020603050405020304" pitchFamily="18" charset="0"/>
              </a:rPr>
              <a:t>File &amp; print services</a:t>
            </a:r>
          </a:p>
          <a:p>
            <a:pPr marL="628650" lvl="1" indent="-171450" algn="l">
              <a:buFont typeface="Arial" panose="020B0604020202020204" pitchFamily="34" charset="0"/>
              <a:buChar char="•"/>
            </a:pPr>
            <a:r>
              <a:rPr lang="en-US" b="0" i="0" dirty="0">
                <a:solidFill>
                  <a:srgbClr val="000000"/>
                </a:solidFill>
                <a:effectLst/>
                <a:latin typeface="Times New Roman" panose="02020603050405020304" pitchFamily="18" charset="0"/>
              </a:rPr>
              <a:t>Authentication and Authorization</a:t>
            </a:r>
          </a:p>
          <a:p>
            <a:pPr marL="628650" lvl="1" indent="-171450" algn="l">
              <a:buFont typeface="Arial" panose="020B0604020202020204" pitchFamily="34" charset="0"/>
              <a:buChar char="•"/>
            </a:pPr>
            <a:r>
              <a:rPr lang="en-US" b="0" i="0" dirty="0">
                <a:solidFill>
                  <a:srgbClr val="000000"/>
                </a:solidFill>
                <a:effectLst/>
                <a:latin typeface="Times New Roman" panose="02020603050405020304" pitchFamily="18" charset="0"/>
              </a:rPr>
              <a:t>Name resolution</a:t>
            </a:r>
          </a:p>
          <a:p>
            <a:pPr marL="628650" lvl="1" indent="-171450" algn="l">
              <a:buFont typeface="Arial" panose="020B0604020202020204" pitchFamily="34" charset="0"/>
              <a:buChar char="•"/>
            </a:pPr>
            <a:r>
              <a:rPr lang="en-US" b="0" i="0" dirty="0">
                <a:solidFill>
                  <a:srgbClr val="000000"/>
                </a:solidFill>
                <a:effectLst/>
                <a:latin typeface="Times New Roman" panose="02020603050405020304" pitchFamily="18" charset="0"/>
              </a:rPr>
              <a:t>Service announcement (browsing)</a:t>
            </a:r>
          </a:p>
          <a:p>
            <a:pPr marL="628650" lvl="1" indent="-171450" algn="l">
              <a:buFont typeface="Arial" panose="020B0604020202020204" pitchFamily="34" charset="0"/>
              <a:buChar char="•"/>
            </a:pPr>
            <a:endParaRPr lang="en-US" b="0" i="0" dirty="0">
              <a:solidFill>
                <a:srgbClr val="000000"/>
              </a:solidFill>
              <a:effectLst/>
              <a:latin typeface="Times New Roman" panose="02020603050405020304" pitchFamily="18" charset="0"/>
            </a:endParaRPr>
          </a:p>
          <a:p>
            <a:pPr marL="171450" lvl="0" indent="-171450" algn="l">
              <a:buFont typeface="Arial" panose="020B0604020202020204" pitchFamily="34" charset="0"/>
              <a:buChar char="•"/>
            </a:pPr>
            <a:r>
              <a:rPr lang="en-US" b="0" i="0" dirty="0">
                <a:solidFill>
                  <a:srgbClr val="000000"/>
                </a:solidFill>
                <a:effectLst/>
                <a:latin typeface="Times New Roman" panose="02020603050405020304" pitchFamily="18" charset="0"/>
              </a:rPr>
              <a:t>More modern things samba can do that we care about, some examples</a:t>
            </a:r>
          </a:p>
          <a:p>
            <a:pPr marL="628650" lvl="1" indent="-171450" algn="l">
              <a:buFont typeface="Arial" panose="020B0604020202020204" pitchFamily="34" charset="0"/>
              <a:buChar char="•"/>
            </a:pPr>
            <a:r>
              <a:rPr lang="en-US" b="0" i="0" dirty="0">
                <a:solidFill>
                  <a:srgbClr val="000000"/>
                </a:solidFill>
                <a:effectLst/>
                <a:latin typeface="helvetica" panose="020B0604020202020204" pitchFamily="34" charset="0"/>
              </a:rPr>
              <a:t>Samba-3 can replace an MS Windows NT4 </a:t>
            </a:r>
            <a:r>
              <a:rPr lang="en-US" b="0" i="1" u="sng" dirty="0">
                <a:solidFill>
                  <a:srgbClr val="000000"/>
                </a:solidFill>
                <a:effectLst/>
                <a:latin typeface="helvetica" panose="020B0604020202020204" pitchFamily="34" charset="0"/>
              </a:rPr>
              <a:t>domain controller</a:t>
            </a:r>
            <a:r>
              <a:rPr lang="en-US" b="0" i="0" dirty="0">
                <a:solidFill>
                  <a:srgbClr val="000000"/>
                </a:solidFill>
                <a:effectLst/>
                <a:latin typeface="helvetica" panose="020B0604020202020204" pitchFamily="34" charset="0"/>
              </a:rPr>
              <a:t>.</a:t>
            </a:r>
          </a:p>
          <a:p>
            <a:pPr marL="628650" lvl="1" indent="-171450" algn="l">
              <a:buFont typeface="Arial" panose="020B0604020202020204" pitchFamily="34" charset="0"/>
              <a:buChar char="•"/>
            </a:pPr>
            <a:r>
              <a:rPr lang="en-US" b="0" i="0" dirty="0">
                <a:solidFill>
                  <a:srgbClr val="000000"/>
                </a:solidFill>
                <a:effectLst/>
                <a:latin typeface="helvetica" panose="020B0604020202020204" pitchFamily="34" charset="0"/>
              </a:rPr>
              <a:t>Samba-3 offers excellent interoperability with MS Windows NT4-style domains as well as natively with Microsoft Active Directory domains.</a:t>
            </a:r>
          </a:p>
          <a:p>
            <a:pPr marL="628650" lvl="1" indent="-171450" algn="l">
              <a:buFont typeface="Arial" panose="020B0604020202020204" pitchFamily="34" charset="0"/>
              <a:buChar char="•"/>
            </a:pPr>
            <a:r>
              <a:rPr lang="en-US" b="0" i="0" dirty="0">
                <a:solidFill>
                  <a:srgbClr val="000000"/>
                </a:solidFill>
                <a:effectLst/>
                <a:latin typeface="helvetica" panose="020B0604020202020204" pitchFamily="34" charset="0"/>
              </a:rPr>
              <a:t>Samba-3 permits full NT4-style </a:t>
            </a:r>
            <a:r>
              <a:rPr lang="en-US" b="0" i="1" u="sng" dirty="0">
                <a:solidFill>
                  <a:srgbClr val="000000"/>
                </a:solidFill>
                <a:effectLst/>
                <a:latin typeface="helvetica" panose="020B0604020202020204" pitchFamily="34" charset="0"/>
              </a:rPr>
              <a:t>interdomain trusts.</a:t>
            </a:r>
          </a:p>
          <a:p>
            <a:pPr marL="628650" lvl="1" indent="-171450" algn="l">
              <a:buFont typeface="Arial" panose="020B0604020202020204" pitchFamily="34" charset="0"/>
              <a:buChar char="•"/>
            </a:pPr>
            <a:r>
              <a:rPr lang="en-US" b="0" i="0" dirty="0">
                <a:solidFill>
                  <a:srgbClr val="000000"/>
                </a:solidFill>
                <a:effectLst/>
                <a:latin typeface="helvetica" panose="020B0604020202020204" pitchFamily="34" charset="0"/>
              </a:rPr>
              <a:t>Samba-3 permits </a:t>
            </a:r>
            <a:r>
              <a:rPr lang="en-US" b="0" i="1" u="sng" dirty="0">
                <a:solidFill>
                  <a:srgbClr val="000000"/>
                </a:solidFill>
                <a:effectLst/>
                <a:latin typeface="helvetica" panose="020B0604020202020204" pitchFamily="34" charset="0"/>
              </a:rPr>
              <a:t>use of multiple concurrent account database backends</a:t>
            </a:r>
            <a:r>
              <a:rPr lang="en-US" b="0" i="0" dirty="0">
                <a:solidFill>
                  <a:srgbClr val="000000"/>
                </a:solidFill>
                <a:effectLst/>
                <a:latin typeface="helvetica" panose="020B0604020202020204" pitchFamily="34" charset="0"/>
              </a:rPr>
              <a:t>. (Encrypted passwords that are stored in the account database are in formats that are unique to Windows networking).</a:t>
            </a:r>
          </a:p>
          <a:p>
            <a:pPr marL="457200" lvl="1" indent="0" algn="l">
              <a:buFont typeface="Arial" panose="020B0604020202020204" pitchFamily="34" charset="0"/>
              <a:buNone/>
            </a:pPr>
            <a:endParaRPr lang="en-US" b="0" i="0" dirty="0">
              <a:solidFill>
                <a:srgbClr val="000000"/>
              </a:solidFill>
              <a:effectLst/>
              <a:latin typeface="Times New Roman" panose="02020603050405020304" pitchFamily="18" charset="0"/>
            </a:endParaRP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1D2789EC-FA77-4A4F-8E53-C4EAAE816FA0}" type="slidenum">
              <a:rPr lang="en-US" smtClean="0"/>
              <a:t>20</a:t>
            </a:fld>
            <a:endParaRPr lang="en-US"/>
          </a:p>
        </p:txBody>
      </p:sp>
    </p:spTree>
    <p:extLst>
      <p:ext uri="{BB962C8B-B14F-4D97-AF65-F5344CB8AC3E}">
        <p14:creationId xmlns:p14="http://schemas.microsoft.com/office/powerpoint/2010/main" val="3603177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u="sng" spc="10" dirty="0">
                <a:solidFill>
                  <a:srgbClr val="0562C1"/>
                </a:solidFill>
                <a:uFill>
                  <a:solidFill>
                    <a:srgbClr val="0562C1"/>
                  </a:solidFill>
                </a:uFill>
                <a:latin typeface="Calibri"/>
                <a:cs typeface="Calibri"/>
                <a:hlinkClick r:id="rId3"/>
              </a:rPr>
              <a:t>CVE-2016-2118</a:t>
            </a:r>
            <a:r>
              <a:rPr lang="en-US" sz="1200" dirty="0">
                <a:solidFill>
                  <a:srgbClr val="0562C1"/>
                </a:solidFill>
                <a:latin typeface="Calibri"/>
                <a:cs typeface="Calibri"/>
                <a:hlinkClick r:id="rId3"/>
              </a:rPr>
              <a:t> </a:t>
            </a:r>
            <a:r>
              <a:rPr lang="en-US" sz="1200" dirty="0">
                <a:solidFill>
                  <a:srgbClr val="0562C1"/>
                </a:solidFill>
                <a:latin typeface="Calibri"/>
                <a:cs typeface="Calibri"/>
              </a:rPr>
              <a:t>(bad lock vuln)</a:t>
            </a:r>
          </a:p>
          <a:p>
            <a:pPr marL="628650" lvl="1" indent="-171450">
              <a:buFont typeface="Arial" panose="020B0604020202020204" pitchFamily="34" charset="0"/>
              <a:buChar char="•"/>
            </a:pPr>
            <a:r>
              <a:rPr lang="en-US" b="0" i="0" dirty="0">
                <a:solidFill>
                  <a:srgbClr val="333333"/>
                </a:solidFill>
                <a:effectLst/>
                <a:latin typeface="Open Sans" panose="020B0606030504020204" pitchFamily="34" charset="0"/>
              </a:rPr>
              <a:t>“caused by the way the SAM (security account manager) and LSAD (local security authority domain) remote protocols establish the Remote Procedure Call (RPC) channel.”</a:t>
            </a:r>
          </a:p>
          <a:p>
            <a:pPr marL="628650" lvl="1" indent="-171450">
              <a:buFont typeface="Arial" panose="020B0604020202020204" pitchFamily="34" charset="0"/>
              <a:buChar char="•"/>
            </a:pPr>
            <a:r>
              <a:rPr lang="en-US" b="0" i="0" dirty="0">
                <a:solidFill>
                  <a:srgbClr val="333333"/>
                </a:solidFill>
                <a:effectLst/>
                <a:latin typeface="Open Sans" panose="020B0606030504020204" pitchFamily="34" charset="0"/>
              </a:rPr>
              <a:t>“A man in the middle can intercept any DCE/RPC (</a:t>
            </a:r>
            <a:r>
              <a:rPr lang="en-US" dirty="0"/>
              <a:t>Distributed Computing Environment / Remote Procedure Calls)</a:t>
            </a:r>
            <a:r>
              <a:rPr lang="en-US" b="0" i="0" dirty="0">
                <a:solidFill>
                  <a:srgbClr val="333333"/>
                </a:solidFill>
                <a:effectLst/>
                <a:latin typeface="Open Sans" panose="020B0606030504020204" pitchFamily="34" charset="0"/>
              </a:rPr>
              <a:t> traffic between a client and a server in order to impersonate the client and get the same privileges as the authenticated user account. This is most problematic against active directory domain controllers.”</a:t>
            </a:r>
          </a:p>
          <a:p>
            <a:pPr marL="628650" lvl="1" indent="-171450">
              <a:buFont typeface="Arial" panose="020B0604020202020204" pitchFamily="34" charset="0"/>
              <a:buChar char="•"/>
            </a:pPr>
            <a:r>
              <a:rPr lang="en-US" b="0" i="0" dirty="0">
                <a:solidFill>
                  <a:srgbClr val="333333"/>
                </a:solidFill>
                <a:effectLst/>
                <a:latin typeface="Open Sans" panose="020B0606030504020204" pitchFamily="34" charset="0"/>
              </a:rPr>
              <a:t>key factor in the exploitation of this vulnerability is the need for the attacker to carry out a man-in-the-middle (MitM) attack first. </a:t>
            </a:r>
          </a:p>
          <a:p>
            <a:pPr marL="628650" lvl="1" indent="-171450">
              <a:buFont typeface="Arial" panose="020B0604020202020204" pitchFamily="34" charset="0"/>
              <a:buChar char="•"/>
            </a:pPr>
            <a:r>
              <a:rPr lang="en-US" b="0" i="0" dirty="0">
                <a:solidFill>
                  <a:srgbClr val="333333"/>
                </a:solidFill>
                <a:effectLst/>
                <a:latin typeface="Open Sans" panose="020B0606030504020204" pitchFamily="34" charset="0"/>
              </a:rPr>
              <a:t>after a successful attack, the attacker would gain elevation of privilege. With these elevated privileges, the attacker could gain access to SAM database which can be used to brute force the passwords from hashes.</a:t>
            </a:r>
          </a:p>
          <a:p>
            <a:pPr marL="628650" lvl="1" indent="-171450">
              <a:buFont typeface="Arial" panose="020B0604020202020204" pitchFamily="34" charset="0"/>
              <a:buChar char="•"/>
            </a:pPr>
            <a:endParaRPr lang="en-US" b="0" i="0" dirty="0">
              <a:solidFill>
                <a:srgbClr val="333333"/>
              </a:solidFill>
              <a:effectLst/>
              <a:latin typeface="Open Sans" panose="020B0606030504020204" pitchFamily="34" charset="0"/>
            </a:endParaRPr>
          </a:p>
          <a:p>
            <a:pPr marL="171450" lvl="0" indent="-171450">
              <a:buFont typeface="Arial" panose="020B0604020202020204" pitchFamily="34" charset="0"/>
              <a:buChar char="•"/>
            </a:pPr>
            <a:r>
              <a:rPr lang="en-US" sz="1200" u="sng" spc="10" dirty="0">
                <a:solidFill>
                  <a:srgbClr val="0562C1"/>
                </a:solidFill>
                <a:uFill>
                  <a:solidFill>
                    <a:srgbClr val="0562C1"/>
                  </a:solidFill>
                </a:uFill>
                <a:latin typeface="Calibri"/>
                <a:cs typeface="Calibri"/>
                <a:hlinkClick r:id="rId4"/>
              </a:rPr>
              <a:t>CVE-2017-7494</a:t>
            </a:r>
            <a:r>
              <a:rPr lang="en-US" sz="1200" spc="10" dirty="0">
                <a:solidFill>
                  <a:srgbClr val="0562C1"/>
                </a:solidFill>
                <a:latin typeface="Calibri"/>
                <a:cs typeface="Calibri"/>
                <a:hlinkClick r:id="rId4"/>
              </a:rPr>
              <a:t> </a:t>
            </a:r>
            <a:endParaRPr lang="en-US" sz="1200" b="0" i="0" spc="10" dirty="0">
              <a:solidFill>
                <a:srgbClr val="333333"/>
              </a:solidFill>
              <a:effectLst/>
              <a:latin typeface="Open Sans" panose="020B0606030504020204" pitchFamily="34" charset="0"/>
              <a:cs typeface="Calibri"/>
            </a:endParaRPr>
          </a:p>
          <a:p>
            <a:pPr marL="628650" lvl="1" indent="-171450">
              <a:buFont typeface="Arial" panose="020B0604020202020204" pitchFamily="34" charset="0"/>
              <a:buChar char="•"/>
            </a:pPr>
            <a:r>
              <a:rPr lang="en-US" b="0" i="0" dirty="0">
                <a:solidFill>
                  <a:srgbClr val="555555"/>
                </a:solidFill>
                <a:effectLst/>
                <a:latin typeface="Lato"/>
              </a:rPr>
              <a:t>released in April 2017 after being stolen from the NSA</a:t>
            </a:r>
            <a:endParaRPr lang="en-US" b="0" i="0" dirty="0">
              <a:solidFill>
                <a:srgbClr val="777777"/>
              </a:solidFill>
              <a:effectLst/>
              <a:latin typeface="Lato"/>
            </a:endParaRPr>
          </a:p>
          <a:p>
            <a:pPr marL="628650" lvl="1" indent="-171450">
              <a:buFont typeface="Arial" panose="020B0604020202020204" pitchFamily="34" charset="0"/>
              <a:buChar char="•"/>
            </a:pPr>
            <a:r>
              <a:rPr lang="en-US" b="0" i="0" dirty="0">
                <a:solidFill>
                  <a:srgbClr val="777777"/>
                </a:solidFill>
                <a:effectLst/>
                <a:latin typeface="Lato"/>
              </a:rPr>
              <a:t>bug causing this vulnerability is in the </a:t>
            </a:r>
            <a:r>
              <a:rPr lang="en-US" b="0" i="0" dirty="0" err="1">
                <a:solidFill>
                  <a:srgbClr val="777777"/>
                </a:solidFill>
                <a:effectLst/>
                <a:latin typeface="Lato"/>
              </a:rPr>
              <a:t>is_known_pipename</a:t>
            </a:r>
            <a:r>
              <a:rPr lang="en-US" b="0" i="0" dirty="0">
                <a:solidFill>
                  <a:srgbClr val="777777"/>
                </a:solidFill>
                <a:effectLst/>
                <a:latin typeface="Lato"/>
              </a:rPr>
              <a:t>() function</a:t>
            </a:r>
          </a:p>
          <a:p>
            <a:pPr marL="628650" lvl="1" indent="-171450">
              <a:buFont typeface="Arial" panose="020B0604020202020204" pitchFamily="34" charset="0"/>
              <a:buChar char="•"/>
            </a:pPr>
            <a:r>
              <a:rPr lang="en-US" b="0" i="0" dirty="0">
                <a:solidFill>
                  <a:srgbClr val="555555"/>
                </a:solidFill>
                <a:effectLst/>
                <a:latin typeface="Lato"/>
              </a:rPr>
              <a:t>Dubbed ‘</a:t>
            </a:r>
            <a:r>
              <a:rPr lang="en-US" b="0" i="0" dirty="0" err="1">
                <a:solidFill>
                  <a:srgbClr val="555555"/>
                </a:solidFill>
                <a:effectLst/>
                <a:latin typeface="Lato"/>
              </a:rPr>
              <a:t>EternalRed</a:t>
            </a:r>
            <a:r>
              <a:rPr lang="en-US" b="0" i="0" dirty="0">
                <a:solidFill>
                  <a:srgbClr val="555555"/>
                </a:solidFill>
                <a:effectLst/>
                <a:latin typeface="Lato"/>
              </a:rPr>
              <a:t>’ by industry-types, this vulnerability dates as far as 2010.</a:t>
            </a:r>
          </a:p>
          <a:p>
            <a:pPr marL="628650" lvl="1" indent="-171450">
              <a:buFont typeface="Arial" panose="020B0604020202020204" pitchFamily="34" charset="0"/>
              <a:buChar char="•"/>
            </a:pPr>
            <a:r>
              <a:rPr lang="en-US" sz="1200" spc="10" dirty="0">
                <a:latin typeface="Calibri"/>
                <a:cs typeface="Calibri"/>
              </a:rPr>
              <a:t>upload </a:t>
            </a:r>
            <a:r>
              <a:rPr lang="en-US" sz="1200" spc="5" dirty="0">
                <a:latin typeface="Calibri"/>
                <a:cs typeface="Calibri"/>
              </a:rPr>
              <a:t>shared lib </a:t>
            </a:r>
            <a:r>
              <a:rPr lang="en-US" sz="1200" spc="-5" dirty="0">
                <a:latin typeface="Calibri"/>
                <a:cs typeface="Calibri"/>
              </a:rPr>
              <a:t>to </a:t>
            </a:r>
            <a:r>
              <a:rPr lang="en-US" sz="1200" spc="5" dirty="0">
                <a:latin typeface="Calibri"/>
                <a:cs typeface="Calibri"/>
              </a:rPr>
              <a:t>writable share </a:t>
            </a:r>
            <a:r>
              <a:rPr lang="en-US" sz="1200" spc="10" dirty="0">
                <a:latin typeface="Calibri"/>
                <a:cs typeface="Calibri"/>
              </a:rPr>
              <a:t>and cause server </a:t>
            </a:r>
            <a:r>
              <a:rPr lang="en-US" sz="1200" spc="-5" dirty="0">
                <a:latin typeface="Calibri"/>
                <a:cs typeface="Calibri"/>
              </a:rPr>
              <a:t>to </a:t>
            </a:r>
            <a:r>
              <a:rPr lang="en-US" sz="1200" spc="-430" dirty="0">
                <a:latin typeface="Calibri"/>
                <a:cs typeface="Calibri"/>
              </a:rPr>
              <a:t> </a:t>
            </a:r>
            <a:r>
              <a:rPr lang="en-US" sz="1200" spc="-5" dirty="0">
                <a:latin typeface="Calibri"/>
                <a:cs typeface="Calibri"/>
              </a:rPr>
              <a:t>execute</a:t>
            </a:r>
            <a:r>
              <a:rPr lang="en-US" sz="1200" spc="5" dirty="0">
                <a:latin typeface="Calibri"/>
                <a:cs typeface="Calibri"/>
              </a:rPr>
              <a:t> it</a:t>
            </a:r>
          </a:p>
          <a:p>
            <a:pPr marL="1085850" lvl="2" indent="-171450">
              <a:buFont typeface="Arial" panose="020B0604020202020204" pitchFamily="34" charset="0"/>
              <a:buChar char="•"/>
            </a:pPr>
            <a:r>
              <a:rPr lang="en-US" b="0" i="0" dirty="0">
                <a:solidFill>
                  <a:srgbClr val="555555"/>
                </a:solidFill>
                <a:effectLst/>
                <a:latin typeface="Lato"/>
              </a:rPr>
              <a:t>vulnerability is super simple to trigger this exploit. This one line of code executes malicious code on the affected system.</a:t>
            </a:r>
          </a:p>
          <a:p>
            <a:pPr marL="1085850" lvl="2" indent="-171450">
              <a:buFont typeface="Arial" panose="020B0604020202020204" pitchFamily="34" charset="0"/>
              <a:buChar char="•"/>
            </a:pPr>
            <a:r>
              <a:rPr lang="en-US" b="0" i="0" dirty="0" err="1">
                <a:solidFill>
                  <a:srgbClr val="555555"/>
                </a:solidFill>
                <a:effectLst/>
                <a:latin typeface="Lato"/>
              </a:rPr>
              <a:t>simple.create_pipe</a:t>
            </a:r>
            <a:r>
              <a:rPr lang="en-US" b="0" i="0" dirty="0">
                <a:solidFill>
                  <a:srgbClr val="555555"/>
                </a:solidFill>
                <a:effectLst/>
                <a:latin typeface="Lato"/>
              </a:rPr>
              <a:t>("/path/to/target.so")</a:t>
            </a:r>
          </a:p>
        </p:txBody>
      </p:sp>
      <p:sp>
        <p:nvSpPr>
          <p:cNvPr id="4" name="Slide Number Placeholder 3"/>
          <p:cNvSpPr>
            <a:spLocks noGrp="1"/>
          </p:cNvSpPr>
          <p:nvPr>
            <p:ph type="sldNum" sz="quarter" idx="5"/>
          </p:nvPr>
        </p:nvSpPr>
        <p:spPr/>
        <p:txBody>
          <a:bodyPr/>
          <a:lstStyle/>
          <a:p>
            <a:fld id="{1D2789EC-FA77-4A4F-8E53-C4EAAE816FA0}" type="slidenum">
              <a:rPr lang="en-US" smtClean="0"/>
              <a:t>21</a:t>
            </a:fld>
            <a:endParaRPr lang="en-US"/>
          </a:p>
        </p:txBody>
      </p:sp>
    </p:spTree>
    <p:extLst>
      <p:ext uri="{BB962C8B-B14F-4D97-AF65-F5344CB8AC3E}">
        <p14:creationId xmlns:p14="http://schemas.microsoft.com/office/powerpoint/2010/main" val="3068384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u="none" strike="noStrike" dirty="0">
                <a:solidFill>
                  <a:srgbClr val="00297A"/>
                </a:solidFill>
                <a:effectLst/>
                <a:latin typeface="ABCWhyte Medium"/>
                <a:hlinkClick r:id="rId3"/>
              </a:rPr>
              <a:t>LDAP</a:t>
            </a:r>
            <a:r>
              <a:rPr lang="en-US" b="0" i="0" dirty="0">
                <a:solidFill>
                  <a:srgbClr val="00297A"/>
                </a:solidFill>
                <a:effectLst/>
                <a:latin typeface="ABCWhyte Book"/>
              </a:rPr>
              <a:t> is a protocol, so it doesn't specify how directory programs work. Instead, it's a form of language that allows users to find the information they need very quickly.</a:t>
            </a:r>
          </a:p>
          <a:p>
            <a:pPr marL="628650" lvl="1" indent="-171450">
              <a:buFont typeface="Arial" panose="020B0604020202020204" pitchFamily="34" charset="0"/>
              <a:buChar char="•"/>
            </a:pPr>
            <a:r>
              <a:rPr lang="en-US" b="0" i="0" dirty="0">
                <a:solidFill>
                  <a:srgbClr val="00297A"/>
                </a:solidFill>
                <a:effectLst/>
                <a:latin typeface="ABCWhyte Book"/>
              </a:rPr>
              <a:t>Companies store usernames, passwords, email addresses, printer connections, and other static data within directories. </a:t>
            </a:r>
          </a:p>
          <a:p>
            <a:pPr marL="628650" lvl="1" indent="-171450">
              <a:buFont typeface="Arial" panose="020B0604020202020204" pitchFamily="34" charset="0"/>
              <a:buChar char="•"/>
            </a:pPr>
            <a:r>
              <a:rPr lang="en-US" b="0" i="0" dirty="0">
                <a:solidFill>
                  <a:srgbClr val="00297A"/>
                </a:solidFill>
                <a:effectLst/>
                <a:latin typeface="ABCWhyte Book"/>
              </a:rPr>
              <a:t>LDAP is an open, vendor-neutral application protocol for accessing and maintaining that data. </a:t>
            </a:r>
          </a:p>
          <a:p>
            <a:pPr marL="171450" lvl="0" indent="-171450">
              <a:buFont typeface="Arial" panose="020B0604020202020204" pitchFamily="34" charset="0"/>
              <a:buChar char="•"/>
            </a:pPr>
            <a:r>
              <a:rPr lang="en-US" b="0" i="0" dirty="0">
                <a:solidFill>
                  <a:srgbClr val="00297A"/>
                </a:solidFill>
                <a:effectLst/>
                <a:latin typeface="ABCWhyte Book"/>
              </a:rPr>
              <a:t>White paper for LDAP was originally published in 2003</a:t>
            </a:r>
          </a:p>
          <a:p>
            <a:pPr marL="628650" lvl="1" indent="-171450">
              <a:buFont typeface="Arial" panose="020B0604020202020204" pitchFamily="34" charset="0"/>
              <a:buChar char="•"/>
            </a:pPr>
            <a:r>
              <a:rPr lang="en-US" b="0" i="0" dirty="0">
                <a:solidFill>
                  <a:srgbClr val="595959"/>
                </a:solidFill>
                <a:effectLst/>
                <a:latin typeface="Source Sans Pro" panose="020B0503030403020204" pitchFamily="34" charset="0"/>
              </a:rPr>
              <a:t>While working at Sun Microsystems in 2003, Greg Lavender and Mark Wahl wrote a whitepaper providing an in-depth history of directory services, and a good technical overview of LDAP.</a:t>
            </a:r>
          </a:p>
          <a:p>
            <a:pPr marL="457200" lvl="1" indent="0">
              <a:buFont typeface="Arial" panose="020B0604020202020204" pitchFamily="34" charset="0"/>
              <a:buNone/>
            </a:pPr>
            <a:endParaRPr lang="en-US" b="0" i="0" dirty="0">
              <a:solidFill>
                <a:srgbClr val="595959"/>
              </a:solidFill>
              <a:effectLst/>
              <a:latin typeface="Source Sans Pro" panose="020B0503030403020204" pitchFamily="34" charset="0"/>
            </a:endParaRPr>
          </a:p>
          <a:p>
            <a:pPr marL="171450" lvl="0" indent="-171450">
              <a:buFont typeface="Arial" panose="020B0604020202020204" pitchFamily="34" charset="0"/>
              <a:buChar char="•"/>
            </a:pPr>
            <a:r>
              <a:rPr lang="en-US" b="0" i="0" dirty="0">
                <a:solidFill>
                  <a:srgbClr val="595959"/>
                </a:solidFill>
                <a:effectLst/>
                <a:latin typeface="Source Sans Pro" panose="020B0503030403020204" pitchFamily="34" charset="0"/>
              </a:rPr>
              <a:t>There are a variety of ways LDAP can be setup</a:t>
            </a:r>
          </a:p>
          <a:p>
            <a:pPr marL="171450" lvl="0" indent="-171450">
              <a:buFont typeface="Arial" panose="020B0604020202020204" pitchFamily="34" charset="0"/>
              <a:buChar char="•"/>
            </a:pPr>
            <a:r>
              <a:rPr lang="en-US" b="0" i="0" dirty="0">
                <a:solidFill>
                  <a:srgbClr val="595959"/>
                </a:solidFill>
                <a:effectLst/>
                <a:latin typeface="Source Sans Pro" panose="020B0503030403020204" pitchFamily="34" charset="0"/>
              </a:rPr>
              <a:t>I’ll provide a bit more clarity in the next couple slides based on feedback from the homework.</a:t>
            </a:r>
          </a:p>
        </p:txBody>
      </p:sp>
      <p:sp>
        <p:nvSpPr>
          <p:cNvPr id="4" name="Slide Number Placeholder 3"/>
          <p:cNvSpPr>
            <a:spLocks noGrp="1"/>
          </p:cNvSpPr>
          <p:nvPr>
            <p:ph type="sldNum" sz="quarter" idx="5"/>
          </p:nvPr>
        </p:nvSpPr>
        <p:spPr/>
        <p:txBody>
          <a:bodyPr/>
          <a:lstStyle/>
          <a:p>
            <a:fld id="{1D2789EC-FA77-4A4F-8E53-C4EAAE816FA0}" type="slidenum">
              <a:rPr lang="en-US" smtClean="0"/>
              <a:t>22</a:t>
            </a:fld>
            <a:endParaRPr lang="en-US"/>
          </a:p>
        </p:txBody>
      </p:sp>
    </p:spTree>
    <p:extLst>
      <p:ext uri="{BB962C8B-B14F-4D97-AF65-F5344CB8AC3E}">
        <p14:creationId xmlns:p14="http://schemas.microsoft.com/office/powerpoint/2010/main" val="3240873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referral model situation, and assumes that a client is anonymous, such that it can bind and search any one of the two directory servers shown</a:t>
            </a:r>
          </a:p>
          <a:p>
            <a:pPr marL="628650" lvl="1" indent="-171450">
              <a:buFont typeface="Arial" panose="020B0604020202020204" pitchFamily="34" charset="0"/>
              <a:buChar char="•"/>
            </a:pPr>
            <a:r>
              <a:rPr lang="en-US" dirty="0"/>
              <a:t>if a client request an operation against one directory server (e.g., a search operation) </a:t>
            </a:r>
          </a:p>
          <a:p>
            <a:pPr marL="1085850" lvl="2" indent="-171450">
              <a:buFont typeface="Arial" panose="020B0604020202020204" pitchFamily="34" charset="0"/>
              <a:buChar char="•"/>
            </a:pPr>
            <a:r>
              <a:rPr lang="en-US" dirty="0"/>
              <a:t>and that directory server does not hold the entry or entries that satisfy that operation, </a:t>
            </a:r>
          </a:p>
          <a:p>
            <a:pPr marL="1085850" lvl="2" indent="-171450">
              <a:buFont typeface="Arial" panose="020B0604020202020204" pitchFamily="34" charset="0"/>
              <a:buChar char="•"/>
            </a:pPr>
            <a:r>
              <a:rPr lang="en-US" dirty="0"/>
              <a:t>then a referral may be returned to the client. </a:t>
            </a:r>
          </a:p>
          <a:p>
            <a:pPr marL="628650" lvl="1" indent="-171450">
              <a:buFont typeface="Arial" panose="020B0604020202020204" pitchFamily="34" charset="0"/>
              <a:buChar char="•"/>
            </a:pPr>
            <a:r>
              <a:rPr lang="en-US" dirty="0"/>
              <a:t>A referral is a list of LDAP URLs that point to other directory servers that the original server is configured to refer queries too. </a:t>
            </a:r>
          </a:p>
        </p:txBody>
      </p:sp>
      <p:sp>
        <p:nvSpPr>
          <p:cNvPr id="4" name="Slide Number Placeholder 3"/>
          <p:cNvSpPr>
            <a:spLocks noGrp="1"/>
          </p:cNvSpPr>
          <p:nvPr>
            <p:ph type="sldNum" sz="quarter" idx="5"/>
          </p:nvPr>
        </p:nvSpPr>
        <p:spPr/>
        <p:txBody>
          <a:bodyPr/>
          <a:lstStyle/>
          <a:p>
            <a:fld id="{1D2789EC-FA77-4A4F-8E53-C4EAAE816FA0}" type="slidenum">
              <a:rPr lang="en-US" smtClean="0"/>
              <a:t>23</a:t>
            </a:fld>
            <a:endParaRPr lang="en-US"/>
          </a:p>
        </p:txBody>
      </p:sp>
    </p:spTree>
    <p:extLst>
      <p:ext uri="{BB962C8B-B14F-4D97-AF65-F5344CB8AC3E}">
        <p14:creationId xmlns:p14="http://schemas.microsoft.com/office/powerpoint/2010/main" val="2892626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chaining model is similar to the referral model, but provides a higher degree of security and administrative control.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 client issues a search request to Server-A,</a:t>
            </a:r>
          </a:p>
          <a:p>
            <a:pPr marL="628650" lvl="1" indent="-171450">
              <a:buFont typeface="Arial" panose="020B0604020202020204" pitchFamily="34" charset="0"/>
              <a:buChar char="•"/>
            </a:pPr>
            <a:r>
              <a:rPr lang="en-US" dirty="0"/>
              <a:t>which uses its knowledge of which server holds the subordinate naming context, </a:t>
            </a:r>
          </a:p>
          <a:p>
            <a:pPr marL="628650" lvl="1" indent="-171450">
              <a:buFont typeface="Arial" panose="020B0604020202020204" pitchFamily="34" charset="0"/>
              <a:buChar char="•"/>
            </a:pPr>
            <a:r>
              <a:rPr lang="en-US" dirty="0"/>
              <a:t>and it chains the request to Server-B. </a:t>
            </a:r>
          </a:p>
          <a:p>
            <a:pPr marL="171450" lvl="0" indent="-171450">
              <a:buFont typeface="Arial" panose="020B0604020202020204" pitchFamily="34" charset="0"/>
              <a:buChar char="•"/>
            </a:pPr>
            <a:r>
              <a:rPr lang="en-US" dirty="0"/>
              <a:t>Chaining assumes an implied trust model between Server-A and Server-B, </a:t>
            </a:r>
          </a:p>
          <a:p>
            <a:pPr marL="628650" lvl="1" indent="-171450">
              <a:buFont typeface="Arial" panose="020B0604020202020204" pitchFamily="34" charset="0"/>
              <a:buChar char="•"/>
            </a:pPr>
            <a:r>
              <a:rPr lang="en-US" dirty="0"/>
              <a:t>since typically Server-A will authenticate to Server-B as itself, not as the client. </a:t>
            </a:r>
          </a:p>
          <a:p>
            <a:pPr marL="628650" lvl="1" indent="-171450">
              <a:buFont typeface="Arial" panose="020B0604020202020204" pitchFamily="34" charset="0"/>
              <a:buChar char="•"/>
            </a:pPr>
            <a:r>
              <a:rPr lang="en-US" dirty="0"/>
              <a:t>For efficiency in the chaining model, it is typical for Server-A to maintain a persistent open network connection to Server-B to eliminate the overhead of binding for each chained operation. </a:t>
            </a:r>
          </a:p>
        </p:txBody>
      </p:sp>
      <p:sp>
        <p:nvSpPr>
          <p:cNvPr id="4" name="Slide Number Placeholder 3"/>
          <p:cNvSpPr>
            <a:spLocks noGrp="1"/>
          </p:cNvSpPr>
          <p:nvPr>
            <p:ph type="sldNum" sz="quarter" idx="5"/>
          </p:nvPr>
        </p:nvSpPr>
        <p:spPr/>
        <p:txBody>
          <a:bodyPr/>
          <a:lstStyle/>
          <a:p>
            <a:fld id="{1D2789EC-FA77-4A4F-8E53-C4EAAE816FA0}" type="slidenum">
              <a:rPr lang="en-US" smtClean="0"/>
              <a:t>24</a:t>
            </a:fld>
            <a:endParaRPr lang="en-US"/>
          </a:p>
        </p:txBody>
      </p:sp>
    </p:spTree>
    <p:extLst>
      <p:ext uri="{BB962C8B-B14F-4D97-AF65-F5344CB8AC3E}">
        <p14:creationId xmlns:p14="http://schemas.microsoft.com/office/powerpoint/2010/main" val="4060479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LDAP really is a protocol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details of the protocol are not what is important at this point in time - </a:t>
            </a:r>
            <a:r>
              <a:rPr lang="en-US" b="1" u="sng" dirty="0"/>
              <a:t>rfc2251</a:t>
            </a:r>
          </a:p>
          <a:p>
            <a:pPr marL="457200" lvl="1" indent="0">
              <a:buFont typeface="Arial" panose="020B0604020202020204" pitchFamily="34" charset="0"/>
              <a:buNone/>
            </a:pPr>
            <a:endParaRPr lang="en-US" dirty="0"/>
          </a:p>
          <a:p>
            <a:pPr marL="171450" indent="-171450">
              <a:buFont typeface="Arial" panose="020B0604020202020204" pitchFamily="34" charset="0"/>
              <a:buChar char="•"/>
            </a:pPr>
            <a:r>
              <a:rPr lang="en-US" dirty="0"/>
              <a:t>It can get confusing when people compare LDAP and Active Directory</a:t>
            </a:r>
          </a:p>
          <a:p>
            <a:pPr marL="628650" lvl="1" indent="-171450">
              <a:buFont typeface="Arial" panose="020B0604020202020204" pitchFamily="34" charset="0"/>
              <a:buChar char="•"/>
            </a:pPr>
            <a:r>
              <a:rPr lang="en-US" b="0" i="0" dirty="0">
                <a:solidFill>
                  <a:srgbClr val="212234"/>
                </a:solidFill>
                <a:effectLst/>
                <a:latin typeface="proxima-nova"/>
              </a:rPr>
              <a:t>LDAP provides the </a:t>
            </a:r>
            <a:r>
              <a:rPr lang="en-US" b="0" i="1" u="sng" dirty="0">
                <a:solidFill>
                  <a:srgbClr val="212234"/>
                </a:solidFill>
                <a:effectLst/>
                <a:latin typeface="proxima-nova"/>
              </a:rPr>
              <a:t>communication language </a:t>
            </a:r>
            <a:r>
              <a:rPr lang="en-US" b="0" i="0" dirty="0">
                <a:solidFill>
                  <a:srgbClr val="212234"/>
                </a:solidFill>
                <a:effectLst/>
                <a:latin typeface="proxima-nova"/>
              </a:rPr>
              <a:t>that applications use to communicate with other directory services servers. </a:t>
            </a:r>
          </a:p>
          <a:p>
            <a:pPr marL="1085850" lvl="2" indent="-171450">
              <a:buFont typeface="Arial" panose="020B0604020202020204" pitchFamily="34" charset="0"/>
              <a:buChar char="•"/>
            </a:pPr>
            <a:r>
              <a:rPr lang="en-US" b="0" i="0" dirty="0">
                <a:solidFill>
                  <a:srgbClr val="212234"/>
                </a:solidFill>
                <a:effectLst/>
                <a:latin typeface="proxima-nova"/>
              </a:rPr>
              <a:t>Directory services store the users, passwords, and computer accounts, and share that information with other entities on the network.</a:t>
            </a:r>
          </a:p>
          <a:p>
            <a:pPr marL="628650" lvl="1" indent="-171450">
              <a:buFont typeface="Arial" panose="020B0604020202020204" pitchFamily="34" charset="0"/>
              <a:buChar char="•"/>
            </a:pPr>
            <a:r>
              <a:rPr lang="en-US" b="0" i="0" dirty="0">
                <a:solidFill>
                  <a:srgbClr val="212234"/>
                </a:solidFill>
                <a:effectLst/>
                <a:latin typeface="proxima-nova"/>
              </a:rPr>
              <a:t>Active Directory is a </a:t>
            </a:r>
            <a:r>
              <a:rPr lang="en-US" b="0" i="1" u="sng" dirty="0">
                <a:solidFill>
                  <a:srgbClr val="212234"/>
                </a:solidFill>
                <a:effectLst/>
                <a:latin typeface="proxima-nova"/>
              </a:rPr>
              <a:t>directory services implementation </a:t>
            </a:r>
            <a:r>
              <a:rPr lang="en-US" b="0" i="0" dirty="0">
                <a:solidFill>
                  <a:srgbClr val="212234"/>
                </a:solidFill>
                <a:effectLst/>
                <a:latin typeface="proxima-nova"/>
              </a:rPr>
              <a:t>that provides all sorts of functionality like authentication, group and user management, policy administration and more.</a:t>
            </a:r>
          </a:p>
          <a:p>
            <a:pPr marL="628650" lvl="1" indent="-171450">
              <a:buFont typeface="Arial" panose="020B0604020202020204" pitchFamily="34" charset="0"/>
              <a:buChar char="•"/>
            </a:pPr>
            <a:r>
              <a:rPr lang="en-US" b="0" i="0" dirty="0">
                <a:solidFill>
                  <a:srgbClr val="212234"/>
                </a:solidFill>
                <a:effectLst/>
                <a:latin typeface="proxima-nova"/>
              </a:rPr>
              <a:t>LDAP is a way of speaking to Active Directory.</a:t>
            </a:r>
          </a:p>
          <a:p>
            <a:pPr marL="1085850" lvl="2" indent="-171450">
              <a:buFont typeface="Arial" panose="020B0604020202020204" pitchFamily="34" charset="0"/>
              <a:buChar char="•"/>
            </a:pPr>
            <a:r>
              <a:rPr lang="en-US" b="0" i="0" dirty="0">
                <a:solidFill>
                  <a:srgbClr val="212234"/>
                </a:solidFill>
                <a:effectLst/>
                <a:latin typeface="proxima-nova"/>
              </a:rPr>
              <a:t>Some people might say we don’t use Active Directory, we use LDAP.</a:t>
            </a:r>
          </a:p>
          <a:p>
            <a:pPr marL="1085850" lvl="2" indent="-171450">
              <a:buFont typeface="Arial" panose="020B0604020202020204" pitchFamily="34" charset="0"/>
              <a:buChar char="•"/>
            </a:pPr>
            <a:r>
              <a:rPr lang="en-US" b="0" i="0" dirty="0">
                <a:solidFill>
                  <a:srgbClr val="212234"/>
                </a:solidFill>
                <a:effectLst/>
                <a:latin typeface="proxima-nova"/>
              </a:rPr>
              <a:t>What they probably mean is that they have another product, such as </a:t>
            </a:r>
            <a:r>
              <a:rPr lang="en-US" b="0" i="0" dirty="0" err="1">
                <a:solidFill>
                  <a:srgbClr val="212234"/>
                </a:solidFill>
                <a:effectLst/>
                <a:latin typeface="proxima-nova"/>
              </a:rPr>
              <a:t>OpenLDAP</a:t>
            </a:r>
            <a:r>
              <a:rPr lang="en-US" b="0" i="0" dirty="0">
                <a:solidFill>
                  <a:srgbClr val="212234"/>
                </a:solidFill>
                <a:effectLst/>
                <a:latin typeface="proxima-nova"/>
              </a:rPr>
              <a:t>, which is an LDAP server.</a:t>
            </a:r>
            <a:br>
              <a:rPr lang="en-US" b="0" i="0" dirty="0">
                <a:solidFill>
                  <a:srgbClr val="212234"/>
                </a:solidFill>
                <a:effectLst/>
                <a:latin typeface="proxima-nova"/>
              </a:rPr>
            </a:br>
            <a:endParaRPr lang="en-US" dirty="0"/>
          </a:p>
          <a:p>
            <a:pPr marL="171450" indent="-171450">
              <a:buFont typeface="Arial" panose="020B0604020202020204" pitchFamily="34" charset="0"/>
              <a:buChar char="•"/>
            </a:pPr>
            <a:r>
              <a:rPr lang="en-US" dirty="0"/>
              <a:t>Looking at the “communication”, just like any other communication it has a defined protocol - </a:t>
            </a:r>
            <a:r>
              <a:rPr lang="en-US" b="1" u="sng" dirty="0"/>
              <a:t>rfc2251</a:t>
            </a:r>
          </a:p>
          <a:p>
            <a:pPr marL="171450" indent="-171450">
              <a:buFont typeface="Arial" panose="020B0604020202020204" pitchFamily="34" charset="0"/>
              <a:buChar char="•"/>
            </a:pPr>
            <a:r>
              <a:rPr lang="en-US" dirty="0"/>
              <a:t>An “</a:t>
            </a:r>
            <a:r>
              <a:rPr lang="en-US" dirty="0" err="1"/>
              <a:t>LDAPMessage</a:t>
            </a:r>
            <a:r>
              <a:rPr lang="en-US" dirty="0"/>
              <a:t>” is converted to bytes, and the resulting series of bytes is sent on the TCP connection. </a:t>
            </a:r>
          </a:p>
          <a:p>
            <a:pPr marL="628650" lvl="1" indent="-171450">
              <a:buFont typeface="Arial" panose="020B0604020202020204" pitchFamily="34" charset="0"/>
              <a:buChar char="•"/>
            </a:pPr>
            <a:r>
              <a:rPr lang="en-US" dirty="0"/>
              <a:t>At this time the only common fields are the message ID and the controls.</a:t>
            </a:r>
          </a:p>
          <a:p>
            <a:pPr marL="628650" lvl="1" indent="-171450">
              <a:buFont typeface="Arial" panose="020B0604020202020204" pitchFamily="34" charset="0"/>
              <a:buChar char="•"/>
            </a:pPr>
            <a:r>
              <a:rPr lang="en-US" i="1" dirty="0" err="1"/>
              <a:t>messageID</a:t>
            </a:r>
            <a:r>
              <a:rPr lang="en-US" dirty="0"/>
              <a:t>, is distinct from that of any other message the client has recently sent on that connection, typically by incrementing a counter for each message. </a:t>
            </a:r>
          </a:p>
        </p:txBody>
      </p:sp>
      <p:sp>
        <p:nvSpPr>
          <p:cNvPr id="4" name="Slide Number Placeholder 3"/>
          <p:cNvSpPr>
            <a:spLocks noGrp="1"/>
          </p:cNvSpPr>
          <p:nvPr>
            <p:ph type="sldNum" sz="quarter" idx="5"/>
          </p:nvPr>
        </p:nvSpPr>
        <p:spPr/>
        <p:txBody>
          <a:bodyPr/>
          <a:lstStyle/>
          <a:p>
            <a:fld id="{1D2789EC-FA77-4A4F-8E53-C4EAAE816FA0}" type="slidenum">
              <a:rPr lang="en-US" smtClean="0"/>
              <a:t>25</a:t>
            </a:fld>
            <a:endParaRPr lang="en-US"/>
          </a:p>
        </p:txBody>
      </p:sp>
    </p:spTree>
    <p:extLst>
      <p:ext uri="{BB962C8B-B14F-4D97-AF65-F5344CB8AC3E}">
        <p14:creationId xmlns:p14="http://schemas.microsoft.com/office/powerpoint/2010/main" val="1232182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1977" y="581700"/>
            <a:ext cx="8919844" cy="57975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512570" y="4235196"/>
            <a:ext cx="7058660" cy="18907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pPr marL="12700">
              <a:lnSpc>
                <a:spcPts val="1810"/>
              </a:lnSpc>
            </a:pPr>
            <a:r>
              <a:rPr lang="en-US" spc="-5"/>
              <a:t>Real-world systems: ethical hacking practicum – UW Summer 2021</a:t>
            </a: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39A26F7-35E9-4B65-AB5E-1BE815FA90A2}" type="datetime1">
              <a:rPr lang="en-US" smtClean="0"/>
              <a:t>8/2/2021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pPr marL="12700">
              <a:lnSpc>
                <a:spcPts val="1810"/>
              </a:lnSpc>
            </a:pPr>
            <a:r>
              <a:rPr lang="en-US" spc="-5"/>
              <a:t>Real-world systems: ethical hacking practicum – UW Summer 2021</a:t>
            </a: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D64BE92-DBCA-4247-A5FB-2C870CF8ECE2}" type="datetime1">
              <a:rPr lang="en-US" smtClean="0"/>
              <a:t>8/2/2021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Calibri"/>
                <a:cs typeface="Calibri"/>
              </a:defRPr>
            </a:lvl1pPr>
          </a:lstStyle>
          <a:p>
            <a:endParaRPr/>
          </a:p>
        </p:txBody>
      </p:sp>
      <p:sp>
        <p:nvSpPr>
          <p:cNvPr id="3" name="Holder 3"/>
          <p:cNvSpPr>
            <a:spLocks noGrp="1"/>
          </p:cNvSpPr>
          <p:nvPr>
            <p:ph sz="half" idx="2"/>
          </p:nvPr>
        </p:nvSpPr>
        <p:spPr>
          <a:xfrm>
            <a:off x="504190" y="1739455"/>
            <a:ext cx="4386453"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93157" y="1739455"/>
            <a:ext cx="4386453"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pPr marL="12700">
              <a:lnSpc>
                <a:spcPts val="1810"/>
              </a:lnSpc>
            </a:pPr>
            <a:r>
              <a:rPr lang="en-US" spc="-5"/>
              <a:t>Real-world systems: ethical hacking practicum – UW Summer 2021</a:t>
            </a:r>
            <a:endParaRPr spc="-5"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82487ECE-2F5F-4F77-8275-A26E00CA8B27}" type="datetime1">
              <a:rPr lang="en-US" smtClean="0"/>
              <a:t>8/2/2021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pPr marL="12700">
              <a:lnSpc>
                <a:spcPts val="1810"/>
              </a:lnSpc>
            </a:pPr>
            <a:r>
              <a:rPr lang="en-US" spc="-5"/>
              <a:t>Real-world systems: ethical hacking practicum – UW Summer 2021</a:t>
            </a:r>
            <a:endParaRPr spc="-5"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FED818A6-4B4A-46AA-9799-BCAF2A6B0A31}" type="datetime1">
              <a:rPr lang="en-US" smtClean="0"/>
              <a:t>8/2/2021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pPr marL="12700">
              <a:lnSpc>
                <a:spcPts val="1810"/>
              </a:lnSpc>
            </a:pPr>
            <a:r>
              <a:rPr lang="en-US" spc="-5"/>
              <a:t>Real-world systems: ethical hacking practicum – UW Summer 2021</a:t>
            </a:r>
            <a:endParaRPr spc="-5"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BE20AD98-FA0A-463E-96D6-AE7C8BE1EBA6}" type="datetime1">
              <a:rPr lang="en-US" smtClean="0"/>
              <a:t>8/2/2021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7156704"/>
            <a:ext cx="10081260" cy="402590"/>
          </a:xfrm>
          <a:custGeom>
            <a:avLst/>
            <a:gdLst/>
            <a:ahLst/>
            <a:cxnLst/>
            <a:rect l="l" t="t" r="r" b="b"/>
            <a:pathLst>
              <a:path w="10081260" h="402590">
                <a:moveTo>
                  <a:pt x="10081260" y="0"/>
                </a:moveTo>
                <a:lnTo>
                  <a:pt x="0" y="0"/>
                </a:lnTo>
                <a:lnTo>
                  <a:pt x="0" y="402336"/>
                </a:lnTo>
                <a:lnTo>
                  <a:pt x="10081260" y="402336"/>
                </a:lnTo>
                <a:lnTo>
                  <a:pt x="10081260" y="0"/>
                </a:lnTo>
                <a:close/>
              </a:path>
            </a:pathLst>
          </a:custGeom>
          <a:solidFill>
            <a:srgbClr val="9966FF"/>
          </a:solidFill>
        </p:spPr>
        <p:txBody>
          <a:bodyPr wrap="square" lIns="0" tIns="0" rIns="0" bIns="0" rtlCol="0"/>
          <a:lstStyle/>
          <a:p>
            <a:endParaRPr/>
          </a:p>
        </p:txBody>
      </p:sp>
      <p:sp>
        <p:nvSpPr>
          <p:cNvPr id="2" name="Holder 2"/>
          <p:cNvSpPr>
            <a:spLocks noGrp="1"/>
          </p:cNvSpPr>
          <p:nvPr>
            <p:ph type="title"/>
          </p:nvPr>
        </p:nvSpPr>
        <p:spPr>
          <a:xfrm>
            <a:off x="3406862" y="1657908"/>
            <a:ext cx="3270074" cy="1104900"/>
          </a:xfrm>
          <a:prstGeom prst="rect">
            <a:avLst/>
          </a:prstGeom>
        </p:spPr>
        <p:txBody>
          <a:bodyPr wrap="square" lIns="0" tIns="0" rIns="0" bIns="0">
            <a:spAutoFit/>
          </a:bodyPr>
          <a:lstStyle>
            <a:lvl1pPr>
              <a:defRPr sz="3200" b="0" i="0">
                <a:solidFill>
                  <a:schemeClr val="tx1"/>
                </a:solidFill>
                <a:latin typeface="Calibri"/>
                <a:cs typeface="Calibri"/>
              </a:defRPr>
            </a:lvl1pPr>
          </a:lstStyle>
          <a:p>
            <a:endParaRPr/>
          </a:p>
        </p:txBody>
      </p:sp>
      <p:sp>
        <p:nvSpPr>
          <p:cNvPr id="3" name="Holder 3"/>
          <p:cNvSpPr>
            <a:spLocks noGrp="1"/>
          </p:cNvSpPr>
          <p:nvPr>
            <p:ph type="body" idx="1"/>
          </p:nvPr>
        </p:nvSpPr>
        <p:spPr>
          <a:xfrm>
            <a:off x="691197" y="1695139"/>
            <a:ext cx="8701404" cy="4639310"/>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1935607" y="7232122"/>
            <a:ext cx="6210300" cy="234038"/>
          </a:xfrm>
          <a:prstGeom prst="rect">
            <a:avLst/>
          </a:prstGeom>
        </p:spPr>
        <p:txBody>
          <a:bodyPr wrap="square" lIns="0" tIns="0" rIns="0" bIns="0">
            <a:spAutoFit/>
          </a:bodyPr>
          <a:lstStyle>
            <a:lvl1pPr>
              <a:defRPr sz="1800" b="0" i="0">
                <a:solidFill>
                  <a:schemeClr val="bg1"/>
                </a:solidFill>
                <a:latin typeface="Calibri"/>
                <a:cs typeface="Calibri"/>
              </a:defRPr>
            </a:lvl1pPr>
          </a:lstStyle>
          <a:p>
            <a:pPr marL="12700">
              <a:lnSpc>
                <a:spcPts val="1810"/>
              </a:lnSpc>
            </a:pPr>
            <a:r>
              <a:rPr lang="en-US" spc="-5"/>
              <a:t>Real-world systems: ethical hacking practicum – UW Summer 2021</a:t>
            </a:r>
            <a:endParaRPr spc="-5" dirty="0"/>
          </a:p>
        </p:txBody>
      </p:sp>
      <p:sp>
        <p:nvSpPr>
          <p:cNvPr id="5" name="Holder 5"/>
          <p:cNvSpPr>
            <a:spLocks noGrp="1"/>
          </p:cNvSpPr>
          <p:nvPr>
            <p:ph type="dt" sz="half" idx="6"/>
          </p:nvPr>
        </p:nvSpPr>
        <p:spPr>
          <a:xfrm>
            <a:off x="504190" y="7033450"/>
            <a:ext cx="2319274" cy="378142"/>
          </a:xfrm>
          <a:prstGeom prst="rect">
            <a:avLst/>
          </a:prstGeom>
        </p:spPr>
        <p:txBody>
          <a:bodyPr wrap="square" lIns="0" tIns="0" rIns="0" bIns="0">
            <a:spAutoFit/>
          </a:bodyPr>
          <a:lstStyle>
            <a:lvl1pPr algn="l">
              <a:defRPr>
                <a:solidFill>
                  <a:schemeClr val="tx1">
                    <a:tint val="75000"/>
                  </a:schemeClr>
                </a:solidFill>
              </a:defRPr>
            </a:lvl1pPr>
          </a:lstStyle>
          <a:p>
            <a:fld id="{76E642EF-911D-4D45-B263-62061A065B0C}" type="datetime1">
              <a:rPr lang="en-US" smtClean="0"/>
              <a:t>8/2/2021</a:t>
            </a:fld>
            <a:endParaRPr lang="en-US"/>
          </a:p>
        </p:txBody>
      </p:sp>
      <p:sp>
        <p:nvSpPr>
          <p:cNvPr id="6" name="Holder 6"/>
          <p:cNvSpPr>
            <a:spLocks noGrp="1"/>
          </p:cNvSpPr>
          <p:nvPr>
            <p:ph type="sldNum" sz="quarter" idx="7"/>
          </p:nvPr>
        </p:nvSpPr>
        <p:spPr>
          <a:xfrm>
            <a:off x="7260336" y="7033450"/>
            <a:ext cx="2319274" cy="37814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linux-audit.com/linux-capabilities-101/" TargetMode="External"/><Relationship Id="rId2" Type="http://schemas.openxmlformats.org/officeDocument/2006/relationships/hyperlink" Target="https://man7.org/linux/man-pages/man7/capabilities.7.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eb.mit.edu/rhel-doc/5/RHEL-5-manual/Deployment_Guide-en-US/ch-selinux.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youtu.be/Ed-LTOZmCeA"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i.blackhat.com/USA-19/Thursday/us-19-Snezhkov-Zombie-Ant-Farming-Practical-Tips-For-Playing-Hide-And-Seek-With-Linux-EDRs.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samba.org/samba/what_is_samba.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21.xml.rels><?xml version="1.0" encoding="UTF-8" standalone="yes"?>
<Relationships xmlns="http://schemas.openxmlformats.org/package/2006/relationships"><Relationship Id="rId3" Type="http://schemas.openxmlformats.org/officeDocument/2006/relationships/hyperlink" Target="https://www.samba.org/samba/history/security.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cve.mitre.org/cgi-bin/cvename.cgi?name=CVE-2017-7494" TargetMode="External"/><Relationship Id="rId4" Type="http://schemas.openxmlformats.org/officeDocument/2006/relationships/hyperlink" Target="https://cve.mitre.org/cgi-bin/cvename.cgi?name=CVE-2016-2118"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openldap.or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directory.fedoraproject.org/docs/389ds/FAQ/faq.html#how-is-389-different-from-openldap"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git-scm.com/book/en/v2/Git-on-the-Server-The-Protocols#%3A%7E%3Atext%3Don%20your%20system.-%2CThe%20SSH%20Protocol%2Cto%20set%20up%20and%20us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www.howtogeek.com/168145/how-to-use-ssh-tunneling/"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securing/mirai_credentials" TargetMode="External"/><Relationship Id="rId2" Type="http://schemas.openxmlformats.org/officeDocument/2006/relationships/hyperlink" Target="https://krebsonsecurity.com/2016/10/who-makes-the-iot-things-under-attack/" TargetMode="External"/><Relationship Id="rId1" Type="http://schemas.openxmlformats.org/officeDocument/2006/relationships/slideLayout" Target="../slideLayouts/slideLayout2.xml"/><Relationship Id="rId4" Type="http://schemas.openxmlformats.org/officeDocument/2006/relationships/hyperlink" Target="https://jhalderm.com/pub/papers/mirai-sec17.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sarwarul/at/blob/master/mitm-ssh/README.mitm-ssh" TargetMode="External"/><Relationship Id="rId2" Type="http://schemas.openxmlformats.org/officeDocument/2006/relationships/hyperlink" Target="https://github.com/jtesta/ssh-mit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gremwell.com/ssh-mitm-public-key-authentication"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cloud.google.com/compute/docs/storing-retrieving-metadata" TargetMode="External"/><Relationship Id="rId2" Type="http://schemas.openxmlformats.org/officeDocument/2006/relationships/hyperlink" Target="https://docs.aws.amazon.com/AWSEC2/latest/UserGuide/instancedata-data-retrieval.html" TargetMode="External"/><Relationship Id="rId1" Type="http://schemas.openxmlformats.org/officeDocument/2006/relationships/slideLayout" Target="../slideLayouts/slideLayout2.xml"/><Relationship Id="rId4" Type="http://schemas.openxmlformats.org/officeDocument/2006/relationships/hyperlink" Target="https://docs.microsoft.com/en-us/azure/virtual-machines/windows/instance-metadata-service"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iki.gentoo.org/wiki/Comparison_of_init_system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linoxide.com/linux-command/systemd-vs-sysvinit-cheatsheet/" TargetMode="External"/><Relationship Id="rId4" Type="http://schemas.openxmlformats.org/officeDocument/2006/relationships/hyperlink" Target="https://wiki.gentoo.org/wiki/Init_syste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indent="828675">
              <a:lnSpc>
                <a:spcPct val="110600"/>
              </a:lnSpc>
              <a:spcBef>
                <a:spcPts val="100"/>
              </a:spcBef>
            </a:pPr>
            <a:r>
              <a:rPr spc="-5" dirty="0"/>
              <a:t>Module </a:t>
            </a:r>
            <a:r>
              <a:rPr dirty="0"/>
              <a:t>3 </a:t>
            </a:r>
            <a:r>
              <a:rPr spc="5" dirty="0"/>
              <a:t> </a:t>
            </a:r>
            <a:r>
              <a:rPr spc="-5" dirty="0"/>
              <a:t>Linux</a:t>
            </a:r>
            <a:r>
              <a:rPr spc="-40" dirty="0"/>
              <a:t> </a:t>
            </a:r>
            <a:r>
              <a:rPr spc="-15" dirty="0"/>
              <a:t>Environments</a:t>
            </a:r>
          </a:p>
        </p:txBody>
      </p:sp>
      <p:sp>
        <p:nvSpPr>
          <p:cNvPr id="3" name="object 3"/>
          <p:cNvSpPr txBox="1">
            <a:spLocks noGrp="1"/>
          </p:cNvSpPr>
          <p:nvPr>
            <p:ph type="ftr" sz="quarter" idx="5"/>
          </p:nvPr>
        </p:nvSpPr>
        <p:spPr>
          <a:xfrm>
            <a:off x="1935607" y="7232122"/>
            <a:ext cx="6210300" cy="234038"/>
          </a:xfrm>
          <a:prstGeom prst="rect">
            <a:avLst/>
          </a:prstGeom>
        </p:spPr>
        <p:txBody>
          <a:bodyPr vert="horz" wrap="square" lIns="0" tIns="0" rIns="0" bIns="0" rtlCol="0">
            <a:spAutoFit/>
          </a:bodyPr>
          <a:lstStyle/>
          <a:p>
            <a:pPr marL="12700">
              <a:lnSpc>
                <a:spcPts val="1810"/>
              </a:lnSpc>
            </a:pPr>
            <a:r>
              <a:rPr lang="en-US" spc="-5"/>
              <a:t>Real-world systems: ethical hacking practicum – UW Summer 2021</a:t>
            </a:r>
            <a:endParaRPr spc="-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700"/>
            <a:ext cx="3894454" cy="579755"/>
          </a:xfrm>
          <a:prstGeom prst="rect">
            <a:avLst/>
          </a:prstGeom>
        </p:spPr>
        <p:txBody>
          <a:bodyPr vert="horz" wrap="square" lIns="0" tIns="17145" rIns="0" bIns="0" rtlCol="0">
            <a:spAutoFit/>
          </a:bodyPr>
          <a:lstStyle/>
          <a:p>
            <a:pPr marL="12700">
              <a:lnSpc>
                <a:spcPct val="100000"/>
              </a:lnSpc>
              <a:spcBef>
                <a:spcPts val="135"/>
              </a:spcBef>
            </a:pPr>
            <a:r>
              <a:rPr sz="3600" b="0" spc="10" dirty="0">
                <a:latin typeface="Calibri Light"/>
                <a:cs typeface="Calibri Light"/>
              </a:rPr>
              <a:t>Linux</a:t>
            </a:r>
            <a:r>
              <a:rPr sz="3600" b="0" spc="-20" dirty="0">
                <a:latin typeface="Calibri Light"/>
                <a:cs typeface="Calibri Light"/>
              </a:rPr>
              <a:t> </a:t>
            </a:r>
            <a:r>
              <a:rPr sz="3600" b="0" spc="10" dirty="0">
                <a:latin typeface="Calibri Light"/>
                <a:cs typeface="Calibri Light"/>
              </a:rPr>
              <a:t>Security</a:t>
            </a:r>
            <a:r>
              <a:rPr sz="3600" b="0" spc="-20" dirty="0">
                <a:latin typeface="Calibri Light"/>
                <a:cs typeface="Calibri Light"/>
              </a:rPr>
              <a:t> </a:t>
            </a:r>
            <a:r>
              <a:rPr sz="3600" b="0" spc="15" dirty="0">
                <a:latin typeface="Calibri Light"/>
                <a:cs typeface="Calibri Light"/>
              </a:rPr>
              <a:t>Model</a:t>
            </a:r>
            <a:endParaRPr sz="3600">
              <a:latin typeface="Calibri Light"/>
              <a:cs typeface="Calibri Light"/>
            </a:endParaRPr>
          </a:p>
        </p:txBody>
      </p:sp>
      <p:sp>
        <p:nvSpPr>
          <p:cNvPr id="5" name="object 5"/>
          <p:cNvSpPr txBox="1">
            <a:spLocks noGrp="1"/>
          </p:cNvSpPr>
          <p:nvPr>
            <p:ph type="ftr" sz="quarter" idx="5"/>
          </p:nvPr>
        </p:nvSpPr>
        <p:spPr>
          <a:xfrm>
            <a:off x="1935607" y="7232122"/>
            <a:ext cx="6210300" cy="234038"/>
          </a:xfrm>
          <a:prstGeom prst="rect">
            <a:avLst/>
          </a:prstGeom>
        </p:spPr>
        <p:txBody>
          <a:bodyPr vert="horz" wrap="square" lIns="0" tIns="0" rIns="0" bIns="0" rtlCol="0">
            <a:spAutoFit/>
          </a:bodyPr>
          <a:lstStyle/>
          <a:p>
            <a:pPr marL="12700">
              <a:lnSpc>
                <a:spcPts val="1810"/>
              </a:lnSpc>
            </a:pPr>
            <a:r>
              <a:rPr lang="en-US" spc="-5"/>
              <a:t>Real-world systems: ethical hacking practicum – UW Summer 2021</a:t>
            </a:r>
            <a:endParaRPr spc="-5" dirty="0"/>
          </a:p>
        </p:txBody>
      </p:sp>
      <p:sp>
        <p:nvSpPr>
          <p:cNvPr id="3" name="object 3"/>
          <p:cNvSpPr txBox="1"/>
          <p:nvPr/>
        </p:nvSpPr>
        <p:spPr>
          <a:xfrm>
            <a:off x="688657" y="1783207"/>
            <a:ext cx="7150100" cy="4018279"/>
          </a:xfrm>
          <a:prstGeom prst="rect">
            <a:avLst/>
          </a:prstGeom>
        </p:spPr>
        <p:txBody>
          <a:bodyPr vert="horz" wrap="square" lIns="0" tIns="14604" rIns="0" bIns="0" rtlCol="0">
            <a:spAutoFit/>
          </a:bodyPr>
          <a:lstStyle/>
          <a:p>
            <a:pPr marL="337185" indent="-325120">
              <a:lnSpc>
                <a:spcPct val="100000"/>
              </a:lnSpc>
              <a:spcBef>
                <a:spcPts val="114"/>
              </a:spcBef>
              <a:buSzPct val="45652"/>
              <a:buFont typeface="Wingdings"/>
              <a:buChar char=""/>
              <a:tabLst>
                <a:tab pos="337185" algn="l"/>
                <a:tab pos="337820" algn="l"/>
              </a:tabLst>
            </a:pPr>
            <a:r>
              <a:rPr sz="2300" spc="-10" dirty="0">
                <a:latin typeface="Calibri"/>
                <a:cs typeface="Calibri"/>
              </a:rPr>
              <a:t>Working</a:t>
            </a:r>
            <a:r>
              <a:rPr sz="2300" spc="-20" dirty="0">
                <a:latin typeface="Calibri"/>
                <a:cs typeface="Calibri"/>
              </a:rPr>
              <a:t> </a:t>
            </a:r>
            <a:r>
              <a:rPr sz="2300" spc="5" dirty="0">
                <a:latin typeface="Calibri"/>
                <a:cs typeface="Calibri"/>
              </a:rPr>
              <a:t>with</a:t>
            </a:r>
            <a:r>
              <a:rPr sz="2300" spc="-20" dirty="0">
                <a:latin typeface="Calibri"/>
                <a:cs typeface="Calibri"/>
              </a:rPr>
              <a:t> </a:t>
            </a:r>
            <a:r>
              <a:rPr sz="2300" dirty="0">
                <a:latin typeface="Calibri"/>
                <a:cs typeface="Calibri"/>
              </a:rPr>
              <a:t>permissions</a:t>
            </a:r>
            <a:endParaRPr sz="2300">
              <a:latin typeface="Calibri"/>
              <a:cs typeface="Calibri"/>
            </a:endParaRPr>
          </a:p>
          <a:p>
            <a:pPr>
              <a:lnSpc>
                <a:spcPct val="100000"/>
              </a:lnSpc>
              <a:spcBef>
                <a:spcPts val="5"/>
              </a:spcBef>
              <a:buFont typeface="Wingdings"/>
              <a:buChar char=""/>
            </a:pPr>
            <a:endParaRPr sz="3300">
              <a:latin typeface="Calibri"/>
              <a:cs typeface="Calibri"/>
            </a:endParaRPr>
          </a:p>
          <a:p>
            <a:pPr marL="1390015" lvl="1" indent="-568960">
              <a:lnSpc>
                <a:spcPct val="100000"/>
              </a:lnSpc>
              <a:buFont typeface="Times New Roman"/>
              <a:buChar char="–"/>
              <a:tabLst>
                <a:tab pos="1390015" algn="l"/>
                <a:tab pos="1390650" algn="l"/>
              </a:tabLst>
            </a:pPr>
            <a:r>
              <a:rPr sz="1950" spc="15" dirty="0">
                <a:latin typeface="Consolas"/>
                <a:cs typeface="Consolas"/>
              </a:rPr>
              <a:t>chmod</a:t>
            </a:r>
            <a:r>
              <a:rPr sz="1950" spc="-640" dirty="0">
                <a:latin typeface="Consolas"/>
                <a:cs typeface="Consolas"/>
              </a:rPr>
              <a:t> </a:t>
            </a:r>
            <a:r>
              <a:rPr sz="1950" spc="10" dirty="0">
                <a:latin typeface="Calibri"/>
                <a:cs typeface="Calibri"/>
              </a:rPr>
              <a:t>(change</a:t>
            </a:r>
            <a:r>
              <a:rPr sz="1950" spc="-10" dirty="0">
                <a:latin typeface="Calibri"/>
                <a:cs typeface="Calibri"/>
              </a:rPr>
              <a:t> </a:t>
            </a:r>
            <a:r>
              <a:rPr sz="1950" spc="10" dirty="0">
                <a:latin typeface="Calibri"/>
                <a:cs typeface="Calibri"/>
              </a:rPr>
              <a:t>mode)</a:t>
            </a:r>
            <a:r>
              <a:rPr sz="1950" spc="15" dirty="0">
                <a:latin typeface="Calibri"/>
                <a:cs typeface="Calibri"/>
              </a:rPr>
              <a:t> command</a:t>
            </a:r>
            <a:r>
              <a:rPr sz="1950" spc="10" dirty="0">
                <a:latin typeface="Calibri"/>
                <a:cs typeface="Calibri"/>
              </a:rPr>
              <a:t> </a:t>
            </a:r>
            <a:r>
              <a:rPr sz="1950" spc="-5" dirty="0">
                <a:latin typeface="Calibri"/>
                <a:cs typeface="Calibri"/>
              </a:rPr>
              <a:t>to</a:t>
            </a:r>
            <a:r>
              <a:rPr sz="1950" spc="25" dirty="0">
                <a:latin typeface="Calibri"/>
                <a:cs typeface="Calibri"/>
              </a:rPr>
              <a:t> </a:t>
            </a:r>
            <a:r>
              <a:rPr sz="1950" b="1" spc="5" dirty="0">
                <a:latin typeface="Calibri"/>
                <a:cs typeface="Calibri"/>
              </a:rPr>
              <a:t>change </a:t>
            </a:r>
            <a:r>
              <a:rPr sz="1950" b="1" spc="10" dirty="0">
                <a:latin typeface="Calibri"/>
                <a:cs typeface="Calibri"/>
              </a:rPr>
              <a:t>permissions</a:t>
            </a:r>
            <a:endParaRPr sz="1950">
              <a:latin typeface="Calibri"/>
              <a:cs typeface="Calibri"/>
            </a:endParaRPr>
          </a:p>
          <a:p>
            <a:pPr marL="2192020" lvl="2" indent="-455930">
              <a:lnSpc>
                <a:spcPct val="100000"/>
              </a:lnSpc>
              <a:spcBef>
                <a:spcPts val="240"/>
              </a:spcBef>
              <a:buFont typeface="Times New Roman"/>
              <a:buChar char="•"/>
              <a:tabLst>
                <a:tab pos="2191385" algn="l"/>
                <a:tab pos="2192020" algn="l"/>
              </a:tabLst>
            </a:pPr>
            <a:r>
              <a:rPr sz="1650" dirty="0">
                <a:latin typeface="Consolas"/>
                <a:cs typeface="Consolas"/>
              </a:rPr>
              <a:t>chmod</a:t>
            </a:r>
            <a:r>
              <a:rPr sz="1650" spc="-10" dirty="0">
                <a:latin typeface="Consolas"/>
                <a:cs typeface="Consolas"/>
              </a:rPr>
              <a:t> </a:t>
            </a:r>
            <a:r>
              <a:rPr sz="1650" dirty="0">
                <a:latin typeface="Consolas"/>
                <a:cs typeface="Consolas"/>
              </a:rPr>
              <a:t>u+w</a:t>
            </a:r>
            <a:r>
              <a:rPr sz="1650" spc="-5" dirty="0">
                <a:latin typeface="Consolas"/>
                <a:cs typeface="Consolas"/>
              </a:rPr>
              <a:t> </a:t>
            </a:r>
            <a:r>
              <a:rPr sz="1650" dirty="0">
                <a:latin typeface="Consolas"/>
                <a:cs typeface="Consolas"/>
              </a:rPr>
              <a:t>install_script</a:t>
            </a:r>
            <a:endParaRPr sz="1650">
              <a:latin typeface="Consolas"/>
              <a:cs typeface="Consolas"/>
            </a:endParaRPr>
          </a:p>
          <a:p>
            <a:pPr marL="2192020" lvl="2" indent="-455930">
              <a:lnSpc>
                <a:spcPct val="100000"/>
              </a:lnSpc>
              <a:spcBef>
                <a:spcPts val="204"/>
              </a:spcBef>
              <a:buFont typeface="Times New Roman"/>
              <a:buChar char="•"/>
              <a:tabLst>
                <a:tab pos="2191385" algn="l"/>
                <a:tab pos="2192020" algn="l"/>
              </a:tabLst>
            </a:pPr>
            <a:r>
              <a:rPr sz="1650" dirty="0">
                <a:latin typeface="Consolas"/>
                <a:cs typeface="Consolas"/>
              </a:rPr>
              <a:t>chmod</a:t>
            </a:r>
            <a:r>
              <a:rPr sz="1650" spc="-10" dirty="0">
                <a:latin typeface="Consolas"/>
                <a:cs typeface="Consolas"/>
              </a:rPr>
              <a:t> </a:t>
            </a:r>
            <a:r>
              <a:rPr sz="1650" dirty="0">
                <a:latin typeface="Consolas"/>
                <a:cs typeface="Consolas"/>
              </a:rPr>
              <a:t>o+rx install_script</a:t>
            </a:r>
            <a:endParaRPr sz="1650">
              <a:latin typeface="Consolas"/>
              <a:cs typeface="Consolas"/>
            </a:endParaRPr>
          </a:p>
          <a:p>
            <a:pPr marL="2192020" lvl="2" indent="-455930">
              <a:lnSpc>
                <a:spcPct val="100000"/>
              </a:lnSpc>
              <a:spcBef>
                <a:spcPts val="204"/>
              </a:spcBef>
              <a:buFont typeface="Times New Roman"/>
              <a:buChar char="•"/>
              <a:tabLst>
                <a:tab pos="2191385" algn="l"/>
                <a:tab pos="2192020" algn="l"/>
              </a:tabLst>
            </a:pPr>
            <a:r>
              <a:rPr sz="1650" dirty="0">
                <a:latin typeface="Consolas"/>
                <a:cs typeface="Consolas"/>
              </a:rPr>
              <a:t>chmod</a:t>
            </a:r>
            <a:r>
              <a:rPr sz="1650" spc="-10" dirty="0">
                <a:latin typeface="Consolas"/>
                <a:cs typeface="Consolas"/>
              </a:rPr>
              <a:t> </a:t>
            </a:r>
            <a:r>
              <a:rPr sz="1650" dirty="0">
                <a:latin typeface="Consolas"/>
                <a:cs typeface="Consolas"/>
              </a:rPr>
              <a:t>o-rwx install_script</a:t>
            </a:r>
            <a:endParaRPr sz="1650">
              <a:latin typeface="Consolas"/>
              <a:cs typeface="Consolas"/>
            </a:endParaRPr>
          </a:p>
          <a:p>
            <a:pPr lvl="2">
              <a:lnSpc>
                <a:spcPct val="100000"/>
              </a:lnSpc>
              <a:spcBef>
                <a:spcPts val="45"/>
              </a:spcBef>
              <a:buFont typeface="Times New Roman"/>
              <a:buChar char="•"/>
            </a:pPr>
            <a:endParaRPr sz="2000">
              <a:latin typeface="Consolas"/>
              <a:cs typeface="Consolas"/>
            </a:endParaRPr>
          </a:p>
          <a:p>
            <a:pPr marL="1390015" lvl="1" indent="-568960">
              <a:lnSpc>
                <a:spcPct val="100000"/>
              </a:lnSpc>
              <a:buFont typeface="Times New Roman"/>
              <a:buChar char="–"/>
              <a:tabLst>
                <a:tab pos="1390015" algn="l"/>
                <a:tab pos="1390650" algn="l"/>
              </a:tabLst>
            </a:pPr>
            <a:r>
              <a:rPr sz="1950" spc="15" dirty="0">
                <a:latin typeface="Calibri"/>
                <a:cs typeface="Calibri"/>
              </a:rPr>
              <a:t>Numeric</a:t>
            </a:r>
            <a:r>
              <a:rPr sz="1950" spc="-40" dirty="0">
                <a:latin typeface="Calibri"/>
                <a:cs typeface="Calibri"/>
              </a:rPr>
              <a:t> </a:t>
            </a:r>
            <a:r>
              <a:rPr sz="1950" dirty="0">
                <a:latin typeface="Calibri"/>
                <a:cs typeface="Calibri"/>
              </a:rPr>
              <a:t>representation</a:t>
            </a:r>
            <a:endParaRPr sz="1950">
              <a:latin typeface="Calibri"/>
              <a:cs typeface="Calibri"/>
            </a:endParaRPr>
          </a:p>
          <a:p>
            <a:pPr marL="2192020" lvl="2" indent="-455930">
              <a:lnSpc>
                <a:spcPct val="100000"/>
              </a:lnSpc>
              <a:spcBef>
                <a:spcPts val="240"/>
              </a:spcBef>
              <a:buFont typeface="Times New Roman"/>
              <a:buChar char="•"/>
              <a:tabLst>
                <a:tab pos="2191385" algn="l"/>
                <a:tab pos="2192020" algn="l"/>
              </a:tabLst>
            </a:pPr>
            <a:r>
              <a:rPr sz="1650" dirty="0">
                <a:latin typeface="Consolas"/>
                <a:cs typeface="Consolas"/>
              </a:rPr>
              <a:t>3</a:t>
            </a:r>
            <a:r>
              <a:rPr sz="1650" spc="-10" dirty="0">
                <a:latin typeface="Consolas"/>
                <a:cs typeface="Consolas"/>
              </a:rPr>
              <a:t> </a:t>
            </a:r>
            <a:r>
              <a:rPr sz="1650" dirty="0">
                <a:latin typeface="Consolas"/>
                <a:cs typeface="Consolas"/>
              </a:rPr>
              <a:t>bits</a:t>
            </a:r>
            <a:r>
              <a:rPr sz="1650" spc="-10" dirty="0">
                <a:latin typeface="Consolas"/>
                <a:cs typeface="Consolas"/>
              </a:rPr>
              <a:t> </a:t>
            </a:r>
            <a:r>
              <a:rPr sz="1650" dirty="0">
                <a:latin typeface="Consolas"/>
                <a:cs typeface="Consolas"/>
              </a:rPr>
              <a:t>–</a:t>
            </a:r>
            <a:r>
              <a:rPr sz="1650" spc="-10" dirty="0">
                <a:latin typeface="Consolas"/>
                <a:cs typeface="Consolas"/>
              </a:rPr>
              <a:t> </a:t>
            </a:r>
            <a:r>
              <a:rPr sz="1650" dirty="0">
                <a:latin typeface="Consolas"/>
                <a:cs typeface="Consolas"/>
              </a:rPr>
              <a:t>R</a:t>
            </a:r>
            <a:r>
              <a:rPr sz="1650" spc="-10" dirty="0">
                <a:latin typeface="Consolas"/>
                <a:cs typeface="Consolas"/>
              </a:rPr>
              <a:t> </a:t>
            </a:r>
            <a:r>
              <a:rPr sz="1650" dirty="0">
                <a:latin typeface="Consolas"/>
                <a:cs typeface="Consolas"/>
              </a:rPr>
              <a:t>W</a:t>
            </a:r>
            <a:r>
              <a:rPr sz="1650" spc="5" dirty="0">
                <a:latin typeface="Consolas"/>
                <a:cs typeface="Consolas"/>
              </a:rPr>
              <a:t> </a:t>
            </a:r>
            <a:r>
              <a:rPr sz="1650" dirty="0">
                <a:latin typeface="Consolas"/>
                <a:cs typeface="Consolas"/>
              </a:rPr>
              <a:t>X</a:t>
            </a:r>
            <a:endParaRPr sz="1650">
              <a:latin typeface="Consolas"/>
              <a:cs typeface="Consolas"/>
            </a:endParaRPr>
          </a:p>
          <a:p>
            <a:pPr marL="2192020" lvl="2" indent="-455930">
              <a:lnSpc>
                <a:spcPct val="100000"/>
              </a:lnSpc>
              <a:spcBef>
                <a:spcPts val="215"/>
              </a:spcBef>
              <a:buFont typeface="Times New Roman"/>
              <a:buChar char="•"/>
              <a:tabLst>
                <a:tab pos="2191385" algn="l"/>
                <a:tab pos="2192020" algn="l"/>
              </a:tabLst>
            </a:pPr>
            <a:r>
              <a:rPr sz="1650" dirty="0">
                <a:latin typeface="Consolas"/>
                <a:cs typeface="Consolas"/>
              </a:rPr>
              <a:t>R-X</a:t>
            </a:r>
            <a:r>
              <a:rPr sz="1650" spc="-5" dirty="0">
                <a:latin typeface="Consolas"/>
                <a:cs typeface="Consolas"/>
              </a:rPr>
              <a:t> </a:t>
            </a:r>
            <a:r>
              <a:rPr sz="1650" dirty="0">
                <a:latin typeface="Consolas"/>
                <a:cs typeface="Consolas"/>
              </a:rPr>
              <a:t>= 101</a:t>
            </a:r>
            <a:r>
              <a:rPr sz="1650" spc="-5" dirty="0">
                <a:latin typeface="Consolas"/>
                <a:cs typeface="Consolas"/>
              </a:rPr>
              <a:t> </a:t>
            </a:r>
            <a:r>
              <a:rPr sz="1650" dirty="0">
                <a:latin typeface="Consolas"/>
                <a:cs typeface="Consolas"/>
              </a:rPr>
              <a:t>in</a:t>
            </a:r>
            <a:r>
              <a:rPr sz="1650" spc="10" dirty="0">
                <a:latin typeface="Consolas"/>
                <a:cs typeface="Consolas"/>
              </a:rPr>
              <a:t> </a:t>
            </a:r>
            <a:r>
              <a:rPr sz="1650" dirty="0">
                <a:latin typeface="Consolas"/>
                <a:cs typeface="Consolas"/>
              </a:rPr>
              <a:t>binary</a:t>
            </a:r>
            <a:r>
              <a:rPr sz="1650" spc="-5" dirty="0">
                <a:latin typeface="Consolas"/>
                <a:cs typeface="Consolas"/>
              </a:rPr>
              <a:t> </a:t>
            </a:r>
            <a:r>
              <a:rPr sz="1650" dirty="0">
                <a:latin typeface="Consolas"/>
                <a:cs typeface="Consolas"/>
              </a:rPr>
              <a:t>= 5</a:t>
            </a:r>
            <a:endParaRPr sz="1650">
              <a:latin typeface="Consolas"/>
              <a:cs typeface="Consolas"/>
            </a:endParaRPr>
          </a:p>
          <a:p>
            <a:pPr marL="2192020" lvl="2" indent="-455930">
              <a:lnSpc>
                <a:spcPct val="100000"/>
              </a:lnSpc>
              <a:spcBef>
                <a:spcPts val="204"/>
              </a:spcBef>
              <a:buFont typeface="Times New Roman"/>
              <a:buChar char="•"/>
              <a:tabLst>
                <a:tab pos="2191385" algn="l"/>
                <a:tab pos="2192020" algn="l"/>
              </a:tabLst>
            </a:pPr>
            <a:r>
              <a:rPr sz="1650" dirty="0">
                <a:latin typeface="Consolas"/>
                <a:cs typeface="Consolas"/>
              </a:rPr>
              <a:t>RWX</a:t>
            </a:r>
            <a:r>
              <a:rPr sz="1650" spc="-5" dirty="0">
                <a:latin typeface="Consolas"/>
                <a:cs typeface="Consolas"/>
              </a:rPr>
              <a:t> </a:t>
            </a:r>
            <a:r>
              <a:rPr sz="1650" dirty="0">
                <a:latin typeface="Consolas"/>
                <a:cs typeface="Consolas"/>
              </a:rPr>
              <a:t>= 111</a:t>
            </a:r>
            <a:r>
              <a:rPr sz="1650" spc="-5" dirty="0">
                <a:latin typeface="Consolas"/>
                <a:cs typeface="Consolas"/>
              </a:rPr>
              <a:t> </a:t>
            </a:r>
            <a:r>
              <a:rPr sz="1650" dirty="0">
                <a:latin typeface="Consolas"/>
                <a:cs typeface="Consolas"/>
              </a:rPr>
              <a:t>in</a:t>
            </a:r>
            <a:r>
              <a:rPr sz="1650" spc="10" dirty="0">
                <a:latin typeface="Consolas"/>
                <a:cs typeface="Consolas"/>
              </a:rPr>
              <a:t> </a:t>
            </a:r>
            <a:r>
              <a:rPr sz="1650" dirty="0">
                <a:latin typeface="Consolas"/>
                <a:cs typeface="Consolas"/>
              </a:rPr>
              <a:t>binary</a:t>
            </a:r>
            <a:r>
              <a:rPr sz="1650" spc="-5" dirty="0">
                <a:latin typeface="Consolas"/>
                <a:cs typeface="Consolas"/>
              </a:rPr>
              <a:t> </a:t>
            </a:r>
            <a:r>
              <a:rPr sz="1650" dirty="0">
                <a:latin typeface="Consolas"/>
                <a:cs typeface="Consolas"/>
              </a:rPr>
              <a:t>= 7</a:t>
            </a:r>
            <a:endParaRPr sz="1650">
              <a:latin typeface="Consolas"/>
              <a:cs typeface="Consolas"/>
            </a:endParaRPr>
          </a:p>
          <a:p>
            <a:pPr marL="2192020" lvl="2" indent="-455930">
              <a:lnSpc>
                <a:spcPct val="100000"/>
              </a:lnSpc>
              <a:spcBef>
                <a:spcPts val="204"/>
              </a:spcBef>
              <a:buFont typeface="Times New Roman"/>
              <a:buChar char="•"/>
              <a:tabLst>
                <a:tab pos="2191385" algn="l"/>
                <a:tab pos="2192020" algn="l"/>
              </a:tabLst>
            </a:pPr>
            <a:r>
              <a:rPr sz="1650" dirty="0">
                <a:latin typeface="Consolas"/>
                <a:cs typeface="Consolas"/>
              </a:rPr>
              <a:t>`chmod</a:t>
            </a:r>
            <a:r>
              <a:rPr sz="1650" spc="-5" dirty="0">
                <a:latin typeface="Consolas"/>
                <a:cs typeface="Consolas"/>
              </a:rPr>
              <a:t> </a:t>
            </a:r>
            <a:r>
              <a:rPr sz="1650" dirty="0">
                <a:latin typeface="Consolas"/>
                <a:cs typeface="Consolas"/>
              </a:rPr>
              <a:t>775 install_script`</a:t>
            </a:r>
            <a:endParaRPr sz="1650">
              <a:latin typeface="Consolas"/>
              <a:cs typeface="Consolas"/>
            </a:endParaRPr>
          </a:p>
          <a:p>
            <a:pPr marL="2650490">
              <a:lnSpc>
                <a:spcPct val="100000"/>
              </a:lnSpc>
              <a:spcBef>
                <a:spcPts val="439"/>
              </a:spcBef>
              <a:tabLst>
                <a:tab pos="3105785" algn="l"/>
              </a:tabLst>
            </a:pPr>
            <a:r>
              <a:rPr sz="1450" spc="15" dirty="0">
                <a:latin typeface="Times New Roman"/>
                <a:cs typeface="Times New Roman"/>
              </a:rPr>
              <a:t>–	</a:t>
            </a:r>
            <a:r>
              <a:rPr sz="1450" spc="10" dirty="0">
                <a:latin typeface="Consolas"/>
                <a:cs typeface="Consolas"/>
              </a:rPr>
              <a:t>-rwxrwxr-x</a:t>
            </a:r>
            <a:endParaRPr sz="1450">
              <a:latin typeface="Consolas"/>
              <a:cs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4327"/>
            <a:ext cx="3894454" cy="579755"/>
          </a:xfrm>
          <a:prstGeom prst="rect">
            <a:avLst/>
          </a:prstGeom>
        </p:spPr>
        <p:txBody>
          <a:bodyPr vert="horz" wrap="square" lIns="0" tIns="17145" rIns="0" bIns="0" rtlCol="0">
            <a:spAutoFit/>
          </a:bodyPr>
          <a:lstStyle/>
          <a:p>
            <a:pPr marL="12700">
              <a:lnSpc>
                <a:spcPct val="100000"/>
              </a:lnSpc>
              <a:spcBef>
                <a:spcPts val="135"/>
              </a:spcBef>
            </a:pPr>
            <a:r>
              <a:rPr sz="3600" b="0" spc="10" dirty="0">
                <a:latin typeface="Calibri Light"/>
                <a:cs typeface="Calibri Light"/>
              </a:rPr>
              <a:t>Linux</a:t>
            </a:r>
            <a:r>
              <a:rPr sz="3600" b="0" spc="-20" dirty="0">
                <a:latin typeface="Calibri Light"/>
                <a:cs typeface="Calibri Light"/>
              </a:rPr>
              <a:t> </a:t>
            </a:r>
            <a:r>
              <a:rPr sz="3600" b="0" spc="10" dirty="0">
                <a:latin typeface="Calibri Light"/>
                <a:cs typeface="Calibri Light"/>
              </a:rPr>
              <a:t>Security</a:t>
            </a:r>
            <a:r>
              <a:rPr sz="3600" b="0" spc="-20" dirty="0">
                <a:latin typeface="Calibri Light"/>
                <a:cs typeface="Calibri Light"/>
              </a:rPr>
              <a:t> </a:t>
            </a:r>
            <a:r>
              <a:rPr sz="3600" b="0" spc="15" dirty="0">
                <a:latin typeface="Calibri Light"/>
                <a:cs typeface="Calibri Light"/>
              </a:rPr>
              <a:t>Model</a:t>
            </a:r>
            <a:endParaRPr sz="3600">
              <a:latin typeface="Calibri Light"/>
              <a:cs typeface="Calibri Light"/>
            </a:endParaRPr>
          </a:p>
        </p:txBody>
      </p:sp>
      <p:sp>
        <p:nvSpPr>
          <p:cNvPr id="5" name="object 5"/>
          <p:cNvSpPr txBox="1">
            <a:spLocks noGrp="1"/>
          </p:cNvSpPr>
          <p:nvPr>
            <p:ph type="ftr" sz="quarter" idx="5"/>
          </p:nvPr>
        </p:nvSpPr>
        <p:spPr>
          <a:xfrm>
            <a:off x="1935607" y="7232122"/>
            <a:ext cx="6210300" cy="234038"/>
          </a:xfrm>
          <a:prstGeom prst="rect">
            <a:avLst/>
          </a:prstGeom>
        </p:spPr>
        <p:txBody>
          <a:bodyPr vert="horz" wrap="square" lIns="0" tIns="0" rIns="0" bIns="0" rtlCol="0">
            <a:spAutoFit/>
          </a:bodyPr>
          <a:lstStyle/>
          <a:p>
            <a:pPr marL="12700">
              <a:lnSpc>
                <a:spcPts val="1810"/>
              </a:lnSpc>
            </a:pPr>
            <a:r>
              <a:rPr lang="en-US" spc="-5"/>
              <a:t>Real-world systems: ethical hacking practicum – UW Summer 2021</a:t>
            </a:r>
            <a:endParaRPr spc="-5" dirty="0"/>
          </a:p>
        </p:txBody>
      </p:sp>
      <p:sp>
        <p:nvSpPr>
          <p:cNvPr id="3" name="object 3"/>
          <p:cNvSpPr txBox="1"/>
          <p:nvPr/>
        </p:nvSpPr>
        <p:spPr>
          <a:xfrm>
            <a:off x="583501" y="1697559"/>
            <a:ext cx="8529955" cy="4826000"/>
          </a:xfrm>
          <a:prstGeom prst="rect">
            <a:avLst/>
          </a:prstGeom>
        </p:spPr>
        <p:txBody>
          <a:bodyPr vert="horz" wrap="square" lIns="0" tIns="52069" rIns="0" bIns="0" rtlCol="0">
            <a:spAutoFit/>
          </a:bodyPr>
          <a:lstStyle/>
          <a:p>
            <a:pPr marL="570230" indent="-558165">
              <a:lnSpc>
                <a:spcPct val="100000"/>
              </a:lnSpc>
              <a:spcBef>
                <a:spcPts val="409"/>
              </a:spcBef>
              <a:buSzPct val="44642"/>
              <a:buFont typeface="Wingdings"/>
              <a:buChar char=""/>
              <a:tabLst>
                <a:tab pos="570230" algn="l"/>
                <a:tab pos="570865" algn="l"/>
              </a:tabLst>
            </a:pPr>
            <a:r>
              <a:rPr sz="2800" spc="-10" dirty="0">
                <a:latin typeface="Consolas"/>
                <a:cs typeface="Consolas"/>
              </a:rPr>
              <a:t>`chown</a:t>
            </a:r>
            <a:r>
              <a:rPr sz="2800" spc="-5" dirty="0">
                <a:latin typeface="Consolas"/>
                <a:cs typeface="Consolas"/>
              </a:rPr>
              <a:t>`</a:t>
            </a:r>
            <a:r>
              <a:rPr sz="2800" spc="-894" dirty="0">
                <a:latin typeface="Consolas"/>
                <a:cs typeface="Consolas"/>
              </a:rPr>
              <a:t> </a:t>
            </a:r>
            <a:r>
              <a:rPr sz="2800" dirty="0">
                <a:latin typeface="Calibri"/>
                <a:cs typeface="Calibri"/>
              </a:rPr>
              <a:t>(c</a:t>
            </a:r>
            <a:r>
              <a:rPr sz="2800" spc="-10" dirty="0">
                <a:latin typeface="Calibri"/>
                <a:cs typeface="Calibri"/>
              </a:rPr>
              <a:t>h</a:t>
            </a:r>
            <a:r>
              <a:rPr sz="2800" dirty="0">
                <a:latin typeface="Calibri"/>
                <a:cs typeface="Calibri"/>
              </a:rPr>
              <a:t>a</a:t>
            </a:r>
            <a:r>
              <a:rPr sz="2800" spc="-10" dirty="0">
                <a:latin typeface="Calibri"/>
                <a:cs typeface="Calibri"/>
              </a:rPr>
              <a:t>n</a:t>
            </a:r>
            <a:r>
              <a:rPr sz="2800" spc="-30" dirty="0">
                <a:latin typeface="Calibri"/>
                <a:cs typeface="Calibri"/>
              </a:rPr>
              <a:t>g</a:t>
            </a:r>
            <a:r>
              <a:rPr sz="2800" spc="-5" dirty="0">
                <a:latin typeface="Calibri"/>
                <a:cs typeface="Calibri"/>
              </a:rPr>
              <a:t>e</a:t>
            </a:r>
            <a:r>
              <a:rPr sz="2800" dirty="0">
                <a:latin typeface="Calibri"/>
                <a:cs typeface="Calibri"/>
              </a:rPr>
              <a:t> </a:t>
            </a:r>
            <a:r>
              <a:rPr sz="2800" spc="-20" dirty="0">
                <a:latin typeface="Calibri"/>
                <a:cs typeface="Calibri"/>
              </a:rPr>
              <a:t>o</a:t>
            </a:r>
            <a:r>
              <a:rPr sz="2800" dirty="0">
                <a:latin typeface="Calibri"/>
                <a:cs typeface="Calibri"/>
              </a:rPr>
              <a:t>w</a:t>
            </a:r>
            <a:r>
              <a:rPr sz="2800" spc="-10" dirty="0">
                <a:latin typeface="Calibri"/>
                <a:cs typeface="Calibri"/>
              </a:rPr>
              <a:t>n</a:t>
            </a:r>
            <a:r>
              <a:rPr sz="2800" spc="-5" dirty="0">
                <a:latin typeface="Calibri"/>
                <a:cs typeface="Calibri"/>
              </a:rPr>
              <a:t>e</a:t>
            </a:r>
            <a:r>
              <a:rPr sz="2800" spc="-10" dirty="0">
                <a:latin typeface="Calibri"/>
                <a:cs typeface="Calibri"/>
              </a:rPr>
              <a:t>r</a:t>
            </a:r>
            <a:r>
              <a:rPr sz="2800" spc="-5" dirty="0">
                <a:latin typeface="Calibri"/>
                <a:cs typeface="Calibri"/>
              </a:rPr>
              <a:t>)</a:t>
            </a:r>
            <a:endParaRPr sz="2800">
              <a:latin typeface="Calibri"/>
              <a:cs typeface="Calibri"/>
            </a:endParaRPr>
          </a:p>
          <a:p>
            <a:pPr marL="1186180" lvl="1" indent="-500380">
              <a:lnSpc>
                <a:spcPct val="100000"/>
              </a:lnSpc>
              <a:spcBef>
                <a:spcPts val="295"/>
              </a:spcBef>
              <a:buSzPct val="44230"/>
              <a:buFont typeface="Wingdings"/>
              <a:buChar char=""/>
              <a:tabLst>
                <a:tab pos="1185545" algn="l"/>
                <a:tab pos="1186180" algn="l"/>
              </a:tabLst>
            </a:pPr>
            <a:r>
              <a:rPr sz="2600" spc="-10" dirty="0">
                <a:latin typeface="Calibri"/>
                <a:cs typeface="Calibri"/>
              </a:rPr>
              <a:t>Change</a:t>
            </a:r>
            <a:r>
              <a:rPr sz="2600" spc="-80" dirty="0">
                <a:latin typeface="Calibri"/>
                <a:cs typeface="Calibri"/>
              </a:rPr>
              <a:t> </a:t>
            </a:r>
            <a:r>
              <a:rPr sz="2600" spc="-10" dirty="0">
                <a:latin typeface="Calibri"/>
                <a:cs typeface="Calibri"/>
              </a:rPr>
              <a:t>ownership</a:t>
            </a:r>
            <a:endParaRPr sz="2600">
              <a:latin typeface="Calibri"/>
              <a:cs typeface="Calibri"/>
            </a:endParaRPr>
          </a:p>
          <a:p>
            <a:pPr lvl="1">
              <a:lnSpc>
                <a:spcPct val="100000"/>
              </a:lnSpc>
              <a:spcBef>
                <a:spcPts val="30"/>
              </a:spcBef>
              <a:buFont typeface="Wingdings"/>
              <a:buChar char=""/>
            </a:pPr>
            <a:endParaRPr sz="2150">
              <a:latin typeface="Calibri"/>
              <a:cs typeface="Calibri"/>
            </a:endParaRPr>
          </a:p>
          <a:p>
            <a:pPr marL="570230" indent="-558165">
              <a:lnSpc>
                <a:spcPct val="100000"/>
              </a:lnSpc>
              <a:buSzPct val="44642"/>
              <a:buFont typeface="Wingdings"/>
              <a:buChar char=""/>
              <a:tabLst>
                <a:tab pos="570230" algn="l"/>
                <a:tab pos="570865" algn="l"/>
              </a:tabLst>
            </a:pPr>
            <a:r>
              <a:rPr sz="2800" spc="-5" dirty="0">
                <a:latin typeface="Calibri"/>
                <a:cs typeface="Calibri"/>
              </a:rPr>
              <a:t>SUID</a:t>
            </a:r>
            <a:endParaRPr sz="2800">
              <a:latin typeface="Calibri"/>
              <a:cs typeface="Calibri"/>
            </a:endParaRPr>
          </a:p>
          <a:p>
            <a:pPr marL="1186180" lvl="1" indent="-500380">
              <a:lnSpc>
                <a:spcPts val="3060"/>
              </a:lnSpc>
              <a:spcBef>
                <a:spcPts val="310"/>
              </a:spcBef>
              <a:buSzPct val="44230"/>
              <a:buFont typeface="Wingdings"/>
              <a:buChar char=""/>
              <a:tabLst>
                <a:tab pos="1185545" algn="l"/>
                <a:tab pos="1186180" algn="l"/>
              </a:tabLst>
            </a:pPr>
            <a:r>
              <a:rPr sz="2600" spc="-5" dirty="0">
                <a:latin typeface="Calibri"/>
                <a:cs typeface="Calibri"/>
              </a:rPr>
              <a:t>Set</a:t>
            </a:r>
            <a:r>
              <a:rPr sz="2600" spc="-20" dirty="0">
                <a:latin typeface="Calibri"/>
                <a:cs typeface="Calibri"/>
              </a:rPr>
              <a:t> </a:t>
            </a:r>
            <a:r>
              <a:rPr sz="2600" dirty="0">
                <a:latin typeface="Calibri"/>
                <a:cs typeface="Calibri"/>
              </a:rPr>
              <a:t>user</a:t>
            </a:r>
            <a:r>
              <a:rPr sz="2600" spc="-30" dirty="0">
                <a:latin typeface="Calibri"/>
                <a:cs typeface="Calibri"/>
              </a:rPr>
              <a:t> </a:t>
            </a:r>
            <a:r>
              <a:rPr sz="2600" spc="-5" dirty="0">
                <a:latin typeface="Calibri"/>
                <a:cs typeface="Calibri"/>
              </a:rPr>
              <a:t>owner</a:t>
            </a:r>
            <a:r>
              <a:rPr sz="2600" spc="-10" dirty="0">
                <a:latin typeface="Calibri"/>
                <a:cs typeface="Calibri"/>
              </a:rPr>
              <a:t> </a:t>
            </a:r>
            <a:r>
              <a:rPr sz="2600" dirty="0">
                <a:latin typeface="Calibri"/>
                <a:cs typeface="Calibri"/>
              </a:rPr>
              <a:t>ID</a:t>
            </a:r>
            <a:r>
              <a:rPr sz="2600" spc="-30" dirty="0">
                <a:latin typeface="Calibri"/>
                <a:cs typeface="Calibri"/>
              </a:rPr>
              <a:t> </a:t>
            </a:r>
            <a:r>
              <a:rPr sz="2600" spc="-5" dirty="0">
                <a:latin typeface="Calibri"/>
                <a:cs typeface="Calibri"/>
              </a:rPr>
              <a:t>on</a:t>
            </a:r>
            <a:r>
              <a:rPr sz="2600" dirty="0">
                <a:latin typeface="Calibri"/>
                <a:cs typeface="Calibri"/>
              </a:rPr>
              <a:t> </a:t>
            </a:r>
            <a:r>
              <a:rPr sz="2600" spc="-15" dirty="0">
                <a:latin typeface="Calibri"/>
                <a:cs typeface="Calibri"/>
              </a:rPr>
              <a:t>execution</a:t>
            </a:r>
            <a:endParaRPr sz="2600">
              <a:latin typeface="Calibri"/>
              <a:cs typeface="Calibri"/>
            </a:endParaRPr>
          </a:p>
          <a:p>
            <a:pPr marL="1185545" marR="5080" lvl="1" indent="-500380">
              <a:lnSpc>
                <a:spcPts val="2810"/>
              </a:lnSpc>
              <a:spcBef>
                <a:spcPts val="290"/>
              </a:spcBef>
              <a:buSzPct val="44230"/>
              <a:buFont typeface="Wingdings"/>
              <a:buChar char=""/>
              <a:tabLst>
                <a:tab pos="1185545" algn="l"/>
                <a:tab pos="1186180" algn="l"/>
              </a:tabLst>
            </a:pPr>
            <a:r>
              <a:rPr sz="2600" spc="-15" dirty="0">
                <a:latin typeface="Calibri"/>
                <a:cs typeface="Calibri"/>
              </a:rPr>
              <a:t>Any </a:t>
            </a:r>
            <a:r>
              <a:rPr sz="2600" dirty="0">
                <a:latin typeface="Calibri"/>
                <a:cs typeface="Calibri"/>
              </a:rPr>
              <a:t>time this file is </a:t>
            </a:r>
            <a:r>
              <a:rPr sz="2600" spc="-20" dirty="0">
                <a:latin typeface="Calibri"/>
                <a:cs typeface="Calibri"/>
              </a:rPr>
              <a:t>executed, </a:t>
            </a:r>
            <a:r>
              <a:rPr sz="2600" b="1" spc="-5" dirty="0">
                <a:latin typeface="Calibri"/>
                <a:cs typeface="Calibri"/>
              </a:rPr>
              <a:t>run it as the owner user</a:t>
            </a:r>
            <a:r>
              <a:rPr sz="2600" spc="-5" dirty="0">
                <a:latin typeface="Calibri"/>
                <a:cs typeface="Calibri"/>
              </a:rPr>
              <a:t>, </a:t>
            </a:r>
            <a:r>
              <a:rPr sz="2600" spc="-575" dirty="0">
                <a:latin typeface="Calibri"/>
                <a:cs typeface="Calibri"/>
              </a:rPr>
              <a:t> </a:t>
            </a:r>
            <a:r>
              <a:rPr sz="2600" spc="-10" dirty="0">
                <a:latin typeface="Calibri"/>
                <a:cs typeface="Calibri"/>
              </a:rPr>
              <a:t>instead</a:t>
            </a:r>
            <a:r>
              <a:rPr sz="2600" spc="-45" dirty="0">
                <a:latin typeface="Calibri"/>
                <a:cs typeface="Calibri"/>
              </a:rPr>
              <a:t> </a:t>
            </a:r>
            <a:r>
              <a:rPr sz="2600" spc="-5" dirty="0">
                <a:latin typeface="Calibri"/>
                <a:cs typeface="Calibri"/>
              </a:rPr>
              <a:t>of </a:t>
            </a:r>
            <a:r>
              <a:rPr sz="2600" dirty="0">
                <a:latin typeface="Calibri"/>
                <a:cs typeface="Calibri"/>
              </a:rPr>
              <a:t>the</a:t>
            </a:r>
            <a:r>
              <a:rPr sz="2600" spc="-15" dirty="0">
                <a:latin typeface="Calibri"/>
                <a:cs typeface="Calibri"/>
              </a:rPr>
              <a:t> </a:t>
            </a:r>
            <a:r>
              <a:rPr sz="2600" spc="-5" dirty="0">
                <a:latin typeface="Calibri"/>
                <a:cs typeface="Calibri"/>
              </a:rPr>
              <a:t>identity</a:t>
            </a:r>
            <a:r>
              <a:rPr sz="2600" spc="-30" dirty="0">
                <a:latin typeface="Calibri"/>
                <a:cs typeface="Calibri"/>
              </a:rPr>
              <a:t> </a:t>
            </a:r>
            <a:r>
              <a:rPr sz="2600" spc="-10" dirty="0">
                <a:latin typeface="Calibri"/>
                <a:cs typeface="Calibri"/>
              </a:rPr>
              <a:t>that</a:t>
            </a:r>
            <a:r>
              <a:rPr sz="2600" dirty="0">
                <a:latin typeface="Calibri"/>
                <a:cs typeface="Calibri"/>
              </a:rPr>
              <a:t> launched</a:t>
            </a:r>
            <a:r>
              <a:rPr sz="2600" spc="-40" dirty="0">
                <a:latin typeface="Calibri"/>
                <a:cs typeface="Calibri"/>
              </a:rPr>
              <a:t> </a:t>
            </a:r>
            <a:r>
              <a:rPr sz="2600" dirty="0">
                <a:latin typeface="Calibri"/>
                <a:cs typeface="Calibri"/>
              </a:rPr>
              <a:t>it</a:t>
            </a:r>
            <a:endParaRPr sz="2600">
              <a:latin typeface="Calibri"/>
              <a:cs typeface="Calibri"/>
            </a:endParaRPr>
          </a:p>
          <a:p>
            <a:pPr marL="1186180" lvl="1" indent="-500380">
              <a:lnSpc>
                <a:spcPts val="2920"/>
              </a:lnSpc>
              <a:buSzPct val="44230"/>
              <a:buFont typeface="Wingdings"/>
              <a:buChar char=""/>
              <a:tabLst>
                <a:tab pos="1185545" algn="l"/>
                <a:tab pos="1186180" algn="l"/>
              </a:tabLst>
            </a:pPr>
            <a:r>
              <a:rPr sz="2600" spc="-10" dirty="0">
                <a:latin typeface="Consolas"/>
                <a:cs typeface="Consolas"/>
              </a:rPr>
              <a:t>-rw</a:t>
            </a:r>
            <a:r>
              <a:rPr sz="2600" b="1" spc="-10" dirty="0">
                <a:solidFill>
                  <a:srgbClr val="FF0000"/>
                </a:solidFill>
                <a:latin typeface="Consolas"/>
                <a:cs typeface="Consolas"/>
              </a:rPr>
              <a:t>s</a:t>
            </a:r>
            <a:r>
              <a:rPr sz="2600" spc="-10" dirty="0">
                <a:latin typeface="Consolas"/>
                <a:cs typeface="Consolas"/>
              </a:rPr>
              <a:t>rwxr--</a:t>
            </a:r>
            <a:endParaRPr sz="2600">
              <a:latin typeface="Consolas"/>
              <a:cs typeface="Consolas"/>
            </a:endParaRPr>
          </a:p>
          <a:p>
            <a:pPr marL="1186180" lvl="1" indent="-500380">
              <a:lnSpc>
                <a:spcPts val="3060"/>
              </a:lnSpc>
              <a:buSzPct val="44230"/>
              <a:buFont typeface="Wingdings"/>
              <a:buChar char=""/>
              <a:tabLst>
                <a:tab pos="1185545" algn="l"/>
                <a:tab pos="1186180" algn="l"/>
              </a:tabLst>
            </a:pPr>
            <a:r>
              <a:rPr sz="2600" spc="-5" dirty="0">
                <a:latin typeface="Calibri"/>
                <a:cs typeface="Calibri"/>
              </a:rPr>
              <a:t>Numeric:</a:t>
            </a:r>
            <a:r>
              <a:rPr sz="2600" spc="-50" dirty="0">
                <a:latin typeface="Calibri"/>
                <a:cs typeface="Calibri"/>
              </a:rPr>
              <a:t> </a:t>
            </a:r>
            <a:r>
              <a:rPr sz="2600" b="1" dirty="0">
                <a:solidFill>
                  <a:srgbClr val="FF0000"/>
                </a:solidFill>
                <a:latin typeface="Calibri"/>
                <a:cs typeface="Calibri"/>
              </a:rPr>
              <a:t>4</a:t>
            </a:r>
            <a:r>
              <a:rPr sz="2600" dirty="0">
                <a:latin typeface="Calibri"/>
                <a:cs typeface="Calibri"/>
              </a:rPr>
              <a:t>774</a:t>
            </a:r>
            <a:endParaRPr sz="2600">
              <a:latin typeface="Calibri"/>
              <a:cs typeface="Calibri"/>
            </a:endParaRPr>
          </a:p>
          <a:p>
            <a:pPr lvl="1">
              <a:lnSpc>
                <a:spcPct val="100000"/>
              </a:lnSpc>
              <a:spcBef>
                <a:spcPts val="30"/>
              </a:spcBef>
              <a:buFont typeface="Wingdings"/>
              <a:buChar char=""/>
            </a:pPr>
            <a:endParaRPr sz="2150">
              <a:latin typeface="Calibri"/>
              <a:cs typeface="Calibri"/>
            </a:endParaRPr>
          </a:p>
          <a:p>
            <a:pPr marL="570230" indent="-558165">
              <a:lnSpc>
                <a:spcPct val="100000"/>
              </a:lnSpc>
              <a:spcBef>
                <a:spcPts val="5"/>
              </a:spcBef>
              <a:buSzPct val="44642"/>
              <a:buFont typeface="Wingdings"/>
              <a:buChar char=""/>
              <a:tabLst>
                <a:tab pos="570230" algn="l"/>
                <a:tab pos="570865" algn="l"/>
              </a:tabLst>
            </a:pPr>
            <a:r>
              <a:rPr sz="2800" spc="-5" dirty="0">
                <a:latin typeface="Calibri"/>
                <a:cs typeface="Calibri"/>
              </a:rPr>
              <a:t>SGID</a:t>
            </a:r>
            <a:endParaRPr sz="2800">
              <a:latin typeface="Calibri"/>
              <a:cs typeface="Calibri"/>
            </a:endParaRPr>
          </a:p>
          <a:p>
            <a:pPr marL="1186180" lvl="1" indent="-500380">
              <a:lnSpc>
                <a:spcPct val="100000"/>
              </a:lnSpc>
              <a:spcBef>
                <a:spcPts val="295"/>
              </a:spcBef>
              <a:buSzPct val="44230"/>
              <a:buFont typeface="Wingdings"/>
              <a:buChar char=""/>
              <a:tabLst>
                <a:tab pos="1185545" algn="l"/>
                <a:tab pos="1186180" algn="l"/>
              </a:tabLst>
            </a:pPr>
            <a:r>
              <a:rPr sz="2600" dirty="0">
                <a:latin typeface="Calibri"/>
                <a:cs typeface="Calibri"/>
              </a:rPr>
              <a:t>Same</a:t>
            </a:r>
            <a:r>
              <a:rPr sz="2600" spc="-20" dirty="0">
                <a:latin typeface="Calibri"/>
                <a:cs typeface="Calibri"/>
              </a:rPr>
              <a:t> </a:t>
            </a:r>
            <a:r>
              <a:rPr sz="2600" dirty="0">
                <a:latin typeface="Calibri"/>
                <a:cs typeface="Calibri"/>
              </a:rPr>
              <a:t>as</a:t>
            </a:r>
            <a:r>
              <a:rPr sz="2600" spc="-5" dirty="0">
                <a:latin typeface="Calibri"/>
                <a:cs typeface="Calibri"/>
              </a:rPr>
              <a:t> </a:t>
            </a:r>
            <a:r>
              <a:rPr sz="2600" spc="-15" dirty="0">
                <a:latin typeface="Calibri"/>
                <a:cs typeface="Calibri"/>
              </a:rPr>
              <a:t>SUID,</a:t>
            </a:r>
            <a:r>
              <a:rPr sz="2600" spc="-35" dirty="0">
                <a:latin typeface="Calibri"/>
                <a:cs typeface="Calibri"/>
              </a:rPr>
              <a:t> </a:t>
            </a:r>
            <a:r>
              <a:rPr sz="2600" spc="-5" dirty="0">
                <a:latin typeface="Calibri"/>
                <a:cs typeface="Calibri"/>
              </a:rPr>
              <a:t>but</a:t>
            </a:r>
            <a:r>
              <a:rPr sz="2600" spc="-15" dirty="0">
                <a:latin typeface="Calibri"/>
                <a:cs typeface="Calibri"/>
              </a:rPr>
              <a:t> </a:t>
            </a:r>
            <a:r>
              <a:rPr sz="2600" spc="-25" dirty="0">
                <a:latin typeface="Calibri"/>
                <a:cs typeface="Calibri"/>
              </a:rPr>
              <a:t>for</a:t>
            </a:r>
            <a:r>
              <a:rPr sz="2600" spc="10" dirty="0">
                <a:latin typeface="Calibri"/>
                <a:cs typeface="Calibri"/>
              </a:rPr>
              <a:t> </a:t>
            </a:r>
            <a:r>
              <a:rPr sz="2600" dirty="0">
                <a:latin typeface="Calibri"/>
                <a:cs typeface="Calibri"/>
              </a:rPr>
              <a:t>the</a:t>
            </a:r>
            <a:r>
              <a:rPr sz="2600" spc="-20" dirty="0">
                <a:latin typeface="Calibri"/>
                <a:cs typeface="Calibri"/>
              </a:rPr>
              <a:t> </a:t>
            </a:r>
            <a:r>
              <a:rPr sz="2600" spc="-5" dirty="0">
                <a:latin typeface="Calibri"/>
                <a:cs typeface="Calibri"/>
              </a:rPr>
              <a:t>owning</a:t>
            </a:r>
            <a:r>
              <a:rPr sz="2600" spc="-10" dirty="0">
                <a:latin typeface="Calibri"/>
                <a:cs typeface="Calibri"/>
              </a:rPr>
              <a:t> group</a:t>
            </a:r>
            <a:r>
              <a:rPr sz="2600" spc="-25" dirty="0">
                <a:latin typeface="Calibri"/>
                <a:cs typeface="Calibri"/>
              </a:rPr>
              <a:t> </a:t>
            </a:r>
            <a:r>
              <a:rPr sz="2600" dirty="0">
                <a:latin typeface="Calibri"/>
                <a:cs typeface="Calibri"/>
              </a:rPr>
              <a:t>field</a:t>
            </a:r>
            <a:endParaRPr sz="260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700"/>
            <a:ext cx="3894454" cy="579755"/>
          </a:xfrm>
          <a:prstGeom prst="rect">
            <a:avLst/>
          </a:prstGeom>
        </p:spPr>
        <p:txBody>
          <a:bodyPr vert="horz" wrap="square" lIns="0" tIns="17145" rIns="0" bIns="0" rtlCol="0">
            <a:spAutoFit/>
          </a:bodyPr>
          <a:lstStyle/>
          <a:p>
            <a:pPr marL="12700">
              <a:lnSpc>
                <a:spcPct val="100000"/>
              </a:lnSpc>
              <a:spcBef>
                <a:spcPts val="135"/>
              </a:spcBef>
            </a:pPr>
            <a:r>
              <a:rPr sz="3600" b="0" spc="10" dirty="0">
                <a:latin typeface="Calibri Light"/>
                <a:cs typeface="Calibri Light"/>
              </a:rPr>
              <a:t>Linux</a:t>
            </a:r>
            <a:r>
              <a:rPr sz="3600" b="0" spc="-20" dirty="0">
                <a:latin typeface="Calibri Light"/>
                <a:cs typeface="Calibri Light"/>
              </a:rPr>
              <a:t> </a:t>
            </a:r>
            <a:r>
              <a:rPr sz="3600" b="0" spc="10" dirty="0">
                <a:latin typeface="Calibri Light"/>
                <a:cs typeface="Calibri Light"/>
              </a:rPr>
              <a:t>Security</a:t>
            </a:r>
            <a:r>
              <a:rPr sz="3600" b="0" spc="-20" dirty="0">
                <a:latin typeface="Calibri Light"/>
                <a:cs typeface="Calibri Light"/>
              </a:rPr>
              <a:t> </a:t>
            </a:r>
            <a:r>
              <a:rPr sz="3600" b="0" spc="15" dirty="0">
                <a:latin typeface="Calibri Light"/>
                <a:cs typeface="Calibri Light"/>
              </a:rPr>
              <a:t>Model</a:t>
            </a:r>
            <a:endParaRPr sz="3600">
              <a:latin typeface="Calibri Light"/>
              <a:cs typeface="Calibri Light"/>
            </a:endParaRPr>
          </a:p>
        </p:txBody>
      </p:sp>
      <p:sp>
        <p:nvSpPr>
          <p:cNvPr id="5" name="object 5"/>
          <p:cNvSpPr txBox="1">
            <a:spLocks noGrp="1"/>
          </p:cNvSpPr>
          <p:nvPr>
            <p:ph type="ftr" sz="quarter" idx="5"/>
          </p:nvPr>
        </p:nvSpPr>
        <p:spPr>
          <a:xfrm>
            <a:off x="1935607" y="7232122"/>
            <a:ext cx="6210300" cy="234038"/>
          </a:xfrm>
          <a:prstGeom prst="rect">
            <a:avLst/>
          </a:prstGeom>
        </p:spPr>
        <p:txBody>
          <a:bodyPr vert="horz" wrap="square" lIns="0" tIns="0" rIns="0" bIns="0" rtlCol="0">
            <a:spAutoFit/>
          </a:bodyPr>
          <a:lstStyle/>
          <a:p>
            <a:pPr marL="12700">
              <a:lnSpc>
                <a:spcPts val="1810"/>
              </a:lnSpc>
            </a:pPr>
            <a:r>
              <a:rPr lang="en-US" spc="-5"/>
              <a:t>Real-world systems: ethical hacking practicum – UW Summer 2021</a:t>
            </a:r>
            <a:endParaRPr spc="-5" dirty="0"/>
          </a:p>
        </p:txBody>
      </p:sp>
      <p:sp>
        <p:nvSpPr>
          <p:cNvPr id="3" name="object 3"/>
          <p:cNvSpPr txBox="1"/>
          <p:nvPr/>
        </p:nvSpPr>
        <p:spPr>
          <a:xfrm>
            <a:off x="688657" y="1783207"/>
            <a:ext cx="7717790" cy="3664585"/>
          </a:xfrm>
          <a:prstGeom prst="rect">
            <a:avLst/>
          </a:prstGeom>
        </p:spPr>
        <p:txBody>
          <a:bodyPr vert="horz" wrap="square" lIns="0" tIns="14604" rIns="0" bIns="0" rtlCol="0">
            <a:spAutoFit/>
          </a:bodyPr>
          <a:lstStyle/>
          <a:p>
            <a:pPr marL="337185" indent="-325120">
              <a:lnSpc>
                <a:spcPct val="100000"/>
              </a:lnSpc>
              <a:spcBef>
                <a:spcPts val="114"/>
              </a:spcBef>
              <a:buSzPct val="45652"/>
              <a:buFont typeface="Wingdings"/>
              <a:buChar char=""/>
              <a:tabLst>
                <a:tab pos="337185" algn="l"/>
                <a:tab pos="337820" algn="l"/>
              </a:tabLst>
            </a:pPr>
            <a:r>
              <a:rPr sz="2300" dirty="0">
                <a:latin typeface="Consolas"/>
                <a:cs typeface="Consolas"/>
              </a:rPr>
              <a:t>sud</a:t>
            </a:r>
            <a:r>
              <a:rPr sz="2300" spc="5" dirty="0">
                <a:latin typeface="Consolas"/>
                <a:cs typeface="Consolas"/>
              </a:rPr>
              <a:t>o</a:t>
            </a:r>
            <a:r>
              <a:rPr sz="2300" spc="-725" dirty="0">
                <a:latin typeface="Consolas"/>
                <a:cs typeface="Consolas"/>
              </a:rPr>
              <a:t> </a:t>
            </a:r>
            <a:r>
              <a:rPr sz="2300" dirty="0">
                <a:latin typeface="Calibri"/>
                <a:cs typeface="Calibri"/>
              </a:rPr>
              <a:t>-</a:t>
            </a:r>
            <a:r>
              <a:rPr sz="2300" spc="5" dirty="0">
                <a:latin typeface="Calibri"/>
                <a:cs typeface="Calibri"/>
              </a:rPr>
              <a:t> </a:t>
            </a:r>
            <a:r>
              <a:rPr sz="2300" spc="-45" dirty="0">
                <a:latin typeface="Calibri"/>
                <a:cs typeface="Calibri"/>
              </a:rPr>
              <a:t>“</a:t>
            </a:r>
            <a:r>
              <a:rPr sz="2300" dirty="0">
                <a:latin typeface="Calibri"/>
                <a:cs typeface="Calibri"/>
              </a:rPr>
              <a:t>supe</a:t>
            </a:r>
            <a:r>
              <a:rPr sz="2300" spc="5" dirty="0">
                <a:latin typeface="Calibri"/>
                <a:cs typeface="Calibri"/>
              </a:rPr>
              <a:t>r</a:t>
            </a:r>
            <a:r>
              <a:rPr sz="2300" spc="-10" dirty="0">
                <a:latin typeface="Calibri"/>
                <a:cs typeface="Calibri"/>
              </a:rPr>
              <a:t> </a:t>
            </a:r>
            <a:r>
              <a:rPr sz="2300" spc="-5" dirty="0">
                <a:latin typeface="Calibri"/>
                <a:cs typeface="Calibri"/>
              </a:rPr>
              <a:t>us</a:t>
            </a:r>
            <a:r>
              <a:rPr sz="2300" dirty="0">
                <a:latin typeface="Calibri"/>
                <a:cs typeface="Calibri"/>
              </a:rPr>
              <a:t>e</a:t>
            </a:r>
            <a:r>
              <a:rPr sz="2300" spc="5" dirty="0">
                <a:latin typeface="Calibri"/>
                <a:cs typeface="Calibri"/>
              </a:rPr>
              <a:t>r </a:t>
            </a:r>
            <a:r>
              <a:rPr sz="2300" spc="-5" dirty="0">
                <a:latin typeface="Calibri"/>
                <a:cs typeface="Calibri"/>
              </a:rPr>
              <a:t>d</a:t>
            </a:r>
            <a:r>
              <a:rPr sz="2300" spc="10" dirty="0">
                <a:latin typeface="Calibri"/>
                <a:cs typeface="Calibri"/>
              </a:rPr>
              <a:t>o</a:t>
            </a:r>
            <a:r>
              <a:rPr sz="2300" spc="5" dirty="0">
                <a:latin typeface="Calibri"/>
                <a:cs typeface="Calibri"/>
              </a:rPr>
              <a:t>”</a:t>
            </a:r>
            <a:endParaRPr sz="2300">
              <a:latin typeface="Calibri"/>
              <a:cs typeface="Calibri"/>
            </a:endParaRPr>
          </a:p>
          <a:p>
            <a:pPr>
              <a:lnSpc>
                <a:spcPct val="100000"/>
              </a:lnSpc>
              <a:spcBef>
                <a:spcPts val="5"/>
              </a:spcBef>
              <a:buFont typeface="Wingdings"/>
              <a:buChar char=""/>
            </a:pPr>
            <a:endParaRPr sz="3300">
              <a:latin typeface="Calibri"/>
              <a:cs typeface="Calibri"/>
            </a:endParaRPr>
          </a:p>
          <a:p>
            <a:pPr marL="1390015" lvl="1" indent="-568960">
              <a:lnSpc>
                <a:spcPct val="100000"/>
              </a:lnSpc>
              <a:buFont typeface="Times New Roman"/>
              <a:buChar char="–"/>
              <a:tabLst>
                <a:tab pos="1390015" algn="l"/>
                <a:tab pos="1390650" algn="l"/>
              </a:tabLst>
            </a:pPr>
            <a:r>
              <a:rPr sz="1950" spc="5" dirty="0">
                <a:latin typeface="Calibri"/>
                <a:cs typeface="Calibri"/>
              </a:rPr>
              <a:t>Allows</a:t>
            </a:r>
            <a:r>
              <a:rPr sz="1950" dirty="0">
                <a:latin typeface="Calibri"/>
                <a:cs typeface="Calibri"/>
              </a:rPr>
              <a:t> </a:t>
            </a:r>
            <a:r>
              <a:rPr sz="1950" spc="10" dirty="0">
                <a:latin typeface="Calibri"/>
                <a:cs typeface="Calibri"/>
              </a:rPr>
              <a:t>running</a:t>
            </a:r>
            <a:r>
              <a:rPr sz="1950" spc="-35" dirty="0">
                <a:latin typeface="Calibri"/>
                <a:cs typeface="Calibri"/>
              </a:rPr>
              <a:t> </a:t>
            </a:r>
            <a:r>
              <a:rPr sz="1950" spc="10" dirty="0">
                <a:latin typeface="Calibri"/>
                <a:cs typeface="Calibri"/>
              </a:rPr>
              <a:t>commands</a:t>
            </a:r>
            <a:r>
              <a:rPr sz="1950" dirty="0">
                <a:latin typeface="Calibri"/>
                <a:cs typeface="Calibri"/>
              </a:rPr>
              <a:t> </a:t>
            </a:r>
            <a:r>
              <a:rPr sz="1950" spc="10" dirty="0">
                <a:latin typeface="Calibri"/>
                <a:cs typeface="Calibri"/>
              </a:rPr>
              <a:t>as</a:t>
            </a:r>
            <a:r>
              <a:rPr sz="1950" spc="5" dirty="0">
                <a:latin typeface="Calibri"/>
                <a:cs typeface="Calibri"/>
              </a:rPr>
              <a:t> </a:t>
            </a:r>
            <a:r>
              <a:rPr sz="1950" spc="10" dirty="0">
                <a:latin typeface="Calibri"/>
                <a:cs typeface="Calibri"/>
              </a:rPr>
              <a:t>another</a:t>
            </a:r>
            <a:r>
              <a:rPr sz="1950" dirty="0">
                <a:latin typeface="Calibri"/>
                <a:cs typeface="Calibri"/>
              </a:rPr>
              <a:t> </a:t>
            </a:r>
            <a:r>
              <a:rPr sz="1950" spc="10" dirty="0">
                <a:latin typeface="Calibri"/>
                <a:cs typeface="Calibri"/>
              </a:rPr>
              <a:t>user</a:t>
            </a:r>
            <a:endParaRPr sz="1950">
              <a:latin typeface="Calibri"/>
              <a:cs typeface="Calibri"/>
            </a:endParaRPr>
          </a:p>
          <a:p>
            <a:pPr lvl="1">
              <a:lnSpc>
                <a:spcPct val="100000"/>
              </a:lnSpc>
              <a:spcBef>
                <a:spcPts val="10"/>
              </a:spcBef>
              <a:buFont typeface="Times New Roman"/>
              <a:buChar char="–"/>
            </a:pPr>
            <a:endParaRPr sz="2300">
              <a:latin typeface="Calibri"/>
              <a:cs typeface="Calibri"/>
            </a:endParaRPr>
          </a:p>
          <a:p>
            <a:pPr marL="1390015" lvl="1" indent="-568960">
              <a:lnSpc>
                <a:spcPct val="100000"/>
              </a:lnSpc>
              <a:spcBef>
                <a:spcPts val="5"/>
              </a:spcBef>
              <a:buFont typeface="Times New Roman"/>
              <a:buChar char="–"/>
              <a:tabLst>
                <a:tab pos="1390015" algn="l"/>
                <a:tab pos="1390650" algn="l"/>
              </a:tabLst>
            </a:pPr>
            <a:r>
              <a:rPr sz="1950" dirty="0">
                <a:latin typeface="Calibri"/>
                <a:cs typeface="Calibri"/>
              </a:rPr>
              <a:t>Approved</a:t>
            </a:r>
            <a:r>
              <a:rPr sz="1950" spc="20" dirty="0">
                <a:latin typeface="Calibri"/>
                <a:cs typeface="Calibri"/>
              </a:rPr>
              <a:t> </a:t>
            </a:r>
            <a:r>
              <a:rPr sz="1950" spc="5" dirty="0">
                <a:latin typeface="Calibri"/>
                <a:cs typeface="Calibri"/>
              </a:rPr>
              <a:t>accounts</a:t>
            </a:r>
            <a:r>
              <a:rPr sz="1950" dirty="0">
                <a:latin typeface="Calibri"/>
                <a:cs typeface="Calibri"/>
              </a:rPr>
              <a:t> </a:t>
            </a:r>
            <a:r>
              <a:rPr sz="1950" spc="10" dirty="0">
                <a:latin typeface="Calibri"/>
                <a:cs typeface="Calibri"/>
              </a:rPr>
              <a:t>and </a:t>
            </a:r>
            <a:r>
              <a:rPr sz="1950" spc="5" dirty="0">
                <a:latin typeface="Calibri"/>
                <a:cs typeface="Calibri"/>
              </a:rPr>
              <a:t>settings</a:t>
            </a:r>
            <a:r>
              <a:rPr sz="1950" dirty="0">
                <a:latin typeface="Calibri"/>
                <a:cs typeface="Calibri"/>
              </a:rPr>
              <a:t> are</a:t>
            </a:r>
            <a:r>
              <a:rPr sz="1950" spc="5" dirty="0">
                <a:latin typeface="Calibri"/>
                <a:cs typeface="Calibri"/>
              </a:rPr>
              <a:t> </a:t>
            </a:r>
            <a:r>
              <a:rPr sz="1950" spc="-5" dirty="0">
                <a:latin typeface="Calibri"/>
                <a:cs typeface="Calibri"/>
              </a:rPr>
              <a:t>stored</a:t>
            </a:r>
            <a:r>
              <a:rPr sz="1950" spc="10" dirty="0">
                <a:latin typeface="Calibri"/>
                <a:cs typeface="Calibri"/>
              </a:rPr>
              <a:t> in</a:t>
            </a:r>
            <a:r>
              <a:rPr sz="1950" spc="15" dirty="0">
                <a:latin typeface="Calibri"/>
                <a:cs typeface="Calibri"/>
              </a:rPr>
              <a:t> </a:t>
            </a:r>
            <a:r>
              <a:rPr sz="1950" spc="15" dirty="0">
                <a:latin typeface="Consolas"/>
                <a:cs typeface="Consolas"/>
              </a:rPr>
              <a:t>/etc/sudoers</a:t>
            </a:r>
            <a:endParaRPr sz="1950">
              <a:latin typeface="Consolas"/>
              <a:cs typeface="Consolas"/>
            </a:endParaRPr>
          </a:p>
          <a:p>
            <a:pPr lvl="1">
              <a:lnSpc>
                <a:spcPct val="100000"/>
              </a:lnSpc>
              <a:spcBef>
                <a:spcPts val="5"/>
              </a:spcBef>
              <a:buFont typeface="Times New Roman"/>
              <a:buChar char="–"/>
            </a:pPr>
            <a:endParaRPr sz="2400">
              <a:latin typeface="Consolas"/>
              <a:cs typeface="Consolas"/>
            </a:endParaRPr>
          </a:p>
          <a:p>
            <a:pPr marL="1390015" lvl="1" indent="-568960">
              <a:lnSpc>
                <a:spcPct val="100000"/>
              </a:lnSpc>
              <a:buFont typeface="Times New Roman"/>
              <a:buChar char="–"/>
              <a:tabLst>
                <a:tab pos="1390015" algn="l"/>
                <a:tab pos="1390650" algn="l"/>
              </a:tabLst>
            </a:pPr>
            <a:r>
              <a:rPr sz="1950" dirty="0">
                <a:latin typeface="Calibri"/>
                <a:cs typeface="Calibri"/>
              </a:rPr>
              <a:t>Administrative</a:t>
            </a:r>
            <a:r>
              <a:rPr sz="1950" spc="-5" dirty="0">
                <a:latin typeface="Calibri"/>
                <a:cs typeface="Calibri"/>
              </a:rPr>
              <a:t> </a:t>
            </a:r>
            <a:r>
              <a:rPr sz="1950" spc="10" dirty="0">
                <a:latin typeface="Calibri"/>
                <a:cs typeface="Calibri"/>
              </a:rPr>
              <a:t>commands look</a:t>
            </a:r>
            <a:r>
              <a:rPr sz="1950" spc="20" dirty="0">
                <a:latin typeface="Calibri"/>
                <a:cs typeface="Calibri"/>
              </a:rPr>
              <a:t> </a:t>
            </a:r>
            <a:r>
              <a:rPr sz="1950" spc="-10" dirty="0">
                <a:latin typeface="Calibri"/>
                <a:cs typeface="Calibri"/>
              </a:rPr>
              <a:t>like</a:t>
            </a:r>
            <a:r>
              <a:rPr sz="1950" spc="5" dirty="0">
                <a:latin typeface="Calibri"/>
                <a:cs typeface="Calibri"/>
              </a:rPr>
              <a:t> this</a:t>
            </a:r>
            <a:endParaRPr sz="1950">
              <a:latin typeface="Calibri"/>
              <a:cs typeface="Calibri"/>
            </a:endParaRPr>
          </a:p>
          <a:p>
            <a:pPr marL="2192020" lvl="2" indent="-455930">
              <a:lnSpc>
                <a:spcPct val="100000"/>
              </a:lnSpc>
              <a:spcBef>
                <a:spcPts val="240"/>
              </a:spcBef>
              <a:buFont typeface="Times New Roman"/>
              <a:buChar char="•"/>
              <a:tabLst>
                <a:tab pos="2191385" algn="l"/>
                <a:tab pos="2192020" algn="l"/>
              </a:tabLst>
            </a:pPr>
            <a:r>
              <a:rPr sz="1650" dirty="0">
                <a:latin typeface="Consolas"/>
                <a:cs typeface="Consolas"/>
              </a:rPr>
              <a:t>sudo</a:t>
            </a:r>
            <a:r>
              <a:rPr sz="1650" spc="5" dirty="0">
                <a:latin typeface="Consolas"/>
                <a:cs typeface="Consolas"/>
              </a:rPr>
              <a:t> </a:t>
            </a:r>
            <a:r>
              <a:rPr sz="1650" dirty="0">
                <a:latin typeface="Consolas"/>
                <a:cs typeface="Consolas"/>
              </a:rPr>
              <a:t>apt-get</a:t>
            </a:r>
            <a:r>
              <a:rPr sz="1650" spc="20" dirty="0">
                <a:latin typeface="Consolas"/>
                <a:cs typeface="Consolas"/>
              </a:rPr>
              <a:t> </a:t>
            </a:r>
            <a:r>
              <a:rPr sz="1650" dirty="0">
                <a:latin typeface="Consolas"/>
                <a:cs typeface="Consolas"/>
              </a:rPr>
              <a:t>install</a:t>
            </a:r>
            <a:r>
              <a:rPr sz="1650" spc="-5" dirty="0">
                <a:latin typeface="Consolas"/>
                <a:cs typeface="Consolas"/>
              </a:rPr>
              <a:t> </a:t>
            </a:r>
            <a:r>
              <a:rPr sz="1650" dirty="0">
                <a:latin typeface="Consolas"/>
                <a:cs typeface="Consolas"/>
              </a:rPr>
              <a:t>openssh-server</a:t>
            </a:r>
            <a:endParaRPr sz="1650">
              <a:latin typeface="Consolas"/>
              <a:cs typeface="Consolas"/>
            </a:endParaRPr>
          </a:p>
          <a:p>
            <a:pPr>
              <a:lnSpc>
                <a:spcPct val="100000"/>
              </a:lnSpc>
              <a:spcBef>
                <a:spcPts val="50"/>
              </a:spcBef>
            </a:pPr>
            <a:endParaRPr sz="2000">
              <a:latin typeface="Consolas"/>
              <a:cs typeface="Consolas"/>
            </a:endParaRPr>
          </a:p>
          <a:p>
            <a:pPr marL="1792605" indent="-457834">
              <a:lnSpc>
                <a:spcPct val="100000"/>
              </a:lnSpc>
              <a:buFont typeface="Times New Roman"/>
              <a:buChar char="•"/>
              <a:tabLst>
                <a:tab pos="1792605" algn="l"/>
                <a:tab pos="1793239" algn="l"/>
              </a:tabLst>
            </a:pPr>
            <a:r>
              <a:rPr sz="1950" spc="10" dirty="0">
                <a:latin typeface="Calibri"/>
                <a:cs typeface="Calibri"/>
              </a:rPr>
              <a:t>Whereas</a:t>
            </a:r>
            <a:r>
              <a:rPr sz="1950" spc="-10" dirty="0">
                <a:latin typeface="Calibri"/>
                <a:cs typeface="Calibri"/>
              </a:rPr>
              <a:t> </a:t>
            </a:r>
            <a:r>
              <a:rPr sz="1950" dirty="0">
                <a:latin typeface="Calibri"/>
                <a:cs typeface="Calibri"/>
              </a:rPr>
              <a:t>root</a:t>
            </a:r>
            <a:r>
              <a:rPr sz="1950" spc="15" dirty="0">
                <a:latin typeface="Calibri"/>
                <a:cs typeface="Calibri"/>
              </a:rPr>
              <a:t> </a:t>
            </a:r>
            <a:r>
              <a:rPr sz="1950" spc="10" dirty="0">
                <a:latin typeface="Calibri"/>
                <a:cs typeface="Calibri"/>
              </a:rPr>
              <a:t>user</a:t>
            </a:r>
            <a:r>
              <a:rPr sz="1950" spc="-10" dirty="0">
                <a:latin typeface="Calibri"/>
                <a:cs typeface="Calibri"/>
              </a:rPr>
              <a:t> </a:t>
            </a:r>
            <a:r>
              <a:rPr sz="1950" spc="5" dirty="0">
                <a:latin typeface="Calibri"/>
                <a:cs typeface="Calibri"/>
              </a:rPr>
              <a:t>would</a:t>
            </a:r>
            <a:r>
              <a:rPr sz="1950" spc="-15" dirty="0">
                <a:latin typeface="Calibri"/>
                <a:cs typeface="Calibri"/>
              </a:rPr>
              <a:t> </a:t>
            </a:r>
            <a:r>
              <a:rPr sz="1950" dirty="0">
                <a:latin typeface="Calibri"/>
                <a:cs typeface="Calibri"/>
              </a:rPr>
              <a:t>just</a:t>
            </a:r>
            <a:r>
              <a:rPr sz="1950" spc="5" dirty="0">
                <a:latin typeface="Calibri"/>
                <a:cs typeface="Calibri"/>
              </a:rPr>
              <a:t> </a:t>
            </a:r>
            <a:r>
              <a:rPr sz="1950" spc="10" dirty="0">
                <a:latin typeface="Calibri"/>
                <a:cs typeface="Calibri"/>
              </a:rPr>
              <a:t>run:</a:t>
            </a:r>
            <a:endParaRPr sz="1950">
              <a:latin typeface="Calibri"/>
              <a:cs typeface="Calibri"/>
            </a:endParaRPr>
          </a:p>
          <a:p>
            <a:pPr marL="2192020" lvl="1" indent="-455930">
              <a:lnSpc>
                <a:spcPct val="100000"/>
              </a:lnSpc>
              <a:spcBef>
                <a:spcPts val="250"/>
              </a:spcBef>
              <a:buFont typeface="Times New Roman"/>
              <a:buChar char="•"/>
              <a:tabLst>
                <a:tab pos="2191385" algn="l"/>
                <a:tab pos="2192020" algn="l"/>
              </a:tabLst>
            </a:pPr>
            <a:r>
              <a:rPr sz="1650" dirty="0">
                <a:latin typeface="Consolas"/>
                <a:cs typeface="Consolas"/>
              </a:rPr>
              <a:t>apt-get</a:t>
            </a:r>
            <a:r>
              <a:rPr sz="1650" spc="5" dirty="0">
                <a:latin typeface="Consolas"/>
                <a:cs typeface="Consolas"/>
              </a:rPr>
              <a:t> </a:t>
            </a:r>
            <a:r>
              <a:rPr sz="1650" dirty="0">
                <a:latin typeface="Consolas"/>
                <a:cs typeface="Consolas"/>
              </a:rPr>
              <a:t>install</a:t>
            </a:r>
            <a:r>
              <a:rPr sz="1650" spc="5" dirty="0">
                <a:latin typeface="Consolas"/>
                <a:cs typeface="Consolas"/>
              </a:rPr>
              <a:t> </a:t>
            </a:r>
            <a:r>
              <a:rPr sz="1650" dirty="0">
                <a:latin typeface="Consolas"/>
                <a:cs typeface="Consolas"/>
              </a:rPr>
              <a:t>openssh-server</a:t>
            </a:r>
            <a:endParaRPr sz="1650">
              <a:latin typeface="Consolas"/>
              <a:cs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4327"/>
            <a:ext cx="3894454" cy="579755"/>
          </a:xfrm>
          <a:prstGeom prst="rect">
            <a:avLst/>
          </a:prstGeom>
        </p:spPr>
        <p:txBody>
          <a:bodyPr vert="horz" wrap="square" lIns="0" tIns="17145" rIns="0" bIns="0" rtlCol="0">
            <a:spAutoFit/>
          </a:bodyPr>
          <a:lstStyle/>
          <a:p>
            <a:pPr marL="12700">
              <a:lnSpc>
                <a:spcPct val="100000"/>
              </a:lnSpc>
              <a:spcBef>
                <a:spcPts val="135"/>
              </a:spcBef>
            </a:pPr>
            <a:r>
              <a:rPr sz="3600" b="0" spc="10" dirty="0">
                <a:latin typeface="Calibri Light"/>
                <a:cs typeface="Calibri Light"/>
              </a:rPr>
              <a:t>Linux</a:t>
            </a:r>
            <a:r>
              <a:rPr sz="3600" b="0" spc="-20" dirty="0">
                <a:latin typeface="Calibri Light"/>
                <a:cs typeface="Calibri Light"/>
              </a:rPr>
              <a:t> </a:t>
            </a:r>
            <a:r>
              <a:rPr sz="3600" b="0" spc="10" dirty="0">
                <a:latin typeface="Calibri Light"/>
                <a:cs typeface="Calibri Light"/>
              </a:rPr>
              <a:t>Security</a:t>
            </a:r>
            <a:r>
              <a:rPr sz="3600" b="0" spc="-20" dirty="0">
                <a:latin typeface="Calibri Light"/>
                <a:cs typeface="Calibri Light"/>
              </a:rPr>
              <a:t> </a:t>
            </a:r>
            <a:r>
              <a:rPr sz="3600" b="0" spc="15" dirty="0">
                <a:latin typeface="Calibri Light"/>
                <a:cs typeface="Calibri Light"/>
              </a:rPr>
              <a:t>Model</a:t>
            </a:r>
            <a:endParaRPr sz="3600">
              <a:latin typeface="Calibri Light"/>
              <a:cs typeface="Calibri Light"/>
            </a:endParaRPr>
          </a:p>
        </p:txBody>
      </p:sp>
      <p:sp>
        <p:nvSpPr>
          <p:cNvPr id="10" name="object 10"/>
          <p:cNvSpPr txBox="1">
            <a:spLocks noGrp="1"/>
          </p:cNvSpPr>
          <p:nvPr>
            <p:ph type="ftr" sz="quarter" idx="5"/>
          </p:nvPr>
        </p:nvSpPr>
        <p:spPr>
          <a:xfrm>
            <a:off x="1935607" y="7232122"/>
            <a:ext cx="6210300" cy="234038"/>
          </a:xfrm>
          <a:prstGeom prst="rect">
            <a:avLst/>
          </a:prstGeom>
        </p:spPr>
        <p:txBody>
          <a:bodyPr vert="horz" wrap="square" lIns="0" tIns="0" rIns="0" bIns="0" rtlCol="0">
            <a:spAutoFit/>
          </a:bodyPr>
          <a:lstStyle/>
          <a:p>
            <a:pPr marL="12700">
              <a:lnSpc>
                <a:spcPts val="1810"/>
              </a:lnSpc>
            </a:pPr>
            <a:r>
              <a:rPr lang="en-US" spc="-5"/>
              <a:t>Real-world systems: ethical hacking practicum – UW Summer 2021</a:t>
            </a:r>
            <a:endParaRPr spc="-5" dirty="0"/>
          </a:p>
        </p:txBody>
      </p:sp>
      <p:sp>
        <p:nvSpPr>
          <p:cNvPr id="3" name="object 3"/>
          <p:cNvSpPr txBox="1"/>
          <p:nvPr/>
        </p:nvSpPr>
        <p:spPr>
          <a:xfrm>
            <a:off x="583501" y="1688874"/>
            <a:ext cx="5506085" cy="2573655"/>
          </a:xfrm>
          <a:prstGeom prst="rect">
            <a:avLst/>
          </a:prstGeom>
        </p:spPr>
        <p:txBody>
          <a:bodyPr vert="horz" wrap="square" lIns="0" tIns="72390" rIns="0" bIns="0" rtlCol="0">
            <a:spAutoFit/>
          </a:bodyPr>
          <a:lstStyle/>
          <a:p>
            <a:pPr marL="570230" indent="-558165">
              <a:lnSpc>
                <a:spcPct val="100000"/>
              </a:lnSpc>
              <a:spcBef>
                <a:spcPts val="570"/>
              </a:spcBef>
              <a:buSzPct val="45652"/>
              <a:buFont typeface="Wingdings"/>
              <a:buChar char=""/>
              <a:tabLst>
                <a:tab pos="570230" algn="l"/>
                <a:tab pos="570865" algn="l"/>
              </a:tabLst>
            </a:pPr>
            <a:r>
              <a:rPr sz="2300" dirty="0">
                <a:latin typeface="Calibri"/>
                <a:cs typeface="Calibri"/>
              </a:rPr>
              <a:t>Capabilities</a:t>
            </a:r>
            <a:endParaRPr sz="2300">
              <a:latin typeface="Calibri"/>
              <a:cs typeface="Calibri"/>
            </a:endParaRPr>
          </a:p>
          <a:p>
            <a:pPr marL="1186180" lvl="1" indent="-500380">
              <a:lnSpc>
                <a:spcPct val="100000"/>
              </a:lnSpc>
              <a:spcBef>
                <a:spcPts val="420"/>
              </a:spcBef>
              <a:buSzPct val="43589"/>
              <a:buFont typeface="Wingdings"/>
              <a:buChar char=""/>
              <a:tabLst>
                <a:tab pos="1185545" algn="l"/>
                <a:tab pos="1186180" algn="l"/>
              </a:tabLst>
            </a:pPr>
            <a:r>
              <a:rPr sz="1950" b="1" spc="10" dirty="0">
                <a:latin typeface="Calibri"/>
                <a:cs typeface="Calibri"/>
              </a:rPr>
              <a:t>Similar</a:t>
            </a:r>
            <a:r>
              <a:rPr sz="1950" b="1" spc="-10" dirty="0">
                <a:latin typeface="Calibri"/>
                <a:cs typeface="Calibri"/>
              </a:rPr>
              <a:t> </a:t>
            </a:r>
            <a:r>
              <a:rPr sz="1950" b="1" spc="-5" dirty="0">
                <a:latin typeface="Calibri"/>
                <a:cs typeface="Calibri"/>
              </a:rPr>
              <a:t>to</a:t>
            </a:r>
            <a:r>
              <a:rPr sz="1950" b="1" spc="15" dirty="0">
                <a:latin typeface="Calibri"/>
                <a:cs typeface="Calibri"/>
              </a:rPr>
              <a:t> </a:t>
            </a:r>
            <a:r>
              <a:rPr sz="1950" b="1" spc="5" dirty="0">
                <a:latin typeface="Calibri"/>
                <a:cs typeface="Calibri"/>
              </a:rPr>
              <a:t>'privileges'</a:t>
            </a:r>
            <a:r>
              <a:rPr sz="1950" b="1" spc="-15" dirty="0">
                <a:latin typeface="Calibri"/>
                <a:cs typeface="Calibri"/>
              </a:rPr>
              <a:t> </a:t>
            </a:r>
            <a:r>
              <a:rPr sz="1950" spc="10" dirty="0">
                <a:latin typeface="Calibri"/>
                <a:cs typeface="Calibri"/>
              </a:rPr>
              <a:t>in </a:t>
            </a:r>
            <a:r>
              <a:rPr sz="1950" spc="5" dirty="0">
                <a:latin typeface="Calibri"/>
                <a:cs typeface="Calibri"/>
              </a:rPr>
              <a:t>Windows</a:t>
            </a:r>
            <a:endParaRPr sz="1950">
              <a:latin typeface="Calibri"/>
              <a:cs typeface="Calibri"/>
            </a:endParaRPr>
          </a:p>
          <a:p>
            <a:pPr lvl="1">
              <a:lnSpc>
                <a:spcPct val="100000"/>
              </a:lnSpc>
              <a:spcBef>
                <a:spcPts val="35"/>
              </a:spcBef>
              <a:buFont typeface="Wingdings"/>
              <a:buChar char=""/>
            </a:pPr>
            <a:endParaRPr sz="1900">
              <a:latin typeface="Calibri"/>
              <a:cs typeface="Calibri"/>
            </a:endParaRPr>
          </a:p>
          <a:p>
            <a:pPr marL="1186180" lvl="1" indent="-500380">
              <a:lnSpc>
                <a:spcPct val="100000"/>
              </a:lnSpc>
              <a:buSzPct val="43589"/>
              <a:buFont typeface="Wingdings"/>
              <a:buChar char=""/>
              <a:tabLst>
                <a:tab pos="1185545" algn="l"/>
                <a:tab pos="1186180" algn="l"/>
              </a:tabLst>
            </a:pPr>
            <a:r>
              <a:rPr sz="1950" spc="5" dirty="0">
                <a:latin typeface="Calibri"/>
                <a:cs typeface="Calibri"/>
              </a:rPr>
              <a:t>Kernel</a:t>
            </a:r>
            <a:r>
              <a:rPr sz="1950" spc="-15" dirty="0">
                <a:latin typeface="Calibri"/>
                <a:cs typeface="Calibri"/>
              </a:rPr>
              <a:t> </a:t>
            </a:r>
            <a:r>
              <a:rPr sz="1950" spc="10" dirty="0">
                <a:latin typeface="Calibri"/>
                <a:cs typeface="Calibri"/>
              </a:rPr>
              <a:t>does</a:t>
            </a:r>
            <a:r>
              <a:rPr sz="1950" spc="5" dirty="0">
                <a:latin typeface="Calibri"/>
                <a:cs typeface="Calibri"/>
              </a:rPr>
              <a:t> </a:t>
            </a:r>
            <a:r>
              <a:rPr sz="1950" spc="10" dirty="0">
                <a:latin typeface="Calibri"/>
                <a:cs typeface="Calibri"/>
              </a:rPr>
              <a:t>not</a:t>
            </a:r>
            <a:r>
              <a:rPr sz="1950" spc="5" dirty="0">
                <a:latin typeface="Calibri"/>
                <a:cs typeface="Calibri"/>
              </a:rPr>
              <a:t> </a:t>
            </a:r>
            <a:r>
              <a:rPr sz="1950" spc="10" dirty="0">
                <a:latin typeface="Calibri"/>
                <a:cs typeface="Calibri"/>
              </a:rPr>
              <a:t>check</a:t>
            </a:r>
            <a:r>
              <a:rPr sz="1950" spc="-5" dirty="0">
                <a:latin typeface="Calibri"/>
                <a:cs typeface="Calibri"/>
              </a:rPr>
              <a:t> </a:t>
            </a:r>
            <a:r>
              <a:rPr sz="1950" spc="5" dirty="0">
                <a:latin typeface="Calibri"/>
                <a:cs typeface="Calibri"/>
              </a:rPr>
              <a:t>capabilities</a:t>
            </a:r>
            <a:r>
              <a:rPr sz="1950" spc="-20" dirty="0">
                <a:latin typeface="Calibri"/>
                <a:cs typeface="Calibri"/>
              </a:rPr>
              <a:t> </a:t>
            </a:r>
            <a:r>
              <a:rPr sz="1950" spc="-5" dirty="0">
                <a:latin typeface="Calibri"/>
                <a:cs typeface="Calibri"/>
              </a:rPr>
              <a:t>for</a:t>
            </a:r>
            <a:r>
              <a:rPr sz="1950" dirty="0">
                <a:latin typeface="Calibri"/>
                <a:cs typeface="Calibri"/>
              </a:rPr>
              <a:t> root</a:t>
            </a:r>
            <a:endParaRPr sz="1950">
              <a:latin typeface="Calibri"/>
              <a:cs typeface="Calibri"/>
            </a:endParaRPr>
          </a:p>
          <a:p>
            <a:pPr lvl="1">
              <a:lnSpc>
                <a:spcPct val="100000"/>
              </a:lnSpc>
              <a:spcBef>
                <a:spcPts val="20"/>
              </a:spcBef>
              <a:buFont typeface="Wingdings"/>
              <a:buChar char=""/>
            </a:pPr>
            <a:endParaRPr sz="1900">
              <a:latin typeface="Calibri"/>
              <a:cs typeface="Calibri"/>
            </a:endParaRPr>
          </a:p>
          <a:p>
            <a:pPr marL="1186180" lvl="1" indent="-500380">
              <a:lnSpc>
                <a:spcPct val="100000"/>
              </a:lnSpc>
              <a:buSzPct val="43589"/>
              <a:buFont typeface="Wingdings"/>
              <a:buChar char=""/>
              <a:tabLst>
                <a:tab pos="1185545" algn="l"/>
                <a:tab pos="1186180" algn="l"/>
              </a:tabLst>
            </a:pPr>
            <a:r>
              <a:rPr sz="1950" spc="5" dirty="0">
                <a:latin typeface="Calibri"/>
                <a:cs typeface="Calibri"/>
              </a:rPr>
              <a:t>All</a:t>
            </a:r>
            <a:r>
              <a:rPr sz="1950" dirty="0">
                <a:latin typeface="Calibri"/>
                <a:cs typeface="Calibri"/>
              </a:rPr>
              <a:t> </a:t>
            </a:r>
            <a:r>
              <a:rPr sz="1950" spc="10" dirty="0">
                <a:latin typeface="Calibri"/>
                <a:cs typeface="Calibri"/>
              </a:rPr>
              <a:t>other</a:t>
            </a:r>
            <a:r>
              <a:rPr sz="1950" spc="20" dirty="0">
                <a:latin typeface="Calibri"/>
                <a:cs typeface="Calibri"/>
              </a:rPr>
              <a:t> </a:t>
            </a:r>
            <a:r>
              <a:rPr sz="1950" spc="5" dirty="0">
                <a:latin typeface="Calibri"/>
                <a:cs typeface="Calibri"/>
              </a:rPr>
              <a:t>users</a:t>
            </a:r>
            <a:r>
              <a:rPr sz="1950" spc="-20" dirty="0">
                <a:latin typeface="Calibri"/>
                <a:cs typeface="Calibri"/>
              </a:rPr>
              <a:t> </a:t>
            </a:r>
            <a:r>
              <a:rPr sz="1950" dirty="0">
                <a:latin typeface="Calibri"/>
                <a:cs typeface="Calibri"/>
              </a:rPr>
              <a:t>are</a:t>
            </a:r>
            <a:r>
              <a:rPr sz="1950" spc="10" dirty="0">
                <a:latin typeface="Calibri"/>
                <a:cs typeface="Calibri"/>
              </a:rPr>
              <a:t> </a:t>
            </a:r>
            <a:r>
              <a:rPr sz="1950" dirty="0">
                <a:latin typeface="Calibri"/>
                <a:cs typeface="Calibri"/>
              </a:rPr>
              <a:t>checked</a:t>
            </a:r>
            <a:r>
              <a:rPr sz="1950" spc="-5" dirty="0">
                <a:latin typeface="Calibri"/>
                <a:cs typeface="Calibri"/>
              </a:rPr>
              <a:t> for</a:t>
            </a:r>
            <a:r>
              <a:rPr sz="1950" spc="10" dirty="0">
                <a:latin typeface="Calibri"/>
                <a:cs typeface="Calibri"/>
              </a:rPr>
              <a:t> </a:t>
            </a:r>
            <a:r>
              <a:rPr sz="1950" spc="5" dirty="0">
                <a:latin typeface="Calibri"/>
                <a:cs typeface="Calibri"/>
              </a:rPr>
              <a:t>capabilities</a:t>
            </a:r>
            <a:endParaRPr sz="1950">
              <a:latin typeface="Calibri"/>
              <a:cs typeface="Calibri"/>
            </a:endParaRPr>
          </a:p>
          <a:p>
            <a:pPr lvl="1">
              <a:lnSpc>
                <a:spcPct val="100000"/>
              </a:lnSpc>
              <a:spcBef>
                <a:spcPts val="30"/>
              </a:spcBef>
              <a:buFont typeface="Wingdings"/>
              <a:buChar char=""/>
            </a:pPr>
            <a:endParaRPr sz="1900">
              <a:latin typeface="Calibri"/>
              <a:cs typeface="Calibri"/>
            </a:endParaRPr>
          </a:p>
          <a:p>
            <a:pPr marL="1186180" lvl="1" indent="-500380">
              <a:lnSpc>
                <a:spcPct val="100000"/>
              </a:lnSpc>
              <a:buSzPct val="43589"/>
              <a:buFont typeface="Wingdings"/>
              <a:buChar char=""/>
              <a:tabLst>
                <a:tab pos="1185545" algn="l"/>
                <a:tab pos="1186180" algn="l"/>
              </a:tabLst>
            </a:pPr>
            <a:r>
              <a:rPr sz="1950" spc="5" dirty="0">
                <a:latin typeface="Calibri"/>
                <a:cs typeface="Calibri"/>
              </a:rPr>
              <a:t>Examples:</a:t>
            </a:r>
            <a:endParaRPr sz="1950">
              <a:latin typeface="Calibri"/>
              <a:cs typeface="Calibri"/>
            </a:endParaRPr>
          </a:p>
        </p:txBody>
      </p:sp>
      <p:sp>
        <p:nvSpPr>
          <p:cNvPr id="4" name="object 4"/>
          <p:cNvSpPr txBox="1"/>
          <p:nvPr/>
        </p:nvSpPr>
        <p:spPr>
          <a:xfrm>
            <a:off x="1929193" y="4607179"/>
            <a:ext cx="96520" cy="139065"/>
          </a:xfrm>
          <a:prstGeom prst="rect">
            <a:avLst/>
          </a:prstGeom>
        </p:spPr>
        <p:txBody>
          <a:bodyPr vert="horz" wrap="square" lIns="0" tIns="11430" rIns="0" bIns="0" rtlCol="0">
            <a:spAutoFit/>
          </a:bodyPr>
          <a:lstStyle/>
          <a:p>
            <a:pPr marL="12700">
              <a:lnSpc>
                <a:spcPct val="100000"/>
              </a:lnSpc>
              <a:spcBef>
                <a:spcPts val="90"/>
              </a:spcBef>
            </a:pPr>
            <a:r>
              <a:rPr sz="750" spc="-5" dirty="0">
                <a:latin typeface="Wingdings"/>
                <a:cs typeface="Wingdings"/>
              </a:rPr>
              <a:t></a:t>
            </a:r>
            <a:endParaRPr sz="750">
              <a:latin typeface="Wingdings"/>
              <a:cs typeface="Wingdings"/>
            </a:endParaRPr>
          </a:p>
        </p:txBody>
      </p:sp>
      <p:sp>
        <p:nvSpPr>
          <p:cNvPr id="5" name="object 5"/>
          <p:cNvSpPr txBox="1"/>
          <p:nvPr/>
        </p:nvSpPr>
        <p:spPr>
          <a:xfrm>
            <a:off x="1929193" y="4860163"/>
            <a:ext cx="96520" cy="139065"/>
          </a:xfrm>
          <a:prstGeom prst="rect">
            <a:avLst/>
          </a:prstGeom>
        </p:spPr>
        <p:txBody>
          <a:bodyPr vert="horz" wrap="square" lIns="0" tIns="11430" rIns="0" bIns="0" rtlCol="0">
            <a:spAutoFit/>
          </a:bodyPr>
          <a:lstStyle/>
          <a:p>
            <a:pPr marL="12700">
              <a:lnSpc>
                <a:spcPct val="100000"/>
              </a:lnSpc>
              <a:spcBef>
                <a:spcPts val="90"/>
              </a:spcBef>
            </a:pPr>
            <a:r>
              <a:rPr sz="750" spc="-5" dirty="0">
                <a:latin typeface="Wingdings"/>
                <a:cs typeface="Wingdings"/>
              </a:rPr>
              <a:t></a:t>
            </a:r>
            <a:endParaRPr sz="750">
              <a:latin typeface="Wingdings"/>
              <a:cs typeface="Wingdings"/>
            </a:endParaRPr>
          </a:p>
        </p:txBody>
      </p:sp>
      <p:sp>
        <p:nvSpPr>
          <p:cNvPr id="6" name="object 6"/>
          <p:cNvSpPr txBox="1"/>
          <p:nvPr/>
        </p:nvSpPr>
        <p:spPr>
          <a:xfrm>
            <a:off x="1929193" y="5111623"/>
            <a:ext cx="96520" cy="139065"/>
          </a:xfrm>
          <a:prstGeom prst="rect">
            <a:avLst/>
          </a:prstGeom>
        </p:spPr>
        <p:txBody>
          <a:bodyPr vert="horz" wrap="square" lIns="0" tIns="11430" rIns="0" bIns="0" rtlCol="0">
            <a:spAutoFit/>
          </a:bodyPr>
          <a:lstStyle/>
          <a:p>
            <a:pPr marL="12700">
              <a:lnSpc>
                <a:spcPct val="100000"/>
              </a:lnSpc>
              <a:spcBef>
                <a:spcPts val="90"/>
              </a:spcBef>
            </a:pPr>
            <a:r>
              <a:rPr sz="750" spc="-5" dirty="0">
                <a:latin typeface="Wingdings"/>
                <a:cs typeface="Wingdings"/>
              </a:rPr>
              <a:t></a:t>
            </a:r>
            <a:endParaRPr sz="750">
              <a:latin typeface="Wingdings"/>
              <a:cs typeface="Wingdings"/>
            </a:endParaRPr>
          </a:p>
        </p:txBody>
      </p:sp>
      <p:sp>
        <p:nvSpPr>
          <p:cNvPr id="7" name="object 7"/>
          <p:cNvSpPr txBox="1"/>
          <p:nvPr/>
        </p:nvSpPr>
        <p:spPr>
          <a:xfrm>
            <a:off x="1929193" y="4239895"/>
            <a:ext cx="4091940" cy="1033780"/>
          </a:xfrm>
          <a:prstGeom prst="rect">
            <a:avLst/>
          </a:prstGeom>
        </p:spPr>
        <p:txBody>
          <a:bodyPr vert="horz" wrap="square" lIns="0" tIns="13335" rIns="0" bIns="0" rtlCol="0">
            <a:spAutoFit/>
          </a:bodyPr>
          <a:lstStyle/>
          <a:p>
            <a:pPr marL="455930" indent="-443865">
              <a:lnSpc>
                <a:spcPct val="100000"/>
              </a:lnSpc>
              <a:spcBef>
                <a:spcPts val="105"/>
              </a:spcBef>
              <a:buSzPct val="45454"/>
              <a:buFont typeface="Wingdings"/>
              <a:buChar char=""/>
              <a:tabLst>
                <a:tab pos="455930" algn="l"/>
                <a:tab pos="456565" algn="l"/>
              </a:tabLst>
            </a:pPr>
            <a:r>
              <a:rPr sz="1650" dirty="0">
                <a:latin typeface="Calibri"/>
                <a:cs typeface="Calibri"/>
              </a:rPr>
              <a:t>Bind</a:t>
            </a:r>
            <a:r>
              <a:rPr sz="1650" spc="-20" dirty="0">
                <a:latin typeface="Calibri"/>
                <a:cs typeface="Calibri"/>
              </a:rPr>
              <a:t> </a:t>
            </a:r>
            <a:r>
              <a:rPr sz="1650" dirty="0">
                <a:latin typeface="Calibri"/>
                <a:cs typeface="Calibri"/>
              </a:rPr>
              <a:t>a</a:t>
            </a:r>
            <a:r>
              <a:rPr sz="1650" spc="-5" dirty="0">
                <a:latin typeface="Calibri"/>
                <a:cs typeface="Calibri"/>
              </a:rPr>
              <a:t> </a:t>
            </a:r>
            <a:r>
              <a:rPr sz="1650" spc="-10" dirty="0">
                <a:latin typeface="Calibri"/>
                <a:cs typeface="Calibri"/>
              </a:rPr>
              <a:t>socket </a:t>
            </a:r>
            <a:r>
              <a:rPr sz="1650" dirty="0">
                <a:latin typeface="Calibri"/>
                <a:cs typeface="Calibri"/>
              </a:rPr>
              <a:t>below</a:t>
            </a:r>
            <a:r>
              <a:rPr sz="1650" spc="-20" dirty="0">
                <a:latin typeface="Calibri"/>
                <a:cs typeface="Calibri"/>
              </a:rPr>
              <a:t> </a:t>
            </a:r>
            <a:r>
              <a:rPr sz="1650" dirty="0">
                <a:latin typeface="Calibri"/>
                <a:cs typeface="Calibri"/>
              </a:rPr>
              <a:t>port</a:t>
            </a:r>
            <a:r>
              <a:rPr sz="1650" spc="-10" dirty="0">
                <a:latin typeface="Calibri"/>
                <a:cs typeface="Calibri"/>
              </a:rPr>
              <a:t> </a:t>
            </a:r>
            <a:r>
              <a:rPr sz="1650" dirty="0">
                <a:latin typeface="Calibri"/>
                <a:cs typeface="Calibri"/>
              </a:rPr>
              <a:t>1024</a:t>
            </a:r>
            <a:endParaRPr sz="1650">
              <a:latin typeface="Calibri"/>
              <a:cs typeface="Calibri"/>
            </a:endParaRPr>
          </a:p>
          <a:p>
            <a:pPr marL="455930" marR="5080">
              <a:lnSpc>
                <a:spcPts val="1989"/>
              </a:lnSpc>
              <a:spcBef>
                <a:spcPts val="55"/>
              </a:spcBef>
            </a:pPr>
            <a:r>
              <a:rPr sz="1650" dirty="0">
                <a:latin typeface="Calibri"/>
                <a:cs typeface="Calibri"/>
              </a:rPr>
              <a:t>Block</a:t>
            </a:r>
            <a:r>
              <a:rPr sz="1650" spc="-10" dirty="0">
                <a:latin typeface="Calibri"/>
                <a:cs typeface="Calibri"/>
              </a:rPr>
              <a:t> </a:t>
            </a:r>
            <a:r>
              <a:rPr sz="1650" spc="-15" dirty="0">
                <a:latin typeface="Calibri"/>
                <a:cs typeface="Calibri"/>
              </a:rPr>
              <a:t>system</a:t>
            </a:r>
            <a:r>
              <a:rPr sz="1650" dirty="0">
                <a:latin typeface="Calibri"/>
                <a:cs typeface="Calibri"/>
              </a:rPr>
              <a:t> suspend</a:t>
            </a:r>
            <a:r>
              <a:rPr sz="1650" spc="20" dirty="0">
                <a:latin typeface="Calibri"/>
                <a:cs typeface="Calibri"/>
              </a:rPr>
              <a:t> </a:t>
            </a:r>
            <a:r>
              <a:rPr sz="1650" dirty="0">
                <a:latin typeface="Calibri"/>
                <a:cs typeface="Calibri"/>
              </a:rPr>
              <a:t>–</a:t>
            </a:r>
            <a:r>
              <a:rPr sz="1650" spc="5" dirty="0">
                <a:latin typeface="Calibri"/>
                <a:cs typeface="Calibri"/>
              </a:rPr>
              <a:t> </a:t>
            </a:r>
            <a:r>
              <a:rPr sz="1650" spc="-10" dirty="0">
                <a:latin typeface="Calibri"/>
                <a:cs typeface="Calibri"/>
              </a:rPr>
              <a:t>prevent</a:t>
            </a:r>
            <a:r>
              <a:rPr sz="1650" spc="-15" dirty="0">
                <a:latin typeface="Calibri"/>
                <a:cs typeface="Calibri"/>
              </a:rPr>
              <a:t> </a:t>
            </a:r>
            <a:r>
              <a:rPr sz="1650" spc="-5" dirty="0">
                <a:latin typeface="Calibri"/>
                <a:cs typeface="Calibri"/>
              </a:rPr>
              <a:t>shutdown </a:t>
            </a:r>
            <a:r>
              <a:rPr sz="1650" spc="-360" dirty="0">
                <a:latin typeface="Calibri"/>
                <a:cs typeface="Calibri"/>
              </a:rPr>
              <a:t> </a:t>
            </a:r>
            <a:r>
              <a:rPr sz="1650" spc="-5" dirty="0">
                <a:latin typeface="Calibri"/>
                <a:cs typeface="Calibri"/>
              </a:rPr>
              <a:t>Bypass</a:t>
            </a:r>
            <a:r>
              <a:rPr sz="1650" spc="-10" dirty="0">
                <a:latin typeface="Calibri"/>
                <a:cs typeface="Calibri"/>
              </a:rPr>
              <a:t> read</a:t>
            </a:r>
            <a:r>
              <a:rPr sz="1650" spc="5" dirty="0">
                <a:latin typeface="Calibri"/>
                <a:cs typeface="Calibri"/>
              </a:rPr>
              <a:t> </a:t>
            </a:r>
            <a:r>
              <a:rPr sz="1650" dirty="0">
                <a:latin typeface="Calibri"/>
                <a:cs typeface="Calibri"/>
              </a:rPr>
              <a:t>file</a:t>
            </a:r>
            <a:r>
              <a:rPr sz="1650" spc="-25" dirty="0">
                <a:latin typeface="Calibri"/>
                <a:cs typeface="Calibri"/>
              </a:rPr>
              <a:t> </a:t>
            </a:r>
            <a:r>
              <a:rPr sz="1650" dirty="0">
                <a:latin typeface="Calibri"/>
                <a:cs typeface="Calibri"/>
              </a:rPr>
              <a:t>permissions</a:t>
            </a:r>
            <a:endParaRPr sz="1650">
              <a:latin typeface="Calibri"/>
              <a:cs typeface="Calibri"/>
            </a:endParaRPr>
          </a:p>
          <a:p>
            <a:pPr marL="455930">
              <a:lnSpc>
                <a:spcPts val="1914"/>
              </a:lnSpc>
            </a:pPr>
            <a:r>
              <a:rPr sz="1650" dirty="0">
                <a:latin typeface="Calibri"/>
                <a:cs typeface="Calibri"/>
              </a:rPr>
              <a:t>Change</a:t>
            </a:r>
            <a:r>
              <a:rPr sz="1650" spc="-25" dirty="0">
                <a:latin typeface="Calibri"/>
                <a:cs typeface="Calibri"/>
              </a:rPr>
              <a:t> </a:t>
            </a:r>
            <a:r>
              <a:rPr sz="1650" dirty="0">
                <a:latin typeface="Calibri"/>
                <a:cs typeface="Calibri"/>
              </a:rPr>
              <a:t>the</a:t>
            </a:r>
            <a:r>
              <a:rPr sz="1650" spc="-10" dirty="0">
                <a:latin typeface="Calibri"/>
                <a:cs typeface="Calibri"/>
              </a:rPr>
              <a:t> </a:t>
            </a:r>
            <a:r>
              <a:rPr sz="1650" dirty="0">
                <a:latin typeface="Calibri"/>
                <a:cs typeface="Calibri"/>
              </a:rPr>
              <a:t>owner</a:t>
            </a:r>
            <a:r>
              <a:rPr sz="1650" spc="-15" dirty="0">
                <a:latin typeface="Calibri"/>
                <a:cs typeface="Calibri"/>
              </a:rPr>
              <a:t> </a:t>
            </a:r>
            <a:r>
              <a:rPr sz="1650" dirty="0">
                <a:latin typeface="Calibri"/>
                <a:cs typeface="Calibri"/>
              </a:rPr>
              <a:t>of</a:t>
            </a:r>
            <a:r>
              <a:rPr sz="1650" spc="-15" dirty="0">
                <a:latin typeface="Calibri"/>
                <a:cs typeface="Calibri"/>
              </a:rPr>
              <a:t> </a:t>
            </a:r>
            <a:r>
              <a:rPr sz="1650" dirty="0">
                <a:latin typeface="Calibri"/>
                <a:cs typeface="Calibri"/>
              </a:rPr>
              <a:t>files</a:t>
            </a:r>
            <a:endParaRPr sz="1650">
              <a:latin typeface="Calibri"/>
              <a:cs typeface="Calibri"/>
            </a:endParaRPr>
          </a:p>
        </p:txBody>
      </p:sp>
      <p:sp>
        <p:nvSpPr>
          <p:cNvPr id="8" name="object 8"/>
          <p:cNvSpPr txBox="1"/>
          <p:nvPr/>
        </p:nvSpPr>
        <p:spPr>
          <a:xfrm>
            <a:off x="1529905" y="5494147"/>
            <a:ext cx="5214620" cy="1194435"/>
          </a:xfrm>
          <a:prstGeom prst="rect">
            <a:avLst/>
          </a:prstGeom>
        </p:spPr>
        <p:txBody>
          <a:bodyPr vert="horz" wrap="square" lIns="0" tIns="46355" rIns="0" bIns="0" rtlCol="0">
            <a:spAutoFit/>
          </a:bodyPr>
          <a:lstStyle/>
          <a:p>
            <a:pPr marL="477520" marR="222250" indent="-443865">
              <a:lnSpc>
                <a:spcPts val="2140"/>
              </a:lnSpc>
              <a:spcBef>
                <a:spcPts val="365"/>
              </a:spcBef>
              <a:buSzPct val="43589"/>
              <a:buFont typeface="Wingdings"/>
              <a:buChar char=""/>
              <a:tabLst>
                <a:tab pos="476884" algn="l"/>
                <a:tab pos="477520" algn="l"/>
              </a:tabLst>
            </a:pPr>
            <a:r>
              <a:rPr sz="1950" spc="10" dirty="0">
                <a:latin typeface="Calibri"/>
                <a:cs typeface="Calibri"/>
                <a:hlinkClick r:id="rId2"/>
              </a:rPr>
              <a:t>Full</a:t>
            </a:r>
            <a:r>
              <a:rPr sz="1950" spc="-50" dirty="0">
                <a:latin typeface="Calibri"/>
                <a:cs typeface="Calibri"/>
                <a:hlinkClick r:id="rId2"/>
              </a:rPr>
              <a:t> </a:t>
            </a:r>
            <a:r>
              <a:rPr sz="1950" dirty="0">
                <a:latin typeface="Calibri"/>
                <a:cs typeface="Calibri"/>
                <a:hlinkClick r:id="rId2"/>
              </a:rPr>
              <a:t>reference:</a:t>
            </a:r>
            <a:r>
              <a:rPr sz="1950" spc="-60" dirty="0">
                <a:solidFill>
                  <a:srgbClr val="0562C1"/>
                </a:solidFill>
                <a:latin typeface="Calibri"/>
                <a:cs typeface="Calibri"/>
                <a:hlinkClick r:id="rId2"/>
              </a:rPr>
              <a:t> </a:t>
            </a:r>
            <a:r>
              <a:rPr sz="1950" u="sng" spc="10" dirty="0">
                <a:solidFill>
                  <a:srgbClr val="0562C1"/>
                </a:solidFill>
                <a:uFill>
                  <a:solidFill>
                    <a:srgbClr val="0562C1"/>
                  </a:solidFill>
                </a:uFill>
                <a:latin typeface="Calibri"/>
                <a:cs typeface="Calibri"/>
                <a:hlinkClick r:id="rId2"/>
              </a:rPr>
              <a:t>https://man7.org/linux/man- </a:t>
            </a:r>
            <a:r>
              <a:rPr sz="1950" spc="-425" dirty="0">
                <a:solidFill>
                  <a:srgbClr val="0562C1"/>
                </a:solidFill>
                <a:latin typeface="Calibri"/>
                <a:cs typeface="Calibri"/>
                <a:hlinkClick r:id="rId2"/>
              </a:rPr>
              <a:t> </a:t>
            </a:r>
            <a:r>
              <a:rPr sz="1950" u="sng" spc="5" dirty="0">
                <a:solidFill>
                  <a:srgbClr val="0562C1"/>
                </a:solidFill>
                <a:uFill>
                  <a:solidFill>
                    <a:srgbClr val="0562C1"/>
                  </a:solidFill>
                </a:uFill>
                <a:latin typeface="Calibri"/>
                <a:cs typeface="Calibri"/>
                <a:hlinkClick r:id="rId2"/>
              </a:rPr>
              <a:t>pages/man7/capabilities.7.html</a:t>
            </a:r>
            <a:endParaRPr sz="1950">
              <a:latin typeface="Calibri"/>
              <a:cs typeface="Calibri"/>
            </a:endParaRPr>
          </a:p>
          <a:p>
            <a:pPr>
              <a:lnSpc>
                <a:spcPct val="100000"/>
              </a:lnSpc>
              <a:spcBef>
                <a:spcPts val="50"/>
              </a:spcBef>
              <a:buFont typeface="Wingdings"/>
              <a:buChar char=""/>
            </a:pPr>
            <a:endParaRPr sz="1850">
              <a:latin typeface="Calibri"/>
              <a:cs typeface="Calibri"/>
            </a:endParaRPr>
          </a:p>
          <a:p>
            <a:pPr marL="455930" indent="-443865">
              <a:lnSpc>
                <a:spcPct val="100000"/>
              </a:lnSpc>
              <a:spcBef>
                <a:spcPts val="5"/>
              </a:spcBef>
              <a:buClr>
                <a:srgbClr val="5B9BD4"/>
              </a:buClr>
              <a:buSzPct val="43589"/>
              <a:buFont typeface="Wingdings"/>
              <a:buChar char=""/>
              <a:tabLst>
                <a:tab pos="455930" algn="l"/>
                <a:tab pos="456565" algn="l"/>
              </a:tabLst>
            </a:pPr>
            <a:r>
              <a:rPr sz="1950" u="sng" spc="5" dirty="0">
                <a:solidFill>
                  <a:srgbClr val="944F71"/>
                </a:solidFill>
                <a:uFill>
                  <a:solidFill>
                    <a:srgbClr val="944F71"/>
                  </a:solidFill>
                </a:uFill>
                <a:latin typeface="Calibri"/>
                <a:cs typeface="Calibri"/>
                <a:hlinkClick r:id="rId3"/>
              </a:rPr>
              <a:t>https://linux-audit.com/linux-capabilities-101/</a:t>
            </a:r>
            <a:endParaRPr sz="1950">
              <a:latin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4327"/>
            <a:ext cx="3894454" cy="579755"/>
          </a:xfrm>
          <a:prstGeom prst="rect">
            <a:avLst/>
          </a:prstGeom>
        </p:spPr>
        <p:txBody>
          <a:bodyPr vert="horz" wrap="square" lIns="0" tIns="17145" rIns="0" bIns="0" rtlCol="0">
            <a:spAutoFit/>
          </a:bodyPr>
          <a:lstStyle/>
          <a:p>
            <a:pPr marL="12700">
              <a:lnSpc>
                <a:spcPct val="100000"/>
              </a:lnSpc>
              <a:spcBef>
                <a:spcPts val="135"/>
              </a:spcBef>
            </a:pPr>
            <a:r>
              <a:rPr sz="3600" b="0" spc="10" dirty="0">
                <a:latin typeface="Calibri Light"/>
                <a:cs typeface="Calibri Light"/>
              </a:rPr>
              <a:t>Linux</a:t>
            </a:r>
            <a:r>
              <a:rPr sz="3600" b="0" spc="-20" dirty="0">
                <a:latin typeface="Calibri Light"/>
                <a:cs typeface="Calibri Light"/>
              </a:rPr>
              <a:t> </a:t>
            </a:r>
            <a:r>
              <a:rPr sz="3600" b="0" spc="10" dirty="0">
                <a:latin typeface="Calibri Light"/>
                <a:cs typeface="Calibri Light"/>
              </a:rPr>
              <a:t>Security</a:t>
            </a:r>
            <a:r>
              <a:rPr sz="3600" b="0" spc="-20" dirty="0">
                <a:latin typeface="Calibri Light"/>
                <a:cs typeface="Calibri Light"/>
              </a:rPr>
              <a:t> </a:t>
            </a:r>
            <a:r>
              <a:rPr sz="3600" b="0" spc="15" dirty="0">
                <a:latin typeface="Calibri Light"/>
                <a:cs typeface="Calibri Light"/>
              </a:rPr>
              <a:t>Model</a:t>
            </a:r>
            <a:endParaRPr sz="3600">
              <a:latin typeface="Calibri Light"/>
              <a:cs typeface="Calibri Light"/>
            </a:endParaRPr>
          </a:p>
        </p:txBody>
      </p:sp>
      <p:sp>
        <p:nvSpPr>
          <p:cNvPr id="5" name="object 5"/>
          <p:cNvSpPr txBox="1">
            <a:spLocks noGrp="1"/>
          </p:cNvSpPr>
          <p:nvPr>
            <p:ph type="ftr" sz="quarter" idx="5"/>
          </p:nvPr>
        </p:nvSpPr>
        <p:spPr>
          <a:xfrm>
            <a:off x="1935607" y="7232122"/>
            <a:ext cx="6210300" cy="234038"/>
          </a:xfrm>
          <a:prstGeom prst="rect">
            <a:avLst/>
          </a:prstGeom>
        </p:spPr>
        <p:txBody>
          <a:bodyPr vert="horz" wrap="square" lIns="0" tIns="0" rIns="0" bIns="0" rtlCol="0">
            <a:spAutoFit/>
          </a:bodyPr>
          <a:lstStyle/>
          <a:p>
            <a:pPr marL="12700">
              <a:lnSpc>
                <a:spcPts val="1810"/>
              </a:lnSpc>
            </a:pPr>
            <a:r>
              <a:rPr lang="en-US" spc="-5"/>
              <a:t>Real-world systems: ethical hacking practicum – UW Summer 2021</a:t>
            </a:r>
            <a:endParaRPr spc="-5" dirty="0"/>
          </a:p>
        </p:txBody>
      </p:sp>
      <p:sp>
        <p:nvSpPr>
          <p:cNvPr id="3" name="object 3"/>
          <p:cNvSpPr txBox="1"/>
          <p:nvPr/>
        </p:nvSpPr>
        <p:spPr>
          <a:xfrm>
            <a:off x="583501" y="1783207"/>
            <a:ext cx="8830310" cy="2953385"/>
          </a:xfrm>
          <a:prstGeom prst="rect">
            <a:avLst/>
          </a:prstGeom>
        </p:spPr>
        <p:txBody>
          <a:bodyPr vert="horz" wrap="square" lIns="0" tIns="14604" rIns="0" bIns="0" rtlCol="0">
            <a:spAutoFit/>
          </a:bodyPr>
          <a:lstStyle/>
          <a:p>
            <a:pPr marL="570230" indent="-558165">
              <a:lnSpc>
                <a:spcPct val="100000"/>
              </a:lnSpc>
              <a:spcBef>
                <a:spcPts val="114"/>
              </a:spcBef>
              <a:buSzPct val="45652"/>
              <a:buFont typeface="Wingdings"/>
              <a:buChar char=""/>
              <a:tabLst>
                <a:tab pos="570230" algn="l"/>
                <a:tab pos="570865" algn="l"/>
              </a:tabLst>
            </a:pPr>
            <a:r>
              <a:rPr sz="2300" dirty="0">
                <a:latin typeface="Calibri"/>
                <a:cs typeface="Calibri"/>
              </a:rPr>
              <a:t>Linux Security</a:t>
            </a:r>
            <a:r>
              <a:rPr sz="2300" spc="-5" dirty="0">
                <a:latin typeface="Calibri"/>
                <a:cs typeface="Calibri"/>
              </a:rPr>
              <a:t> </a:t>
            </a:r>
            <a:r>
              <a:rPr sz="2300" dirty="0">
                <a:latin typeface="Calibri"/>
                <a:cs typeface="Calibri"/>
              </a:rPr>
              <a:t>Modules</a:t>
            </a:r>
            <a:r>
              <a:rPr sz="2300" spc="-10" dirty="0">
                <a:latin typeface="Calibri"/>
                <a:cs typeface="Calibri"/>
              </a:rPr>
              <a:t> </a:t>
            </a:r>
            <a:r>
              <a:rPr sz="2300" spc="5" dirty="0">
                <a:latin typeface="Calibri"/>
                <a:cs typeface="Calibri"/>
              </a:rPr>
              <a:t>(LSM)</a:t>
            </a:r>
            <a:endParaRPr sz="2300">
              <a:latin typeface="Calibri"/>
              <a:cs typeface="Calibri"/>
            </a:endParaRPr>
          </a:p>
          <a:p>
            <a:pPr>
              <a:lnSpc>
                <a:spcPct val="100000"/>
              </a:lnSpc>
              <a:spcBef>
                <a:spcPts val="5"/>
              </a:spcBef>
              <a:buFont typeface="Wingdings"/>
              <a:buChar char=""/>
            </a:pPr>
            <a:endParaRPr sz="3300">
              <a:latin typeface="Calibri"/>
              <a:cs typeface="Calibri"/>
            </a:endParaRPr>
          </a:p>
          <a:p>
            <a:pPr marL="1186180" lvl="1" indent="-500380">
              <a:lnSpc>
                <a:spcPct val="100000"/>
              </a:lnSpc>
              <a:buSzPct val="43589"/>
              <a:buFont typeface="Wingdings"/>
              <a:buChar char=""/>
              <a:tabLst>
                <a:tab pos="1185545" algn="l"/>
                <a:tab pos="1186180" algn="l"/>
              </a:tabLst>
            </a:pPr>
            <a:r>
              <a:rPr sz="1950" spc="5" dirty="0">
                <a:latin typeface="Calibri"/>
                <a:cs typeface="Calibri"/>
              </a:rPr>
              <a:t>Allow</a:t>
            </a:r>
            <a:r>
              <a:rPr sz="1950" spc="10" dirty="0">
                <a:latin typeface="Calibri"/>
                <a:cs typeface="Calibri"/>
              </a:rPr>
              <a:t> </a:t>
            </a:r>
            <a:r>
              <a:rPr sz="1950" b="1" spc="10" dirty="0">
                <a:latin typeface="Calibri"/>
                <a:cs typeface="Calibri"/>
              </a:rPr>
              <a:t>swapping</a:t>
            </a:r>
            <a:r>
              <a:rPr sz="1950" b="1" spc="-20" dirty="0">
                <a:latin typeface="Calibri"/>
                <a:cs typeface="Calibri"/>
              </a:rPr>
              <a:t> </a:t>
            </a:r>
            <a:r>
              <a:rPr sz="1950" b="1" spc="15" dirty="0">
                <a:latin typeface="Calibri"/>
                <a:cs typeface="Calibri"/>
              </a:rPr>
              <a:t>out</a:t>
            </a:r>
            <a:r>
              <a:rPr sz="1950" b="1" dirty="0">
                <a:latin typeface="Calibri"/>
                <a:cs typeface="Calibri"/>
              </a:rPr>
              <a:t> </a:t>
            </a:r>
            <a:r>
              <a:rPr sz="1950" spc="-5" dirty="0">
                <a:latin typeface="Calibri"/>
                <a:cs typeface="Calibri"/>
              </a:rPr>
              <a:t>different</a:t>
            </a:r>
            <a:r>
              <a:rPr sz="1950" spc="-20" dirty="0">
                <a:latin typeface="Calibri"/>
                <a:cs typeface="Calibri"/>
              </a:rPr>
              <a:t> </a:t>
            </a:r>
            <a:r>
              <a:rPr sz="1950" spc="10" dirty="0">
                <a:latin typeface="Calibri"/>
                <a:cs typeface="Calibri"/>
              </a:rPr>
              <a:t>security</a:t>
            </a:r>
            <a:r>
              <a:rPr sz="1950" spc="-10" dirty="0">
                <a:latin typeface="Calibri"/>
                <a:cs typeface="Calibri"/>
              </a:rPr>
              <a:t> </a:t>
            </a:r>
            <a:r>
              <a:rPr sz="1950" spc="5" dirty="0">
                <a:latin typeface="Calibri"/>
                <a:cs typeface="Calibri"/>
              </a:rPr>
              <a:t>systems/models</a:t>
            </a:r>
            <a:endParaRPr sz="1950">
              <a:latin typeface="Calibri"/>
              <a:cs typeface="Calibri"/>
            </a:endParaRPr>
          </a:p>
          <a:p>
            <a:pPr lvl="1">
              <a:lnSpc>
                <a:spcPct val="100000"/>
              </a:lnSpc>
              <a:spcBef>
                <a:spcPts val="10"/>
              </a:spcBef>
              <a:buFont typeface="Wingdings"/>
              <a:buChar char=""/>
            </a:pPr>
            <a:endParaRPr sz="2300">
              <a:latin typeface="Calibri"/>
              <a:cs typeface="Calibri"/>
            </a:endParaRPr>
          </a:p>
          <a:p>
            <a:pPr marL="1186180" lvl="1" indent="-500380">
              <a:lnSpc>
                <a:spcPct val="100000"/>
              </a:lnSpc>
              <a:spcBef>
                <a:spcPts val="5"/>
              </a:spcBef>
              <a:buSzPct val="43589"/>
              <a:buFont typeface="Wingdings"/>
              <a:buChar char=""/>
              <a:tabLst>
                <a:tab pos="1185545" algn="l"/>
                <a:tab pos="1186180" algn="l"/>
              </a:tabLst>
            </a:pPr>
            <a:r>
              <a:rPr sz="1950" spc="5" dirty="0">
                <a:latin typeface="Calibri"/>
                <a:cs typeface="Calibri"/>
              </a:rPr>
              <a:t>Framework</a:t>
            </a:r>
            <a:r>
              <a:rPr sz="1950" spc="-10" dirty="0">
                <a:latin typeface="Calibri"/>
                <a:cs typeface="Calibri"/>
              </a:rPr>
              <a:t> </a:t>
            </a:r>
            <a:r>
              <a:rPr sz="1950" spc="5" dirty="0">
                <a:latin typeface="Calibri"/>
                <a:cs typeface="Calibri"/>
              </a:rPr>
              <a:t>provides</a:t>
            </a:r>
            <a:r>
              <a:rPr sz="1950" dirty="0">
                <a:latin typeface="Calibri"/>
                <a:cs typeface="Calibri"/>
              </a:rPr>
              <a:t> </a:t>
            </a:r>
            <a:r>
              <a:rPr sz="1950" spc="5" dirty="0">
                <a:latin typeface="Calibri"/>
                <a:cs typeface="Calibri"/>
              </a:rPr>
              <a:t>'hooks'</a:t>
            </a:r>
            <a:r>
              <a:rPr sz="1950" spc="10" dirty="0">
                <a:latin typeface="Calibri"/>
                <a:cs typeface="Calibri"/>
              </a:rPr>
              <a:t> in</a:t>
            </a:r>
            <a:r>
              <a:rPr sz="1950" spc="-15" dirty="0">
                <a:latin typeface="Calibri"/>
                <a:cs typeface="Calibri"/>
              </a:rPr>
              <a:t> </a:t>
            </a:r>
            <a:r>
              <a:rPr sz="1950" spc="10" dirty="0">
                <a:latin typeface="Calibri"/>
                <a:cs typeface="Calibri"/>
              </a:rPr>
              <a:t>the</a:t>
            </a:r>
            <a:r>
              <a:rPr sz="1950" spc="-5" dirty="0">
                <a:latin typeface="Calibri"/>
                <a:cs typeface="Calibri"/>
              </a:rPr>
              <a:t> </a:t>
            </a:r>
            <a:r>
              <a:rPr sz="1950" spc="10" dirty="0">
                <a:latin typeface="Calibri"/>
                <a:cs typeface="Calibri"/>
              </a:rPr>
              <a:t>OS</a:t>
            </a:r>
            <a:endParaRPr sz="1950">
              <a:latin typeface="Calibri"/>
              <a:cs typeface="Calibri"/>
            </a:endParaRPr>
          </a:p>
          <a:p>
            <a:pPr marL="1801495" marR="5080" lvl="2" indent="-443865">
              <a:lnSpc>
                <a:spcPct val="100600"/>
              </a:lnSpc>
              <a:spcBef>
                <a:spcPts val="215"/>
              </a:spcBef>
              <a:buSzPct val="45454"/>
              <a:buFont typeface="Wingdings"/>
              <a:buChar char=""/>
              <a:tabLst>
                <a:tab pos="1801495" algn="l"/>
                <a:tab pos="1802130" algn="l"/>
              </a:tabLst>
            </a:pPr>
            <a:r>
              <a:rPr sz="1650" spc="-10" dirty="0">
                <a:latin typeface="Calibri"/>
                <a:cs typeface="Calibri"/>
              </a:rPr>
              <a:t>Any </a:t>
            </a:r>
            <a:r>
              <a:rPr sz="1650" dirty="0">
                <a:latin typeface="Calibri"/>
                <a:cs typeface="Calibri"/>
              </a:rPr>
              <a:t>time a sensitive </a:t>
            </a:r>
            <a:r>
              <a:rPr sz="1650" spc="-5" dirty="0">
                <a:latin typeface="Calibri"/>
                <a:cs typeface="Calibri"/>
              </a:rPr>
              <a:t>operation </a:t>
            </a:r>
            <a:r>
              <a:rPr sz="1650" dirty="0">
                <a:latin typeface="Calibri"/>
                <a:cs typeface="Calibri"/>
              </a:rPr>
              <a:t>is about </a:t>
            </a:r>
            <a:r>
              <a:rPr sz="1650" spc="-5" dirty="0">
                <a:latin typeface="Calibri"/>
                <a:cs typeface="Calibri"/>
              </a:rPr>
              <a:t>to </a:t>
            </a:r>
            <a:r>
              <a:rPr sz="1650" spc="5" dirty="0">
                <a:latin typeface="Calibri"/>
                <a:cs typeface="Calibri"/>
              </a:rPr>
              <a:t>happen, </a:t>
            </a:r>
            <a:r>
              <a:rPr sz="1650" dirty="0">
                <a:latin typeface="Calibri"/>
                <a:cs typeface="Calibri"/>
              </a:rPr>
              <a:t>LSMs </a:t>
            </a:r>
            <a:r>
              <a:rPr sz="1650" spc="-10" dirty="0">
                <a:latin typeface="Calibri"/>
                <a:cs typeface="Calibri"/>
              </a:rPr>
              <a:t>are </a:t>
            </a:r>
            <a:r>
              <a:rPr sz="1650" spc="-5" dirty="0">
                <a:latin typeface="Calibri"/>
                <a:cs typeface="Calibri"/>
              </a:rPr>
              <a:t>given </a:t>
            </a:r>
            <a:r>
              <a:rPr sz="1650" dirty="0">
                <a:latin typeface="Calibri"/>
                <a:cs typeface="Calibri"/>
              </a:rPr>
              <a:t>the opportunity </a:t>
            </a:r>
            <a:r>
              <a:rPr sz="1650" spc="-360" dirty="0">
                <a:latin typeface="Calibri"/>
                <a:cs typeface="Calibri"/>
              </a:rPr>
              <a:t> </a:t>
            </a:r>
            <a:r>
              <a:rPr sz="1650" spc="-5" dirty="0">
                <a:latin typeface="Calibri"/>
                <a:cs typeface="Calibri"/>
              </a:rPr>
              <a:t>to</a:t>
            </a:r>
            <a:r>
              <a:rPr sz="1650" dirty="0">
                <a:latin typeface="Calibri"/>
                <a:cs typeface="Calibri"/>
              </a:rPr>
              <a:t> </a:t>
            </a:r>
            <a:r>
              <a:rPr sz="1650" spc="5" dirty="0">
                <a:latin typeface="Calibri"/>
                <a:cs typeface="Calibri"/>
              </a:rPr>
              <a:t>do</a:t>
            </a:r>
            <a:r>
              <a:rPr sz="1650" dirty="0">
                <a:latin typeface="Calibri"/>
                <a:cs typeface="Calibri"/>
              </a:rPr>
              <a:t> their</a:t>
            </a:r>
            <a:r>
              <a:rPr sz="1650" spc="-15" dirty="0">
                <a:latin typeface="Calibri"/>
                <a:cs typeface="Calibri"/>
              </a:rPr>
              <a:t> </a:t>
            </a:r>
            <a:r>
              <a:rPr sz="1650" dirty="0">
                <a:latin typeface="Calibri"/>
                <a:cs typeface="Calibri"/>
              </a:rPr>
              <a:t>own</a:t>
            </a:r>
            <a:r>
              <a:rPr sz="1650" spc="5" dirty="0">
                <a:latin typeface="Calibri"/>
                <a:cs typeface="Calibri"/>
              </a:rPr>
              <a:t> </a:t>
            </a:r>
            <a:r>
              <a:rPr sz="1650" dirty="0">
                <a:latin typeface="Calibri"/>
                <a:cs typeface="Calibri"/>
              </a:rPr>
              <a:t>check and</a:t>
            </a:r>
            <a:r>
              <a:rPr sz="1650" spc="5" dirty="0">
                <a:latin typeface="Calibri"/>
                <a:cs typeface="Calibri"/>
              </a:rPr>
              <a:t> </a:t>
            </a:r>
            <a:r>
              <a:rPr sz="1650" dirty="0">
                <a:latin typeface="Calibri"/>
                <a:cs typeface="Calibri"/>
              </a:rPr>
              <a:t>determine</a:t>
            </a:r>
            <a:r>
              <a:rPr sz="1650" spc="-25" dirty="0">
                <a:latin typeface="Calibri"/>
                <a:cs typeface="Calibri"/>
              </a:rPr>
              <a:t> </a:t>
            </a:r>
            <a:r>
              <a:rPr sz="1650" dirty="0">
                <a:latin typeface="Calibri"/>
                <a:cs typeface="Calibri"/>
              </a:rPr>
              <a:t>whether</a:t>
            </a:r>
            <a:r>
              <a:rPr sz="1650" spc="-5" dirty="0">
                <a:latin typeface="Calibri"/>
                <a:cs typeface="Calibri"/>
              </a:rPr>
              <a:t> </a:t>
            </a:r>
            <a:r>
              <a:rPr sz="1650" dirty="0">
                <a:latin typeface="Calibri"/>
                <a:cs typeface="Calibri"/>
              </a:rPr>
              <a:t>the action</a:t>
            </a:r>
            <a:r>
              <a:rPr sz="1650" spc="-10" dirty="0">
                <a:latin typeface="Calibri"/>
                <a:cs typeface="Calibri"/>
              </a:rPr>
              <a:t> </a:t>
            </a:r>
            <a:r>
              <a:rPr sz="1650" dirty="0">
                <a:latin typeface="Calibri"/>
                <a:cs typeface="Calibri"/>
              </a:rPr>
              <a:t>is </a:t>
            </a:r>
            <a:r>
              <a:rPr sz="1650" spc="-5" dirty="0">
                <a:latin typeface="Calibri"/>
                <a:cs typeface="Calibri"/>
              </a:rPr>
              <a:t>allowed</a:t>
            </a:r>
            <a:r>
              <a:rPr sz="1650" spc="-20" dirty="0">
                <a:latin typeface="Calibri"/>
                <a:cs typeface="Calibri"/>
              </a:rPr>
              <a:t> </a:t>
            </a:r>
            <a:r>
              <a:rPr sz="1650" dirty="0">
                <a:latin typeface="Calibri"/>
                <a:cs typeface="Calibri"/>
              </a:rPr>
              <a:t>or</a:t>
            </a:r>
            <a:r>
              <a:rPr sz="1650" spc="-5" dirty="0">
                <a:latin typeface="Calibri"/>
                <a:cs typeface="Calibri"/>
              </a:rPr>
              <a:t> </a:t>
            </a:r>
            <a:r>
              <a:rPr sz="1650" dirty="0">
                <a:latin typeface="Calibri"/>
                <a:cs typeface="Calibri"/>
              </a:rPr>
              <a:t>not</a:t>
            </a:r>
            <a:endParaRPr sz="1650">
              <a:latin typeface="Calibri"/>
              <a:cs typeface="Calibri"/>
            </a:endParaRPr>
          </a:p>
          <a:p>
            <a:pPr lvl="2">
              <a:lnSpc>
                <a:spcPct val="100000"/>
              </a:lnSpc>
              <a:spcBef>
                <a:spcPts val="55"/>
              </a:spcBef>
              <a:buFont typeface="Wingdings"/>
              <a:buChar char=""/>
            </a:pPr>
            <a:endParaRPr sz="1750">
              <a:latin typeface="Calibri"/>
              <a:cs typeface="Calibri"/>
            </a:endParaRPr>
          </a:p>
          <a:p>
            <a:pPr marL="1186180" lvl="1" indent="-500380">
              <a:lnSpc>
                <a:spcPct val="100000"/>
              </a:lnSpc>
              <a:spcBef>
                <a:spcPts val="5"/>
              </a:spcBef>
              <a:buSzPct val="43589"/>
              <a:buFont typeface="Wingdings"/>
              <a:buChar char=""/>
              <a:tabLst>
                <a:tab pos="1185545" algn="l"/>
                <a:tab pos="1186180" algn="l"/>
              </a:tabLst>
            </a:pPr>
            <a:r>
              <a:rPr sz="1950" spc="5" dirty="0">
                <a:latin typeface="Calibri"/>
                <a:cs typeface="Calibri"/>
              </a:rPr>
              <a:t>Popular</a:t>
            </a:r>
            <a:r>
              <a:rPr sz="1950" spc="-5" dirty="0">
                <a:latin typeface="Calibri"/>
                <a:cs typeface="Calibri"/>
              </a:rPr>
              <a:t> </a:t>
            </a:r>
            <a:r>
              <a:rPr sz="1950" dirty="0">
                <a:latin typeface="Calibri"/>
                <a:cs typeface="Calibri"/>
              </a:rPr>
              <a:t>examples</a:t>
            </a:r>
            <a:r>
              <a:rPr sz="1950" spc="10" dirty="0">
                <a:latin typeface="Calibri"/>
                <a:cs typeface="Calibri"/>
              </a:rPr>
              <a:t> </a:t>
            </a:r>
            <a:r>
              <a:rPr sz="1950" spc="5" dirty="0">
                <a:latin typeface="Calibri"/>
                <a:cs typeface="Calibri"/>
              </a:rPr>
              <a:t>are</a:t>
            </a:r>
            <a:r>
              <a:rPr sz="1950" spc="15" dirty="0">
                <a:latin typeface="Calibri"/>
                <a:cs typeface="Calibri"/>
              </a:rPr>
              <a:t> </a:t>
            </a:r>
            <a:r>
              <a:rPr sz="1950" spc="10" dirty="0">
                <a:latin typeface="Calibri"/>
                <a:cs typeface="Calibri"/>
              </a:rPr>
              <a:t>AppArmor and SELinux</a:t>
            </a:r>
            <a:endParaRPr sz="1950">
              <a:latin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700"/>
            <a:ext cx="3894454" cy="579755"/>
          </a:xfrm>
          <a:prstGeom prst="rect">
            <a:avLst/>
          </a:prstGeom>
        </p:spPr>
        <p:txBody>
          <a:bodyPr vert="horz" wrap="square" lIns="0" tIns="17145" rIns="0" bIns="0" rtlCol="0">
            <a:spAutoFit/>
          </a:bodyPr>
          <a:lstStyle/>
          <a:p>
            <a:pPr marL="12700">
              <a:lnSpc>
                <a:spcPct val="100000"/>
              </a:lnSpc>
              <a:spcBef>
                <a:spcPts val="135"/>
              </a:spcBef>
            </a:pPr>
            <a:r>
              <a:rPr sz="3600" b="0" spc="10" dirty="0">
                <a:latin typeface="Calibri Light"/>
                <a:cs typeface="Calibri Light"/>
              </a:rPr>
              <a:t>Linux</a:t>
            </a:r>
            <a:r>
              <a:rPr sz="3600" b="0" spc="-20" dirty="0">
                <a:latin typeface="Calibri Light"/>
                <a:cs typeface="Calibri Light"/>
              </a:rPr>
              <a:t> </a:t>
            </a:r>
            <a:r>
              <a:rPr sz="3600" b="0" spc="10" dirty="0">
                <a:latin typeface="Calibri Light"/>
                <a:cs typeface="Calibri Light"/>
              </a:rPr>
              <a:t>Security</a:t>
            </a:r>
            <a:r>
              <a:rPr sz="3600" b="0" spc="-20" dirty="0">
                <a:latin typeface="Calibri Light"/>
                <a:cs typeface="Calibri Light"/>
              </a:rPr>
              <a:t> </a:t>
            </a:r>
            <a:r>
              <a:rPr sz="3600" b="0" spc="15" dirty="0">
                <a:latin typeface="Calibri Light"/>
                <a:cs typeface="Calibri Light"/>
              </a:rPr>
              <a:t>Model</a:t>
            </a:r>
            <a:endParaRPr sz="3600">
              <a:latin typeface="Calibri Light"/>
              <a:cs typeface="Calibri Light"/>
            </a:endParaRPr>
          </a:p>
        </p:txBody>
      </p:sp>
      <p:sp>
        <p:nvSpPr>
          <p:cNvPr id="3" name="object 3"/>
          <p:cNvSpPr txBox="1">
            <a:spLocks noGrp="1"/>
          </p:cNvSpPr>
          <p:nvPr>
            <p:ph type="body" idx="1"/>
          </p:nvPr>
        </p:nvSpPr>
        <p:spPr>
          <a:prstGeom prst="rect">
            <a:avLst/>
          </a:prstGeom>
        </p:spPr>
        <p:txBody>
          <a:bodyPr vert="horz" wrap="square" lIns="0" tIns="62230" rIns="0" bIns="0" rtlCol="0">
            <a:spAutoFit/>
          </a:bodyPr>
          <a:lstStyle/>
          <a:p>
            <a:pPr marL="334010" indent="-325120">
              <a:lnSpc>
                <a:spcPct val="100000"/>
              </a:lnSpc>
              <a:spcBef>
                <a:spcPts val="490"/>
              </a:spcBef>
              <a:buSzPct val="43750"/>
              <a:buFont typeface="Wingdings"/>
              <a:buChar char=""/>
              <a:tabLst>
                <a:tab pos="334645" algn="l"/>
                <a:tab pos="335280" algn="l"/>
              </a:tabLst>
            </a:pPr>
            <a:r>
              <a:rPr spc="-5" dirty="0"/>
              <a:t>SELinux</a:t>
            </a:r>
          </a:p>
          <a:p>
            <a:pPr marL="1386840" lvl="1" indent="-568960">
              <a:lnSpc>
                <a:spcPct val="100000"/>
              </a:lnSpc>
              <a:spcBef>
                <a:spcPts val="359"/>
              </a:spcBef>
              <a:buFont typeface="Times New Roman"/>
              <a:buChar char="–"/>
              <a:tabLst>
                <a:tab pos="1387475" algn="l"/>
                <a:tab pos="1388110" algn="l"/>
              </a:tabLst>
            </a:pPr>
            <a:r>
              <a:rPr sz="2200" spc="-5" dirty="0">
                <a:latin typeface="Calibri"/>
                <a:cs typeface="Calibri"/>
              </a:rPr>
              <a:t>Based </a:t>
            </a:r>
            <a:r>
              <a:rPr sz="2200" dirty="0">
                <a:latin typeface="Calibri"/>
                <a:cs typeface="Calibri"/>
              </a:rPr>
              <a:t>on</a:t>
            </a:r>
            <a:r>
              <a:rPr sz="2200" spc="-15" dirty="0">
                <a:latin typeface="Calibri"/>
                <a:cs typeface="Calibri"/>
              </a:rPr>
              <a:t> </a:t>
            </a:r>
            <a:r>
              <a:rPr sz="2200" spc="-10" dirty="0">
                <a:latin typeface="Calibri"/>
                <a:cs typeface="Calibri"/>
              </a:rPr>
              <a:t>work</a:t>
            </a:r>
            <a:r>
              <a:rPr sz="2200" dirty="0">
                <a:latin typeface="Calibri"/>
                <a:cs typeface="Calibri"/>
              </a:rPr>
              <a:t> </a:t>
            </a:r>
            <a:r>
              <a:rPr sz="2200" spc="-10" dirty="0">
                <a:latin typeface="Calibri"/>
                <a:cs typeface="Calibri"/>
              </a:rPr>
              <a:t>by</a:t>
            </a:r>
            <a:r>
              <a:rPr sz="2200" dirty="0">
                <a:latin typeface="Calibri"/>
                <a:cs typeface="Calibri"/>
              </a:rPr>
              <a:t> </a:t>
            </a:r>
            <a:r>
              <a:rPr sz="2200" spc="-10" dirty="0">
                <a:latin typeface="Calibri"/>
                <a:cs typeface="Calibri"/>
              </a:rPr>
              <a:t>NSA</a:t>
            </a:r>
            <a:r>
              <a:rPr sz="2200" spc="10" dirty="0">
                <a:latin typeface="Calibri"/>
                <a:cs typeface="Calibri"/>
              </a:rPr>
              <a:t> </a:t>
            </a:r>
            <a:r>
              <a:rPr sz="2200" spc="-5" dirty="0">
                <a:latin typeface="Calibri"/>
                <a:cs typeface="Calibri"/>
              </a:rPr>
              <a:t>and</a:t>
            </a:r>
            <a:r>
              <a:rPr sz="2200" spc="-30" dirty="0">
                <a:latin typeface="Calibri"/>
                <a:cs typeface="Calibri"/>
              </a:rPr>
              <a:t> </a:t>
            </a:r>
            <a:r>
              <a:rPr sz="2200" spc="-5" dirty="0">
                <a:latin typeface="Calibri"/>
                <a:cs typeface="Calibri"/>
              </a:rPr>
              <a:t>DoD</a:t>
            </a:r>
            <a:endParaRPr sz="2200">
              <a:latin typeface="Calibri"/>
              <a:cs typeface="Calibri"/>
            </a:endParaRPr>
          </a:p>
          <a:p>
            <a:pPr marL="9525" lvl="1">
              <a:lnSpc>
                <a:spcPct val="100000"/>
              </a:lnSpc>
              <a:spcBef>
                <a:spcPts val="5"/>
              </a:spcBef>
              <a:buFont typeface="Times New Roman"/>
              <a:buChar char="–"/>
            </a:pPr>
            <a:endParaRPr sz="2050"/>
          </a:p>
          <a:p>
            <a:pPr marL="1386840" lvl="1" indent="-568960">
              <a:lnSpc>
                <a:spcPct val="100000"/>
              </a:lnSpc>
              <a:buFont typeface="Times New Roman"/>
              <a:buChar char="–"/>
              <a:tabLst>
                <a:tab pos="1387475" algn="l"/>
                <a:tab pos="1388110" algn="l"/>
              </a:tabLst>
            </a:pPr>
            <a:r>
              <a:rPr sz="2200" spc="-10" dirty="0">
                <a:latin typeface="Calibri"/>
                <a:cs typeface="Calibri"/>
              </a:rPr>
              <a:t>Allows</a:t>
            </a:r>
            <a:r>
              <a:rPr sz="2200" spc="10" dirty="0">
                <a:latin typeface="Calibri"/>
                <a:cs typeface="Calibri"/>
              </a:rPr>
              <a:t> </a:t>
            </a:r>
            <a:r>
              <a:rPr sz="2200" spc="-10" dirty="0">
                <a:latin typeface="Calibri"/>
                <a:cs typeface="Calibri"/>
              </a:rPr>
              <a:t>separation </a:t>
            </a:r>
            <a:r>
              <a:rPr sz="2200" dirty="0">
                <a:latin typeface="Calibri"/>
                <a:cs typeface="Calibri"/>
              </a:rPr>
              <a:t>of</a:t>
            </a:r>
            <a:r>
              <a:rPr sz="2200" spc="5" dirty="0">
                <a:latin typeface="Calibri"/>
                <a:cs typeface="Calibri"/>
              </a:rPr>
              <a:t> </a:t>
            </a:r>
            <a:r>
              <a:rPr sz="2200" spc="-10" dirty="0">
                <a:latin typeface="Calibri"/>
                <a:cs typeface="Calibri"/>
              </a:rPr>
              <a:t>privilege </a:t>
            </a:r>
            <a:r>
              <a:rPr sz="2200" spc="-5" dirty="0">
                <a:latin typeface="Calibri"/>
                <a:cs typeface="Calibri"/>
              </a:rPr>
              <a:t>and</a:t>
            </a:r>
            <a:r>
              <a:rPr sz="2200" spc="-10" dirty="0">
                <a:latin typeface="Calibri"/>
                <a:cs typeface="Calibri"/>
              </a:rPr>
              <a:t> </a:t>
            </a:r>
            <a:r>
              <a:rPr sz="2200" spc="-5" dirty="0">
                <a:latin typeface="Calibri"/>
                <a:cs typeface="Calibri"/>
              </a:rPr>
              <a:t>security</a:t>
            </a:r>
            <a:r>
              <a:rPr sz="2200" spc="5" dirty="0">
                <a:latin typeface="Calibri"/>
                <a:cs typeface="Calibri"/>
              </a:rPr>
              <a:t> </a:t>
            </a:r>
            <a:r>
              <a:rPr sz="2200" spc="-5" dirty="0">
                <a:latin typeface="Calibri"/>
                <a:cs typeface="Calibri"/>
              </a:rPr>
              <a:t>policy </a:t>
            </a:r>
            <a:r>
              <a:rPr sz="2200" spc="-20" dirty="0">
                <a:latin typeface="Calibri"/>
                <a:cs typeface="Calibri"/>
              </a:rPr>
              <a:t>enforcement</a:t>
            </a:r>
            <a:endParaRPr sz="2200">
              <a:latin typeface="Calibri"/>
              <a:cs typeface="Calibri"/>
            </a:endParaRPr>
          </a:p>
          <a:p>
            <a:pPr marL="9525" lvl="1">
              <a:lnSpc>
                <a:spcPct val="100000"/>
              </a:lnSpc>
              <a:spcBef>
                <a:spcPts val="5"/>
              </a:spcBef>
              <a:buFont typeface="Times New Roman"/>
              <a:buChar char="–"/>
            </a:pPr>
            <a:endParaRPr sz="2050"/>
          </a:p>
          <a:p>
            <a:pPr marL="1386840" lvl="1" indent="-568960">
              <a:lnSpc>
                <a:spcPts val="2510"/>
              </a:lnSpc>
              <a:buFont typeface="Times New Roman"/>
              <a:buChar char="–"/>
              <a:tabLst>
                <a:tab pos="1387475" algn="l"/>
                <a:tab pos="1388110" algn="l"/>
              </a:tabLst>
            </a:pPr>
            <a:r>
              <a:rPr sz="2200" spc="-10" dirty="0">
                <a:latin typeface="Calibri"/>
                <a:cs typeface="Calibri"/>
              </a:rPr>
              <a:t>Partition</a:t>
            </a:r>
            <a:r>
              <a:rPr sz="2200" spc="-25" dirty="0">
                <a:latin typeface="Calibri"/>
                <a:cs typeface="Calibri"/>
              </a:rPr>
              <a:t> </a:t>
            </a:r>
            <a:r>
              <a:rPr sz="2200" spc="-5" dirty="0">
                <a:latin typeface="Calibri"/>
                <a:cs typeface="Calibri"/>
              </a:rPr>
              <a:t>services</a:t>
            </a:r>
            <a:r>
              <a:rPr sz="2200" spc="10" dirty="0">
                <a:latin typeface="Calibri"/>
                <a:cs typeface="Calibri"/>
              </a:rPr>
              <a:t> </a:t>
            </a:r>
            <a:r>
              <a:rPr sz="2200" dirty="0">
                <a:latin typeface="Calibri"/>
                <a:cs typeface="Calibri"/>
              </a:rPr>
              <a:t>so </a:t>
            </a:r>
            <a:r>
              <a:rPr sz="2200" spc="-10" dirty="0">
                <a:latin typeface="Calibri"/>
                <a:cs typeface="Calibri"/>
              </a:rPr>
              <a:t>compromise</a:t>
            </a:r>
            <a:r>
              <a:rPr sz="2200" spc="15" dirty="0">
                <a:latin typeface="Calibri"/>
                <a:cs typeface="Calibri"/>
              </a:rPr>
              <a:t> </a:t>
            </a:r>
            <a:r>
              <a:rPr sz="2200" dirty="0">
                <a:latin typeface="Calibri"/>
                <a:cs typeface="Calibri"/>
              </a:rPr>
              <a:t>of</a:t>
            </a:r>
            <a:r>
              <a:rPr sz="2200" spc="5" dirty="0">
                <a:latin typeface="Calibri"/>
                <a:cs typeface="Calibri"/>
              </a:rPr>
              <a:t> </a:t>
            </a:r>
            <a:r>
              <a:rPr sz="2200" spc="-5" dirty="0">
                <a:latin typeface="Calibri"/>
                <a:cs typeface="Calibri"/>
              </a:rPr>
              <a:t>one</a:t>
            </a:r>
            <a:r>
              <a:rPr sz="2200" dirty="0">
                <a:latin typeface="Calibri"/>
                <a:cs typeface="Calibri"/>
              </a:rPr>
              <a:t> </a:t>
            </a:r>
            <a:r>
              <a:rPr sz="2200" b="1" spc="-10" dirty="0">
                <a:latin typeface="Calibri"/>
                <a:cs typeface="Calibri"/>
              </a:rPr>
              <a:t>does</a:t>
            </a:r>
            <a:r>
              <a:rPr sz="2200" b="1" spc="15" dirty="0">
                <a:latin typeface="Calibri"/>
                <a:cs typeface="Calibri"/>
              </a:rPr>
              <a:t> </a:t>
            </a:r>
            <a:r>
              <a:rPr sz="2200" b="1" spc="-10" dirty="0">
                <a:latin typeface="Calibri"/>
                <a:cs typeface="Calibri"/>
              </a:rPr>
              <a:t>not</a:t>
            </a:r>
            <a:r>
              <a:rPr sz="2200" b="1" spc="10" dirty="0">
                <a:latin typeface="Calibri"/>
                <a:cs typeface="Calibri"/>
              </a:rPr>
              <a:t> </a:t>
            </a:r>
            <a:r>
              <a:rPr sz="2200" b="1" spc="-5" dirty="0">
                <a:latin typeface="Calibri"/>
                <a:cs typeface="Calibri"/>
              </a:rPr>
              <a:t>mean</a:t>
            </a:r>
            <a:endParaRPr sz="2200">
              <a:latin typeface="Calibri"/>
              <a:cs typeface="Calibri"/>
            </a:endParaRPr>
          </a:p>
          <a:p>
            <a:pPr marL="1386840">
              <a:lnSpc>
                <a:spcPts val="2510"/>
              </a:lnSpc>
            </a:pPr>
            <a:r>
              <a:rPr sz="2200" spc="-10" dirty="0"/>
              <a:t>compromise</a:t>
            </a:r>
            <a:r>
              <a:rPr sz="2200" dirty="0"/>
              <a:t> of</a:t>
            </a:r>
            <a:r>
              <a:rPr sz="2200" spc="-10" dirty="0"/>
              <a:t> </a:t>
            </a:r>
            <a:r>
              <a:rPr sz="2200" spc="-15" dirty="0"/>
              <a:t>entire</a:t>
            </a:r>
            <a:r>
              <a:rPr sz="2200" spc="5" dirty="0"/>
              <a:t> </a:t>
            </a:r>
            <a:r>
              <a:rPr sz="2200" spc="-25" dirty="0"/>
              <a:t>system</a:t>
            </a:r>
            <a:endParaRPr sz="2200"/>
          </a:p>
          <a:p>
            <a:pPr marL="9525">
              <a:lnSpc>
                <a:spcPct val="100000"/>
              </a:lnSpc>
              <a:spcBef>
                <a:spcPts val="15"/>
              </a:spcBef>
            </a:pPr>
            <a:endParaRPr sz="2050"/>
          </a:p>
          <a:p>
            <a:pPr marL="1386840" lvl="1" indent="-568960">
              <a:lnSpc>
                <a:spcPct val="100000"/>
              </a:lnSpc>
              <a:buFont typeface="Times New Roman"/>
              <a:buChar char="–"/>
              <a:tabLst>
                <a:tab pos="1387475" algn="l"/>
                <a:tab pos="1388110" algn="l"/>
              </a:tabLst>
            </a:pPr>
            <a:r>
              <a:rPr sz="2200" spc="-5" dirty="0">
                <a:latin typeface="Calibri"/>
                <a:cs typeface="Calibri"/>
              </a:rPr>
              <a:t>Mashup</a:t>
            </a:r>
            <a:r>
              <a:rPr sz="2200" spc="-10" dirty="0">
                <a:latin typeface="Calibri"/>
                <a:cs typeface="Calibri"/>
              </a:rPr>
              <a:t> </a:t>
            </a:r>
            <a:r>
              <a:rPr sz="2200" dirty="0">
                <a:latin typeface="Calibri"/>
                <a:cs typeface="Calibri"/>
              </a:rPr>
              <a:t>of</a:t>
            </a:r>
            <a:r>
              <a:rPr sz="2200" spc="5" dirty="0">
                <a:latin typeface="Calibri"/>
                <a:cs typeface="Calibri"/>
              </a:rPr>
              <a:t> </a:t>
            </a:r>
            <a:r>
              <a:rPr sz="2200" spc="-5" dirty="0">
                <a:latin typeface="Calibri"/>
                <a:cs typeface="Calibri"/>
              </a:rPr>
              <a:t>security</a:t>
            </a:r>
            <a:r>
              <a:rPr sz="2200" spc="10" dirty="0">
                <a:latin typeface="Calibri"/>
                <a:cs typeface="Calibri"/>
              </a:rPr>
              <a:t> </a:t>
            </a:r>
            <a:r>
              <a:rPr sz="2200" spc="-5" dirty="0">
                <a:latin typeface="Calibri"/>
                <a:cs typeface="Calibri"/>
              </a:rPr>
              <a:t>models</a:t>
            </a:r>
            <a:r>
              <a:rPr sz="2200" spc="5" dirty="0">
                <a:latin typeface="Calibri"/>
                <a:cs typeface="Calibri"/>
              </a:rPr>
              <a:t> </a:t>
            </a:r>
            <a:r>
              <a:rPr sz="2200" spc="-15" dirty="0">
                <a:latin typeface="Calibri"/>
                <a:cs typeface="Calibri"/>
              </a:rPr>
              <a:t>(RBAC,</a:t>
            </a:r>
            <a:r>
              <a:rPr sz="2200" spc="25" dirty="0">
                <a:latin typeface="Calibri"/>
                <a:cs typeface="Calibri"/>
              </a:rPr>
              <a:t> </a:t>
            </a:r>
            <a:r>
              <a:rPr sz="2200" spc="-15" dirty="0">
                <a:latin typeface="Calibri"/>
                <a:cs typeface="Calibri"/>
              </a:rPr>
              <a:t>integrity</a:t>
            </a:r>
            <a:r>
              <a:rPr sz="2200" spc="20" dirty="0">
                <a:latin typeface="Calibri"/>
                <a:cs typeface="Calibri"/>
              </a:rPr>
              <a:t> </a:t>
            </a:r>
            <a:r>
              <a:rPr sz="2200" spc="-15" dirty="0">
                <a:latin typeface="Calibri"/>
                <a:cs typeface="Calibri"/>
              </a:rPr>
              <a:t>controls,</a:t>
            </a:r>
            <a:r>
              <a:rPr sz="2200" spc="10" dirty="0">
                <a:latin typeface="Calibri"/>
                <a:cs typeface="Calibri"/>
              </a:rPr>
              <a:t> </a:t>
            </a:r>
            <a:r>
              <a:rPr sz="2200" spc="-5" dirty="0">
                <a:latin typeface="Calibri"/>
                <a:cs typeface="Calibri"/>
              </a:rPr>
              <a:t>ACLs)</a:t>
            </a:r>
            <a:endParaRPr sz="2200">
              <a:latin typeface="Calibri"/>
              <a:cs typeface="Calibri"/>
            </a:endParaRPr>
          </a:p>
          <a:p>
            <a:pPr marL="9525" lvl="1">
              <a:lnSpc>
                <a:spcPct val="100000"/>
              </a:lnSpc>
              <a:spcBef>
                <a:spcPts val="5"/>
              </a:spcBef>
              <a:buFont typeface="Times New Roman"/>
              <a:buChar char="–"/>
            </a:pPr>
            <a:endParaRPr sz="2050"/>
          </a:p>
          <a:p>
            <a:pPr marL="1386840" lvl="1" indent="-568960">
              <a:lnSpc>
                <a:spcPts val="2635"/>
              </a:lnSpc>
              <a:buFont typeface="Times New Roman"/>
              <a:buChar char="–"/>
              <a:tabLst>
                <a:tab pos="1387475" algn="l"/>
                <a:tab pos="1388110" algn="l"/>
              </a:tabLst>
            </a:pPr>
            <a:r>
              <a:rPr sz="2200" spc="-10" dirty="0">
                <a:latin typeface="Calibri"/>
                <a:cs typeface="Calibri"/>
              </a:rPr>
              <a:t>Somewhat</a:t>
            </a:r>
            <a:r>
              <a:rPr sz="2200" spc="20" dirty="0">
                <a:latin typeface="Calibri"/>
                <a:cs typeface="Calibri"/>
              </a:rPr>
              <a:t> </a:t>
            </a:r>
            <a:r>
              <a:rPr sz="2200" b="1" spc="-15" dirty="0">
                <a:latin typeface="Calibri"/>
                <a:cs typeface="Calibri"/>
              </a:rPr>
              <a:t>complicated</a:t>
            </a:r>
            <a:r>
              <a:rPr sz="2200" b="1" spc="20" dirty="0">
                <a:latin typeface="Calibri"/>
                <a:cs typeface="Calibri"/>
              </a:rPr>
              <a:t> </a:t>
            </a:r>
            <a:r>
              <a:rPr sz="2200" spc="-20" dirty="0">
                <a:latin typeface="Calibri"/>
                <a:cs typeface="Calibri"/>
              </a:rPr>
              <a:t>to</a:t>
            </a:r>
            <a:r>
              <a:rPr sz="2200" spc="5" dirty="0">
                <a:latin typeface="Calibri"/>
                <a:cs typeface="Calibri"/>
              </a:rPr>
              <a:t> </a:t>
            </a:r>
            <a:r>
              <a:rPr sz="2200" spc="-5" dirty="0">
                <a:latin typeface="Calibri"/>
                <a:cs typeface="Calibri"/>
              </a:rPr>
              <a:t>set</a:t>
            </a:r>
            <a:r>
              <a:rPr sz="2200" spc="10" dirty="0">
                <a:latin typeface="Calibri"/>
                <a:cs typeface="Calibri"/>
              </a:rPr>
              <a:t> </a:t>
            </a:r>
            <a:r>
              <a:rPr sz="2200" spc="-5" dirty="0">
                <a:latin typeface="Calibri"/>
                <a:cs typeface="Calibri"/>
              </a:rPr>
              <a:t>up</a:t>
            </a:r>
            <a:endParaRPr sz="2200">
              <a:latin typeface="Calibri"/>
              <a:cs typeface="Calibri"/>
            </a:endParaRPr>
          </a:p>
          <a:p>
            <a:pPr marL="2188845" lvl="2" indent="-455930">
              <a:lnSpc>
                <a:spcPts val="2275"/>
              </a:lnSpc>
              <a:buFont typeface="Times New Roman"/>
              <a:buChar char="•"/>
              <a:tabLst>
                <a:tab pos="2188845" algn="l"/>
                <a:tab pos="2189480" algn="l"/>
              </a:tabLst>
            </a:pPr>
            <a:r>
              <a:rPr sz="1900" spc="-5" dirty="0">
                <a:latin typeface="Calibri"/>
                <a:cs typeface="Calibri"/>
              </a:rPr>
              <a:t>A</a:t>
            </a:r>
            <a:r>
              <a:rPr sz="1900" spc="-15" dirty="0">
                <a:latin typeface="Calibri"/>
                <a:cs typeface="Calibri"/>
              </a:rPr>
              <a:t> </a:t>
            </a:r>
            <a:r>
              <a:rPr sz="1900" spc="-5" dirty="0">
                <a:latin typeface="Calibri"/>
                <a:cs typeface="Calibri"/>
              </a:rPr>
              <a:t>lot of</a:t>
            </a:r>
            <a:r>
              <a:rPr sz="1900" spc="-15" dirty="0">
                <a:latin typeface="Calibri"/>
                <a:cs typeface="Calibri"/>
              </a:rPr>
              <a:t> control</a:t>
            </a:r>
            <a:r>
              <a:rPr sz="1900" dirty="0">
                <a:latin typeface="Calibri"/>
                <a:cs typeface="Calibri"/>
              </a:rPr>
              <a:t> </a:t>
            </a:r>
            <a:r>
              <a:rPr sz="1900" spc="-15" dirty="0">
                <a:latin typeface="Calibri"/>
                <a:cs typeface="Calibri"/>
              </a:rPr>
              <a:t>available</a:t>
            </a:r>
            <a:endParaRPr sz="1900">
              <a:latin typeface="Calibri"/>
              <a:cs typeface="Calibri"/>
            </a:endParaRPr>
          </a:p>
          <a:p>
            <a:pPr marL="9525" lvl="2">
              <a:lnSpc>
                <a:spcPct val="100000"/>
              </a:lnSpc>
              <a:spcBef>
                <a:spcPts val="35"/>
              </a:spcBef>
              <a:buFont typeface="Times New Roman"/>
              <a:buChar char="•"/>
            </a:pPr>
            <a:endParaRPr sz="1750"/>
          </a:p>
          <a:p>
            <a:pPr marL="1386840" lvl="1" indent="-568960">
              <a:lnSpc>
                <a:spcPct val="100000"/>
              </a:lnSpc>
              <a:spcBef>
                <a:spcPts val="5"/>
              </a:spcBef>
              <a:buFont typeface="Times New Roman"/>
              <a:buChar char="–"/>
              <a:tabLst>
                <a:tab pos="1387475" algn="l"/>
                <a:tab pos="1388110" algn="l"/>
              </a:tabLst>
            </a:pPr>
            <a:r>
              <a:rPr sz="2200" spc="-5" dirty="0">
                <a:latin typeface="Calibri"/>
                <a:cs typeface="Calibri"/>
              </a:rPr>
              <a:t>When</a:t>
            </a:r>
            <a:r>
              <a:rPr sz="2200" spc="15" dirty="0">
                <a:latin typeface="Calibri"/>
                <a:cs typeface="Calibri"/>
              </a:rPr>
              <a:t> </a:t>
            </a:r>
            <a:r>
              <a:rPr sz="2200" spc="-10" dirty="0">
                <a:latin typeface="Calibri"/>
                <a:cs typeface="Calibri"/>
              </a:rPr>
              <a:t>properly</a:t>
            </a:r>
            <a:r>
              <a:rPr sz="2200" spc="-5" dirty="0">
                <a:latin typeface="Calibri"/>
                <a:cs typeface="Calibri"/>
              </a:rPr>
              <a:t> </a:t>
            </a:r>
            <a:r>
              <a:rPr sz="2200" spc="-10" dirty="0">
                <a:latin typeface="Calibri"/>
                <a:cs typeface="Calibri"/>
              </a:rPr>
              <a:t>configured </a:t>
            </a:r>
            <a:r>
              <a:rPr sz="2200" spc="-15" dirty="0">
                <a:latin typeface="Calibri"/>
                <a:cs typeface="Calibri"/>
              </a:rPr>
              <a:t>can</a:t>
            </a:r>
            <a:r>
              <a:rPr sz="2200" dirty="0">
                <a:latin typeface="Calibri"/>
                <a:cs typeface="Calibri"/>
              </a:rPr>
              <a:t> </a:t>
            </a:r>
            <a:r>
              <a:rPr sz="2200" spc="-10" dirty="0">
                <a:latin typeface="Calibri"/>
                <a:cs typeface="Calibri"/>
              </a:rPr>
              <a:t>provide</a:t>
            </a:r>
            <a:r>
              <a:rPr sz="2200" spc="-20" dirty="0">
                <a:latin typeface="Calibri"/>
                <a:cs typeface="Calibri"/>
              </a:rPr>
              <a:t> </a:t>
            </a:r>
            <a:r>
              <a:rPr sz="2200" spc="-15" dirty="0">
                <a:latin typeface="Calibri"/>
                <a:cs typeface="Calibri"/>
              </a:rPr>
              <a:t>extremely</a:t>
            </a:r>
            <a:r>
              <a:rPr sz="2200" spc="30" dirty="0">
                <a:latin typeface="Calibri"/>
                <a:cs typeface="Calibri"/>
              </a:rPr>
              <a:t> </a:t>
            </a:r>
            <a:r>
              <a:rPr sz="2200" spc="-15" dirty="0">
                <a:latin typeface="Calibri"/>
                <a:cs typeface="Calibri"/>
              </a:rPr>
              <a:t>strong</a:t>
            </a:r>
            <a:r>
              <a:rPr sz="2200" spc="10" dirty="0">
                <a:latin typeface="Calibri"/>
                <a:cs typeface="Calibri"/>
              </a:rPr>
              <a:t> </a:t>
            </a:r>
            <a:r>
              <a:rPr sz="2200" spc="-5" dirty="0">
                <a:latin typeface="Calibri"/>
                <a:cs typeface="Calibri"/>
              </a:rPr>
              <a:t>security</a:t>
            </a:r>
            <a:endParaRPr sz="2200">
              <a:latin typeface="Calibri"/>
              <a:cs typeface="Calibri"/>
            </a:endParaRPr>
          </a:p>
        </p:txBody>
      </p:sp>
      <p:pic>
        <p:nvPicPr>
          <p:cNvPr id="4" name="object 4"/>
          <p:cNvPicPr/>
          <p:nvPr/>
        </p:nvPicPr>
        <p:blipFill>
          <a:blip r:embed="rId2" cstate="print"/>
          <a:stretch>
            <a:fillRect/>
          </a:stretch>
        </p:blipFill>
        <p:spPr>
          <a:xfrm>
            <a:off x="6716267" y="496823"/>
            <a:ext cx="2362200" cy="2134592"/>
          </a:xfrm>
          <a:prstGeom prst="rect">
            <a:avLst/>
          </a:prstGeom>
        </p:spPr>
      </p:pic>
      <p:sp>
        <p:nvSpPr>
          <p:cNvPr id="6" name="object 6"/>
          <p:cNvSpPr txBox="1">
            <a:spLocks noGrp="1"/>
          </p:cNvSpPr>
          <p:nvPr>
            <p:ph type="ftr" sz="quarter" idx="5"/>
          </p:nvPr>
        </p:nvSpPr>
        <p:spPr>
          <a:xfrm>
            <a:off x="1935607" y="7232122"/>
            <a:ext cx="6210300" cy="234038"/>
          </a:xfrm>
          <a:prstGeom prst="rect">
            <a:avLst/>
          </a:prstGeom>
        </p:spPr>
        <p:txBody>
          <a:bodyPr vert="horz" wrap="square" lIns="0" tIns="0" rIns="0" bIns="0" rtlCol="0">
            <a:spAutoFit/>
          </a:bodyPr>
          <a:lstStyle/>
          <a:p>
            <a:pPr marL="12700">
              <a:lnSpc>
                <a:spcPts val="1810"/>
              </a:lnSpc>
            </a:pPr>
            <a:r>
              <a:rPr lang="en-US" spc="-5"/>
              <a:t>Real-world systems: ethical hacking practicum – UW Summer 2021</a:t>
            </a:r>
            <a:endParaRPr spc="-5"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700"/>
            <a:ext cx="3894454" cy="579755"/>
          </a:xfrm>
          <a:prstGeom prst="rect">
            <a:avLst/>
          </a:prstGeom>
        </p:spPr>
        <p:txBody>
          <a:bodyPr vert="horz" wrap="square" lIns="0" tIns="17145" rIns="0" bIns="0" rtlCol="0">
            <a:spAutoFit/>
          </a:bodyPr>
          <a:lstStyle/>
          <a:p>
            <a:pPr marL="12700">
              <a:lnSpc>
                <a:spcPct val="100000"/>
              </a:lnSpc>
              <a:spcBef>
                <a:spcPts val="135"/>
              </a:spcBef>
            </a:pPr>
            <a:r>
              <a:rPr sz="3600" b="0" spc="10" dirty="0">
                <a:latin typeface="Calibri Light"/>
                <a:cs typeface="Calibri Light"/>
              </a:rPr>
              <a:t>Linux</a:t>
            </a:r>
            <a:r>
              <a:rPr sz="3600" b="0" spc="-20" dirty="0">
                <a:latin typeface="Calibri Light"/>
                <a:cs typeface="Calibri Light"/>
              </a:rPr>
              <a:t> </a:t>
            </a:r>
            <a:r>
              <a:rPr sz="3600" b="0" spc="10" dirty="0">
                <a:latin typeface="Calibri Light"/>
                <a:cs typeface="Calibri Light"/>
              </a:rPr>
              <a:t>Security</a:t>
            </a:r>
            <a:r>
              <a:rPr sz="3600" b="0" spc="-20" dirty="0">
                <a:latin typeface="Calibri Light"/>
                <a:cs typeface="Calibri Light"/>
              </a:rPr>
              <a:t> </a:t>
            </a:r>
            <a:r>
              <a:rPr sz="3600" b="0" spc="15" dirty="0">
                <a:latin typeface="Calibri Light"/>
                <a:cs typeface="Calibri Light"/>
              </a:rPr>
              <a:t>Model</a:t>
            </a:r>
            <a:endParaRPr sz="3600">
              <a:latin typeface="Calibri Light"/>
              <a:cs typeface="Calibri Light"/>
            </a:endParaRPr>
          </a:p>
        </p:txBody>
      </p:sp>
      <p:sp>
        <p:nvSpPr>
          <p:cNvPr id="3" name="object 3"/>
          <p:cNvSpPr txBox="1"/>
          <p:nvPr/>
        </p:nvSpPr>
        <p:spPr>
          <a:xfrm>
            <a:off x="688657" y="1688310"/>
            <a:ext cx="3199130" cy="998855"/>
          </a:xfrm>
          <a:prstGeom prst="rect">
            <a:avLst/>
          </a:prstGeom>
        </p:spPr>
        <p:txBody>
          <a:bodyPr vert="horz" wrap="square" lIns="0" tIns="102235" rIns="0" bIns="0" rtlCol="0">
            <a:spAutoFit/>
          </a:bodyPr>
          <a:lstStyle/>
          <a:p>
            <a:pPr marL="337185" indent="-325120">
              <a:lnSpc>
                <a:spcPct val="100000"/>
              </a:lnSpc>
              <a:spcBef>
                <a:spcPts val="805"/>
              </a:spcBef>
              <a:buSzPct val="44642"/>
              <a:buFont typeface="Wingdings"/>
              <a:buChar char=""/>
              <a:tabLst>
                <a:tab pos="337185" algn="l"/>
                <a:tab pos="337820" algn="l"/>
              </a:tabLst>
            </a:pPr>
            <a:r>
              <a:rPr sz="2800" spc="-10" dirty="0">
                <a:latin typeface="Calibri"/>
                <a:cs typeface="Calibri"/>
              </a:rPr>
              <a:t>SELinux</a:t>
            </a:r>
            <a:endParaRPr sz="2800" dirty="0">
              <a:latin typeface="Calibri"/>
              <a:cs typeface="Calibri"/>
            </a:endParaRPr>
          </a:p>
          <a:p>
            <a:pPr marL="713740" lvl="1" indent="-323215">
              <a:lnSpc>
                <a:spcPct val="100000"/>
              </a:lnSpc>
              <a:spcBef>
                <a:spcPts val="650"/>
              </a:spcBef>
              <a:buSzPct val="44897"/>
              <a:buFont typeface="Wingdings"/>
              <a:buChar char=""/>
              <a:tabLst>
                <a:tab pos="713105" algn="l"/>
                <a:tab pos="713740" algn="l"/>
              </a:tabLst>
            </a:pPr>
            <a:r>
              <a:rPr sz="2450" spc="5" dirty="0">
                <a:latin typeface="Calibri"/>
                <a:cs typeface="Calibri"/>
              </a:rPr>
              <a:t>Decent</a:t>
            </a:r>
            <a:r>
              <a:rPr sz="2450" spc="-60" dirty="0">
                <a:solidFill>
                  <a:srgbClr val="0562C1"/>
                </a:solidFill>
                <a:latin typeface="Calibri"/>
                <a:cs typeface="Calibri"/>
              </a:rPr>
              <a:t> </a:t>
            </a:r>
            <a:r>
              <a:rPr sz="2450" u="sng" dirty="0">
                <a:solidFill>
                  <a:srgbClr val="0562C1"/>
                </a:solidFill>
                <a:uFill>
                  <a:solidFill>
                    <a:srgbClr val="0562C1"/>
                  </a:solidFill>
                </a:uFill>
                <a:latin typeface="Calibri"/>
                <a:cs typeface="Calibri"/>
                <a:hlinkClick r:id="rId3"/>
              </a:rPr>
              <a:t>explanation</a:t>
            </a:r>
            <a:endParaRPr sz="2450" dirty="0">
              <a:latin typeface="Calibri"/>
              <a:cs typeface="Calibri"/>
            </a:endParaRPr>
          </a:p>
        </p:txBody>
      </p:sp>
      <p:pic>
        <p:nvPicPr>
          <p:cNvPr id="4" name="object 4"/>
          <p:cNvPicPr/>
          <p:nvPr/>
        </p:nvPicPr>
        <p:blipFill>
          <a:blip r:embed="rId4" cstate="print"/>
          <a:stretch>
            <a:fillRect/>
          </a:stretch>
        </p:blipFill>
        <p:spPr>
          <a:xfrm>
            <a:off x="1839467" y="2865120"/>
            <a:ext cx="6934199" cy="3666742"/>
          </a:xfrm>
          <a:prstGeom prst="rect">
            <a:avLst/>
          </a:prstGeom>
        </p:spPr>
      </p:pic>
      <p:sp>
        <p:nvSpPr>
          <p:cNvPr id="6" name="object 6"/>
          <p:cNvSpPr txBox="1">
            <a:spLocks noGrp="1"/>
          </p:cNvSpPr>
          <p:nvPr>
            <p:ph type="ftr" sz="quarter" idx="5"/>
          </p:nvPr>
        </p:nvSpPr>
        <p:spPr>
          <a:xfrm>
            <a:off x="1935607" y="7232122"/>
            <a:ext cx="6210300" cy="234038"/>
          </a:xfrm>
          <a:prstGeom prst="rect">
            <a:avLst/>
          </a:prstGeom>
        </p:spPr>
        <p:txBody>
          <a:bodyPr vert="horz" wrap="square" lIns="0" tIns="0" rIns="0" bIns="0" rtlCol="0">
            <a:spAutoFit/>
          </a:bodyPr>
          <a:lstStyle/>
          <a:p>
            <a:pPr marL="12700">
              <a:lnSpc>
                <a:spcPts val="1810"/>
              </a:lnSpc>
            </a:pPr>
            <a:r>
              <a:rPr lang="en-US" spc="-5"/>
              <a:t>Real-world systems: ethical hacking practicum – UW Summer 2021</a:t>
            </a:r>
            <a:endParaRPr spc="-5"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700"/>
            <a:ext cx="3894454" cy="579755"/>
          </a:xfrm>
          <a:prstGeom prst="rect">
            <a:avLst/>
          </a:prstGeom>
        </p:spPr>
        <p:txBody>
          <a:bodyPr vert="horz" wrap="square" lIns="0" tIns="17145" rIns="0" bIns="0" rtlCol="0">
            <a:spAutoFit/>
          </a:bodyPr>
          <a:lstStyle/>
          <a:p>
            <a:pPr marL="12700">
              <a:lnSpc>
                <a:spcPct val="100000"/>
              </a:lnSpc>
              <a:spcBef>
                <a:spcPts val="135"/>
              </a:spcBef>
            </a:pPr>
            <a:r>
              <a:rPr sz="3600" b="0" spc="10" dirty="0">
                <a:latin typeface="Calibri Light"/>
                <a:cs typeface="Calibri Light"/>
              </a:rPr>
              <a:t>Linux</a:t>
            </a:r>
            <a:r>
              <a:rPr sz="3600" b="0" spc="-20" dirty="0">
                <a:latin typeface="Calibri Light"/>
                <a:cs typeface="Calibri Light"/>
              </a:rPr>
              <a:t> </a:t>
            </a:r>
            <a:r>
              <a:rPr sz="3600" b="0" spc="10" dirty="0">
                <a:latin typeface="Calibri Light"/>
                <a:cs typeface="Calibri Light"/>
              </a:rPr>
              <a:t>Security</a:t>
            </a:r>
            <a:r>
              <a:rPr sz="3600" b="0" spc="-20" dirty="0">
                <a:latin typeface="Calibri Light"/>
                <a:cs typeface="Calibri Light"/>
              </a:rPr>
              <a:t> </a:t>
            </a:r>
            <a:r>
              <a:rPr sz="3600" b="0" spc="15" dirty="0">
                <a:latin typeface="Calibri Light"/>
                <a:cs typeface="Calibri Light"/>
              </a:rPr>
              <a:t>Model</a:t>
            </a:r>
            <a:endParaRPr sz="3600">
              <a:latin typeface="Calibri Light"/>
              <a:cs typeface="Calibri Light"/>
            </a:endParaRPr>
          </a:p>
        </p:txBody>
      </p:sp>
      <p:sp>
        <p:nvSpPr>
          <p:cNvPr id="3" name="object 3"/>
          <p:cNvSpPr txBox="1"/>
          <p:nvPr/>
        </p:nvSpPr>
        <p:spPr>
          <a:xfrm>
            <a:off x="688657" y="1691580"/>
            <a:ext cx="7974965" cy="3322320"/>
          </a:xfrm>
          <a:prstGeom prst="rect">
            <a:avLst/>
          </a:prstGeom>
        </p:spPr>
        <p:txBody>
          <a:bodyPr vert="horz" wrap="square" lIns="0" tIns="106045" rIns="0" bIns="0" rtlCol="0">
            <a:spAutoFit/>
          </a:bodyPr>
          <a:lstStyle/>
          <a:p>
            <a:pPr marL="337185" indent="-325120">
              <a:lnSpc>
                <a:spcPct val="100000"/>
              </a:lnSpc>
              <a:spcBef>
                <a:spcPts val="835"/>
              </a:spcBef>
              <a:buSzPct val="45652"/>
              <a:buFont typeface="Wingdings"/>
              <a:buChar char=""/>
              <a:tabLst>
                <a:tab pos="337185" algn="l"/>
                <a:tab pos="337820" algn="l"/>
              </a:tabLst>
            </a:pPr>
            <a:r>
              <a:rPr sz="2300" dirty="0">
                <a:latin typeface="Calibri"/>
                <a:cs typeface="Calibri"/>
              </a:rPr>
              <a:t>AppArmor</a:t>
            </a:r>
            <a:endParaRPr sz="2300">
              <a:latin typeface="Calibri"/>
              <a:cs typeface="Calibri"/>
            </a:endParaRPr>
          </a:p>
          <a:p>
            <a:pPr marL="1390015" lvl="1" indent="-568960">
              <a:lnSpc>
                <a:spcPct val="100000"/>
              </a:lnSpc>
              <a:spcBef>
                <a:spcPts val="650"/>
              </a:spcBef>
              <a:buFont typeface="Times New Roman"/>
              <a:buChar char="–"/>
              <a:tabLst>
                <a:tab pos="1390015" algn="l"/>
                <a:tab pos="1390650" algn="l"/>
              </a:tabLst>
            </a:pPr>
            <a:r>
              <a:rPr sz="1950" spc="10" dirty="0">
                <a:latin typeface="Calibri"/>
                <a:cs typeface="Calibri"/>
              </a:rPr>
              <a:t>Permissions</a:t>
            </a:r>
            <a:r>
              <a:rPr sz="1950" spc="-35" dirty="0">
                <a:latin typeface="Calibri"/>
                <a:cs typeface="Calibri"/>
              </a:rPr>
              <a:t> </a:t>
            </a:r>
            <a:r>
              <a:rPr sz="1950" spc="10" dirty="0">
                <a:latin typeface="Calibri"/>
                <a:cs typeface="Calibri"/>
              </a:rPr>
              <a:t>based</a:t>
            </a:r>
            <a:r>
              <a:rPr sz="1950" spc="-5" dirty="0">
                <a:latin typeface="Calibri"/>
                <a:cs typeface="Calibri"/>
              </a:rPr>
              <a:t> </a:t>
            </a:r>
            <a:r>
              <a:rPr sz="1950" spc="10" dirty="0">
                <a:latin typeface="Calibri"/>
                <a:cs typeface="Calibri"/>
              </a:rPr>
              <a:t>on</a:t>
            </a:r>
            <a:r>
              <a:rPr sz="1950" spc="-10" dirty="0">
                <a:latin typeface="Calibri"/>
                <a:cs typeface="Calibri"/>
              </a:rPr>
              <a:t> </a:t>
            </a:r>
            <a:r>
              <a:rPr sz="1950" spc="5" dirty="0">
                <a:latin typeface="Calibri"/>
                <a:cs typeface="Calibri"/>
              </a:rPr>
              <a:t>“profiles”</a:t>
            </a:r>
            <a:endParaRPr sz="1950">
              <a:latin typeface="Calibri"/>
              <a:cs typeface="Calibri"/>
            </a:endParaRPr>
          </a:p>
          <a:p>
            <a:pPr lvl="1">
              <a:lnSpc>
                <a:spcPct val="100000"/>
              </a:lnSpc>
              <a:spcBef>
                <a:spcPts val="10"/>
              </a:spcBef>
              <a:buFont typeface="Times New Roman"/>
              <a:buChar char="–"/>
            </a:pPr>
            <a:endParaRPr sz="2300">
              <a:latin typeface="Calibri"/>
              <a:cs typeface="Calibri"/>
            </a:endParaRPr>
          </a:p>
          <a:p>
            <a:pPr marL="1390015" lvl="1" indent="-568960">
              <a:lnSpc>
                <a:spcPct val="100000"/>
              </a:lnSpc>
              <a:spcBef>
                <a:spcPts val="5"/>
              </a:spcBef>
              <a:buFont typeface="Times New Roman"/>
              <a:buChar char="–"/>
              <a:tabLst>
                <a:tab pos="1390015" algn="l"/>
                <a:tab pos="1390650" algn="l"/>
              </a:tabLst>
            </a:pPr>
            <a:r>
              <a:rPr sz="1950" spc="10" dirty="0">
                <a:latin typeface="Calibri"/>
                <a:cs typeface="Calibri"/>
              </a:rPr>
              <a:t>Somewhat</a:t>
            </a:r>
            <a:r>
              <a:rPr sz="1950" spc="5" dirty="0">
                <a:latin typeface="Calibri"/>
                <a:cs typeface="Calibri"/>
              </a:rPr>
              <a:t> </a:t>
            </a:r>
            <a:r>
              <a:rPr sz="1950" spc="10" dirty="0">
                <a:latin typeface="Calibri"/>
                <a:cs typeface="Calibri"/>
              </a:rPr>
              <a:t>less</a:t>
            </a:r>
            <a:r>
              <a:rPr sz="1950" spc="-15" dirty="0">
                <a:latin typeface="Calibri"/>
                <a:cs typeface="Calibri"/>
              </a:rPr>
              <a:t> </a:t>
            </a:r>
            <a:r>
              <a:rPr sz="1950" spc="5" dirty="0">
                <a:latin typeface="Calibri"/>
                <a:cs typeface="Calibri"/>
              </a:rPr>
              <a:t>complicated</a:t>
            </a:r>
            <a:r>
              <a:rPr sz="1950" spc="-5" dirty="0">
                <a:latin typeface="Calibri"/>
                <a:cs typeface="Calibri"/>
              </a:rPr>
              <a:t> </a:t>
            </a:r>
            <a:r>
              <a:rPr sz="1950" spc="10" dirty="0">
                <a:latin typeface="Calibri"/>
                <a:cs typeface="Calibri"/>
              </a:rPr>
              <a:t>than</a:t>
            </a:r>
            <a:r>
              <a:rPr sz="1950" spc="-20" dirty="0">
                <a:latin typeface="Calibri"/>
                <a:cs typeface="Calibri"/>
              </a:rPr>
              <a:t> </a:t>
            </a:r>
            <a:r>
              <a:rPr sz="1950" spc="10" dirty="0">
                <a:latin typeface="Calibri"/>
                <a:cs typeface="Calibri"/>
              </a:rPr>
              <a:t>SELinux</a:t>
            </a:r>
            <a:endParaRPr sz="1950">
              <a:latin typeface="Calibri"/>
              <a:cs typeface="Calibri"/>
            </a:endParaRPr>
          </a:p>
          <a:p>
            <a:pPr lvl="1">
              <a:lnSpc>
                <a:spcPct val="100000"/>
              </a:lnSpc>
              <a:spcBef>
                <a:spcPts val="20"/>
              </a:spcBef>
              <a:buFont typeface="Times New Roman"/>
              <a:buChar char="–"/>
            </a:pPr>
            <a:endParaRPr sz="2300">
              <a:latin typeface="Calibri"/>
              <a:cs typeface="Calibri"/>
            </a:endParaRPr>
          </a:p>
          <a:p>
            <a:pPr marL="1390015" lvl="1" indent="-568960">
              <a:lnSpc>
                <a:spcPct val="100000"/>
              </a:lnSpc>
              <a:spcBef>
                <a:spcPts val="5"/>
              </a:spcBef>
              <a:buFont typeface="Times New Roman"/>
              <a:buChar char="–"/>
              <a:tabLst>
                <a:tab pos="1390015" algn="l"/>
                <a:tab pos="1390650" algn="l"/>
              </a:tabLst>
            </a:pPr>
            <a:r>
              <a:rPr sz="1950" spc="10" dirty="0">
                <a:latin typeface="Calibri"/>
                <a:cs typeface="Calibri"/>
              </a:rPr>
              <a:t>Similar</a:t>
            </a:r>
            <a:r>
              <a:rPr sz="1950" spc="-20" dirty="0">
                <a:latin typeface="Calibri"/>
                <a:cs typeface="Calibri"/>
              </a:rPr>
              <a:t> </a:t>
            </a:r>
            <a:r>
              <a:rPr sz="1950" dirty="0">
                <a:latin typeface="Calibri"/>
                <a:cs typeface="Calibri"/>
              </a:rPr>
              <a:t>controls</a:t>
            </a:r>
            <a:r>
              <a:rPr sz="1950" spc="-5" dirty="0">
                <a:latin typeface="Calibri"/>
                <a:cs typeface="Calibri"/>
              </a:rPr>
              <a:t> to</a:t>
            </a:r>
            <a:r>
              <a:rPr sz="1950" spc="10" dirty="0">
                <a:latin typeface="Calibri"/>
                <a:cs typeface="Calibri"/>
              </a:rPr>
              <a:t> SELinux</a:t>
            </a:r>
            <a:endParaRPr sz="1950">
              <a:latin typeface="Calibri"/>
              <a:cs typeface="Calibri"/>
            </a:endParaRPr>
          </a:p>
          <a:p>
            <a:pPr marL="2192020" lvl="2" indent="-455930">
              <a:lnSpc>
                <a:spcPct val="100000"/>
              </a:lnSpc>
              <a:spcBef>
                <a:spcPts val="225"/>
              </a:spcBef>
              <a:buFont typeface="Times New Roman"/>
              <a:buChar char="•"/>
              <a:tabLst>
                <a:tab pos="2191385" algn="l"/>
                <a:tab pos="2192020" algn="l"/>
              </a:tabLst>
            </a:pPr>
            <a:r>
              <a:rPr sz="1650" dirty="0">
                <a:latin typeface="Calibri"/>
                <a:cs typeface="Calibri"/>
              </a:rPr>
              <a:t>A</a:t>
            </a:r>
            <a:r>
              <a:rPr sz="1650" spc="5" dirty="0">
                <a:latin typeface="Calibri"/>
                <a:cs typeface="Calibri"/>
              </a:rPr>
              <a:t> </a:t>
            </a:r>
            <a:r>
              <a:rPr sz="1650" spc="-5" dirty="0">
                <a:latin typeface="Calibri"/>
                <a:cs typeface="Calibri"/>
              </a:rPr>
              <a:t>“profile” could</a:t>
            </a:r>
            <a:r>
              <a:rPr sz="1650" spc="-30" dirty="0">
                <a:latin typeface="Calibri"/>
                <a:cs typeface="Calibri"/>
              </a:rPr>
              <a:t> </a:t>
            </a:r>
            <a:r>
              <a:rPr sz="1650" spc="-5" dirty="0">
                <a:latin typeface="Calibri"/>
                <a:cs typeface="Calibri"/>
              </a:rPr>
              <a:t>allow </a:t>
            </a:r>
            <a:r>
              <a:rPr sz="1650" dirty="0">
                <a:latin typeface="Calibri"/>
                <a:cs typeface="Calibri"/>
              </a:rPr>
              <a:t>or </a:t>
            </a:r>
            <a:r>
              <a:rPr sz="1650" spc="-5" dirty="0">
                <a:latin typeface="Calibri"/>
                <a:cs typeface="Calibri"/>
              </a:rPr>
              <a:t>deny</a:t>
            </a:r>
            <a:r>
              <a:rPr sz="1650" spc="10" dirty="0">
                <a:latin typeface="Calibri"/>
                <a:cs typeface="Calibri"/>
              </a:rPr>
              <a:t> </a:t>
            </a:r>
            <a:r>
              <a:rPr sz="1650" dirty="0">
                <a:latin typeface="Calibri"/>
                <a:cs typeface="Calibri"/>
              </a:rPr>
              <a:t>access </a:t>
            </a:r>
            <a:r>
              <a:rPr sz="1650" spc="-5" dirty="0">
                <a:latin typeface="Calibri"/>
                <a:cs typeface="Calibri"/>
              </a:rPr>
              <a:t>to</a:t>
            </a:r>
            <a:r>
              <a:rPr sz="1650" spc="5" dirty="0">
                <a:latin typeface="Calibri"/>
                <a:cs typeface="Calibri"/>
              </a:rPr>
              <a:t> </a:t>
            </a:r>
            <a:r>
              <a:rPr sz="1650" spc="-20" dirty="0">
                <a:latin typeface="Calibri"/>
                <a:cs typeface="Calibri"/>
              </a:rPr>
              <a:t>raw</a:t>
            </a:r>
            <a:r>
              <a:rPr sz="1650" spc="5" dirty="0">
                <a:latin typeface="Calibri"/>
                <a:cs typeface="Calibri"/>
              </a:rPr>
              <a:t> </a:t>
            </a:r>
            <a:r>
              <a:rPr sz="1650" spc="-10" dirty="0">
                <a:latin typeface="Calibri"/>
                <a:cs typeface="Calibri"/>
              </a:rPr>
              <a:t>sockets,</a:t>
            </a:r>
            <a:r>
              <a:rPr sz="1650" spc="-5" dirty="0">
                <a:latin typeface="Calibri"/>
                <a:cs typeface="Calibri"/>
              </a:rPr>
              <a:t> </a:t>
            </a:r>
            <a:r>
              <a:rPr sz="1650" spc="-15" dirty="0">
                <a:latin typeface="Calibri"/>
                <a:cs typeface="Calibri"/>
              </a:rPr>
              <a:t>for</a:t>
            </a:r>
            <a:r>
              <a:rPr sz="1650" dirty="0">
                <a:latin typeface="Calibri"/>
                <a:cs typeface="Calibri"/>
              </a:rPr>
              <a:t> </a:t>
            </a:r>
            <a:r>
              <a:rPr sz="1650" spc="-5" dirty="0">
                <a:latin typeface="Calibri"/>
                <a:cs typeface="Calibri"/>
              </a:rPr>
              <a:t>example</a:t>
            </a:r>
            <a:endParaRPr sz="1650">
              <a:latin typeface="Calibri"/>
              <a:cs typeface="Calibri"/>
            </a:endParaRPr>
          </a:p>
          <a:p>
            <a:pPr marL="2192020" lvl="2" indent="-455930">
              <a:lnSpc>
                <a:spcPct val="100000"/>
              </a:lnSpc>
              <a:spcBef>
                <a:spcPts val="204"/>
              </a:spcBef>
              <a:buFont typeface="Times New Roman"/>
              <a:buChar char="•"/>
              <a:tabLst>
                <a:tab pos="2191385" algn="l"/>
                <a:tab pos="2192020" algn="l"/>
              </a:tabLst>
            </a:pPr>
            <a:r>
              <a:rPr sz="1650" dirty="0">
                <a:latin typeface="Calibri"/>
                <a:cs typeface="Calibri"/>
              </a:rPr>
              <a:t>File</a:t>
            </a:r>
            <a:r>
              <a:rPr sz="1650" spc="-25" dirty="0">
                <a:latin typeface="Calibri"/>
                <a:cs typeface="Calibri"/>
              </a:rPr>
              <a:t> </a:t>
            </a:r>
            <a:r>
              <a:rPr sz="1650" spc="-15" dirty="0">
                <a:latin typeface="Calibri"/>
                <a:cs typeface="Calibri"/>
              </a:rPr>
              <a:t>system</a:t>
            </a:r>
            <a:r>
              <a:rPr sz="1650" spc="-20" dirty="0">
                <a:latin typeface="Calibri"/>
                <a:cs typeface="Calibri"/>
              </a:rPr>
              <a:t> </a:t>
            </a:r>
            <a:r>
              <a:rPr sz="1650" dirty="0">
                <a:latin typeface="Calibri"/>
                <a:cs typeface="Calibri"/>
              </a:rPr>
              <a:t>permissions</a:t>
            </a:r>
            <a:endParaRPr sz="1650">
              <a:latin typeface="Calibri"/>
              <a:cs typeface="Calibri"/>
            </a:endParaRPr>
          </a:p>
          <a:p>
            <a:pPr lvl="2">
              <a:lnSpc>
                <a:spcPct val="100000"/>
              </a:lnSpc>
              <a:spcBef>
                <a:spcPts val="20"/>
              </a:spcBef>
              <a:buFont typeface="Times New Roman"/>
              <a:buChar char="•"/>
            </a:pPr>
            <a:endParaRPr sz="1950">
              <a:latin typeface="Calibri"/>
              <a:cs typeface="Calibri"/>
            </a:endParaRPr>
          </a:p>
          <a:p>
            <a:pPr marL="1390015" lvl="1" indent="-568960">
              <a:lnSpc>
                <a:spcPct val="100000"/>
              </a:lnSpc>
              <a:buFont typeface="Times New Roman"/>
              <a:buChar char="–"/>
              <a:tabLst>
                <a:tab pos="1390015" algn="l"/>
                <a:tab pos="1390650" algn="l"/>
              </a:tabLst>
            </a:pPr>
            <a:r>
              <a:rPr sz="1950" spc="10" dirty="0">
                <a:latin typeface="Calibri"/>
                <a:cs typeface="Calibri"/>
              </a:rPr>
              <a:t>Similar</a:t>
            </a:r>
            <a:r>
              <a:rPr sz="1950" spc="-5" dirty="0">
                <a:latin typeface="Calibri"/>
                <a:cs typeface="Calibri"/>
              </a:rPr>
              <a:t> </a:t>
            </a:r>
            <a:r>
              <a:rPr sz="1950" spc="5" dirty="0">
                <a:latin typeface="Calibri"/>
                <a:cs typeface="Calibri"/>
              </a:rPr>
              <a:t>goal:</a:t>
            </a:r>
            <a:r>
              <a:rPr sz="1950" spc="-5" dirty="0">
                <a:latin typeface="Calibri"/>
                <a:cs typeface="Calibri"/>
              </a:rPr>
              <a:t> </a:t>
            </a:r>
            <a:r>
              <a:rPr sz="1950" spc="5" dirty="0">
                <a:latin typeface="Calibri"/>
                <a:cs typeface="Calibri"/>
              </a:rPr>
              <a:t>restrict</a:t>
            </a:r>
            <a:r>
              <a:rPr sz="1950" spc="-10" dirty="0">
                <a:latin typeface="Calibri"/>
                <a:cs typeface="Calibri"/>
              </a:rPr>
              <a:t> </a:t>
            </a:r>
            <a:r>
              <a:rPr sz="1950" spc="5" dirty="0">
                <a:latin typeface="Calibri"/>
                <a:cs typeface="Calibri"/>
              </a:rPr>
              <a:t>what</a:t>
            </a:r>
            <a:r>
              <a:rPr sz="1950" spc="-5" dirty="0">
                <a:latin typeface="Calibri"/>
                <a:cs typeface="Calibri"/>
              </a:rPr>
              <a:t> </a:t>
            </a:r>
            <a:r>
              <a:rPr sz="1950" spc="5" dirty="0">
                <a:latin typeface="Calibri"/>
                <a:cs typeface="Calibri"/>
              </a:rPr>
              <a:t>software</a:t>
            </a:r>
            <a:r>
              <a:rPr sz="1950" spc="15" dirty="0">
                <a:latin typeface="Calibri"/>
                <a:cs typeface="Calibri"/>
              </a:rPr>
              <a:t> </a:t>
            </a:r>
            <a:r>
              <a:rPr sz="1950" spc="10" dirty="0">
                <a:latin typeface="Calibri"/>
                <a:cs typeface="Calibri"/>
              </a:rPr>
              <a:t>running</a:t>
            </a:r>
            <a:r>
              <a:rPr sz="1950" spc="-20" dirty="0">
                <a:latin typeface="Calibri"/>
                <a:cs typeface="Calibri"/>
              </a:rPr>
              <a:t> </a:t>
            </a:r>
            <a:r>
              <a:rPr sz="1950" spc="10" dirty="0">
                <a:latin typeface="Calibri"/>
                <a:cs typeface="Calibri"/>
              </a:rPr>
              <a:t>on a machine</a:t>
            </a:r>
            <a:r>
              <a:rPr sz="1950" spc="-15" dirty="0">
                <a:latin typeface="Calibri"/>
                <a:cs typeface="Calibri"/>
              </a:rPr>
              <a:t> </a:t>
            </a:r>
            <a:r>
              <a:rPr sz="1950" spc="5" dirty="0">
                <a:latin typeface="Calibri"/>
                <a:cs typeface="Calibri"/>
              </a:rPr>
              <a:t>can</a:t>
            </a:r>
            <a:r>
              <a:rPr sz="1950" spc="10" dirty="0">
                <a:latin typeface="Calibri"/>
                <a:cs typeface="Calibri"/>
              </a:rPr>
              <a:t> </a:t>
            </a:r>
            <a:r>
              <a:rPr sz="1950" spc="15" dirty="0">
                <a:latin typeface="Calibri"/>
                <a:cs typeface="Calibri"/>
              </a:rPr>
              <a:t>do</a:t>
            </a:r>
            <a:endParaRPr sz="1950">
              <a:latin typeface="Calibri"/>
              <a:cs typeface="Calibri"/>
            </a:endParaRPr>
          </a:p>
        </p:txBody>
      </p:sp>
      <p:pic>
        <p:nvPicPr>
          <p:cNvPr id="4" name="object 4"/>
          <p:cNvPicPr/>
          <p:nvPr/>
        </p:nvPicPr>
        <p:blipFill>
          <a:blip r:embed="rId2" cstate="print"/>
          <a:stretch>
            <a:fillRect/>
          </a:stretch>
        </p:blipFill>
        <p:spPr>
          <a:xfrm>
            <a:off x="7173467" y="1812035"/>
            <a:ext cx="1574291" cy="1574291"/>
          </a:xfrm>
          <a:prstGeom prst="rect">
            <a:avLst/>
          </a:prstGeom>
        </p:spPr>
      </p:pic>
      <p:sp>
        <p:nvSpPr>
          <p:cNvPr id="6" name="object 6"/>
          <p:cNvSpPr txBox="1">
            <a:spLocks noGrp="1"/>
          </p:cNvSpPr>
          <p:nvPr>
            <p:ph type="ftr" sz="quarter" idx="5"/>
          </p:nvPr>
        </p:nvSpPr>
        <p:spPr>
          <a:xfrm>
            <a:off x="1935607" y="7232122"/>
            <a:ext cx="6210300" cy="234038"/>
          </a:xfrm>
          <a:prstGeom prst="rect">
            <a:avLst/>
          </a:prstGeom>
        </p:spPr>
        <p:txBody>
          <a:bodyPr vert="horz" wrap="square" lIns="0" tIns="0" rIns="0" bIns="0" rtlCol="0">
            <a:spAutoFit/>
          </a:bodyPr>
          <a:lstStyle/>
          <a:p>
            <a:pPr marL="12700">
              <a:lnSpc>
                <a:spcPts val="1810"/>
              </a:lnSpc>
            </a:pPr>
            <a:r>
              <a:rPr lang="en-US" spc="-5"/>
              <a:t>Real-world systems: ethical hacking practicum – UW Summer 2021</a:t>
            </a:r>
            <a:endParaRPr spc="-5"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700"/>
            <a:ext cx="3894454" cy="579755"/>
          </a:xfrm>
          <a:prstGeom prst="rect">
            <a:avLst/>
          </a:prstGeom>
        </p:spPr>
        <p:txBody>
          <a:bodyPr vert="horz" wrap="square" lIns="0" tIns="17145" rIns="0" bIns="0" rtlCol="0">
            <a:spAutoFit/>
          </a:bodyPr>
          <a:lstStyle/>
          <a:p>
            <a:pPr marL="12700">
              <a:lnSpc>
                <a:spcPct val="100000"/>
              </a:lnSpc>
              <a:spcBef>
                <a:spcPts val="135"/>
              </a:spcBef>
            </a:pPr>
            <a:r>
              <a:rPr sz="3600" b="0" spc="10" dirty="0">
                <a:latin typeface="Calibri Light"/>
                <a:cs typeface="Calibri Light"/>
              </a:rPr>
              <a:t>Linux</a:t>
            </a:r>
            <a:r>
              <a:rPr sz="3600" b="0" spc="-20" dirty="0">
                <a:latin typeface="Calibri Light"/>
                <a:cs typeface="Calibri Light"/>
              </a:rPr>
              <a:t> </a:t>
            </a:r>
            <a:r>
              <a:rPr sz="3600" b="0" spc="10" dirty="0">
                <a:latin typeface="Calibri Light"/>
                <a:cs typeface="Calibri Light"/>
              </a:rPr>
              <a:t>Security</a:t>
            </a:r>
            <a:r>
              <a:rPr sz="3600" b="0" spc="-20" dirty="0">
                <a:latin typeface="Calibri Light"/>
                <a:cs typeface="Calibri Light"/>
              </a:rPr>
              <a:t> </a:t>
            </a:r>
            <a:r>
              <a:rPr sz="3600" b="0" spc="15" dirty="0">
                <a:latin typeface="Calibri Light"/>
                <a:cs typeface="Calibri Light"/>
              </a:rPr>
              <a:t>Model</a:t>
            </a:r>
            <a:endParaRPr sz="3600">
              <a:latin typeface="Calibri Light"/>
              <a:cs typeface="Calibri Light"/>
            </a:endParaRPr>
          </a:p>
        </p:txBody>
      </p:sp>
      <p:sp>
        <p:nvSpPr>
          <p:cNvPr id="5" name="object 5"/>
          <p:cNvSpPr txBox="1">
            <a:spLocks noGrp="1"/>
          </p:cNvSpPr>
          <p:nvPr>
            <p:ph type="ftr" sz="quarter" idx="5"/>
          </p:nvPr>
        </p:nvSpPr>
        <p:spPr>
          <a:xfrm>
            <a:off x="1935607" y="7232122"/>
            <a:ext cx="6210300" cy="234038"/>
          </a:xfrm>
          <a:prstGeom prst="rect">
            <a:avLst/>
          </a:prstGeom>
        </p:spPr>
        <p:txBody>
          <a:bodyPr vert="horz" wrap="square" lIns="0" tIns="0" rIns="0" bIns="0" rtlCol="0">
            <a:spAutoFit/>
          </a:bodyPr>
          <a:lstStyle/>
          <a:p>
            <a:pPr marL="12700">
              <a:lnSpc>
                <a:spcPts val="1810"/>
              </a:lnSpc>
            </a:pPr>
            <a:r>
              <a:rPr lang="en-US" spc="-5"/>
              <a:t>Real-world systems: ethical hacking practicum – UW Summer 2021</a:t>
            </a:r>
            <a:endParaRPr spc="-5" dirty="0"/>
          </a:p>
        </p:txBody>
      </p:sp>
      <p:sp>
        <p:nvSpPr>
          <p:cNvPr id="3" name="object 3"/>
          <p:cNvSpPr txBox="1"/>
          <p:nvPr/>
        </p:nvSpPr>
        <p:spPr>
          <a:xfrm>
            <a:off x="688657" y="1783207"/>
            <a:ext cx="8293100" cy="2023110"/>
          </a:xfrm>
          <a:prstGeom prst="rect">
            <a:avLst/>
          </a:prstGeom>
        </p:spPr>
        <p:txBody>
          <a:bodyPr vert="horz" wrap="square" lIns="0" tIns="14604" rIns="0" bIns="0" rtlCol="0">
            <a:spAutoFit/>
          </a:bodyPr>
          <a:lstStyle/>
          <a:p>
            <a:pPr marL="337185" indent="-325120">
              <a:lnSpc>
                <a:spcPct val="100000"/>
              </a:lnSpc>
              <a:spcBef>
                <a:spcPts val="114"/>
              </a:spcBef>
              <a:buSzPct val="45652"/>
              <a:buFont typeface="Wingdings"/>
              <a:buChar char=""/>
              <a:tabLst>
                <a:tab pos="337185" algn="l"/>
                <a:tab pos="337820" algn="l"/>
              </a:tabLst>
            </a:pPr>
            <a:r>
              <a:rPr sz="2300" dirty="0">
                <a:latin typeface="Calibri"/>
                <a:cs typeface="Calibri"/>
              </a:rPr>
              <a:t>Bonus</a:t>
            </a:r>
            <a:r>
              <a:rPr sz="2300" spc="-30" dirty="0">
                <a:latin typeface="Calibri"/>
                <a:cs typeface="Calibri"/>
              </a:rPr>
              <a:t> </a:t>
            </a:r>
            <a:r>
              <a:rPr sz="2300" spc="-5" dirty="0">
                <a:latin typeface="Calibri"/>
                <a:cs typeface="Calibri"/>
              </a:rPr>
              <a:t>material</a:t>
            </a:r>
            <a:endParaRPr sz="2300" dirty="0">
              <a:latin typeface="Calibri"/>
              <a:cs typeface="Calibri"/>
            </a:endParaRPr>
          </a:p>
          <a:p>
            <a:pPr>
              <a:lnSpc>
                <a:spcPct val="100000"/>
              </a:lnSpc>
              <a:spcBef>
                <a:spcPts val="5"/>
              </a:spcBef>
              <a:buFont typeface="Wingdings"/>
              <a:buChar char=""/>
            </a:pPr>
            <a:endParaRPr sz="3300" dirty="0">
              <a:latin typeface="Calibri"/>
              <a:cs typeface="Calibri"/>
            </a:endParaRPr>
          </a:p>
          <a:p>
            <a:pPr marL="713740" lvl="1" indent="-323215">
              <a:lnSpc>
                <a:spcPct val="100000"/>
              </a:lnSpc>
              <a:buSzPct val="43589"/>
              <a:buFont typeface="Wingdings"/>
              <a:buChar char=""/>
              <a:tabLst>
                <a:tab pos="713105" algn="l"/>
                <a:tab pos="713740" algn="l"/>
              </a:tabLst>
            </a:pPr>
            <a:r>
              <a:rPr sz="1950" spc="5" dirty="0">
                <a:latin typeface="Calibri"/>
                <a:cs typeface="Calibri"/>
              </a:rPr>
              <a:t>Zombie </a:t>
            </a:r>
            <a:r>
              <a:rPr sz="1950" dirty="0">
                <a:latin typeface="Calibri"/>
                <a:cs typeface="Calibri"/>
              </a:rPr>
              <a:t>Ant</a:t>
            </a:r>
            <a:r>
              <a:rPr sz="1950" spc="30" dirty="0">
                <a:latin typeface="Calibri"/>
                <a:cs typeface="Calibri"/>
              </a:rPr>
              <a:t> </a:t>
            </a:r>
            <a:r>
              <a:rPr sz="1950" dirty="0">
                <a:latin typeface="Calibri"/>
                <a:cs typeface="Calibri"/>
              </a:rPr>
              <a:t>Farm</a:t>
            </a:r>
            <a:r>
              <a:rPr sz="1950" spc="15" dirty="0">
                <a:latin typeface="Calibri"/>
                <a:cs typeface="Calibri"/>
              </a:rPr>
              <a:t> </a:t>
            </a:r>
            <a:r>
              <a:rPr sz="1950" spc="5" dirty="0">
                <a:latin typeface="Calibri"/>
                <a:cs typeface="Calibri"/>
              </a:rPr>
              <a:t>-</a:t>
            </a:r>
            <a:r>
              <a:rPr sz="1950" spc="20" dirty="0">
                <a:latin typeface="Calibri"/>
                <a:cs typeface="Calibri"/>
              </a:rPr>
              <a:t> </a:t>
            </a:r>
            <a:r>
              <a:rPr sz="1950" dirty="0">
                <a:latin typeface="Calibri"/>
                <a:cs typeface="Calibri"/>
              </a:rPr>
              <a:t>Evading </a:t>
            </a:r>
            <a:r>
              <a:rPr sz="1950" spc="10" dirty="0">
                <a:latin typeface="Calibri"/>
                <a:cs typeface="Calibri"/>
              </a:rPr>
              <a:t>Linux</a:t>
            </a:r>
            <a:r>
              <a:rPr sz="1950" spc="15" dirty="0">
                <a:latin typeface="Calibri"/>
                <a:cs typeface="Calibri"/>
              </a:rPr>
              <a:t> EDRs </a:t>
            </a:r>
            <a:r>
              <a:rPr sz="1950" spc="5" dirty="0">
                <a:latin typeface="Calibri"/>
                <a:cs typeface="Calibri"/>
              </a:rPr>
              <a:t>(Endpoint</a:t>
            </a:r>
            <a:r>
              <a:rPr sz="1950" spc="-5" dirty="0">
                <a:latin typeface="Calibri"/>
                <a:cs typeface="Calibri"/>
              </a:rPr>
              <a:t> </a:t>
            </a:r>
            <a:r>
              <a:rPr sz="1950" spc="5" dirty="0">
                <a:latin typeface="Calibri"/>
                <a:cs typeface="Calibri"/>
              </a:rPr>
              <a:t>Detection</a:t>
            </a:r>
            <a:r>
              <a:rPr sz="1950" spc="30" dirty="0">
                <a:latin typeface="Calibri"/>
                <a:cs typeface="Calibri"/>
              </a:rPr>
              <a:t> </a:t>
            </a:r>
            <a:r>
              <a:rPr sz="1950" spc="10" dirty="0">
                <a:latin typeface="Calibri"/>
                <a:cs typeface="Calibri"/>
              </a:rPr>
              <a:t>and</a:t>
            </a:r>
            <a:r>
              <a:rPr sz="1950" spc="15" dirty="0">
                <a:latin typeface="Calibri"/>
                <a:cs typeface="Calibri"/>
              </a:rPr>
              <a:t> </a:t>
            </a:r>
            <a:r>
              <a:rPr sz="1950" spc="5" dirty="0">
                <a:latin typeface="Calibri"/>
                <a:cs typeface="Calibri"/>
              </a:rPr>
              <a:t>Response)</a:t>
            </a:r>
            <a:endParaRPr sz="1950" dirty="0">
              <a:latin typeface="Calibri"/>
              <a:cs typeface="Calibri"/>
            </a:endParaRPr>
          </a:p>
          <a:p>
            <a:pPr marL="1091565" lvl="2" indent="-323850">
              <a:lnSpc>
                <a:spcPct val="100000"/>
              </a:lnSpc>
              <a:spcBef>
                <a:spcPts val="229"/>
              </a:spcBef>
              <a:buSzPct val="45454"/>
              <a:buFont typeface="Wingdings"/>
              <a:buChar char=""/>
              <a:tabLst>
                <a:tab pos="1091565" algn="l"/>
                <a:tab pos="1092200" algn="l"/>
              </a:tabLst>
            </a:pPr>
            <a:r>
              <a:rPr sz="1650" spc="-10" dirty="0">
                <a:latin typeface="Calibri"/>
                <a:cs typeface="Calibri"/>
              </a:rPr>
              <a:t>Defcon</a:t>
            </a:r>
            <a:r>
              <a:rPr sz="1650" spc="-25" dirty="0">
                <a:latin typeface="Calibri"/>
                <a:cs typeface="Calibri"/>
              </a:rPr>
              <a:t> </a:t>
            </a:r>
            <a:r>
              <a:rPr sz="1650" dirty="0">
                <a:latin typeface="Calibri"/>
                <a:cs typeface="Calibri"/>
              </a:rPr>
              <a:t>2019</a:t>
            </a:r>
            <a:r>
              <a:rPr sz="1650" spc="-25" dirty="0">
                <a:solidFill>
                  <a:srgbClr val="0562C1"/>
                </a:solidFill>
                <a:latin typeface="Calibri"/>
                <a:cs typeface="Calibri"/>
              </a:rPr>
              <a:t> </a:t>
            </a:r>
            <a:r>
              <a:rPr sz="1650" u="sng" spc="-10" dirty="0">
                <a:solidFill>
                  <a:srgbClr val="0562C1"/>
                </a:solidFill>
                <a:uFill>
                  <a:solidFill>
                    <a:srgbClr val="0562C1"/>
                  </a:solidFill>
                </a:uFill>
                <a:latin typeface="Calibri"/>
                <a:cs typeface="Calibri"/>
                <a:hlinkClick r:id="rId3"/>
              </a:rPr>
              <a:t>recording</a:t>
            </a:r>
            <a:endParaRPr sz="1650" dirty="0">
              <a:latin typeface="Calibri"/>
              <a:cs typeface="Calibri"/>
            </a:endParaRPr>
          </a:p>
          <a:p>
            <a:pPr marL="1091565" lvl="2" indent="-323850">
              <a:lnSpc>
                <a:spcPct val="100000"/>
              </a:lnSpc>
              <a:spcBef>
                <a:spcPts val="200"/>
              </a:spcBef>
              <a:buClr>
                <a:srgbClr val="000000"/>
              </a:buClr>
              <a:buSzPct val="45454"/>
              <a:buFont typeface="Wingdings"/>
              <a:buChar char=""/>
              <a:tabLst>
                <a:tab pos="1091565" algn="l"/>
                <a:tab pos="1092200" algn="l"/>
              </a:tabLst>
            </a:pPr>
            <a:r>
              <a:rPr sz="1650" u="sng" dirty="0">
                <a:solidFill>
                  <a:srgbClr val="0562C1"/>
                </a:solidFill>
                <a:uFill>
                  <a:solidFill>
                    <a:srgbClr val="0562C1"/>
                  </a:solidFill>
                </a:uFill>
                <a:latin typeface="Calibri"/>
                <a:cs typeface="Calibri"/>
                <a:hlinkClick r:id="rId4"/>
              </a:rPr>
              <a:t>Slides</a:t>
            </a:r>
            <a:endParaRPr sz="1650" dirty="0">
              <a:latin typeface="Calibri"/>
              <a:cs typeface="Calibri"/>
            </a:endParaRPr>
          </a:p>
          <a:p>
            <a:pPr marL="1091565" lvl="2" indent="-323850">
              <a:lnSpc>
                <a:spcPct val="100000"/>
              </a:lnSpc>
              <a:spcBef>
                <a:spcPts val="204"/>
              </a:spcBef>
              <a:buSzPct val="45454"/>
              <a:buFont typeface="Wingdings"/>
              <a:buChar char=""/>
              <a:tabLst>
                <a:tab pos="1091565" algn="l"/>
                <a:tab pos="1092200" algn="l"/>
              </a:tabLst>
            </a:pPr>
            <a:r>
              <a:rPr sz="1650" spc="-5" dirty="0">
                <a:latin typeface="Calibri"/>
                <a:cs typeface="Calibri"/>
              </a:rPr>
              <a:t>See </a:t>
            </a:r>
            <a:r>
              <a:rPr sz="1650" dirty="0">
                <a:latin typeface="Calibri"/>
                <a:cs typeface="Calibri"/>
              </a:rPr>
              <a:t>the</a:t>
            </a:r>
            <a:r>
              <a:rPr sz="1650" spc="-5" dirty="0">
                <a:latin typeface="Calibri"/>
                <a:cs typeface="Calibri"/>
              </a:rPr>
              <a:t> usage</a:t>
            </a:r>
            <a:r>
              <a:rPr sz="1650" spc="-15" dirty="0">
                <a:latin typeface="Calibri"/>
                <a:cs typeface="Calibri"/>
              </a:rPr>
              <a:t> </a:t>
            </a:r>
            <a:r>
              <a:rPr sz="1650" dirty="0">
                <a:latin typeface="Calibri"/>
                <a:cs typeface="Calibri"/>
              </a:rPr>
              <a:t>of</a:t>
            </a:r>
            <a:r>
              <a:rPr sz="1650" spc="-10" dirty="0">
                <a:latin typeface="Calibri"/>
                <a:cs typeface="Calibri"/>
              </a:rPr>
              <a:t> </a:t>
            </a:r>
            <a:r>
              <a:rPr sz="1650" dirty="0">
                <a:latin typeface="Calibri"/>
                <a:cs typeface="Calibri"/>
              </a:rPr>
              <a:t>OS</a:t>
            </a:r>
            <a:r>
              <a:rPr sz="1650" spc="10" dirty="0">
                <a:latin typeface="Calibri"/>
                <a:cs typeface="Calibri"/>
              </a:rPr>
              <a:t> </a:t>
            </a:r>
            <a:r>
              <a:rPr sz="1650" dirty="0">
                <a:latin typeface="Calibri"/>
                <a:cs typeface="Calibri"/>
              </a:rPr>
              <a:t>hooks</a:t>
            </a:r>
          </a:p>
        </p:txBody>
      </p:sp>
      <p:pic>
        <p:nvPicPr>
          <p:cNvPr id="6" name="Picture 5">
            <a:extLst>
              <a:ext uri="{FF2B5EF4-FFF2-40B4-BE49-F238E27FC236}">
                <a16:creationId xmlns:a16="http://schemas.microsoft.com/office/drawing/2014/main" id="{1436BA0E-8072-4CE4-B5F9-5BEB99A7748C}"/>
              </a:ext>
            </a:extLst>
          </p:cNvPr>
          <p:cNvPicPr>
            <a:picLocks noChangeAspect="1"/>
          </p:cNvPicPr>
          <p:nvPr/>
        </p:nvPicPr>
        <p:blipFill>
          <a:blip r:embed="rId5"/>
          <a:stretch>
            <a:fillRect/>
          </a:stretch>
        </p:blipFill>
        <p:spPr>
          <a:xfrm>
            <a:off x="4476430" y="3171825"/>
            <a:ext cx="4375469" cy="3783046"/>
          </a:xfrm>
          <a:prstGeom prst="rect">
            <a:avLst/>
          </a:prstGeom>
        </p:spPr>
      </p:pic>
      <p:sp>
        <p:nvSpPr>
          <p:cNvPr id="7" name="TextBox 6">
            <a:extLst>
              <a:ext uri="{FF2B5EF4-FFF2-40B4-BE49-F238E27FC236}">
                <a16:creationId xmlns:a16="http://schemas.microsoft.com/office/drawing/2014/main" id="{65927FB2-581A-4B0C-98F3-52E1A3155576}"/>
              </a:ext>
            </a:extLst>
          </p:cNvPr>
          <p:cNvSpPr txBox="1"/>
          <p:nvPr/>
        </p:nvSpPr>
        <p:spPr>
          <a:xfrm>
            <a:off x="5727700" y="6841608"/>
            <a:ext cx="2895600" cy="246221"/>
          </a:xfrm>
          <a:prstGeom prst="rect">
            <a:avLst/>
          </a:prstGeom>
          <a:noFill/>
        </p:spPr>
        <p:txBody>
          <a:bodyPr wrap="square" rtlCol="0">
            <a:spAutoFit/>
          </a:bodyPr>
          <a:lstStyle/>
          <a:p>
            <a:r>
              <a:rPr lang="en-US" sz="1000" dirty="0"/>
              <a:t>Image taken from https://lwn.net/Articles/531148/</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1782" y="785541"/>
            <a:ext cx="3895090" cy="579755"/>
          </a:xfrm>
          <a:prstGeom prst="rect">
            <a:avLst/>
          </a:prstGeom>
        </p:spPr>
        <p:txBody>
          <a:bodyPr vert="horz" wrap="square" lIns="0" tIns="17145" rIns="0" bIns="0" rtlCol="0">
            <a:spAutoFit/>
          </a:bodyPr>
          <a:lstStyle/>
          <a:p>
            <a:pPr marL="12700">
              <a:lnSpc>
                <a:spcPct val="100000"/>
              </a:lnSpc>
              <a:spcBef>
                <a:spcPts val="135"/>
              </a:spcBef>
            </a:pPr>
            <a:r>
              <a:rPr sz="3600" b="0" spc="10" dirty="0">
                <a:latin typeface="Calibri Light"/>
                <a:cs typeface="Calibri Light"/>
              </a:rPr>
              <a:t>Linux</a:t>
            </a:r>
            <a:r>
              <a:rPr sz="3600" b="0" spc="-20" dirty="0">
                <a:latin typeface="Calibri Light"/>
                <a:cs typeface="Calibri Light"/>
              </a:rPr>
              <a:t> </a:t>
            </a:r>
            <a:r>
              <a:rPr sz="3600" b="0" spc="10" dirty="0">
                <a:latin typeface="Calibri Light"/>
                <a:cs typeface="Calibri Light"/>
              </a:rPr>
              <a:t>Security</a:t>
            </a:r>
            <a:r>
              <a:rPr sz="3600" b="0" spc="-15" dirty="0">
                <a:latin typeface="Calibri Light"/>
                <a:cs typeface="Calibri Light"/>
              </a:rPr>
              <a:t> </a:t>
            </a:r>
            <a:r>
              <a:rPr sz="3600" b="0" spc="15" dirty="0">
                <a:latin typeface="Calibri Light"/>
                <a:cs typeface="Calibri Light"/>
              </a:rPr>
              <a:t>Model</a:t>
            </a:r>
            <a:endParaRPr sz="3600">
              <a:latin typeface="Calibri Light"/>
              <a:cs typeface="Calibri Light"/>
            </a:endParaRPr>
          </a:p>
        </p:txBody>
      </p:sp>
      <p:sp>
        <p:nvSpPr>
          <p:cNvPr id="5" name="object 5"/>
          <p:cNvSpPr txBox="1">
            <a:spLocks noGrp="1"/>
          </p:cNvSpPr>
          <p:nvPr>
            <p:ph type="ftr" sz="quarter" idx="5"/>
          </p:nvPr>
        </p:nvSpPr>
        <p:spPr>
          <a:xfrm>
            <a:off x="1935607" y="7232122"/>
            <a:ext cx="6210300" cy="234038"/>
          </a:xfrm>
          <a:prstGeom prst="rect">
            <a:avLst/>
          </a:prstGeom>
        </p:spPr>
        <p:txBody>
          <a:bodyPr vert="horz" wrap="square" lIns="0" tIns="0" rIns="0" bIns="0" rtlCol="0">
            <a:spAutoFit/>
          </a:bodyPr>
          <a:lstStyle/>
          <a:p>
            <a:pPr marL="12700">
              <a:lnSpc>
                <a:spcPts val="1810"/>
              </a:lnSpc>
            </a:pPr>
            <a:r>
              <a:rPr lang="en-US" spc="-5"/>
              <a:t>Real-world systems: ethical hacking practicum – UW Summer 2021</a:t>
            </a:r>
            <a:endParaRPr spc="-5" dirty="0"/>
          </a:p>
        </p:txBody>
      </p:sp>
      <p:sp>
        <p:nvSpPr>
          <p:cNvPr id="3" name="object 3"/>
          <p:cNvSpPr txBox="1"/>
          <p:nvPr/>
        </p:nvSpPr>
        <p:spPr>
          <a:xfrm>
            <a:off x="4359846" y="3313402"/>
            <a:ext cx="1360170" cy="378460"/>
          </a:xfrm>
          <a:prstGeom prst="rect">
            <a:avLst/>
          </a:prstGeom>
        </p:spPr>
        <p:txBody>
          <a:bodyPr vert="horz" wrap="square" lIns="0" tIns="14604" rIns="0" bIns="0" rtlCol="0">
            <a:spAutoFit/>
          </a:bodyPr>
          <a:lstStyle/>
          <a:p>
            <a:pPr marL="12700">
              <a:lnSpc>
                <a:spcPct val="100000"/>
              </a:lnSpc>
              <a:spcBef>
                <a:spcPts val="114"/>
              </a:spcBef>
            </a:pPr>
            <a:r>
              <a:rPr sz="2300" spc="-5" dirty="0">
                <a:latin typeface="Calibri"/>
                <a:cs typeface="Calibri"/>
              </a:rPr>
              <a:t>Questions?</a:t>
            </a:r>
            <a:endParaRPr sz="23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7140" y="733425"/>
            <a:ext cx="5359120" cy="565135"/>
          </a:xfrm>
          <a:prstGeom prst="rect">
            <a:avLst/>
          </a:prstGeom>
        </p:spPr>
        <p:txBody>
          <a:bodyPr vert="horz" wrap="square" lIns="0" tIns="11029" rIns="0" bIns="0" rtlCol="0">
            <a:spAutoFit/>
          </a:bodyPr>
          <a:lstStyle/>
          <a:p>
            <a:pPr marL="10504">
              <a:spcBef>
                <a:spcPts val="87"/>
              </a:spcBef>
            </a:pPr>
            <a:r>
              <a:rPr spc="-12" dirty="0"/>
              <a:t>Course</a:t>
            </a:r>
            <a:r>
              <a:rPr spc="-33" dirty="0"/>
              <a:t> </a:t>
            </a:r>
            <a:r>
              <a:rPr spc="-21" dirty="0"/>
              <a:t>Layout </a:t>
            </a:r>
            <a:r>
              <a:rPr dirty="0"/>
              <a:t>–</a:t>
            </a:r>
            <a:r>
              <a:rPr spc="-12" dirty="0"/>
              <a:t> </a:t>
            </a:r>
            <a:r>
              <a:rPr dirty="0"/>
              <a:t>Hacking</a:t>
            </a:r>
            <a:r>
              <a:rPr spc="-12" dirty="0"/>
              <a:t> </a:t>
            </a:r>
            <a:r>
              <a:rPr dirty="0"/>
              <a:t>300</a:t>
            </a:r>
          </a:p>
        </p:txBody>
      </p:sp>
      <p:sp>
        <p:nvSpPr>
          <p:cNvPr id="3" name="object 3"/>
          <p:cNvSpPr txBox="1"/>
          <p:nvPr/>
        </p:nvSpPr>
        <p:spPr>
          <a:xfrm>
            <a:off x="774700" y="1863859"/>
            <a:ext cx="8322116" cy="4084431"/>
          </a:xfrm>
          <a:prstGeom prst="rect">
            <a:avLst/>
          </a:prstGeom>
        </p:spPr>
        <p:txBody>
          <a:bodyPr vert="horz" wrap="square" lIns="0" tIns="11029" rIns="0" bIns="0" rtlCol="0">
            <a:spAutoFit/>
          </a:bodyPr>
          <a:lstStyle/>
          <a:p>
            <a:pPr marL="10504" marR="4202">
              <a:lnSpc>
                <a:spcPct val="115599"/>
              </a:lnSpc>
              <a:spcBef>
                <a:spcPts val="87"/>
              </a:spcBef>
              <a:tabLst>
                <a:tab pos="1082980" algn="l"/>
              </a:tabLst>
            </a:pPr>
            <a:r>
              <a:rPr sz="2400" dirty="0">
                <a:latin typeface="Calibri"/>
                <a:cs typeface="Calibri"/>
              </a:rPr>
              <a:t>Lesson 1 – </a:t>
            </a:r>
            <a:r>
              <a:rPr sz="2400" spc="-4" dirty="0">
                <a:latin typeface="Calibri"/>
                <a:cs typeface="Calibri"/>
              </a:rPr>
              <a:t>Introduction </a:t>
            </a:r>
            <a:r>
              <a:rPr sz="2400" spc="-12" dirty="0">
                <a:latin typeface="Calibri"/>
                <a:cs typeface="Calibri"/>
              </a:rPr>
              <a:t>to </a:t>
            </a:r>
            <a:r>
              <a:rPr sz="2400" spc="-4" dirty="0">
                <a:latin typeface="Calibri"/>
                <a:cs typeface="Calibri"/>
              </a:rPr>
              <a:t>Enterprise </a:t>
            </a:r>
            <a:r>
              <a:rPr sz="2400" spc="-8" dirty="0">
                <a:latin typeface="Calibri"/>
                <a:cs typeface="Calibri"/>
              </a:rPr>
              <a:t>Networks </a:t>
            </a:r>
            <a:r>
              <a:rPr sz="2400" spc="-4" dirty="0">
                <a:latin typeface="Calibri"/>
                <a:cs typeface="Calibri"/>
              </a:rPr>
              <a:t> </a:t>
            </a:r>
            <a:br>
              <a:rPr lang="en-US" sz="2400" spc="-4" dirty="0">
                <a:latin typeface="Calibri"/>
                <a:cs typeface="Calibri"/>
              </a:rPr>
            </a:br>
            <a:r>
              <a:rPr sz="2400" dirty="0">
                <a:latin typeface="Calibri"/>
                <a:cs typeface="Calibri"/>
              </a:rPr>
              <a:t>Lesson 2 – </a:t>
            </a:r>
            <a:r>
              <a:rPr sz="2400" spc="-8" dirty="0">
                <a:latin typeface="Calibri"/>
                <a:cs typeface="Calibri"/>
              </a:rPr>
              <a:t>Windows </a:t>
            </a:r>
            <a:r>
              <a:rPr sz="2400" spc="-4" dirty="0">
                <a:latin typeface="Calibri"/>
                <a:cs typeface="Calibri"/>
              </a:rPr>
              <a:t>Domains </a:t>
            </a:r>
            <a:r>
              <a:rPr sz="2400" dirty="0">
                <a:latin typeface="Calibri"/>
                <a:cs typeface="Calibri"/>
              </a:rPr>
              <a:t>and </a:t>
            </a:r>
            <a:r>
              <a:rPr sz="2400" spc="-4" dirty="0">
                <a:latin typeface="Calibri"/>
                <a:cs typeface="Calibri"/>
              </a:rPr>
              <a:t>Active Directory </a:t>
            </a:r>
            <a:r>
              <a:rPr sz="2400" spc="-480" dirty="0">
                <a:latin typeface="Calibri"/>
                <a:cs typeface="Calibri"/>
              </a:rPr>
              <a:t> </a:t>
            </a:r>
            <a:br>
              <a:rPr lang="en-US" sz="2400" b="1" spc="-480" dirty="0">
                <a:latin typeface="Calibri"/>
                <a:cs typeface="Calibri"/>
              </a:rPr>
            </a:br>
            <a:r>
              <a:rPr sz="2400" b="1" dirty="0">
                <a:latin typeface="Calibri"/>
                <a:cs typeface="Calibri"/>
              </a:rPr>
              <a:t>Lesson</a:t>
            </a:r>
            <a:r>
              <a:rPr sz="2400" b="1" spc="-25" dirty="0">
                <a:latin typeface="Calibri"/>
                <a:cs typeface="Calibri"/>
              </a:rPr>
              <a:t> </a:t>
            </a:r>
            <a:r>
              <a:rPr sz="2400" b="1" dirty="0">
                <a:latin typeface="Calibri"/>
                <a:cs typeface="Calibri"/>
              </a:rPr>
              <a:t>3</a:t>
            </a:r>
            <a:r>
              <a:rPr lang="en-US" sz="2400" b="1" dirty="0">
                <a:latin typeface="Calibri"/>
                <a:cs typeface="Calibri"/>
              </a:rPr>
              <a:t> </a:t>
            </a:r>
            <a:r>
              <a:rPr sz="2400" b="1" dirty="0">
                <a:latin typeface="Calibri"/>
                <a:cs typeface="Calibri"/>
              </a:rPr>
              <a:t>- </a:t>
            </a:r>
            <a:r>
              <a:rPr sz="2400" b="1" spc="-4" dirty="0">
                <a:latin typeface="Calibri"/>
                <a:cs typeface="Calibri"/>
              </a:rPr>
              <a:t>Linux</a:t>
            </a:r>
            <a:r>
              <a:rPr sz="2400" b="1" spc="-21" dirty="0">
                <a:latin typeface="Calibri"/>
                <a:cs typeface="Calibri"/>
              </a:rPr>
              <a:t> </a:t>
            </a:r>
            <a:r>
              <a:rPr sz="2400" b="1" spc="-8" dirty="0">
                <a:latin typeface="Calibri"/>
                <a:cs typeface="Calibri"/>
              </a:rPr>
              <a:t>Networks</a:t>
            </a:r>
            <a:endParaRPr sz="2400" b="1" dirty="0">
              <a:latin typeface="Calibri"/>
              <a:cs typeface="Calibri"/>
            </a:endParaRPr>
          </a:p>
          <a:p>
            <a:pPr marL="11029">
              <a:spcBef>
                <a:spcPts val="405"/>
              </a:spcBef>
            </a:pPr>
            <a:r>
              <a:rPr sz="2400" dirty="0">
                <a:latin typeface="Calibri"/>
                <a:cs typeface="Calibri"/>
              </a:rPr>
              <a:t>Lesson</a:t>
            </a:r>
            <a:r>
              <a:rPr sz="2400" spc="-29" dirty="0">
                <a:latin typeface="Calibri"/>
                <a:cs typeface="Calibri"/>
              </a:rPr>
              <a:t> </a:t>
            </a:r>
            <a:r>
              <a:rPr sz="2400" dirty="0">
                <a:latin typeface="Calibri"/>
                <a:cs typeface="Calibri"/>
              </a:rPr>
              <a:t>4</a:t>
            </a:r>
            <a:r>
              <a:rPr sz="2400" spc="-12" dirty="0">
                <a:latin typeface="Calibri"/>
                <a:cs typeface="Calibri"/>
              </a:rPr>
              <a:t> </a:t>
            </a:r>
            <a:r>
              <a:rPr sz="2400" dirty="0">
                <a:latin typeface="Calibri"/>
                <a:cs typeface="Calibri"/>
              </a:rPr>
              <a:t>– </a:t>
            </a:r>
            <a:r>
              <a:rPr sz="2400" spc="-12" dirty="0">
                <a:latin typeface="Calibri"/>
                <a:cs typeface="Calibri"/>
              </a:rPr>
              <a:t>Kerberos</a:t>
            </a:r>
            <a:r>
              <a:rPr sz="2400" spc="-21" dirty="0">
                <a:latin typeface="Calibri"/>
                <a:cs typeface="Calibri"/>
              </a:rPr>
              <a:t> </a:t>
            </a:r>
            <a:r>
              <a:rPr sz="2400" spc="-8" dirty="0">
                <a:latin typeface="Calibri"/>
                <a:cs typeface="Calibri"/>
              </a:rPr>
              <a:t>Fundamentals</a:t>
            </a:r>
            <a:endParaRPr sz="2400" dirty="0">
              <a:latin typeface="Calibri"/>
              <a:cs typeface="Calibri"/>
            </a:endParaRPr>
          </a:p>
          <a:p>
            <a:pPr marL="10504">
              <a:spcBef>
                <a:spcPts val="418"/>
              </a:spcBef>
            </a:pPr>
            <a:r>
              <a:rPr sz="2400" dirty="0">
                <a:latin typeface="Calibri"/>
                <a:cs typeface="Calibri"/>
              </a:rPr>
              <a:t>Lesson</a:t>
            </a:r>
            <a:r>
              <a:rPr sz="2400" spc="-17" dirty="0">
                <a:latin typeface="Calibri"/>
                <a:cs typeface="Calibri"/>
              </a:rPr>
              <a:t> </a:t>
            </a:r>
            <a:r>
              <a:rPr sz="2400" dirty="0">
                <a:latin typeface="Calibri"/>
                <a:cs typeface="Calibri"/>
              </a:rPr>
              <a:t>5 – </a:t>
            </a:r>
            <a:r>
              <a:rPr sz="2400" spc="-17" dirty="0">
                <a:latin typeface="Calibri"/>
                <a:cs typeface="Calibri"/>
              </a:rPr>
              <a:t>Attacking</a:t>
            </a:r>
            <a:r>
              <a:rPr sz="2400" spc="8" dirty="0">
                <a:latin typeface="Calibri"/>
                <a:cs typeface="Calibri"/>
              </a:rPr>
              <a:t> </a:t>
            </a:r>
            <a:r>
              <a:rPr sz="2400" dirty="0">
                <a:latin typeface="Calibri"/>
                <a:cs typeface="Calibri"/>
              </a:rPr>
              <a:t>Domain</a:t>
            </a:r>
            <a:r>
              <a:rPr sz="2400" spc="-12" dirty="0">
                <a:latin typeface="Calibri"/>
                <a:cs typeface="Calibri"/>
              </a:rPr>
              <a:t> Environments</a:t>
            </a:r>
            <a:endParaRPr sz="2400" dirty="0">
              <a:latin typeface="Calibri"/>
              <a:cs typeface="Calibri"/>
            </a:endParaRPr>
          </a:p>
          <a:p>
            <a:pPr marL="10504" marR="3391271" indent="-525">
              <a:lnSpc>
                <a:spcPts val="2986"/>
              </a:lnSpc>
              <a:spcBef>
                <a:spcPts val="149"/>
              </a:spcBef>
            </a:pPr>
            <a:r>
              <a:rPr sz="2400" dirty="0">
                <a:latin typeface="Calibri"/>
                <a:cs typeface="Calibri"/>
              </a:rPr>
              <a:t>Lesson</a:t>
            </a:r>
            <a:r>
              <a:rPr sz="2400" spc="-41" dirty="0">
                <a:latin typeface="Calibri"/>
                <a:cs typeface="Calibri"/>
              </a:rPr>
              <a:t> </a:t>
            </a:r>
            <a:r>
              <a:rPr sz="2400" dirty="0">
                <a:latin typeface="Calibri"/>
                <a:cs typeface="Calibri"/>
              </a:rPr>
              <a:t>6</a:t>
            </a:r>
            <a:r>
              <a:rPr sz="2400" spc="-25" dirty="0">
                <a:latin typeface="Calibri"/>
                <a:cs typeface="Calibri"/>
              </a:rPr>
              <a:t> </a:t>
            </a:r>
            <a:r>
              <a:rPr sz="2400" dirty="0">
                <a:latin typeface="Calibri"/>
                <a:cs typeface="Calibri"/>
              </a:rPr>
              <a:t>–</a:t>
            </a:r>
            <a:r>
              <a:rPr sz="2400" spc="-12" dirty="0">
                <a:latin typeface="Calibri"/>
                <a:cs typeface="Calibri"/>
              </a:rPr>
              <a:t> </a:t>
            </a:r>
            <a:r>
              <a:rPr sz="2400" spc="4" dirty="0">
                <a:latin typeface="Calibri"/>
                <a:cs typeface="Calibri"/>
              </a:rPr>
              <a:t>CTF</a:t>
            </a:r>
            <a:r>
              <a:rPr sz="2400" spc="-21" dirty="0">
                <a:latin typeface="Calibri"/>
                <a:cs typeface="Calibri"/>
              </a:rPr>
              <a:t> </a:t>
            </a:r>
            <a:r>
              <a:rPr sz="2400" spc="-8" dirty="0">
                <a:latin typeface="Calibri"/>
                <a:cs typeface="Calibri"/>
              </a:rPr>
              <a:t>Start </a:t>
            </a:r>
            <a:r>
              <a:rPr sz="2400" spc="-476" dirty="0">
                <a:latin typeface="Calibri"/>
                <a:cs typeface="Calibri"/>
              </a:rPr>
              <a:t> </a:t>
            </a:r>
            <a:br>
              <a:rPr lang="en-US" sz="2400" spc="-476" dirty="0">
                <a:latin typeface="Calibri"/>
                <a:cs typeface="Calibri"/>
              </a:rPr>
            </a:br>
            <a:r>
              <a:rPr sz="2400" dirty="0">
                <a:latin typeface="Calibri"/>
                <a:cs typeface="Calibri"/>
              </a:rPr>
              <a:t>Lesson</a:t>
            </a:r>
            <a:r>
              <a:rPr sz="2400" spc="-41" dirty="0">
                <a:latin typeface="Calibri"/>
                <a:cs typeface="Calibri"/>
              </a:rPr>
              <a:t> </a:t>
            </a:r>
            <a:r>
              <a:rPr sz="2400" dirty="0">
                <a:latin typeface="Calibri"/>
                <a:cs typeface="Calibri"/>
              </a:rPr>
              <a:t>7</a:t>
            </a:r>
            <a:r>
              <a:rPr sz="2400" spc="-29" dirty="0">
                <a:latin typeface="Calibri"/>
                <a:cs typeface="Calibri"/>
              </a:rPr>
              <a:t> </a:t>
            </a:r>
            <a:r>
              <a:rPr sz="2400" dirty="0">
                <a:latin typeface="Calibri"/>
                <a:cs typeface="Calibri"/>
              </a:rPr>
              <a:t>–</a:t>
            </a:r>
            <a:r>
              <a:rPr sz="2400" spc="-21" dirty="0">
                <a:latin typeface="Calibri"/>
                <a:cs typeface="Calibri"/>
              </a:rPr>
              <a:t> </a:t>
            </a:r>
            <a:r>
              <a:rPr sz="2400" spc="4" dirty="0">
                <a:latin typeface="Calibri"/>
                <a:cs typeface="Calibri"/>
              </a:rPr>
              <a:t>CTF</a:t>
            </a:r>
            <a:r>
              <a:rPr sz="2400" spc="-25" dirty="0">
                <a:latin typeface="Calibri"/>
                <a:cs typeface="Calibri"/>
              </a:rPr>
              <a:t> </a:t>
            </a:r>
            <a:r>
              <a:rPr sz="2400" dirty="0">
                <a:latin typeface="Calibri"/>
                <a:cs typeface="Calibri"/>
              </a:rPr>
              <a:t>Q&amp;A</a:t>
            </a:r>
          </a:p>
          <a:p>
            <a:pPr marL="11029" marR="3394422" indent="-525">
              <a:lnSpc>
                <a:spcPts val="2978"/>
              </a:lnSpc>
              <a:spcBef>
                <a:spcPts val="8"/>
              </a:spcBef>
            </a:pPr>
            <a:r>
              <a:rPr sz="2400" dirty="0">
                <a:latin typeface="Calibri"/>
                <a:cs typeface="Calibri"/>
              </a:rPr>
              <a:t>Lesson</a:t>
            </a:r>
            <a:r>
              <a:rPr sz="2400" spc="-41" dirty="0">
                <a:latin typeface="Calibri"/>
                <a:cs typeface="Calibri"/>
              </a:rPr>
              <a:t> </a:t>
            </a:r>
            <a:r>
              <a:rPr sz="2400" dirty="0">
                <a:latin typeface="Calibri"/>
                <a:cs typeface="Calibri"/>
              </a:rPr>
              <a:t>8</a:t>
            </a:r>
            <a:r>
              <a:rPr sz="2400" spc="-29" dirty="0">
                <a:latin typeface="Calibri"/>
                <a:cs typeface="Calibri"/>
              </a:rPr>
              <a:t> </a:t>
            </a:r>
            <a:r>
              <a:rPr sz="2400" dirty="0">
                <a:latin typeface="Calibri"/>
                <a:cs typeface="Calibri"/>
              </a:rPr>
              <a:t>–</a:t>
            </a:r>
            <a:r>
              <a:rPr sz="2400" spc="-17" dirty="0">
                <a:latin typeface="Calibri"/>
                <a:cs typeface="Calibri"/>
              </a:rPr>
              <a:t> </a:t>
            </a:r>
            <a:r>
              <a:rPr sz="2400" spc="4" dirty="0">
                <a:latin typeface="Calibri"/>
                <a:cs typeface="Calibri"/>
              </a:rPr>
              <a:t>CTF</a:t>
            </a:r>
            <a:r>
              <a:rPr sz="2400" spc="-25" dirty="0">
                <a:latin typeface="Calibri"/>
                <a:cs typeface="Calibri"/>
              </a:rPr>
              <a:t> </a:t>
            </a:r>
            <a:r>
              <a:rPr sz="2400" dirty="0">
                <a:latin typeface="Calibri"/>
                <a:cs typeface="Calibri"/>
              </a:rPr>
              <a:t>Q&amp;A </a:t>
            </a:r>
            <a:br>
              <a:rPr lang="en-US" sz="2400" dirty="0">
                <a:latin typeface="Calibri"/>
                <a:cs typeface="Calibri"/>
              </a:rPr>
            </a:br>
            <a:r>
              <a:rPr sz="2400" spc="-476" dirty="0">
                <a:latin typeface="Calibri"/>
                <a:cs typeface="Calibri"/>
              </a:rPr>
              <a:t> </a:t>
            </a:r>
            <a:r>
              <a:rPr sz="2400" dirty="0">
                <a:latin typeface="Calibri"/>
                <a:cs typeface="Calibri"/>
              </a:rPr>
              <a:t>Lesson</a:t>
            </a:r>
            <a:r>
              <a:rPr sz="2400" spc="-41" dirty="0">
                <a:latin typeface="Calibri"/>
                <a:cs typeface="Calibri"/>
              </a:rPr>
              <a:t> </a:t>
            </a:r>
            <a:r>
              <a:rPr sz="2400" dirty="0">
                <a:latin typeface="Calibri"/>
                <a:cs typeface="Calibri"/>
              </a:rPr>
              <a:t>9</a:t>
            </a:r>
            <a:r>
              <a:rPr sz="2400" spc="-29" dirty="0">
                <a:latin typeface="Calibri"/>
                <a:cs typeface="Calibri"/>
              </a:rPr>
              <a:t> </a:t>
            </a:r>
            <a:r>
              <a:rPr sz="2400" dirty="0">
                <a:latin typeface="Calibri"/>
                <a:cs typeface="Calibri"/>
              </a:rPr>
              <a:t>–</a:t>
            </a:r>
            <a:r>
              <a:rPr sz="2400" spc="-21" dirty="0">
                <a:latin typeface="Calibri"/>
                <a:cs typeface="Calibri"/>
              </a:rPr>
              <a:t> </a:t>
            </a:r>
            <a:r>
              <a:rPr sz="2400" spc="4" dirty="0">
                <a:latin typeface="Calibri"/>
                <a:cs typeface="Calibri"/>
              </a:rPr>
              <a:t>CTF</a:t>
            </a:r>
            <a:r>
              <a:rPr sz="2400" spc="-25" dirty="0">
                <a:latin typeface="Calibri"/>
                <a:cs typeface="Calibri"/>
              </a:rPr>
              <a:t> </a:t>
            </a:r>
            <a:r>
              <a:rPr sz="2400" dirty="0">
                <a:latin typeface="Calibri"/>
                <a:cs typeface="Calibri"/>
              </a:rPr>
              <a:t>Q&amp;A</a:t>
            </a:r>
          </a:p>
          <a:p>
            <a:pPr marL="11555">
              <a:spcBef>
                <a:spcPts val="240"/>
              </a:spcBef>
              <a:tabLst>
                <a:tab pos="1367642" algn="l"/>
              </a:tabLst>
            </a:pPr>
            <a:r>
              <a:rPr sz="2400" dirty="0">
                <a:latin typeface="Calibri"/>
                <a:cs typeface="Calibri"/>
              </a:rPr>
              <a:t>Lesson</a:t>
            </a:r>
            <a:r>
              <a:rPr sz="2400" spc="-25" dirty="0">
                <a:latin typeface="Calibri"/>
                <a:cs typeface="Calibri"/>
              </a:rPr>
              <a:t> </a:t>
            </a:r>
            <a:r>
              <a:rPr sz="2400" dirty="0">
                <a:latin typeface="Calibri"/>
                <a:cs typeface="Calibri"/>
              </a:rPr>
              <a:t>10</a:t>
            </a:r>
            <a:r>
              <a:rPr sz="2400" spc="-21" dirty="0">
                <a:latin typeface="Calibri"/>
                <a:cs typeface="Calibri"/>
              </a:rPr>
              <a:t> </a:t>
            </a:r>
            <a:r>
              <a:rPr sz="2400" dirty="0">
                <a:latin typeface="Calibri"/>
                <a:cs typeface="Calibri"/>
              </a:rPr>
              <a:t>-</a:t>
            </a:r>
            <a:r>
              <a:rPr lang="en-US" sz="2400" dirty="0">
                <a:latin typeface="Calibri"/>
                <a:cs typeface="Calibri"/>
              </a:rPr>
              <a:t> </a:t>
            </a:r>
            <a:r>
              <a:rPr sz="2400" spc="-4" dirty="0" err="1">
                <a:latin typeface="Calibri"/>
                <a:cs typeface="Calibri"/>
              </a:rPr>
              <a:t>Outbrief</a:t>
            </a:r>
            <a:r>
              <a:rPr sz="2400" spc="-25" dirty="0">
                <a:latin typeface="Calibri"/>
                <a:cs typeface="Calibri"/>
              </a:rPr>
              <a:t> </a:t>
            </a:r>
            <a:r>
              <a:rPr sz="2400" dirty="0">
                <a:latin typeface="Calibri"/>
                <a:cs typeface="Calibri"/>
              </a:rPr>
              <a:t>and</a:t>
            </a:r>
            <a:r>
              <a:rPr sz="2400" spc="-12" dirty="0">
                <a:latin typeface="Calibri"/>
                <a:cs typeface="Calibri"/>
              </a:rPr>
              <a:t> </a:t>
            </a:r>
            <a:r>
              <a:rPr sz="2400" spc="-8" dirty="0">
                <a:latin typeface="Calibri"/>
                <a:cs typeface="Calibri"/>
              </a:rPr>
              <a:t>Course</a:t>
            </a:r>
            <a:r>
              <a:rPr sz="2400" spc="-17" dirty="0">
                <a:latin typeface="Calibri"/>
                <a:cs typeface="Calibri"/>
              </a:rPr>
              <a:t> </a:t>
            </a:r>
            <a:r>
              <a:rPr sz="2400" spc="-4" dirty="0">
                <a:latin typeface="Calibri"/>
                <a:cs typeface="Calibri"/>
              </a:rPr>
              <a:t>Conclusion</a:t>
            </a:r>
            <a:endParaRPr sz="2400" dirty="0">
              <a:latin typeface="Calibri"/>
              <a:cs typeface="Calibri"/>
            </a:endParaRPr>
          </a:p>
        </p:txBody>
      </p:sp>
      <p:sp>
        <p:nvSpPr>
          <p:cNvPr id="4" name="object 4"/>
          <p:cNvSpPr txBox="1"/>
          <p:nvPr/>
        </p:nvSpPr>
        <p:spPr>
          <a:xfrm>
            <a:off x="7480300" y="2790825"/>
            <a:ext cx="1143000" cy="379938"/>
          </a:xfrm>
          <a:prstGeom prst="rect">
            <a:avLst/>
          </a:prstGeom>
        </p:spPr>
        <p:txBody>
          <a:bodyPr vert="horz" wrap="square" lIns="0" tIns="10504" rIns="0" bIns="0" rtlCol="0">
            <a:spAutoFit/>
          </a:bodyPr>
          <a:lstStyle/>
          <a:p>
            <a:pPr marL="10504">
              <a:spcBef>
                <a:spcPts val="83"/>
              </a:spcBef>
            </a:pPr>
            <a:r>
              <a:rPr sz="2400" dirty="0">
                <a:latin typeface="Wingdings"/>
                <a:cs typeface="Wingdings"/>
              </a:rPr>
              <a:t></a:t>
            </a:r>
            <a:r>
              <a:rPr sz="2400" spc="-116" dirty="0">
                <a:latin typeface="Times New Roman"/>
                <a:cs typeface="Times New Roman"/>
              </a:rPr>
              <a:t> </a:t>
            </a:r>
            <a:r>
              <a:rPr sz="2400" b="1" spc="-50" dirty="0">
                <a:latin typeface="Calibri"/>
                <a:cs typeface="Calibri"/>
              </a:rPr>
              <a:t>Today</a:t>
            </a:r>
            <a:endParaRPr sz="2400" dirty="0">
              <a:latin typeface="Calibri"/>
              <a:cs typeface="Calibri"/>
            </a:endParaRPr>
          </a:p>
        </p:txBody>
      </p:sp>
      <p:sp>
        <p:nvSpPr>
          <p:cNvPr id="7" name="Footer Placeholder 6">
            <a:extLst>
              <a:ext uri="{FF2B5EF4-FFF2-40B4-BE49-F238E27FC236}">
                <a16:creationId xmlns:a16="http://schemas.microsoft.com/office/drawing/2014/main" id="{6E8F4055-F9D3-4852-B203-0025EC5B9003}"/>
              </a:ext>
            </a:extLst>
          </p:cNvPr>
          <p:cNvSpPr>
            <a:spLocks noGrp="1"/>
          </p:cNvSpPr>
          <p:nvPr>
            <p:ph type="ftr" sz="quarter" idx="5"/>
          </p:nvPr>
        </p:nvSpPr>
        <p:spPr>
          <a:xfrm>
            <a:off x="1600908" y="7872280"/>
            <a:ext cx="5136436" cy="375103"/>
          </a:xfrm>
        </p:spPr>
        <p:txBody>
          <a:bodyPr/>
          <a:lstStyle/>
          <a:p>
            <a:pPr>
              <a:lnSpc>
                <a:spcPts val="1414"/>
              </a:lnSpc>
            </a:pPr>
            <a:r>
              <a:rPr lang="en-US" spc="-8"/>
              <a:t>Real-world systems: ethical hacking practicum – UW Summer 2021</a:t>
            </a:r>
            <a:endParaRPr lang="en-US" spc="-4" dirty="0"/>
          </a:p>
        </p:txBody>
      </p:sp>
      <p:sp>
        <p:nvSpPr>
          <p:cNvPr id="6" name="object 5">
            <a:extLst>
              <a:ext uri="{FF2B5EF4-FFF2-40B4-BE49-F238E27FC236}">
                <a16:creationId xmlns:a16="http://schemas.microsoft.com/office/drawing/2014/main" id="{9FBD3B33-55D9-481A-A6F5-A47CB86822BC}"/>
              </a:ext>
            </a:extLst>
          </p:cNvPr>
          <p:cNvSpPr txBox="1">
            <a:spLocks/>
          </p:cNvSpPr>
          <p:nvPr/>
        </p:nvSpPr>
        <p:spPr>
          <a:xfrm>
            <a:off x="1935607" y="7232122"/>
            <a:ext cx="6210300" cy="254000"/>
          </a:xfrm>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bg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810"/>
              </a:lnSpc>
            </a:pPr>
            <a:r>
              <a:rPr lang="en-US" spc="-10"/>
              <a:t>Real-world systems: ethical hacking practicum – UW Summer 2021</a:t>
            </a:r>
            <a:endParaRPr lang="en-US" spc="-5"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700"/>
            <a:ext cx="2868295" cy="579755"/>
          </a:xfrm>
          <a:prstGeom prst="rect">
            <a:avLst/>
          </a:prstGeom>
        </p:spPr>
        <p:txBody>
          <a:bodyPr vert="horz" wrap="square" lIns="0" tIns="17145" rIns="0" bIns="0" rtlCol="0">
            <a:spAutoFit/>
          </a:bodyPr>
          <a:lstStyle/>
          <a:p>
            <a:pPr marL="12700">
              <a:lnSpc>
                <a:spcPct val="100000"/>
              </a:lnSpc>
              <a:spcBef>
                <a:spcPts val="135"/>
              </a:spcBef>
            </a:pPr>
            <a:r>
              <a:rPr sz="3600" b="0" spc="10" dirty="0">
                <a:latin typeface="Calibri Light"/>
                <a:cs typeface="Calibri Light"/>
              </a:rPr>
              <a:t>Linux</a:t>
            </a:r>
            <a:r>
              <a:rPr sz="3600" b="0" spc="-70" dirty="0">
                <a:latin typeface="Calibri Light"/>
                <a:cs typeface="Calibri Light"/>
              </a:rPr>
              <a:t> </a:t>
            </a:r>
            <a:r>
              <a:rPr sz="3600" b="0" spc="5" dirty="0">
                <a:latin typeface="Calibri Light"/>
                <a:cs typeface="Calibri Light"/>
              </a:rPr>
              <a:t>Networks</a:t>
            </a:r>
            <a:endParaRPr sz="3600">
              <a:latin typeface="Calibri Light"/>
              <a:cs typeface="Calibri Light"/>
            </a:endParaRPr>
          </a:p>
        </p:txBody>
      </p:sp>
      <p:sp>
        <p:nvSpPr>
          <p:cNvPr id="3" name="object 3"/>
          <p:cNvSpPr txBox="1"/>
          <p:nvPr/>
        </p:nvSpPr>
        <p:spPr>
          <a:xfrm>
            <a:off x="688657" y="2559941"/>
            <a:ext cx="7696200" cy="3778885"/>
          </a:xfrm>
          <a:prstGeom prst="rect">
            <a:avLst/>
          </a:prstGeom>
        </p:spPr>
        <p:txBody>
          <a:bodyPr vert="horz" wrap="square" lIns="0" tIns="106045" rIns="0" bIns="0" rtlCol="0">
            <a:spAutoFit/>
          </a:bodyPr>
          <a:lstStyle/>
          <a:p>
            <a:pPr marL="337185" indent="-325120">
              <a:lnSpc>
                <a:spcPct val="100000"/>
              </a:lnSpc>
              <a:spcBef>
                <a:spcPts val="835"/>
              </a:spcBef>
              <a:buClr>
                <a:srgbClr val="000000"/>
              </a:buClr>
              <a:buSzPct val="45652"/>
              <a:buFont typeface="Wingdings"/>
              <a:buChar char=""/>
              <a:tabLst>
                <a:tab pos="337185" algn="l"/>
                <a:tab pos="337820" algn="l"/>
              </a:tabLst>
            </a:pPr>
            <a:r>
              <a:rPr sz="2300" u="sng" dirty="0">
                <a:solidFill>
                  <a:srgbClr val="0562C1"/>
                </a:solidFill>
                <a:uFill>
                  <a:solidFill>
                    <a:srgbClr val="0562C1"/>
                  </a:solidFill>
                </a:uFill>
                <a:latin typeface="Calibri"/>
                <a:cs typeface="Calibri"/>
                <a:hlinkClick r:id="rId3"/>
              </a:rPr>
              <a:t>Samba</a:t>
            </a:r>
            <a:endParaRPr sz="2300">
              <a:latin typeface="Calibri"/>
              <a:cs typeface="Calibri"/>
            </a:endParaRPr>
          </a:p>
          <a:p>
            <a:pPr marL="768350" lvl="1" indent="-323850">
              <a:lnSpc>
                <a:spcPct val="100000"/>
              </a:lnSpc>
              <a:spcBef>
                <a:spcPts val="650"/>
              </a:spcBef>
              <a:buSzPct val="74358"/>
              <a:buFont typeface="Symbol"/>
              <a:buChar char=""/>
              <a:tabLst>
                <a:tab pos="768350" algn="l"/>
                <a:tab pos="768985" algn="l"/>
              </a:tabLst>
            </a:pPr>
            <a:r>
              <a:rPr sz="1950" spc="10" dirty="0">
                <a:latin typeface="Calibri"/>
                <a:cs typeface="Calibri"/>
              </a:rPr>
              <a:t>An</a:t>
            </a:r>
            <a:r>
              <a:rPr sz="1950" spc="15" dirty="0">
                <a:latin typeface="Calibri"/>
                <a:cs typeface="Calibri"/>
              </a:rPr>
              <a:t> </a:t>
            </a:r>
            <a:r>
              <a:rPr sz="1950" dirty="0">
                <a:latin typeface="Calibri"/>
                <a:cs typeface="Calibri"/>
              </a:rPr>
              <a:t>entire</a:t>
            </a:r>
            <a:r>
              <a:rPr sz="1950" spc="5" dirty="0">
                <a:latin typeface="Calibri"/>
                <a:cs typeface="Calibri"/>
              </a:rPr>
              <a:t> suite</a:t>
            </a:r>
            <a:r>
              <a:rPr sz="1950" spc="-5" dirty="0">
                <a:latin typeface="Calibri"/>
                <a:cs typeface="Calibri"/>
              </a:rPr>
              <a:t> </a:t>
            </a:r>
            <a:r>
              <a:rPr sz="1950" spc="5" dirty="0">
                <a:latin typeface="Calibri"/>
                <a:cs typeface="Calibri"/>
              </a:rPr>
              <a:t>dedicated</a:t>
            </a:r>
            <a:r>
              <a:rPr sz="1950" spc="10" dirty="0">
                <a:latin typeface="Calibri"/>
                <a:cs typeface="Calibri"/>
              </a:rPr>
              <a:t> </a:t>
            </a:r>
            <a:r>
              <a:rPr sz="1950" spc="-5" dirty="0">
                <a:latin typeface="Calibri"/>
                <a:cs typeface="Calibri"/>
              </a:rPr>
              <a:t>to</a:t>
            </a:r>
            <a:r>
              <a:rPr sz="1950" spc="5" dirty="0">
                <a:latin typeface="Calibri"/>
                <a:cs typeface="Calibri"/>
              </a:rPr>
              <a:t> </a:t>
            </a:r>
            <a:r>
              <a:rPr sz="1950" b="1" dirty="0">
                <a:latin typeface="Calibri"/>
                <a:cs typeface="Calibri"/>
              </a:rPr>
              <a:t>interop</a:t>
            </a:r>
            <a:r>
              <a:rPr sz="1950" b="1" spc="10" dirty="0">
                <a:latin typeface="Calibri"/>
                <a:cs typeface="Calibri"/>
              </a:rPr>
              <a:t> with</a:t>
            </a:r>
            <a:r>
              <a:rPr sz="1950" b="1" dirty="0">
                <a:latin typeface="Calibri"/>
                <a:cs typeface="Calibri"/>
              </a:rPr>
              <a:t> </a:t>
            </a:r>
            <a:r>
              <a:rPr sz="1950" b="1" spc="15" dirty="0">
                <a:latin typeface="Calibri"/>
                <a:cs typeface="Calibri"/>
              </a:rPr>
              <a:t>Windows</a:t>
            </a:r>
            <a:r>
              <a:rPr sz="1950" b="1" spc="-15" dirty="0">
                <a:latin typeface="Calibri"/>
                <a:cs typeface="Calibri"/>
              </a:rPr>
              <a:t> </a:t>
            </a:r>
            <a:r>
              <a:rPr sz="1950" spc="-5" dirty="0">
                <a:latin typeface="Calibri"/>
                <a:cs typeface="Calibri"/>
              </a:rPr>
              <a:t>platform/AD</a:t>
            </a:r>
            <a:endParaRPr sz="1950">
              <a:latin typeface="Calibri"/>
              <a:cs typeface="Calibri"/>
            </a:endParaRPr>
          </a:p>
          <a:p>
            <a:pPr lvl="1">
              <a:lnSpc>
                <a:spcPct val="100000"/>
              </a:lnSpc>
              <a:spcBef>
                <a:spcPts val="5"/>
              </a:spcBef>
              <a:buFont typeface="Symbol"/>
              <a:buChar char=""/>
            </a:pPr>
            <a:endParaRPr sz="2150">
              <a:latin typeface="Calibri"/>
              <a:cs typeface="Calibri"/>
            </a:endParaRPr>
          </a:p>
          <a:p>
            <a:pPr marL="768350" lvl="1" indent="-323850">
              <a:lnSpc>
                <a:spcPct val="100000"/>
              </a:lnSpc>
              <a:buSzPct val="74358"/>
              <a:buFont typeface="Symbol"/>
              <a:buChar char=""/>
              <a:tabLst>
                <a:tab pos="768350" algn="l"/>
                <a:tab pos="768985" algn="l"/>
              </a:tabLst>
            </a:pPr>
            <a:r>
              <a:rPr sz="1950" spc="5" dirty="0">
                <a:latin typeface="Calibri"/>
                <a:cs typeface="Calibri"/>
              </a:rPr>
              <a:t>Around</a:t>
            </a:r>
            <a:r>
              <a:rPr sz="1950" spc="-10" dirty="0">
                <a:latin typeface="Calibri"/>
                <a:cs typeface="Calibri"/>
              </a:rPr>
              <a:t> </a:t>
            </a:r>
            <a:r>
              <a:rPr sz="1950" spc="10" dirty="0">
                <a:latin typeface="Calibri"/>
                <a:cs typeface="Calibri"/>
              </a:rPr>
              <a:t>since</a:t>
            </a:r>
            <a:r>
              <a:rPr sz="1950" spc="-30" dirty="0">
                <a:latin typeface="Calibri"/>
                <a:cs typeface="Calibri"/>
              </a:rPr>
              <a:t> </a:t>
            </a:r>
            <a:r>
              <a:rPr sz="1950" spc="10" dirty="0">
                <a:latin typeface="Calibri"/>
                <a:cs typeface="Calibri"/>
              </a:rPr>
              <a:t>early</a:t>
            </a:r>
            <a:r>
              <a:rPr sz="1950" spc="-5" dirty="0">
                <a:latin typeface="Calibri"/>
                <a:cs typeface="Calibri"/>
              </a:rPr>
              <a:t> </a:t>
            </a:r>
            <a:r>
              <a:rPr sz="1950" spc="10" dirty="0">
                <a:latin typeface="Calibri"/>
                <a:cs typeface="Calibri"/>
              </a:rPr>
              <a:t>90s</a:t>
            </a:r>
            <a:endParaRPr sz="1950">
              <a:latin typeface="Calibri"/>
              <a:cs typeface="Calibri"/>
            </a:endParaRPr>
          </a:p>
          <a:p>
            <a:pPr lvl="1">
              <a:lnSpc>
                <a:spcPct val="100000"/>
              </a:lnSpc>
              <a:spcBef>
                <a:spcPts val="50"/>
              </a:spcBef>
              <a:buFont typeface="Symbol"/>
              <a:buChar char=""/>
            </a:pPr>
            <a:endParaRPr sz="2100">
              <a:latin typeface="Calibri"/>
              <a:cs typeface="Calibri"/>
            </a:endParaRPr>
          </a:p>
          <a:p>
            <a:pPr marL="768350" lvl="1" indent="-323850">
              <a:lnSpc>
                <a:spcPct val="100000"/>
              </a:lnSpc>
              <a:buSzPct val="74358"/>
              <a:buFont typeface="Symbol"/>
              <a:buChar char=""/>
              <a:tabLst>
                <a:tab pos="768350" algn="l"/>
                <a:tab pos="768985" algn="l"/>
              </a:tabLst>
            </a:pPr>
            <a:r>
              <a:rPr sz="1950" spc="15" dirty="0">
                <a:latin typeface="Calibri"/>
                <a:cs typeface="Calibri"/>
              </a:rPr>
              <a:t>SMB</a:t>
            </a:r>
            <a:r>
              <a:rPr sz="1950" spc="10" dirty="0">
                <a:latin typeface="Calibri"/>
                <a:cs typeface="Calibri"/>
              </a:rPr>
              <a:t> </a:t>
            </a:r>
            <a:r>
              <a:rPr sz="1950" spc="5" dirty="0">
                <a:latin typeface="Calibri"/>
                <a:cs typeface="Calibri"/>
              </a:rPr>
              <a:t>is</a:t>
            </a:r>
            <a:r>
              <a:rPr sz="1950" spc="-5" dirty="0">
                <a:latin typeface="Calibri"/>
                <a:cs typeface="Calibri"/>
              </a:rPr>
              <a:t> </a:t>
            </a:r>
            <a:r>
              <a:rPr sz="1950" spc="10" dirty="0">
                <a:latin typeface="Calibri"/>
                <a:cs typeface="Calibri"/>
              </a:rPr>
              <a:t>a major</a:t>
            </a:r>
            <a:r>
              <a:rPr sz="1950" spc="15" dirty="0">
                <a:latin typeface="Calibri"/>
                <a:cs typeface="Calibri"/>
              </a:rPr>
              <a:t> </a:t>
            </a:r>
            <a:r>
              <a:rPr sz="1950" spc="10" dirty="0">
                <a:latin typeface="Calibri"/>
                <a:cs typeface="Calibri"/>
              </a:rPr>
              <a:t>part, but</a:t>
            </a:r>
            <a:r>
              <a:rPr sz="1950" spc="-20" dirty="0">
                <a:latin typeface="Calibri"/>
                <a:cs typeface="Calibri"/>
              </a:rPr>
              <a:t> </a:t>
            </a:r>
            <a:r>
              <a:rPr sz="1950" spc="5" dirty="0">
                <a:latin typeface="Calibri"/>
                <a:cs typeface="Calibri"/>
              </a:rPr>
              <a:t>there's </a:t>
            </a:r>
            <a:r>
              <a:rPr sz="1950" spc="10" dirty="0">
                <a:latin typeface="Calibri"/>
                <a:cs typeface="Calibri"/>
              </a:rPr>
              <a:t>a </a:t>
            </a:r>
            <a:r>
              <a:rPr sz="1950" spc="5" dirty="0">
                <a:latin typeface="Calibri"/>
                <a:cs typeface="Calibri"/>
              </a:rPr>
              <a:t>lot</a:t>
            </a:r>
            <a:r>
              <a:rPr sz="1950" spc="10" dirty="0">
                <a:latin typeface="Calibri"/>
                <a:cs typeface="Calibri"/>
              </a:rPr>
              <a:t> </a:t>
            </a:r>
            <a:r>
              <a:rPr sz="1950" spc="5" dirty="0">
                <a:latin typeface="Calibri"/>
                <a:cs typeface="Calibri"/>
              </a:rPr>
              <a:t>more:</a:t>
            </a:r>
            <a:endParaRPr sz="1950">
              <a:latin typeface="Calibri"/>
              <a:cs typeface="Calibri"/>
            </a:endParaRPr>
          </a:p>
          <a:p>
            <a:pPr marL="1199515" lvl="2" indent="-285750">
              <a:lnSpc>
                <a:spcPct val="100000"/>
              </a:lnSpc>
              <a:spcBef>
                <a:spcPts val="240"/>
              </a:spcBef>
              <a:buSzPct val="45454"/>
              <a:buFont typeface="Wingdings"/>
              <a:buChar char=""/>
              <a:tabLst>
                <a:tab pos="1199515" algn="l"/>
                <a:tab pos="1200150" algn="l"/>
              </a:tabLst>
            </a:pPr>
            <a:r>
              <a:rPr sz="1650" b="1" spc="-5" dirty="0">
                <a:latin typeface="Calibri"/>
                <a:cs typeface="Calibri"/>
              </a:rPr>
              <a:t>Windows</a:t>
            </a:r>
            <a:r>
              <a:rPr sz="1650" b="1" spc="-20" dirty="0">
                <a:latin typeface="Calibri"/>
                <a:cs typeface="Calibri"/>
              </a:rPr>
              <a:t> </a:t>
            </a:r>
            <a:r>
              <a:rPr sz="1650" b="1" dirty="0">
                <a:latin typeface="Calibri"/>
                <a:cs typeface="Calibri"/>
              </a:rPr>
              <a:t>DC</a:t>
            </a:r>
            <a:r>
              <a:rPr sz="1650" b="1" spc="-25" dirty="0">
                <a:latin typeface="Calibri"/>
                <a:cs typeface="Calibri"/>
              </a:rPr>
              <a:t> </a:t>
            </a:r>
            <a:r>
              <a:rPr sz="1650" b="1" dirty="0">
                <a:latin typeface="Calibri"/>
                <a:cs typeface="Calibri"/>
              </a:rPr>
              <a:t>on</a:t>
            </a:r>
            <a:r>
              <a:rPr sz="1650" b="1" spc="-15" dirty="0">
                <a:latin typeface="Calibri"/>
                <a:cs typeface="Calibri"/>
              </a:rPr>
              <a:t> </a:t>
            </a:r>
            <a:r>
              <a:rPr sz="1650" b="1" spc="-5" dirty="0">
                <a:latin typeface="Calibri"/>
                <a:cs typeface="Calibri"/>
              </a:rPr>
              <a:t>Linux</a:t>
            </a:r>
            <a:endParaRPr sz="1650">
              <a:latin typeface="Calibri"/>
              <a:cs typeface="Calibri"/>
            </a:endParaRPr>
          </a:p>
          <a:p>
            <a:pPr marL="1632585" lvl="3" indent="-215900">
              <a:lnSpc>
                <a:spcPct val="100000"/>
              </a:lnSpc>
              <a:spcBef>
                <a:spcPts val="440"/>
              </a:spcBef>
              <a:buSzPct val="75862"/>
              <a:buFont typeface="Symbol"/>
              <a:buChar char=""/>
              <a:tabLst>
                <a:tab pos="1632585" algn="l"/>
                <a:tab pos="1633220" algn="l"/>
              </a:tabLst>
            </a:pPr>
            <a:r>
              <a:rPr sz="1450" spc="10" dirty="0">
                <a:latin typeface="Calibri"/>
                <a:cs typeface="Calibri"/>
              </a:rPr>
              <a:t>LDAP</a:t>
            </a:r>
            <a:r>
              <a:rPr sz="1450" spc="-5" dirty="0">
                <a:latin typeface="Calibri"/>
                <a:cs typeface="Calibri"/>
              </a:rPr>
              <a:t> </a:t>
            </a:r>
            <a:r>
              <a:rPr sz="1450" spc="15" dirty="0">
                <a:latin typeface="Calibri"/>
                <a:cs typeface="Calibri"/>
              </a:rPr>
              <a:t>+</a:t>
            </a:r>
            <a:r>
              <a:rPr sz="1450" spc="-15" dirty="0">
                <a:latin typeface="Calibri"/>
                <a:cs typeface="Calibri"/>
              </a:rPr>
              <a:t> </a:t>
            </a:r>
            <a:r>
              <a:rPr sz="1450" spc="5" dirty="0">
                <a:latin typeface="Calibri"/>
                <a:cs typeface="Calibri"/>
              </a:rPr>
              <a:t>Kerberos</a:t>
            </a:r>
            <a:r>
              <a:rPr sz="1450" spc="20" dirty="0">
                <a:latin typeface="Calibri"/>
                <a:cs typeface="Calibri"/>
              </a:rPr>
              <a:t> </a:t>
            </a:r>
            <a:r>
              <a:rPr sz="1450" spc="10" dirty="0">
                <a:latin typeface="Calibri"/>
                <a:cs typeface="Calibri"/>
              </a:rPr>
              <a:t>(Heimdal)</a:t>
            </a:r>
            <a:endParaRPr sz="1450">
              <a:latin typeface="Calibri"/>
              <a:cs typeface="Calibri"/>
            </a:endParaRPr>
          </a:p>
          <a:p>
            <a:pPr marL="1632585" lvl="3" indent="-215900">
              <a:lnSpc>
                <a:spcPct val="100000"/>
              </a:lnSpc>
              <a:spcBef>
                <a:spcPts val="459"/>
              </a:spcBef>
              <a:buSzPct val="75862"/>
              <a:buFont typeface="Symbol"/>
              <a:buChar char=""/>
              <a:tabLst>
                <a:tab pos="1632585" algn="l"/>
                <a:tab pos="1633220" algn="l"/>
              </a:tabLst>
            </a:pPr>
            <a:r>
              <a:rPr sz="1450" spc="10" dirty="0">
                <a:latin typeface="Calibri"/>
                <a:cs typeface="Calibri"/>
              </a:rPr>
              <a:t>SAM/LSA</a:t>
            </a:r>
            <a:endParaRPr sz="1450">
              <a:latin typeface="Calibri"/>
              <a:cs typeface="Calibri"/>
            </a:endParaRPr>
          </a:p>
          <a:p>
            <a:pPr marL="1632585" lvl="3" indent="-215900">
              <a:lnSpc>
                <a:spcPct val="100000"/>
              </a:lnSpc>
              <a:spcBef>
                <a:spcPts val="440"/>
              </a:spcBef>
              <a:buSzPct val="75862"/>
              <a:buFont typeface="Symbol"/>
              <a:buChar char=""/>
              <a:tabLst>
                <a:tab pos="1632585" algn="l"/>
                <a:tab pos="1633220" algn="l"/>
              </a:tabLst>
            </a:pPr>
            <a:r>
              <a:rPr sz="1450" spc="15" dirty="0">
                <a:latin typeface="Calibri"/>
                <a:cs typeface="Calibri"/>
              </a:rPr>
              <a:t>DCE/RPC/MSRPC/NetBIOS/WINS/...</a:t>
            </a:r>
            <a:endParaRPr sz="1450">
              <a:latin typeface="Calibri"/>
              <a:cs typeface="Calibri"/>
            </a:endParaRPr>
          </a:p>
          <a:p>
            <a:pPr marL="1199515" lvl="2" indent="-285750">
              <a:lnSpc>
                <a:spcPct val="100000"/>
              </a:lnSpc>
              <a:spcBef>
                <a:spcPts val="200"/>
              </a:spcBef>
              <a:buSzPct val="45454"/>
              <a:buFont typeface="Wingdings"/>
              <a:buChar char=""/>
              <a:tabLst>
                <a:tab pos="1199515" algn="l"/>
                <a:tab pos="1200150" algn="l"/>
              </a:tabLst>
            </a:pPr>
            <a:r>
              <a:rPr sz="1650" spc="-10" dirty="0">
                <a:latin typeface="Calibri"/>
                <a:cs typeface="Calibri"/>
              </a:rPr>
              <a:t>Potentially</a:t>
            </a:r>
            <a:r>
              <a:rPr sz="1650" spc="-30" dirty="0">
                <a:latin typeface="Calibri"/>
                <a:cs typeface="Calibri"/>
              </a:rPr>
              <a:t> </a:t>
            </a:r>
            <a:r>
              <a:rPr sz="1650" spc="-10" dirty="0">
                <a:latin typeface="Calibri"/>
                <a:cs typeface="Calibri"/>
              </a:rPr>
              <a:t>have</a:t>
            </a:r>
            <a:r>
              <a:rPr sz="1650" spc="-5" dirty="0">
                <a:latin typeface="Calibri"/>
                <a:cs typeface="Calibri"/>
              </a:rPr>
              <a:t> </a:t>
            </a:r>
            <a:r>
              <a:rPr sz="1650" dirty="0">
                <a:latin typeface="Calibri"/>
                <a:cs typeface="Calibri"/>
              </a:rPr>
              <a:t>an</a:t>
            </a:r>
            <a:r>
              <a:rPr sz="1650" spc="10" dirty="0">
                <a:latin typeface="Calibri"/>
                <a:cs typeface="Calibri"/>
              </a:rPr>
              <a:t> </a:t>
            </a:r>
            <a:r>
              <a:rPr sz="1650" dirty="0">
                <a:latin typeface="Calibri"/>
                <a:cs typeface="Calibri"/>
              </a:rPr>
              <a:t>AD</a:t>
            </a:r>
            <a:r>
              <a:rPr sz="1650" spc="10" dirty="0">
                <a:latin typeface="Calibri"/>
                <a:cs typeface="Calibri"/>
              </a:rPr>
              <a:t> </a:t>
            </a:r>
            <a:r>
              <a:rPr sz="1650" spc="-5" dirty="0">
                <a:latin typeface="Calibri"/>
                <a:cs typeface="Calibri"/>
              </a:rPr>
              <a:t>environment</a:t>
            </a:r>
            <a:r>
              <a:rPr sz="1650" spc="-30" dirty="0">
                <a:latin typeface="Calibri"/>
                <a:cs typeface="Calibri"/>
              </a:rPr>
              <a:t> </a:t>
            </a:r>
            <a:r>
              <a:rPr sz="1650" b="1" dirty="0">
                <a:latin typeface="Calibri"/>
                <a:cs typeface="Calibri"/>
              </a:rPr>
              <a:t>without</a:t>
            </a:r>
            <a:r>
              <a:rPr sz="1650" b="1" spc="5" dirty="0">
                <a:latin typeface="Calibri"/>
                <a:cs typeface="Calibri"/>
              </a:rPr>
              <a:t> </a:t>
            </a:r>
            <a:r>
              <a:rPr sz="1650" b="1" spc="-10" dirty="0">
                <a:latin typeface="Calibri"/>
                <a:cs typeface="Calibri"/>
              </a:rPr>
              <a:t>any</a:t>
            </a:r>
            <a:r>
              <a:rPr sz="1650" b="1" spc="5" dirty="0">
                <a:latin typeface="Calibri"/>
                <a:cs typeface="Calibri"/>
              </a:rPr>
              <a:t> </a:t>
            </a:r>
            <a:r>
              <a:rPr sz="1650" b="1" dirty="0">
                <a:latin typeface="Calibri"/>
                <a:cs typeface="Calibri"/>
              </a:rPr>
              <a:t>actual</a:t>
            </a:r>
            <a:r>
              <a:rPr sz="1650" b="1" spc="-20" dirty="0">
                <a:latin typeface="Calibri"/>
                <a:cs typeface="Calibri"/>
              </a:rPr>
              <a:t> </a:t>
            </a:r>
            <a:r>
              <a:rPr sz="1650" b="1" spc="-5" dirty="0">
                <a:latin typeface="Calibri"/>
                <a:cs typeface="Calibri"/>
              </a:rPr>
              <a:t>Windows</a:t>
            </a:r>
            <a:r>
              <a:rPr sz="1650" b="1" dirty="0">
                <a:latin typeface="Calibri"/>
                <a:cs typeface="Calibri"/>
              </a:rPr>
              <a:t> </a:t>
            </a:r>
            <a:r>
              <a:rPr sz="1650" b="1" spc="-5" dirty="0">
                <a:latin typeface="Calibri"/>
                <a:cs typeface="Calibri"/>
              </a:rPr>
              <a:t>machines</a:t>
            </a:r>
            <a:endParaRPr sz="1650">
              <a:latin typeface="Calibri"/>
              <a:cs typeface="Calibri"/>
            </a:endParaRPr>
          </a:p>
          <a:p>
            <a:pPr marL="1199515" lvl="2" indent="-285750">
              <a:lnSpc>
                <a:spcPct val="100000"/>
              </a:lnSpc>
              <a:spcBef>
                <a:spcPts val="200"/>
              </a:spcBef>
              <a:buSzPct val="45454"/>
              <a:buFont typeface="Wingdings"/>
              <a:buChar char=""/>
              <a:tabLst>
                <a:tab pos="1199515" algn="l"/>
                <a:tab pos="1200150" algn="l"/>
              </a:tabLst>
            </a:pPr>
            <a:r>
              <a:rPr sz="1650" dirty="0">
                <a:latin typeface="Calibri"/>
                <a:cs typeface="Calibri"/>
              </a:rPr>
              <a:t>Linux</a:t>
            </a:r>
            <a:r>
              <a:rPr sz="1650" spc="-15" dirty="0">
                <a:latin typeface="Calibri"/>
                <a:cs typeface="Calibri"/>
              </a:rPr>
              <a:t> </a:t>
            </a:r>
            <a:r>
              <a:rPr sz="1650" dirty="0">
                <a:latin typeface="Calibri"/>
                <a:cs typeface="Calibri"/>
              </a:rPr>
              <a:t>machines </a:t>
            </a:r>
            <a:r>
              <a:rPr sz="1650" spc="-5" dirty="0">
                <a:latin typeface="Calibri"/>
                <a:cs typeface="Calibri"/>
              </a:rPr>
              <a:t>that</a:t>
            </a:r>
            <a:r>
              <a:rPr sz="1650" spc="-20" dirty="0">
                <a:latin typeface="Calibri"/>
                <a:cs typeface="Calibri"/>
              </a:rPr>
              <a:t> </a:t>
            </a:r>
            <a:r>
              <a:rPr sz="1650" spc="-10" dirty="0">
                <a:latin typeface="Calibri"/>
                <a:cs typeface="Calibri"/>
              </a:rPr>
              <a:t>integrate</a:t>
            </a:r>
            <a:r>
              <a:rPr sz="1650" spc="-35" dirty="0">
                <a:latin typeface="Calibri"/>
                <a:cs typeface="Calibri"/>
              </a:rPr>
              <a:t> </a:t>
            </a:r>
            <a:r>
              <a:rPr sz="1650" dirty="0">
                <a:latin typeface="Calibri"/>
                <a:cs typeface="Calibri"/>
              </a:rPr>
              <a:t>well</a:t>
            </a:r>
            <a:r>
              <a:rPr sz="1650" spc="-25" dirty="0">
                <a:latin typeface="Calibri"/>
                <a:cs typeface="Calibri"/>
              </a:rPr>
              <a:t> </a:t>
            </a:r>
            <a:r>
              <a:rPr sz="1650" dirty="0">
                <a:latin typeface="Calibri"/>
                <a:cs typeface="Calibri"/>
              </a:rPr>
              <a:t>with</a:t>
            </a:r>
            <a:r>
              <a:rPr sz="1650" spc="5" dirty="0">
                <a:latin typeface="Calibri"/>
                <a:cs typeface="Calibri"/>
              </a:rPr>
              <a:t> </a:t>
            </a:r>
            <a:r>
              <a:rPr sz="1650" spc="-5" dirty="0">
                <a:latin typeface="Calibri"/>
                <a:cs typeface="Calibri"/>
              </a:rPr>
              <a:t>Active</a:t>
            </a:r>
            <a:r>
              <a:rPr sz="1650" spc="-10" dirty="0">
                <a:latin typeface="Calibri"/>
                <a:cs typeface="Calibri"/>
              </a:rPr>
              <a:t> </a:t>
            </a:r>
            <a:r>
              <a:rPr sz="1650" spc="-5" dirty="0">
                <a:latin typeface="Calibri"/>
                <a:cs typeface="Calibri"/>
              </a:rPr>
              <a:t>Directory</a:t>
            </a:r>
            <a:endParaRPr sz="1650">
              <a:latin typeface="Calibri"/>
              <a:cs typeface="Calibri"/>
            </a:endParaRPr>
          </a:p>
        </p:txBody>
      </p:sp>
      <p:grpSp>
        <p:nvGrpSpPr>
          <p:cNvPr id="4" name="object 4"/>
          <p:cNvGrpSpPr/>
          <p:nvPr/>
        </p:nvGrpSpPr>
        <p:grpSpPr>
          <a:xfrm>
            <a:off x="4687442" y="1255395"/>
            <a:ext cx="4895850" cy="1390650"/>
            <a:chOff x="4687442" y="1255395"/>
            <a:chExt cx="4895850" cy="1390650"/>
          </a:xfrm>
        </p:grpSpPr>
        <p:pic>
          <p:nvPicPr>
            <p:cNvPr id="5" name="object 5"/>
            <p:cNvPicPr/>
            <p:nvPr/>
          </p:nvPicPr>
          <p:blipFill>
            <a:blip r:embed="rId4" cstate="print"/>
            <a:stretch>
              <a:fillRect/>
            </a:stretch>
          </p:blipFill>
          <p:spPr>
            <a:xfrm>
              <a:off x="4696967" y="1264920"/>
              <a:ext cx="4876799" cy="1371599"/>
            </a:xfrm>
            <a:prstGeom prst="rect">
              <a:avLst/>
            </a:prstGeom>
          </p:spPr>
        </p:pic>
        <p:sp>
          <p:nvSpPr>
            <p:cNvPr id="6" name="object 6"/>
            <p:cNvSpPr/>
            <p:nvPr/>
          </p:nvSpPr>
          <p:spPr>
            <a:xfrm>
              <a:off x="4692205" y="1260157"/>
              <a:ext cx="4886325" cy="1381125"/>
            </a:xfrm>
            <a:custGeom>
              <a:avLst/>
              <a:gdLst/>
              <a:ahLst/>
              <a:cxnLst/>
              <a:rect l="l" t="t" r="r" b="b"/>
              <a:pathLst>
                <a:path w="4886325" h="1381125">
                  <a:moveTo>
                    <a:pt x="0" y="0"/>
                  </a:moveTo>
                  <a:lnTo>
                    <a:pt x="4886324" y="0"/>
                  </a:lnTo>
                  <a:lnTo>
                    <a:pt x="4886324" y="1381125"/>
                  </a:lnTo>
                  <a:lnTo>
                    <a:pt x="0" y="1381125"/>
                  </a:lnTo>
                  <a:lnTo>
                    <a:pt x="0" y="0"/>
                  </a:lnTo>
                  <a:close/>
                </a:path>
              </a:pathLst>
            </a:custGeom>
            <a:ln w="9525">
              <a:solidFill>
                <a:srgbClr val="000000"/>
              </a:solidFill>
            </a:ln>
          </p:spPr>
          <p:txBody>
            <a:bodyPr wrap="square" lIns="0" tIns="0" rIns="0" bIns="0" rtlCol="0"/>
            <a:lstStyle/>
            <a:p>
              <a:endParaRPr/>
            </a:p>
          </p:txBody>
        </p:sp>
      </p:grpSp>
      <p:sp>
        <p:nvSpPr>
          <p:cNvPr id="8" name="object 8"/>
          <p:cNvSpPr txBox="1">
            <a:spLocks noGrp="1"/>
          </p:cNvSpPr>
          <p:nvPr>
            <p:ph type="ftr" sz="quarter" idx="5"/>
          </p:nvPr>
        </p:nvSpPr>
        <p:spPr>
          <a:xfrm>
            <a:off x="1935607" y="7232122"/>
            <a:ext cx="6210300" cy="234038"/>
          </a:xfrm>
          <a:prstGeom prst="rect">
            <a:avLst/>
          </a:prstGeom>
        </p:spPr>
        <p:txBody>
          <a:bodyPr vert="horz" wrap="square" lIns="0" tIns="0" rIns="0" bIns="0" rtlCol="0">
            <a:spAutoFit/>
          </a:bodyPr>
          <a:lstStyle/>
          <a:p>
            <a:pPr marL="12700">
              <a:lnSpc>
                <a:spcPts val="1810"/>
              </a:lnSpc>
            </a:pPr>
            <a:r>
              <a:rPr lang="en-US" spc="-5"/>
              <a:t>Real-world systems: ethical hacking practicum – UW Summer 2021</a:t>
            </a:r>
            <a:endParaRPr spc="-5"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700"/>
            <a:ext cx="2868295" cy="579755"/>
          </a:xfrm>
          <a:prstGeom prst="rect">
            <a:avLst/>
          </a:prstGeom>
        </p:spPr>
        <p:txBody>
          <a:bodyPr vert="horz" wrap="square" lIns="0" tIns="17145" rIns="0" bIns="0" rtlCol="0">
            <a:spAutoFit/>
          </a:bodyPr>
          <a:lstStyle/>
          <a:p>
            <a:pPr marL="12700">
              <a:lnSpc>
                <a:spcPct val="100000"/>
              </a:lnSpc>
              <a:spcBef>
                <a:spcPts val="135"/>
              </a:spcBef>
            </a:pPr>
            <a:r>
              <a:rPr sz="3600" b="0" spc="10" dirty="0">
                <a:latin typeface="Calibri Light"/>
                <a:cs typeface="Calibri Light"/>
              </a:rPr>
              <a:t>Linux</a:t>
            </a:r>
            <a:r>
              <a:rPr sz="3600" b="0" spc="-70" dirty="0">
                <a:latin typeface="Calibri Light"/>
                <a:cs typeface="Calibri Light"/>
              </a:rPr>
              <a:t> </a:t>
            </a:r>
            <a:r>
              <a:rPr sz="3600" b="0" spc="5" dirty="0">
                <a:latin typeface="Calibri Light"/>
                <a:cs typeface="Calibri Light"/>
              </a:rPr>
              <a:t>Networks</a:t>
            </a:r>
            <a:endParaRPr sz="3600">
              <a:latin typeface="Calibri Light"/>
              <a:cs typeface="Calibri Light"/>
            </a:endParaRPr>
          </a:p>
        </p:txBody>
      </p:sp>
      <p:sp>
        <p:nvSpPr>
          <p:cNvPr id="5" name="object 5"/>
          <p:cNvSpPr txBox="1">
            <a:spLocks noGrp="1"/>
          </p:cNvSpPr>
          <p:nvPr>
            <p:ph type="ftr" sz="quarter" idx="5"/>
          </p:nvPr>
        </p:nvSpPr>
        <p:spPr>
          <a:xfrm>
            <a:off x="1935607" y="7232122"/>
            <a:ext cx="6210300" cy="234038"/>
          </a:xfrm>
          <a:prstGeom prst="rect">
            <a:avLst/>
          </a:prstGeom>
        </p:spPr>
        <p:txBody>
          <a:bodyPr vert="horz" wrap="square" lIns="0" tIns="0" rIns="0" bIns="0" rtlCol="0">
            <a:spAutoFit/>
          </a:bodyPr>
          <a:lstStyle/>
          <a:p>
            <a:pPr marL="12700">
              <a:lnSpc>
                <a:spcPts val="1810"/>
              </a:lnSpc>
            </a:pPr>
            <a:r>
              <a:rPr lang="en-US" spc="-5"/>
              <a:t>Real-world systems: ethical hacking practicum – UW Summer 2021</a:t>
            </a:r>
            <a:endParaRPr spc="-5" dirty="0"/>
          </a:p>
        </p:txBody>
      </p:sp>
      <p:sp>
        <p:nvSpPr>
          <p:cNvPr id="3" name="object 3"/>
          <p:cNvSpPr txBox="1"/>
          <p:nvPr/>
        </p:nvSpPr>
        <p:spPr>
          <a:xfrm>
            <a:off x="688657" y="1783207"/>
            <a:ext cx="8128634" cy="5021566"/>
          </a:xfrm>
          <a:prstGeom prst="rect">
            <a:avLst/>
          </a:prstGeom>
        </p:spPr>
        <p:txBody>
          <a:bodyPr vert="horz" wrap="square" lIns="0" tIns="14604" rIns="0" bIns="0" rtlCol="0">
            <a:spAutoFit/>
          </a:bodyPr>
          <a:lstStyle/>
          <a:p>
            <a:pPr marL="337185" indent="-325120">
              <a:lnSpc>
                <a:spcPct val="100000"/>
              </a:lnSpc>
              <a:spcBef>
                <a:spcPts val="114"/>
              </a:spcBef>
              <a:buSzPct val="45652"/>
              <a:buFont typeface="Wingdings"/>
              <a:buChar char=""/>
              <a:tabLst>
                <a:tab pos="337185" algn="l"/>
                <a:tab pos="337820" algn="l"/>
              </a:tabLst>
            </a:pPr>
            <a:r>
              <a:rPr sz="2300" dirty="0">
                <a:latin typeface="Calibri"/>
                <a:cs typeface="Calibri"/>
              </a:rPr>
              <a:t>Samba</a:t>
            </a:r>
            <a:r>
              <a:rPr sz="2300" dirty="0">
                <a:solidFill>
                  <a:srgbClr val="0562C1"/>
                </a:solidFill>
                <a:latin typeface="Calibri"/>
                <a:cs typeface="Calibri"/>
              </a:rPr>
              <a:t> </a:t>
            </a:r>
            <a:r>
              <a:rPr sz="2300" u="sng" dirty="0">
                <a:solidFill>
                  <a:srgbClr val="0562C1"/>
                </a:solidFill>
                <a:uFill>
                  <a:solidFill>
                    <a:srgbClr val="0562C1"/>
                  </a:solidFill>
                </a:uFill>
                <a:latin typeface="Calibri"/>
                <a:cs typeface="Calibri"/>
                <a:hlinkClick r:id="rId3"/>
              </a:rPr>
              <a:t>security</a:t>
            </a:r>
            <a:r>
              <a:rPr sz="2300" u="sng" spc="-10" dirty="0">
                <a:solidFill>
                  <a:srgbClr val="0562C1"/>
                </a:solidFill>
                <a:uFill>
                  <a:solidFill>
                    <a:srgbClr val="0562C1"/>
                  </a:solidFill>
                </a:uFill>
                <a:latin typeface="Calibri"/>
                <a:cs typeface="Calibri"/>
                <a:hlinkClick r:id="rId3"/>
              </a:rPr>
              <a:t> </a:t>
            </a:r>
            <a:r>
              <a:rPr sz="2300" u="sng" dirty="0">
                <a:solidFill>
                  <a:srgbClr val="0562C1"/>
                </a:solidFill>
                <a:uFill>
                  <a:solidFill>
                    <a:srgbClr val="0562C1"/>
                  </a:solidFill>
                </a:uFill>
                <a:latin typeface="Calibri"/>
                <a:cs typeface="Calibri"/>
                <a:hlinkClick r:id="rId3"/>
              </a:rPr>
              <a:t>issues</a:t>
            </a:r>
            <a:endParaRPr sz="2300" dirty="0">
              <a:latin typeface="Calibri"/>
              <a:cs typeface="Calibri"/>
            </a:endParaRPr>
          </a:p>
          <a:p>
            <a:pPr>
              <a:lnSpc>
                <a:spcPct val="100000"/>
              </a:lnSpc>
              <a:spcBef>
                <a:spcPts val="5"/>
              </a:spcBef>
              <a:buFont typeface="Wingdings"/>
              <a:buChar char=""/>
            </a:pPr>
            <a:endParaRPr sz="3300" dirty="0">
              <a:latin typeface="Calibri"/>
              <a:cs typeface="Calibri"/>
            </a:endParaRPr>
          </a:p>
          <a:p>
            <a:pPr marL="713740" lvl="1" indent="-323215">
              <a:lnSpc>
                <a:spcPct val="100000"/>
              </a:lnSpc>
              <a:buSzPct val="43589"/>
              <a:buFont typeface="Wingdings"/>
              <a:buChar char=""/>
              <a:tabLst>
                <a:tab pos="713105" algn="l"/>
                <a:tab pos="713740" algn="l"/>
              </a:tabLst>
            </a:pPr>
            <a:r>
              <a:rPr sz="1950" b="1" spc="10" dirty="0">
                <a:latin typeface="Calibri"/>
                <a:cs typeface="Calibri"/>
              </a:rPr>
              <a:t>Similar</a:t>
            </a:r>
            <a:r>
              <a:rPr sz="1950" b="1" spc="-10" dirty="0">
                <a:latin typeface="Calibri"/>
                <a:cs typeface="Calibri"/>
              </a:rPr>
              <a:t> </a:t>
            </a:r>
            <a:r>
              <a:rPr sz="1950" b="1" spc="10" dirty="0">
                <a:latin typeface="Calibri"/>
                <a:cs typeface="Calibri"/>
              </a:rPr>
              <a:t>security</a:t>
            </a:r>
            <a:r>
              <a:rPr sz="1950" b="1" dirty="0">
                <a:latin typeface="Calibri"/>
                <a:cs typeface="Calibri"/>
              </a:rPr>
              <a:t> </a:t>
            </a:r>
            <a:r>
              <a:rPr sz="1950" b="1" spc="10" dirty="0">
                <a:latin typeface="Calibri"/>
                <a:cs typeface="Calibri"/>
              </a:rPr>
              <a:t>issues</a:t>
            </a:r>
            <a:r>
              <a:rPr sz="1950" b="1" spc="-20" dirty="0">
                <a:latin typeface="Calibri"/>
                <a:cs typeface="Calibri"/>
              </a:rPr>
              <a:t> </a:t>
            </a:r>
            <a:r>
              <a:rPr sz="1950" b="1" spc="5" dirty="0">
                <a:latin typeface="Calibri"/>
                <a:cs typeface="Calibri"/>
              </a:rPr>
              <a:t>as</a:t>
            </a:r>
            <a:r>
              <a:rPr sz="1950" b="1" spc="15" dirty="0">
                <a:latin typeface="Calibri"/>
                <a:cs typeface="Calibri"/>
              </a:rPr>
              <a:t> </a:t>
            </a:r>
            <a:r>
              <a:rPr sz="1950" b="1" spc="10" dirty="0">
                <a:latin typeface="Calibri"/>
                <a:cs typeface="Calibri"/>
              </a:rPr>
              <a:t>Microsoft's</a:t>
            </a:r>
            <a:r>
              <a:rPr sz="1950" b="1" spc="-20" dirty="0">
                <a:latin typeface="Calibri"/>
                <a:cs typeface="Calibri"/>
              </a:rPr>
              <a:t> </a:t>
            </a:r>
            <a:r>
              <a:rPr sz="1950" spc="15" dirty="0">
                <a:latin typeface="Calibri"/>
                <a:cs typeface="Calibri"/>
              </a:rPr>
              <a:t>SMB </a:t>
            </a:r>
            <a:r>
              <a:rPr sz="1950" spc="5" dirty="0">
                <a:latin typeface="Calibri"/>
                <a:cs typeface="Calibri"/>
              </a:rPr>
              <a:t>implementations</a:t>
            </a:r>
            <a:endParaRPr sz="1950" dirty="0">
              <a:latin typeface="Calibri"/>
              <a:cs typeface="Calibri"/>
            </a:endParaRPr>
          </a:p>
          <a:p>
            <a:pPr marL="1091565" lvl="2" indent="-323850">
              <a:lnSpc>
                <a:spcPct val="100000"/>
              </a:lnSpc>
              <a:spcBef>
                <a:spcPts val="229"/>
              </a:spcBef>
              <a:buSzPct val="45454"/>
              <a:buFont typeface="Wingdings"/>
              <a:buChar char=""/>
              <a:tabLst>
                <a:tab pos="1091565" algn="l"/>
                <a:tab pos="1092200" algn="l"/>
              </a:tabLst>
            </a:pPr>
            <a:r>
              <a:rPr sz="1650" dirty="0">
                <a:latin typeface="Calibri"/>
                <a:cs typeface="Calibri"/>
              </a:rPr>
              <a:t>Older</a:t>
            </a:r>
            <a:r>
              <a:rPr sz="1650" spc="-5" dirty="0">
                <a:latin typeface="Calibri"/>
                <a:cs typeface="Calibri"/>
              </a:rPr>
              <a:t> versions</a:t>
            </a:r>
            <a:r>
              <a:rPr sz="1650" spc="-10" dirty="0">
                <a:latin typeface="Calibri"/>
                <a:cs typeface="Calibri"/>
              </a:rPr>
              <a:t> </a:t>
            </a:r>
            <a:r>
              <a:rPr sz="1650" dirty="0">
                <a:latin typeface="Calibri"/>
                <a:cs typeface="Calibri"/>
              </a:rPr>
              <a:t>(3.*)</a:t>
            </a:r>
            <a:r>
              <a:rPr sz="1650" spc="-25" dirty="0">
                <a:latin typeface="Calibri"/>
                <a:cs typeface="Calibri"/>
              </a:rPr>
              <a:t> </a:t>
            </a:r>
            <a:r>
              <a:rPr sz="1650" spc="-5" dirty="0">
                <a:latin typeface="Calibri"/>
                <a:cs typeface="Calibri"/>
              </a:rPr>
              <a:t>considered</a:t>
            </a:r>
            <a:r>
              <a:rPr sz="1650" spc="10" dirty="0">
                <a:latin typeface="Calibri"/>
                <a:cs typeface="Calibri"/>
              </a:rPr>
              <a:t> </a:t>
            </a:r>
            <a:r>
              <a:rPr sz="1650" spc="-5" dirty="0">
                <a:latin typeface="Calibri"/>
                <a:cs typeface="Calibri"/>
              </a:rPr>
              <a:t>vulnerable</a:t>
            </a:r>
            <a:endParaRPr sz="1650" dirty="0">
              <a:latin typeface="Calibri"/>
              <a:cs typeface="Calibri"/>
            </a:endParaRPr>
          </a:p>
          <a:p>
            <a:pPr marL="1091565" lvl="2" indent="-323850">
              <a:lnSpc>
                <a:spcPct val="100000"/>
              </a:lnSpc>
              <a:spcBef>
                <a:spcPts val="200"/>
              </a:spcBef>
              <a:buSzPct val="45454"/>
              <a:buFont typeface="Wingdings"/>
              <a:buChar char=""/>
              <a:tabLst>
                <a:tab pos="1091565" algn="l"/>
                <a:tab pos="1092200" algn="l"/>
              </a:tabLst>
            </a:pPr>
            <a:r>
              <a:rPr sz="1650" spc="-5" dirty="0">
                <a:latin typeface="Calibri"/>
                <a:cs typeface="Calibri"/>
              </a:rPr>
              <a:t>Insecure</a:t>
            </a:r>
            <a:r>
              <a:rPr sz="1650" dirty="0">
                <a:latin typeface="Calibri"/>
                <a:cs typeface="Calibri"/>
              </a:rPr>
              <a:t> </a:t>
            </a:r>
            <a:r>
              <a:rPr sz="1650" spc="-5" dirty="0">
                <a:latin typeface="Calibri"/>
                <a:cs typeface="Calibri"/>
              </a:rPr>
              <a:t>configurations</a:t>
            </a:r>
            <a:r>
              <a:rPr sz="1650" spc="-40" dirty="0">
                <a:latin typeface="Calibri"/>
                <a:cs typeface="Calibri"/>
              </a:rPr>
              <a:t> </a:t>
            </a:r>
            <a:r>
              <a:rPr sz="1650" dirty="0">
                <a:latin typeface="Calibri"/>
                <a:cs typeface="Calibri"/>
              </a:rPr>
              <a:t>(lack</a:t>
            </a:r>
            <a:r>
              <a:rPr sz="1650" spc="-15" dirty="0">
                <a:latin typeface="Calibri"/>
                <a:cs typeface="Calibri"/>
              </a:rPr>
              <a:t> </a:t>
            </a:r>
            <a:r>
              <a:rPr sz="1650" dirty="0">
                <a:latin typeface="Calibri"/>
                <a:cs typeface="Calibri"/>
              </a:rPr>
              <a:t>of</a:t>
            </a:r>
            <a:r>
              <a:rPr sz="1650" spc="-15" dirty="0">
                <a:latin typeface="Calibri"/>
                <a:cs typeface="Calibri"/>
              </a:rPr>
              <a:t> </a:t>
            </a:r>
            <a:r>
              <a:rPr sz="1650" spc="5" dirty="0">
                <a:latin typeface="Calibri"/>
                <a:cs typeface="Calibri"/>
              </a:rPr>
              <a:t>signing,</a:t>
            </a:r>
            <a:r>
              <a:rPr sz="1650" spc="-35" dirty="0">
                <a:latin typeface="Calibri"/>
                <a:cs typeface="Calibri"/>
              </a:rPr>
              <a:t> </a:t>
            </a:r>
            <a:r>
              <a:rPr sz="1650" dirty="0">
                <a:latin typeface="Calibri"/>
                <a:cs typeface="Calibri"/>
              </a:rPr>
              <a:t>encryption)</a:t>
            </a:r>
            <a:r>
              <a:rPr sz="1650" spc="-15" dirty="0">
                <a:latin typeface="Calibri"/>
                <a:cs typeface="Calibri"/>
              </a:rPr>
              <a:t> </a:t>
            </a:r>
            <a:r>
              <a:rPr sz="1650" spc="-10" dirty="0">
                <a:latin typeface="Calibri"/>
                <a:cs typeface="Calibri"/>
              </a:rPr>
              <a:t>are</a:t>
            </a:r>
            <a:r>
              <a:rPr sz="1650" spc="5" dirty="0">
                <a:latin typeface="Calibri"/>
                <a:cs typeface="Calibri"/>
              </a:rPr>
              <a:t> </a:t>
            </a:r>
            <a:r>
              <a:rPr sz="1650" spc="-15" dirty="0">
                <a:latin typeface="Calibri"/>
                <a:cs typeface="Calibri"/>
              </a:rPr>
              <a:t>always</a:t>
            </a:r>
            <a:r>
              <a:rPr sz="1650" spc="-5" dirty="0">
                <a:latin typeface="Calibri"/>
                <a:cs typeface="Calibri"/>
              </a:rPr>
              <a:t> </a:t>
            </a:r>
            <a:r>
              <a:rPr sz="1650" dirty="0">
                <a:latin typeface="Calibri"/>
                <a:cs typeface="Calibri"/>
              </a:rPr>
              <a:t>a</a:t>
            </a:r>
            <a:r>
              <a:rPr sz="1650" spc="-5" dirty="0">
                <a:latin typeface="Calibri"/>
                <a:cs typeface="Calibri"/>
              </a:rPr>
              <a:t> </a:t>
            </a:r>
            <a:r>
              <a:rPr sz="1650" dirty="0">
                <a:latin typeface="Calibri"/>
                <a:cs typeface="Calibri"/>
              </a:rPr>
              <a:t>problem</a:t>
            </a:r>
          </a:p>
          <a:p>
            <a:pPr lvl="2">
              <a:lnSpc>
                <a:spcPct val="100000"/>
              </a:lnSpc>
              <a:buFont typeface="Wingdings"/>
              <a:buChar char=""/>
            </a:pPr>
            <a:endParaRPr sz="1800" dirty="0">
              <a:latin typeface="Calibri"/>
              <a:cs typeface="Calibri"/>
            </a:endParaRPr>
          </a:p>
          <a:p>
            <a:pPr marL="713740" lvl="1" indent="-323215">
              <a:lnSpc>
                <a:spcPct val="100000"/>
              </a:lnSpc>
              <a:buClr>
                <a:srgbClr val="000000"/>
              </a:buClr>
              <a:buSzPct val="43589"/>
              <a:buFont typeface="Wingdings"/>
              <a:buChar char=""/>
              <a:tabLst>
                <a:tab pos="713105" algn="l"/>
                <a:tab pos="713740" algn="l"/>
              </a:tabLst>
            </a:pPr>
            <a:r>
              <a:rPr sz="1950" u="sng" spc="10" dirty="0">
                <a:solidFill>
                  <a:srgbClr val="0562C1"/>
                </a:solidFill>
                <a:uFill>
                  <a:solidFill>
                    <a:srgbClr val="0562C1"/>
                  </a:solidFill>
                </a:uFill>
                <a:latin typeface="Calibri"/>
                <a:cs typeface="Calibri"/>
                <a:hlinkClick r:id="rId4"/>
              </a:rPr>
              <a:t>CVE-2016-2118</a:t>
            </a:r>
            <a:r>
              <a:rPr sz="1950" dirty="0">
                <a:solidFill>
                  <a:srgbClr val="0562C1"/>
                </a:solidFill>
                <a:latin typeface="Calibri"/>
                <a:cs typeface="Calibri"/>
                <a:hlinkClick r:id="rId4"/>
              </a:rPr>
              <a:t> </a:t>
            </a:r>
            <a:r>
              <a:rPr sz="1950" spc="5" dirty="0">
                <a:latin typeface="Calibri"/>
                <a:cs typeface="Calibri"/>
              </a:rPr>
              <a:t>-</a:t>
            </a:r>
            <a:r>
              <a:rPr sz="1950" spc="-10" dirty="0">
                <a:latin typeface="Calibri"/>
                <a:cs typeface="Calibri"/>
              </a:rPr>
              <a:t> </a:t>
            </a:r>
            <a:r>
              <a:rPr sz="1950" spc="10" dirty="0">
                <a:latin typeface="Calibri"/>
                <a:cs typeface="Calibri"/>
              </a:rPr>
              <a:t>Badlock </a:t>
            </a:r>
            <a:r>
              <a:rPr sz="1950" spc="5" dirty="0">
                <a:latin typeface="Calibri"/>
                <a:cs typeface="Calibri"/>
              </a:rPr>
              <a:t>vulnerability</a:t>
            </a:r>
            <a:r>
              <a:rPr sz="1950" spc="-25" dirty="0">
                <a:latin typeface="Calibri"/>
                <a:cs typeface="Calibri"/>
              </a:rPr>
              <a:t> </a:t>
            </a:r>
            <a:r>
              <a:rPr sz="1950" spc="5" dirty="0">
                <a:latin typeface="Calibri"/>
                <a:cs typeface="Calibri"/>
              </a:rPr>
              <a:t>(April</a:t>
            </a:r>
            <a:r>
              <a:rPr sz="1950" spc="-5" dirty="0">
                <a:latin typeface="Calibri"/>
                <a:cs typeface="Calibri"/>
              </a:rPr>
              <a:t> </a:t>
            </a:r>
            <a:r>
              <a:rPr sz="1950" spc="10" dirty="0">
                <a:latin typeface="Calibri"/>
                <a:cs typeface="Calibri"/>
              </a:rPr>
              <a:t>2016)</a:t>
            </a:r>
            <a:endParaRPr sz="1950" dirty="0">
              <a:latin typeface="Calibri"/>
              <a:cs typeface="Calibri"/>
            </a:endParaRPr>
          </a:p>
          <a:p>
            <a:pPr marL="1091565" lvl="2" indent="-323850">
              <a:lnSpc>
                <a:spcPct val="100000"/>
              </a:lnSpc>
              <a:spcBef>
                <a:spcPts val="240"/>
              </a:spcBef>
              <a:buSzPct val="45454"/>
              <a:buFont typeface="Wingdings"/>
              <a:buChar char=""/>
              <a:tabLst>
                <a:tab pos="1091565" algn="l"/>
                <a:tab pos="1092200" algn="l"/>
              </a:tabLst>
            </a:pPr>
            <a:r>
              <a:rPr sz="1650" dirty="0">
                <a:latin typeface="Calibri"/>
                <a:cs typeface="Calibri"/>
              </a:rPr>
              <a:t>MITM</a:t>
            </a:r>
            <a:r>
              <a:rPr sz="1650" spc="-25" dirty="0">
                <a:latin typeface="Calibri"/>
                <a:cs typeface="Calibri"/>
              </a:rPr>
              <a:t> </a:t>
            </a:r>
            <a:r>
              <a:rPr sz="1650" spc="-5" dirty="0">
                <a:latin typeface="Calibri"/>
                <a:cs typeface="Calibri"/>
              </a:rPr>
              <a:t>Elevation</a:t>
            </a:r>
            <a:r>
              <a:rPr sz="1650" spc="-15" dirty="0">
                <a:latin typeface="Calibri"/>
                <a:cs typeface="Calibri"/>
              </a:rPr>
              <a:t> </a:t>
            </a:r>
            <a:r>
              <a:rPr sz="1650" dirty="0">
                <a:latin typeface="Calibri"/>
                <a:cs typeface="Calibri"/>
              </a:rPr>
              <a:t>of</a:t>
            </a:r>
            <a:r>
              <a:rPr sz="1650" spc="-10" dirty="0">
                <a:latin typeface="Calibri"/>
                <a:cs typeface="Calibri"/>
              </a:rPr>
              <a:t> </a:t>
            </a:r>
            <a:r>
              <a:rPr sz="1650" spc="-5" dirty="0">
                <a:latin typeface="Calibri"/>
                <a:cs typeface="Calibri"/>
              </a:rPr>
              <a:t>Privilege</a:t>
            </a:r>
            <a:r>
              <a:rPr sz="1650" spc="-40" dirty="0">
                <a:latin typeface="Calibri"/>
                <a:cs typeface="Calibri"/>
              </a:rPr>
              <a:t> </a:t>
            </a:r>
            <a:r>
              <a:rPr sz="1650" dirty="0">
                <a:latin typeface="Calibri"/>
                <a:cs typeface="Calibri"/>
              </a:rPr>
              <a:t>/</a:t>
            </a:r>
            <a:r>
              <a:rPr sz="1650" spc="-15" dirty="0">
                <a:latin typeface="Calibri"/>
                <a:cs typeface="Calibri"/>
              </a:rPr>
              <a:t> </a:t>
            </a:r>
            <a:r>
              <a:rPr sz="1650" dirty="0">
                <a:latin typeface="Calibri"/>
                <a:cs typeface="Calibri"/>
              </a:rPr>
              <a:t>DoS</a:t>
            </a:r>
          </a:p>
          <a:p>
            <a:pPr marL="1091565" lvl="2" indent="-323850">
              <a:lnSpc>
                <a:spcPct val="100000"/>
              </a:lnSpc>
              <a:spcBef>
                <a:spcPts val="204"/>
              </a:spcBef>
              <a:buSzPct val="45454"/>
              <a:buFont typeface="Wingdings"/>
              <a:buChar char=""/>
              <a:tabLst>
                <a:tab pos="1091565" algn="l"/>
                <a:tab pos="1092200" algn="l"/>
              </a:tabLst>
            </a:pPr>
            <a:r>
              <a:rPr sz="1650" dirty="0">
                <a:latin typeface="Calibri"/>
                <a:cs typeface="Calibri"/>
              </a:rPr>
              <a:t>Both</a:t>
            </a:r>
            <a:r>
              <a:rPr sz="1650" spc="-15" dirty="0">
                <a:latin typeface="Calibri"/>
                <a:cs typeface="Calibri"/>
              </a:rPr>
              <a:t> </a:t>
            </a:r>
            <a:r>
              <a:rPr sz="1650" dirty="0">
                <a:latin typeface="Calibri"/>
                <a:cs typeface="Calibri"/>
              </a:rPr>
              <a:t>Samba</a:t>
            </a:r>
            <a:r>
              <a:rPr sz="1650" spc="-15" dirty="0">
                <a:latin typeface="Calibri"/>
                <a:cs typeface="Calibri"/>
              </a:rPr>
              <a:t> </a:t>
            </a:r>
            <a:r>
              <a:rPr sz="1650" dirty="0">
                <a:latin typeface="Calibri"/>
                <a:cs typeface="Calibri"/>
              </a:rPr>
              <a:t>and</a:t>
            </a:r>
            <a:r>
              <a:rPr sz="1650" spc="-10" dirty="0">
                <a:latin typeface="Calibri"/>
                <a:cs typeface="Calibri"/>
              </a:rPr>
              <a:t> </a:t>
            </a:r>
            <a:r>
              <a:rPr sz="1650" dirty="0">
                <a:latin typeface="Calibri"/>
                <a:cs typeface="Calibri"/>
              </a:rPr>
              <a:t>Windows</a:t>
            </a:r>
            <a:r>
              <a:rPr sz="1650" spc="-15" dirty="0">
                <a:latin typeface="Calibri"/>
                <a:cs typeface="Calibri"/>
              </a:rPr>
              <a:t> </a:t>
            </a:r>
            <a:r>
              <a:rPr sz="1650" spc="-10" dirty="0">
                <a:latin typeface="Calibri"/>
                <a:cs typeface="Calibri"/>
              </a:rPr>
              <a:t>affected</a:t>
            </a:r>
            <a:endParaRPr sz="1650" dirty="0">
              <a:latin typeface="Calibri"/>
              <a:cs typeface="Calibri"/>
            </a:endParaRPr>
          </a:p>
          <a:p>
            <a:pPr lvl="2">
              <a:lnSpc>
                <a:spcPct val="100000"/>
              </a:lnSpc>
              <a:spcBef>
                <a:spcPts val="45"/>
              </a:spcBef>
              <a:buFont typeface="Wingdings"/>
              <a:buChar char=""/>
            </a:pPr>
            <a:endParaRPr sz="1900" dirty="0">
              <a:latin typeface="Calibri"/>
              <a:cs typeface="Calibri"/>
            </a:endParaRPr>
          </a:p>
          <a:p>
            <a:pPr marL="713740" marR="5080" lvl="1" indent="-323215">
              <a:lnSpc>
                <a:spcPct val="101499"/>
              </a:lnSpc>
              <a:buClr>
                <a:srgbClr val="000000"/>
              </a:buClr>
              <a:buSzPct val="43589"/>
              <a:buFont typeface="Wingdings"/>
              <a:buChar char=""/>
              <a:tabLst>
                <a:tab pos="713105" algn="l"/>
                <a:tab pos="713740" algn="l"/>
              </a:tabLst>
            </a:pPr>
            <a:r>
              <a:rPr sz="1950" u="sng" spc="10" dirty="0">
                <a:solidFill>
                  <a:srgbClr val="0562C1"/>
                </a:solidFill>
                <a:uFill>
                  <a:solidFill>
                    <a:srgbClr val="0562C1"/>
                  </a:solidFill>
                </a:uFill>
                <a:latin typeface="Calibri"/>
                <a:cs typeface="Calibri"/>
                <a:hlinkClick r:id="rId5"/>
              </a:rPr>
              <a:t>CVE-2017-7494</a:t>
            </a:r>
            <a:r>
              <a:rPr sz="1950" spc="10" dirty="0">
                <a:solidFill>
                  <a:srgbClr val="0562C1"/>
                </a:solidFill>
                <a:latin typeface="Calibri"/>
                <a:cs typeface="Calibri"/>
                <a:hlinkClick r:id="rId5"/>
              </a:rPr>
              <a:t> </a:t>
            </a:r>
            <a:r>
              <a:rPr sz="1950" spc="10" dirty="0">
                <a:latin typeface="Calibri"/>
                <a:cs typeface="Calibri"/>
              </a:rPr>
              <a:t>– upload </a:t>
            </a:r>
            <a:r>
              <a:rPr sz="1950" spc="5" dirty="0">
                <a:latin typeface="Calibri"/>
                <a:cs typeface="Calibri"/>
              </a:rPr>
              <a:t>shared lib </a:t>
            </a:r>
            <a:r>
              <a:rPr sz="1950" spc="-5" dirty="0">
                <a:latin typeface="Calibri"/>
                <a:cs typeface="Calibri"/>
              </a:rPr>
              <a:t>to </a:t>
            </a:r>
            <a:r>
              <a:rPr sz="1950" spc="5" dirty="0">
                <a:latin typeface="Calibri"/>
                <a:cs typeface="Calibri"/>
              </a:rPr>
              <a:t>writable share </a:t>
            </a:r>
            <a:r>
              <a:rPr sz="1950" spc="10" dirty="0">
                <a:latin typeface="Calibri"/>
                <a:cs typeface="Calibri"/>
              </a:rPr>
              <a:t>and cause server </a:t>
            </a:r>
            <a:r>
              <a:rPr sz="1950" spc="-5" dirty="0">
                <a:latin typeface="Calibri"/>
                <a:cs typeface="Calibri"/>
              </a:rPr>
              <a:t>to </a:t>
            </a:r>
            <a:r>
              <a:rPr sz="1950" spc="-430" dirty="0">
                <a:latin typeface="Calibri"/>
                <a:cs typeface="Calibri"/>
              </a:rPr>
              <a:t> </a:t>
            </a:r>
            <a:r>
              <a:rPr sz="1950" spc="-5" dirty="0">
                <a:latin typeface="Calibri"/>
                <a:cs typeface="Calibri"/>
              </a:rPr>
              <a:t>execute</a:t>
            </a:r>
            <a:r>
              <a:rPr sz="1950" spc="5" dirty="0">
                <a:latin typeface="Calibri"/>
                <a:cs typeface="Calibri"/>
              </a:rPr>
              <a:t> it</a:t>
            </a:r>
            <a:endParaRPr lang="en-US" sz="1950" spc="5" dirty="0">
              <a:latin typeface="Calibri"/>
              <a:cs typeface="Calibri"/>
            </a:endParaRPr>
          </a:p>
          <a:p>
            <a:pPr marL="1170940" marR="5080" lvl="2" indent="-323215">
              <a:lnSpc>
                <a:spcPct val="101499"/>
              </a:lnSpc>
              <a:buClr>
                <a:srgbClr val="000000"/>
              </a:buClr>
              <a:buSzPct val="43589"/>
              <a:buFont typeface="Wingdings"/>
              <a:buChar char=""/>
              <a:tabLst>
                <a:tab pos="713105" algn="l"/>
                <a:tab pos="713740" algn="l"/>
              </a:tabLst>
            </a:pPr>
            <a:r>
              <a:rPr lang="en-US" sz="2000" b="0" i="1" dirty="0" err="1">
                <a:solidFill>
                  <a:srgbClr val="555555"/>
                </a:solidFill>
                <a:effectLst/>
                <a:latin typeface="Lato"/>
              </a:rPr>
              <a:t>simple.create_pipe</a:t>
            </a:r>
            <a:r>
              <a:rPr lang="en-US" sz="2000" b="0" i="1" dirty="0">
                <a:solidFill>
                  <a:srgbClr val="555555"/>
                </a:solidFill>
                <a:effectLst/>
                <a:latin typeface="Lato"/>
              </a:rPr>
              <a:t>("/path/to/target.so")</a:t>
            </a:r>
            <a:endParaRPr sz="1950" dirty="0">
              <a:latin typeface="Calibri"/>
              <a:cs typeface="Calibri"/>
            </a:endParaRPr>
          </a:p>
          <a:p>
            <a:pPr lvl="1">
              <a:lnSpc>
                <a:spcPct val="100000"/>
              </a:lnSpc>
              <a:spcBef>
                <a:spcPts val="25"/>
              </a:spcBef>
              <a:buFont typeface="Wingdings"/>
              <a:buChar char=""/>
            </a:pPr>
            <a:endParaRPr sz="2250" dirty="0">
              <a:latin typeface="Calibri"/>
              <a:cs typeface="Calibri"/>
            </a:endParaRPr>
          </a:p>
          <a:p>
            <a:pPr marL="713740" marR="829310" lvl="1" indent="-323215">
              <a:lnSpc>
                <a:spcPct val="102000"/>
              </a:lnSpc>
              <a:buSzPct val="43589"/>
              <a:buFont typeface="Wingdings"/>
              <a:buChar char=""/>
              <a:tabLst>
                <a:tab pos="713105" algn="l"/>
                <a:tab pos="713740" algn="l"/>
              </a:tabLst>
            </a:pPr>
            <a:r>
              <a:rPr sz="1950" spc="5" dirty="0">
                <a:latin typeface="Calibri"/>
                <a:cs typeface="Calibri"/>
              </a:rPr>
              <a:t>SMB, </a:t>
            </a:r>
            <a:r>
              <a:rPr sz="1950" spc="15" dirty="0">
                <a:latin typeface="Calibri"/>
                <a:cs typeface="Calibri"/>
              </a:rPr>
              <a:t>Domain </a:t>
            </a:r>
            <a:r>
              <a:rPr sz="1950" dirty="0">
                <a:latin typeface="Calibri"/>
                <a:cs typeface="Calibri"/>
              </a:rPr>
              <a:t>Controllers </a:t>
            </a:r>
            <a:r>
              <a:rPr sz="1950" spc="5" dirty="0">
                <a:latin typeface="Calibri"/>
                <a:cs typeface="Calibri"/>
              </a:rPr>
              <a:t>are </a:t>
            </a:r>
            <a:r>
              <a:rPr sz="1950" spc="10" dirty="0">
                <a:latin typeface="Calibri"/>
                <a:cs typeface="Calibri"/>
              </a:rPr>
              <a:t>high </a:t>
            </a:r>
            <a:r>
              <a:rPr sz="1950" spc="5" dirty="0">
                <a:latin typeface="Calibri"/>
                <a:cs typeface="Calibri"/>
              </a:rPr>
              <a:t>value </a:t>
            </a:r>
            <a:r>
              <a:rPr sz="1950" dirty="0">
                <a:latin typeface="Calibri"/>
                <a:cs typeface="Calibri"/>
              </a:rPr>
              <a:t>targets regardless </a:t>
            </a:r>
            <a:r>
              <a:rPr sz="1950" spc="10" dirty="0">
                <a:latin typeface="Calibri"/>
                <a:cs typeface="Calibri"/>
              </a:rPr>
              <a:t>of the </a:t>
            </a:r>
            <a:r>
              <a:rPr sz="1950" spc="-430" dirty="0">
                <a:latin typeface="Calibri"/>
                <a:cs typeface="Calibri"/>
              </a:rPr>
              <a:t> </a:t>
            </a:r>
            <a:r>
              <a:rPr sz="1950" spc="5" dirty="0">
                <a:latin typeface="Calibri"/>
                <a:cs typeface="Calibri"/>
              </a:rPr>
              <a:t>implementation</a:t>
            </a:r>
            <a:r>
              <a:rPr sz="1950" spc="10" dirty="0">
                <a:latin typeface="Calibri"/>
                <a:cs typeface="Calibri"/>
              </a:rPr>
              <a:t> (Samba</a:t>
            </a:r>
            <a:r>
              <a:rPr sz="1950" dirty="0">
                <a:latin typeface="Calibri"/>
                <a:cs typeface="Calibri"/>
              </a:rPr>
              <a:t> </a:t>
            </a:r>
            <a:r>
              <a:rPr sz="1950" spc="5" dirty="0">
                <a:latin typeface="Calibri"/>
                <a:cs typeface="Calibri"/>
              </a:rPr>
              <a:t>vs</a:t>
            </a:r>
            <a:r>
              <a:rPr sz="1950" spc="20" dirty="0">
                <a:latin typeface="Calibri"/>
                <a:cs typeface="Calibri"/>
              </a:rPr>
              <a:t> </a:t>
            </a:r>
            <a:r>
              <a:rPr sz="1950" spc="10" dirty="0">
                <a:latin typeface="Calibri"/>
                <a:cs typeface="Calibri"/>
              </a:rPr>
              <a:t>MSFT)</a:t>
            </a:r>
            <a:endParaRPr sz="1950" dirty="0">
              <a:latin typeface="Calibri"/>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700"/>
            <a:ext cx="2868295" cy="579755"/>
          </a:xfrm>
          <a:prstGeom prst="rect">
            <a:avLst/>
          </a:prstGeom>
        </p:spPr>
        <p:txBody>
          <a:bodyPr vert="horz" wrap="square" lIns="0" tIns="17145" rIns="0" bIns="0" rtlCol="0">
            <a:spAutoFit/>
          </a:bodyPr>
          <a:lstStyle/>
          <a:p>
            <a:pPr marL="12700">
              <a:lnSpc>
                <a:spcPct val="100000"/>
              </a:lnSpc>
              <a:spcBef>
                <a:spcPts val="135"/>
              </a:spcBef>
            </a:pPr>
            <a:r>
              <a:rPr sz="3600" b="0" spc="10" dirty="0">
                <a:latin typeface="Calibri Light"/>
                <a:cs typeface="Calibri Light"/>
              </a:rPr>
              <a:t>Linux</a:t>
            </a:r>
            <a:r>
              <a:rPr sz="3600" b="0" spc="-70" dirty="0">
                <a:latin typeface="Calibri Light"/>
                <a:cs typeface="Calibri Light"/>
              </a:rPr>
              <a:t> </a:t>
            </a:r>
            <a:r>
              <a:rPr sz="3600" b="0" spc="5" dirty="0">
                <a:latin typeface="Calibri Light"/>
                <a:cs typeface="Calibri Light"/>
              </a:rPr>
              <a:t>Networks</a:t>
            </a:r>
            <a:endParaRPr sz="3600">
              <a:latin typeface="Calibri Light"/>
              <a:cs typeface="Calibri Light"/>
            </a:endParaRPr>
          </a:p>
        </p:txBody>
      </p:sp>
      <p:sp>
        <p:nvSpPr>
          <p:cNvPr id="5" name="object 5"/>
          <p:cNvSpPr txBox="1">
            <a:spLocks noGrp="1"/>
          </p:cNvSpPr>
          <p:nvPr>
            <p:ph type="ftr" sz="quarter" idx="5"/>
          </p:nvPr>
        </p:nvSpPr>
        <p:spPr>
          <a:xfrm>
            <a:off x="1935607" y="7232122"/>
            <a:ext cx="6210300" cy="234038"/>
          </a:xfrm>
          <a:prstGeom prst="rect">
            <a:avLst/>
          </a:prstGeom>
        </p:spPr>
        <p:txBody>
          <a:bodyPr vert="horz" wrap="square" lIns="0" tIns="0" rIns="0" bIns="0" rtlCol="0">
            <a:spAutoFit/>
          </a:bodyPr>
          <a:lstStyle/>
          <a:p>
            <a:pPr marL="12700">
              <a:lnSpc>
                <a:spcPts val="1810"/>
              </a:lnSpc>
            </a:pPr>
            <a:r>
              <a:rPr lang="en-US" spc="-5"/>
              <a:t>Real-world systems: ethical hacking practicum – UW Summer 2021</a:t>
            </a:r>
            <a:endParaRPr spc="-5" dirty="0"/>
          </a:p>
        </p:txBody>
      </p:sp>
      <p:sp>
        <p:nvSpPr>
          <p:cNvPr id="3" name="object 3"/>
          <p:cNvSpPr txBox="1"/>
          <p:nvPr/>
        </p:nvSpPr>
        <p:spPr>
          <a:xfrm>
            <a:off x="688657" y="1691580"/>
            <a:ext cx="6846570" cy="4962256"/>
          </a:xfrm>
          <a:prstGeom prst="rect">
            <a:avLst/>
          </a:prstGeom>
        </p:spPr>
        <p:txBody>
          <a:bodyPr vert="horz" wrap="square" lIns="0" tIns="106045" rIns="0" bIns="0" rtlCol="0">
            <a:spAutoFit/>
          </a:bodyPr>
          <a:lstStyle/>
          <a:p>
            <a:pPr marL="337185" indent="-325120">
              <a:lnSpc>
                <a:spcPct val="100000"/>
              </a:lnSpc>
              <a:spcBef>
                <a:spcPts val="835"/>
              </a:spcBef>
              <a:buSzPct val="45652"/>
              <a:buFont typeface="Wingdings"/>
              <a:buChar char=""/>
              <a:tabLst>
                <a:tab pos="337185" algn="l"/>
                <a:tab pos="337820" algn="l"/>
              </a:tabLst>
            </a:pPr>
            <a:r>
              <a:rPr sz="2300" b="1" spc="-5" dirty="0">
                <a:latin typeface="Calibri"/>
                <a:cs typeface="Calibri"/>
              </a:rPr>
              <a:t>LDAP</a:t>
            </a:r>
            <a:r>
              <a:rPr sz="2300" b="1" spc="-30" dirty="0">
                <a:latin typeface="Calibri"/>
                <a:cs typeface="Calibri"/>
              </a:rPr>
              <a:t> </a:t>
            </a:r>
            <a:r>
              <a:rPr sz="2300" b="1" dirty="0">
                <a:latin typeface="Calibri"/>
                <a:cs typeface="Calibri"/>
              </a:rPr>
              <a:t>Implementations</a:t>
            </a:r>
            <a:endParaRPr sz="2300" dirty="0">
              <a:latin typeface="Calibri"/>
              <a:cs typeface="Calibri"/>
            </a:endParaRPr>
          </a:p>
          <a:p>
            <a:pPr marL="768350" lvl="1" indent="-323850">
              <a:lnSpc>
                <a:spcPct val="100000"/>
              </a:lnSpc>
              <a:spcBef>
                <a:spcPts val="650"/>
              </a:spcBef>
              <a:buClr>
                <a:srgbClr val="000000"/>
              </a:buClr>
              <a:buSzPct val="74358"/>
              <a:buFont typeface="Symbol"/>
              <a:buChar char=""/>
              <a:tabLst>
                <a:tab pos="768350" algn="l"/>
                <a:tab pos="768985" algn="l"/>
              </a:tabLst>
            </a:pPr>
            <a:r>
              <a:rPr sz="1950" u="sng" spc="10" dirty="0">
                <a:solidFill>
                  <a:srgbClr val="0562C1"/>
                </a:solidFill>
                <a:uFill>
                  <a:solidFill>
                    <a:srgbClr val="0562C1"/>
                  </a:solidFill>
                </a:uFill>
                <a:latin typeface="Calibri"/>
                <a:cs typeface="Calibri"/>
                <a:hlinkClick r:id="rId3"/>
              </a:rPr>
              <a:t>OpenLDAP</a:t>
            </a:r>
            <a:endParaRPr sz="1950" dirty="0">
              <a:latin typeface="Calibri"/>
              <a:cs typeface="Calibri"/>
            </a:endParaRPr>
          </a:p>
          <a:p>
            <a:pPr marL="1199515" lvl="2" indent="-285750">
              <a:lnSpc>
                <a:spcPct val="100000"/>
              </a:lnSpc>
              <a:spcBef>
                <a:spcPts val="240"/>
              </a:spcBef>
              <a:buSzPct val="45454"/>
              <a:buFont typeface="Wingdings"/>
              <a:buChar char=""/>
              <a:tabLst>
                <a:tab pos="1199515" algn="l"/>
                <a:tab pos="1200150" algn="l"/>
              </a:tabLst>
            </a:pPr>
            <a:r>
              <a:rPr sz="1650" dirty="0">
                <a:latin typeface="Calibri"/>
                <a:cs typeface="Calibri"/>
              </a:rPr>
              <a:t>Open </a:t>
            </a:r>
            <a:r>
              <a:rPr sz="1650" spc="-5" dirty="0">
                <a:latin typeface="Calibri"/>
                <a:cs typeface="Calibri"/>
              </a:rPr>
              <a:t>implementation</a:t>
            </a:r>
            <a:r>
              <a:rPr sz="1650" spc="-20" dirty="0">
                <a:latin typeface="Calibri"/>
                <a:cs typeface="Calibri"/>
              </a:rPr>
              <a:t> </a:t>
            </a:r>
            <a:r>
              <a:rPr sz="1650" dirty="0">
                <a:latin typeface="Calibri"/>
                <a:cs typeface="Calibri"/>
              </a:rPr>
              <a:t>of</a:t>
            </a:r>
            <a:r>
              <a:rPr sz="1650" spc="-15" dirty="0">
                <a:latin typeface="Calibri"/>
                <a:cs typeface="Calibri"/>
              </a:rPr>
              <a:t> </a:t>
            </a:r>
            <a:r>
              <a:rPr sz="1650" spc="-5" dirty="0">
                <a:latin typeface="Calibri"/>
                <a:cs typeface="Calibri"/>
              </a:rPr>
              <a:t>LDAP </a:t>
            </a:r>
            <a:r>
              <a:rPr sz="1650" dirty="0">
                <a:latin typeface="Calibri"/>
                <a:cs typeface="Calibri"/>
              </a:rPr>
              <a:t>(surprise!)</a:t>
            </a:r>
          </a:p>
          <a:p>
            <a:pPr marL="1199515" lvl="2" indent="-285750">
              <a:lnSpc>
                <a:spcPct val="100000"/>
              </a:lnSpc>
              <a:spcBef>
                <a:spcPts val="204"/>
              </a:spcBef>
              <a:buSzPct val="45454"/>
              <a:buFont typeface="Wingdings"/>
              <a:buChar char=""/>
              <a:tabLst>
                <a:tab pos="1199515" algn="l"/>
                <a:tab pos="1200150" algn="l"/>
              </a:tabLst>
            </a:pPr>
            <a:r>
              <a:rPr sz="1650" spc="-5" dirty="0">
                <a:latin typeface="Calibri"/>
                <a:cs typeface="Calibri"/>
              </a:rPr>
              <a:t>Often</a:t>
            </a:r>
            <a:r>
              <a:rPr sz="1650" spc="-20" dirty="0">
                <a:latin typeface="Calibri"/>
                <a:cs typeface="Calibri"/>
              </a:rPr>
              <a:t> </a:t>
            </a:r>
            <a:r>
              <a:rPr sz="1650" dirty="0">
                <a:latin typeface="Calibri"/>
                <a:cs typeface="Calibri"/>
              </a:rPr>
              <a:t>used</a:t>
            </a:r>
            <a:r>
              <a:rPr sz="1650" spc="-15" dirty="0">
                <a:latin typeface="Calibri"/>
                <a:cs typeface="Calibri"/>
              </a:rPr>
              <a:t> </a:t>
            </a:r>
            <a:r>
              <a:rPr sz="1650" dirty="0">
                <a:latin typeface="Calibri"/>
                <a:cs typeface="Calibri"/>
              </a:rPr>
              <a:t>with</a:t>
            </a:r>
            <a:r>
              <a:rPr sz="1650" spc="-20" dirty="0">
                <a:latin typeface="Calibri"/>
                <a:cs typeface="Calibri"/>
              </a:rPr>
              <a:t> </a:t>
            </a:r>
            <a:r>
              <a:rPr sz="1650" dirty="0">
                <a:latin typeface="Calibri"/>
                <a:cs typeface="Calibri"/>
              </a:rPr>
              <a:t>Samba</a:t>
            </a:r>
          </a:p>
          <a:p>
            <a:pPr lvl="2">
              <a:lnSpc>
                <a:spcPct val="100000"/>
              </a:lnSpc>
              <a:buFont typeface="Wingdings"/>
              <a:buChar char=""/>
            </a:pPr>
            <a:endParaRPr sz="1800" dirty="0">
              <a:latin typeface="Calibri"/>
              <a:cs typeface="Calibri"/>
            </a:endParaRPr>
          </a:p>
          <a:p>
            <a:pPr marL="768350" lvl="1" indent="-323850">
              <a:lnSpc>
                <a:spcPct val="100000"/>
              </a:lnSpc>
              <a:buSzPct val="74358"/>
              <a:buFont typeface="Symbol"/>
              <a:buChar char=""/>
              <a:tabLst>
                <a:tab pos="768350" algn="l"/>
                <a:tab pos="768985" algn="l"/>
              </a:tabLst>
            </a:pPr>
            <a:r>
              <a:rPr sz="1950" spc="15" dirty="0">
                <a:latin typeface="Calibri"/>
                <a:cs typeface="Calibri"/>
              </a:rPr>
              <a:t>389</a:t>
            </a:r>
            <a:r>
              <a:rPr sz="1950" spc="-25" dirty="0">
                <a:latin typeface="Calibri"/>
                <a:cs typeface="Calibri"/>
              </a:rPr>
              <a:t> </a:t>
            </a:r>
            <a:r>
              <a:rPr sz="1950" spc="5" dirty="0">
                <a:latin typeface="Calibri"/>
                <a:cs typeface="Calibri"/>
              </a:rPr>
              <a:t>Directory </a:t>
            </a:r>
            <a:r>
              <a:rPr sz="1950" spc="10" dirty="0">
                <a:latin typeface="Calibri"/>
                <a:cs typeface="Calibri"/>
              </a:rPr>
              <a:t>Server</a:t>
            </a:r>
            <a:r>
              <a:rPr sz="1950" spc="5" dirty="0">
                <a:latin typeface="Calibri"/>
                <a:cs typeface="Calibri"/>
              </a:rPr>
              <a:t> </a:t>
            </a:r>
            <a:r>
              <a:rPr sz="1950" spc="10" dirty="0">
                <a:latin typeface="Calibri"/>
                <a:cs typeface="Calibri"/>
              </a:rPr>
              <a:t>/</a:t>
            </a:r>
            <a:r>
              <a:rPr sz="1950" spc="5" dirty="0">
                <a:latin typeface="Calibri"/>
                <a:cs typeface="Calibri"/>
              </a:rPr>
              <a:t> </a:t>
            </a:r>
            <a:r>
              <a:rPr sz="1950" dirty="0">
                <a:latin typeface="Calibri"/>
                <a:cs typeface="Calibri"/>
              </a:rPr>
              <a:t>Fedora</a:t>
            </a:r>
            <a:r>
              <a:rPr sz="1950" spc="-10" dirty="0">
                <a:latin typeface="Calibri"/>
                <a:cs typeface="Calibri"/>
              </a:rPr>
              <a:t> </a:t>
            </a:r>
            <a:r>
              <a:rPr sz="1950" spc="5" dirty="0">
                <a:latin typeface="Calibri"/>
                <a:cs typeface="Calibri"/>
              </a:rPr>
              <a:t>Directory </a:t>
            </a:r>
            <a:r>
              <a:rPr sz="1950" spc="10" dirty="0">
                <a:latin typeface="Calibri"/>
                <a:cs typeface="Calibri"/>
              </a:rPr>
              <a:t>Server</a:t>
            </a:r>
            <a:endParaRPr sz="1950" dirty="0">
              <a:latin typeface="Calibri"/>
              <a:cs typeface="Calibri"/>
            </a:endParaRPr>
          </a:p>
          <a:p>
            <a:pPr marL="1199515" lvl="2" indent="-285750">
              <a:lnSpc>
                <a:spcPct val="100000"/>
              </a:lnSpc>
              <a:spcBef>
                <a:spcPts val="225"/>
              </a:spcBef>
              <a:buSzPct val="45454"/>
              <a:buFont typeface="Wingdings"/>
              <a:buChar char=""/>
              <a:tabLst>
                <a:tab pos="1199515" algn="l"/>
                <a:tab pos="1200150" algn="l"/>
              </a:tabLst>
            </a:pPr>
            <a:r>
              <a:rPr sz="1650" spc="-5" dirty="0">
                <a:latin typeface="Calibri"/>
                <a:cs typeface="Calibri"/>
              </a:rPr>
              <a:t>RedHat</a:t>
            </a:r>
            <a:endParaRPr sz="1650" dirty="0">
              <a:latin typeface="Calibri"/>
              <a:cs typeface="Calibri"/>
            </a:endParaRPr>
          </a:p>
          <a:p>
            <a:pPr marL="1199515" lvl="2" indent="-285750">
              <a:lnSpc>
                <a:spcPct val="100000"/>
              </a:lnSpc>
              <a:spcBef>
                <a:spcPts val="204"/>
              </a:spcBef>
              <a:buClr>
                <a:srgbClr val="000000"/>
              </a:buClr>
              <a:buSzPct val="45454"/>
              <a:buFont typeface="Wingdings"/>
              <a:buChar char=""/>
              <a:tabLst>
                <a:tab pos="1199515" algn="l"/>
                <a:tab pos="1200150" algn="l"/>
              </a:tabLst>
            </a:pPr>
            <a:r>
              <a:rPr sz="1650" u="sng" dirty="0">
                <a:solidFill>
                  <a:srgbClr val="0562C1"/>
                </a:solidFill>
                <a:uFill>
                  <a:solidFill>
                    <a:srgbClr val="0562C1"/>
                  </a:solidFill>
                </a:uFill>
                <a:latin typeface="Calibri"/>
                <a:cs typeface="Calibri"/>
                <a:hlinkClick r:id="rId4"/>
              </a:rPr>
              <a:t>Comparison</a:t>
            </a:r>
            <a:r>
              <a:rPr sz="1650" spc="-30" dirty="0">
                <a:solidFill>
                  <a:srgbClr val="0562C1"/>
                </a:solidFill>
                <a:latin typeface="Calibri"/>
                <a:cs typeface="Calibri"/>
                <a:hlinkClick r:id="rId4"/>
              </a:rPr>
              <a:t> </a:t>
            </a:r>
            <a:r>
              <a:rPr sz="1650" spc="-5" dirty="0">
                <a:latin typeface="Calibri"/>
                <a:cs typeface="Calibri"/>
              </a:rPr>
              <a:t>with</a:t>
            </a:r>
            <a:r>
              <a:rPr sz="1650" spc="-10" dirty="0">
                <a:latin typeface="Calibri"/>
                <a:cs typeface="Calibri"/>
              </a:rPr>
              <a:t> </a:t>
            </a:r>
            <a:r>
              <a:rPr sz="1650" dirty="0">
                <a:latin typeface="Calibri"/>
                <a:cs typeface="Calibri"/>
              </a:rPr>
              <a:t>OpenLDAP</a:t>
            </a:r>
          </a:p>
          <a:p>
            <a:pPr lvl="2">
              <a:lnSpc>
                <a:spcPct val="100000"/>
              </a:lnSpc>
              <a:spcBef>
                <a:spcPts val="10"/>
              </a:spcBef>
              <a:buFont typeface="Wingdings"/>
              <a:buChar char=""/>
            </a:pPr>
            <a:endParaRPr sz="1800" dirty="0">
              <a:latin typeface="Calibri"/>
              <a:cs typeface="Calibri"/>
            </a:endParaRPr>
          </a:p>
          <a:p>
            <a:pPr marL="768350" lvl="1" indent="-323850">
              <a:lnSpc>
                <a:spcPct val="100000"/>
              </a:lnSpc>
              <a:buSzPct val="74358"/>
              <a:buFont typeface="Symbol"/>
              <a:buChar char=""/>
              <a:tabLst>
                <a:tab pos="768350" algn="l"/>
                <a:tab pos="768985" algn="l"/>
              </a:tabLst>
            </a:pPr>
            <a:r>
              <a:rPr sz="1950" spc="10" dirty="0">
                <a:latin typeface="Calibri"/>
                <a:cs typeface="Calibri"/>
              </a:rPr>
              <a:t>OpenDJ/OpenDS</a:t>
            </a:r>
            <a:endParaRPr sz="1950" dirty="0">
              <a:latin typeface="Calibri"/>
              <a:cs typeface="Calibri"/>
            </a:endParaRPr>
          </a:p>
          <a:p>
            <a:pPr marL="1199515" lvl="2" indent="-285750">
              <a:lnSpc>
                <a:spcPct val="100000"/>
              </a:lnSpc>
              <a:spcBef>
                <a:spcPts val="229"/>
              </a:spcBef>
              <a:buSzPct val="45454"/>
              <a:buFont typeface="Wingdings"/>
              <a:buChar char=""/>
              <a:tabLst>
                <a:tab pos="1199515" algn="l"/>
                <a:tab pos="1200150" algn="l"/>
              </a:tabLst>
            </a:pPr>
            <a:r>
              <a:rPr sz="1650" spc="-15" dirty="0">
                <a:latin typeface="Calibri"/>
                <a:cs typeface="Calibri"/>
              </a:rPr>
              <a:t>Java</a:t>
            </a:r>
            <a:r>
              <a:rPr sz="1650" spc="-35" dirty="0">
                <a:latin typeface="Calibri"/>
                <a:cs typeface="Calibri"/>
              </a:rPr>
              <a:t> </a:t>
            </a:r>
            <a:r>
              <a:rPr sz="1650" spc="-5" dirty="0">
                <a:latin typeface="Calibri"/>
                <a:cs typeface="Calibri"/>
              </a:rPr>
              <a:t>implementation</a:t>
            </a:r>
            <a:endParaRPr sz="1650" dirty="0">
              <a:latin typeface="Calibri"/>
              <a:cs typeface="Calibri"/>
            </a:endParaRPr>
          </a:p>
          <a:p>
            <a:pPr lvl="2">
              <a:lnSpc>
                <a:spcPct val="100000"/>
              </a:lnSpc>
              <a:spcBef>
                <a:spcPts val="60"/>
              </a:spcBef>
              <a:buFont typeface="Wingdings"/>
              <a:buChar char=""/>
            </a:pPr>
            <a:endParaRPr sz="1750" dirty="0">
              <a:latin typeface="Calibri"/>
              <a:cs typeface="Calibri"/>
            </a:endParaRPr>
          </a:p>
          <a:p>
            <a:pPr marL="768350" lvl="1" indent="-323850">
              <a:lnSpc>
                <a:spcPct val="100000"/>
              </a:lnSpc>
              <a:buSzPct val="74358"/>
              <a:buFont typeface="Symbol"/>
              <a:buChar char=""/>
              <a:tabLst>
                <a:tab pos="768350" algn="l"/>
                <a:tab pos="768985" algn="l"/>
              </a:tabLst>
            </a:pPr>
            <a:r>
              <a:rPr sz="1950" spc="5" dirty="0">
                <a:latin typeface="Calibri"/>
                <a:cs typeface="Calibri"/>
              </a:rPr>
              <a:t>Probably</a:t>
            </a:r>
            <a:r>
              <a:rPr sz="1950" spc="-10" dirty="0">
                <a:latin typeface="Calibri"/>
                <a:cs typeface="Calibri"/>
              </a:rPr>
              <a:t> </a:t>
            </a:r>
            <a:r>
              <a:rPr sz="1950" spc="5" dirty="0">
                <a:latin typeface="Calibri"/>
                <a:cs typeface="Calibri"/>
              </a:rPr>
              <a:t>many</a:t>
            </a:r>
            <a:r>
              <a:rPr sz="1950" spc="-10" dirty="0">
                <a:latin typeface="Calibri"/>
                <a:cs typeface="Calibri"/>
              </a:rPr>
              <a:t> </a:t>
            </a:r>
            <a:r>
              <a:rPr sz="1950" dirty="0">
                <a:latin typeface="Calibri"/>
                <a:cs typeface="Calibri"/>
              </a:rPr>
              <a:t>others</a:t>
            </a:r>
            <a:br>
              <a:rPr lang="en-US" sz="1950" dirty="0">
                <a:latin typeface="Calibri"/>
                <a:cs typeface="Calibri"/>
              </a:rPr>
            </a:br>
            <a:endParaRPr sz="1950" dirty="0">
              <a:latin typeface="Calibri"/>
              <a:cs typeface="Calibri"/>
            </a:endParaRPr>
          </a:p>
          <a:p>
            <a:pPr lvl="1">
              <a:lnSpc>
                <a:spcPct val="100000"/>
              </a:lnSpc>
              <a:spcBef>
                <a:spcPts val="25"/>
              </a:spcBef>
              <a:buFont typeface="Symbol"/>
              <a:buChar char=""/>
            </a:pPr>
            <a:endParaRPr sz="2100" dirty="0">
              <a:latin typeface="Calibri"/>
              <a:cs typeface="Calibri"/>
            </a:endParaRPr>
          </a:p>
          <a:p>
            <a:pPr marL="337185" indent="-325120">
              <a:lnSpc>
                <a:spcPct val="100000"/>
              </a:lnSpc>
              <a:buSzPct val="45652"/>
              <a:buFont typeface="Wingdings"/>
              <a:buChar char=""/>
              <a:tabLst>
                <a:tab pos="337185" algn="l"/>
                <a:tab pos="337820" algn="l"/>
              </a:tabLst>
            </a:pPr>
            <a:r>
              <a:rPr sz="2300" spc="5" dirty="0">
                <a:latin typeface="Calibri"/>
                <a:cs typeface="Calibri"/>
              </a:rPr>
              <a:t>Same </a:t>
            </a:r>
            <a:r>
              <a:rPr sz="2300" spc="-5" dirty="0">
                <a:latin typeface="Calibri"/>
                <a:cs typeface="Calibri"/>
              </a:rPr>
              <a:t>LDAP</a:t>
            </a:r>
            <a:r>
              <a:rPr sz="2300" dirty="0">
                <a:latin typeface="Calibri"/>
                <a:cs typeface="Calibri"/>
              </a:rPr>
              <a:t> security</a:t>
            </a:r>
            <a:r>
              <a:rPr sz="2300" spc="20" dirty="0">
                <a:latin typeface="Calibri"/>
                <a:cs typeface="Calibri"/>
              </a:rPr>
              <a:t> </a:t>
            </a:r>
            <a:r>
              <a:rPr sz="2300" dirty="0">
                <a:latin typeface="Calibri"/>
                <a:cs typeface="Calibri"/>
              </a:rPr>
              <a:t>issues </a:t>
            </a:r>
            <a:r>
              <a:rPr sz="2300" spc="-5" dirty="0">
                <a:latin typeface="Calibri"/>
                <a:cs typeface="Calibri"/>
              </a:rPr>
              <a:t>we</a:t>
            </a:r>
            <a:r>
              <a:rPr sz="2300" spc="10" dirty="0">
                <a:latin typeface="Calibri"/>
                <a:cs typeface="Calibri"/>
              </a:rPr>
              <a:t> </a:t>
            </a:r>
            <a:r>
              <a:rPr sz="2300" spc="-15" dirty="0">
                <a:latin typeface="Calibri"/>
                <a:cs typeface="Calibri"/>
              </a:rPr>
              <a:t>talked</a:t>
            </a:r>
            <a:r>
              <a:rPr sz="2300" spc="-10" dirty="0">
                <a:latin typeface="Calibri"/>
                <a:cs typeface="Calibri"/>
              </a:rPr>
              <a:t> </a:t>
            </a:r>
            <a:r>
              <a:rPr sz="2300" dirty="0">
                <a:latin typeface="Calibri"/>
                <a:cs typeface="Calibri"/>
              </a:rPr>
              <a:t>about</a:t>
            </a:r>
            <a:r>
              <a:rPr sz="2300" spc="10" dirty="0">
                <a:latin typeface="Calibri"/>
                <a:cs typeface="Calibri"/>
              </a:rPr>
              <a:t> </a:t>
            </a:r>
            <a:r>
              <a:rPr sz="2300" dirty="0">
                <a:latin typeface="Calibri"/>
                <a:cs typeface="Calibri"/>
              </a:rPr>
              <a:t>in</a:t>
            </a:r>
            <a:r>
              <a:rPr sz="2300" spc="15" dirty="0">
                <a:latin typeface="Calibri"/>
                <a:cs typeface="Calibri"/>
              </a:rPr>
              <a:t> </a:t>
            </a:r>
            <a:r>
              <a:rPr sz="2300" dirty="0">
                <a:latin typeface="Calibri"/>
                <a:cs typeface="Calibri"/>
              </a:rPr>
              <a:t>Lesson</a:t>
            </a:r>
            <a:r>
              <a:rPr sz="2300" spc="5" dirty="0">
                <a:latin typeface="Calibri"/>
                <a:cs typeface="Calibri"/>
              </a:rPr>
              <a:t> 1</a:t>
            </a:r>
            <a:endParaRPr sz="2300" dirty="0">
              <a:latin typeface="Calibri"/>
              <a:cs typeface="Calibri"/>
            </a:endParaRPr>
          </a:p>
        </p:txBody>
      </p:sp>
      <p:pic>
        <p:nvPicPr>
          <p:cNvPr id="7" name="Picture 6">
            <a:extLst>
              <a:ext uri="{FF2B5EF4-FFF2-40B4-BE49-F238E27FC236}">
                <a16:creationId xmlns:a16="http://schemas.microsoft.com/office/drawing/2014/main" id="{4E72677B-A7DA-401A-B273-B3D6DF7910E7}"/>
              </a:ext>
            </a:extLst>
          </p:cNvPr>
          <p:cNvPicPr>
            <a:picLocks noChangeAspect="1"/>
          </p:cNvPicPr>
          <p:nvPr/>
        </p:nvPicPr>
        <p:blipFill>
          <a:blip r:embed="rId5"/>
          <a:stretch>
            <a:fillRect/>
          </a:stretch>
        </p:blipFill>
        <p:spPr>
          <a:xfrm>
            <a:off x="4432300" y="3752850"/>
            <a:ext cx="4726370" cy="247342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700"/>
            <a:ext cx="7355523" cy="571310"/>
          </a:xfrm>
          <a:prstGeom prst="rect">
            <a:avLst/>
          </a:prstGeom>
        </p:spPr>
        <p:txBody>
          <a:bodyPr vert="horz" wrap="square" lIns="0" tIns="17145" rIns="0" bIns="0" rtlCol="0">
            <a:spAutoFit/>
          </a:bodyPr>
          <a:lstStyle/>
          <a:p>
            <a:pPr marL="12700">
              <a:lnSpc>
                <a:spcPct val="100000"/>
              </a:lnSpc>
              <a:spcBef>
                <a:spcPts val="135"/>
              </a:spcBef>
            </a:pPr>
            <a:r>
              <a:rPr sz="3600" b="0" spc="10" dirty="0">
                <a:latin typeface="Calibri Light"/>
                <a:cs typeface="Calibri Light"/>
              </a:rPr>
              <a:t>Linux</a:t>
            </a:r>
            <a:r>
              <a:rPr sz="3600" b="0" spc="-70" dirty="0">
                <a:latin typeface="Calibri Light"/>
                <a:cs typeface="Calibri Light"/>
              </a:rPr>
              <a:t> </a:t>
            </a:r>
            <a:r>
              <a:rPr sz="3600" b="0" spc="5" dirty="0">
                <a:latin typeface="Calibri Light"/>
                <a:cs typeface="Calibri Light"/>
              </a:rPr>
              <a:t>Networks</a:t>
            </a:r>
            <a:r>
              <a:rPr lang="en-US" sz="3600" b="0" spc="5" dirty="0">
                <a:latin typeface="Calibri Light"/>
                <a:cs typeface="Calibri Light"/>
              </a:rPr>
              <a:t> – LDAP Referral</a:t>
            </a:r>
            <a:endParaRPr sz="3600" dirty="0">
              <a:latin typeface="Calibri Light"/>
              <a:cs typeface="Calibri Light"/>
            </a:endParaRPr>
          </a:p>
        </p:txBody>
      </p:sp>
      <p:sp>
        <p:nvSpPr>
          <p:cNvPr id="5" name="object 5"/>
          <p:cNvSpPr txBox="1">
            <a:spLocks noGrp="1"/>
          </p:cNvSpPr>
          <p:nvPr>
            <p:ph type="ftr" sz="quarter" idx="5"/>
          </p:nvPr>
        </p:nvSpPr>
        <p:spPr>
          <a:xfrm>
            <a:off x="1935607" y="7232122"/>
            <a:ext cx="6210300" cy="234038"/>
          </a:xfrm>
          <a:prstGeom prst="rect">
            <a:avLst/>
          </a:prstGeom>
        </p:spPr>
        <p:txBody>
          <a:bodyPr vert="horz" wrap="square" lIns="0" tIns="0" rIns="0" bIns="0" rtlCol="0">
            <a:spAutoFit/>
          </a:bodyPr>
          <a:lstStyle/>
          <a:p>
            <a:pPr marL="12700">
              <a:lnSpc>
                <a:spcPts val="1810"/>
              </a:lnSpc>
            </a:pPr>
            <a:r>
              <a:rPr lang="en-US" spc="-5"/>
              <a:t>Real-world systems: ethical hacking practicum – UW Summer 2021</a:t>
            </a:r>
            <a:endParaRPr spc="-5" dirty="0"/>
          </a:p>
        </p:txBody>
      </p:sp>
      <p:pic>
        <p:nvPicPr>
          <p:cNvPr id="7" name="Picture 6">
            <a:extLst>
              <a:ext uri="{FF2B5EF4-FFF2-40B4-BE49-F238E27FC236}">
                <a16:creationId xmlns:a16="http://schemas.microsoft.com/office/drawing/2014/main" id="{69CB9985-6049-4EAD-A5D2-483AF68AE7E6}"/>
              </a:ext>
            </a:extLst>
          </p:cNvPr>
          <p:cNvPicPr>
            <a:picLocks noChangeAspect="1"/>
          </p:cNvPicPr>
          <p:nvPr/>
        </p:nvPicPr>
        <p:blipFill>
          <a:blip r:embed="rId3"/>
          <a:stretch>
            <a:fillRect/>
          </a:stretch>
        </p:blipFill>
        <p:spPr>
          <a:xfrm>
            <a:off x="774700" y="1266824"/>
            <a:ext cx="6210300" cy="5451355"/>
          </a:xfrm>
          <a:prstGeom prst="rect">
            <a:avLst/>
          </a:prstGeom>
        </p:spPr>
      </p:pic>
    </p:spTree>
    <p:extLst>
      <p:ext uri="{BB962C8B-B14F-4D97-AF65-F5344CB8AC3E}">
        <p14:creationId xmlns:p14="http://schemas.microsoft.com/office/powerpoint/2010/main" val="2795605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700"/>
            <a:ext cx="7563930" cy="579755"/>
          </a:xfrm>
          <a:prstGeom prst="rect">
            <a:avLst/>
          </a:prstGeom>
        </p:spPr>
        <p:txBody>
          <a:bodyPr vert="horz" wrap="square" lIns="0" tIns="17145" rIns="0" bIns="0" rtlCol="0">
            <a:spAutoFit/>
          </a:bodyPr>
          <a:lstStyle/>
          <a:p>
            <a:pPr marL="12700">
              <a:lnSpc>
                <a:spcPct val="100000"/>
              </a:lnSpc>
              <a:spcBef>
                <a:spcPts val="135"/>
              </a:spcBef>
            </a:pPr>
            <a:r>
              <a:rPr sz="3600" b="0" spc="10" dirty="0">
                <a:latin typeface="Calibri Light"/>
                <a:cs typeface="Calibri Light"/>
              </a:rPr>
              <a:t>Linux</a:t>
            </a:r>
            <a:r>
              <a:rPr sz="3600" b="0" spc="-70" dirty="0">
                <a:latin typeface="Calibri Light"/>
                <a:cs typeface="Calibri Light"/>
              </a:rPr>
              <a:t> </a:t>
            </a:r>
            <a:r>
              <a:rPr sz="3600" b="0" spc="5" dirty="0">
                <a:latin typeface="Calibri Light"/>
                <a:cs typeface="Calibri Light"/>
              </a:rPr>
              <a:t>Networks</a:t>
            </a:r>
            <a:r>
              <a:rPr lang="en-US" sz="3600" b="0" spc="5" dirty="0">
                <a:latin typeface="Calibri Light"/>
                <a:cs typeface="Calibri Light"/>
              </a:rPr>
              <a:t> – LDAP Chaining</a:t>
            </a:r>
            <a:endParaRPr sz="3600" dirty="0">
              <a:latin typeface="Calibri Light"/>
              <a:cs typeface="Calibri Light"/>
            </a:endParaRPr>
          </a:p>
        </p:txBody>
      </p:sp>
      <p:sp>
        <p:nvSpPr>
          <p:cNvPr id="5" name="object 5"/>
          <p:cNvSpPr txBox="1">
            <a:spLocks noGrp="1"/>
          </p:cNvSpPr>
          <p:nvPr>
            <p:ph type="ftr" sz="quarter" idx="5"/>
          </p:nvPr>
        </p:nvSpPr>
        <p:spPr>
          <a:xfrm>
            <a:off x="1935607" y="7232122"/>
            <a:ext cx="6210300" cy="234038"/>
          </a:xfrm>
          <a:prstGeom prst="rect">
            <a:avLst/>
          </a:prstGeom>
        </p:spPr>
        <p:txBody>
          <a:bodyPr vert="horz" wrap="square" lIns="0" tIns="0" rIns="0" bIns="0" rtlCol="0">
            <a:spAutoFit/>
          </a:bodyPr>
          <a:lstStyle/>
          <a:p>
            <a:pPr marL="12700">
              <a:lnSpc>
                <a:spcPts val="1810"/>
              </a:lnSpc>
            </a:pPr>
            <a:r>
              <a:rPr lang="en-US" spc="-5"/>
              <a:t>Real-world systems: ethical hacking practicum – UW Summer 2021</a:t>
            </a:r>
            <a:endParaRPr spc="-5" dirty="0"/>
          </a:p>
        </p:txBody>
      </p:sp>
      <p:pic>
        <p:nvPicPr>
          <p:cNvPr id="8" name="Picture 7">
            <a:extLst>
              <a:ext uri="{FF2B5EF4-FFF2-40B4-BE49-F238E27FC236}">
                <a16:creationId xmlns:a16="http://schemas.microsoft.com/office/drawing/2014/main" id="{3B9275FE-7C3E-4DAB-A528-0A48876D3AD6}"/>
              </a:ext>
            </a:extLst>
          </p:cNvPr>
          <p:cNvPicPr>
            <a:picLocks noChangeAspect="1"/>
          </p:cNvPicPr>
          <p:nvPr/>
        </p:nvPicPr>
        <p:blipFill>
          <a:blip r:embed="rId3"/>
          <a:stretch>
            <a:fillRect/>
          </a:stretch>
        </p:blipFill>
        <p:spPr>
          <a:xfrm>
            <a:off x="1704928" y="1419225"/>
            <a:ext cx="6671657" cy="5084104"/>
          </a:xfrm>
          <a:prstGeom prst="rect">
            <a:avLst/>
          </a:prstGeom>
        </p:spPr>
      </p:pic>
    </p:spTree>
    <p:extLst>
      <p:ext uri="{BB962C8B-B14F-4D97-AF65-F5344CB8AC3E}">
        <p14:creationId xmlns:p14="http://schemas.microsoft.com/office/powerpoint/2010/main" val="2495110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700"/>
            <a:ext cx="7563930" cy="579755"/>
          </a:xfrm>
          <a:prstGeom prst="rect">
            <a:avLst/>
          </a:prstGeom>
        </p:spPr>
        <p:txBody>
          <a:bodyPr vert="horz" wrap="square" lIns="0" tIns="17145" rIns="0" bIns="0" rtlCol="0">
            <a:spAutoFit/>
          </a:bodyPr>
          <a:lstStyle/>
          <a:p>
            <a:pPr marL="12700">
              <a:lnSpc>
                <a:spcPct val="100000"/>
              </a:lnSpc>
              <a:spcBef>
                <a:spcPts val="135"/>
              </a:spcBef>
            </a:pPr>
            <a:r>
              <a:rPr sz="3600" b="0" spc="10" dirty="0">
                <a:latin typeface="Calibri Light"/>
                <a:cs typeface="Calibri Light"/>
              </a:rPr>
              <a:t>Linux</a:t>
            </a:r>
            <a:r>
              <a:rPr sz="3600" b="0" spc="-70" dirty="0">
                <a:latin typeface="Calibri Light"/>
                <a:cs typeface="Calibri Light"/>
              </a:rPr>
              <a:t> </a:t>
            </a:r>
            <a:r>
              <a:rPr sz="3600" b="0" spc="5" dirty="0">
                <a:latin typeface="Calibri Light"/>
                <a:cs typeface="Calibri Light"/>
              </a:rPr>
              <a:t>Networks</a:t>
            </a:r>
            <a:r>
              <a:rPr lang="en-US" sz="3600" b="0" spc="5" dirty="0">
                <a:latin typeface="Calibri Light"/>
                <a:cs typeface="Calibri Light"/>
              </a:rPr>
              <a:t> – LDAP Protocol</a:t>
            </a:r>
            <a:endParaRPr sz="3600" dirty="0">
              <a:latin typeface="Calibri Light"/>
              <a:cs typeface="Calibri Light"/>
            </a:endParaRPr>
          </a:p>
        </p:txBody>
      </p:sp>
      <p:sp>
        <p:nvSpPr>
          <p:cNvPr id="5" name="object 5"/>
          <p:cNvSpPr txBox="1">
            <a:spLocks noGrp="1"/>
          </p:cNvSpPr>
          <p:nvPr>
            <p:ph type="ftr" sz="quarter" idx="5"/>
          </p:nvPr>
        </p:nvSpPr>
        <p:spPr>
          <a:xfrm>
            <a:off x="1935607" y="7232122"/>
            <a:ext cx="6210300" cy="234038"/>
          </a:xfrm>
          <a:prstGeom prst="rect">
            <a:avLst/>
          </a:prstGeom>
        </p:spPr>
        <p:txBody>
          <a:bodyPr vert="horz" wrap="square" lIns="0" tIns="0" rIns="0" bIns="0" rtlCol="0">
            <a:spAutoFit/>
          </a:bodyPr>
          <a:lstStyle/>
          <a:p>
            <a:pPr marL="12700">
              <a:lnSpc>
                <a:spcPts val="1810"/>
              </a:lnSpc>
            </a:pPr>
            <a:r>
              <a:rPr lang="en-US" spc="-5"/>
              <a:t>Real-world systems: ethical hacking practicum – UW Summer 2021</a:t>
            </a:r>
            <a:endParaRPr spc="-5" dirty="0"/>
          </a:p>
        </p:txBody>
      </p:sp>
      <p:pic>
        <p:nvPicPr>
          <p:cNvPr id="4" name="Picture 3">
            <a:extLst>
              <a:ext uri="{FF2B5EF4-FFF2-40B4-BE49-F238E27FC236}">
                <a16:creationId xmlns:a16="http://schemas.microsoft.com/office/drawing/2014/main" id="{04D6BE9D-D319-464A-A1C2-8B0BAA1C6E7F}"/>
              </a:ext>
            </a:extLst>
          </p:cNvPr>
          <p:cNvPicPr>
            <a:picLocks noChangeAspect="1"/>
          </p:cNvPicPr>
          <p:nvPr/>
        </p:nvPicPr>
        <p:blipFill>
          <a:blip r:embed="rId3"/>
          <a:stretch>
            <a:fillRect/>
          </a:stretch>
        </p:blipFill>
        <p:spPr>
          <a:xfrm>
            <a:off x="1536700" y="1343025"/>
            <a:ext cx="6019800" cy="5187130"/>
          </a:xfrm>
          <a:prstGeom prst="rect">
            <a:avLst/>
          </a:prstGeom>
        </p:spPr>
      </p:pic>
    </p:spTree>
    <p:extLst>
      <p:ext uri="{BB962C8B-B14F-4D97-AF65-F5344CB8AC3E}">
        <p14:creationId xmlns:p14="http://schemas.microsoft.com/office/powerpoint/2010/main" val="15042745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700"/>
            <a:ext cx="7355523" cy="571310"/>
          </a:xfrm>
          <a:prstGeom prst="rect">
            <a:avLst/>
          </a:prstGeom>
        </p:spPr>
        <p:txBody>
          <a:bodyPr vert="horz" wrap="square" lIns="0" tIns="17145" rIns="0" bIns="0" rtlCol="0">
            <a:spAutoFit/>
          </a:bodyPr>
          <a:lstStyle/>
          <a:p>
            <a:pPr marL="12700">
              <a:lnSpc>
                <a:spcPct val="100000"/>
              </a:lnSpc>
              <a:spcBef>
                <a:spcPts val="135"/>
              </a:spcBef>
            </a:pPr>
            <a:r>
              <a:rPr sz="3600" b="0" spc="10" dirty="0">
                <a:latin typeface="Calibri Light"/>
                <a:cs typeface="Calibri Light"/>
              </a:rPr>
              <a:t>Linux</a:t>
            </a:r>
            <a:r>
              <a:rPr sz="3600" b="0" spc="-70" dirty="0">
                <a:latin typeface="Calibri Light"/>
                <a:cs typeface="Calibri Light"/>
              </a:rPr>
              <a:t> </a:t>
            </a:r>
            <a:r>
              <a:rPr sz="3600" b="0" spc="5" dirty="0">
                <a:latin typeface="Calibri Light"/>
                <a:cs typeface="Calibri Light"/>
              </a:rPr>
              <a:t>Networks</a:t>
            </a:r>
            <a:r>
              <a:rPr lang="en-US" sz="3600" b="0" spc="5" dirty="0">
                <a:latin typeface="Calibri Light"/>
                <a:cs typeface="Calibri Light"/>
              </a:rPr>
              <a:t> – LDAP Authentication</a:t>
            </a:r>
            <a:endParaRPr sz="3600" dirty="0">
              <a:latin typeface="Calibri Light"/>
              <a:cs typeface="Calibri Light"/>
            </a:endParaRPr>
          </a:p>
        </p:txBody>
      </p:sp>
      <p:sp>
        <p:nvSpPr>
          <p:cNvPr id="5" name="object 5"/>
          <p:cNvSpPr txBox="1">
            <a:spLocks noGrp="1"/>
          </p:cNvSpPr>
          <p:nvPr>
            <p:ph type="ftr" sz="quarter" idx="5"/>
          </p:nvPr>
        </p:nvSpPr>
        <p:spPr>
          <a:xfrm>
            <a:off x="1935607" y="7232122"/>
            <a:ext cx="6210300" cy="234038"/>
          </a:xfrm>
          <a:prstGeom prst="rect">
            <a:avLst/>
          </a:prstGeom>
        </p:spPr>
        <p:txBody>
          <a:bodyPr vert="horz" wrap="square" lIns="0" tIns="0" rIns="0" bIns="0" rtlCol="0">
            <a:spAutoFit/>
          </a:bodyPr>
          <a:lstStyle/>
          <a:p>
            <a:pPr marL="12700">
              <a:lnSpc>
                <a:spcPts val="1810"/>
              </a:lnSpc>
            </a:pPr>
            <a:r>
              <a:rPr lang="en-US" spc="-5"/>
              <a:t>Real-world systems: ethical hacking practicum – UW Summer 2021</a:t>
            </a:r>
            <a:endParaRPr spc="-5" dirty="0"/>
          </a:p>
        </p:txBody>
      </p:sp>
      <p:sp>
        <p:nvSpPr>
          <p:cNvPr id="3" name="TextBox 2">
            <a:extLst>
              <a:ext uri="{FF2B5EF4-FFF2-40B4-BE49-F238E27FC236}">
                <a16:creationId xmlns:a16="http://schemas.microsoft.com/office/drawing/2014/main" id="{E6A583D4-00DC-4791-8531-EE3B74A33512}"/>
              </a:ext>
            </a:extLst>
          </p:cNvPr>
          <p:cNvSpPr txBox="1"/>
          <p:nvPr/>
        </p:nvSpPr>
        <p:spPr>
          <a:xfrm>
            <a:off x="1003300" y="2333625"/>
            <a:ext cx="7696200" cy="2062103"/>
          </a:xfrm>
          <a:prstGeom prst="rect">
            <a:avLst/>
          </a:prstGeom>
          <a:noFill/>
        </p:spPr>
        <p:txBody>
          <a:bodyPr wrap="square" rtlCol="0">
            <a:spAutoFit/>
          </a:bodyPr>
          <a:lstStyle/>
          <a:p>
            <a:r>
              <a:rPr lang="en-US" sz="3200" b="0" i="0" dirty="0">
                <a:solidFill>
                  <a:srgbClr val="212234"/>
                </a:solidFill>
                <a:effectLst/>
                <a:latin typeface="Courier New" panose="02070309020205020404" pitchFamily="49" charset="0"/>
              </a:rPr>
              <a:t>(&amp;(</a:t>
            </a:r>
            <a:r>
              <a:rPr lang="en-US" sz="3200" b="0" i="0" dirty="0" err="1">
                <a:solidFill>
                  <a:srgbClr val="212234"/>
                </a:solidFill>
                <a:effectLst/>
                <a:latin typeface="Courier New" panose="02070309020205020404" pitchFamily="49" charset="0"/>
              </a:rPr>
              <a:t>objectClass</a:t>
            </a:r>
            <a:r>
              <a:rPr lang="en-US" sz="3200" b="0" i="0" dirty="0">
                <a:solidFill>
                  <a:srgbClr val="212234"/>
                </a:solidFill>
                <a:effectLst/>
                <a:latin typeface="Courier New" panose="02070309020205020404" pitchFamily="49" charset="0"/>
              </a:rPr>
              <a:t>=user)(</a:t>
            </a:r>
            <a:r>
              <a:rPr lang="en-US" sz="3200" b="0" i="0" dirty="0" err="1">
                <a:solidFill>
                  <a:srgbClr val="212234"/>
                </a:solidFill>
                <a:effectLst/>
                <a:latin typeface="Courier New" panose="02070309020205020404" pitchFamily="49" charset="0"/>
              </a:rPr>
              <a:t>sAMAccountName</a:t>
            </a:r>
            <a:r>
              <a:rPr lang="en-US" sz="3200" b="0" i="0" dirty="0">
                <a:solidFill>
                  <a:srgbClr val="212234"/>
                </a:solidFill>
                <a:effectLst/>
                <a:latin typeface="Courier New" panose="02070309020205020404" pitchFamily="49" charset="0"/>
              </a:rPr>
              <a:t>=</a:t>
            </a:r>
            <a:r>
              <a:rPr lang="en-US" sz="3200" b="0" i="0" dirty="0" err="1">
                <a:solidFill>
                  <a:srgbClr val="212234"/>
                </a:solidFill>
                <a:effectLst/>
                <a:latin typeface="Courier New" panose="02070309020205020404" pitchFamily="49" charset="0"/>
              </a:rPr>
              <a:t>yourUserName</a:t>
            </a:r>
            <a:r>
              <a:rPr lang="en-US" sz="3200" b="0" i="0" dirty="0">
                <a:solidFill>
                  <a:srgbClr val="212234"/>
                </a:solidFill>
                <a:effectLst/>
                <a:latin typeface="Courier New" panose="02070309020205020404" pitchFamily="49" charset="0"/>
              </a:rPr>
              <a:t>)</a:t>
            </a:r>
            <a:br>
              <a:rPr lang="en-US" sz="3200" dirty="0"/>
            </a:br>
            <a:r>
              <a:rPr lang="en-US" sz="3200" b="0" i="0" dirty="0">
                <a:solidFill>
                  <a:srgbClr val="212234"/>
                </a:solidFill>
                <a:effectLst/>
                <a:latin typeface="Courier New" panose="02070309020205020404" pitchFamily="49" charset="0"/>
              </a:rPr>
              <a:t>(</a:t>
            </a:r>
            <a:r>
              <a:rPr lang="en-US" sz="3200" b="0" i="0" dirty="0" err="1">
                <a:solidFill>
                  <a:srgbClr val="212234"/>
                </a:solidFill>
                <a:effectLst/>
                <a:latin typeface="Courier New" panose="02070309020205020404" pitchFamily="49" charset="0"/>
              </a:rPr>
              <a:t>memberof</a:t>
            </a:r>
            <a:r>
              <a:rPr lang="en-US" sz="3200" b="0" i="0" dirty="0">
                <a:solidFill>
                  <a:srgbClr val="212234"/>
                </a:solidFill>
                <a:effectLst/>
                <a:latin typeface="Courier New" panose="02070309020205020404" pitchFamily="49" charset="0"/>
              </a:rPr>
              <a:t>=CN=</a:t>
            </a:r>
            <a:r>
              <a:rPr lang="en-US" sz="3200" b="0" i="0" dirty="0" err="1">
                <a:solidFill>
                  <a:srgbClr val="212234"/>
                </a:solidFill>
                <a:effectLst/>
                <a:latin typeface="Courier New" panose="02070309020205020404" pitchFamily="49" charset="0"/>
              </a:rPr>
              <a:t>YourGroup,OU</a:t>
            </a:r>
            <a:r>
              <a:rPr lang="en-US" sz="3200" b="0" i="0" dirty="0">
                <a:solidFill>
                  <a:srgbClr val="212234"/>
                </a:solidFill>
                <a:effectLst/>
                <a:latin typeface="Courier New" panose="02070309020205020404" pitchFamily="49" charset="0"/>
              </a:rPr>
              <a:t>=</a:t>
            </a:r>
            <a:r>
              <a:rPr lang="en-US" sz="3200" b="0" i="0" dirty="0" err="1">
                <a:solidFill>
                  <a:srgbClr val="212234"/>
                </a:solidFill>
                <a:effectLst/>
                <a:latin typeface="Courier New" panose="02070309020205020404" pitchFamily="49" charset="0"/>
              </a:rPr>
              <a:t>Users,DC</a:t>
            </a:r>
            <a:r>
              <a:rPr lang="en-US" sz="3200" b="0" i="0" dirty="0">
                <a:solidFill>
                  <a:srgbClr val="212234"/>
                </a:solidFill>
                <a:effectLst/>
                <a:latin typeface="Courier New" panose="02070309020205020404" pitchFamily="49" charset="0"/>
              </a:rPr>
              <a:t>=</a:t>
            </a:r>
            <a:r>
              <a:rPr lang="en-US" sz="3200" b="0" i="0" dirty="0" err="1">
                <a:solidFill>
                  <a:srgbClr val="212234"/>
                </a:solidFill>
                <a:effectLst/>
                <a:latin typeface="Courier New" panose="02070309020205020404" pitchFamily="49" charset="0"/>
              </a:rPr>
              <a:t>YourDomain,DC</a:t>
            </a:r>
            <a:r>
              <a:rPr lang="en-US" sz="3200" b="0" i="0" dirty="0">
                <a:solidFill>
                  <a:srgbClr val="212234"/>
                </a:solidFill>
                <a:effectLst/>
                <a:latin typeface="Courier New" panose="02070309020205020404" pitchFamily="49" charset="0"/>
              </a:rPr>
              <a:t>=com))</a:t>
            </a:r>
            <a:endParaRPr lang="en-US" sz="3200" dirty="0"/>
          </a:p>
        </p:txBody>
      </p:sp>
    </p:spTree>
    <p:extLst>
      <p:ext uri="{BB962C8B-B14F-4D97-AF65-F5344CB8AC3E}">
        <p14:creationId xmlns:p14="http://schemas.microsoft.com/office/powerpoint/2010/main" val="36016409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700"/>
            <a:ext cx="2868295" cy="579755"/>
          </a:xfrm>
          <a:prstGeom prst="rect">
            <a:avLst/>
          </a:prstGeom>
        </p:spPr>
        <p:txBody>
          <a:bodyPr vert="horz" wrap="square" lIns="0" tIns="17145" rIns="0" bIns="0" rtlCol="0">
            <a:spAutoFit/>
          </a:bodyPr>
          <a:lstStyle/>
          <a:p>
            <a:pPr marL="12700">
              <a:lnSpc>
                <a:spcPct val="100000"/>
              </a:lnSpc>
              <a:spcBef>
                <a:spcPts val="135"/>
              </a:spcBef>
            </a:pPr>
            <a:r>
              <a:rPr sz="3600" b="0" spc="10" dirty="0">
                <a:latin typeface="Calibri Light"/>
                <a:cs typeface="Calibri Light"/>
              </a:rPr>
              <a:t>Linux</a:t>
            </a:r>
            <a:r>
              <a:rPr sz="3600" b="0" spc="-70" dirty="0">
                <a:latin typeface="Calibri Light"/>
                <a:cs typeface="Calibri Light"/>
              </a:rPr>
              <a:t> </a:t>
            </a:r>
            <a:r>
              <a:rPr sz="3600" b="0" spc="5" dirty="0">
                <a:latin typeface="Calibri Light"/>
                <a:cs typeface="Calibri Light"/>
              </a:rPr>
              <a:t>Networks</a:t>
            </a:r>
            <a:endParaRPr sz="3600">
              <a:latin typeface="Calibri Light"/>
              <a:cs typeface="Calibri Light"/>
            </a:endParaRPr>
          </a:p>
        </p:txBody>
      </p:sp>
      <p:sp>
        <p:nvSpPr>
          <p:cNvPr id="5" name="object 5"/>
          <p:cNvSpPr txBox="1">
            <a:spLocks noGrp="1"/>
          </p:cNvSpPr>
          <p:nvPr>
            <p:ph type="ftr" sz="quarter" idx="5"/>
          </p:nvPr>
        </p:nvSpPr>
        <p:spPr>
          <a:xfrm>
            <a:off x="1935607" y="7232122"/>
            <a:ext cx="6210300" cy="234038"/>
          </a:xfrm>
          <a:prstGeom prst="rect">
            <a:avLst/>
          </a:prstGeom>
        </p:spPr>
        <p:txBody>
          <a:bodyPr vert="horz" wrap="square" lIns="0" tIns="0" rIns="0" bIns="0" rtlCol="0">
            <a:spAutoFit/>
          </a:bodyPr>
          <a:lstStyle/>
          <a:p>
            <a:pPr marL="12700">
              <a:lnSpc>
                <a:spcPts val="1810"/>
              </a:lnSpc>
            </a:pPr>
            <a:r>
              <a:rPr lang="en-US" spc="-5"/>
              <a:t>Real-world systems: ethical hacking practicum – UW Summer 2021</a:t>
            </a:r>
            <a:endParaRPr spc="-5" dirty="0"/>
          </a:p>
        </p:txBody>
      </p:sp>
      <p:sp>
        <p:nvSpPr>
          <p:cNvPr id="3" name="object 3"/>
          <p:cNvSpPr txBox="1"/>
          <p:nvPr/>
        </p:nvSpPr>
        <p:spPr>
          <a:xfrm>
            <a:off x="688657" y="1264542"/>
            <a:ext cx="7881620" cy="4180204"/>
          </a:xfrm>
          <a:prstGeom prst="rect">
            <a:avLst/>
          </a:prstGeom>
        </p:spPr>
        <p:txBody>
          <a:bodyPr vert="horz" wrap="square" lIns="0" tIns="106045" rIns="0" bIns="0" rtlCol="0">
            <a:spAutoFit/>
          </a:bodyPr>
          <a:lstStyle/>
          <a:p>
            <a:pPr marL="337185" indent="-325120">
              <a:lnSpc>
                <a:spcPct val="100000"/>
              </a:lnSpc>
              <a:spcBef>
                <a:spcPts val="835"/>
              </a:spcBef>
              <a:buSzPct val="45652"/>
              <a:buFont typeface="Wingdings"/>
              <a:buChar char=""/>
              <a:tabLst>
                <a:tab pos="337185" algn="l"/>
                <a:tab pos="337820" algn="l"/>
              </a:tabLst>
            </a:pPr>
            <a:r>
              <a:rPr sz="2300" spc="5" dirty="0">
                <a:latin typeface="Calibri"/>
                <a:cs typeface="Calibri"/>
              </a:rPr>
              <a:t>SSH</a:t>
            </a:r>
            <a:r>
              <a:rPr sz="2300" spc="-25" dirty="0">
                <a:latin typeface="Calibri"/>
                <a:cs typeface="Calibri"/>
              </a:rPr>
              <a:t> </a:t>
            </a:r>
            <a:r>
              <a:rPr sz="2300" spc="5" dirty="0">
                <a:latin typeface="Calibri"/>
                <a:cs typeface="Calibri"/>
              </a:rPr>
              <a:t>–</a:t>
            </a:r>
            <a:r>
              <a:rPr sz="2300" spc="-20" dirty="0">
                <a:latin typeface="Calibri"/>
                <a:cs typeface="Calibri"/>
              </a:rPr>
              <a:t> </a:t>
            </a:r>
            <a:r>
              <a:rPr sz="2300" spc="-5" dirty="0">
                <a:latin typeface="Calibri"/>
                <a:cs typeface="Calibri"/>
              </a:rPr>
              <a:t>Secure </a:t>
            </a:r>
            <a:r>
              <a:rPr sz="2300" dirty="0">
                <a:latin typeface="Calibri"/>
                <a:cs typeface="Calibri"/>
              </a:rPr>
              <a:t>Shell</a:t>
            </a:r>
            <a:endParaRPr sz="2300">
              <a:latin typeface="Calibri"/>
              <a:cs typeface="Calibri"/>
            </a:endParaRPr>
          </a:p>
          <a:p>
            <a:pPr marL="768350" marR="5080" lvl="1" indent="-323215">
              <a:lnSpc>
                <a:spcPct val="102000"/>
              </a:lnSpc>
              <a:spcBef>
                <a:spcPts val="605"/>
              </a:spcBef>
              <a:buSzPct val="74358"/>
              <a:buFont typeface="Symbol"/>
              <a:buChar char=""/>
              <a:tabLst>
                <a:tab pos="768350" algn="l"/>
                <a:tab pos="768985" algn="l"/>
              </a:tabLst>
            </a:pPr>
            <a:r>
              <a:rPr sz="1950" dirty="0">
                <a:latin typeface="Calibri"/>
                <a:cs typeface="Calibri"/>
              </a:rPr>
              <a:t>Remote</a:t>
            </a:r>
            <a:r>
              <a:rPr sz="1950" spc="25" dirty="0">
                <a:latin typeface="Calibri"/>
                <a:cs typeface="Calibri"/>
              </a:rPr>
              <a:t> </a:t>
            </a:r>
            <a:r>
              <a:rPr sz="1950" spc="10" dirty="0">
                <a:latin typeface="Calibri"/>
                <a:cs typeface="Calibri"/>
              </a:rPr>
              <a:t>shell</a:t>
            </a:r>
            <a:r>
              <a:rPr sz="1950" spc="-10" dirty="0">
                <a:latin typeface="Calibri"/>
                <a:cs typeface="Calibri"/>
              </a:rPr>
              <a:t> </a:t>
            </a:r>
            <a:r>
              <a:rPr sz="1950" spc="5" dirty="0">
                <a:latin typeface="Calibri"/>
                <a:cs typeface="Calibri"/>
              </a:rPr>
              <a:t>software</a:t>
            </a:r>
            <a:r>
              <a:rPr sz="1950" dirty="0">
                <a:latin typeface="Calibri"/>
                <a:cs typeface="Calibri"/>
              </a:rPr>
              <a:t> </a:t>
            </a:r>
            <a:r>
              <a:rPr sz="1950" spc="5" dirty="0">
                <a:latin typeface="Calibri"/>
                <a:cs typeface="Calibri"/>
              </a:rPr>
              <a:t>intended</a:t>
            </a:r>
            <a:r>
              <a:rPr sz="1950" spc="-5" dirty="0">
                <a:latin typeface="Calibri"/>
                <a:cs typeface="Calibri"/>
              </a:rPr>
              <a:t> to</a:t>
            </a:r>
            <a:r>
              <a:rPr sz="1950" spc="25" dirty="0">
                <a:latin typeface="Calibri"/>
                <a:cs typeface="Calibri"/>
              </a:rPr>
              <a:t> </a:t>
            </a:r>
            <a:r>
              <a:rPr sz="1950" spc="15" dirty="0">
                <a:latin typeface="Calibri"/>
                <a:cs typeface="Calibri"/>
              </a:rPr>
              <a:t>be</a:t>
            </a:r>
            <a:r>
              <a:rPr sz="1950" spc="-5" dirty="0">
                <a:latin typeface="Calibri"/>
                <a:cs typeface="Calibri"/>
              </a:rPr>
              <a:t> </a:t>
            </a:r>
            <a:r>
              <a:rPr sz="1950" spc="10" dirty="0">
                <a:latin typeface="Calibri"/>
                <a:cs typeface="Calibri"/>
              </a:rPr>
              <a:t>a</a:t>
            </a:r>
            <a:r>
              <a:rPr sz="1950" spc="15" dirty="0">
                <a:latin typeface="Calibri"/>
                <a:cs typeface="Calibri"/>
              </a:rPr>
              <a:t> </a:t>
            </a:r>
            <a:r>
              <a:rPr sz="1950" spc="-5" dirty="0">
                <a:latin typeface="Calibri"/>
                <a:cs typeface="Calibri"/>
              </a:rPr>
              <a:t>step</a:t>
            </a:r>
            <a:r>
              <a:rPr sz="1950" spc="5" dirty="0">
                <a:latin typeface="Calibri"/>
                <a:cs typeface="Calibri"/>
              </a:rPr>
              <a:t> </a:t>
            </a:r>
            <a:r>
              <a:rPr sz="1950" spc="15" dirty="0">
                <a:latin typeface="Calibri"/>
                <a:cs typeface="Calibri"/>
              </a:rPr>
              <a:t>up</a:t>
            </a:r>
            <a:r>
              <a:rPr sz="1950" spc="5" dirty="0">
                <a:latin typeface="Calibri"/>
                <a:cs typeface="Calibri"/>
              </a:rPr>
              <a:t> </a:t>
            </a:r>
            <a:r>
              <a:rPr sz="1950" dirty="0">
                <a:latin typeface="Calibri"/>
                <a:cs typeface="Calibri"/>
              </a:rPr>
              <a:t>from</a:t>
            </a:r>
            <a:r>
              <a:rPr sz="1950" spc="20" dirty="0">
                <a:latin typeface="Calibri"/>
                <a:cs typeface="Calibri"/>
              </a:rPr>
              <a:t> </a:t>
            </a:r>
            <a:r>
              <a:rPr sz="1950" dirty="0">
                <a:latin typeface="Calibri"/>
                <a:cs typeface="Calibri"/>
              </a:rPr>
              <a:t>telnet</a:t>
            </a:r>
            <a:r>
              <a:rPr sz="1950" spc="-5" dirty="0">
                <a:latin typeface="Calibri"/>
                <a:cs typeface="Calibri"/>
              </a:rPr>
              <a:t> </a:t>
            </a:r>
            <a:r>
              <a:rPr sz="1950" spc="10" dirty="0">
                <a:latin typeface="Calibri"/>
                <a:cs typeface="Calibri"/>
              </a:rPr>
              <a:t>and</a:t>
            </a:r>
            <a:r>
              <a:rPr sz="1950" spc="5" dirty="0">
                <a:latin typeface="Calibri"/>
                <a:cs typeface="Calibri"/>
              </a:rPr>
              <a:t> </a:t>
            </a:r>
            <a:r>
              <a:rPr sz="1950" spc="10" dirty="0">
                <a:latin typeface="Calibri"/>
                <a:cs typeface="Calibri"/>
              </a:rPr>
              <a:t>other </a:t>
            </a:r>
            <a:r>
              <a:rPr sz="1950" spc="-425" dirty="0">
                <a:latin typeface="Calibri"/>
                <a:cs typeface="Calibri"/>
              </a:rPr>
              <a:t> </a:t>
            </a:r>
            <a:r>
              <a:rPr sz="1950" dirty="0">
                <a:latin typeface="Calibri"/>
                <a:cs typeface="Calibri"/>
              </a:rPr>
              <a:t>plaintext</a:t>
            </a:r>
            <a:r>
              <a:rPr sz="1950" spc="5" dirty="0">
                <a:latin typeface="Calibri"/>
                <a:cs typeface="Calibri"/>
              </a:rPr>
              <a:t> </a:t>
            </a:r>
            <a:r>
              <a:rPr sz="1950" dirty="0">
                <a:latin typeface="Calibri"/>
                <a:cs typeface="Calibri"/>
              </a:rPr>
              <a:t>protocols</a:t>
            </a:r>
            <a:endParaRPr sz="1950">
              <a:latin typeface="Calibri"/>
              <a:cs typeface="Calibri"/>
            </a:endParaRPr>
          </a:p>
          <a:p>
            <a:pPr lvl="1">
              <a:lnSpc>
                <a:spcPct val="100000"/>
              </a:lnSpc>
              <a:spcBef>
                <a:spcPts val="10"/>
              </a:spcBef>
              <a:buFont typeface="Symbol"/>
              <a:buChar char=""/>
            </a:pPr>
            <a:endParaRPr sz="2300">
              <a:latin typeface="Calibri"/>
              <a:cs typeface="Calibri"/>
            </a:endParaRPr>
          </a:p>
          <a:p>
            <a:pPr marL="768350" lvl="1" indent="-323850">
              <a:lnSpc>
                <a:spcPct val="100000"/>
              </a:lnSpc>
              <a:buSzPct val="74358"/>
              <a:buFont typeface="Symbol"/>
              <a:buChar char=""/>
              <a:tabLst>
                <a:tab pos="768350" algn="l"/>
                <a:tab pos="768985" algn="l"/>
              </a:tabLst>
            </a:pPr>
            <a:r>
              <a:rPr sz="1950" b="1" spc="15" dirty="0">
                <a:latin typeface="Calibri"/>
                <a:cs typeface="Calibri"/>
              </a:rPr>
              <a:t>Public</a:t>
            </a:r>
            <a:r>
              <a:rPr sz="1950" b="1" spc="-35" dirty="0">
                <a:latin typeface="Calibri"/>
                <a:cs typeface="Calibri"/>
              </a:rPr>
              <a:t> </a:t>
            </a:r>
            <a:r>
              <a:rPr sz="1950" b="1" spc="-20" dirty="0">
                <a:latin typeface="Calibri"/>
                <a:cs typeface="Calibri"/>
              </a:rPr>
              <a:t>key</a:t>
            </a:r>
            <a:r>
              <a:rPr sz="1950" b="1" spc="20" dirty="0">
                <a:latin typeface="Calibri"/>
                <a:cs typeface="Calibri"/>
              </a:rPr>
              <a:t> </a:t>
            </a:r>
            <a:r>
              <a:rPr sz="1950" dirty="0">
                <a:latin typeface="Calibri"/>
                <a:cs typeface="Calibri"/>
              </a:rPr>
              <a:t>cryptography</a:t>
            </a:r>
            <a:endParaRPr sz="1950">
              <a:latin typeface="Calibri"/>
              <a:cs typeface="Calibri"/>
            </a:endParaRPr>
          </a:p>
          <a:p>
            <a:pPr lvl="1">
              <a:lnSpc>
                <a:spcPct val="100000"/>
              </a:lnSpc>
              <a:spcBef>
                <a:spcPts val="15"/>
              </a:spcBef>
              <a:buFont typeface="Symbol"/>
              <a:buChar char=""/>
            </a:pPr>
            <a:endParaRPr sz="2300">
              <a:latin typeface="Calibri"/>
              <a:cs typeface="Calibri"/>
            </a:endParaRPr>
          </a:p>
          <a:p>
            <a:pPr marL="768350" lvl="1" indent="-323850">
              <a:lnSpc>
                <a:spcPct val="100000"/>
              </a:lnSpc>
              <a:buSzPct val="74358"/>
              <a:buFont typeface="Symbol"/>
              <a:buChar char=""/>
              <a:tabLst>
                <a:tab pos="768350" algn="l"/>
                <a:tab pos="768985" algn="l"/>
              </a:tabLst>
            </a:pPr>
            <a:r>
              <a:rPr sz="1950" spc="5" dirty="0">
                <a:latin typeface="Calibri"/>
                <a:cs typeface="Calibri"/>
              </a:rPr>
              <a:t>Many</a:t>
            </a:r>
            <a:r>
              <a:rPr sz="1950" spc="-20" dirty="0">
                <a:latin typeface="Calibri"/>
                <a:cs typeface="Calibri"/>
              </a:rPr>
              <a:t> </a:t>
            </a:r>
            <a:r>
              <a:rPr sz="1950" spc="10" dirty="0">
                <a:latin typeface="Calibri"/>
                <a:cs typeface="Calibri"/>
              </a:rPr>
              <a:t>uses</a:t>
            </a:r>
            <a:endParaRPr sz="1950">
              <a:latin typeface="Calibri"/>
              <a:cs typeface="Calibri"/>
            </a:endParaRPr>
          </a:p>
          <a:p>
            <a:pPr marL="1199515" lvl="2" indent="-285750">
              <a:lnSpc>
                <a:spcPct val="100000"/>
              </a:lnSpc>
              <a:spcBef>
                <a:spcPts val="225"/>
              </a:spcBef>
              <a:buSzPct val="45454"/>
              <a:buFont typeface="Wingdings"/>
              <a:buChar char=""/>
              <a:tabLst>
                <a:tab pos="1199515" algn="l"/>
                <a:tab pos="1200150" algn="l"/>
              </a:tabLst>
            </a:pPr>
            <a:r>
              <a:rPr sz="1650" b="1" spc="-5" dirty="0">
                <a:latin typeface="Calibri"/>
                <a:cs typeface="Calibri"/>
              </a:rPr>
              <a:t>Securing</a:t>
            </a:r>
            <a:r>
              <a:rPr sz="1650" b="1" dirty="0">
                <a:latin typeface="Calibri"/>
                <a:cs typeface="Calibri"/>
              </a:rPr>
              <a:t> </a:t>
            </a:r>
            <a:r>
              <a:rPr sz="1650" spc="-5" dirty="0">
                <a:latin typeface="Calibri"/>
                <a:cs typeface="Calibri"/>
              </a:rPr>
              <a:t>insecure</a:t>
            </a:r>
            <a:r>
              <a:rPr sz="1650" spc="-10" dirty="0">
                <a:latin typeface="Calibri"/>
                <a:cs typeface="Calibri"/>
              </a:rPr>
              <a:t> </a:t>
            </a:r>
            <a:r>
              <a:rPr sz="1650" spc="-5" dirty="0">
                <a:latin typeface="Calibri"/>
                <a:cs typeface="Calibri"/>
              </a:rPr>
              <a:t>network</a:t>
            </a:r>
            <a:r>
              <a:rPr sz="1650" spc="-15" dirty="0">
                <a:latin typeface="Calibri"/>
                <a:cs typeface="Calibri"/>
              </a:rPr>
              <a:t> </a:t>
            </a:r>
            <a:r>
              <a:rPr sz="1650" spc="-5" dirty="0">
                <a:latin typeface="Calibri"/>
                <a:cs typeface="Calibri"/>
              </a:rPr>
              <a:t>protocols</a:t>
            </a:r>
            <a:endParaRPr sz="1650">
              <a:latin typeface="Calibri"/>
              <a:cs typeface="Calibri"/>
            </a:endParaRPr>
          </a:p>
          <a:p>
            <a:pPr marL="1199515" lvl="2" indent="-285750">
              <a:lnSpc>
                <a:spcPct val="100000"/>
              </a:lnSpc>
              <a:spcBef>
                <a:spcPts val="204"/>
              </a:spcBef>
              <a:buSzPct val="45454"/>
              <a:buFont typeface="Wingdings"/>
              <a:buChar char=""/>
              <a:tabLst>
                <a:tab pos="1199515" algn="l"/>
                <a:tab pos="1200150" algn="l"/>
              </a:tabLst>
            </a:pPr>
            <a:r>
              <a:rPr sz="1650" spc="-10" dirty="0">
                <a:latin typeface="Calibri"/>
                <a:cs typeface="Calibri"/>
              </a:rPr>
              <a:t>Remote</a:t>
            </a:r>
            <a:r>
              <a:rPr sz="1650" spc="-15" dirty="0">
                <a:latin typeface="Calibri"/>
                <a:cs typeface="Calibri"/>
              </a:rPr>
              <a:t> </a:t>
            </a:r>
            <a:r>
              <a:rPr sz="1650" b="1" spc="-5" dirty="0">
                <a:latin typeface="Calibri"/>
                <a:cs typeface="Calibri"/>
              </a:rPr>
              <a:t>login</a:t>
            </a:r>
            <a:r>
              <a:rPr sz="1650" b="1" spc="-15" dirty="0">
                <a:latin typeface="Calibri"/>
                <a:cs typeface="Calibri"/>
              </a:rPr>
              <a:t> </a:t>
            </a:r>
            <a:r>
              <a:rPr sz="1650" spc="-5" dirty="0">
                <a:latin typeface="Calibri"/>
                <a:cs typeface="Calibri"/>
              </a:rPr>
              <a:t>to </a:t>
            </a:r>
            <a:r>
              <a:rPr sz="1650" dirty="0">
                <a:latin typeface="Calibri"/>
                <a:cs typeface="Calibri"/>
              </a:rPr>
              <a:t>another</a:t>
            </a:r>
            <a:r>
              <a:rPr sz="1650" spc="-15" dirty="0">
                <a:latin typeface="Calibri"/>
                <a:cs typeface="Calibri"/>
              </a:rPr>
              <a:t> </a:t>
            </a:r>
            <a:r>
              <a:rPr sz="1650" dirty="0">
                <a:latin typeface="Calibri"/>
                <a:cs typeface="Calibri"/>
              </a:rPr>
              <a:t>machine</a:t>
            </a:r>
            <a:endParaRPr sz="1650">
              <a:latin typeface="Calibri"/>
              <a:cs typeface="Calibri"/>
            </a:endParaRPr>
          </a:p>
          <a:p>
            <a:pPr marL="1199515" lvl="2" indent="-285750">
              <a:lnSpc>
                <a:spcPct val="100000"/>
              </a:lnSpc>
              <a:spcBef>
                <a:spcPts val="215"/>
              </a:spcBef>
              <a:buSzPct val="45454"/>
              <a:buFont typeface="Wingdings"/>
              <a:buChar char=""/>
              <a:tabLst>
                <a:tab pos="1199515" algn="l"/>
                <a:tab pos="1200150" algn="l"/>
              </a:tabLst>
            </a:pPr>
            <a:r>
              <a:rPr sz="1650" dirty="0">
                <a:latin typeface="Calibri"/>
                <a:cs typeface="Calibri"/>
              </a:rPr>
              <a:t>Used</a:t>
            </a:r>
            <a:r>
              <a:rPr sz="1650" spc="15" dirty="0">
                <a:latin typeface="Calibri"/>
                <a:cs typeface="Calibri"/>
              </a:rPr>
              <a:t> </a:t>
            </a:r>
            <a:r>
              <a:rPr sz="1650" dirty="0">
                <a:latin typeface="Calibri"/>
                <a:cs typeface="Calibri"/>
              </a:rPr>
              <a:t>in all</a:t>
            </a:r>
            <a:r>
              <a:rPr sz="1650" spc="-20" dirty="0">
                <a:latin typeface="Calibri"/>
                <a:cs typeface="Calibri"/>
              </a:rPr>
              <a:t> </a:t>
            </a:r>
            <a:r>
              <a:rPr sz="1650" dirty="0">
                <a:latin typeface="Calibri"/>
                <a:cs typeface="Calibri"/>
              </a:rPr>
              <a:t>sorts</a:t>
            </a:r>
            <a:r>
              <a:rPr sz="1650" spc="25" dirty="0">
                <a:latin typeface="Calibri"/>
                <a:cs typeface="Calibri"/>
              </a:rPr>
              <a:t> </a:t>
            </a:r>
            <a:r>
              <a:rPr sz="1650" dirty="0">
                <a:latin typeface="Calibri"/>
                <a:cs typeface="Calibri"/>
              </a:rPr>
              <a:t>of</a:t>
            </a:r>
            <a:r>
              <a:rPr sz="1650" spc="5" dirty="0">
                <a:latin typeface="Calibri"/>
                <a:cs typeface="Calibri"/>
              </a:rPr>
              <a:t> </a:t>
            </a:r>
            <a:r>
              <a:rPr sz="1650" spc="-5" dirty="0">
                <a:latin typeface="Calibri"/>
                <a:cs typeface="Calibri"/>
              </a:rPr>
              <a:t>network</a:t>
            </a:r>
            <a:r>
              <a:rPr sz="1650" spc="-10" dirty="0">
                <a:latin typeface="Calibri"/>
                <a:cs typeface="Calibri"/>
              </a:rPr>
              <a:t> software</a:t>
            </a:r>
            <a:r>
              <a:rPr sz="1650" dirty="0">
                <a:latin typeface="Calibri"/>
                <a:cs typeface="Calibri"/>
              </a:rPr>
              <a:t> and</a:t>
            </a:r>
            <a:r>
              <a:rPr sz="1650" spc="15" dirty="0">
                <a:latin typeface="Calibri"/>
                <a:cs typeface="Calibri"/>
              </a:rPr>
              <a:t> </a:t>
            </a:r>
            <a:r>
              <a:rPr sz="1650" spc="-5" dirty="0">
                <a:latin typeface="Calibri"/>
                <a:cs typeface="Calibri"/>
              </a:rPr>
              <a:t>distributed</a:t>
            </a:r>
            <a:r>
              <a:rPr sz="1650" spc="-15" dirty="0">
                <a:latin typeface="Calibri"/>
                <a:cs typeface="Calibri"/>
              </a:rPr>
              <a:t> </a:t>
            </a:r>
            <a:r>
              <a:rPr sz="1650" spc="-5" dirty="0">
                <a:latin typeface="Calibri"/>
                <a:cs typeface="Calibri"/>
              </a:rPr>
              <a:t>applications,</a:t>
            </a:r>
            <a:r>
              <a:rPr sz="1650" spc="-25" dirty="0">
                <a:latin typeface="Calibri"/>
                <a:cs typeface="Calibri"/>
              </a:rPr>
              <a:t> </a:t>
            </a:r>
            <a:r>
              <a:rPr sz="1650" spc="5" dirty="0">
                <a:latin typeface="Calibri"/>
                <a:cs typeface="Calibri"/>
              </a:rPr>
              <a:t>e.g.</a:t>
            </a:r>
            <a:r>
              <a:rPr sz="1650" spc="-5" dirty="0">
                <a:solidFill>
                  <a:srgbClr val="0562C1"/>
                </a:solidFill>
                <a:latin typeface="Calibri"/>
                <a:cs typeface="Calibri"/>
              </a:rPr>
              <a:t> </a:t>
            </a:r>
            <a:r>
              <a:rPr sz="1650" u="sng" dirty="0">
                <a:solidFill>
                  <a:srgbClr val="0562C1"/>
                </a:solidFill>
                <a:uFill>
                  <a:solidFill>
                    <a:srgbClr val="0562C1"/>
                  </a:solidFill>
                </a:uFill>
                <a:latin typeface="Calibri"/>
                <a:cs typeface="Calibri"/>
                <a:hlinkClick r:id="rId3"/>
              </a:rPr>
              <a:t>git</a:t>
            </a:r>
            <a:endParaRPr sz="1650">
              <a:latin typeface="Calibri"/>
              <a:cs typeface="Calibri"/>
            </a:endParaRPr>
          </a:p>
          <a:p>
            <a:pPr marL="1199515" lvl="2" indent="-285750">
              <a:lnSpc>
                <a:spcPct val="100000"/>
              </a:lnSpc>
              <a:spcBef>
                <a:spcPts val="204"/>
              </a:spcBef>
              <a:buSzPct val="45454"/>
              <a:buFont typeface="Wingdings"/>
              <a:buChar char=""/>
              <a:tabLst>
                <a:tab pos="1199515" algn="l"/>
                <a:tab pos="1200150" algn="l"/>
              </a:tabLst>
            </a:pPr>
            <a:r>
              <a:rPr sz="1650" b="1" spc="-10" dirty="0">
                <a:latin typeface="Calibri"/>
                <a:cs typeface="Calibri"/>
              </a:rPr>
              <a:t>Tunneling</a:t>
            </a:r>
            <a:r>
              <a:rPr sz="1650" spc="-10" dirty="0">
                <a:latin typeface="Calibri"/>
                <a:cs typeface="Calibri"/>
              </a:rPr>
              <a:t>!</a:t>
            </a:r>
            <a:r>
              <a:rPr sz="1650" spc="70" dirty="0">
                <a:solidFill>
                  <a:srgbClr val="944F71"/>
                </a:solidFill>
                <a:latin typeface="Calibri"/>
                <a:cs typeface="Calibri"/>
              </a:rPr>
              <a:t> </a:t>
            </a:r>
            <a:r>
              <a:rPr sz="1650" u="sng" spc="-5" dirty="0">
                <a:solidFill>
                  <a:srgbClr val="944F71"/>
                </a:solidFill>
                <a:uFill>
                  <a:solidFill>
                    <a:srgbClr val="944F71"/>
                  </a:solidFill>
                </a:uFill>
                <a:latin typeface="Calibri"/>
                <a:cs typeface="Calibri"/>
                <a:hlinkClick r:id="rId4"/>
              </a:rPr>
              <a:t>https://www.howtogeek.com/168145/how-to-use-ssh-tunneling/</a:t>
            </a:r>
            <a:endParaRPr sz="1650">
              <a:latin typeface="Calibri"/>
              <a:cs typeface="Calibri"/>
            </a:endParaRPr>
          </a:p>
          <a:p>
            <a:pPr lvl="2">
              <a:lnSpc>
                <a:spcPct val="100000"/>
              </a:lnSpc>
              <a:spcBef>
                <a:spcPts val="20"/>
              </a:spcBef>
              <a:buFont typeface="Wingdings"/>
              <a:buChar char=""/>
            </a:pPr>
            <a:endParaRPr sz="1950">
              <a:latin typeface="Calibri"/>
              <a:cs typeface="Calibri"/>
            </a:endParaRPr>
          </a:p>
          <a:p>
            <a:pPr marL="768350" lvl="1" indent="-323850">
              <a:lnSpc>
                <a:spcPct val="100000"/>
              </a:lnSpc>
              <a:buSzPct val="74358"/>
              <a:buFont typeface="Symbol"/>
              <a:buChar char=""/>
              <a:tabLst>
                <a:tab pos="768350" algn="l"/>
                <a:tab pos="768985" algn="l"/>
              </a:tabLst>
            </a:pPr>
            <a:r>
              <a:rPr sz="1950" spc="5" dirty="0">
                <a:latin typeface="Calibri"/>
                <a:cs typeface="Calibri"/>
              </a:rPr>
              <a:t>Just</a:t>
            </a:r>
            <a:r>
              <a:rPr sz="1950" spc="-5" dirty="0">
                <a:latin typeface="Calibri"/>
                <a:cs typeface="Calibri"/>
              </a:rPr>
              <a:t> </a:t>
            </a:r>
            <a:r>
              <a:rPr sz="1950" spc="-10" dirty="0">
                <a:latin typeface="Calibri"/>
                <a:cs typeface="Calibri"/>
              </a:rPr>
              <a:t>like</a:t>
            </a:r>
            <a:r>
              <a:rPr sz="1950" spc="-15" dirty="0">
                <a:latin typeface="Calibri"/>
                <a:cs typeface="Calibri"/>
              </a:rPr>
              <a:t> </a:t>
            </a:r>
            <a:r>
              <a:rPr sz="1950" dirty="0">
                <a:latin typeface="Calibri"/>
                <a:cs typeface="Calibri"/>
              </a:rPr>
              <a:t>Remote</a:t>
            </a:r>
            <a:r>
              <a:rPr sz="1950" spc="30" dirty="0">
                <a:latin typeface="Calibri"/>
                <a:cs typeface="Calibri"/>
              </a:rPr>
              <a:t> </a:t>
            </a:r>
            <a:r>
              <a:rPr sz="1950" spc="5" dirty="0">
                <a:latin typeface="Calibri"/>
                <a:cs typeface="Calibri"/>
              </a:rPr>
              <a:t>Desktop,</a:t>
            </a:r>
            <a:r>
              <a:rPr sz="1950" spc="25" dirty="0">
                <a:latin typeface="Calibri"/>
                <a:cs typeface="Calibri"/>
              </a:rPr>
              <a:t> </a:t>
            </a:r>
            <a:r>
              <a:rPr sz="1950" spc="15" dirty="0">
                <a:latin typeface="Calibri"/>
                <a:cs typeface="Calibri"/>
              </a:rPr>
              <a:t>SSH </a:t>
            </a:r>
            <a:r>
              <a:rPr sz="1950" spc="5" dirty="0">
                <a:latin typeface="Calibri"/>
                <a:cs typeface="Calibri"/>
              </a:rPr>
              <a:t>is</a:t>
            </a:r>
            <a:r>
              <a:rPr sz="1950" spc="10" dirty="0">
                <a:latin typeface="Calibri"/>
                <a:cs typeface="Calibri"/>
              </a:rPr>
              <a:t> a</a:t>
            </a:r>
            <a:r>
              <a:rPr sz="1950" dirty="0">
                <a:latin typeface="Calibri"/>
                <a:cs typeface="Calibri"/>
              </a:rPr>
              <a:t> </a:t>
            </a:r>
            <a:r>
              <a:rPr sz="1950" spc="15" dirty="0">
                <a:latin typeface="Calibri"/>
                <a:cs typeface="Calibri"/>
              </a:rPr>
              <a:t>common</a:t>
            </a:r>
            <a:r>
              <a:rPr sz="1950" spc="20" dirty="0">
                <a:latin typeface="Calibri"/>
                <a:cs typeface="Calibri"/>
              </a:rPr>
              <a:t> </a:t>
            </a:r>
            <a:r>
              <a:rPr sz="1950" spc="-5" dirty="0">
                <a:latin typeface="Calibri"/>
                <a:cs typeface="Calibri"/>
              </a:rPr>
              <a:t>target</a:t>
            </a:r>
            <a:r>
              <a:rPr sz="1950" spc="10" dirty="0">
                <a:latin typeface="Calibri"/>
                <a:cs typeface="Calibri"/>
              </a:rPr>
              <a:t> </a:t>
            </a:r>
            <a:r>
              <a:rPr sz="1950" spc="-5" dirty="0">
                <a:latin typeface="Calibri"/>
                <a:cs typeface="Calibri"/>
              </a:rPr>
              <a:t>for</a:t>
            </a:r>
            <a:r>
              <a:rPr sz="1950" dirty="0">
                <a:latin typeface="Calibri"/>
                <a:cs typeface="Calibri"/>
              </a:rPr>
              <a:t> </a:t>
            </a:r>
            <a:r>
              <a:rPr sz="1950" spc="-10" dirty="0">
                <a:latin typeface="Calibri"/>
                <a:cs typeface="Calibri"/>
              </a:rPr>
              <a:t>attackers</a:t>
            </a:r>
            <a:endParaRPr sz="1950">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700"/>
            <a:ext cx="2868295" cy="579755"/>
          </a:xfrm>
          <a:prstGeom prst="rect">
            <a:avLst/>
          </a:prstGeom>
        </p:spPr>
        <p:txBody>
          <a:bodyPr vert="horz" wrap="square" lIns="0" tIns="17145" rIns="0" bIns="0" rtlCol="0">
            <a:spAutoFit/>
          </a:bodyPr>
          <a:lstStyle/>
          <a:p>
            <a:pPr marL="12700">
              <a:lnSpc>
                <a:spcPct val="100000"/>
              </a:lnSpc>
              <a:spcBef>
                <a:spcPts val="135"/>
              </a:spcBef>
            </a:pPr>
            <a:r>
              <a:rPr sz="3600" b="0" spc="10" dirty="0">
                <a:latin typeface="Calibri Light"/>
                <a:cs typeface="Calibri Light"/>
              </a:rPr>
              <a:t>Linux</a:t>
            </a:r>
            <a:r>
              <a:rPr sz="3600" b="0" spc="-70" dirty="0">
                <a:latin typeface="Calibri Light"/>
                <a:cs typeface="Calibri Light"/>
              </a:rPr>
              <a:t> </a:t>
            </a:r>
            <a:r>
              <a:rPr sz="3600" b="0" spc="5" dirty="0">
                <a:latin typeface="Calibri Light"/>
                <a:cs typeface="Calibri Light"/>
              </a:rPr>
              <a:t>Networks</a:t>
            </a:r>
            <a:endParaRPr sz="3600">
              <a:latin typeface="Calibri Light"/>
              <a:cs typeface="Calibri Light"/>
            </a:endParaRPr>
          </a:p>
        </p:txBody>
      </p:sp>
      <p:sp>
        <p:nvSpPr>
          <p:cNvPr id="5" name="object 5"/>
          <p:cNvSpPr txBox="1">
            <a:spLocks noGrp="1"/>
          </p:cNvSpPr>
          <p:nvPr>
            <p:ph type="ftr" sz="quarter" idx="5"/>
          </p:nvPr>
        </p:nvSpPr>
        <p:spPr>
          <a:xfrm>
            <a:off x="1935607" y="7232122"/>
            <a:ext cx="6210300" cy="234038"/>
          </a:xfrm>
          <a:prstGeom prst="rect">
            <a:avLst/>
          </a:prstGeom>
        </p:spPr>
        <p:txBody>
          <a:bodyPr vert="horz" wrap="square" lIns="0" tIns="0" rIns="0" bIns="0" rtlCol="0">
            <a:spAutoFit/>
          </a:bodyPr>
          <a:lstStyle/>
          <a:p>
            <a:pPr marL="12700">
              <a:lnSpc>
                <a:spcPts val="1810"/>
              </a:lnSpc>
            </a:pPr>
            <a:r>
              <a:rPr lang="en-US" spc="-5"/>
              <a:t>Real-world systems: ethical hacking practicum – UW Summer 2021</a:t>
            </a:r>
            <a:endParaRPr spc="-5" dirty="0"/>
          </a:p>
        </p:txBody>
      </p:sp>
      <p:pic>
        <p:nvPicPr>
          <p:cNvPr id="6" name="Picture 5">
            <a:extLst>
              <a:ext uri="{FF2B5EF4-FFF2-40B4-BE49-F238E27FC236}">
                <a16:creationId xmlns:a16="http://schemas.microsoft.com/office/drawing/2014/main" id="{BD29B6A9-53B3-46E2-998C-B9D1EFE3BEBC}"/>
              </a:ext>
            </a:extLst>
          </p:cNvPr>
          <p:cNvPicPr>
            <a:picLocks noChangeAspect="1"/>
          </p:cNvPicPr>
          <p:nvPr/>
        </p:nvPicPr>
        <p:blipFill>
          <a:blip r:embed="rId3"/>
          <a:stretch>
            <a:fillRect/>
          </a:stretch>
        </p:blipFill>
        <p:spPr>
          <a:xfrm>
            <a:off x="342706" y="2985114"/>
            <a:ext cx="1780952" cy="2695238"/>
          </a:xfrm>
          <a:prstGeom prst="rect">
            <a:avLst/>
          </a:prstGeom>
        </p:spPr>
      </p:pic>
      <p:pic>
        <p:nvPicPr>
          <p:cNvPr id="8" name="Picture 7">
            <a:extLst>
              <a:ext uri="{FF2B5EF4-FFF2-40B4-BE49-F238E27FC236}">
                <a16:creationId xmlns:a16="http://schemas.microsoft.com/office/drawing/2014/main" id="{1B7C70E1-18D3-466D-A496-8AD77C9281AF}"/>
              </a:ext>
            </a:extLst>
          </p:cNvPr>
          <p:cNvPicPr>
            <a:picLocks noChangeAspect="1"/>
          </p:cNvPicPr>
          <p:nvPr/>
        </p:nvPicPr>
        <p:blipFill>
          <a:blip r:embed="rId4"/>
          <a:stretch>
            <a:fillRect/>
          </a:stretch>
        </p:blipFill>
        <p:spPr>
          <a:xfrm>
            <a:off x="4116560" y="206484"/>
            <a:ext cx="5676442" cy="1863447"/>
          </a:xfrm>
          <a:prstGeom prst="rect">
            <a:avLst/>
          </a:prstGeom>
        </p:spPr>
      </p:pic>
      <p:pic>
        <p:nvPicPr>
          <p:cNvPr id="12" name="Picture 11">
            <a:extLst>
              <a:ext uri="{FF2B5EF4-FFF2-40B4-BE49-F238E27FC236}">
                <a16:creationId xmlns:a16="http://schemas.microsoft.com/office/drawing/2014/main" id="{4E442A89-B138-4EDE-BD99-72C80E38307D}"/>
              </a:ext>
            </a:extLst>
          </p:cNvPr>
          <p:cNvPicPr>
            <a:picLocks noChangeAspect="1"/>
          </p:cNvPicPr>
          <p:nvPr/>
        </p:nvPicPr>
        <p:blipFill>
          <a:blip r:embed="rId5"/>
          <a:stretch>
            <a:fillRect/>
          </a:stretch>
        </p:blipFill>
        <p:spPr>
          <a:xfrm>
            <a:off x="2192750" y="1976000"/>
            <a:ext cx="3847619" cy="4790476"/>
          </a:xfrm>
          <a:prstGeom prst="rect">
            <a:avLst/>
          </a:prstGeom>
        </p:spPr>
      </p:pic>
      <p:pic>
        <p:nvPicPr>
          <p:cNvPr id="14" name="Picture 13">
            <a:extLst>
              <a:ext uri="{FF2B5EF4-FFF2-40B4-BE49-F238E27FC236}">
                <a16:creationId xmlns:a16="http://schemas.microsoft.com/office/drawing/2014/main" id="{AC9411E5-5D95-4491-99A0-ABC67911F335}"/>
              </a:ext>
            </a:extLst>
          </p:cNvPr>
          <p:cNvPicPr>
            <a:picLocks noChangeAspect="1"/>
          </p:cNvPicPr>
          <p:nvPr/>
        </p:nvPicPr>
        <p:blipFill>
          <a:blip r:embed="rId6"/>
          <a:stretch>
            <a:fillRect/>
          </a:stretch>
        </p:blipFill>
        <p:spPr>
          <a:xfrm>
            <a:off x="6199536" y="2331051"/>
            <a:ext cx="3466667" cy="4285714"/>
          </a:xfrm>
          <a:prstGeom prst="rect">
            <a:avLst/>
          </a:prstGeom>
        </p:spPr>
      </p:pic>
    </p:spTree>
    <p:extLst>
      <p:ext uri="{BB962C8B-B14F-4D97-AF65-F5344CB8AC3E}">
        <p14:creationId xmlns:p14="http://schemas.microsoft.com/office/powerpoint/2010/main" val="25016913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700"/>
            <a:ext cx="2868295" cy="579755"/>
          </a:xfrm>
          <a:prstGeom prst="rect">
            <a:avLst/>
          </a:prstGeom>
        </p:spPr>
        <p:txBody>
          <a:bodyPr vert="horz" wrap="square" lIns="0" tIns="17145" rIns="0" bIns="0" rtlCol="0">
            <a:spAutoFit/>
          </a:bodyPr>
          <a:lstStyle/>
          <a:p>
            <a:pPr marL="12700">
              <a:lnSpc>
                <a:spcPct val="100000"/>
              </a:lnSpc>
              <a:spcBef>
                <a:spcPts val="135"/>
              </a:spcBef>
            </a:pPr>
            <a:r>
              <a:rPr sz="3600" b="0" spc="10" dirty="0">
                <a:latin typeface="Calibri Light"/>
                <a:cs typeface="Calibri Light"/>
              </a:rPr>
              <a:t>Linux</a:t>
            </a:r>
            <a:r>
              <a:rPr sz="3600" b="0" spc="-70" dirty="0">
                <a:latin typeface="Calibri Light"/>
                <a:cs typeface="Calibri Light"/>
              </a:rPr>
              <a:t> </a:t>
            </a:r>
            <a:r>
              <a:rPr sz="3600" b="0" spc="5" dirty="0">
                <a:latin typeface="Calibri Light"/>
                <a:cs typeface="Calibri Light"/>
              </a:rPr>
              <a:t>Networks</a:t>
            </a:r>
            <a:endParaRPr sz="3600">
              <a:latin typeface="Calibri Light"/>
              <a:cs typeface="Calibri Light"/>
            </a:endParaRPr>
          </a:p>
        </p:txBody>
      </p:sp>
      <p:sp>
        <p:nvSpPr>
          <p:cNvPr id="5" name="object 5"/>
          <p:cNvSpPr txBox="1">
            <a:spLocks noGrp="1"/>
          </p:cNvSpPr>
          <p:nvPr>
            <p:ph type="ftr" sz="quarter" idx="5"/>
          </p:nvPr>
        </p:nvSpPr>
        <p:spPr>
          <a:xfrm>
            <a:off x="1935607" y="7232122"/>
            <a:ext cx="6210300" cy="234038"/>
          </a:xfrm>
          <a:prstGeom prst="rect">
            <a:avLst/>
          </a:prstGeom>
        </p:spPr>
        <p:txBody>
          <a:bodyPr vert="horz" wrap="square" lIns="0" tIns="0" rIns="0" bIns="0" rtlCol="0">
            <a:spAutoFit/>
          </a:bodyPr>
          <a:lstStyle/>
          <a:p>
            <a:pPr marL="12700">
              <a:lnSpc>
                <a:spcPts val="1810"/>
              </a:lnSpc>
            </a:pPr>
            <a:r>
              <a:rPr lang="en-US" spc="-5"/>
              <a:t>Real-world systems: ethical hacking practicum – UW Summer 2021</a:t>
            </a:r>
            <a:endParaRPr spc="-5" dirty="0"/>
          </a:p>
        </p:txBody>
      </p:sp>
      <p:sp>
        <p:nvSpPr>
          <p:cNvPr id="3" name="object 3"/>
          <p:cNvSpPr txBox="1"/>
          <p:nvPr/>
        </p:nvSpPr>
        <p:spPr>
          <a:xfrm>
            <a:off x="688657" y="1783207"/>
            <a:ext cx="6287135" cy="3258820"/>
          </a:xfrm>
          <a:prstGeom prst="rect">
            <a:avLst/>
          </a:prstGeom>
        </p:spPr>
        <p:txBody>
          <a:bodyPr vert="horz" wrap="square" lIns="0" tIns="14604" rIns="0" bIns="0" rtlCol="0">
            <a:spAutoFit/>
          </a:bodyPr>
          <a:lstStyle/>
          <a:p>
            <a:pPr marL="337185" indent="-325120">
              <a:lnSpc>
                <a:spcPct val="100000"/>
              </a:lnSpc>
              <a:spcBef>
                <a:spcPts val="114"/>
              </a:spcBef>
              <a:buSzPct val="45652"/>
              <a:buFont typeface="Wingdings"/>
              <a:buChar char=""/>
              <a:tabLst>
                <a:tab pos="337185" algn="l"/>
                <a:tab pos="337820" algn="l"/>
              </a:tabLst>
            </a:pPr>
            <a:r>
              <a:rPr sz="2300" spc="5" dirty="0">
                <a:latin typeface="Calibri"/>
                <a:cs typeface="Calibri"/>
              </a:rPr>
              <a:t>SSH</a:t>
            </a:r>
            <a:endParaRPr sz="2300">
              <a:latin typeface="Calibri"/>
              <a:cs typeface="Calibri"/>
            </a:endParaRPr>
          </a:p>
          <a:p>
            <a:pPr>
              <a:lnSpc>
                <a:spcPct val="100000"/>
              </a:lnSpc>
              <a:spcBef>
                <a:spcPts val="15"/>
              </a:spcBef>
              <a:buFont typeface="Wingdings"/>
              <a:buChar char=""/>
            </a:pPr>
            <a:endParaRPr sz="2800">
              <a:latin typeface="Calibri"/>
              <a:cs typeface="Calibri"/>
            </a:endParaRPr>
          </a:p>
          <a:p>
            <a:pPr marL="768350" lvl="1" indent="-323850">
              <a:lnSpc>
                <a:spcPct val="100000"/>
              </a:lnSpc>
              <a:buSzPct val="74358"/>
              <a:buFont typeface="Symbol"/>
              <a:buChar char=""/>
              <a:tabLst>
                <a:tab pos="768350" algn="l"/>
                <a:tab pos="768985" algn="l"/>
              </a:tabLst>
            </a:pPr>
            <a:r>
              <a:rPr sz="1950" spc="10" dirty="0">
                <a:latin typeface="Calibri"/>
                <a:cs typeface="Calibri"/>
              </a:rPr>
              <a:t>Multiple</a:t>
            </a:r>
            <a:r>
              <a:rPr sz="1950" spc="-35" dirty="0">
                <a:latin typeface="Calibri"/>
                <a:cs typeface="Calibri"/>
              </a:rPr>
              <a:t> </a:t>
            </a:r>
            <a:r>
              <a:rPr sz="1950" spc="5" dirty="0">
                <a:latin typeface="Calibri"/>
                <a:cs typeface="Calibri"/>
              </a:rPr>
              <a:t>authentication</a:t>
            </a:r>
            <a:r>
              <a:rPr sz="1950" spc="-10" dirty="0">
                <a:latin typeface="Calibri"/>
                <a:cs typeface="Calibri"/>
              </a:rPr>
              <a:t> </a:t>
            </a:r>
            <a:r>
              <a:rPr sz="1950" spc="10" dirty="0">
                <a:latin typeface="Calibri"/>
                <a:cs typeface="Calibri"/>
              </a:rPr>
              <a:t>types</a:t>
            </a:r>
            <a:endParaRPr sz="1950">
              <a:latin typeface="Calibri"/>
              <a:cs typeface="Calibri"/>
            </a:endParaRPr>
          </a:p>
          <a:p>
            <a:pPr lvl="1">
              <a:lnSpc>
                <a:spcPct val="100000"/>
              </a:lnSpc>
              <a:spcBef>
                <a:spcPts val="50"/>
              </a:spcBef>
              <a:buFont typeface="Symbol"/>
              <a:buChar char=""/>
            </a:pPr>
            <a:endParaRPr sz="2100">
              <a:latin typeface="Calibri"/>
              <a:cs typeface="Calibri"/>
            </a:endParaRPr>
          </a:p>
          <a:p>
            <a:pPr marL="1199515" lvl="2" indent="-285750">
              <a:lnSpc>
                <a:spcPct val="100000"/>
              </a:lnSpc>
              <a:spcBef>
                <a:spcPts val="5"/>
              </a:spcBef>
              <a:buSzPct val="45454"/>
              <a:buFont typeface="Wingdings"/>
              <a:buChar char=""/>
              <a:tabLst>
                <a:tab pos="1199515" algn="l"/>
                <a:tab pos="1200150" algn="l"/>
              </a:tabLst>
            </a:pPr>
            <a:r>
              <a:rPr sz="1650" b="1" spc="-15" dirty="0">
                <a:latin typeface="Calibri"/>
                <a:cs typeface="Calibri"/>
              </a:rPr>
              <a:t>Password</a:t>
            </a:r>
            <a:r>
              <a:rPr sz="1650" b="1" spc="-20" dirty="0">
                <a:latin typeface="Calibri"/>
                <a:cs typeface="Calibri"/>
              </a:rPr>
              <a:t> </a:t>
            </a:r>
            <a:r>
              <a:rPr sz="1650" dirty="0">
                <a:latin typeface="Calibri"/>
                <a:cs typeface="Calibri"/>
              </a:rPr>
              <a:t>based</a:t>
            </a:r>
            <a:endParaRPr sz="1650">
              <a:latin typeface="Calibri"/>
              <a:cs typeface="Calibri"/>
            </a:endParaRPr>
          </a:p>
          <a:p>
            <a:pPr marL="1577340" lvl="3" indent="-285115">
              <a:lnSpc>
                <a:spcPct val="100000"/>
              </a:lnSpc>
              <a:spcBef>
                <a:spcPts val="439"/>
              </a:spcBef>
              <a:buSzPct val="44827"/>
              <a:buFont typeface="Wingdings"/>
              <a:buChar char=""/>
              <a:tabLst>
                <a:tab pos="1577340" algn="l"/>
                <a:tab pos="1577975" algn="l"/>
              </a:tabLst>
            </a:pPr>
            <a:r>
              <a:rPr sz="1450" spc="15" dirty="0">
                <a:latin typeface="Calibri"/>
                <a:cs typeface="Calibri"/>
              </a:rPr>
              <a:t>Not</a:t>
            </a:r>
            <a:r>
              <a:rPr sz="1450" spc="30" dirty="0">
                <a:latin typeface="Calibri"/>
                <a:cs typeface="Calibri"/>
              </a:rPr>
              <a:t> </a:t>
            </a:r>
            <a:r>
              <a:rPr sz="1450" spc="10" dirty="0">
                <a:latin typeface="Calibri"/>
                <a:cs typeface="Calibri"/>
              </a:rPr>
              <a:t>recommended</a:t>
            </a:r>
            <a:r>
              <a:rPr sz="1450" spc="35" dirty="0">
                <a:latin typeface="Calibri"/>
                <a:cs typeface="Calibri"/>
              </a:rPr>
              <a:t> </a:t>
            </a:r>
            <a:r>
              <a:rPr sz="1450" spc="15" dirty="0">
                <a:latin typeface="Calibri"/>
                <a:cs typeface="Calibri"/>
              </a:rPr>
              <a:t>–</a:t>
            </a:r>
            <a:r>
              <a:rPr sz="1450" spc="5" dirty="0">
                <a:latin typeface="Calibri"/>
                <a:cs typeface="Calibri"/>
              </a:rPr>
              <a:t> </a:t>
            </a:r>
            <a:r>
              <a:rPr sz="1450" spc="15" dirty="0">
                <a:latin typeface="Calibri"/>
                <a:cs typeface="Calibri"/>
              </a:rPr>
              <a:t>see</a:t>
            </a:r>
            <a:r>
              <a:rPr sz="1450" dirty="0">
                <a:solidFill>
                  <a:srgbClr val="0562C1"/>
                </a:solidFill>
                <a:latin typeface="Calibri"/>
                <a:cs typeface="Calibri"/>
              </a:rPr>
              <a:t> </a:t>
            </a:r>
            <a:r>
              <a:rPr sz="1450" u="sng" spc="15" dirty="0">
                <a:solidFill>
                  <a:srgbClr val="0562C1"/>
                </a:solidFill>
                <a:uFill>
                  <a:solidFill>
                    <a:srgbClr val="0562C1"/>
                  </a:solidFill>
                </a:uFill>
                <a:latin typeface="Calibri"/>
                <a:cs typeface="Calibri"/>
                <a:hlinkClick r:id="rId2"/>
              </a:rPr>
              <a:t>thes</a:t>
            </a:r>
            <a:r>
              <a:rPr sz="1450" u="sng" spc="15" dirty="0">
                <a:solidFill>
                  <a:srgbClr val="0562C1"/>
                </a:solidFill>
                <a:uFill>
                  <a:solidFill>
                    <a:srgbClr val="0562C1"/>
                  </a:solidFill>
                </a:uFill>
                <a:latin typeface="Calibri"/>
                <a:cs typeface="Calibri"/>
              </a:rPr>
              <a:t>e</a:t>
            </a:r>
            <a:r>
              <a:rPr sz="1450" u="sng" spc="20" dirty="0">
                <a:solidFill>
                  <a:srgbClr val="0562C1"/>
                </a:solidFill>
                <a:uFill>
                  <a:solidFill>
                    <a:srgbClr val="0562C1"/>
                  </a:solidFill>
                </a:uFill>
                <a:latin typeface="Calibri"/>
                <a:cs typeface="Calibri"/>
              </a:rPr>
              <a:t> </a:t>
            </a:r>
            <a:r>
              <a:rPr sz="1450" u="sng" spc="5" dirty="0">
                <a:solidFill>
                  <a:srgbClr val="0562C1"/>
                </a:solidFill>
                <a:uFill>
                  <a:solidFill>
                    <a:srgbClr val="0562C1"/>
                  </a:solidFill>
                </a:uFill>
                <a:latin typeface="Calibri"/>
                <a:cs typeface="Calibri"/>
                <a:hlinkClick r:id="rId3"/>
              </a:rPr>
              <a:t>resources</a:t>
            </a:r>
            <a:r>
              <a:rPr sz="1450" spc="40" dirty="0">
                <a:solidFill>
                  <a:srgbClr val="0562C1"/>
                </a:solidFill>
                <a:latin typeface="Calibri"/>
                <a:cs typeface="Calibri"/>
                <a:hlinkClick r:id="rId3"/>
              </a:rPr>
              <a:t> </a:t>
            </a:r>
            <a:r>
              <a:rPr sz="1450" spc="15" dirty="0">
                <a:latin typeface="Calibri"/>
                <a:cs typeface="Calibri"/>
              </a:rPr>
              <a:t>on</a:t>
            </a:r>
            <a:r>
              <a:rPr sz="1450" spc="20" dirty="0">
                <a:latin typeface="Calibri"/>
                <a:cs typeface="Calibri"/>
              </a:rPr>
              <a:t> </a:t>
            </a:r>
            <a:r>
              <a:rPr sz="1450" spc="15" dirty="0">
                <a:latin typeface="Calibri"/>
                <a:cs typeface="Calibri"/>
              </a:rPr>
              <a:t>the</a:t>
            </a:r>
            <a:r>
              <a:rPr sz="1450" spc="20" dirty="0">
                <a:solidFill>
                  <a:srgbClr val="0562C1"/>
                </a:solidFill>
                <a:latin typeface="Calibri"/>
                <a:cs typeface="Calibri"/>
              </a:rPr>
              <a:t> </a:t>
            </a:r>
            <a:r>
              <a:rPr sz="1450" u="sng" dirty="0">
                <a:solidFill>
                  <a:srgbClr val="0562C1"/>
                </a:solidFill>
                <a:uFill>
                  <a:solidFill>
                    <a:srgbClr val="0562C1"/>
                  </a:solidFill>
                </a:uFill>
                <a:latin typeface="Calibri"/>
                <a:cs typeface="Calibri"/>
                <a:hlinkClick r:id="rId4"/>
              </a:rPr>
              <a:t>Mirai</a:t>
            </a:r>
            <a:r>
              <a:rPr sz="1450" u="sng" spc="30" dirty="0">
                <a:solidFill>
                  <a:srgbClr val="0562C1"/>
                </a:solidFill>
                <a:uFill>
                  <a:solidFill>
                    <a:srgbClr val="0562C1"/>
                  </a:solidFill>
                </a:uFill>
                <a:latin typeface="Calibri"/>
                <a:cs typeface="Calibri"/>
                <a:hlinkClick r:id="rId4"/>
              </a:rPr>
              <a:t> </a:t>
            </a:r>
            <a:r>
              <a:rPr sz="1450" u="sng" spc="10" dirty="0">
                <a:solidFill>
                  <a:srgbClr val="0562C1"/>
                </a:solidFill>
                <a:uFill>
                  <a:solidFill>
                    <a:srgbClr val="0562C1"/>
                  </a:solidFill>
                </a:uFill>
                <a:latin typeface="Calibri"/>
                <a:cs typeface="Calibri"/>
                <a:hlinkClick r:id="rId4"/>
              </a:rPr>
              <a:t>botnet</a:t>
            </a:r>
            <a:endParaRPr sz="1450">
              <a:latin typeface="Calibri"/>
              <a:cs typeface="Calibri"/>
            </a:endParaRPr>
          </a:p>
          <a:p>
            <a:pPr lvl="3">
              <a:lnSpc>
                <a:spcPct val="100000"/>
              </a:lnSpc>
              <a:spcBef>
                <a:spcPts val="40"/>
              </a:spcBef>
              <a:buFont typeface="Wingdings"/>
              <a:buChar char=""/>
            </a:pPr>
            <a:endParaRPr sz="1600">
              <a:latin typeface="Calibri"/>
              <a:cs typeface="Calibri"/>
            </a:endParaRPr>
          </a:p>
          <a:p>
            <a:pPr marL="1199515" lvl="2" indent="-285750">
              <a:lnSpc>
                <a:spcPct val="100000"/>
              </a:lnSpc>
              <a:buSzPct val="45454"/>
              <a:buFont typeface="Wingdings"/>
              <a:buChar char=""/>
              <a:tabLst>
                <a:tab pos="1199515" algn="l"/>
                <a:tab pos="1200150" algn="l"/>
              </a:tabLst>
            </a:pPr>
            <a:r>
              <a:rPr sz="1650" b="1" spc="-10" dirty="0">
                <a:latin typeface="Calibri"/>
                <a:cs typeface="Calibri"/>
              </a:rPr>
              <a:t>Certificate</a:t>
            </a:r>
            <a:r>
              <a:rPr sz="1650" spc="-10" dirty="0">
                <a:latin typeface="Calibri"/>
                <a:cs typeface="Calibri"/>
              </a:rPr>
              <a:t>/key-pair</a:t>
            </a:r>
            <a:r>
              <a:rPr sz="1650" spc="-30" dirty="0">
                <a:latin typeface="Calibri"/>
                <a:cs typeface="Calibri"/>
              </a:rPr>
              <a:t> </a:t>
            </a:r>
            <a:r>
              <a:rPr sz="1650" dirty="0">
                <a:latin typeface="Calibri"/>
                <a:cs typeface="Calibri"/>
              </a:rPr>
              <a:t>based</a:t>
            </a:r>
            <a:endParaRPr sz="1650">
              <a:latin typeface="Calibri"/>
              <a:cs typeface="Calibri"/>
            </a:endParaRPr>
          </a:p>
          <a:p>
            <a:pPr marL="1632585" indent="-215900">
              <a:lnSpc>
                <a:spcPct val="100000"/>
              </a:lnSpc>
              <a:spcBef>
                <a:spcPts val="440"/>
              </a:spcBef>
              <a:buSzPct val="75862"/>
              <a:buFont typeface="Symbol"/>
              <a:buChar char=""/>
              <a:tabLst>
                <a:tab pos="1632585" algn="l"/>
                <a:tab pos="1633220" algn="l"/>
              </a:tabLst>
            </a:pPr>
            <a:r>
              <a:rPr sz="1450" spc="5" dirty="0">
                <a:latin typeface="Calibri"/>
                <a:cs typeface="Calibri"/>
              </a:rPr>
              <a:t>Password-less</a:t>
            </a:r>
            <a:endParaRPr sz="1450">
              <a:latin typeface="Calibri"/>
              <a:cs typeface="Calibri"/>
            </a:endParaRPr>
          </a:p>
          <a:p>
            <a:pPr>
              <a:lnSpc>
                <a:spcPct val="100000"/>
              </a:lnSpc>
              <a:spcBef>
                <a:spcPts val="45"/>
              </a:spcBef>
            </a:pPr>
            <a:endParaRPr sz="1600">
              <a:latin typeface="Calibri"/>
              <a:cs typeface="Calibri"/>
            </a:endParaRPr>
          </a:p>
          <a:p>
            <a:pPr marL="1199515" indent="-285750">
              <a:lnSpc>
                <a:spcPct val="100000"/>
              </a:lnSpc>
              <a:buSzPct val="45454"/>
              <a:buFont typeface="Wingdings"/>
              <a:buChar char=""/>
              <a:tabLst>
                <a:tab pos="1199515" algn="l"/>
                <a:tab pos="1200150" algn="l"/>
              </a:tabLst>
            </a:pPr>
            <a:r>
              <a:rPr sz="1650" b="1" spc="-10" dirty="0">
                <a:latin typeface="Calibri"/>
                <a:cs typeface="Calibri"/>
              </a:rPr>
              <a:t>Kerberos</a:t>
            </a:r>
            <a:r>
              <a:rPr sz="1650" spc="-10" dirty="0">
                <a:latin typeface="Calibri"/>
                <a:cs typeface="Calibri"/>
              </a:rPr>
              <a:t>/</a:t>
            </a:r>
            <a:r>
              <a:rPr sz="1650" b="1" spc="-10" dirty="0">
                <a:latin typeface="Calibri"/>
                <a:cs typeface="Calibri"/>
              </a:rPr>
              <a:t>NTLM</a:t>
            </a:r>
            <a:endParaRPr sz="165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665"/>
            <a:ext cx="1958975" cy="579755"/>
          </a:xfrm>
          <a:prstGeom prst="rect">
            <a:avLst/>
          </a:prstGeom>
        </p:spPr>
        <p:txBody>
          <a:bodyPr vert="horz" wrap="square" lIns="0" tIns="17145" rIns="0" bIns="0" rtlCol="0">
            <a:spAutoFit/>
          </a:bodyPr>
          <a:lstStyle/>
          <a:p>
            <a:pPr marL="12700">
              <a:lnSpc>
                <a:spcPct val="100000"/>
              </a:lnSpc>
              <a:spcBef>
                <a:spcPts val="135"/>
              </a:spcBef>
            </a:pPr>
            <a:r>
              <a:rPr sz="3600" b="0" spc="5" dirty="0">
                <a:latin typeface="Calibri Light"/>
                <a:cs typeface="Calibri Light"/>
              </a:rPr>
              <a:t>Objectives</a:t>
            </a:r>
            <a:endParaRPr sz="3600">
              <a:latin typeface="Calibri Light"/>
              <a:cs typeface="Calibri Light"/>
            </a:endParaRPr>
          </a:p>
        </p:txBody>
      </p:sp>
      <p:sp>
        <p:nvSpPr>
          <p:cNvPr id="5" name="object 5"/>
          <p:cNvSpPr txBox="1">
            <a:spLocks noGrp="1"/>
          </p:cNvSpPr>
          <p:nvPr>
            <p:ph type="ftr" sz="quarter" idx="5"/>
          </p:nvPr>
        </p:nvSpPr>
        <p:spPr>
          <a:xfrm>
            <a:off x="1935607" y="7232122"/>
            <a:ext cx="6210300" cy="234038"/>
          </a:xfrm>
          <a:prstGeom prst="rect">
            <a:avLst/>
          </a:prstGeom>
        </p:spPr>
        <p:txBody>
          <a:bodyPr vert="horz" wrap="square" lIns="0" tIns="0" rIns="0" bIns="0" rtlCol="0">
            <a:spAutoFit/>
          </a:bodyPr>
          <a:lstStyle/>
          <a:p>
            <a:pPr marL="12700">
              <a:lnSpc>
                <a:spcPts val="1810"/>
              </a:lnSpc>
            </a:pPr>
            <a:r>
              <a:rPr lang="en-US" spc="-5" dirty="0"/>
              <a:t>Real-world systems: ethical hacking practicum – UW Summer 2021</a:t>
            </a:r>
            <a:endParaRPr spc="-5" dirty="0"/>
          </a:p>
        </p:txBody>
      </p:sp>
      <p:sp>
        <p:nvSpPr>
          <p:cNvPr id="3" name="object 3"/>
          <p:cNvSpPr txBox="1"/>
          <p:nvPr/>
        </p:nvSpPr>
        <p:spPr>
          <a:xfrm>
            <a:off x="690181" y="1691580"/>
            <a:ext cx="7903845" cy="4558030"/>
          </a:xfrm>
          <a:prstGeom prst="rect">
            <a:avLst/>
          </a:prstGeom>
        </p:spPr>
        <p:txBody>
          <a:bodyPr vert="horz" wrap="square" lIns="0" tIns="106045" rIns="0" bIns="0" rtlCol="0">
            <a:spAutoFit/>
          </a:bodyPr>
          <a:lstStyle/>
          <a:p>
            <a:pPr marL="355600" indent="-342900">
              <a:lnSpc>
                <a:spcPct val="100000"/>
              </a:lnSpc>
              <a:spcBef>
                <a:spcPts val="835"/>
              </a:spcBef>
              <a:buSzPct val="45652"/>
              <a:buFont typeface="Arial"/>
              <a:buChar char="•"/>
              <a:tabLst>
                <a:tab pos="354965" algn="l"/>
                <a:tab pos="355600" algn="l"/>
              </a:tabLst>
            </a:pPr>
            <a:r>
              <a:rPr sz="2300" spc="-5" dirty="0">
                <a:latin typeface="Calibri"/>
                <a:cs typeface="Calibri"/>
              </a:rPr>
              <a:t>Understand</a:t>
            </a:r>
            <a:r>
              <a:rPr sz="2300" spc="-10" dirty="0">
                <a:latin typeface="Calibri"/>
                <a:cs typeface="Calibri"/>
              </a:rPr>
              <a:t> </a:t>
            </a:r>
            <a:r>
              <a:rPr sz="2300" dirty="0">
                <a:latin typeface="Calibri"/>
                <a:cs typeface="Calibri"/>
              </a:rPr>
              <a:t>the</a:t>
            </a:r>
            <a:r>
              <a:rPr sz="2300" spc="-15" dirty="0">
                <a:latin typeface="Calibri"/>
                <a:cs typeface="Calibri"/>
              </a:rPr>
              <a:t> </a:t>
            </a:r>
            <a:r>
              <a:rPr sz="2300" dirty="0">
                <a:latin typeface="Calibri"/>
                <a:cs typeface="Calibri"/>
              </a:rPr>
              <a:t>Linux</a:t>
            </a:r>
            <a:r>
              <a:rPr sz="2300" spc="5" dirty="0">
                <a:latin typeface="Calibri"/>
                <a:cs typeface="Calibri"/>
              </a:rPr>
              <a:t> </a:t>
            </a:r>
            <a:r>
              <a:rPr sz="2300" b="1" spc="5" dirty="0">
                <a:latin typeface="Calibri"/>
                <a:cs typeface="Calibri"/>
              </a:rPr>
              <a:t>security</a:t>
            </a:r>
            <a:r>
              <a:rPr sz="2300" b="1" spc="-30" dirty="0">
                <a:latin typeface="Calibri"/>
                <a:cs typeface="Calibri"/>
              </a:rPr>
              <a:t> </a:t>
            </a:r>
            <a:r>
              <a:rPr sz="2300" b="1" spc="5" dirty="0">
                <a:latin typeface="Calibri"/>
                <a:cs typeface="Calibri"/>
              </a:rPr>
              <a:t>model</a:t>
            </a:r>
            <a:endParaRPr sz="2300">
              <a:latin typeface="Calibri"/>
              <a:cs typeface="Calibri"/>
            </a:endParaRPr>
          </a:p>
          <a:p>
            <a:pPr marL="733425" lvl="1" indent="-343535">
              <a:lnSpc>
                <a:spcPct val="100000"/>
              </a:lnSpc>
              <a:spcBef>
                <a:spcPts val="650"/>
              </a:spcBef>
              <a:buSzPct val="43589"/>
              <a:buFont typeface="Arial"/>
              <a:buChar char="•"/>
              <a:tabLst>
                <a:tab pos="733425" algn="l"/>
                <a:tab pos="734060" algn="l"/>
              </a:tabLst>
            </a:pPr>
            <a:r>
              <a:rPr sz="1950" spc="5" dirty="0">
                <a:latin typeface="Calibri"/>
                <a:cs typeface="Calibri"/>
              </a:rPr>
              <a:t>Users</a:t>
            </a:r>
            <a:endParaRPr sz="1950">
              <a:latin typeface="Calibri"/>
              <a:cs typeface="Calibri"/>
            </a:endParaRPr>
          </a:p>
          <a:p>
            <a:pPr marL="733425" lvl="1" indent="-343535">
              <a:lnSpc>
                <a:spcPct val="100000"/>
              </a:lnSpc>
              <a:spcBef>
                <a:spcPts val="240"/>
              </a:spcBef>
              <a:buSzPct val="43589"/>
              <a:buFont typeface="Arial"/>
              <a:buChar char="•"/>
              <a:tabLst>
                <a:tab pos="733425" algn="l"/>
                <a:tab pos="734060" algn="l"/>
              </a:tabLst>
            </a:pPr>
            <a:r>
              <a:rPr sz="1950" spc="10" dirty="0">
                <a:latin typeface="Calibri"/>
                <a:cs typeface="Calibri"/>
              </a:rPr>
              <a:t>Permissions</a:t>
            </a:r>
            <a:endParaRPr sz="1950">
              <a:latin typeface="Calibri"/>
              <a:cs typeface="Calibri"/>
            </a:endParaRPr>
          </a:p>
          <a:p>
            <a:pPr marL="733425" lvl="1" indent="-343535">
              <a:lnSpc>
                <a:spcPct val="100000"/>
              </a:lnSpc>
              <a:spcBef>
                <a:spcPts val="240"/>
              </a:spcBef>
              <a:buSzPct val="43589"/>
              <a:buFont typeface="Arial"/>
              <a:buChar char="•"/>
              <a:tabLst>
                <a:tab pos="733425" algn="l"/>
                <a:tab pos="734060" algn="l"/>
              </a:tabLst>
            </a:pPr>
            <a:r>
              <a:rPr sz="1950" spc="10" dirty="0">
                <a:latin typeface="Calibri"/>
                <a:cs typeface="Calibri"/>
              </a:rPr>
              <a:t>Capabilities</a:t>
            </a:r>
            <a:endParaRPr sz="1950">
              <a:latin typeface="Calibri"/>
              <a:cs typeface="Calibri"/>
            </a:endParaRPr>
          </a:p>
          <a:p>
            <a:pPr marL="733425" lvl="1" indent="-343535">
              <a:lnSpc>
                <a:spcPct val="100000"/>
              </a:lnSpc>
              <a:spcBef>
                <a:spcPts val="254"/>
              </a:spcBef>
              <a:buSzPct val="43589"/>
              <a:buFont typeface="Arial"/>
              <a:buChar char="•"/>
              <a:tabLst>
                <a:tab pos="733425" algn="l"/>
                <a:tab pos="734060" algn="l"/>
              </a:tabLst>
            </a:pPr>
            <a:r>
              <a:rPr sz="1950" spc="15" dirty="0">
                <a:latin typeface="Calibri"/>
                <a:cs typeface="Calibri"/>
              </a:rPr>
              <a:t>SUID/SGID</a:t>
            </a:r>
            <a:endParaRPr sz="1950">
              <a:latin typeface="Calibri"/>
              <a:cs typeface="Calibri"/>
            </a:endParaRPr>
          </a:p>
          <a:p>
            <a:pPr marL="733425" lvl="1" indent="-343535">
              <a:lnSpc>
                <a:spcPct val="100000"/>
              </a:lnSpc>
              <a:spcBef>
                <a:spcPts val="240"/>
              </a:spcBef>
              <a:buSzPct val="43589"/>
              <a:buFont typeface="Arial"/>
              <a:buChar char="•"/>
              <a:tabLst>
                <a:tab pos="733425" algn="l"/>
                <a:tab pos="734060" algn="l"/>
              </a:tabLst>
            </a:pPr>
            <a:r>
              <a:rPr sz="1950" spc="10" dirty="0">
                <a:latin typeface="Calibri"/>
                <a:cs typeface="Calibri"/>
              </a:rPr>
              <a:t>Linux</a:t>
            </a:r>
            <a:r>
              <a:rPr sz="1950" spc="-15" dirty="0">
                <a:latin typeface="Calibri"/>
                <a:cs typeface="Calibri"/>
              </a:rPr>
              <a:t> </a:t>
            </a:r>
            <a:r>
              <a:rPr sz="1950" spc="10" dirty="0">
                <a:latin typeface="Calibri"/>
                <a:cs typeface="Calibri"/>
              </a:rPr>
              <a:t>Security</a:t>
            </a:r>
            <a:r>
              <a:rPr sz="1950" spc="-30" dirty="0">
                <a:latin typeface="Calibri"/>
                <a:cs typeface="Calibri"/>
              </a:rPr>
              <a:t> </a:t>
            </a:r>
            <a:r>
              <a:rPr sz="1950" spc="10" dirty="0">
                <a:latin typeface="Calibri"/>
                <a:cs typeface="Calibri"/>
              </a:rPr>
              <a:t>Modules</a:t>
            </a:r>
            <a:endParaRPr sz="1950">
              <a:latin typeface="Calibri"/>
              <a:cs typeface="Calibri"/>
            </a:endParaRPr>
          </a:p>
          <a:p>
            <a:pPr lvl="1">
              <a:lnSpc>
                <a:spcPct val="100000"/>
              </a:lnSpc>
              <a:spcBef>
                <a:spcPts val="30"/>
              </a:spcBef>
              <a:buFont typeface="Arial"/>
              <a:buChar char="•"/>
            </a:pPr>
            <a:endParaRPr sz="2250">
              <a:latin typeface="Calibri"/>
              <a:cs typeface="Calibri"/>
            </a:endParaRPr>
          </a:p>
          <a:p>
            <a:pPr marL="355600" indent="-342900">
              <a:lnSpc>
                <a:spcPct val="100000"/>
              </a:lnSpc>
              <a:spcBef>
                <a:spcPts val="5"/>
              </a:spcBef>
              <a:buSzPct val="45652"/>
              <a:buFont typeface="Arial"/>
              <a:buChar char="•"/>
              <a:tabLst>
                <a:tab pos="354965" algn="l"/>
                <a:tab pos="355600" algn="l"/>
              </a:tabLst>
            </a:pPr>
            <a:r>
              <a:rPr sz="2300" spc="-5" dirty="0">
                <a:latin typeface="Calibri"/>
                <a:cs typeface="Calibri"/>
              </a:rPr>
              <a:t>Understand</a:t>
            </a:r>
            <a:r>
              <a:rPr sz="2300" spc="5" dirty="0">
                <a:latin typeface="Calibri"/>
                <a:cs typeface="Calibri"/>
              </a:rPr>
              <a:t> </a:t>
            </a:r>
            <a:r>
              <a:rPr sz="2300" dirty="0">
                <a:latin typeface="Calibri"/>
                <a:cs typeface="Calibri"/>
              </a:rPr>
              <a:t>security</a:t>
            </a:r>
            <a:r>
              <a:rPr sz="2300" spc="15" dirty="0">
                <a:latin typeface="Calibri"/>
                <a:cs typeface="Calibri"/>
              </a:rPr>
              <a:t> </a:t>
            </a:r>
            <a:r>
              <a:rPr sz="2300" dirty="0">
                <a:latin typeface="Calibri"/>
                <a:cs typeface="Calibri"/>
              </a:rPr>
              <a:t>concerns</a:t>
            </a:r>
            <a:r>
              <a:rPr sz="2300" spc="10" dirty="0">
                <a:latin typeface="Calibri"/>
                <a:cs typeface="Calibri"/>
              </a:rPr>
              <a:t> </a:t>
            </a:r>
            <a:r>
              <a:rPr sz="2300" dirty="0">
                <a:latin typeface="Calibri"/>
                <a:cs typeface="Calibri"/>
              </a:rPr>
              <a:t>in</a:t>
            </a:r>
            <a:r>
              <a:rPr sz="2300" spc="10" dirty="0">
                <a:latin typeface="Calibri"/>
                <a:cs typeface="Calibri"/>
              </a:rPr>
              <a:t> </a:t>
            </a:r>
            <a:r>
              <a:rPr sz="2300" b="1" spc="-5" dirty="0">
                <a:latin typeface="Calibri"/>
                <a:cs typeface="Calibri"/>
              </a:rPr>
              <a:t>real-world</a:t>
            </a:r>
            <a:r>
              <a:rPr sz="2300" b="1" spc="5" dirty="0">
                <a:latin typeface="Calibri"/>
                <a:cs typeface="Calibri"/>
              </a:rPr>
              <a:t> Linux</a:t>
            </a:r>
            <a:r>
              <a:rPr sz="2300" b="1" spc="-25" dirty="0">
                <a:latin typeface="Calibri"/>
                <a:cs typeface="Calibri"/>
              </a:rPr>
              <a:t> </a:t>
            </a:r>
            <a:r>
              <a:rPr sz="2300" b="1" dirty="0">
                <a:latin typeface="Calibri"/>
                <a:cs typeface="Calibri"/>
              </a:rPr>
              <a:t>deployments</a:t>
            </a:r>
            <a:endParaRPr sz="2300">
              <a:latin typeface="Calibri"/>
              <a:cs typeface="Calibri"/>
            </a:endParaRPr>
          </a:p>
          <a:p>
            <a:pPr marL="733425" lvl="1" indent="-343535">
              <a:lnSpc>
                <a:spcPct val="100000"/>
              </a:lnSpc>
              <a:spcBef>
                <a:spcPts val="650"/>
              </a:spcBef>
              <a:buSzPct val="43589"/>
              <a:buFont typeface="Arial"/>
              <a:buChar char="•"/>
              <a:tabLst>
                <a:tab pos="733425" algn="l"/>
                <a:tab pos="734060" algn="l"/>
              </a:tabLst>
            </a:pPr>
            <a:r>
              <a:rPr sz="1950" spc="15" dirty="0">
                <a:latin typeface="Calibri"/>
                <a:cs typeface="Calibri"/>
              </a:rPr>
              <a:t>Samba</a:t>
            </a:r>
            <a:endParaRPr sz="1950">
              <a:latin typeface="Calibri"/>
              <a:cs typeface="Calibri"/>
            </a:endParaRPr>
          </a:p>
          <a:p>
            <a:pPr marL="733425" lvl="1" indent="-343535">
              <a:lnSpc>
                <a:spcPct val="100000"/>
              </a:lnSpc>
              <a:spcBef>
                <a:spcPts val="240"/>
              </a:spcBef>
              <a:buSzPct val="43589"/>
              <a:buFont typeface="Arial"/>
              <a:buChar char="•"/>
              <a:tabLst>
                <a:tab pos="733425" algn="l"/>
                <a:tab pos="734060" algn="l"/>
              </a:tabLst>
            </a:pPr>
            <a:r>
              <a:rPr sz="1950" spc="10" dirty="0">
                <a:latin typeface="Calibri"/>
                <a:cs typeface="Calibri"/>
              </a:rPr>
              <a:t>OpenLDAP</a:t>
            </a:r>
            <a:endParaRPr sz="1950">
              <a:latin typeface="Calibri"/>
              <a:cs typeface="Calibri"/>
            </a:endParaRPr>
          </a:p>
          <a:p>
            <a:pPr marL="733425" lvl="1" indent="-343535">
              <a:lnSpc>
                <a:spcPct val="100000"/>
              </a:lnSpc>
              <a:spcBef>
                <a:spcPts val="240"/>
              </a:spcBef>
              <a:buSzPct val="43589"/>
              <a:buFont typeface="Arial"/>
              <a:buChar char="•"/>
              <a:tabLst>
                <a:tab pos="733425" algn="l"/>
                <a:tab pos="734060" algn="l"/>
              </a:tabLst>
            </a:pPr>
            <a:r>
              <a:rPr sz="1950" spc="15" dirty="0">
                <a:latin typeface="Calibri"/>
                <a:cs typeface="Calibri"/>
              </a:rPr>
              <a:t>SSH</a:t>
            </a:r>
            <a:r>
              <a:rPr sz="1950" spc="5" dirty="0">
                <a:latin typeface="Calibri"/>
                <a:cs typeface="Calibri"/>
              </a:rPr>
              <a:t> </a:t>
            </a:r>
            <a:r>
              <a:rPr sz="1950" dirty="0">
                <a:latin typeface="Calibri"/>
                <a:cs typeface="Calibri"/>
              </a:rPr>
              <a:t>from</a:t>
            </a:r>
            <a:r>
              <a:rPr sz="1950" spc="10" dirty="0">
                <a:latin typeface="Calibri"/>
                <a:cs typeface="Calibri"/>
              </a:rPr>
              <a:t> a</a:t>
            </a:r>
            <a:r>
              <a:rPr sz="1950" spc="-5" dirty="0">
                <a:latin typeface="Calibri"/>
                <a:cs typeface="Calibri"/>
              </a:rPr>
              <a:t> </a:t>
            </a:r>
            <a:r>
              <a:rPr sz="1950" spc="5" dirty="0">
                <a:latin typeface="Calibri"/>
                <a:cs typeface="Calibri"/>
              </a:rPr>
              <a:t>red</a:t>
            </a:r>
            <a:r>
              <a:rPr sz="1950" dirty="0">
                <a:latin typeface="Calibri"/>
                <a:cs typeface="Calibri"/>
              </a:rPr>
              <a:t> teamer’s</a:t>
            </a:r>
            <a:r>
              <a:rPr sz="1950" spc="15" dirty="0">
                <a:latin typeface="Calibri"/>
                <a:cs typeface="Calibri"/>
              </a:rPr>
              <a:t> </a:t>
            </a:r>
            <a:r>
              <a:rPr sz="1950" spc="5" dirty="0">
                <a:latin typeface="Calibri"/>
                <a:cs typeface="Calibri"/>
              </a:rPr>
              <a:t>perspective</a:t>
            </a:r>
            <a:endParaRPr sz="1950">
              <a:latin typeface="Calibri"/>
              <a:cs typeface="Calibri"/>
            </a:endParaRPr>
          </a:p>
          <a:p>
            <a:pPr marL="733425" lvl="1" indent="-343535">
              <a:lnSpc>
                <a:spcPct val="100000"/>
              </a:lnSpc>
              <a:spcBef>
                <a:spcPts val="250"/>
              </a:spcBef>
              <a:buSzPct val="43589"/>
              <a:buFont typeface="Arial"/>
              <a:buChar char="•"/>
              <a:tabLst>
                <a:tab pos="733425" algn="l"/>
                <a:tab pos="734060" algn="l"/>
              </a:tabLst>
            </a:pPr>
            <a:r>
              <a:rPr sz="1950" spc="10" dirty="0">
                <a:latin typeface="Calibri"/>
                <a:cs typeface="Calibri"/>
              </a:rPr>
              <a:t>Where</a:t>
            </a:r>
            <a:r>
              <a:rPr sz="1950" spc="-15" dirty="0">
                <a:latin typeface="Calibri"/>
                <a:cs typeface="Calibri"/>
              </a:rPr>
              <a:t> </a:t>
            </a:r>
            <a:r>
              <a:rPr sz="1950" spc="-5" dirty="0">
                <a:latin typeface="Calibri"/>
                <a:cs typeface="Calibri"/>
              </a:rPr>
              <a:t>to</a:t>
            </a:r>
            <a:r>
              <a:rPr sz="1950" dirty="0">
                <a:latin typeface="Calibri"/>
                <a:cs typeface="Calibri"/>
              </a:rPr>
              <a:t> </a:t>
            </a:r>
            <a:r>
              <a:rPr sz="1950" spc="10" dirty="0">
                <a:latin typeface="Calibri"/>
                <a:cs typeface="Calibri"/>
              </a:rPr>
              <a:t>look</a:t>
            </a:r>
            <a:r>
              <a:rPr sz="1950" spc="-5" dirty="0">
                <a:latin typeface="Calibri"/>
                <a:cs typeface="Calibri"/>
              </a:rPr>
              <a:t> for </a:t>
            </a:r>
            <a:r>
              <a:rPr sz="1950" spc="5" dirty="0">
                <a:latin typeface="Calibri"/>
                <a:cs typeface="Calibri"/>
              </a:rPr>
              <a:t>credentials</a:t>
            </a:r>
            <a:endParaRPr sz="1950">
              <a:latin typeface="Calibri"/>
              <a:cs typeface="Calibri"/>
            </a:endParaRPr>
          </a:p>
          <a:p>
            <a:pPr marL="733425" lvl="1" indent="-343535">
              <a:lnSpc>
                <a:spcPct val="100000"/>
              </a:lnSpc>
              <a:spcBef>
                <a:spcPts val="240"/>
              </a:spcBef>
              <a:buSzPct val="43589"/>
              <a:buFont typeface="Arial"/>
              <a:buChar char="•"/>
              <a:tabLst>
                <a:tab pos="733425" algn="l"/>
                <a:tab pos="734060" algn="l"/>
              </a:tabLst>
            </a:pPr>
            <a:r>
              <a:rPr sz="1950" spc="15" dirty="0">
                <a:latin typeface="Calibri"/>
                <a:cs typeface="Calibri"/>
              </a:rPr>
              <a:t>SSH</a:t>
            </a:r>
            <a:r>
              <a:rPr sz="1950" spc="-25" dirty="0">
                <a:latin typeface="Calibri"/>
                <a:cs typeface="Calibri"/>
              </a:rPr>
              <a:t> </a:t>
            </a:r>
            <a:r>
              <a:rPr sz="1950" spc="-35" dirty="0">
                <a:latin typeface="Calibri"/>
                <a:cs typeface="Calibri"/>
              </a:rPr>
              <a:t>PAM</a:t>
            </a:r>
            <a:endParaRPr sz="1950">
              <a:latin typeface="Calibri"/>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700"/>
            <a:ext cx="2868295" cy="579755"/>
          </a:xfrm>
          <a:prstGeom prst="rect">
            <a:avLst/>
          </a:prstGeom>
        </p:spPr>
        <p:txBody>
          <a:bodyPr vert="horz" wrap="square" lIns="0" tIns="17145" rIns="0" bIns="0" rtlCol="0">
            <a:spAutoFit/>
          </a:bodyPr>
          <a:lstStyle/>
          <a:p>
            <a:pPr marL="12700">
              <a:lnSpc>
                <a:spcPct val="100000"/>
              </a:lnSpc>
              <a:spcBef>
                <a:spcPts val="135"/>
              </a:spcBef>
            </a:pPr>
            <a:r>
              <a:rPr sz="3600" b="0" spc="10" dirty="0">
                <a:latin typeface="Calibri Light"/>
                <a:cs typeface="Calibri Light"/>
              </a:rPr>
              <a:t>Linux</a:t>
            </a:r>
            <a:r>
              <a:rPr sz="3600" b="0" spc="-70" dirty="0">
                <a:latin typeface="Calibri Light"/>
                <a:cs typeface="Calibri Light"/>
              </a:rPr>
              <a:t> </a:t>
            </a:r>
            <a:r>
              <a:rPr sz="3600" b="0" spc="5" dirty="0">
                <a:latin typeface="Calibri Light"/>
                <a:cs typeface="Calibri Light"/>
              </a:rPr>
              <a:t>Networks</a:t>
            </a:r>
            <a:endParaRPr sz="3600">
              <a:latin typeface="Calibri Light"/>
              <a:cs typeface="Calibri Light"/>
            </a:endParaRPr>
          </a:p>
        </p:txBody>
      </p:sp>
      <p:sp>
        <p:nvSpPr>
          <p:cNvPr id="5" name="object 5"/>
          <p:cNvSpPr txBox="1">
            <a:spLocks noGrp="1"/>
          </p:cNvSpPr>
          <p:nvPr>
            <p:ph type="ftr" sz="quarter" idx="5"/>
          </p:nvPr>
        </p:nvSpPr>
        <p:spPr>
          <a:xfrm>
            <a:off x="1935607" y="7232122"/>
            <a:ext cx="6210300" cy="234038"/>
          </a:xfrm>
          <a:prstGeom prst="rect">
            <a:avLst/>
          </a:prstGeom>
        </p:spPr>
        <p:txBody>
          <a:bodyPr vert="horz" wrap="square" lIns="0" tIns="0" rIns="0" bIns="0" rtlCol="0">
            <a:spAutoFit/>
          </a:bodyPr>
          <a:lstStyle/>
          <a:p>
            <a:pPr marL="12700">
              <a:lnSpc>
                <a:spcPts val="1810"/>
              </a:lnSpc>
            </a:pPr>
            <a:r>
              <a:rPr lang="en-US" spc="-5"/>
              <a:t>Real-world systems: ethical hacking practicum – UW Summer 2021</a:t>
            </a:r>
            <a:endParaRPr spc="-5" dirty="0"/>
          </a:p>
        </p:txBody>
      </p:sp>
      <p:sp>
        <p:nvSpPr>
          <p:cNvPr id="3" name="object 3"/>
          <p:cNvSpPr txBox="1"/>
          <p:nvPr/>
        </p:nvSpPr>
        <p:spPr>
          <a:xfrm>
            <a:off x="688657" y="1783207"/>
            <a:ext cx="8462645" cy="2806700"/>
          </a:xfrm>
          <a:prstGeom prst="rect">
            <a:avLst/>
          </a:prstGeom>
        </p:spPr>
        <p:txBody>
          <a:bodyPr vert="horz" wrap="square" lIns="0" tIns="14604" rIns="0" bIns="0" rtlCol="0">
            <a:spAutoFit/>
          </a:bodyPr>
          <a:lstStyle/>
          <a:p>
            <a:pPr marL="337185" indent="-325120">
              <a:lnSpc>
                <a:spcPct val="100000"/>
              </a:lnSpc>
              <a:spcBef>
                <a:spcPts val="114"/>
              </a:spcBef>
              <a:buSzPct val="45652"/>
              <a:buFont typeface="Wingdings"/>
              <a:buChar char=""/>
              <a:tabLst>
                <a:tab pos="337185" algn="l"/>
                <a:tab pos="337820" algn="l"/>
              </a:tabLst>
            </a:pPr>
            <a:r>
              <a:rPr sz="2300" spc="5" dirty="0">
                <a:latin typeface="Calibri"/>
                <a:cs typeface="Calibri"/>
              </a:rPr>
              <a:t>SSH</a:t>
            </a:r>
            <a:endParaRPr sz="2300">
              <a:latin typeface="Calibri"/>
              <a:cs typeface="Calibri"/>
            </a:endParaRPr>
          </a:p>
          <a:p>
            <a:pPr>
              <a:lnSpc>
                <a:spcPct val="100000"/>
              </a:lnSpc>
              <a:spcBef>
                <a:spcPts val="5"/>
              </a:spcBef>
              <a:buFont typeface="Wingdings"/>
              <a:buChar char=""/>
            </a:pPr>
            <a:endParaRPr sz="3300">
              <a:latin typeface="Calibri"/>
              <a:cs typeface="Calibri"/>
            </a:endParaRPr>
          </a:p>
          <a:p>
            <a:pPr marL="768350" lvl="1" indent="-323850">
              <a:lnSpc>
                <a:spcPct val="100000"/>
              </a:lnSpc>
              <a:buSzPct val="74358"/>
              <a:buFont typeface="Symbol"/>
              <a:buChar char=""/>
              <a:tabLst>
                <a:tab pos="768350" algn="l"/>
                <a:tab pos="768985" algn="l"/>
              </a:tabLst>
            </a:pPr>
            <a:r>
              <a:rPr sz="1950" b="1" spc="5" dirty="0">
                <a:latin typeface="Calibri"/>
                <a:cs typeface="Calibri"/>
              </a:rPr>
              <a:t>Fingerprints</a:t>
            </a:r>
            <a:r>
              <a:rPr sz="1950" b="1" spc="-30" dirty="0">
                <a:latin typeface="Calibri"/>
                <a:cs typeface="Calibri"/>
              </a:rPr>
              <a:t> </a:t>
            </a:r>
            <a:r>
              <a:rPr sz="1950" spc="5" dirty="0">
                <a:latin typeface="Calibri"/>
                <a:cs typeface="Calibri"/>
              </a:rPr>
              <a:t>are</a:t>
            </a:r>
            <a:r>
              <a:rPr sz="1950" spc="-5" dirty="0">
                <a:latin typeface="Calibri"/>
                <a:cs typeface="Calibri"/>
              </a:rPr>
              <a:t> </a:t>
            </a:r>
            <a:r>
              <a:rPr sz="1950" spc="5" dirty="0">
                <a:latin typeface="Calibri"/>
                <a:cs typeface="Calibri"/>
              </a:rPr>
              <a:t>important</a:t>
            </a:r>
            <a:endParaRPr sz="1950">
              <a:latin typeface="Calibri"/>
              <a:cs typeface="Calibri"/>
            </a:endParaRPr>
          </a:p>
          <a:p>
            <a:pPr marL="1199515" lvl="2" indent="-285750">
              <a:lnSpc>
                <a:spcPct val="100000"/>
              </a:lnSpc>
              <a:spcBef>
                <a:spcPts val="229"/>
              </a:spcBef>
              <a:buSzPct val="45454"/>
              <a:buFont typeface="Wingdings"/>
              <a:buChar char=""/>
              <a:tabLst>
                <a:tab pos="1199515" algn="l"/>
                <a:tab pos="1200150" algn="l"/>
              </a:tabLst>
            </a:pPr>
            <a:r>
              <a:rPr sz="1650" dirty="0">
                <a:latin typeface="Calibri"/>
                <a:cs typeface="Calibri"/>
              </a:rPr>
              <a:t>Similar</a:t>
            </a:r>
            <a:r>
              <a:rPr sz="1650" spc="-30" dirty="0">
                <a:latin typeface="Calibri"/>
                <a:cs typeface="Calibri"/>
              </a:rPr>
              <a:t> </a:t>
            </a:r>
            <a:r>
              <a:rPr sz="1650" spc="-5" dirty="0">
                <a:latin typeface="Calibri"/>
                <a:cs typeface="Calibri"/>
              </a:rPr>
              <a:t>to</a:t>
            </a:r>
            <a:r>
              <a:rPr sz="1650" spc="5" dirty="0">
                <a:latin typeface="Calibri"/>
                <a:cs typeface="Calibri"/>
              </a:rPr>
              <a:t> </a:t>
            </a:r>
            <a:r>
              <a:rPr sz="1650" dirty="0">
                <a:latin typeface="Calibri"/>
                <a:cs typeface="Calibri"/>
              </a:rPr>
              <a:t>a thumbprint</a:t>
            </a:r>
            <a:r>
              <a:rPr sz="1650" spc="-15" dirty="0">
                <a:latin typeface="Calibri"/>
                <a:cs typeface="Calibri"/>
              </a:rPr>
              <a:t> for</a:t>
            </a:r>
            <a:r>
              <a:rPr sz="1650" dirty="0">
                <a:latin typeface="Calibri"/>
                <a:cs typeface="Calibri"/>
              </a:rPr>
              <a:t> a</a:t>
            </a:r>
            <a:r>
              <a:rPr sz="1650" spc="-5" dirty="0">
                <a:latin typeface="Calibri"/>
                <a:cs typeface="Calibri"/>
              </a:rPr>
              <a:t> certificate,</a:t>
            </a:r>
            <a:r>
              <a:rPr sz="1650" spc="-30" dirty="0">
                <a:latin typeface="Calibri"/>
                <a:cs typeface="Calibri"/>
              </a:rPr>
              <a:t> </a:t>
            </a:r>
            <a:r>
              <a:rPr sz="1650" dirty="0">
                <a:latin typeface="Calibri"/>
                <a:cs typeface="Calibri"/>
              </a:rPr>
              <a:t>they</a:t>
            </a:r>
            <a:r>
              <a:rPr sz="1650" spc="-5" dirty="0">
                <a:latin typeface="Calibri"/>
                <a:cs typeface="Calibri"/>
              </a:rPr>
              <a:t> </a:t>
            </a:r>
            <a:r>
              <a:rPr sz="1650" dirty="0">
                <a:latin typeface="Calibri"/>
                <a:cs typeface="Calibri"/>
              </a:rPr>
              <a:t>identify</a:t>
            </a:r>
            <a:r>
              <a:rPr sz="1650" spc="-30" dirty="0">
                <a:latin typeface="Calibri"/>
                <a:cs typeface="Calibri"/>
              </a:rPr>
              <a:t> </a:t>
            </a:r>
            <a:r>
              <a:rPr sz="1650" dirty="0">
                <a:latin typeface="Calibri"/>
                <a:cs typeface="Calibri"/>
              </a:rPr>
              <a:t>a </a:t>
            </a:r>
            <a:r>
              <a:rPr sz="1650" spc="5" dirty="0">
                <a:latin typeface="Calibri"/>
                <a:cs typeface="Calibri"/>
              </a:rPr>
              <a:t>unique</a:t>
            </a:r>
            <a:r>
              <a:rPr sz="1650" spc="-15" dirty="0">
                <a:latin typeface="Calibri"/>
                <a:cs typeface="Calibri"/>
              </a:rPr>
              <a:t> </a:t>
            </a:r>
            <a:r>
              <a:rPr sz="1650" spc="-5" dirty="0">
                <a:latin typeface="Calibri"/>
                <a:cs typeface="Calibri"/>
              </a:rPr>
              <a:t>public/private </a:t>
            </a:r>
            <a:r>
              <a:rPr sz="1650" spc="-20" dirty="0">
                <a:latin typeface="Calibri"/>
                <a:cs typeface="Calibri"/>
              </a:rPr>
              <a:t>key</a:t>
            </a:r>
            <a:r>
              <a:rPr sz="1650" spc="-40" dirty="0">
                <a:latin typeface="Calibri"/>
                <a:cs typeface="Calibri"/>
              </a:rPr>
              <a:t> </a:t>
            </a:r>
            <a:r>
              <a:rPr sz="1650" dirty="0">
                <a:latin typeface="Calibri"/>
                <a:cs typeface="Calibri"/>
              </a:rPr>
              <a:t>pair</a:t>
            </a:r>
            <a:endParaRPr sz="1650">
              <a:latin typeface="Calibri"/>
              <a:cs typeface="Calibri"/>
            </a:endParaRPr>
          </a:p>
          <a:p>
            <a:pPr lvl="2">
              <a:lnSpc>
                <a:spcPct val="100000"/>
              </a:lnSpc>
              <a:spcBef>
                <a:spcPts val="55"/>
              </a:spcBef>
              <a:buFont typeface="Wingdings"/>
              <a:buChar char=""/>
            </a:pPr>
            <a:endParaRPr sz="1750">
              <a:latin typeface="Calibri"/>
              <a:cs typeface="Calibri"/>
            </a:endParaRPr>
          </a:p>
          <a:p>
            <a:pPr marL="1199515" lvl="2" indent="-285750">
              <a:lnSpc>
                <a:spcPct val="100000"/>
              </a:lnSpc>
              <a:spcBef>
                <a:spcPts val="5"/>
              </a:spcBef>
              <a:buSzPct val="45454"/>
              <a:buFont typeface="Wingdings"/>
              <a:buChar char=""/>
              <a:tabLst>
                <a:tab pos="1199515" algn="l"/>
                <a:tab pos="1200150" algn="l"/>
              </a:tabLst>
            </a:pPr>
            <a:r>
              <a:rPr sz="1650" spc="5" dirty="0">
                <a:latin typeface="Calibri"/>
                <a:cs typeface="Calibri"/>
              </a:rPr>
              <a:t>Uniquely</a:t>
            </a:r>
            <a:r>
              <a:rPr sz="1650" spc="-40" dirty="0">
                <a:latin typeface="Calibri"/>
                <a:cs typeface="Calibri"/>
              </a:rPr>
              <a:t> </a:t>
            </a:r>
            <a:r>
              <a:rPr sz="1650" dirty="0">
                <a:latin typeface="Calibri"/>
                <a:cs typeface="Calibri"/>
              </a:rPr>
              <a:t>identifies</a:t>
            </a:r>
            <a:r>
              <a:rPr sz="1650" spc="-40" dirty="0">
                <a:latin typeface="Calibri"/>
                <a:cs typeface="Calibri"/>
              </a:rPr>
              <a:t> </a:t>
            </a:r>
            <a:r>
              <a:rPr sz="1650" dirty="0">
                <a:latin typeface="Calibri"/>
                <a:cs typeface="Calibri"/>
              </a:rPr>
              <a:t>a</a:t>
            </a:r>
            <a:r>
              <a:rPr sz="1650" spc="-5" dirty="0">
                <a:latin typeface="Calibri"/>
                <a:cs typeface="Calibri"/>
              </a:rPr>
              <a:t> host</a:t>
            </a:r>
            <a:r>
              <a:rPr sz="1650" spc="-10" dirty="0">
                <a:latin typeface="Calibri"/>
                <a:cs typeface="Calibri"/>
              </a:rPr>
              <a:t> </a:t>
            </a:r>
            <a:r>
              <a:rPr sz="1650" spc="-5" dirty="0">
                <a:latin typeface="Calibri"/>
                <a:cs typeface="Calibri"/>
              </a:rPr>
              <a:t>to</a:t>
            </a:r>
            <a:r>
              <a:rPr sz="1650" dirty="0">
                <a:latin typeface="Calibri"/>
                <a:cs typeface="Calibri"/>
              </a:rPr>
              <a:t> a</a:t>
            </a:r>
            <a:r>
              <a:rPr sz="1650" spc="-5" dirty="0">
                <a:latin typeface="Calibri"/>
                <a:cs typeface="Calibri"/>
              </a:rPr>
              <a:t> </a:t>
            </a:r>
            <a:r>
              <a:rPr sz="1650" dirty="0">
                <a:latin typeface="Calibri"/>
                <a:cs typeface="Calibri"/>
              </a:rPr>
              <a:t>user</a:t>
            </a:r>
            <a:r>
              <a:rPr sz="1650" spc="-10" dirty="0">
                <a:latin typeface="Calibri"/>
                <a:cs typeface="Calibri"/>
              </a:rPr>
              <a:t> </a:t>
            </a:r>
            <a:r>
              <a:rPr sz="1650" dirty="0">
                <a:latin typeface="Calibri"/>
                <a:cs typeface="Calibri"/>
              </a:rPr>
              <a:t>when</a:t>
            </a:r>
            <a:r>
              <a:rPr sz="1650" spc="5" dirty="0">
                <a:latin typeface="Calibri"/>
                <a:cs typeface="Calibri"/>
              </a:rPr>
              <a:t> </a:t>
            </a:r>
            <a:r>
              <a:rPr sz="1650" dirty="0">
                <a:latin typeface="Calibri"/>
                <a:cs typeface="Calibri"/>
              </a:rPr>
              <a:t>they</a:t>
            </a:r>
            <a:r>
              <a:rPr sz="1650" spc="-10" dirty="0">
                <a:latin typeface="Calibri"/>
                <a:cs typeface="Calibri"/>
              </a:rPr>
              <a:t> </a:t>
            </a:r>
            <a:r>
              <a:rPr sz="1650" dirty="0">
                <a:latin typeface="Calibri"/>
                <a:cs typeface="Calibri"/>
              </a:rPr>
              <a:t>log</a:t>
            </a:r>
            <a:r>
              <a:rPr sz="1650" spc="-25" dirty="0">
                <a:latin typeface="Calibri"/>
                <a:cs typeface="Calibri"/>
              </a:rPr>
              <a:t> </a:t>
            </a:r>
            <a:r>
              <a:rPr sz="1650" dirty="0">
                <a:latin typeface="Calibri"/>
                <a:cs typeface="Calibri"/>
              </a:rPr>
              <a:t>in</a:t>
            </a:r>
            <a:endParaRPr sz="1650">
              <a:latin typeface="Calibri"/>
              <a:cs typeface="Calibri"/>
            </a:endParaRPr>
          </a:p>
          <a:p>
            <a:pPr lvl="2">
              <a:lnSpc>
                <a:spcPct val="100000"/>
              </a:lnSpc>
              <a:spcBef>
                <a:spcPts val="45"/>
              </a:spcBef>
              <a:buFont typeface="Wingdings"/>
              <a:buChar char=""/>
            </a:pPr>
            <a:endParaRPr sz="1750">
              <a:latin typeface="Calibri"/>
              <a:cs typeface="Calibri"/>
            </a:endParaRPr>
          </a:p>
          <a:p>
            <a:pPr marL="1199515" lvl="2" indent="-285750">
              <a:lnSpc>
                <a:spcPct val="100000"/>
              </a:lnSpc>
              <a:buSzPct val="45454"/>
              <a:buFont typeface="Wingdings"/>
              <a:buChar char=""/>
              <a:tabLst>
                <a:tab pos="1199515" algn="l"/>
                <a:tab pos="1200150" algn="l"/>
              </a:tabLst>
            </a:pPr>
            <a:r>
              <a:rPr sz="1650" b="1" spc="-10" dirty="0">
                <a:latin typeface="Calibri"/>
                <a:cs typeface="Calibri"/>
              </a:rPr>
              <a:t>Prevents</a:t>
            </a:r>
            <a:r>
              <a:rPr sz="1650" b="1" spc="10" dirty="0">
                <a:latin typeface="Calibri"/>
                <a:cs typeface="Calibri"/>
              </a:rPr>
              <a:t> </a:t>
            </a:r>
            <a:r>
              <a:rPr sz="1650" b="1" dirty="0">
                <a:latin typeface="Calibri"/>
                <a:cs typeface="Calibri"/>
              </a:rPr>
              <a:t>MITM</a:t>
            </a:r>
            <a:r>
              <a:rPr sz="1650" b="1" spc="-15" dirty="0">
                <a:latin typeface="Calibri"/>
                <a:cs typeface="Calibri"/>
              </a:rPr>
              <a:t> attacks</a:t>
            </a:r>
            <a:endParaRPr sz="1650">
              <a:latin typeface="Calibri"/>
              <a:cs typeface="Calibri"/>
            </a:endParaRPr>
          </a:p>
          <a:p>
            <a:pPr marL="1632585" lvl="3" indent="-215900">
              <a:lnSpc>
                <a:spcPct val="100000"/>
              </a:lnSpc>
              <a:spcBef>
                <a:spcPts val="455"/>
              </a:spcBef>
              <a:buSzPct val="75862"/>
              <a:buFont typeface="Symbol"/>
              <a:buChar char=""/>
              <a:tabLst>
                <a:tab pos="1632585" algn="l"/>
                <a:tab pos="1633220" algn="l"/>
              </a:tabLst>
            </a:pPr>
            <a:r>
              <a:rPr sz="1450" spc="10" dirty="0">
                <a:latin typeface="Calibri"/>
                <a:cs typeface="Calibri"/>
              </a:rPr>
              <a:t>In</a:t>
            </a:r>
            <a:r>
              <a:rPr sz="1450" spc="20" dirty="0">
                <a:latin typeface="Calibri"/>
                <a:cs typeface="Calibri"/>
              </a:rPr>
              <a:t> </a:t>
            </a:r>
            <a:r>
              <a:rPr sz="1450" spc="15" dirty="0">
                <a:latin typeface="Calibri"/>
                <a:cs typeface="Calibri"/>
              </a:rPr>
              <a:t>a</a:t>
            </a:r>
            <a:r>
              <a:rPr sz="1450" spc="5" dirty="0">
                <a:latin typeface="Calibri"/>
                <a:cs typeface="Calibri"/>
              </a:rPr>
              <a:t> perfect</a:t>
            </a:r>
            <a:r>
              <a:rPr sz="1450" spc="15" dirty="0">
                <a:latin typeface="Calibri"/>
                <a:cs typeface="Calibri"/>
              </a:rPr>
              <a:t> </a:t>
            </a:r>
            <a:r>
              <a:rPr sz="1450" spc="10" dirty="0">
                <a:latin typeface="Calibri"/>
                <a:cs typeface="Calibri"/>
              </a:rPr>
              <a:t>world</a:t>
            </a:r>
            <a:r>
              <a:rPr sz="1450" spc="30" dirty="0">
                <a:latin typeface="Calibri"/>
                <a:cs typeface="Calibri"/>
              </a:rPr>
              <a:t> </a:t>
            </a:r>
            <a:r>
              <a:rPr sz="1450" spc="10" dirty="0">
                <a:latin typeface="Calibri"/>
                <a:cs typeface="Calibri"/>
              </a:rPr>
              <a:t>where</a:t>
            </a:r>
            <a:r>
              <a:rPr sz="1450" spc="15" dirty="0">
                <a:latin typeface="Calibri"/>
                <a:cs typeface="Calibri"/>
              </a:rPr>
              <a:t> </a:t>
            </a:r>
            <a:r>
              <a:rPr sz="1450" spc="10" dirty="0">
                <a:latin typeface="Calibri"/>
                <a:cs typeface="Calibri"/>
              </a:rPr>
              <a:t>people</a:t>
            </a:r>
            <a:r>
              <a:rPr sz="1450" spc="25" dirty="0">
                <a:latin typeface="Calibri"/>
                <a:cs typeface="Calibri"/>
              </a:rPr>
              <a:t> </a:t>
            </a:r>
            <a:r>
              <a:rPr sz="1450" spc="10" dirty="0">
                <a:latin typeface="Calibri"/>
                <a:cs typeface="Calibri"/>
              </a:rPr>
              <a:t>check</a:t>
            </a:r>
            <a:r>
              <a:rPr sz="1450" spc="20" dirty="0">
                <a:latin typeface="Calibri"/>
                <a:cs typeface="Calibri"/>
              </a:rPr>
              <a:t> </a:t>
            </a:r>
            <a:r>
              <a:rPr sz="1450" spc="15" dirty="0">
                <a:latin typeface="Calibri"/>
                <a:cs typeface="Calibri"/>
              </a:rPr>
              <a:t>the </a:t>
            </a:r>
            <a:r>
              <a:rPr sz="1450" spc="5" dirty="0">
                <a:latin typeface="Calibri"/>
                <a:cs typeface="Calibri"/>
              </a:rPr>
              <a:t>fingerprint</a:t>
            </a:r>
            <a:r>
              <a:rPr sz="1450" spc="40" dirty="0">
                <a:latin typeface="Calibri"/>
                <a:cs typeface="Calibri"/>
              </a:rPr>
              <a:t> </a:t>
            </a:r>
            <a:r>
              <a:rPr sz="1450" dirty="0">
                <a:latin typeface="Calibri"/>
                <a:cs typeface="Calibri"/>
              </a:rPr>
              <a:t>before</a:t>
            </a:r>
            <a:r>
              <a:rPr sz="1450" spc="25" dirty="0">
                <a:latin typeface="Calibri"/>
                <a:cs typeface="Calibri"/>
              </a:rPr>
              <a:t> </a:t>
            </a:r>
            <a:r>
              <a:rPr sz="1450" spc="10" dirty="0">
                <a:latin typeface="Calibri"/>
                <a:cs typeface="Calibri"/>
              </a:rPr>
              <a:t>logging</a:t>
            </a:r>
            <a:r>
              <a:rPr sz="1450" spc="40" dirty="0">
                <a:latin typeface="Calibri"/>
                <a:cs typeface="Calibri"/>
              </a:rPr>
              <a:t> </a:t>
            </a:r>
            <a:r>
              <a:rPr sz="1450" spc="5" dirty="0">
                <a:latin typeface="Calibri"/>
                <a:cs typeface="Calibri"/>
              </a:rPr>
              <a:t>in</a:t>
            </a:r>
            <a:endParaRPr sz="1450">
              <a:latin typeface="Calibri"/>
              <a:cs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700"/>
            <a:ext cx="2868295" cy="579755"/>
          </a:xfrm>
          <a:prstGeom prst="rect">
            <a:avLst/>
          </a:prstGeom>
        </p:spPr>
        <p:txBody>
          <a:bodyPr vert="horz" wrap="square" lIns="0" tIns="17145" rIns="0" bIns="0" rtlCol="0">
            <a:spAutoFit/>
          </a:bodyPr>
          <a:lstStyle/>
          <a:p>
            <a:pPr marL="12700">
              <a:lnSpc>
                <a:spcPct val="100000"/>
              </a:lnSpc>
              <a:spcBef>
                <a:spcPts val="135"/>
              </a:spcBef>
            </a:pPr>
            <a:r>
              <a:rPr sz="3600" b="0" spc="10" dirty="0">
                <a:latin typeface="Calibri Light"/>
                <a:cs typeface="Calibri Light"/>
              </a:rPr>
              <a:t>Linux</a:t>
            </a:r>
            <a:r>
              <a:rPr sz="3600" b="0" spc="-70" dirty="0">
                <a:latin typeface="Calibri Light"/>
                <a:cs typeface="Calibri Light"/>
              </a:rPr>
              <a:t> </a:t>
            </a:r>
            <a:r>
              <a:rPr sz="3600" b="0" spc="5" dirty="0">
                <a:latin typeface="Calibri Light"/>
                <a:cs typeface="Calibri Light"/>
              </a:rPr>
              <a:t>Networks</a:t>
            </a:r>
            <a:endParaRPr sz="3600">
              <a:latin typeface="Calibri Light"/>
              <a:cs typeface="Calibri Light"/>
            </a:endParaRPr>
          </a:p>
        </p:txBody>
      </p:sp>
      <p:sp>
        <p:nvSpPr>
          <p:cNvPr id="5" name="object 5"/>
          <p:cNvSpPr txBox="1">
            <a:spLocks noGrp="1"/>
          </p:cNvSpPr>
          <p:nvPr>
            <p:ph type="ftr" sz="quarter" idx="5"/>
          </p:nvPr>
        </p:nvSpPr>
        <p:spPr>
          <a:xfrm>
            <a:off x="1935607" y="7232122"/>
            <a:ext cx="6210300" cy="234038"/>
          </a:xfrm>
          <a:prstGeom prst="rect">
            <a:avLst/>
          </a:prstGeom>
        </p:spPr>
        <p:txBody>
          <a:bodyPr vert="horz" wrap="square" lIns="0" tIns="0" rIns="0" bIns="0" rtlCol="0">
            <a:spAutoFit/>
          </a:bodyPr>
          <a:lstStyle/>
          <a:p>
            <a:pPr marL="12700">
              <a:lnSpc>
                <a:spcPts val="1810"/>
              </a:lnSpc>
            </a:pPr>
            <a:r>
              <a:rPr lang="en-US" spc="-5"/>
              <a:t>Real-world systems: ethical hacking practicum – UW Summer 2021</a:t>
            </a:r>
            <a:endParaRPr spc="-5" dirty="0"/>
          </a:p>
        </p:txBody>
      </p:sp>
      <p:sp>
        <p:nvSpPr>
          <p:cNvPr id="3" name="object 3"/>
          <p:cNvSpPr txBox="1"/>
          <p:nvPr/>
        </p:nvSpPr>
        <p:spPr>
          <a:xfrm>
            <a:off x="688657" y="1691580"/>
            <a:ext cx="8800465" cy="3527425"/>
          </a:xfrm>
          <a:prstGeom prst="rect">
            <a:avLst/>
          </a:prstGeom>
        </p:spPr>
        <p:txBody>
          <a:bodyPr vert="horz" wrap="square" lIns="0" tIns="106045" rIns="0" bIns="0" rtlCol="0">
            <a:spAutoFit/>
          </a:bodyPr>
          <a:lstStyle/>
          <a:p>
            <a:pPr marL="337185" indent="-325120">
              <a:lnSpc>
                <a:spcPct val="100000"/>
              </a:lnSpc>
              <a:spcBef>
                <a:spcPts val="835"/>
              </a:spcBef>
              <a:buSzPct val="45652"/>
              <a:buFont typeface="Wingdings"/>
              <a:buChar char=""/>
              <a:tabLst>
                <a:tab pos="337185" algn="l"/>
                <a:tab pos="337820" algn="l"/>
              </a:tabLst>
            </a:pPr>
            <a:r>
              <a:rPr sz="2300" spc="5" dirty="0">
                <a:latin typeface="Calibri"/>
                <a:cs typeface="Calibri"/>
              </a:rPr>
              <a:t>SSH</a:t>
            </a:r>
            <a:endParaRPr sz="2300">
              <a:latin typeface="Calibri"/>
              <a:cs typeface="Calibri"/>
            </a:endParaRPr>
          </a:p>
          <a:p>
            <a:pPr marL="768350" lvl="1" indent="-323850">
              <a:lnSpc>
                <a:spcPct val="100000"/>
              </a:lnSpc>
              <a:spcBef>
                <a:spcPts val="650"/>
              </a:spcBef>
              <a:buSzPct val="74358"/>
              <a:buFont typeface="Symbol"/>
              <a:buChar char=""/>
              <a:tabLst>
                <a:tab pos="768350" algn="l"/>
                <a:tab pos="768985" algn="l"/>
              </a:tabLst>
            </a:pPr>
            <a:r>
              <a:rPr sz="1950" spc="5" dirty="0">
                <a:latin typeface="Calibri"/>
                <a:cs typeface="Calibri"/>
              </a:rPr>
              <a:t>known_hosts</a:t>
            </a:r>
            <a:r>
              <a:rPr sz="1950" spc="-10" dirty="0">
                <a:latin typeface="Calibri"/>
                <a:cs typeface="Calibri"/>
              </a:rPr>
              <a:t> </a:t>
            </a:r>
            <a:r>
              <a:rPr sz="1950" spc="5" dirty="0">
                <a:latin typeface="Calibri"/>
                <a:cs typeface="Calibri"/>
              </a:rPr>
              <a:t>file</a:t>
            </a:r>
            <a:endParaRPr sz="1950">
              <a:latin typeface="Calibri"/>
              <a:cs typeface="Calibri"/>
            </a:endParaRPr>
          </a:p>
          <a:p>
            <a:pPr marL="1199515" lvl="2" indent="-285750">
              <a:lnSpc>
                <a:spcPct val="100000"/>
              </a:lnSpc>
              <a:spcBef>
                <a:spcPts val="240"/>
              </a:spcBef>
              <a:buSzPct val="45454"/>
              <a:buFont typeface="Wingdings"/>
              <a:buChar char=""/>
              <a:tabLst>
                <a:tab pos="1199515" algn="l"/>
                <a:tab pos="1200150" algn="l"/>
              </a:tabLst>
            </a:pPr>
            <a:r>
              <a:rPr sz="1650" spc="-10" dirty="0">
                <a:latin typeface="Calibri"/>
                <a:cs typeface="Calibri"/>
              </a:rPr>
              <a:t>Stores</a:t>
            </a:r>
            <a:r>
              <a:rPr sz="1650" spc="5" dirty="0">
                <a:latin typeface="Calibri"/>
                <a:cs typeface="Calibri"/>
              </a:rPr>
              <a:t> public</a:t>
            </a:r>
            <a:r>
              <a:rPr sz="1650" spc="-10" dirty="0">
                <a:latin typeface="Calibri"/>
                <a:cs typeface="Calibri"/>
              </a:rPr>
              <a:t> </a:t>
            </a:r>
            <a:r>
              <a:rPr sz="1650" spc="-20" dirty="0">
                <a:latin typeface="Calibri"/>
                <a:cs typeface="Calibri"/>
              </a:rPr>
              <a:t>keys</a:t>
            </a:r>
            <a:r>
              <a:rPr sz="1650" dirty="0">
                <a:latin typeface="Calibri"/>
                <a:cs typeface="Calibri"/>
              </a:rPr>
              <a:t> of</a:t>
            </a:r>
            <a:r>
              <a:rPr sz="1650" spc="-5" dirty="0">
                <a:latin typeface="Calibri"/>
                <a:cs typeface="Calibri"/>
              </a:rPr>
              <a:t> </a:t>
            </a:r>
            <a:r>
              <a:rPr sz="1650" dirty="0">
                <a:latin typeface="Calibri"/>
                <a:cs typeface="Calibri"/>
              </a:rPr>
              <a:t>“known”</a:t>
            </a:r>
            <a:r>
              <a:rPr sz="1650" spc="-10" dirty="0">
                <a:latin typeface="Calibri"/>
                <a:cs typeface="Calibri"/>
              </a:rPr>
              <a:t> </a:t>
            </a:r>
            <a:r>
              <a:rPr sz="1650" dirty="0">
                <a:latin typeface="Calibri"/>
                <a:cs typeface="Calibri"/>
              </a:rPr>
              <a:t>or</a:t>
            </a:r>
            <a:r>
              <a:rPr sz="1650" spc="5" dirty="0">
                <a:latin typeface="Calibri"/>
                <a:cs typeface="Calibri"/>
              </a:rPr>
              <a:t> </a:t>
            </a:r>
            <a:r>
              <a:rPr sz="1650" spc="-10" dirty="0">
                <a:latin typeface="Calibri"/>
                <a:cs typeface="Calibri"/>
              </a:rPr>
              <a:t>“approved”</a:t>
            </a:r>
            <a:r>
              <a:rPr sz="1650" spc="-20" dirty="0">
                <a:latin typeface="Calibri"/>
                <a:cs typeface="Calibri"/>
              </a:rPr>
              <a:t> </a:t>
            </a:r>
            <a:r>
              <a:rPr sz="1650" spc="-5" dirty="0">
                <a:latin typeface="Calibri"/>
                <a:cs typeface="Calibri"/>
              </a:rPr>
              <a:t>host</a:t>
            </a:r>
            <a:r>
              <a:rPr sz="1650" spc="5" dirty="0">
                <a:latin typeface="Calibri"/>
                <a:cs typeface="Calibri"/>
              </a:rPr>
              <a:t> </a:t>
            </a:r>
            <a:r>
              <a:rPr sz="1650" dirty="0">
                <a:latin typeface="Calibri"/>
                <a:cs typeface="Calibri"/>
              </a:rPr>
              <a:t>machines</a:t>
            </a:r>
            <a:r>
              <a:rPr sz="1650" spc="10" dirty="0">
                <a:latin typeface="Calibri"/>
                <a:cs typeface="Calibri"/>
              </a:rPr>
              <a:t> </a:t>
            </a:r>
            <a:r>
              <a:rPr sz="1650" dirty="0">
                <a:latin typeface="Calibri"/>
                <a:cs typeface="Calibri"/>
              </a:rPr>
              <a:t>along</a:t>
            </a:r>
            <a:r>
              <a:rPr sz="1650" spc="-20" dirty="0">
                <a:latin typeface="Calibri"/>
                <a:cs typeface="Calibri"/>
              </a:rPr>
              <a:t> </a:t>
            </a:r>
            <a:r>
              <a:rPr sz="1650" dirty="0">
                <a:latin typeface="Calibri"/>
                <a:cs typeface="Calibri"/>
              </a:rPr>
              <a:t>with</a:t>
            </a:r>
            <a:r>
              <a:rPr sz="1650" spc="15" dirty="0">
                <a:latin typeface="Calibri"/>
                <a:cs typeface="Calibri"/>
              </a:rPr>
              <a:t> </a:t>
            </a:r>
            <a:r>
              <a:rPr sz="1650" dirty="0">
                <a:latin typeface="Calibri"/>
                <a:cs typeface="Calibri"/>
              </a:rPr>
              <a:t>other</a:t>
            </a:r>
            <a:r>
              <a:rPr sz="1650" spc="-10" dirty="0">
                <a:latin typeface="Calibri"/>
                <a:cs typeface="Calibri"/>
              </a:rPr>
              <a:t> </a:t>
            </a:r>
            <a:r>
              <a:rPr sz="1650" spc="-15" dirty="0">
                <a:latin typeface="Calibri"/>
                <a:cs typeface="Calibri"/>
              </a:rPr>
              <a:t>metadata</a:t>
            </a:r>
            <a:endParaRPr sz="1650">
              <a:latin typeface="Calibri"/>
              <a:cs typeface="Calibri"/>
            </a:endParaRPr>
          </a:p>
          <a:p>
            <a:pPr lvl="2">
              <a:lnSpc>
                <a:spcPct val="100000"/>
              </a:lnSpc>
              <a:spcBef>
                <a:spcPts val="35"/>
              </a:spcBef>
              <a:buFont typeface="Wingdings"/>
              <a:buChar char=""/>
            </a:pPr>
            <a:endParaRPr sz="1750">
              <a:latin typeface="Calibri"/>
              <a:cs typeface="Calibri"/>
            </a:endParaRPr>
          </a:p>
          <a:p>
            <a:pPr marL="1199515" marR="5080" lvl="2" indent="-285750" algn="just">
              <a:lnSpc>
                <a:spcPct val="100600"/>
              </a:lnSpc>
              <a:buSzPct val="45454"/>
              <a:buFont typeface="Wingdings"/>
              <a:buChar char=""/>
              <a:tabLst>
                <a:tab pos="1200150" algn="l"/>
              </a:tabLst>
            </a:pPr>
            <a:r>
              <a:rPr sz="1650" dirty="0">
                <a:latin typeface="Calibri"/>
                <a:cs typeface="Calibri"/>
              </a:rPr>
              <a:t>When connecting </a:t>
            </a:r>
            <a:r>
              <a:rPr sz="1650" spc="-5" dirty="0">
                <a:latin typeface="Calibri"/>
                <a:cs typeface="Calibri"/>
              </a:rPr>
              <a:t>to </a:t>
            </a:r>
            <a:r>
              <a:rPr sz="1650" dirty="0">
                <a:latin typeface="Calibri"/>
                <a:cs typeface="Calibri"/>
              </a:rPr>
              <a:t>a </a:t>
            </a:r>
            <a:r>
              <a:rPr sz="1650" spc="-10" dirty="0">
                <a:latin typeface="Calibri"/>
                <a:cs typeface="Calibri"/>
              </a:rPr>
              <a:t>remote </a:t>
            </a:r>
            <a:r>
              <a:rPr sz="1650" dirty="0">
                <a:latin typeface="Calibri"/>
                <a:cs typeface="Calibri"/>
              </a:rPr>
              <a:t>machine, the </a:t>
            </a:r>
            <a:r>
              <a:rPr sz="1650" b="1" spc="-5" dirty="0">
                <a:latin typeface="Calibri"/>
                <a:cs typeface="Calibri"/>
              </a:rPr>
              <a:t>fingerprint </a:t>
            </a:r>
            <a:r>
              <a:rPr sz="1650" b="1" dirty="0">
                <a:latin typeface="Calibri"/>
                <a:cs typeface="Calibri"/>
              </a:rPr>
              <a:t>it </a:t>
            </a:r>
            <a:r>
              <a:rPr sz="1650" b="1" spc="-5" dirty="0">
                <a:latin typeface="Calibri"/>
                <a:cs typeface="Calibri"/>
              </a:rPr>
              <a:t>presents </a:t>
            </a:r>
            <a:r>
              <a:rPr sz="1650" b="1" dirty="0">
                <a:latin typeface="Calibri"/>
                <a:cs typeface="Calibri"/>
              </a:rPr>
              <a:t>is </a:t>
            </a:r>
            <a:r>
              <a:rPr sz="1650" b="1" spc="-10" dirty="0">
                <a:latin typeface="Calibri"/>
                <a:cs typeface="Calibri"/>
              </a:rPr>
              <a:t>checked </a:t>
            </a:r>
            <a:r>
              <a:rPr sz="1650" spc="-10" dirty="0">
                <a:latin typeface="Calibri"/>
                <a:cs typeface="Calibri"/>
              </a:rPr>
              <a:t>against </a:t>
            </a:r>
            <a:r>
              <a:rPr sz="1650" dirty="0">
                <a:latin typeface="Calibri"/>
                <a:cs typeface="Calibri"/>
              </a:rPr>
              <a:t>the </a:t>
            </a:r>
            <a:r>
              <a:rPr sz="1650" spc="-360" dirty="0">
                <a:latin typeface="Calibri"/>
                <a:cs typeface="Calibri"/>
              </a:rPr>
              <a:t> </a:t>
            </a:r>
            <a:r>
              <a:rPr sz="1650" dirty="0">
                <a:latin typeface="Calibri"/>
                <a:cs typeface="Calibri"/>
              </a:rPr>
              <a:t>known_hosts</a:t>
            </a:r>
            <a:r>
              <a:rPr sz="1650" spc="-10" dirty="0">
                <a:latin typeface="Calibri"/>
                <a:cs typeface="Calibri"/>
              </a:rPr>
              <a:t> </a:t>
            </a:r>
            <a:r>
              <a:rPr sz="1650" dirty="0">
                <a:latin typeface="Calibri"/>
                <a:cs typeface="Calibri"/>
              </a:rPr>
              <a:t>file</a:t>
            </a:r>
            <a:endParaRPr sz="1650">
              <a:latin typeface="Calibri"/>
              <a:cs typeface="Calibri"/>
            </a:endParaRPr>
          </a:p>
          <a:p>
            <a:pPr lvl="2">
              <a:lnSpc>
                <a:spcPct val="100000"/>
              </a:lnSpc>
              <a:spcBef>
                <a:spcPts val="10"/>
              </a:spcBef>
              <a:buFont typeface="Wingdings"/>
              <a:buChar char=""/>
            </a:pPr>
            <a:endParaRPr sz="1950">
              <a:latin typeface="Calibri"/>
              <a:cs typeface="Calibri"/>
            </a:endParaRPr>
          </a:p>
          <a:p>
            <a:pPr marL="1199515" lvl="2" indent="-285750">
              <a:lnSpc>
                <a:spcPct val="100000"/>
              </a:lnSpc>
              <a:buSzPct val="45454"/>
              <a:buFont typeface="Wingdings"/>
              <a:buChar char=""/>
              <a:tabLst>
                <a:tab pos="1199515" algn="l"/>
                <a:tab pos="1200150" algn="l"/>
              </a:tabLst>
            </a:pPr>
            <a:r>
              <a:rPr sz="1650" spc="-5" dirty="0">
                <a:latin typeface="Calibri"/>
                <a:cs typeface="Calibri"/>
              </a:rPr>
              <a:t>Default</a:t>
            </a:r>
            <a:r>
              <a:rPr sz="1650" spc="-25" dirty="0">
                <a:latin typeface="Calibri"/>
                <a:cs typeface="Calibri"/>
              </a:rPr>
              <a:t> </a:t>
            </a:r>
            <a:r>
              <a:rPr sz="1650" spc="-5" dirty="0">
                <a:latin typeface="Calibri"/>
                <a:cs typeface="Calibri"/>
              </a:rPr>
              <a:t>behavior</a:t>
            </a:r>
            <a:r>
              <a:rPr sz="1650" spc="-25" dirty="0">
                <a:latin typeface="Calibri"/>
                <a:cs typeface="Calibri"/>
              </a:rPr>
              <a:t> </a:t>
            </a:r>
            <a:r>
              <a:rPr sz="1650" dirty="0">
                <a:latin typeface="Calibri"/>
                <a:cs typeface="Calibri"/>
              </a:rPr>
              <a:t>is </a:t>
            </a:r>
            <a:r>
              <a:rPr sz="1650" spc="-5" dirty="0">
                <a:latin typeface="Calibri"/>
                <a:cs typeface="Calibri"/>
              </a:rPr>
              <a:t>to</a:t>
            </a:r>
            <a:r>
              <a:rPr sz="1650" spc="5" dirty="0">
                <a:latin typeface="Calibri"/>
                <a:cs typeface="Calibri"/>
              </a:rPr>
              <a:t> </a:t>
            </a:r>
            <a:r>
              <a:rPr sz="1650" b="1" spc="-5" dirty="0">
                <a:latin typeface="Calibri"/>
                <a:cs typeface="Calibri"/>
              </a:rPr>
              <a:t>ask</a:t>
            </a:r>
            <a:r>
              <a:rPr sz="1650" b="1" spc="10" dirty="0">
                <a:latin typeface="Calibri"/>
                <a:cs typeface="Calibri"/>
              </a:rPr>
              <a:t> </a:t>
            </a:r>
            <a:r>
              <a:rPr sz="1650" b="1" dirty="0">
                <a:latin typeface="Calibri"/>
                <a:cs typeface="Calibri"/>
              </a:rPr>
              <a:t>the</a:t>
            </a:r>
            <a:r>
              <a:rPr sz="1650" b="1" spc="15" dirty="0">
                <a:latin typeface="Calibri"/>
                <a:cs typeface="Calibri"/>
              </a:rPr>
              <a:t> </a:t>
            </a:r>
            <a:r>
              <a:rPr sz="1650" b="1" dirty="0">
                <a:latin typeface="Calibri"/>
                <a:cs typeface="Calibri"/>
              </a:rPr>
              <a:t>user</a:t>
            </a:r>
            <a:r>
              <a:rPr sz="1650" b="1" spc="10" dirty="0">
                <a:latin typeface="Calibri"/>
                <a:cs typeface="Calibri"/>
              </a:rPr>
              <a:t> </a:t>
            </a:r>
            <a:r>
              <a:rPr sz="1650" dirty="0">
                <a:latin typeface="Calibri"/>
                <a:cs typeface="Calibri"/>
              </a:rPr>
              <a:t>if</a:t>
            </a:r>
            <a:r>
              <a:rPr sz="1650" spc="-10" dirty="0">
                <a:latin typeface="Calibri"/>
                <a:cs typeface="Calibri"/>
              </a:rPr>
              <a:t> </a:t>
            </a:r>
            <a:r>
              <a:rPr sz="1650" dirty="0">
                <a:latin typeface="Calibri"/>
                <a:cs typeface="Calibri"/>
              </a:rPr>
              <a:t>they</a:t>
            </a:r>
            <a:r>
              <a:rPr sz="1650" spc="-5" dirty="0">
                <a:latin typeface="Calibri"/>
                <a:cs typeface="Calibri"/>
              </a:rPr>
              <a:t> </a:t>
            </a:r>
            <a:r>
              <a:rPr sz="1650" spc="-10" dirty="0">
                <a:latin typeface="Calibri"/>
                <a:cs typeface="Calibri"/>
              </a:rPr>
              <a:t>recognize</a:t>
            </a:r>
            <a:r>
              <a:rPr sz="1650" spc="-20" dirty="0">
                <a:latin typeface="Calibri"/>
                <a:cs typeface="Calibri"/>
              </a:rPr>
              <a:t> </a:t>
            </a:r>
            <a:r>
              <a:rPr sz="1650" dirty="0">
                <a:latin typeface="Calibri"/>
                <a:cs typeface="Calibri"/>
              </a:rPr>
              <a:t>the</a:t>
            </a:r>
            <a:r>
              <a:rPr sz="1650" spc="10" dirty="0">
                <a:latin typeface="Calibri"/>
                <a:cs typeface="Calibri"/>
              </a:rPr>
              <a:t> </a:t>
            </a:r>
            <a:r>
              <a:rPr sz="1650" spc="-5" dirty="0">
                <a:latin typeface="Calibri"/>
                <a:cs typeface="Calibri"/>
              </a:rPr>
              <a:t>fingerprint</a:t>
            </a:r>
            <a:r>
              <a:rPr sz="1650" spc="-15" dirty="0">
                <a:latin typeface="Calibri"/>
                <a:cs typeface="Calibri"/>
              </a:rPr>
              <a:t> </a:t>
            </a:r>
            <a:r>
              <a:rPr sz="1650" spc="-10" dirty="0">
                <a:latin typeface="Calibri"/>
                <a:cs typeface="Calibri"/>
              </a:rPr>
              <a:t>before</a:t>
            </a:r>
            <a:r>
              <a:rPr sz="1650" spc="-30" dirty="0">
                <a:latin typeface="Calibri"/>
                <a:cs typeface="Calibri"/>
              </a:rPr>
              <a:t> </a:t>
            </a:r>
            <a:r>
              <a:rPr sz="1650" dirty="0">
                <a:latin typeface="Calibri"/>
                <a:cs typeface="Calibri"/>
              </a:rPr>
              <a:t>logging</a:t>
            </a:r>
            <a:r>
              <a:rPr sz="1650" spc="-35" dirty="0">
                <a:latin typeface="Calibri"/>
                <a:cs typeface="Calibri"/>
              </a:rPr>
              <a:t> </a:t>
            </a:r>
            <a:r>
              <a:rPr sz="1650" dirty="0">
                <a:latin typeface="Calibri"/>
                <a:cs typeface="Calibri"/>
              </a:rPr>
              <a:t>in</a:t>
            </a:r>
            <a:endParaRPr sz="1650">
              <a:latin typeface="Calibri"/>
              <a:cs typeface="Calibri"/>
            </a:endParaRPr>
          </a:p>
          <a:p>
            <a:pPr lvl="2">
              <a:lnSpc>
                <a:spcPct val="100000"/>
              </a:lnSpc>
              <a:buFont typeface="Wingdings"/>
              <a:buChar char=""/>
            </a:pPr>
            <a:endParaRPr sz="1950">
              <a:latin typeface="Calibri"/>
              <a:cs typeface="Calibri"/>
            </a:endParaRPr>
          </a:p>
          <a:p>
            <a:pPr marL="1199515" marR="10795" lvl="2" indent="-285115" algn="just">
              <a:lnSpc>
                <a:spcPct val="100299"/>
              </a:lnSpc>
              <a:buSzPct val="45454"/>
              <a:buFont typeface="Wingdings"/>
              <a:buChar char=""/>
              <a:tabLst>
                <a:tab pos="1200150" algn="l"/>
              </a:tabLst>
            </a:pPr>
            <a:r>
              <a:rPr sz="1650" dirty="0">
                <a:latin typeface="Calibri"/>
                <a:cs typeface="Calibri"/>
              </a:rPr>
              <a:t>This is very </a:t>
            </a:r>
            <a:r>
              <a:rPr sz="1650" spc="-5" dirty="0">
                <a:latin typeface="Calibri"/>
                <a:cs typeface="Calibri"/>
              </a:rPr>
              <a:t>important </a:t>
            </a:r>
            <a:r>
              <a:rPr sz="1650" spc="-15" dirty="0">
                <a:latin typeface="Calibri"/>
                <a:cs typeface="Calibri"/>
              </a:rPr>
              <a:t>for </a:t>
            </a:r>
            <a:r>
              <a:rPr sz="1650" spc="-5" dirty="0">
                <a:latin typeface="Calibri"/>
                <a:cs typeface="Calibri"/>
              </a:rPr>
              <a:t>password-based </a:t>
            </a:r>
            <a:r>
              <a:rPr sz="1650" dirty="0">
                <a:latin typeface="Calibri"/>
                <a:cs typeface="Calibri"/>
              </a:rPr>
              <a:t>auth. The </a:t>
            </a:r>
            <a:r>
              <a:rPr sz="1650" spc="-10" dirty="0">
                <a:latin typeface="Calibri"/>
                <a:cs typeface="Calibri"/>
              </a:rPr>
              <a:t>remote </a:t>
            </a:r>
            <a:r>
              <a:rPr sz="1650" spc="-5" dirty="0">
                <a:latin typeface="Calibri"/>
                <a:cs typeface="Calibri"/>
              </a:rPr>
              <a:t>host's fingerprint </a:t>
            </a:r>
            <a:r>
              <a:rPr sz="1650" dirty="0">
                <a:latin typeface="Calibri"/>
                <a:cs typeface="Calibri"/>
              </a:rPr>
              <a:t>is the only </a:t>
            </a:r>
            <a:r>
              <a:rPr sz="1650" spc="5" dirty="0">
                <a:latin typeface="Calibri"/>
                <a:cs typeface="Calibri"/>
              </a:rPr>
              <a:t> </a:t>
            </a:r>
            <a:r>
              <a:rPr sz="1650" spc="-5" dirty="0">
                <a:latin typeface="Calibri"/>
                <a:cs typeface="Calibri"/>
              </a:rPr>
              <a:t>proof that </a:t>
            </a:r>
            <a:r>
              <a:rPr sz="1650" dirty="0">
                <a:latin typeface="Calibri"/>
                <a:cs typeface="Calibri"/>
              </a:rPr>
              <a:t>it is not a MITM </a:t>
            </a:r>
            <a:r>
              <a:rPr sz="1650" spc="-35" dirty="0">
                <a:latin typeface="Calibri"/>
                <a:cs typeface="Calibri"/>
              </a:rPr>
              <a:t>attacker. </a:t>
            </a:r>
            <a:r>
              <a:rPr sz="1650" b="1" dirty="0">
                <a:latin typeface="Calibri"/>
                <a:cs typeface="Calibri"/>
              </a:rPr>
              <a:t>If </a:t>
            </a:r>
            <a:r>
              <a:rPr sz="1650" b="1" spc="-10" dirty="0">
                <a:latin typeface="Calibri"/>
                <a:cs typeface="Calibri"/>
              </a:rPr>
              <a:t>you </a:t>
            </a:r>
            <a:r>
              <a:rPr sz="1650" b="1" spc="-5" dirty="0">
                <a:latin typeface="Calibri"/>
                <a:cs typeface="Calibri"/>
              </a:rPr>
              <a:t>don't check </a:t>
            </a:r>
            <a:r>
              <a:rPr sz="1650" b="1" dirty="0">
                <a:latin typeface="Calibri"/>
                <a:cs typeface="Calibri"/>
              </a:rPr>
              <a:t>this </a:t>
            </a:r>
            <a:r>
              <a:rPr sz="1650" b="1" spc="-5" dirty="0">
                <a:latin typeface="Calibri"/>
                <a:cs typeface="Calibri"/>
              </a:rPr>
              <a:t>and </a:t>
            </a:r>
            <a:r>
              <a:rPr sz="1650" b="1" spc="-10" dirty="0">
                <a:latin typeface="Calibri"/>
                <a:cs typeface="Calibri"/>
              </a:rPr>
              <a:t>are </a:t>
            </a:r>
            <a:r>
              <a:rPr sz="1650" b="1" spc="-5" dirty="0">
                <a:latin typeface="Calibri"/>
                <a:cs typeface="Calibri"/>
              </a:rPr>
              <a:t>using </a:t>
            </a:r>
            <a:r>
              <a:rPr sz="1650" b="1" spc="-10" dirty="0">
                <a:latin typeface="Calibri"/>
                <a:cs typeface="Calibri"/>
              </a:rPr>
              <a:t>password </a:t>
            </a:r>
            <a:r>
              <a:rPr sz="1650" b="1" spc="-5" dirty="0">
                <a:latin typeface="Calibri"/>
                <a:cs typeface="Calibri"/>
              </a:rPr>
              <a:t>auth, </a:t>
            </a:r>
            <a:r>
              <a:rPr sz="1650" b="1" spc="-360" dirty="0">
                <a:latin typeface="Calibri"/>
                <a:cs typeface="Calibri"/>
              </a:rPr>
              <a:t> </a:t>
            </a:r>
            <a:r>
              <a:rPr sz="1650" b="1" spc="-10" dirty="0">
                <a:latin typeface="Calibri"/>
                <a:cs typeface="Calibri"/>
              </a:rPr>
              <a:t>you are</a:t>
            </a:r>
            <a:r>
              <a:rPr sz="1650" b="1" spc="5" dirty="0">
                <a:latin typeface="Calibri"/>
                <a:cs typeface="Calibri"/>
              </a:rPr>
              <a:t> </a:t>
            </a:r>
            <a:r>
              <a:rPr sz="1650" b="1" spc="-10" dirty="0">
                <a:latin typeface="Calibri"/>
                <a:cs typeface="Calibri"/>
              </a:rPr>
              <a:t>toast!</a:t>
            </a:r>
            <a:endParaRPr sz="1650">
              <a:latin typeface="Calibri"/>
              <a:cs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700"/>
            <a:ext cx="2868295" cy="579755"/>
          </a:xfrm>
          <a:prstGeom prst="rect">
            <a:avLst/>
          </a:prstGeom>
        </p:spPr>
        <p:txBody>
          <a:bodyPr vert="horz" wrap="square" lIns="0" tIns="17145" rIns="0" bIns="0" rtlCol="0">
            <a:spAutoFit/>
          </a:bodyPr>
          <a:lstStyle/>
          <a:p>
            <a:pPr marL="12700">
              <a:lnSpc>
                <a:spcPct val="100000"/>
              </a:lnSpc>
              <a:spcBef>
                <a:spcPts val="135"/>
              </a:spcBef>
            </a:pPr>
            <a:r>
              <a:rPr sz="3600" b="0" spc="10" dirty="0">
                <a:latin typeface="Calibri Light"/>
                <a:cs typeface="Calibri Light"/>
              </a:rPr>
              <a:t>Linux</a:t>
            </a:r>
            <a:r>
              <a:rPr sz="3600" b="0" spc="-70" dirty="0">
                <a:latin typeface="Calibri Light"/>
                <a:cs typeface="Calibri Light"/>
              </a:rPr>
              <a:t> </a:t>
            </a:r>
            <a:r>
              <a:rPr sz="3600" b="0" spc="5" dirty="0">
                <a:latin typeface="Calibri Light"/>
                <a:cs typeface="Calibri Light"/>
              </a:rPr>
              <a:t>Networks</a:t>
            </a:r>
            <a:endParaRPr sz="3600">
              <a:latin typeface="Calibri Light"/>
              <a:cs typeface="Calibri Light"/>
            </a:endParaRPr>
          </a:p>
        </p:txBody>
      </p:sp>
      <p:sp>
        <p:nvSpPr>
          <p:cNvPr id="5" name="object 5"/>
          <p:cNvSpPr txBox="1">
            <a:spLocks noGrp="1"/>
          </p:cNvSpPr>
          <p:nvPr>
            <p:ph type="ftr" sz="quarter" idx="5"/>
          </p:nvPr>
        </p:nvSpPr>
        <p:spPr>
          <a:xfrm>
            <a:off x="1935607" y="7232122"/>
            <a:ext cx="6210300" cy="234038"/>
          </a:xfrm>
          <a:prstGeom prst="rect">
            <a:avLst/>
          </a:prstGeom>
        </p:spPr>
        <p:txBody>
          <a:bodyPr vert="horz" wrap="square" lIns="0" tIns="0" rIns="0" bIns="0" rtlCol="0">
            <a:spAutoFit/>
          </a:bodyPr>
          <a:lstStyle/>
          <a:p>
            <a:pPr marL="12700">
              <a:lnSpc>
                <a:spcPts val="1810"/>
              </a:lnSpc>
            </a:pPr>
            <a:r>
              <a:rPr lang="en-US" spc="-5"/>
              <a:t>Real-world systems: ethical hacking practicum – UW Summer 2021</a:t>
            </a:r>
            <a:endParaRPr spc="-5" dirty="0"/>
          </a:p>
        </p:txBody>
      </p:sp>
      <p:sp>
        <p:nvSpPr>
          <p:cNvPr id="3" name="object 3"/>
          <p:cNvSpPr txBox="1"/>
          <p:nvPr/>
        </p:nvSpPr>
        <p:spPr>
          <a:xfrm>
            <a:off x="688657" y="1689797"/>
            <a:ext cx="8698230" cy="3302000"/>
          </a:xfrm>
          <a:prstGeom prst="rect">
            <a:avLst/>
          </a:prstGeom>
        </p:spPr>
        <p:txBody>
          <a:bodyPr vert="horz" wrap="square" lIns="0" tIns="107950" rIns="0" bIns="0" rtlCol="0">
            <a:spAutoFit/>
          </a:bodyPr>
          <a:lstStyle/>
          <a:p>
            <a:pPr marL="337185" indent="-325120">
              <a:lnSpc>
                <a:spcPct val="100000"/>
              </a:lnSpc>
              <a:spcBef>
                <a:spcPts val="850"/>
              </a:spcBef>
              <a:buSzPct val="45652"/>
              <a:buFont typeface="Wingdings"/>
              <a:buChar char=""/>
              <a:tabLst>
                <a:tab pos="337185" algn="l"/>
                <a:tab pos="337820" algn="l"/>
              </a:tabLst>
            </a:pPr>
            <a:r>
              <a:rPr sz="2300" spc="5" dirty="0">
                <a:latin typeface="Calibri"/>
                <a:cs typeface="Calibri"/>
              </a:rPr>
              <a:t>SSH</a:t>
            </a:r>
            <a:endParaRPr sz="2300" dirty="0">
              <a:latin typeface="Calibri"/>
              <a:cs typeface="Calibri"/>
            </a:endParaRPr>
          </a:p>
          <a:p>
            <a:pPr marL="768350" lvl="1" indent="-323850">
              <a:lnSpc>
                <a:spcPct val="100000"/>
              </a:lnSpc>
              <a:spcBef>
                <a:spcPts val="660"/>
              </a:spcBef>
              <a:buSzPct val="74358"/>
              <a:buFont typeface="Symbol"/>
              <a:buChar char=""/>
              <a:tabLst>
                <a:tab pos="768350" algn="l"/>
                <a:tab pos="768985" algn="l"/>
              </a:tabLst>
            </a:pPr>
            <a:r>
              <a:rPr sz="1950" spc="10" dirty="0">
                <a:latin typeface="Consolas"/>
                <a:cs typeface="Consolas"/>
              </a:rPr>
              <a:t>StrictHostKeyChecking</a:t>
            </a:r>
            <a:endParaRPr sz="1950" dirty="0">
              <a:latin typeface="Consolas"/>
              <a:cs typeface="Consolas"/>
            </a:endParaRPr>
          </a:p>
          <a:p>
            <a:pPr lvl="1">
              <a:lnSpc>
                <a:spcPct val="100000"/>
              </a:lnSpc>
              <a:spcBef>
                <a:spcPts val="30"/>
              </a:spcBef>
              <a:buFont typeface="Symbol"/>
              <a:buChar char=""/>
            </a:pPr>
            <a:endParaRPr sz="2200" dirty="0">
              <a:latin typeface="Consolas"/>
              <a:cs typeface="Consolas"/>
            </a:endParaRPr>
          </a:p>
          <a:p>
            <a:pPr marL="1199515" lvl="2" indent="-285750">
              <a:lnSpc>
                <a:spcPct val="100000"/>
              </a:lnSpc>
              <a:buSzPct val="45454"/>
              <a:buFont typeface="Wingdings"/>
              <a:buChar char=""/>
              <a:tabLst>
                <a:tab pos="1199515" algn="l"/>
                <a:tab pos="1200150" algn="l"/>
              </a:tabLst>
            </a:pPr>
            <a:r>
              <a:rPr sz="1650" dirty="0">
                <a:latin typeface="Calibri"/>
                <a:cs typeface="Calibri"/>
              </a:rPr>
              <a:t>This</a:t>
            </a:r>
            <a:r>
              <a:rPr sz="1650" spc="-15" dirty="0">
                <a:latin typeface="Calibri"/>
                <a:cs typeface="Calibri"/>
              </a:rPr>
              <a:t> </a:t>
            </a:r>
            <a:r>
              <a:rPr sz="1650" dirty="0">
                <a:latin typeface="Calibri"/>
                <a:cs typeface="Calibri"/>
              </a:rPr>
              <a:t>is a </a:t>
            </a:r>
            <a:r>
              <a:rPr sz="1650" spc="-5" dirty="0">
                <a:latin typeface="Calibri"/>
                <a:cs typeface="Calibri"/>
              </a:rPr>
              <a:t>command</a:t>
            </a:r>
            <a:r>
              <a:rPr sz="1650" spc="5" dirty="0">
                <a:latin typeface="Calibri"/>
                <a:cs typeface="Calibri"/>
              </a:rPr>
              <a:t> </a:t>
            </a:r>
            <a:r>
              <a:rPr sz="1650" dirty="0">
                <a:latin typeface="Calibri"/>
                <a:cs typeface="Calibri"/>
              </a:rPr>
              <a:t>line</a:t>
            </a:r>
            <a:r>
              <a:rPr sz="1650" spc="-5" dirty="0">
                <a:latin typeface="Calibri"/>
                <a:cs typeface="Calibri"/>
              </a:rPr>
              <a:t> </a:t>
            </a:r>
            <a:r>
              <a:rPr sz="1650" spc="-10" dirty="0">
                <a:latin typeface="Calibri"/>
                <a:cs typeface="Calibri"/>
              </a:rPr>
              <a:t>param</a:t>
            </a:r>
            <a:r>
              <a:rPr sz="1650" dirty="0">
                <a:latin typeface="Calibri"/>
                <a:cs typeface="Calibri"/>
              </a:rPr>
              <a:t> </a:t>
            </a:r>
            <a:r>
              <a:rPr sz="1650" spc="-5" dirty="0">
                <a:latin typeface="Calibri"/>
                <a:cs typeface="Calibri"/>
              </a:rPr>
              <a:t>and/or</a:t>
            </a:r>
            <a:r>
              <a:rPr sz="1650" spc="-15" dirty="0">
                <a:latin typeface="Calibri"/>
                <a:cs typeface="Calibri"/>
              </a:rPr>
              <a:t> </a:t>
            </a:r>
            <a:r>
              <a:rPr sz="1650" spc="-5" dirty="0">
                <a:latin typeface="Calibri"/>
                <a:cs typeface="Calibri"/>
              </a:rPr>
              <a:t>configuration</a:t>
            </a:r>
            <a:r>
              <a:rPr sz="1650" spc="-30" dirty="0">
                <a:latin typeface="Calibri"/>
                <a:cs typeface="Calibri"/>
              </a:rPr>
              <a:t> </a:t>
            </a:r>
            <a:r>
              <a:rPr sz="1650" dirty="0">
                <a:latin typeface="Calibri"/>
                <a:cs typeface="Calibri"/>
              </a:rPr>
              <a:t>file</a:t>
            </a:r>
            <a:r>
              <a:rPr sz="1650" spc="-5" dirty="0">
                <a:latin typeface="Calibri"/>
                <a:cs typeface="Calibri"/>
              </a:rPr>
              <a:t> </a:t>
            </a:r>
            <a:r>
              <a:rPr sz="1650" dirty="0">
                <a:latin typeface="Calibri"/>
                <a:cs typeface="Calibri"/>
              </a:rPr>
              <a:t>option</a:t>
            </a:r>
            <a:r>
              <a:rPr sz="1650" spc="-5" dirty="0">
                <a:latin typeface="Calibri"/>
                <a:cs typeface="Calibri"/>
              </a:rPr>
              <a:t> </a:t>
            </a:r>
            <a:r>
              <a:rPr sz="1650" dirty="0">
                <a:latin typeface="Calibri"/>
                <a:cs typeface="Calibri"/>
              </a:rPr>
              <a:t>with</a:t>
            </a:r>
            <a:r>
              <a:rPr sz="1650" spc="-5" dirty="0">
                <a:latin typeface="Calibri"/>
                <a:cs typeface="Calibri"/>
              </a:rPr>
              <a:t> </a:t>
            </a:r>
            <a:r>
              <a:rPr sz="1650" dirty="0">
                <a:latin typeface="Calibri"/>
                <a:cs typeface="Calibri"/>
              </a:rPr>
              <a:t>3 possible</a:t>
            </a:r>
            <a:r>
              <a:rPr sz="1650" spc="-5" dirty="0">
                <a:latin typeface="Calibri"/>
                <a:cs typeface="Calibri"/>
              </a:rPr>
              <a:t> values:</a:t>
            </a:r>
            <a:endParaRPr sz="1650" dirty="0">
              <a:latin typeface="Calibri"/>
              <a:cs typeface="Calibri"/>
            </a:endParaRPr>
          </a:p>
          <a:p>
            <a:pPr marL="1632585" lvl="3" indent="-215900">
              <a:lnSpc>
                <a:spcPct val="100000"/>
              </a:lnSpc>
              <a:spcBef>
                <a:spcPts val="450"/>
              </a:spcBef>
              <a:buSzPct val="75862"/>
              <a:buFont typeface="Symbol"/>
              <a:buChar char=""/>
              <a:tabLst>
                <a:tab pos="1632585" algn="l"/>
                <a:tab pos="1633220" algn="l"/>
              </a:tabLst>
            </a:pPr>
            <a:r>
              <a:rPr sz="1450" spc="15" dirty="0">
                <a:latin typeface="Consolas"/>
                <a:cs typeface="Consolas"/>
              </a:rPr>
              <a:t>`Yes</a:t>
            </a:r>
            <a:r>
              <a:rPr sz="1450" spc="20" dirty="0">
                <a:latin typeface="Consolas"/>
                <a:cs typeface="Consolas"/>
              </a:rPr>
              <a:t>`</a:t>
            </a:r>
            <a:r>
              <a:rPr sz="1450" spc="-475" dirty="0">
                <a:latin typeface="Consolas"/>
                <a:cs typeface="Consolas"/>
              </a:rPr>
              <a:t> </a:t>
            </a:r>
            <a:r>
              <a:rPr sz="1450" spc="15" dirty="0">
                <a:latin typeface="Calibri"/>
                <a:cs typeface="Calibri"/>
              </a:rPr>
              <a:t>–</a:t>
            </a:r>
            <a:r>
              <a:rPr sz="1450" spc="-5" dirty="0">
                <a:latin typeface="Calibri"/>
                <a:cs typeface="Calibri"/>
              </a:rPr>
              <a:t> </a:t>
            </a:r>
            <a:r>
              <a:rPr sz="1450" dirty="0">
                <a:latin typeface="Calibri"/>
                <a:cs typeface="Calibri"/>
              </a:rPr>
              <a:t>I</a:t>
            </a:r>
            <a:r>
              <a:rPr sz="1450" spc="10" dirty="0">
                <a:latin typeface="Calibri"/>
                <a:cs typeface="Calibri"/>
              </a:rPr>
              <a:t>f </a:t>
            </a:r>
            <a:r>
              <a:rPr sz="1450" spc="15" dirty="0">
                <a:latin typeface="Calibri"/>
                <a:cs typeface="Calibri"/>
              </a:rPr>
              <a:t>the</a:t>
            </a:r>
            <a:r>
              <a:rPr sz="1450" spc="10" dirty="0">
                <a:latin typeface="Calibri"/>
                <a:cs typeface="Calibri"/>
              </a:rPr>
              <a:t> </a:t>
            </a:r>
            <a:r>
              <a:rPr sz="1450" spc="15" dirty="0">
                <a:latin typeface="Calibri"/>
                <a:cs typeface="Calibri"/>
              </a:rPr>
              <a:t>ho</a:t>
            </a:r>
            <a:r>
              <a:rPr sz="1450" dirty="0">
                <a:latin typeface="Calibri"/>
                <a:cs typeface="Calibri"/>
              </a:rPr>
              <a:t>s</a:t>
            </a:r>
            <a:r>
              <a:rPr sz="1450" spc="10" dirty="0">
                <a:latin typeface="Calibri"/>
                <a:cs typeface="Calibri"/>
              </a:rPr>
              <a:t>t</a:t>
            </a:r>
            <a:r>
              <a:rPr sz="1450" spc="25" dirty="0">
                <a:latin typeface="Calibri"/>
                <a:cs typeface="Calibri"/>
              </a:rPr>
              <a:t> </a:t>
            </a:r>
            <a:r>
              <a:rPr sz="1450" spc="-40" dirty="0">
                <a:latin typeface="Calibri"/>
                <a:cs typeface="Calibri"/>
              </a:rPr>
              <a:t>k</a:t>
            </a:r>
            <a:r>
              <a:rPr sz="1450" spc="5" dirty="0">
                <a:latin typeface="Calibri"/>
                <a:cs typeface="Calibri"/>
              </a:rPr>
              <a:t>e</a:t>
            </a:r>
            <a:r>
              <a:rPr sz="1450" spc="15" dirty="0">
                <a:latin typeface="Calibri"/>
                <a:cs typeface="Calibri"/>
              </a:rPr>
              <a:t>y</a:t>
            </a:r>
            <a:r>
              <a:rPr sz="1450" spc="5" dirty="0">
                <a:latin typeface="Calibri"/>
                <a:cs typeface="Calibri"/>
              </a:rPr>
              <a:t> </a:t>
            </a:r>
            <a:r>
              <a:rPr sz="1450" spc="-5" dirty="0">
                <a:latin typeface="Calibri"/>
                <a:cs typeface="Calibri"/>
              </a:rPr>
              <a:t>i</a:t>
            </a:r>
            <a:r>
              <a:rPr sz="1450" spc="10" dirty="0">
                <a:latin typeface="Calibri"/>
                <a:cs typeface="Calibri"/>
              </a:rPr>
              <a:t>s </a:t>
            </a:r>
            <a:r>
              <a:rPr sz="1450" spc="15" dirty="0">
                <a:latin typeface="Calibri"/>
                <a:cs typeface="Calibri"/>
              </a:rPr>
              <a:t>no</a:t>
            </a:r>
            <a:r>
              <a:rPr sz="1450" spc="10" dirty="0">
                <a:latin typeface="Calibri"/>
                <a:cs typeface="Calibri"/>
              </a:rPr>
              <a:t>t</a:t>
            </a:r>
            <a:r>
              <a:rPr sz="1450" spc="25" dirty="0">
                <a:latin typeface="Calibri"/>
                <a:cs typeface="Calibri"/>
              </a:rPr>
              <a:t> </a:t>
            </a:r>
            <a:r>
              <a:rPr sz="1450" spc="-5" dirty="0">
                <a:latin typeface="Calibri"/>
                <a:cs typeface="Calibri"/>
              </a:rPr>
              <a:t>i</a:t>
            </a:r>
            <a:r>
              <a:rPr sz="1450" spc="20" dirty="0">
                <a:latin typeface="Calibri"/>
                <a:cs typeface="Calibri"/>
              </a:rPr>
              <a:t>n</a:t>
            </a:r>
            <a:r>
              <a:rPr sz="1450" spc="15" dirty="0">
                <a:latin typeface="Calibri"/>
                <a:cs typeface="Calibri"/>
              </a:rPr>
              <a:t> </a:t>
            </a:r>
            <a:r>
              <a:rPr sz="1450" spc="10" dirty="0">
                <a:latin typeface="Calibri"/>
                <a:cs typeface="Calibri"/>
              </a:rPr>
              <a:t>kno</a:t>
            </a:r>
            <a:r>
              <a:rPr sz="1450" spc="25" dirty="0">
                <a:latin typeface="Calibri"/>
                <a:cs typeface="Calibri"/>
              </a:rPr>
              <a:t>w</a:t>
            </a:r>
            <a:r>
              <a:rPr sz="1450" spc="15" dirty="0">
                <a:latin typeface="Calibri"/>
                <a:cs typeface="Calibri"/>
              </a:rPr>
              <a:t>n_ho</a:t>
            </a:r>
            <a:r>
              <a:rPr sz="1450" dirty="0">
                <a:latin typeface="Calibri"/>
                <a:cs typeface="Calibri"/>
              </a:rPr>
              <a:t>s</a:t>
            </a:r>
            <a:r>
              <a:rPr sz="1450" spc="15" dirty="0">
                <a:latin typeface="Calibri"/>
                <a:cs typeface="Calibri"/>
              </a:rPr>
              <a:t>ts</a:t>
            </a:r>
            <a:r>
              <a:rPr sz="1450" spc="5" dirty="0">
                <a:latin typeface="Calibri"/>
                <a:cs typeface="Calibri"/>
              </a:rPr>
              <a:t>,</a:t>
            </a:r>
            <a:r>
              <a:rPr sz="1450" spc="30" dirty="0">
                <a:latin typeface="Calibri"/>
                <a:cs typeface="Calibri"/>
              </a:rPr>
              <a:t> </a:t>
            </a:r>
            <a:r>
              <a:rPr sz="1450" spc="10" dirty="0">
                <a:latin typeface="Calibri"/>
                <a:cs typeface="Calibri"/>
              </a:rPr>
              <a:t>ba</a:t>
            </a:r>
            <a:r>
              <a:rPr sz="1450" spc="-5" dirty="0">
                <a:latin typeface="Calibri"/>
                <a:cs typeface="Calibri"/>
              </a:rPr>
              <a:t>i</a:t>
            </a:r>
            <a:r>
              <a:rPr sz="1450" spc="5" dirty="0">
                <a:latin typeface="Calibri"/>
                <a:cs typeface="Calibri"/>
              </a:rPr>
              <a:t>l</a:t>
            </a:r>
            <a:r>
              <a:rPr sz="1450" spc="10" dirty="0">
                <a:latin typeface="Calibri"/>
                <a:cs typeface="Calibri"/>
              </a:rPr>
              <a:t> </a:t>
            </a:r>
            <a:r>
              <a:rPr sz="1450" spc="15" dirty="0">
                <a:latin typeface="Calibri"/>
                <a:cs typeface="Calibri"/>
              </a:rPr>
              <a:t>out</a:t>
            </a:r>
            <a:r>
              <a:rPr sz="1450" spc="10" dirty="0">
                <a:latin typeface="Calibri"/>
                <a:cs typeface="Calibri"/>
              </a:rPr>
              <a:t>!</a:t>
            </a:r>
            <a:endParaRPr sz="1450" dirty="0">
              <a:latin typeface="Calibri"/>
              <a:cs typeface="Calibri"/>
            </a:endParaRPr>
          </a:p>
          <a:p>
            <a:pPr marL="1632585" lvl="3" indent="-215900">
              <a:lnSpc>
                <a:spcPct val="100000"/>
              </a:lnSpc>
              <a:spcBef>
                <a:spcPts val="445"/>
              </a:spcBef>
              <a:buSzPct val="75862"/>
              <a:buFont typeface="Symbol"/>
              <a:buChar char=""/>
              <a:tabLst>
                <a:tab pos="1632585" algn="l"/>
                <a:tab pos="1633220" algn="l"/>
              </a:tabLst>
            </a:pPr>
            <a:r>
              <a:rPr sz="1450" spc="15" dirty="0">
                <a:latin typeface="Consolas"/>
                <a:cs typeface="Consolas"/>
              </a:rPr>
              <a:t>`Ask`</a:t>
            </a:r>
            <a:r>
              <a:rPr sz="1450" spc="-475" dirty="0">
                <a:latin typeface="Consolas"/>
                <a:cs typeface="Consolas"/>
              </a:rPr>
              <a:t> </a:t>
            </a:r>
            <a:r>
              <a:rPr sz="1450" spc="15" dirty="0">
                <a:latin typeface="Calibri"/>
                <a:cs typeface="Calibri"/>
              </a:rPr>
              <a:t>–</a:t>
            </a:r>
            <a:r>
              <a:rPr sz="1450" dirty="0">
                <a:latin typeface="Calibri"/>
                <a:cs typeface="Calibri"/>
              </a:rPr>
              <a:t> </a:t>
            </a:r>
            <a:r>
              <a:rPr sz="1450" b="1" spc="5" dirty="0">
                <a:latin typeface="Calibri"/>
                <a:cs typeface="Calibri"/>
              </a:rPr>
              <a:t>Default.</a:t>
            </a:r>
            <a:r>
              <a:rPr sz="1450" b="1" spc="30" dirty="0">
                <a:latin typeface="Calibri"/>
                <a:cs typeface="Calibri"/>
              </a:rPr>
              <a:t> </a:t>
            </a:r>
            <a:r>
              <a:rPr sz="1450" spc="5" dirty="0">
                <a:latin typeface="Calibri"/>
                <a:cs typeface="Calibri"/>
              </a:rPr>
              <a:t>If</a:t>
            </a:r>
            <a:r>
              <a:rPr sz="1450" spc="15" dirty="0">
                <a:latin typeface="Calibri"/>
                <a:cs typeface="Calibri"/>
              </a:rPr>
              <a:t> the</a:t>
            </a:r>
            <a:r>
              <a:rPr sz="1450" spc="10" dirty="0">
                <a:latin typeface="Calibri"/>
                <a:cs typeface="Calibri"/>
              </a:rPr>
              <a:t> host</a:t>
            </a:r>
            <a:r>
              <a:rPr sz="1450" spc="15" dirty="0">
                <a:latin typeface="Calibri"/>
                <a:cs typeface="Calibri"/>
              </a:rPr>
              <a:t> </a:t>
            </a:r>
            <a:r>
              <a:rPr sz="1450" spc="-5" dirty="0">
                <a:latin typeface="Calibri"/>
                <a:cs typeface="Calibri"/>
              </a:rPr>
              <a:t>key</a:t>
            </a:r>
            <a:r>
              <a:rPr sz="1450" spc="15" dirty="0">
                <a:latin typeface="Calibri"/>
                <a:cs typeface="Calibri"/>
              </a:rPr>
              <a:t> </a:t>
            </a:r>
            <a:r>
              <a:rPr sz="1450" spc="5" dirty="0">
                <a:latin typeface="Calibri"/>
                <a:cs typeface="Calibri"/>
              </a:rPr>
              <a:t>is</a:t>
            </a:r>
            <a:r>
              <a:rPr sz="1450" spc="15" dirty="0">
                <a:latin typeface="Calibri"/>
                <a:cs typeface="Calibri"/>
              </a:rPr>
              <a:t> </a:t>
            </a:r>
            <a:r>
              <a:rPr sz="1450" spc="10" dirty="0">
                <a:latin typeface="Calibri"/>
                <a:cs typeface="Calibri"/>
              </a:rPr>
              <a:t>not</a:t>
            </a:r>
            <a:r>
              <a:rPr sz="1450" spc="25" dirty="0">
                <a:latin typeface="Calibri"/>
                <a:cs typeface="Calibri"/>
              </a:rPr>
              <a:t> </a:t>
            </a:r>
            <a:r>
              <a:rPr sz="1450" spc="5" dirty="0">
                <a:latin typeface="Calibri"/>
                <a:cs typeface="Calibri"/>
              </a:rPr>
              <a:t>in</a:t>
            </a:r>
            <a:r>
              <a:rPr sz="1450" spc="20" dirty="0">
                <a:latin typeface="Calibri"/>
                <a:cs typeface="Calibri"/>
              </a:rPr>
              <a:t> </a:t>
            </a:r>
            <a:r>
              <a:rPr sz="1450" spc="15" dirty="0">
                <a:latin typeface="Calibri"/>
                <a:cs typeface="Calibri"/>
              </a:rPr>
              <a:t>known_hosts,</a:t>
            </a:r>
            <a:r>
              <a:rPr sz="1450" spc="25" dirty="0">
                <a:latin typeface="Calibri"/>
                <a:cs typeface="Calibri"/>
              </a:rPr>
              <a:t> </a:t>
            </a:r>
            <a:r>
              <a:rPr sz="1450" spc="15" dirty="0">
                <a:latin typeface="Calibri"/>
                <a:cs typeface="Calibri"/>
              </a:rPr>
              <a:t>ask the user </a:t>
            </a:r>
            <a:r>
              <a:rPr sz="1450" spc="5" dirty="0">
                <a:latin typeface="Calibri"/>
                <a:cs typeface="Calibri"/>
              </a:rPr>
              <a:t>if</a:t>
            </a:r>
            <a:r>
              <a:rPr sz="1450" spc="15" dirty="0">
                <a:latin typeface="Calibri"/>
                <a:cs typeface="Calibri"/>
              </a:rPr>
              <a:t> </a:t>
            </a:r>
            <a:r>
              <a:rPr sz="1450" spc="10" dirty="0">
                <a:latin typeface="Calibri"/>
                <a:cs typeface="Calibri"/>
              </a:rPr>
              <a:t>they</a:t>
            </a:r>
            <a:r>
              <a:rPr sz="1450" spc="5" dirty="0">
                <a:latin typeface="Calibri"/>
                <a:cs typeface="Calibri"/>
              </a:rPr>
              <a:t> </a:t>
            </a:r>
            <a:r>
              <a:rPr sz="1450" spc="10" dirty="0">
                <a:latin typeface="Calibri"/>
                <a:cs typeface="Calibri"/>
              </a:rPr>
              <a:t>want</a:t>
            </a:r>
            <a:r>
              <a:rPr sz="1450" spc="15" dirty="0">
                <a:latin typeface="Calibri"/>
                <a:cs typeface="Calibri"/>
              </a:rPr>
              <a:t> </a:t>
            </a:r>
            <a:r>
              <a:rPr sz="1450" spc="10" dirty="0">
                <a:latin typeface="Calibri"/>
                <a:cs typeface="Calibri"/>
              </a:rPr>
              <a:t>to</a:t>
            </a:r>
            <a:r>
              <a:rPr sz="1450" dirty="0">
                <a:latin typeface="Calibri"/>
                <a:cs typeface="Calibri"/>
              </a:rPr>
              <a:t> </a:t>
            </a:r>
            <a:r>
              <a:rPr sz="1450" spc="10" dirty="0">
                <a:latin typeface="Calibri"/>
                <a:cs typeface="Calibri"/>
              </a:rPr>
              <a:t>connect.</a:t>
            </a:r>
            <a:endParaRPr sz="1450" dirty="0">
              <a:latin typeface="Calibri"/>
              <a:cs typeface="Calibri"/>
            </a:endParaRPr>
          </a:p>
          <a:p>
            <a:pPr marL="1631950" marR="158750" lvl="3" indent="-215265">
              <a:lnSpc>
                <a:spcPct val="102800"/>
              </a:lnSpc>
              <a:spcBef>
                <a:spcPts val="395"/>
              </a:spcBef>
              <a:buSzPct val="75862"/>
              <a:buFont typeface="Symbol"/>
              <a:buChar char=""/>
              <a:tabLst>
                <a:tab pos="1632585" algn="l"/>
                <a:tab pos="1633220" algn="l"/>
              </a:tabLst>
            </a:pPr>
            <a:r>
              <a:rPr sz="1450" spc="15" dirty="0">
                <a:latin typeface="Consolas"/>
                <a:cs typeface="Consolas"/>
              </a:rPr>
              <a:t>`No`</a:t>
            </a:r>
            <a:r>
              <a:rPr sz="1450" spc="-480" dirty="0">
                <a:latin typeface="Consolas"/>
                <a:cs typeface="Consolas"/>
              </a:rPr>
              <a:t> </a:t>
            </a:r>
            <a:r>
              <a:rPr sz="1450" spc="15" dirty="0">
                <a:latin typeface="Calibri"/>
                <a:cs typeface="Calibri"/>
              </a:rPr>
              <a:t>–</a:t>
            </a:r>
            <a:r>
              <a:rPr sz="1450" spc="10" dirty="0">
                <a:latin typeface="Calibri"/>
                <a:cs typeface="Calibri"/>
              </a:rPr>
              <a:t> </a:t>
            </a:r>
            <a:r>
              <a:rPr sz="1450" spc="5" dirty="0">
                <a:latin typeface="Calibri"/>
                <a:cs typeface="Calibri"/>
              </a:rPr>
              <a:t>If</a:t>
            </a:r>
            <a:r>
              <a:rPr sz="1450" dirty="0">
                <a:latin typeface="Calibri"/>
                <a:cs typeface="Calibri"/>
              </a:rPr>
              <a:t> </a:t>
            </a:r>
            <a:r>
              <a:rPr sz="1450" spc="15" dirty="0">
                <a:latin typeface="Calibri"/>
                <a:cs typeface="Calibri"/>
              </a:rPr>
              <a:t>the</a:t>
            </a:r>
            <a:r>
              <a:rPr sz="1450" spc="10" dirty="0">
                <a:latin typeface="Calibri"/>
                <a:cs typeface="Calibri"/>
              </a:rPr>
              <a:t> host</a:t>
            </a:r>
            <a:r>
              <a:rPr sz="1450" spc="25" dirty="0">
                <a:latin typeface="Calibri"/>
                <a:cs typeface="Calibri"/>
              </a:rPr>
              <a:t> </a:t>
            </a:r>
            <a:r>
              <a:rPr sz="1450" spc="-5" dirty="0">
                <a:latin typeface="Calibri"/>
                <a:cs typeface="Calibri"/>
              </a:rPr>
              <a:t>key</a:t>
            </a:r>
            <a:r>
              <a:rPr sz="1450" spc="10" dirty="0">
                <a:latin typeface="Calibri"/>
                <a:cs typeface="Calibri"/>
              </a:rPr>
              <a:t> </a:t>
            </a:r>
            <a:r>
              <a:rPr sz="1450" spc="5" dirty="0">
                <a:latin typeface="Calibri"/>
                <a:cs typeface="Calibri"/>
              </a:rPr>
              <a:t>is</a:t>
            </a:r>
            <a:r>
              <a:rPr sz="1450" spc="10" dirty="0">
                <a:latin typeface="Calibri"/>
                <a:cs typeface="Calibri"/>
              </a:rPr>
              <a:t> not</a:t>
            </a:r>
            <a:r>
              <a:rPr sz="1450" spc="25" dirty="0">
                <a:latin typeface="Calibri"/>
                <a:cs typeface="Calibri"/>
              </a:rPr>
              <a:t> </a:t>
            </a:r>
            <a:r>
              <a:rPr sz="1450" spc="5" dirty="0">
                <a:latin typeface="Calibri"/>
                <a:cs typeface="Calibri"/>
              </a:rPr>
              <a:t>in</a:t>
            </a:r>
            <a:r>
              <a:rPr sz="1450" spc="20" dirty="0">
                <a:latin typeface="Calibri"/>
                <a:cs typeface="Calibri"/>
              </a:rPr>
              <a:t> </a:t>
            </a:r>
            <a:r>
              <a:rPr sz="1450" spc="15" dirty="0">
                <a:latin typeface="Calibri"/>
                <a:cs typeface="Calibri"/>
              </a:rPr>
              <a:t>known_hosts,</a:t>
            </a:r>
            <a:r>
              <a:rPr sz="1450" spc="30" dirty="0">
                <a:latin typeface="Calibri"/>
                <a:cs typeface="Calibri"/>
              </a:rPr>
              <a:t> </a:t>
            </a:r>
            <a:r>
              <a:rPr sz="1450" spc="15" dirty="0">
                <a:latin typeface="Calibri"/>
                <a:cs typeface="Calibri"/>
              </a:rPr>
              <a:t>add</a:t>
            </a:r>
            <a:r>
              <a:rPr sz="1450" spc="25" dirty="0">
                <a:latin typeface="Calibri"/>
                <a:cs typeface="Calibri"/>
              </a:rPr>
              <a:t> </a:t>
            </a:r>
            <a:r>
              <a:rPr sz="1450" spc="5" dirty="0">
                <a:latin typeface="Calibri"/>
                <a:cs typeface="Calibri"/>
              </a:rPr>
              <a:t>it </a:t>
            </a:r>
            <a:r>
              <a:rPr sz="1450" spc="10" dirty="0">
                <a:latin typeface="Calibri"/>
                <a:cs typeface="Calibri"/>
              </a:rPr>
              <a:t>to</a:t>
            </a:r>
            <a:r>
              <a:rPr sz="1450" spc="15" dirty="0">
                <a:latin typeface="Calibri"/>
                <a:cs typeface="Calibri"/>
              </a:rPr>
              <a:t> known </a:t>
            </a:r>
            <a:r>
              <a:rPr sz="1450" spc="10" dirty="0">
                <a:latin typeface="Calibri"/>
                <a:cs typeface="Calibri"/>
              </a:rPr>
              <a:t>hosts</a:t>
            </a:r>
            <a:r>
              <a:rPr sz="1450" spc="30" dirty="0">
                <a:latin typeface="Calibri"/>
                <a:cs typeface="Calibri"/>
              </a:rPr>
              <a:t> </a:t>
            </a:r>
            <a:r>
              <a:rPr sz="1450" spc="15" dirty="0">
                <a:latin typeface="Calibri"/>
                <a:cs typeface="Calibri"/>
              </a:rPr>
              <a:t>and </a:t>
            </a:r>
            <a:r>
              <a:rPr sz="1450" spc="10" dirty="0">
                <a:latin typeface="Calibri"/>
                <a:cs typeface="Calibri"/>
              </a:rPr>
              <a:t>don't</a:t>
            </a:r>
            <a:r>
              <a:rPr sz="1450" spc="35" dirty="0">
                <a:latin typeface="Calibri"/>
                <a:cs typeface="Calibri"/>
              </a:rPr>
              <a:t> </a:t>
            </a:r>
            <a:r>
              <a:rPr sz="1450" spc="15" dirty="0">
                <a:latin typeface="Calibri"/>
                <a:cs typeface="Calibri"/>
              </a:rPr>
              <a:t>ask</a:t>
            </a:r>
            <a:r>
              <a:rPr sz="1450" spc="20" dirty="0">
                <a:latin typeface="Calibri"/>
                <a:cs typeface="Calibri"/>
              </a:rPr>
              <a:t> </a:t>
            </a:r>
            <a:r>
              <a:rPr sz="1450" spc="15" dirty="0">
                <a:latin typeface="Calibri"/>
                <a:cs typeface="Calibri"/>
              </a:rPr>
              <a:t>the</a:t>
            </a:r>
            <a:r>
              <a:rPr sz="1450" spc="10" dirty="0">
                <a:latin typeface="Calibri"/>
                <a:cs typeface="Calibri"/>
              </a:rPr>
              <a:t> </a:t>
            </a:r>
            <a:r>
              <a:rPr sz="1450" spc="15" dirty="0">
                <a:latin typeface="Calibri"/>
                <a:cs typeface="Calibri"/>
              </a:rPr>
              <a:t>user </a:t>
            </a:r>
            <a:r>
              <a:rPr sz="1450" spc="-310" dirty="0">
                <a:latin typeface="Calibri"/>
                <a:cs typeface="Calibri"/>
              </a:rPr>
              <a:t> </a:t>
            </a:r>
            <a:r>
              <a:rPr sz="1450" spc="10" dirty="0">
                <a:latin typeface="Calibri"/>
                <a:cs typeface="Calibri"/>
              </a:rPr>
              <a:t>about</a:t>
            </a:r>
            <a:r>
              <a:rPr sz="1450" spc="30" dirty="0">
                <a:latin typeface="Calibri"/>
                <a:cs typeface="Calibri"/>
              </a:rPr>
              <a:t> </a:t>
            </a:r>
            <a:r>
              <a:rPr sz="1450" spc="5" dirty="0">
                <a:latin typeface="Calibri"/>
                <a:cs typeface="Calibri"/>
              </a:rPr>
              <a:t>it.</a:t>
            </a:r>
            <a:r>
              <a:rPr sz="1450" dirty="0">
                <a:latin typeface="Calibri"/>
                <a:cs typeface="Calibri"/>
              </a:rPr>
              <a:t> </a:t>
            </a:r>
            <a:r>
              <a:rPr sz="1450" spc="10" dirty="0">
                <a:latin typeface="Calibri"/>
                <a:cs typeface="Calibri"/>
              </a:rPr>
              <a:t>Connect</a:t>
            </a:r>
            <a:r>
              <a:rPr sz="1450" spc="25" dirty="0">
                <a:latin typeface="Calibri"/>
                <a:cs typeface="Calibri"/>
              </a:rPr>
              <a:t> </a:t>
            </a:r>
            <a:r>
              <a:rPr sz="1450" spc="5" dirty="0">
                <a:latin typeface="Calibri"/>
                <a:cs typeface="Calibri"/>
              </a:rPr>
              <a:t>anyway!</a:t>
            </a:r>
            <a:endParaRPr sz="1450" dirty="0">
              <a:latin typeface="Calibri"/>
              <a:cs typeface="Calibri"/>
            </a:endParaRPr>
          </a:p>
          <a:p>
            <a:pPr lvl="3">
              <a:lnSpc>
                <a:spcPct val="100000"/>
              </a:lnSpc>
              <a:spcBef>
                <a:spcPts val="50"/>
              </a:spcBef>
              <a:buFont typeface="Symbol"/>
              <a:buChar char=""/>
            </a:pPr>
            <a:endParaRPr sz="1900" dirty="0">
              <a:latin typeface="Calibri"/>
              <a:cs typeface="Calibri"/>
            </a:endParaRPr>
          </a:p>
          <a:p>
            <a:pPr marL="1199515" marR="207010" lvl="2" indent="-285115">
              <a:lnSpc>
                <a:spcPct val="100600"/>
              </a:lnSpc>
              <a:buSzPct val="45454"/>
              <a:buFont typeface="Wingdings"/>
              <a:buChar char=""/>
              <a:tabLst>
                <a:tab pos="1199515" algn="l"/>
                <a:tab pos="1200150" algn="l"/>
              </a:tabLst>
            </a:pPr>
            <a:r>
              <a:rPr sz="1650" b="1" dirty="0">
                <a:latin typeface="Calibri"/>
                <a:cs typeface="Calibri"/>
              </a:rPr>
              <a:t>'No'</a:t>
            </a:r>
            <a:r>
              <a:rPr sz="1650" b="1" spc="-5" dirty="0">
                <a:latin typeface="Calibri"/>
                <a:cs typeface="Calibri"/>
              </a:rPr>
              <a:t> </a:t>
            </a:r>
            <a:r>
              <a:rPr sz="1650" b="1" dirty="0">
                <a:latin typeface="Calibri"/>
                <a:cs typeface="Calibri"/>
              </a:rPr>
              <a:t>+</a:t>
            </a:r>
            <a:r>
              <a:rPr sz="1650" b="1" spc="5" dirty="0">
                <a:latin typeface="Calibri"/>
                <a:cs typeface="Calibri"/>
              </a:rPr>
              <a:t> </a:t>
            </a:r>
            <a:r>
              <a:rPr sz="1650" b="1" spc="-15" dirty="0">
                <a:latin typeface="Calibri"/>
                <a:cs typeface="Calibri"/>
              </a:rPr>
              <a:t>Password</a:t>
            </a:r>
            <a:r>
              <a:rPr sz="1650" b="1" spc="25" dirty="0">
                <a:latin typeface="Calibri"/>
                <a:cs typeface="Calibri"/>
              </a:rPr>
              <a:t> </a:t>
            </a:r>
            <a:r>
              <a:rPr sz="1650" b="1" dirty="0">
                <a:latin typeface="Calibri"/>
                <a:cs typeface="Calibri"/>
              </a:rPr>
              <a:t>auth</a:t>
            </a:r>
            <a:r>
              <a:rPr sz="1650" b="1" spc="10" dirty="0">
                <a:latin typeface="Calibri"/>
                <a:cs typeface="Calibri"/>
              </a:rPr>
              <a:t> </a:t>
            </a:r>
            <a:r>
              <a:rPr sz="1650" b="1" dirty="0">
                <a:latin typeface="Calibri"/>
                <a:cs typeface="Calibri"/>
              </a:rPr>
              <a:t>=</a:t>
            </a:r>
            <a:r>
              <a:rPr sz="1650" b="1" spc="5" dirty="0">
                <a:latin typeface="Calibri"/>
                <a:cs typeface="Calibri"/>
              </a:rPr>
              <a:t> </a:t>
            </a:r>
            <a:r>
              <a:rPr sz="1650" b="1" spc="-5" dirty="0">
                <a:latin typeface="Calibri"/>
                <a:cs typeface="Calibri"/>
              </a:rPr>
              <a:t>“Please</a:t>
            </a:r>
            <a:r>
              <a:rPr sz="1650" b="1" spc="10" dirty="0">
                <a:latin typeface="Calibri"/>
                <a:cs typeface="Calibri"/>
              </a:rPr>
              <a:t> </a:t>
            </a:r>
            <a:r>
              <a:rPr sz="1650" b="1" dirty="0">
                <a:latin typeface="Calibri"/>
                <a:cs typeface="Calibri"/>
              </a:rPr>
              <a:t>MITM</a:t>
            </a:r>
            <a:r>
              <a:rPr sz="1650" b="1" spc="5" dirty="0">
                <a:latin typeface="Calibri"/>
                <a:cs typeface="Calibri"/>
              </a:rPr>
              <a:t> </a:t>
            </a:r>
            <a:r>
              <a:rPr sz="1650" b="1" spc="-10" dirty="0">
                <a:latin typeface="Calibri"/>
                <a:cs typeface="Calibri"/>
              </a:rPr>
              <a:t>every</a:t>
            </a:r>
            <a:r>
              <a:rPr sz="1650" b="1" spc="35" dirty="0">
                <a:latin typeface="Calibri"/>
                <a:cs typeface="Calibri"/>
              </a:rPr>
              <a:t> </a:t>
            </a:r>
            <a:r>
              <a:rPr sz="1650" b="1" spc="-5" dirty="0">
                <a:latin typeface="Calibri"/>
                <a:cs typeface="Calibri"/>
              </a:rPr>
              <a:t>SSH</a:t>
            </a:r>
            <a:r>
              <a:rPr sz="1650" b="1" spc="10" dirty="0">
                <a:latin typeface="Calibri"/>
                <a:cs typeface="Calibri"/>
              </a:rPr>
              <a:t> </a:t>
            </a:r>
            <a:r>
              <a:rPr sz="1650" b="1" spc="-5" dirty="0">
                <a:latin typeface="Calibri"/>
                <a:cs typeface="Calibri"/>
              </a:rPr>
              <a:t>connection</a:t>
            </a:r>
            <a:r>
              <a:rPr sz="1650" b="1" spc="-10" dirty="0">
                <a:latin typeface="Calibri"/>
                <a:cs typeface="Calibri"/>
              </a:rPr>
              <a:t> </a:t>
            </a:r>
            <a:r>
              <a:rPr sz="1650" b="1" spc="-5" dirty="0">
                <a:latin typeface="Calibri"/>
                <a:cs typeface="Calibri"/>
              </a:rPr>
              <a:t>from</a:t>
            </a:r>
            <a:r>
              <a:rPr sz="1650" b="1" spc="5" dirty="0">
                <a:latin typeface="Calibri"/>
                <a:cs typeface="Calibri"/>
              </a:rPr>
              <a:t> </a:t>
            </a:r>
            <a:r>
              <a:rPr sz="1650" b="1" spc="-15" dirty="0">
                <a:latin typeface="Calibri"/>
                <a:cs typeface="Calibri"/>
              </a:rPr>
              <a:t>my</a:t>
            </a:r>
            <a:r>
              <a:rPr sz="1650" b="1" dirty="0">
                <a:latin typeface="Calibri"/>
                <a:cs typeface="Calibri"/>
              </a:rPr>
              <a:t> machine </a:t>
            </a:r>
            <a:r>
              <a:rPr sz="1650" b="1" spc="-5" dirty="0">
                <a:latin typeface="Calibri"/>
                <a:cs typeface="Calibri"/>
              </a:rPr>
              <a:t>from </a:t>
            </a:r>
            <a:r>
              <a:rPr sz="1650" b="1" spc="-360" dirty="0">
                <a:latin typeface="Calibri"/>
                <a:cs typeface="Calibri"/>
              </a:rPr>
              <a:t> </a:t>
            </a:r>
            <a:r>
              <a:rPr sz="1650" b="1" dirty="0">
                <a:latin typeface="Calibri"/>
                <a:cs typeface="Calibri"/>
              </a:rPr>
              <a:t>this</a:t>
            </a:r>
            <a:r>
              <a:rPr sz="1650" b="1" spc="-5" dirty="0">
                <a:latin typeface="Calibri"/>
                <a:cs typeface="Calibri"/>
              </a:rPr>
              <a:t> point</a:t>
            </a:r>
            <a:r>
              <a:rPr sz="1650" b="1" spc="-15" dirty="0">
                <a:latin typeface="Calibri"/>
                <a:cs typeface="Calibri"/>
              </a:rPr>
              <a:t> </a:t>
            </a:r>
            <a:r>
              <a:rPr sz="1650" b="1" spc="-20" dirty="0">
                <a:latin typeface="Calibri"/>
                <a:cs typeface="Calibri"/>
              </a:rPr>
              <a:t>forward.”</a:t>
            </a:r>
            <a:endParaRPr sz="1650" dirty="0">
              <a:latin typeface="Calibri"/>
              <a:cs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700"/>
            <a:ext cx="2868295" cy="579755"/>
          </a:xfrm>
          <a:prstGeom prst="rect">
            <a:avLst/>
          </a:prstGeom>
        </p:spPr>
        <p:txBody>
          <a:bodyPr vert="horz" wrap="square" lIns="0" tIns="17145" rIns="0" bIns="0" rtlCol="0">
            <a:spAutoFit/>
          </a:bodyPr>
          <a:lstStyle/>
          <a:p>
            <a:pPr marL="12700">
              <a:lnSpc>
                <a:spcPct val="100000"/>
              </a:lnSpc>
              <a:spcBef>
                <a:spcPts val="135"/>
              </a:spcBef>
            </a:pPr>
            <a:r>
              <a:rPr sz="3600" b="0" spc="10" dirty="0">
                <a:latin typeface="Calibri Light"/>
                <a:cs typeface="Calibri Light"/>
              </a:rPr>
              <a:t>Linux</a:t>
            </a:r>
            <a:r>
              <a:rPr sz="3600" b="0" spc="-70" dirty="0">
                <a:latin typeface="Calibri Light"/>
                <a:cs typeface="Calibri Light"/>
              </a:rPr>
              <a:t> </a:t>
            </a:r>
            <a:r>
              <a:rPr sz="3600" b="0" spc="5" dirty="0">
                <a:latin typeface="Calibri Light"/>
                <a:cs typeface="Calibri Light"/>
              </a:rPr>
              <a:t>Networks</a:t>
            </a:r>
            <a:endParaRPr sz="3600">
              <a:latin typeface="Calibri Light"/>
              <a:cs typeface="Calibri Light"/>
            </a:endParaRPr>
          </a:p>
        </p:txBody>
      </p:sp>
      <p:sp>
        <p:nvSpPr>
          <p:cNvPr id="5" name="object 5"/>
          <p:cNvSpPr txBox="1">
            <a:spLocks noGrp="1"/>
          </p:cNvSpPr>
          <p:nvPr>
            <p:ph type="ftr" sz="quarter" idx="5"/>
          </p:nvPr>
        </p:nvSpPr>
        <p:spPr>
          <a:xfrm>
            <a:off x="1935607" y="7232122"/>
            <a:ext cx="6210300" cy="234038"/>
          </a:xfrm>
          <a:prstGeom prst="rect">
            <a:avLst/>
          </a:prstGeom>
        </p:spPr>
        <p:txBody>
          <a:bodyPr vert="horz" wrap="square" lIns="0" tIns="0" rIns="0" bIns="0" rtlCol="0">
            <a:spAutoFit/>
          </a:bodyPr>
          <a:lstStyle/>
          <a:p>
            <a:pPr marL="12700">
              <a:lnSpc>
                <a:spcPts val="1810"/>
              </a:lnSpc>
            </a:pPr>
            <a:r>
              <a:rPr lang="en-US" spc="-5"/>
              <a:t>Real-world systems: ethical hacking practicum – UW Summer 2021</a:t>
            </a:r>
            <a:endParaRPr spc="-5" dirty="0"/>
          </a:p>
        </p:txBody>
      </p:sp>
      <p:sp>
        <p:nvSpPr>
          <p:cNvPr id="3" name="object 3"/>
          <p:cNvSpPr txBox="1"/>
          <p:nvPr/>
        </p:nvSpPr>
        <p:spPr>
          <a:xfrm>
            <a:off x="688657" y="1757754"/>
            <a:ext cx="8004809" cy="452120"/>
          </a:xfrm>
          <a:prstGeom prst="rect">
            <a:avLst/>
          </a:prstGeom>
        </p:spPr>
        <p:txBody>
          <a:bodyPr vert="horz" wrap="square" lIns="0" tIns="12065" rIns="0" bIns="0" rtlCol="0">
            <a:spAutoFit/>
          </a:bodyPr>
          <a:lstStyle/>
          <a:p>
            <a:pPr marL="337185" indent="-325120">
              <a:lnSpc>
                <a:spcPct val="100000"/>
              </a:lnSpc>
              <a:spcBef>
                <a:spcPts val="95"/>
              </a:spcBef>
              <a:buSzPct val="44642"/>
              <a:buFont typeface="Wingdings"/>
              <a:buChar char=""/>
              <a:tabLst>
                <a:tab pos="337185" algn="l"/>
                <a:tab pos="337820" algn="l"/>
              </a:tabLst>
            </a:pPr>
            <a:r>
              <a:rPr sz="2800" spc="-25" dirty="0">
                <a:latin typeface="Calibri"/>
                <a:cs typeface="Calibri"/>
              </a:rPr>
              <a:t>Why</a:t>
            </a:r>
            <a:r>
              <a:rPr sz="2800" spc="5" dirty="0">
                <a:latin typeface="Calibri"/>
                <a:cs typeface="Calibri"/>
              </a:rPr>
              <a:t> </a:t>
            </a:r>
            <a:r>
              <a:rPr sz="2800" spc="-10" dirty="0">
                <a:latin typeface="Calibri"/>
                <a:cs typeface="Calibri"/>
              </a:rPr>
              <a:t>is</a:t>
            </a:r>
            <a:r>
              <a:rPr sz="2800" spc="10" dirty="0">
                <a:latin typeface="Calibri"/>
                <a:cs typeface="Calibri"/>
              </a:rPr>
              <a:t> </a:t>
            </a:r>
            <a:r>
              <a:rPr sz="2800" dirty="0">
                <a:latin typeface="Calibri"/>
                <a:cs typeface="Calibri"/>
              </a:rPr>
              <a:t>`</a:t>
            </a:r>
            <a:r>
              <a:rPr sz="2400" dirty="0">
                <a:latin typeface="Consolas"/>
                <a:cs typeface="Consolas"/>
              </a:rPr>
              <a:t>StrictHostKeyChecking=No</a:t>
            </a:r>
            <a:r>
              <a:rPr sz="2800" dirty="0">
                <a:latin typeface="Calibri"/>
                <a:cs typeface="Calibri"/>
              </a:rPr>
              <a:t>`</a:t>
            </a:r>
            <a:r>
              <a:rPr sz="2800" spc="65" dirty="0">
                <a:latin typeface="Calibri"/>
                <a:cs typeface="Calibri"/>
              </a:rPr>
              <a:t> </a:t>
            </a:r>
            <a:r>
              <a:rPr sz="2800" spc="-5" dirty="0">
                <a:latin typeface="Calibri"/>
                <a:cs typeface="Calibri"/>
              </a:rPr>
              <a:t>such</a:t>
            </a:r>
            <a:r>
              <a:rPr sz="2800" spc="20" dirty="0">
                <a:latin typeface="Calibri"/>
                <a:cs typeface="Calibri"/>
              </a:rPr>
              <a:t> </a:t>
            </a:r>
            <a:r>
              <a:rPr sz="2800" spc="-5" dirty="0">
                <a:latin typeface="Calibri"/>
                <a:cs typeface="Calibri"/>
              </a:rPr>
              <a:t>a</a:t>
            </a:r>
            <a:r>
              <a:rPr sz="2800" spc="5" dirty="0">
                <a:latin typeface="Calibri"/>
                <a:cs typeface="Calibri"/>
              </a:rPr>
              <a:t> </a:t>
            </a:r>
            <a:r>
              <a:rPr sz="2800" spc="-10" dirty="0">
                <a:latin typeface="Calibri"/>
                <a:cs typeface="Calibri"/>
              </a:rPr>
              <a:t>big</a:t>
            </a:r>
            <a:r>
              <a:rPr sz="2800" dirty="0">
                <a:latin typeface="Calibri"/>
                <a:cs typeface="Calibri"/>
              </a:rPr>
              <a:t> </a:t>
            </a:r>
            <a:r>
              <a:rPr sz="2800" spc="-10" dirty="0">
                <a:latin typeface="Calibri"/>
                <a:cs typeface="Calibri"/>
              </a:rPr>
              <a:t>deal?</a:t>
            </a:r>
            <a:endParaRPr sz="2800">
              <a:latin typeface="Calibri"/>
              <a:cs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700"/>
            <a:ext cx="2868295" cy="579755"/>
          </a:xfrm>
          <a:prstGeom prst="rect">
            <a:avLst/>
          </a:prstGeom>
        </p:spPr>
        <p:txBody>
          <a:bodyPr vert="horz" wrap="square" lIns="0" tIns="17145" rIns="0" bIns="0" rtlCol="0">
            <a:spAutoFit/>
          </a:bodyPr>
          <a:lstStyle/>
          <a:p>
            <a:pPr marL="12700">
              <a:lnSpc>
                <a:spcPct val="100000"/>
              </a:lnSpc>
              <a:spcBef>
                <a:spcPts val="135"/>
              </a:spcBef>
            </a:pPr>
            <a:r>
              <a:rPr sz="3600" b="0" spc="10" dirty="0">
                <a:latin typeface="Calibri Light"/>
                <a:cs typeface="Calibri Light"/>
              </a:rPr>
              <a:t>Linux</a:t>
            </a:r>
            <a:r>
              <a:rPr sz="3600" b="0" spc="-70" dirty="0">
                <a:latin typeface="Calibri Light"/>
                <a:cs typeface="Calibri Light"/>
              </a:rPr>
              <a:t> </a:t>
            </a:r>
            <a:r>
              <a:rPr sz="3600" b="0" spc="5" dirty="0">
                <a:latin typeface="Calibri Light"/>
                <a:cs typeface="Calibri Light"/>
              </a:rPr>
              <a:t>Networks</a:t>
            </a:r>
            <a:endParaRPr sz="3600">
              <a:latin typeface="Calibri Light"/>
              <a:cs typeface="Calibri Light"/>
            </a:endParaRPr>
          </a:p>
        </p:txBody>
      </p:sp>
      <p:sp>
        <p:nvSpPr>
          <p:cNvPr id="5" name="object 5"/>
          <p:cNvSpPr txBox="1">
            <a:spLocks noGrp="1"/>
          </p:cNvSpPr>
          <p:nvPr>
            <p:ph type="ftr" sz="quarter" idx="5"/>
          </p:nvPr>
        </p:nvSpPr>
        <p:spPr>
          <a:xfrm>
            <a:off x="1935607" y="7232122"/>
            <a:ext cx="6210300" cy="234038"/>
          </a:xfrm>
          <a:prstGeom prst="rect">
            <a:avLst/>
          </a:prstGeom>
        </p:spPr>
        <p:txBody>
          <a:bodyPr vert="horz" wrap="square" lIns="0" tIns="0" rIns="0" bIns="0" rtlCol="0">
            <a:spAutoFit/>
          </a:bodyPr>
          <a:lstStyle/>
          <a:p>
            <a:pPr marL="12700">
              <a:lnSpc>
                <a:spcPts val="1810"/>
              </a:lnSpc>
            </a:pPr>
            <a:r>
              <a:rPr lang="en-US" spc="-5"/>
              <a:t>Real-world systems: ethical hacking practicum – UW Summer 2021</a:t>
            </a:r>
            <a:endParaRPr spc="-5" dirty="0"/>
          </a:p>
        </p:txBody>
      </p:sp>
      <p:sp>
        <p:nvSpPr>
          <p:cNvPr id="3" name="object 3"/>
          <p:cNvSpPr txBox="1"/>
          <p:nvPr/>
        </p:nvSpPr>
        <p:spPr>
          <a:xfrm>
            <a:off x="476948" y="1292617"/>
            <a:ext cx="9298940" cy="5313680"/>
          </a:xfrm>
          <a:prstGeom prst="rect">
            <a:avLst/>
          </a:prstGeom>
        </p:spPr>
        <p:txBody>
          <a:bodyPr vert="horz" wrap="square" lIns="0" tIns="13335" rIns="0" bIns="0" rtlCol="0">
            <a:spAutoFit/>
          </a:bodyPr>
          <a:lstStyle/>
          <a:p>
            <a:pPr marL="335280" indent="-323215">
              <a:lnSpc>
                <a:spcPts val="2965"/>
              </a:lnSpc>
              <a:spcBef>
                <a:spcPts val="105"/>
              </a:spcBef>
              <a:buSzPct val="75000"/>
              <a:buFont typeface="Symbol"/>
              <a:buChar char=""/>
              <a:tabLst>
                <a:tab pos="335280" algn="l"/>
                <a:tab pos="335915" algn="l"/>
              </a:tabLst>
            </a:pPr>
            <a:r>
              <a:rPr sz="2600" b="1" spc="-5" dirty="0">
                <a:latin typeface="Calibri"/>
                <a:cs typeface="Calibri"/>
              </a:rPr>
              <a:t>known_hosts</a:t>
            </a:r>
            <a:r>
              <a:rPr sz="2600" b="1" spc="-10" dirty="0">
                <a:latin typeface="Calibri"/>
                <a:cs typeface="Calibri"/>
              </a:rPr>
              <a:t> </a:t>
            </a:r>
            <a:r>
              <a:rPr sz="2600" dirty="0">
                <a:latin typeface="Calibri"/>
                <a:cs typeface="Calibri"/>
              </a:rPr>
              <a:t>is the</a:t>
            </a:r>
            <a:r>
              <a:rPr sz="2600" spc="-20" dirty="0">
                <a:latin typeface="Calibri"/>
                <a:cs typeface="Calibri"/>
              </a:rPr>
              <a:t> </a:t>
            </a:r>
            <a:r>
              <a:rPr sz="2600" spc="-10" dirty="0">
                <a:latin typeface="Calibri"/>
                <a:cs typeface="Calibri"/>
              </a:rPr>
              <a:t>list </a:t>
            </a:r>
            <a:r>
              <a:rPr sz="2600" spc="-5" dirty="0">
                <a:latin typeface="Calibri"/>
                <a:cs typeface="Calibri"/>
              </a:rPr>
              <a:t>of </a:t>
            </a:r>
            <a:r>
              <a:rPr sz="2600" spc="-10" dirty="0">
                <a:latin typeface="Calibri"/>
                <a:cs typeface="Calibri"/>
              </a:rPr>
              <a:t>trusted</a:t>
            </a:r>
            <a:r>
              <a:rPr sz="2600" spc="-30" dirty="0">
                <a:latin typeface="Calibri"/>
                <a:cs typeface="Calibri"/>
              </a:rPr>
              <a:t> </a:t>
            </a:r>
            <a:r>
              <a:rPr sz="2600" spc="-5" dirty="0">
                <a:latin typeface="Calibri"/>
                <a:cs typeface="Calibri"/>
              </a:rPr>
              <a:t>machines</a:t>
            </a:r>
            <a:r>
              <a:rPr sz="2600" spc="-25" dirty="0">
                <a:latin typeface="Calibri"/>
                <a:cs typeface="Calibri"/>
              </a:rPr>
              <a:t> </a:t>
            </a:r>
            <a:r>
              <a:rPr sz="2600" dirty="0">
                <a:latin typeface="Calibri"/>
                <a:cs typeface="Calibri"/>
              </a:rPr>
              <a:t>and</a:t>
            </a:r>
            <a:endParaRPr sz="2600">
              <a:latin typeface="Calibri"/>
              <a:cs typeface="Calibri"/>
            </a:endParaRPr>
          </a:p>
          <a:p>
            <a:pPr marL="335280" marR="35560">
              <a:lnSpc>
                <a:spcPts val="2810"/>
              </a:lnSpc>
              <a:spcBef>
                <a:spcPts val="195"/>
              </a:spcBef>
            </a:pPr>
            <a:r>
              <a:rPr sz="2600" dirty="0">
                <a:latin typeface="Calibri"/>
                <a:cs typeface="Calibri"/>
              </a:rPr>
              <a:t>`</a:t>
            </a:r>
            <a:r>
              <a:rPr sz="2000" dirty="0">
                <a:latin typeface="Consolas"/>
                <a:cs typeface="Consolas"/>
              </a:rPr>
              <a:t>StrictHostKeyChecking=no</a:t>
            </a:r>
            <a:r>
              <a:rPr sz="2600" dirty="0">
                <a:latin typeface="Calibri"/>
                <a:cs typeface="Calibri"/>
              </a:rPr>
              <a:t>`</a:t>
            </a:r>
            <a:r>
              <a:rPr sz="2600" spc="-35" dirty="0">
                <a:latin typeface="Calibri"/>
                <a:cs typeface="Calibri"/>
              </a:rPr>
              <a:t> </a:t>
            </a:r>
            <a:r>
              <a:rPr sz="2600" spc="-10" dirty="0">
                <a:latin typeface="Calibri"/>
                <a:cs typeface="Calibri"/>
              </a:rPr>
              <a:t>automatically</a:t>
            </a:r>
            <a:r>
              <a:rPr sz="2600" dirty="0">
                <a:latin typeface="Calibri"/>
                <a:cs typeface="Calibri"/>
              </a:rPr>
              <a:t> adds</a:t>
            </a:r>
            <a:r>
              <a:rPr sz="2600" spc="-5" dirty="0">
                <a:latin typeface="Calibri"/>
                <a:cs typeface="Calibri"/>
              </a:rPr>
              <a:t> </a:t>
            </a:r>
            <a:r>
              <a:rPr sz="2600" spc="-20" dirty="0">
                <a:latin typeface="Calibri"/>
                <a:cs typeface="Calibri"/>
              </a:rPr>
              <a:t>anyone</a:t>
            </a:r>
            <a:r>
              <a:rPr sz="2600" spc="-10" dirty="0">
                <a:latin typeface="Calibri"/>
                <a:cs typeface="Calibri"/>
              </a:rPr>
              <a:t> </a:t>
            </a:r>
            <a:r>
              <a:rPr sz="2600" spc="-15" dirty="0">
                <a:latin typeface="Calibri"/>
                <a:cs typeface="Calibri"/>
              </a:rPr>
              <a:t>you</a:t>
            </a:r>
            <a:r>
              <a:rPr sz="2600" spc="15" dirty="0">
                <a:latin typeface="Calibri"/>
                <a:cs typeface="Calibri"/>
              </a:rPr>
              <a:t> </a:t>
            </a:r>
            <a:r>
              <a:rPr sz="2600" spc="-10" dirty="0">
                <a:latin typeface="Calibri"/>
                <a:cs typeface="Calibri"/>
              </a:rPr>
              <a:t>connect </a:t>
            </a:r>
            <a:r>
              <a:rPr sz="2600" spc="-570" dirty="0">
                <a:latin typeface="Calibri"/>
                <a:cs typeface="Calibri"/>
              </a:rPr>
              <a:t> </a:t>
            </a:r>
            <a:r>
              <a:rPr sz="2600" spc="-15" dirty="0">
                <a:latin typeface="Calibri"/>
                <a:cs typeface="Calibri"/>
              </a:rPr>
              <a:t>to</a:t>
            </a:r>
            <a:r>
              <a:rPr sz="2600" spc="-10" dirty="0">
                <a:latin typeface="Calibri"/>
                <a:cs typeface="Calibri"/>
              </a:rPr>
              <a:t> </a:t>
            </a:r>
            <a:r>
              <a:rPr sz="2600" spc="-15" dirty="0">
                <a:latin typeface="Calibri"/>
                <a:cs typeface="Calibri"/>
              </a:rPr>
              <a:t>to</a:t>
            </a:r>
            <a:r>
              <a:rPr sz="2600" spc="5" dirty="0">
                <a:latin typeface="Calibri"/>
                <a:cs typeface="Calibri"/>
              </a:rPr>
              <a:t> </a:t>
            </a:r>
            <a:r>
              <a:rPr sz="2600" dirty="0">
                <a:latin typeface="Calibri"/>
                <a:cs typeface="Calibri"/>
              </a:rPr>
              <a:t>this</a:t>
            </a:r>
            <a:r>
              <a:rPr sz="2600" spc="-25" dirty="0">
                <a:latin typeface="Calibri"/>
                <a:cs typeface="Calibri"/>
              </a:rPr>
              <a:t> </a:t>
            </a:r>
            <a:r>
              <a:rPr sz="2600" spc="-10" dirty="0">
                <a:latin typeface="Calibri"/>
                <a:cs typeface="Calibri"/>
              </a:rPr>
              <a:t>list</a:t>
            </a:r>
            <a:endParaRPr sz="2600">
              <a:latin typeface="Calibri"/>
              <a:cs typeface="Calibri"/>
            </a:endParaRPr>
          </a:p>
          <a:p>
            <a:pPr marL="767080" lvl="1" indent="-285115">
              <a:lnSpc>
                <a:spcPts val="2525"/>
              </a:lnSpc>
              <a:buSzPct val="45454"/>
              <a:buFont typeface="Wingdings"/>
              <a:buChar char=""/>
              <a:tabLst>
                <a:tab pos="766445" algn="l"/>
                <a:tab pos="767080" algn="l"/>
              </a:tabLst>
            </a:pPr>
            <a:r>
              <a:rPr sz="2200" spc="-5" dirty="0">
                <a:latin typeface="Calibri"/>
                <a:cs typeface="Calibri"/>
              </a:rPr>
              <a:t>This</a:t>
            </a:r>
            <a:r>
              <a:rPr sz="2200" spc="10" dirty="0">
                <a:latin typeface="Calibri"/>
                <a:cs typeface="Calibri"/>
              </a:rPr>
              <a:t> </a:t>
            </a:r>
            <a:r>
              <a:rPr sz="2200" spc="-5" dirty="0">
                <a:latin typeface="Calibri"/>
                <a:cs typeface="Calibri"/>
              </a:rPr>
              <a:t>is a user-wide</a:t>
            </a:r>
            <a:r>
              <a:rPr sz="2200" spc="5" dirty="0">
                <a:latin typeface="Calibri"/>
                <a:cs typeface="Calibri"/>
              </a:rPr>
              <a:t> </a:t>
            </a:r>
            <a:r>
              <a:rPr sz="2200" dirty="0">
                <a:latin typeface="Calibri"/>
                <a:cs typeface="Calibri"/>
              </a:rPr>
              <a:t>or</a:t>
            </a:r>
            <a:r>
              <a:rPr sz="2200" spc="-5" dirty="0">
                <a:latin typeface="Calibri"/>
                <a:cs typeface="Calibri"/>
              </a:rPr>
              <a:t> possibly machine-wide</a:t>
            </a:r>
            <a:r>
              <a:rPr sz="2200" spc="15" dirty="0">
                <a:latin typeface="Calibri"/>
                <a:cs typeface="Calibri"/>
              </a:rPr>
              <a:t> </a:t>
            </a:r>
            <a:r>
              <a:rPr sz="2200" spc="-15" dirty="0">
                <a:latin typeface="Calibri"/>
                <a:cs typeface="Calibri"/>
              </a:rPr>
              <a:t>setting!</a:t>
            </a:r>
            <a:endParaRPr sz="2200">
              <a:latin typeface="Calibri"/>
              <a:cs typeface="Calibri"/>
            </a:endParaRPr>
          </a:p>
          <a:p>
            <a:pPr marL="767080" lvl="1" indent="-285115">
              <a:lnSpc>
                <a:spcPts val="2610"/>
              </a:lnSpc>
              <a:buSzPct val="45454"/>
              <a:buFont typeface="Wingdings"/>
              <a:buChar char=""/>
              <a:tabLst>
                <a:tab pos="766445" algn="l"/>
                <a:tab pos="767080" algn="l"/>
              </a:tabLst>
            </a:pPr>
            <a:r>
              <a:rPr sz="2200" spc="-20" dirty="0">
                <a:latin typeface="Calibri"/>
                <a:cs typeface="Calibri"/>
              </a:rPr>
              <a:t>Every</a:t>
            </a:r>
            <a:r>
              <a:rPr sz="2200" spc="10" dirty="0">
                <a:latin typeface="Calibri"/>
                <a:cs typeface="Calibri"/>
              </a:rPr>
              <a:t> </a:t>
            </a:r>
            <a:r>
              <a:rPr sz="2200" spc="-10" dirty="0">
                <a:latin typeface="Calibri"/>
                <a:cs typeface="Calibri"/>
              </a:rPr>
              <a:t>future</a:t>
            </a:r>
            <a:r>
              <a:rPr sz="2200" spc="10" dirty="0">
                <a:latin typeface="Calibri"/>
                <a:cs typeface="Calibri"/>
              </a:rPr>
              <a:t> </a:t>
            </a:r>
            <a:r>
              <a:rPr sz="2200" spc="-10" dirty="0">
                <a:latin typeface="Calibri"/>
                <a:cs typeface="Calibri"/>
              </a:rPr>
              <a:t>SSH</a:t>
            </a:r>
            <a:r>
              <a:rPr sz="2200" spc="20" dirty="0">
                <a:latin typeface="Calibri"/>
                <a:cs typeface="Calibri"/>
              </a:rPr>
              <a:t> </a:t>
            </a:r>
            <a:r>
              <a:rPr sz="2200" spc="-10" dirty="0">
                <a:latin typeface="Calibri"/>
                <a:cs typeface="Calibri"/>
              </a:rPr>
              <a:t>connection</a:t>
            </a:r>
            <a:r>
              <a:rPr sz="2200" spc="5" dirty="0">
                <a:latin typeface="Calibri"/>
                <a:cs typeface="Calibri"/>
              </a:rPr>
              <a:t> </a:t>
            </a:r>
            <a:r>
              <a:rPr sz="2200" b="1" spc="-5" dirty="0">
                <a:latin typeface="Calibri"/>
                <a:cs typeface="Calibri"/>
              </a:rPr>
              <a:t>will</a:t>
            </a:r>
            <a:r>
              <a:rPr sz="2200" b="1" spc="10" dirty="0">
                <a:latin typeface="Calibri"/>
                <a:cs typeface="Calibri"/>
              </a:rPr>
              <a:t> </a:t>
            </a:r>
            <a:r>
              <a:rPr sz="2200" b="1" spc="-15" dirty="0">
                <a:latin typeface="Calibri"/>
                <a:cs typeface="Calibri"/>
              </a:rPr>
              <a:t>trust</a:t>
            </a:r>
            <a:r>
              <a:rPr sz="2200" b="1" spc="15" dirty="0">
                <a:latin typeface="Calibri"/>
                <a:cs typeface="Calibri"/>
              </a:rPr>
              <a:t> </a:t>
            </a:r>
            <a:r>
              <a:rPr sz="2200" b="1" spc="-15" dirty="0">
                <a:latin typeface="Calibri"/>
                <a:cs typeface="Calibri"/>
              </a:rPr>
              <a:t>hosts</a:t>
            </a:r>
            <a:r>
              <a:rPr sz="2200" b="1" spc="35" dirty="0">
                <a:latin typeface="Calibri"/>
                <a:cs typeface="Calibri"/>
              </a:rPr>
              <a:t> </a:t>
            </a:r>
            <a:r>
              <a:rPr sz="2200" dirty="0">
                <a:latin typeface="Calibri"/>
                <a:cs typeface="Calibri"/>
              </a:rPr>
              <a:t>on</a:t>
            </a:r>
            <a:r>
              <a:rPr sz="2200" spc="-5" dirty="0">
                <a:latin typeface="Calibri"/>
                <a:cs typeface="Calibri"/>
              </a:rPr>
              <a:t> </a:t>
            </a:r>
            <a:r>
              <a:rPr sz="2200" spc="-10" dirty="0">
                <a:latin typeface="Calibri"/>
                <a:cs typeface="Calibri"/>
              </a:rPr>
              <a:t>this</a:t>
            </a:r>
            <a:r>
              <a:rPr sz="2200" dirty="0">
                <a:latin typeface="Calibri"/>
                <a:cs typeface="Calibri"/>
              </a:rPr>
              <a:t> </a:t>
            </a:r>
            <a:r>
              <a:rPr sz="2200" spc="-10" dirty="0">
                <a:latin typeface="Calibri"/>
                <a:cs typeface="Calibri"/>
              </a:rPr>
              <a:t>list!</a:t>
            </a:r>
            <a:endParaRPr sz="2200">
              <a:latin typeface="Calibri"/>
              <a:cs typeface="Calibri"/>
            </a:endParaRPr>
          </a:p>
          <a:p>
            <a:pPr lvl="1">
              <a:lnSpc>
                <a:spcPct val="100000"/>
              </a:lnSpc>
              <a:spcBef>
                <a:spcPts val="25"/>
              </a:spcBef>
              <a:buFont typeface="Wingdings"/>
              <a:buChar char=""/>
            </a:pPr>
            <a:endParaRPr sz="2100">
              <a:latin typeface="Calibri"/>
              <a:cs typeface="Calibri"/>
            </a:endParaRPr>
          </a:p>
          <a:p>
            <a:pPr marL="335280" marR="320040" indent="-323215">
              <a:lnSpc>
                <a:spcPts val="2810"/>
              </a:lnSpc>
              <a:buSzPct val="75000"/>
              <a:buFont typeface="Symbol"/>
              <a:buChar char=""/>
              <a:tabLst>
                <a:tab pos="335280" algn="l"/>
                <a:tab pos="335915" algn="l"/>
              </a:tabLst>
            </a:pPr>
            <a:r>
              <a:rPr sz="2600" dirty="0">
                <a:latin typeface="Calibri"/>
                <a:cs typeface="Calibri"/>
              </a:rPr>
              <a:t>If </a:t>
            </a:r>
            <a:r>
              <a:rPr sz="2600" spc="-5" dirty="0">
                <a:latin typeface="Calibri"/>
                <a:cs typeface="Calibri"/>
              </a:rPr>
              <a:t>using </a:t>
            </a:r>
            <a:r>
              <a:rPr sz="2600" spc="-10" dirty="0">
                <a:latin typeface="Calibri"/>
                <a:cs typeface="Calibri"/>
              </a:rPr>
              <a:t>username/password, </a:t>
            </a:r>
            <a:r>
              <a:rPr sz="2600" spc="-15" dirty="0">
                <a:latin typeface="Calibri"/>
                <a:cs typeface="Calibri"/>
              </a:rPr>
              <a:t>you </a:t>
            </a:r>
            <a:r>
              <a:rPr sz="2600" dirty="0">
                <a:latin typeface="Calibri"/>
                <a:cs typeface="Calibri"/>
              </a:rPr>
              <a:t>send </a:t>
            </a:r>
            <a:r>
              <a:rPr sz="2600" spc="-5" dirty="0">
                <a:latin typeface="Calibri"/>
                <a:cs typeface="Calibri"/>
              </a:rPr>
              <a:t>credentials </a:t>
            </a:r>
            <a:r>
              <a:rPr sz="2600" spc="-15" dirty="0">
                <a:latin typeface="Calibri"/>
                <a:cs typeface="Calibri"/>
              </a:rPr>
              <a:t>to </a:t>
            </a:r>
            <a:r>
              <a:rPr sz="2600" dirty="0">
                <a:latin typeface="Calibri"/>
                <a:cs typeface="Calibri"/>
              </a:rPr>
              <a:t>the </a:t>
            </a:r>
            <a:r>
              <a:rPr sz="2600" spc="-15" dirty="0">
                <a:latin typeface="Calibri"/>
                <a:cs typeface="Calibri"/>
              </a:rPr>
              <a:t>remote </a:t>
            </a:r>
            <a:r>
              <a:rPr sz="2600" spc="-575" dirty="0">
                <a:latin typeface="Calibri"/>
                <a:cs typeface="Calibri"/>
              </a:rPr>
              <a:t> </a:t>
            </a:r>
            <a:r>
              <a:rPr sz="2600" spc="-5" dirty="0">
                <a:latin typeface="Calibri"/>
                <a:cs typeface="Calibri"/>
              </a:rPr>
              <a:t>machine</a:t>
            </a:r>
            <a:r>
              <a:rPr sz="2600" spc="-25" dirty="0">
                <a:latin typeface="Calibri"/>
                <a:cs typeface="Calibri"/>
              </a:rPr>
              <a:t> </a:t>
            </a:r>
            <a:r>
              <a:rPr sz="2600" spc="-5" dirty="0">
                <a:latin typeface="Calibri"/>
                <a:cs typeface="Calibri"/>
              </a:rPr>
              <a:t>encrypted</a:t>
            </a:r>
            <a:r>
              <a:rPr sz="2600" spc="-35" dirty="0">
                <a:latin typeface="Calibri"/>
                <a:cs typeface="Calibri"/>
              </a:rPr>
              <a:t> </a:t>
            </a:r>
            <a:r>
              <a:rPr sz="2600" dirty="0">
                <a:latin typeface="Calibri"/>
                <a:cs typeface="Calibri"/>
              </a:rPr>
              <a:t>with</a:t>
            </a:r>
            <a:r>
              <a:rPr sz="2600" spc="-15" dirty="0">
                <a:latin typeface="Calibri"/>
                <a:cs typeface="Calibri"/>
              </a:rPr>
              <a:t> </a:t>
            </a:r>
            <a:r>
              <a:rPr sz="2600" dirty="0">
                <a:latin typeface="Calibri"/>
                <a:cs typeface="Calibri"/>
              </a:rPr>
              <a:t>the</a:t>
            </a:r>
            <a:r>
              <a:rPr sz="2600" spc="-15" dirty="0">
                <a:latin typeface="Calibri"/>
                <a:cs typeface="Calibri"/>
              </a:rPr>
              <a:t> </a:t>
            </a:r>
            <a:r>
              <a:rPr sz="2600" spc="-5" dirty="0">
                <a:latin typeface="Calibri"/>
                <a:cs typeface="Calibri"/>
              </a:rPr>
              <a:t>public</a:t>
            </a:r>
            <a:r>
              <a:rPr sz="2600" spc="-20" dirty="0">
                <a:latin typeface="Calibri"/>
                <a:cs typeface="Calibri"/>
              </a:rPr>
              <a:t> </a:t>
            </a:r>
            <a:r>
              <a:rPr sz="2600" spc="-30" dirty="0">
                <a:latin typeface="Calibri"/>
                <a:cs typeface="Calibri"/>
              </a:rPr>
              <a:t>key</a:t>
            </a:r>
            <a:r>
              <a:rPr sz="2600" spc="-15" dirty="0">
                <a:latin typeface="Calibri"/>
                <a:cs typeface="Calibri"/>
              </a:rPr>
              <a:t> </a:t>
            </a:r>
            <a:r>
              <a:rPr sz="2600" spc="-5" dirty="0">
                <a:latin typeface="Calibri"/>
                <a:cs typeface="Calibri"/>
              </a:rPr>
              <a:t>they</a:t>
            </a:r>
            <a:r>
              <a:rPr sz="2600" spc="-25" dirty="0">
                <a:latin typeface="Calibri"/>
                <a:cs typeface="Calibri"/>
              </a:rPr>
              <a:t> </a:t>
            </a:r>
            <a:r>
              <a:rPr sz="2600" spc="-10" dirty="0">
                <a:latin typeface="Calibri"/>
                <a:cs typeface="Calibri"/>
              </a:rPr>
              <a:t>provided</a:t>
            </a:r>
            <a:endParaRPr sz="2600">
              <a:latin typeface="Calibri"/>
              <a:cs typeface="Calibri"/>
            </a:endParaRPr>
          </a:p>
          <a:p>
            <a:pPr>
              <a:lnSpc>
                <a:spcPct val="100000"/>
              </a:lnSpc>
              <a:spcBef>
                <a:spcPts val="40"/>
              </a:spcBef>
              <a:buFont typeface="Symbol"/>
              <a:buChar char=""/>
            </a:pPr>
            <a:endParaRPr sz="2300">
              <a:latin typeface="Calibri"/>
              <a:cs typeface="Calibri"/>
            </a:endParaRPr>
          </a:p>
          <a:p>
            <a:pPr marL="335280" indent="-323215">
              <a:lnSpc>
                <a:spcPts val="3105"/>
              </a:lnSpc>
              <a:buSzPct val="75000"/>
              <a:buFont typeface="Symbol"/>
              <a:buChar char=""/>
              <a:tabLst>
                <a:tab pos="335280" algn="l"/>
                <a:tab pos="335915" algn="l"/>
              </a:tabLst>
            </a:pPr>
            <a:r>
              <a:rPr sz="2600" dirty="0">
                <a:latin typeface="Calibri"/>
                <a:cs typeface="Calibri"/>
              </a:rPr>
              <a:t>MITM</a:t>
            </a:r>
            <a:r>
              <a:rPr sz="2600" spc="-35" dirty="0">
                <a:latin typeface="Calibri"/>
                <a:cs typeface="Calibri"/>
              </a:rPr>
              <a:t> </a:t>
            </a:r>
            <a:r>
              <a:rPr sz="2600" b="1" spc="-15" dirty="0">
                <a:latin typeface="Calibri"/>
                <a:cs typeface="Calibri"/>
              </a:rPr>
              <a:t>pretends</a:t>
            </a:r>
            <a:r>
              <a:rPr sz="2600" b="1" spc="35" dirty="0">
                <a:latin typeface="Calibri"/>
                <a:cs typeface="Calibri"/>
              </a:rPr>
              <a:t> </a:t>
            </a:r>
            <a:r>
              <a:rPr sz="2600" b="1" spc="-15" dirty="0">
                <a:latin typeface="Calibri"/>
                <a:cs typeface="Calibri"/>
              </a:rPr>
              <a:t>to</a:t>
            </a:r>
            <a:r>
              <a:rPr sz="2600" b="1" spc="-5" dirty="0">
                <a:latin typeface="Calibri"/>
                <a:cs typeface="Calibri"/>
              </a:rPr>
              <a:t> be</a:t>
            </a:r>
            <a:r>
              <a:rPr sz="2600" b="1" spc="15" dirty="0">
                <a:latin typeface="Calibri"/>
                <a:cs typeface="Calibri"/>
              </a:rPr>
              <a:t> </a:t>
            </a:r>
            <a:r>
              <a:rPr sz="2600" b="1" spc="-10" dirty="0">
                <a:latin typeface="Calibri"/>
                <a:cs typeface="Calibri"/>
              </a:rPr>
              <a:t>your</a:t>
            </a:r>
            <a:r>
              <a:rPr sz="2600" b="1" spc="15" dirty="0">
                <a:latin typeface="Calibri"/>
                <a:cs typeface="Calibri"/>
              </a:rPr>
              <a:t> </a:t>
            </a:r>
            <a:r>
              <a:rPr sz="2600" b="1" spc="-10" dirty="0">
                <a:latin typeface="Calibri"/>
                <a:cs typeface="Calibri"/>
              </a:rPr>
              <a:t>remote</a:t>
            </a:r>
            <a:r>
              <a:rPr sz="2600" b="1" spc="-15" dirty="0">
                <a:latin typeface="Calibri"/>
                <a:cs typeface="Calibri"/>
              </a:rPr>
              <a:t> </a:t>
            </a:r>
            <a:r>
              <a:rPr sz="2600" b="1" spc="-5" dirty="0">
                <a:latin typeface="Calibri"/>
                <a:cs typeface="Calibri"/>
              </a:rPr>
              <a:t>machine</a:t>
            </a:r>
            <a:r>
              <a:rPr sz="2600" b="1" dirty="0">
                <a:latin typeface="Calibri"/>
                <a:cs typeface="Calibri"/>
              </a:rPr>
              <a:t> </a:t>
            </a:r>
            <a:r>
              <a:rPr sz="2600" dirty="0">
                <a:latin typeface="Calibri"/>
                <a:cs typeface="Calibri"/>
              </a:rPr>
              <a:t>and</a:t>
            </a:r>
            <a:r>
              <a:rPr sz="2600" spc="-10" dirty="0">
                <a:latin typeface="Calibri"/>
                <a:cs typeface="Calibri"/>
              </a:rPr>
              <a:t> steals</a:t>
            </a:r>
            <a:r>
              <a:rPr sz="2600" spc="-30" dirty="0">
                <a:latin typeface="Calibri"/>
                <a:cs typeface="Calibri"/>
              </a:rPr>
              <a:t> </a:t>
            </a:r>
            <a:r>
              <a:rPr sz="2600" spc="-15" dirty="0">
                <a:latin typeface="Calibri"/>
                <a:cs typeface="Calibri"/>
              </a:rPr>
              <a:t>your</a:t>
            </a:r>
            <a:r>
              <a:rPr sz="2600" spc="15" dirty="0">
                <a:latin typeface="Calibri"/>
                <a:cs typeface="Calibri"/>
              </a:rPr>
              <a:t> </a:t>
            </a:r>
            <a:r>
              <a:rPr sz="2600" spc="-5" dirty="0">
                <a:latin typeface="Calibri"/>
                <a:cs typeface="Calibri"/>
              </a:rPr>
              <a:t>creds.</a:t>
            </a:r>
            <a:endParaRPr sz="2600">
              <a:latin typeface="Calibri"/>
              <a:cs typeface="Calibri"/>
            </a:endParaRPr>
          </a:p>
          <a:p>
            <a:pPr marL="767080" marR="5080" lvl="1" indent="-285115">
              <a:lnSpc>
                <a:spcPts val="2380"/>
              </a:lnSpc>
              <a:spcBef>
                <a:spcPts val="280"/>
              </a:spcBef>
              <a:buSzPct val="45454"/>
              <a:buFont typeface="Wingdings"/>
              <a:buChar char=""/>
              <a:tabLst>
                <a:tab pos="766445" algn="l"/>
                <a:tab pos="767080" algn="l"/>
              </a:tabLst>
            </a:pPr>
            <a:r>
              <a:rPr sz="2200" spc="-5" dirty="0">
                <a:latin typeface="Calibri"/>
                <a:cs typeface="Calibri"/>
              </a:rPr>
              <a:t>With</a:t>
            </a:r>
            <a:r>
              <a:rPr sz="2200" spc="5" dirty="0">
                <a:latin typeface="Calibri"/>
                <a:cs typeface="Calibri"/>
              </a:rPr>
              <a:t> </a:t>
            </a:r>
            <a:r>
              <a:rPr sz="2200" spc="-10" dirty="0">
                <a:latin typeface="Calibri"/>
                <a:cs typeface="Calibri"/>
              </a:rPr>
              <a:t>clever</a:t>
            </a:r>
            <a:r>
              <a:rPr sz="2200" spc="10" dirty="0">
                <a:latin typeface="Calibri"/>
                <a:cs typeface="Calibri"/>
              </a:rPr>
              <a:t> </a:t>
            </a:r>
            <a:r>
              <a:rPr sz="2200" spc="-15" dirty="0">
                <a:latin typeface="Calibri"/>
                <a:cs typeface="Calibri"/>
              </a:rPr>
              <a:t>relaying</a:t>
            </a:r>
            <a:r>
              <a:rPr sz="2200" spc="-5" dirty="0">
                <a:latin typeface="Calibri"/>
                <a:cs typeface="Calibri"/>
              </a:rPr>
              <a:t> </a:t>
            </a:r>
            <a:r>
              <a:rPr sz="2200" spc="-10" dirty="0">
                <a:latin typeface="Calibri"/>
                <a:cs typeface="Calibri"/>
              </a:rPr>
              <a:t>you</a:t>
            </a:r>
            <a:r>
              <a:rPr sz="2200" dirty="0">
                <a:latin typeface="Calibri"/>
                <a:cs typeface="Calibri"/>
              </a:rPr>
              <a:t> </a:t>
            </a:r>
            <a:r>
              <a:rPr sz="2200" spc="-10" dirty="0">
                <a:latin typeface="Calibri"/>
                <a:cs typeface="Calibri"/>
              </a:rPr>
              <a:t>might</a:t>
            </a:r>
            <a:r>
              <a:rPr sz="2200" spc="20" dirty="0">
                <a:latin typeface="Calibri"/>
                <a:cs typeface="Calibri"/>
              </a:rPr>
              <a:t> </a:t>
            </a:r>
            <a:r>
              <a:rPr sz="2200" spc="-20" dirty="0">
                <a:latin typeface="Calibri"/>
                <a:cs typeface="Calibri"/>
              </a:rPr>
              <a:t>get</a:t>
            </a:r>
            <a:r>
              <a:rPr sz="2200" spc="30" dirty="0">
                <a:latin typeface="Calibri"/>
                <a:cs typeface="Calibri"/>
              </a:rPr>
              <a:t> </a:t>
            </a:r>
            <a:r>
              <a:rPr sz="2200" spc="-5" dirty="0">
                <a:latin typeface="Calibri"/>
                <a:cs typeface="Calibri"/>
              </a:rPr>
              <a:t>a</a:t>
            </a:r>
            <a:r>
              <a:rPr sz="2200" dirty="0">
                <a:latin typeface="Calibri"/>
                <a:cs typeface="Calibri"/>
              </a:rPr>
              <a:t> </a:t>
            </a:r>
            <a:r>
              <a:rPr sz="2200" spc="-10" dirty="0">
                <a:latin typeface="Calibri"/>
                <a:cs typeface="Calibri"/>
              </a:rPr>
              <a:t>successful</a:t>
            </a:r>
            <a:r>
              <a:rPr sz="2200" spc="15" dirty="0">
                <a:latin typeface="Calibri"/>
                <a:cs typeface="Calibri"/>
              </a:rPr>
              <a:t> </a:t>
            </a:r>
            <a:r>
              <a:rPr sz="2200" spc="-10" dirty="0">
                <a:latin typeface="Calibri"/>
                <a:cs typeface="Calibri"/>
              </a:rPr>
              <a:t>connection</a:t>
            </a:r>
            <a:r>
              <a:rPr sz="2200" spc="20" dirty="0">
                <a:latin typeface="Calibri"/>
                <a:cs typeface="Calibri"/>
              </a:rPr>
              <a:t> </a:t>
            </a:r>
            <a:r>
              <a:rPr sz="2200" spc="-20" dirty="0">
                <a:latin typeface="Calibri"/>
                <a:cs typeface="Calibri"/>
              </a:rPr>
              <a:t>to</a:t>
            </a:r>
            <a:r>
              <a:rPr sz="2200" spc="15" dirty="0">
                <a:latin typeface="Calibri"/>
                <a:cs typeface="Calibri"/>
              </a:rPr>
              <a:t> </a:t>
            </a:r>
            <a:r>
              <a:rPr sz="2200" spc="-10" dirty="0">
                <a:latin typeface="Calibri"/>
                <a:cs typeface="Calibri"/>
              </a:rPr>
              <a:t>your</a:t>
            </a:r>
            <a:r>
              <a:rPr sz="2200" spc="5" dirty="0">
                <a:latin typeface="Calibri"/>
                <a:cs typeface="Calibri"/>
              </a:rPr>
              <a:t> </a:t>
            </a:r>
            <a:r>
              <a:rPr sz="2200" spc="-5" dirty="0">
                <a:latin typeface="Calibri"/>
                <a:cs typeface="Calibri"/>
              </a:rPr>
              <a:t>machine </a:t>
            </a:r>
            <a:r>
              <a:rPr sz="2200" spc="-484" dirty="0">
                <a:latin typeface="Calibri"/>
                <a:cs typeface="Calibri"/>
              </a:rPr>
              <a:t> </a:t>
            </a:r>
            <a:r>
              <a:rPr sz="2200" spc="-10" dirty="0">
                <a:latin typeface="Calibri"/>
                <a:cs typeface="Calibri"/>
              </a:rPr>
              <a:t>through</a:t>
            </a:r>
            <a:r>
              <a:rPr sz="2200" dirty="0">
                <a:latin typeface="Calibri"/>
                <a:cs typeface="Calibri"/>
              </a:rPr>
              <a:t> </a:t>
            </a:r>
            <a:r>
              <a:rPr sz="2200" spc="-10" dirty="0">
                <a:latin typeface="Calibri"/>
                <a:cs typeface="Calibri"/>
              </a:rPr>
              <a:t>the</a:t>
            </a:r>
            <a:r>
              <a:rPr sz="2200" dirty="0">
                <a:latin typeface="Calibri"/>
                <a:cs typeface="Calibri"/>
              </a:rPr>
              <a:t> </a:t>
            </a:r>
            <a:r>
              <a:rPr sz="2200" spc="-25" dirty="0">
                <a:latin typeface="Calibri"/>
                <a:cs typeface="Calibri"/>
              </a:rPr>
              <a:t>attacker</a:t>
            </a:r>
            <a:r>
              <a:rPr sz="2200" spc="20" dirty="0">
                <a:latin typeface="Calibri"/>
                <a:cs typeface="Calibri"/>
              </a:rPr>
              <a:t> </a:t>
            </a:r>
            <a:r>
              <a:rPr sz="2200" spc="-5" dirty="0">
                <a:latin typeface="Calibri"/>
                <a:cs typeface="Calibri"/>
              </a:rPr>
              <a:t>and</a:t>
            </a:r>
            <a:r>
              <a:rPr sz="2200" spc="-10" dirty="0">
                <a:latin typeface="Calibri"/>
                <a:cs typeface="Calibri"/>
              </a:rPr>
              <a:t> </a:t>
            </a:r>
            <a:r>
              <a:rPr sz="2200" spc="-5" dirty="0">
                <a:latin typeface="Calibri"/>
                <a:cs typeface="Calibri"/>
              </a:rPr>
              <a:t>not</a:t>
            </a:r>
            <a:r>
              <a:rPr sz="2200" dirty="0">
                <a:latin typeface="Calibri"/>
                <a:cs typeface="Calibri"/>
              </a:rPr>
              <a:t> </a:t>
            </a:r>
            <a:r>
              <a:rPr sz="2200" spc="-10" dirty="0">
                <a:latin typeface="Calibri"/>
                <a:cs typeface="Calibri"/>
              </a:rPr>
              <a:t>know</a:t>
            </a:r>
            <a:r>
              <a:rPr sz="2200" spc="5" dirty="0">
                <a:latin typeface="Calibri"/>
                <a:cs typeface="Calibri"/>
              </a:rPr>
              <a:t> </a:t>
            </a:r>
            <a:r>
              <a:rPr sz="2200" spc="-10" dirty="0">
                <a:latin typeface="Calibri"/>
                <a:cs typeface="Calibri"/>
              </a:rPr>
              <a:t>anything </a:t>
            </a:r>
            <a:r>
              <a:rPr sz="2200" spc="-5" dirty="0">
                <a:latin typeface="Calibri"/>
                <a:cs typeface="Calibri"/>
              </a:rPr>
              <a:t>bad</a:t>
            </a:r>
            <a:r>
              <a:rPr sz="2200" spc="-10" dirty="0">
                <a:latin typeface="Calibri"/>
                <a:cs typeface="Calibri"/>
              </a:rPr>
              <a:t> </a:t>
            </a:r>
            <a:r>
              <a:rPr sz="2200" spc="-5" dirty="0">
                <a:latin typeface="Calibri"/>
                <a:cs typeface="Calibri"/>
              </a:rPr>
              <a:t>happened.</a:t>
            </a:r>
            <a:endParaRPr sz="2200">
              <a:latin typeface="Calibri"/>
              <a:cs typeface="Calibri"/>
            </a:endParaRPr>
          </a:p>
          <a:p>
            <a:pPr marL="1199515" lvl="2" indent="-215265">
              <a:lnSpc>
                <a:spcPct val="100000"/>
              </a:lnSpc>
              <a:spcBef>
                <a:spcPts val="60"/>
              </a:spcBef>
              <a:buSzPct val="75000"/>
              <a:buFont typeface="Symbol"/>
              <a:buChar char=""/>
              <a:tabLst>
                <a:tab pos="1200150" algn="l"/>
              </a:tabLst>
            </a:pPr>
            <a:r>
              <a:rPr sz="2200" b="1" spc="-5" dirty="0">
                <a:latin typeface="Calibri"/>
                <a:cs typeface="Calibri"/>
              </a:rPr>
              <a:t>Ssh-mitm</a:t>
            </a:r>
            <a:r>
              <a:rPr sz="2200" b="1" spc="15" dirty="0">
                <a:latin typeface="Calibri"/>
                <a:cs typeface="Calibri"/>
              </a:rPr>
              <a:t> </a:t>
            </a:r>
            <a:r>
              <a:rPr sz="2200" spc="-10" dirty="0">
                <a:latin typeface="Calibri"/>
                <a:cs typeface="Calibri"/>
              </a:rPr>
              <a:t>tool</a:t>
            </a:r>
            <a:r>
              <a:rPr sz="2200" spc="25" dirty="0">
                <a:latin typeface="Calibri"/>
                <a:cs typeface="Calibri"/>
              </a:rPr>
              <a:t> </a:t>
            </a:r>
            <a:r>
              <a:rPr sz="2200" spc="-5" dirty="0">
                <a:latin typeface="Calibri"/>
                <a:cs typeface="Calibri"/>
              </a:rPr>
              <a:t>-</a:t>
            </a:r>
            <a:r>
              <a:rPr sz="2200" spc="20" dirty="0">
                <a:solidFill>
                  <a:srgbClr val="0562C1"/>
                </a:solidFill>
                <a:latin typeface="Calibri"/>
                <a:cs typeface="Calibri"/>
              </a:rPr>
              <a:t> </a:t>
            </a:r>
            <a:r>
              <a:rPr sz="2400" u="sng" spc="-15" dirty="0">
                <a:solidFill>
                  <a:srgbClr val="0562C1"/>
                </a:solidFill>
                <a:uFill>
                  <a:solidFill>
                    <a:srgbClr val="0562C1"/>
                  </a:solidFill>
                </a:uFill>
                <a:latin typeface="Calibri"/>
                <a:cs typeface="Calibri"/>
                <a:hlinkClick r:id="rId2"/>
              </a:rPr>
              <a:t>https://github.com/jtesta/ssh-mitm</a:t>
            </a:r>
            <a:endParaRPr sz="2400">
              <a:latin typeface="Calibri"/>
              <a:cs typeface="Calibri"/>
            </a:endParaRPr>
          </a:p>
          <a:p>
            <a:pPr marL="1199515" marR="1686560" lvl="2" indent="-215265">
              <a:lnSpc>
                <a:spcPts val="2590"/>
              </a:lnSpc>
              <a:spcBef>
                <a:spcPts val="439"/>
              </a:spcBef>
              <a:buClr>
                <a:srgbClr val="5B9BD4"/>
              </a:buClr>
              <a:buSzPct val="75000"/>
              <a:buFont typeface="Symbol"/>
              <a:buChar char=""/>
              <a:tabLst>
                <a:tab pos="1200150" algn="l"/>
              </a:tabLst>
            </a:pPr>
            <a:r>
              <a:rPr sz="2400" u="sng" spc="-10" dirty="0">
                <a:solidFill>
                  <a:srgbClr val="0562C1"/>
                </a:solidFill>
                <a:uFill>
                  <a:solidFill>
                    <a:srgbClr val="0562C1"/>
                  </a:solidFill>
                </a:uFill>
                <a:latin typeface="Calibri"/>
                <a:cs typeface="Calibri"/>
                <a:hlinkClick r:id="rId3"/>
              </a:rPr>
              <a:t>https://github.com/sarwarul/at/blob/master/mitm- </a:t>
            </a:r>
            <a:r>
              <a:rPr sz="2400" spc="-530" dirty="0">
                <a:solidFill>
                  <a:srgbClr val="0562C1"/>
                </a:solidFill>
                <a:latin typeface="Calibri"/>
                <a:cs typeface="Calibri"/>
                <a:hlinkClick r:id="rId3"/>
              </a:rPr>
              <a:t> </a:t>
            </a:r>
            <a:r>
              <a:rPr sz="2400" u="sng" spc="-5" dirty="0">
                <a:solidFill>
                  <a:srgbClr val="0562C1"/>
                </a:solidFill>
                <a:uFill>
                  <a:solidFill>
                    <a:srgbClr val="0562C1"/>
                  </a:solidFill>
                </a:uFill>
                <a:latin typeface="Calibri"/>
                <a:cs typeface="Calibri"/>
                <a:hlinkClick r:id="rId3"/>
              </a:rPr>
              <a:t>ssh/README.mitm-ssh</a:t>
            </a:r>
            <a:endParaRPr sz="2400">
              <a:latin typeface="Calibri"/>
              <a:cs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700"/>
            <a:ext cx="2868295" cy="579755"/>
          </a:xfrm>
          <a:prstGeom prst="rect">
            <a:avLst/>
          </a:prstGeom>
        </p:spPr>
        <p:txBody>
          <a:bodyPr vert="horz" wrap="square" lIns="0" tIns="17145" rIns="0" bIns="0" rtlCol="0">
            <a:spAutoFit/>
          </a:bodyPr>
          <a:lstStyle/>
          <a:p>
            <a:pPr marL="12700">
              <a:lnSpc>
                <a:spcPct val="100000"/>
              </a:lnSpc>
              <a:spcBef>
                <a:spcPts val="135"/>
              </a:spcBef>
            </a:pPr>
            <a:r>
              <a:rPr sz="3600" b="0" spc="10" dirty="0">
                <a:latin typeface="Calibri Light"/>
                <a:cs typeface="Calibri Light"/>
              </a:rPr>
              <a:t>Linux</a:t>
            </a:r>
            <a:r>
              <a:rPr sz="3600" b="0" spc="-70" dirty="0">
                <a:latin typeface="Calibri Light"/>
                <a:cs typeface="Calibri Light"/>
              </a:rPr>
              <a:t> </a:t>
            </a:r>
            <a:r>
              <a:rPr sz="3600" b="0" spc="5" dirty="0">
                <a:latin typeface="Calibri Light"/>
                <a:cs typeface="Calibri Light"/>
              </a:rPr>
              <a:t>Networks</a:t>
            </a:r>
            <a:endParaRPr sz="3600">
              <a:latin typeface="Calibri Light"/>
              <a:cs typeface="Calibri Light"/>
            </a:endParaRPr>
          </a:p>
        </p:txBody>
      </p:sp>
      <p:sp>
        <p:nvSpPr>
          <p:cNvPr id="5" name="object 5"/>
          <p:cNvSpPr txBox="1">
            <a:spLocks noGrp="1"/>
          </p:cNvSpPr>
          <p:nvPr>
            <p:ph type="ftr" sz="quarter" idx="5"/>
          </p:nvPr>
        </p:nvSpPr>
        <p:spPr>
          <a:xfrm>
            <a:off x="1935607" y="7232122"/>
            <a:ext cx="6210300" cy="234038"/>
          </a:xfrm>
          <a:prstGeom prst="rect">
            <a:avLst/>
          </a:prstGeom>
        </p:spPr>
        <p:txBody>
          <a:bodyPr vert="horz" wrap="square" lIns="0" tIns="0" rIns="0" bIns="0" rtlCol="0">
            <a:spAutoFit/>
          </a:bodyPr>
          <a:lstStyle/>
          <a:p>
            <a:pPr marL="12700">
              <a:lnSpc>
                <a:spcPts val="1810"/>
              </a:lnSpc>
            </a:pPr>
            <a:r>
              <a:rPr lang="en-US" spc="-5"/>
              <a:t>Real-world systems: ethical hacking practicum – UW Summer 2021</a:t>
            </a:r>
            <a:endParaRPr spc="-5" dirty="0"/>
          </a:p>
        </p:txBody>
      </p:sp>
      <p:sp>
        <p:nvSpPr>
          <p:cNvPr id="3" name="object 3"/>
          <p:cNvSpPr txBox="1"/>
          <p:nvPr/>
        </p:nvSpPr>
        <p:spPr>
          <a:xfrm>
            <a:off x="688657" y="1783207"/>
            <a:ext cx="7924800" cy="3637279"/>
          </a:xfrm>
          <a:prstGeom prst="rect">
            <a:avLst/>
          </a:prstGeom>
        </p:spPr>
        <p:txBody>
          <a:bodyPr vert="horz" wrap="square" lIns="0" tIns="14604" rIns="0" bIns="0" rtlCol="0">
            <a:spAutoFit/>
          </a:bodyPr>
          <a:lstStyle/>
          <a:p>
            <a:pPr marL="337185" indent="-325120">
              <a:lnSpc>
                <a:spcPct val="100000"/>
              </a:lnSpc>
              <a:spcBef>
                <a:spcPts val="114"/>
              </a:spcBef>
              <a:buSzPct val="45652"/>
              <a:buFont typeface="Wingdings"/>
              <a:buChar char=""/>
              <a:tabLst>
                <a:tab pos="337185" algn="l"/>
                <a:tab pos="337820" algn="l"/>
              </a:tabLst>
            </a:pPr>
            <a:r>
              <a:rPr sz="2300" b="1" spc="-5" dirty="0">
                <a:latin typeface="Calibri"/>
                <a:cs typeface="Calibri"/>
              </a:rPr>
              <a:t>Why</a:t>
            </a:r>
            <a:r>
              <a:rPr sz="2300" b="1" spc="-25" dirty="0">
                <a:latin typeface="Calibri"/>
                <a:cs typeface="Calibri"/>
              </a:rPr>
              <a:t> </a:t>
            </a:r>
            <a:r>
              <a:rPr sz="2300" dirty="0">
                <a:latin typeface="Calibri"/>
                <a:cs typeface="Calibri"/>
              </a:rPr>
              <a:t>would</a:t>
            </a:r>
            <a:r>
              <a:rPr sz="2300" spc="-15" dirty="0">
                <a:latin typeface="Calibri"/>
                <a:cs typeface="Calibri"/>
              </a:rPr>
              <a:t> </a:t>
            </a:r>
            <a:r>
              <a:rPr sz="2300" spc="-10" dirty="0">
                <a:latin typeface="Calibri"/>
                <a:cs typeface="Calibri"/>
              </a:rPr>
              <a:t>anyone</a:t>
            </a:r>
            <a:r>
              <a:rPr sz="2300" spc="10" dirty="0">
                <a:latin typeface="Calibri"/>
                <a:cs typeface="Calibri"/>
              </a:rPr>
              <a:t> </a:t>
            </a:r>
            <a:r>
              <a:rPr sz="2300" dirty="0">
                <a:latin typeface="Calibri"/>
                <a:cs typeface="Calibri"/>
              </a:rPr>
              <a:t>use</a:t>
            </a:r>
            <a:r>
              <a:rPr sz="2300" spc="-15" dirty="0">
                <a:latin typeface="Calibri"/>
                <a:cs typeface="Calibri"/>
              </a:rPr>
              <a:t> </a:t>
            </a:r>
            <a:r>
              <a:rPr sz="2000" dirty="0">
                <a:latin typeface="Consolas"/>
                <a:cs typeface="Consolas"/>
              </a:rPr>
              <a:t>StrictHostKeyChecking=No</a:t>
            </a:r>
            <a:r>
              <a:rPr sz="2300" dirty="0">
                <a:latin typeface="Calibri"/>
                <a:cs typeface="Calibri"/>
              </a:rPr>
              <a:t>?</a:t>
            </a:r>
            <a:endParaRPr sz="2300">
              <a:latin typeface="Calibri"/>
              <a:cs typeface="Calibri"/>
            </a:endParaRPr>
          </a:p>
          <a:p>
            <a:pPr>
              <a:lnSpc>
                <a:spcPct val="100000"/>
              </a:lnSpc>
              <a:spcBef>
                <a:spcPts val="5"/>
              </a:spcBef>
              <a:buFont typeface="Wingdings"/>
              <a:buChar char=""/>
            </a:pPr>
            <a:endParaRPr sz="3300">
              <a:latin typeface="Calibri"/>
              <a:cs typeface="Calibri"/>
            </a:endParaRPr>
          </a:p>
          <a:p>
            <a:pPr marL="768350" lvl="1" indent="-323850">
              <a:lnSpc>
                <a:spcPct val="100000"/>
              </a:lnSpc>
              <a:buSzPct val="74358"/>
              <a:buFont typeface="Symbol"/>
              <a:buChar char=""/>
              <a:tabLst>
                <a:tab pos="768350" algn="l"/>
                <a:tab pos="768985" algn="l"/>
              </a:tabLst>
            </a:pPr>
            <a:r>
              <a:rPr sz="1950" spc="10" dirty="0">
                <a:latin typeface="Calibri"/>
                <a:cs typeface="Calibri"/>
              </a:rPr>
              <a:t>The</a:t>
            </a:r>
            <a:r>
              <a:rPr sz="1950" spc="-5" dirty="0">
                <a:latin typeface="Calibri"/>
                <a:cs typeface="Calibri"/>
              </a:rPr>
              <a:t> </a:t>
            </a:r>
            <a:r>
              <a:rPr sz="1950" dirty="0">
                <a:latin typeface="Calibri"/>
                <a:cs typeface="Calibri"/>
              </a:rPr>
              <a:t>default</a:t>
            </a:r>
            <a:r>
              <a:rPr sz="1950" spc="-15" dirty="0">
                <a:latin typeface="Calibri"/>
                <a:cs typeface="Calibri"/>
              </a:rPr>
              <a:t> </a:t>
            </a:r>
            <a:r>
              <a:rPr sz="1950" spc="5" dirty="0">
                <a:latin typeface="Calibri"/>
                <a:cs typeface="Calibri"/>
              </a:rPr>
              <a:t>'ask'</a:t>
            </a:r>
            <a:r>
              <a:rPr sz="1950" spc="20" dirty="0">
                <a:latin typeface="Calibri"/>
                <a:cs typeface="Calibri"/>
              </a:rPr>
              <a:t> </a:t>
            </a:r>
            <a:r>
              <a:rPr sz="1950" spc="15" dirty="0">
                <a:latin typeface="Calibri"/>
                <a:cs typeface="Calibri"/>
              </a:rPr>
              <a:t>mode</a:t>
            </a:r>
            <a:r>
              <a:rPr sz="1950" spc="10" dirty="0">
                <a:latin typeface="Calibri"/>
                <a:cs typeface="Calibri"/>
              </a:rPr>
              <a:t> </a:t>
            </a:r>
            <a:r>
              <a:rPr sz="1950" spc="5" dirty="0">
                <a:latin typeface="Calibri"/>
                <a:cs typeface="Calibri"/>
              </a:rPr>
              <a:t>requires</a:t>
            </a:r>
            <a:r>
              <a:rPr sz="1950" spc="-5" dirty="0">
                <a:latin typeface="Calibri"/>
                <a:cs typeface="Calibri"/>
              </a:rPr>
              <a:t> </a:t>
            </a:r>
            <a:r>
              <a:rPr sz="1950" spc="10" dirty="0">
                <a:latin typeface="Calibri"/>
                <a:cs typeface="Calibri"/>
              </a:rPr>
              <a:t>user</a:t>
            </a:r>
            <a:r>
              <a:rPr sz="1950" spc="-30" dirty="0">
                <a:latin typeface="Calibri"/>
                <a:cs typeface="Calibri"/>
              </a:rPr>
              <a:t> </a:t>
            </a:r>
            <a:r>
              <a:rPr sz="1950" dirty="0">
                <a:latin typeface="Calibri"/>
                <a:cs typeface="Calibri"/>
              </a:rPr>
              <a:t>interaction</a:t>
            </a:r>
            <a:endParaRPr sz="1950">
              <a:latin typeface="Calibri"/>
              <a:cs typeface="Calibri"/>
            </a:endParaRPr>
          </a:p>
          <a:p>
            <a:pPr marL="1199515" lvl="2" indent="-285750">
              <a:lnSpc>
                <a:spcPct val="100000"/>
              </a:lnSpc>
              <a:spcBef>
                <a:spcPts val="229"/>
              </a:spcBef>
              <a:buSzPct val="45454"/>
              <a:buFont typeface="Wingdings"/>
              <a:buChar char=""/>
              <a:tabLst>
                <a:tab pos="1199515" algn="l"/>
                <a:tab pos="1200150" algn="l"/>
              </a:tabLst>
            </a:pPr>
            <a:r>
              <a:rPr sz="1650" spc="-5" dirty="0">
                <a:latin typeface="Calibri"/>
                <a:cs typeface="Calibri"/>
              </a:rPr>
              <a:t>Scripts,</a:t>
            </a:r>
            <a:r>
              <a:rPr sz="1650" spc="5" dirty="0">
                <a:latin typeface="Calibri"/>
                <a:cs typeface="Calibri"/>
              </a:rPr>
              <a:t> </a:t>
            </a:r>
            <a:r>
              <a:rPr sz="1650" spc="-10" dirty="0">
                <a:latin typeface="Calibri"/>
                <a:cs typeface="Calibri"/>
              </a:rPr>
              <a:t>software</a:t>
            </a:r>
            <a:r>
              <a:rPr sz="1650" spc="10" dirty="0">
                <a:latin typeface="Calibri"/>
                <a:cs typeface="Calibri"/>
              </a:rPr>
              <a:t> </a:t>
            </a:r>
            <a:r>
              <a:rPr sz="1650" dirty="0">
                <a:latin typeface="Calibri"/>
                <a:cs typeface="Calibri"/>
              </a:rPr>
              <a:t>using</a:t>
            </a:r>
            <a:r>
              <a:rPr sz="1650" spc="-10" dirty="0">
                <a:latin typeface="Calibri"/>
                <a:cs typeface="Calibri"/>
              </a:rPr>
              <a:t> </a:t>
            </a:r>
            <a:r>
              <a:rPr sz="1650" spc="-5" dirty="0">
                <a:latin typeface="Calibri"/>
                <a:cs typeface="Calibri"/>
              </a:rPr>
              <a:t>ssh</a:t>
            </a:r>
            <a:r>
              <a:rPr sz="1650" spc="15" dirty="0">
                <a:latin typeface="Calibri"/>
                <a:cs typeface="Calibri"/>
              </a:rPr>
              <a:t> </a:t>
            </a:r>
            <a:r>
              <a:rPr sz="1650" spc="-5" dirty="0">
                <a:latin typeface="Calibri"/>
                <a:cs typeface="Calibri"/>
              </a:rPr>
              <a:t>often </a:t>
            </a:r>
            <a:r>
              <a:rPr sz="1650" dirty="0">
                <a:latin typeface="Calibri"/>
                <a:cs typeface="Calibri"/>
              </a:rPr>
              <a:t>don't</a:t>
            </a:r>
            <a:r>
              <a:rPr sz="1650" spc="5" dirty="0">
                <a:latin typeface="Calibri"/>
                <a:cs typeface="Calibri"/>
              </a:rPr>
              <a:t> </a:t>
            </a:r>
            <a:r>
              <a:rPr sz="1650" dirty="0">
                <a:latin typeface="Calibri"/>
                <a:cs typeface="Calibri"/>
              </a:rPr>
              <a:t>handle</a:t>
            </a:r>
            <a:r>
              <a:rPr sz="1650" spc="-5" dirty="0">
                <a:latin typeface="Calibri"/>
                <a:cs typeface="Calibri"/>
              </a:rPr>
              <a:t> </a:t>
            </a:r>
            <a:r>
              <a:rPr sz="1650" dirty="0">
                <a:latin typeface="Calibri"/>
                <a:cs typeface="Calibri"/>
              </a:rPr>
              <a:t>the</a:t>
            </a:r>
            <a:r>
              <a:rPr sz="1650" spc="15" dirty="0">
                <a:latin typeface="Calibri"/>
                <a:cs typeface="Calibri"/>
              </a:rPr>
              <a:t> </a:t>
            </a:r>
            <a:r>
              <a:rPr sz="1650" spc="-5" dirty="0">
                <a:latin typeface="Calibri"/>
                <a:cs typeface="Calibri"/>
              </a:rPr>
              <a:t>prompt</a:t>
            </a:r>
            <a:endParaRPr sz="1650">
              <a:latin typeface="Calibri"/>
              <a:cs typeface="Calibri"/>
            </a:endParaRPr>
          </a:p>
          <a:p>
            <a:pPr lvl="2">
              <a:lnSpc>
                <a:spcPct val="100000"/>
              </a:lnSpc>
              <a:spcBef>
                <a:spcPts val="5"/>
              </a:spcBef>
              <a:buFont typeface="Wingdings"/>
              <a:buChar char=""/>
            </a:pPr>
            <a:endParaRPr sz="1950">
              <a:latin typeface="Calibri"/>
              <a:cs typeface="Calibri"/>
            </a:endParaRPr>
          </a:p>
          <a:p>
            <a:pPr marL="1199515" lvl="2" indent="-285750">
              <a:lnSpc>
                <a:spcPct val="100000"/>
              </a:lnSpc>
              <a:buSzPct val="45454"/>
              <a:buFont typeface="Wingdings"/>
              <a:buChar char=""/>
              <a:tabLst>
                <a:tab pos="1199515" algn="l"/>
                <a:tab pos="1200150" algn="l"/>
              </a:tabLst>
            </a:pPr>
            <a:r>
              <a:rPr sz="1650" spc="-5" dirty="0">
                <a:latin typeface="Calibri"/>
                <a:cs typeface="Calibri"/>
              </a:rPr>
              <a:t>Developer's</a:t>
            </a:r>
            <a:r>
              <a:rPr sz="1650" spc="-10" dirty="0">
                <a:latin typeface="Calibri"/>
                <a:cs typeface="Calibri"/>
              </a:rPr>
              <a:t> </a:t>
            </a:r>
            <a:r>
              <a:rPr sz="1650" spc="-15" dirty="0">
                <a:latin typeface="Calibri"/>
                <a:cs typeface="Calibri"/>
              </a:rPr>
              <a:t>first</a:t>
            </a:r>
            <a:r>
              <a:rPr sz="1650" spc="-10" dirty="0">
                <a:latin typeface="Calibri"/>
                <a:cs typeface="Calibri"/>
              </a:rPr>
              <a:t> </a:t>
            </a:r>
            <a:r>
              <a:rPr sz="1650" spc="-5" dirty="0">
                <a:latin typeface="Calibri"/>
                <a:cs typeface="Calibri"/>
              </a:rPr>
              <a:t>instinct: “How </a:t>
            </a:r>
            <a:r>
              <a:rPr sz="1650" spc="-10" dirty="0">
                <a:latin typeface="Calibri"/>
                <a:cs typeface="Calibri"/>
              </a:rPr>
              <a:t>can</a:t>
            </a:r>
            <a:r>
              <a:rPr sz="1650" spc="15" dirty="0">
                <a:latin typeface="Calibri"/>
                <a:cs typeface="Calibri"/>
              </a:rPr>
              <a:t> </a:t>
            </a:r>
            <a:r>
              <a:rPr sz="1650" dirty="0">
                <a:latin typeface="Calibri"/>
                <a:cs typeface="Calibri"/>
              </a:rPr>
              <a:t>I</a:t>
            </a:r>
            <a:r>
              <a:rPr sz="1650" spc="10" dirty="0">
                <a:latin typeface="Calibri"/>
                <a:cs typeface="Calibri"/>
              </a:rPr>
              <a:t> </a:t>
            </a:r>
            <a:r>
              <a:rPr sz="1650" spc="-15" dirty="0">
                <a:latin typeface="Calibri"/>
                <a:cs typeface="Calibri"/>
              </a:rPr>
              <a:t>make</a:t>
            </a:r>
            <a:r>
              <a:rPr sz="1650" dirty="0">
                <a:latin typeface="Calibri"/>
                <a:cs typeface="Calibri"/>
              </a:rPr>
              <a:t> this</a:t>
            </a:r>
            <a:r>
              <a:rPr sz="1650" spc="-5" dirty="0">
                <a:latin typeface="Calibri"/>
                <a:cs typeface="Calibri"/>
              </a:rPr>
              <a:t> go</a:t>
            </a:r>
            <a:r>
              <a:rPr sz="1650" spc="5" dirty="0">
                <a:latin typeface="Calibri"/>
                <a:cs typeface="Calibri"/>
              </a:rPr>
              <a:t> </a:t>
            </a:r>
            <a:r>
              <a:rPr sz="1650" spc="-5" dirty="0">
                <a:latin typeface="Calibri"/>
                <a:cs typeface="Calibri"/>
              </a:rPr>
              <a:t>away?”</a:t>
            </a:r>
            <a:endParaRPr sz="1650">
              <a:latin typeface="Calibri"/>
              <a:cs typeface="Calibri"/>
            </a:endParaRPr>
          </a:p>
          <a:p>
            <a:pPr lvl="2">
              <a:lnSpc>
                <a:spcPct val="100000"/>
              </a:lnSpc>
              <a:spcBef>
                <a:spcPts val="55"/>
              </a:spcBef>
              <a:buFont typeface="Wingdings"/>
              <a:buChar char=""/>
            </a:pPr>
            <a:endParaRPr sz="1900">
              <a:latin typeface="Calibri"/>
              <a:cs typeface="Calibri"/>
            </a:endParaRPr>
          </a:p>
          <a:p>
            <a:pPr marL="1199515" marR="5080" lvl="2" indent="-285115">
              <a:lnSpc>
                <a:spcPct val="100600"/>
              </a:lnSpc>
              <a:spcBef>
                <a:spcPts val="5"/>
              </a:spcBef>
              <a:buSzPct val="45454"/>
              <a:buFont typeface="Wingdings"/>
              <a:buChar char=""/>
              <a:tabLst>
                <a:tab pos="1199515" algn="l"/>
                <a:tab pos="1200150" algn="l"/>
              </a:tabLst>
            </a:pPr>
            <a:r>
              <a:rPr sz="1650" spc="-5" dirty="0">
                <a:latin typeface="Calibri"/>
                <a:cs typeface="Calibri"/>
              </a:rPr>
              <a:t>StackOverflow</a:t>
            </a:r>
            <a:r>
              <a:rPr sz="1650" spc="10" dirty="0">
                <a:latin typeface="Calibri"/>
                <a:cs typeface="Calibri"/>
              </a:rPr>
              <a:t> </a:t>
            </a:r>
            <a:r>
              <a:rPr sz="1650" dirty="0">
                <a:latin typeface="Calibri"/>
                <a:cs typeface="Calibri"/>
              </a:rPr>
              <a:t>and</a:t>
            </a:r>
            <a:r>
              <a:rPr sz="1650" spc="10" dirty="0">
                <a:latin typeface="Calibri"/>
                <a:cs typeface="Calibri"/>
              </a:rPr>
              <a:t> </a:t>
            </a:r>
            <a:r>
              <a:rPr sz="1650" dirty="0">
                <a:latin typeface="Calibri"/>
                <a:cs typeface="Calibri"/>
              </a:rPr>
              <a:t>other</a:t>
            </a:r>
            <a:r>
              <a:rPr sz="1650" spc="-10" dirty="0">
                <a:latin typeface="Calibri"/>
                <a:cs typeface="Calibri"/>
              </a:rPr>
              <a:t> </a:t>
            </a:r>
            <a:r>
              <a:rPr sz="1650" spc="-5" dirty="0">
                <a:latin typeface="Calibri"/>
                <a:cs typeface="Calibri"/>
              </a:rPr>
              <a:t>forums</a:t>
            </a:r>
            <a:r>
              <a:rPr sz="1650" spc="15" dirty="0">
                <a:latin typeface="Calibri"/>
                <a:cs typeface="Calibri"/>
              </a:rPr>
              <a:t> </a:t>
            </a:r>
            <a:r>
              <a:rPr sz="1650" spc="-10" dirty="0">
                <a:latin typeface="Calibri"/>
                <a:cs typeface="Calibri"/>
              </a:rPr>
              <a:t>are</a:t>
            </a:r>
            <a:r>
              <a:rPr sz="1650" spc="5" dirty="0">
                <a:latin typeface="Calibri"/>
                <a:cs typeface="Calibri"/>
              </a:rPr>
              <a:t> </a:t>
            </a:r>
            <a:r>
              <a:rPr sz="1650" dirty="0">
                <a:latin typeface="Calibri"/>
                <a:cs typeface="Calibri"/>
              </a:rPr>
              <a:t>full</a:t>
            </a:r>
            <a:r>
              <a:rPr sz="1650" spc="-25" dirty="0">
                <a:latin typeface="Calibri"/>
                <a:cs typeface="Calibri"/>
              </a:rPr>
              <a:t> </a:t>
            </a:r>
            <a:r>
              <a:rPr sz="1650" dirty="0">
                <a:latin typeface="Calibri"/>
                <a:cs typeface="Calibri"/>
              </a:rPr>
              <a:t>of people</a:t>
            </a:r>
            <a:r>
              <a:rPr sz="1650" spc="-20" dirty="0">
                <a:latin typeface="Calibri"/>
                <a:cs typeface="Calibri"/>
              </a:rPr>
              <a:t> </a:t>
            </a:r>
            <a:r>
              <a:rPr sz="1650" spc="-5" dirty="0">
                <a:latin typeface="Calibri"/>
                <a:cs typeface="Calibri"/>
              </a:rPr>
              <a:t>recommending</a:t>
            </a:r>
            <a:r>
              <a:rPr sz="1650" spc="5" dirty="0">
                <a:latin typeface="Calibri"/>
                <a:cs typeface="Calibri"/>
              </a:rPr>
              <a:t> </a:t>
            </a:r>
            <a:r>
              <a:rPr sz="1650" spc="-5" dirty="0">
                <a:latin typeface="Calibri"/>
                <a:cs typeface="Calibri"/>
              </a:rPr>
              <a:t>'No' </a:t>
            </a:r>
            <a:r>
              <a:rPr sz="1650" dirty="0">
                <a:latin typeface="Calibri"/>
                <a:cs typeface="Calibri"/>
              </a:rPr>
              <a:t>and</a:t>
            </a:r>
            <a:r>
              <a:rPr sz="1650" spc="10" dirty="0">
                <a:latin typeface="Calibri"/>
                <a:cs typeface="Calibri"/>
              </a:rPr>
              <a:t> </a:t>
            </a:r>
            <a:r>
              <a:rPr sz="1650" dirty="0">
                <a:latin typeface="Calibri"/>
                <a:cs typeface="Calibri"/>
              </a:rPr>
              <a:t>not </a:t>
            </a:r>
            <a:r>
              <a:rPr sz="1650" spc="-355" dirty="0">
                <a:latin typeface="Calibri"/>
                <a:cs typeface="Calibri"/>
              </a:rPr>
              <a:t> </a:t>
            </a:r>
            <a:r>
              <a:rPr sz="1650" spc="-5" dirty="0">
                <a:latin typeface="Calibri"/>
                <a:cs typeface="Calibri"/>
              </a:rPr>
              <a:t>understanding</a:t>
            </a:r>
            <a:r>
              <a:rPr sz="1650" spc="-30" dirty="0">
                <a:latin typeface="Calibri"/>
                <a:cs typeface="Calibri"/>
              </a:rPr>
              <a:t> </a:t>
            </a:r>
            <a:r>
              <a:rPr sz="1650" dirty="0">
                <a:latin typeface="Calibri"/>
                <a:cs typeface="Calibri"/>
              </a:rPr>
              <a:t>the</a:t>
            </a:r>
            <a:r>
              <a:rPr sz="1650" spc="5" dirty="0">
                <a:latin typeface="Calibri"/>
                <a:cs typeface="Calibri"/>
              </a:rPr>
              <a:t> </a:t>
            </a:r>
            <a:r>
              <a:rPr sz="1650" spc="-5" dirty="0">
                <a:latin typeface="Calibri"/>
                <a:cs typeface="Calibri"/>
              </a:rPr>
              <a:t>implications</a:t>
            </a:r>
            <a:endParaRPr sz="1650">
              <a:latin typeface="Calibri"/>
              <a:cs typeface="Calibri"/>
            </a:endParaRPr>
          </a:p>
          <a:p>
            <a:pPr lvl="2">
              <a:lnSpc>
                <a:spcPct val="100000"/>
              </a:lnSpc>
              <a:spcBef>
                <a:spcPts val="5"/>
              </a:spcBef>
              <a:buFont typeface="Wingdings"/>
              <a:buChar char=""/>
            </a:pPr>
            <a:endParaRPr sz="1950">
              <a:latin typeface="Calibri"/>
              <a:cs typeface="Calibri"/>
            </a:endParaRPr>
          </a:p>
          <a:p>
            <a:pPr marL="1199515" marR="212090" lvl="2" indent="-285115">
              <a:lnSpc>
                <a:spcPct val="100000"/>
              </a:lnSpc>
              <a:buSzPct val="45454"/>
              <a:buFont typeface="Wingdings"/>
              <a:buChar char=""/>
              <a:tabLst>
                <a:tab pos="1199515" algn="l"/>
                <a:tab pos="1200150" algn="l"/>
              </a:tabLst>
            </a:pPr>
            <a:r>
              <a:rPr sz="1650" dirty="0">
                <a:latin typeface="Calibri"/>
                <a:cs typeface="Calibri"/>
              </a:rPr>
              <a:t>A </a:t>
            </a:r>
            <a:r>
              <a:rPr sz="1650" spc="-10" dirty="0">
                <a:latin typeface="Calibri"/>
                <a:cs typeface="Calibri"/>
              </a:rPr>
              <a:t>better </a:t>
            </a:r>
            <a:r>
              <a:rPr sz="1650" dirty="0">
                <a:latin typeface="Calibri"/>
                <a:cs typeface="Calibri"/>
              </a:rPr>
              <a:t>choice would</a:t>
            </a:r>
            <a:r>
              <a:rPr sz="1650" spc="-5" dirty="0">
                <a:latin typeface="Calibri"/>
                <a:cs typeface="Calibri"/>
              </a:rPr>
              <a:t> </a:t>
            </a:r>
            <a:r>
              <a:rPr sz="1650" spc="5" dirty="0">
                <a:latin typeface="Calibri"/>
                <a:cs typeface="Calibri"/>
              </a:rPr>
              <a:t>be</a:t>
            </a:r>
            <a:r>
              <a:rPr sz="1650" dirty="0">
                <a:latin typeface="Calibri"/>
                <a:cs typeface="Calibri"/>
              </a:rPr>
              <a:t> </a:t>
            </a:r>
            <a:r>
              <a:rPr sz="1650" spc="-5" dirty="0">
                <a:latin typeface="Calibri"/>
                <a:cs typeface="Calibri"/>
              </a:rPr>
              <a:t>to</a:t>
            </a:r>
            <a:r>
              <a:rPr sz="1650" spc="5" dirty="0">
                <a:latin typeface="Calibri"/>
                <a:cs typeface="Calibri"/>
              </a:rPr>
              <a:t> </a:t>
            </a:r>
            <a:r>
              <a:rPr sz="1650" dirty="0">
                <a:latin typeface="Calibri"/>
                <a:cs typeface="Calibri"/>
              </a:rPr>
              <a:t>add</a:t>
            </a:r>
            <a:r>
              <a:rPr sz="1650" spc="-10" dirty="0">
                <a:latin typeface="Calibri"/>
                <a:cs typeface="Calibri"/>
              </a:rPr>
              <a:t> </a:t>
            </a:r>
            <a:r>
              <a:rPr sz="1650" dirty="0">
                <a:latin typeface="Calibri"/>
                <a:cs typeface="Calibri"/>
              </a:rPr>
              <a:t>the</a:t>
            </a:r>
            <a:r>
              <a:rPr sz="1650" spc="5" dirty="0">
                <a:latin typeface="Calibri"/>
                <a:cs typeface="Calibri"/>
              </a:rPr>
              <a:t> </a:t>
            </a:r>
            <a:r>
              <a:rPr sz="1650" dirty="0">
                <a:latin typeface="Calibri"/>
                <a:cs typeface="Calibri"/>
              </a:rPr>
              <a:t>known-good</a:t>
            </a:r>
            <a:r>
              <a:rPr sz="1650" spc="5" dirty="0">
                <a:latin typeface="Calibri"/>
                <a:cs typeface="Calibri"/>
              </a:rPr>
              <a:t> </a:t>
            </a:r>
            <a:r>
              <a:rPr sz="1650" spc="-20" dirty="0">
                <a:latin typeface="Calibri"/>
                <a:cs typeface="Calibri"/>
              </a:rPr>
              <a:t>key</a:t>
            </a:r>
            <a:r>
              <a:rPr sz="1650" spc="-5" dirty="0">
                <a:latin typeface="Calibri"/>
                <a:cs typeface="Calibri"/>
              </a:rPr>
              <a:t> </a:t>
            </a:r>
            <a:r>
              <a:rPr sz="1650" dirty="0">
                <a:latin typeface="Calibri"/>
                <a:cs typeface="Calibri"/>
              </a:rPr>
              <a:t>of</a:t>
            </a:r>
            <a:r>
              <a:rPr sz="1650" spc="-5" dirty="0">
                <a:latin typeface="Calibri"/>
                <a:cs typeface="Calibri"/>
              </a:rPr>
              <a:t> your</a:t>
            </a:r>
            <a:r>
              <a:rPr sz="1650" spc="10" dirty="0">
                <a:latin typeface="Calibri"/>
                <a:cs typeface="Calibri"/>
              </a:rPr>
              <a:t> </a:t>
            </a:r>
            <a:r>
              <a:rPr sz="1650" spc="-10" dirty="0">
                <a:latin typeface="Calibri"/>
                <a:cs typeface="Calibri"/>
              </a:rPr>
              <a:t>remote </a:t>
            </a:r>
            <a:r>
              <a:rPr sz="1650" spc="-5" dirty="0">
                <a:latin typeface="Calibri"/>
                <a:cs typeface="Calibri"/>
              </a:rPr>
              <a:t>host</a:t>
            </a:r>
            <a:r>
              <a:rPr sz="1650" spc="10" dirty="0">
                <a:latin typeface="Calibri"/>
                <a:cs typeface="Calibri"/>
              </a:rPr>
              <a:t> </a:t>
            </a:r>
            <a:r>
              <a:rPr sz="1650" spc="-5" dirty="0">
                <a:latin typeface="Calibri"/>
                <a:cs typeface="Calibri"/>
              </a:rPr>
              <a:t>to </a:t>
            </a:r>
            <a:r>
              <a:rPr sz="1650" spc="-360" dirty="0">
                <a:latin typeface="Calibri"/>
                <a:cs typeface="Calibri"/>
              </a:rPr>
              <a:t> </a:t>
            </a:r>
            <a:r>
              <a:rPr sz="1650" dirty="0">
                <a:latin typeface="Calibri"/>
                <a:cs typeface="Calibri"/>
              </a:rPr>
              <a:t>known_hosts</a:t>
            </a:r>
            <a:r>
              <a:rPr sz="1650" spc="-10" dirty="0">
                <a:latin typeface="Calibri"/>
                <a:cs typeface="Calibri"/>
              </a:rPr>
              <a:t> </a:t>
            </a:r>
            <a:r>
              <a:rPr sz="1650" dirty="0">
                <a:latin typeface="Calibri"/>
                <a:cs typeface="Calibri"/>
              </a:rPr>
              <a:t>and</a:t>
            </a:r>
            <a:r>
              <a:rPr sz="1650" spc="5" dirty="0">
                <a:latin typeface="Calibri"/>
                <a:cs typeface="Calibri"/>
              </a:rPr>
              <a:t> </a:t>
            </a:r>
            <a:r>
              <a:rPr sz="1650" dirty="0">
                <a:latin typeface="Calibri"/>
                <a:cs typeface="Calibri"/>
              </a:rPr>
              <a:t>then</a:t>
            </a:r>
            <a:r>
              <a:rPr sz="1650" spc="5" dirty="0">
                <a:latin typeface="Calibri"/>
                <a:cs typeface="Calibri"/>
              </a:rPr>
              <a:t> </a:t>
            </a:r>
            <a:r>
              <a:rPr sz="1650" dirty="0">
                <a:latin typeface="Calibri"/>
                <a:cs typeface="Calibri"/>
              </a:rPr>
              <a:t>use </a:t>
            </a:r>
            <a:r>
              <a:rPr sz="1650" spc="-25" dirty="0">
                <a:latin typeface="Calibri"/>
                <a:cs typeface="Calibri"/>
              </a:rPr>
              <a:t>'Yes'</a:t>
            </a:r>
            <a:r>
              <a:rPr sz="1650" spc="-10" dirty="0">
                <a:latin typeface="Calibri"/>
                <a:cs typeface="Calibri"/>
              </a:rPr>
              <a:t> </a:t>
            </a:r>
            <a:r>
              <a:rPr sz="1650" spc="-5" dirty="0">
                <a:latin typeface="Calibri"/>
                <a:cs typeface="Calibri"/>
              </a:rPr>
              <a:t>to</a:t>
            </a:r>
            <a:r>
              <a:rPr sz="1650" dirty="0">
                <a:latin typeface="Calibri"/>
                <a:cs typeface="Calibri"/>
              </a:rPr>
              <a:t> </a:t>
            </a:r>
            <a:r>
              <a:rPr sz="1650" spc="-10" dirty="0">
                <a:latin typeface="Calibri"/>
                <a:cs typeface="Calibri"/>
              </a:rPr>
              <a:t>avoid </a:t>
            </a:r>
            <a:r>
              <a:rPr sz="1650" dirty="0">
                <a:latin typeface="Calibri"/>
                <a:cs typeface="Calibri"/>
              </a:rPr>
              <a:t>the</a:t>
            </a:r>
            <a:r>
              <a:rPr sz="1650" spc="-10" dirty="0">
                <a:latin typeface="Calibri"/>
                <a:cs typeface="Calibri"/>
              </a:rPr>
              <a:t> </a:t>
            </a:r>
            <a:r>
              <a:rPr sz="1650" spc="-5" dirty="0">
                <a:latin typeface="Calibri"/>
                <a:cs typeface="Calibri"/>
              </a:rPr>
              <a:t>prompt.</a:t>
            </a:r>
            <a:endParaRPr sz="1650">
              <a:latin typeface="Calibri"/>
              <a:cs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700"/>
            <a:ext cx="2868295" cy="579755"/>
          </a:xfrm>
          <a:prstGeom prst="rect">
            <a:avLst/>
          </a:prstGeom>
        </p:spPr>
        <p:txBody>
          <a:bodyPr vert="horz" wrap="square" lIns="0" tIns="17145" rIns="0" bIns="0" rtlCol="0">
            <a:spAutoFit/>
          </a:bodyPr>
          <a:lstStyle/>
          <a:p>
            <a:pPr marL="12700">
              <a:lnSpc>
                <a:spcPct val="100000"/>
              </a:lnSpc>
              <a:spcBef>
                <a:spcPts val="135"/>
              </a:spcBef>
            </a:pPr>
            <a:r>
              <a:rPr sz="3600" b="0" spc="10" dirty="0">
                <a:latin typeface="Calibri Light"/>
                <a:cs typeface="Calibri Light"/>
              </a:rPr>
              <a:t>Linux</a:t>
            </a:r>
            <a:r>
              <a:rPr sz="3600" b="0" spc="-70" dirty="0">
                <a:latin typeface="Calibri Light"/>
                <a:cs typeface="Calibri Light"/>
              </a:rPr>
              <a:t> </a:t>
            </a:r>
            <a:r>
              <a:rPr sz="3600" b="0" spc="5" dirty="0">
                <a:latin typeface="Calibri Light"/>
                <a:cs typeface="Calibri Light"/>
              </a:rPr>
              <a:t>Networks</a:t>
            </a:r>
            <a:endParaRPr sz="3600">
              <a:latin typeface="Calibri Light"/>
              <a:cs typeface="Calibri Light"/>
            </a:endParaRPr>
          </a:p>
        </p:txBody>
      </p:sp>
      <p:sp>
        <p:nvSpPr>
          <p:cNvPr id="5" name="object 5"/>
          <p:cNvSpPr txBox="1">
            <a:spLocks noGrp="1"/>
          </p:cNvSpPr>
          <p:nvPr>
            <p:ph type="ftr" sz="quarter" idx="5"/>
          </p:nvPr>
        </p:nvSpPr>
        <p:spPr>
          <a:xfrm>
            <a:off x="1935607" y="7232122"/>
            <a:ext cx="6210300" cy="234038"/>
          </a:xfrm>
          <a:prstGeom prst="rect">
            <a:avLst/>
          </a:prstGeom>
        </p:spPr>
        <p:txBody>
          <a:bodyPr vert="horz" wrap="square" lIns="0" tIns="0" rIns="0" bIns="0" rtlCol="0">
            <a:spAutoFit/>
          </a:bodyPr>
          <a:lstStyle/>
          <a:p>
            <a:pPr marL="12700">
              <a:lnSpc>
                <a:spcPts val="1810"/>
              </a:lnSpc>
            </a:pPr>
            <a:r>
              <a:rPr lang="en-US" spc="-5"/>
              <a:t>Real-world systems: ethical hacking practicum – UW Summer 2021</a:t>
            </a:r>
            <a:endParaRPr spc="-5" dirty="0"/>
          </a:p>
        </p:txBody>
      </p:sp>
      <p:sp>
        <p:nvSpPr>
          <p:cNvPr id="3" name="object 3"/>
          <p:cNvSpPr txBox="1"/>
          <p:nvPr/>
        </p:nvSpPr>
        <p:spPr>
          <a:xfrm>
            <a:off x="688657" y="1783207"/>
            <a:ext cx="8637905" cy="2649855"/>
          </a:xfrm>
          <a:prstGeom prst="rect">
            <a:avLst/>
          </a:prstGeom>
        </p:spPr>
        <p:txBody>
          <a:bodyPr vert="horz" wrap="square" lIns="0" tIns="14604" rIns="0" bIns="0" rtlCol="0">
            <a:spAutoFit/>
          </a:bodyPr>
          <a:lstStyle/>
          <a:p>
            <a:pPr marL="337185" indent="-325120">
              <a:lnSpc>
                <a:spcPct val="100000"/>
              </a:lnSpc>
              <a:spcBef>
                <a:spcPts val="114"/>
              </a:spcBef>
              <a:buSzPct val="45652"/>
              <a:buFont typeface="Wingdings"/>
              <a:buChar char=""/>
              <a:tabLst>
                <a:tab pos="337185" algn="l"/>
                <a:tab pos="337820" algn="l"/>
              </a:tabLst>
            </a:pPr>
            <a:r>
              <a:rPr sz="2300" b="1" spc="-5" dirty="0">
                <a:latin typeface="Calibri"/>
                <a:cs typeface="Calibri"/>
              </a:rPr>
              <a:t>Why </a:t>
            </a:r>
            <a:r>
              <a:rPr sz="2300" dirty="0">
                <a:latin typeface="Calibri"/>
                <a:cs typeface="Calibri"/>
              </a:rPr>
              <a:t>isn't</a:t>
            </a:r>
            <a:r>
              <a:rPr sz="2300" spc="20" dirty="0">
                <a:latin typeface="Calibri"/>
                <a:cs typeface="Calibri"/>
              </a:rPr>
              <a:t> </a:t>
            </a:r>
            <a:r>
              <a:rPr sz="2300" spc="-5" dirty="0">
                <a:latin typeface="Calibri"/>
                <a:cs typeface="Calibri"/>
              </a:rPr>
              <a:t>certificate</a:t>
            </a:r>
            <a:r>
              <a:rPr sz="2300" spc="25" dirty="0">
                <a:latin typeface="Calibri"/>
                <a:cs typeface="Calibri"/>
              </a:rPr>
              <a:t> </a:t>
            </a:r>
            <a:r>
              <a:rPr sz="2300" spc="5" dirty="0">
                <a:latin typeface="Calibri"/>
                <a:cs typeface="Calibri"/>
              </a:rPr>
              <a:t>auth</a:t>
            </a:r>
            <a:r>
              <a:rPr sz="2300" spc="10" dirty="0">
                <a:latin typeface="Calibri"/>
                <a:cs typeface="Calibri"/>
              </a:rPr>
              <a:t> </a:t>
            </a:r>
            <a:r>
              <a:rPr sz="2300" spc="-15" dirty="0">
                <a:latin typeface="Calibri"/>
                <a:cs typeface="Calibri"/>
              </a:rPr>
              <a:t>affected</a:t>
            </a:r>
            <a:r>
              <a:rPr sz="2300" spc="10" dirty="0">
                <a:latin typeface="Calibri"/>
                <a:cs typeface="Calibri"/>
              </a:rPr>
              <a:t> </a:t>
            </a:r>
            <a:r>
              <a:rPr sz="2300" spc="-5" dirty="0">
                <a:latin typeface="Calibri"/>
                <a:cs typeface="Calibri"/>
              </a:rPr>
              <a:t>by</a:t>
            </a:r>
            <a:r>
              <a:rPr sz="2300" spc="15" dirty="0">
                <a:latin typeface="Calibri"/>
                <a:cs typeface="Calibri"/>
              </a:rPr>
              <a:t> </a:t>
            </a:r>
            <a:r>
              <a:rPr sz="2300" dirty="0">
                <a:latin typeface="Calibri"/>
                <a:cs typeface="Calibri"/>
              </a:rPr>
              <a:t>StrictHostKeyChecking=No?</a:t>
            </a:r>
            <a:endParaRPr sz="2300">
              <a:latin typeface="Calibri"/>
              <a:cs typeface="Calibri"/>
            </a:endParaRPr>
          </a:p>
          <a:p>
            <a:pPr>
              <a:lnSpc>
                <a:spcPct val="100000"/>
              </a:lnSpc>
              <a:spcBef>
                <a:spcPts val="30"/>
              </a:spcBef>
              <a:buFont typeface="Wingdings"/>
              <a:buChar char=""/>
            </a:pPr>
            <a:endParaRPr sz="3250">
              <a:latin typeface="Calibri"/>
              <a:cs typeface="Calibri"/>
            </a:endParaRPr>
          </a:p>
          <a:p>
            <a:pPr marL="768350" marR="5080" lvl="1" indent="-323215">
              <a:lnSpc>
                <a:spcPct val="101499"/>
              </a:lnSpc>
              <a:buSzPct val="74358"/>
              <a:buFont typeface="Symbol"/>
              <a:buChar char=""/>
              <a:tabLst>
                <a:tab pos="768350" algn="l"/>
                <a:tab pos="768985" algn="l"/>
              </a:tabLst>
            </a:pPr>
            <a:r>
              <a:rPr sz="1950" spc="10" dirty="0">
                <a:latin typeface="Calibri"/>
                <a:cs typeface="Calibri"/>
              </a:rPr>
              <a:t>It</a:t>
            </a:r>
            <a:r>
              <a:rPr sz="1950" dirty="0">
                <a:latin typeface="Calibri"/>
                <a:cs typeface="Calibri"/>
              </a:rPr>
              <a:t> </a:t>
            </a:r>
            <a:r>
              <a:rPr sz="1950" spc="10" dirty="0">
                <a:latin typeface="Calibri"/>
                <a:cs typeface="Calibri"/>
              </a:rPr>
              <a:t>turns</a:t>
            </a:r>
            <a:r>
              <a:rPr sz="1950" spc="5" dirty="0">
                <a:latin typeface="Calibri"/>
                <a:cs typeface="Calibri"/>
              </a:rPr>
              <a:t> </a:t>
            </a:r>
            <a:r>
              <a:rPr sz="1950" spc="10" dirty="0">
                <a:latin typeface="Calibri"/>
                <a:cs typeface="Calibri"/>
              </a:rPr>
              <a:t>out</a:t>
            </a:r>
            <a:r>
              <a:rPr sz="1950" spc="20" dirty="0">
                <a:latin typeface="Calibri"/>
                <a:cs typeface="Calibri"/>
              </a:rPr>
              <a:t> </a:t>
            </a:r>
            <a:r>
              <a:rPr sz="1950" spc="10" dirty="0">
                <a:latin typeface="Calibri"/>
                <a:cs typeface="Calibri"/>
              </a:rPr>
              <a:t>the </a:t>
            </a:r>
            <a:r>
              <a:rPr sz="1950" spc="5" dirty="0">
                <a:latin typeface="Calibri"/>
                <a:cs typeface="Calibri"/>
              </a:rPr>
              <a:t>Diffie-Hellman</a:t>
            </a:r>
            <a:r>
              <a:rPr sz="1950" spc="10" dirty="0">
                <a:latin typeface="Calibri"/>
                <a:cs typeface="Calibri"/>
              </a:rPr>
              <a:t> </a:t>
            </a:r>
            <a:r>
              <a:rPr sz="1950" spc="-15" dirty="0">
                <a:latin typeface="Calibri"/>
                <a:cs typeface="Calibri"/>
              </a:rPr>
              <a:t>key</a:t>
            </a:r>
            <a:r>
              <a:rPr sz="1950" spc="15" dirty="0">
                <a:latin typeface="Calibri"/>
                <a:cs typeface="Calibri"/>
              </a:rPr>
              <a:t> </a:t>
            </a:r>
            <a:r>
              <a:rPr sz="1950" dirty="0">
                <a:latin typeface="Calibri"/>
                <a:cs typeface="Calibri"/>
              </a:rPr>
              <a:t>exchange</a:t>
            </a:r>
            <a:r>
              <a:rPr sz="1950" spc="10" dirty="0">
                <a:latin typeface="Calibri"/>
                <a:cs typeface="Calibri"/>
              </a:rPr>
              <a:t> </a:t>
            </a:r>
            <a:r>
              <a:rPr sz="1950" spc="5" dirty="0">
                <a:latin typeface="Calibri"/>
                <a:cs typeface="Calibri"/>
              </a:rPr>
              <a:t>process</a:t>
            </a:r>
            <a:r>
              <a:rPr sz="1950" spc="15" dirty="0">
                <a:latin typeface="Calibri"/>
                <a:cs typeface="Calibri"/>
              </a:rPr>
              <a:t> </a:t>
            </a:r>
            <a:r>
              <a:rPr sz="1950" dirty="0">
                <a:latin typeface="Calibri"/>
                <a:cs typeface="Calibri"/>
              </a:rPr>
              <a:t>breaks</a:t>
            </a:r>
            <a:r>
              <a:rPr sz="1950" spc="5" dirty="0">
                <a:latin typeface="Calibri"/>
                <a:cs typeface="Calibri"/>
              </a:rPr>
              <a:t> </a:t>
            </a:r>
            <a:r>
              <a:rPr sz="1950" spc="15" dirty="0">
                <a:latin typeface="Calibri"/>
                <a:cs typeface="Calibri"/>
              </a:rPr>
              <a:t>MITM</a:t>
            </a:r>
            <a:r>
              <a:rPr sz="1950" spc="30" dirty="0">
                <a:latin typeface="Calibri"/>
                <a:cs typeface="Calibri"/>
              </a:rPr>
              <a:t> </a:t>
            </a:r>
            <a:r>
              <a:rPr sz="1950" dirty="0">
                <a:latin typeface="Calibri"/>
                <a:cs typeface="Calibri"/>
              </a:rPr>
              <a:t>relaying </a:t>
            </a:r>
            <a:r>
              <a:rPr sz="1950" spc="10" dirty="0">
                <a:latin typeface="Calibri"/>
                <a:cs typeface="Calibri"/>
              </a:rPr>
              <a:t>of </a:t>
            </a:r>
            <a:r>
              <a:rPr sz="1950" spc="-425" dirty="0">
                <a:latin typeface="Calibri"/>
                <a:cs typeface="Calibri"/>
              </a:rPr>
              <a:t> </a:t>
            </a:r>
            <a:r>
              <a:rPr sz="1950" spc="10" dirty="0">
                <a:latin typeface="Calibri"/>
                <a:cs typeface="Calibri"/>
              </a:rPr>
              <a:t>cert-based</a:t>
            </a:r>
            <a:r>
              <a:rPr sz="1950" spc="-15" dirty="0">
                <a:latin typeface="Calibri"/>
                <a:cs typeface="Calibri"/>
              </a:rPr>
              <a:t> </a:t>
            </a:r>
            <a:r>
              <a:rPr sz="1950" spc="15" dirty="0">
                <a:latin typeface="Calibri"/>
                <a:cs typeface="Calibri"/>
              </a:rPr>
              <a:t>SSH</a:t>
            </a:r>
            <a:endParaRPr sz="1950">
              <a:latin typeface="Calibri"/>
              <a:cs typeface="Calibri"/>
            </a:endParaRPr>
          </a:p>
          <a:p>
            <a:pPr marL="1199515" lvl="2" indent="-285750">
              <a:lnSpc>
                <a:spcPct val="100000"/>
              </a:lnSpc>
              <a:spcBef>
                <a:spcPts val="240"/>
              </a:spcBef>
              <a:buClr>
                <a:srgbClr val="5B9BD4"/>
              </a:buClr>
              <a:buSzPct val="45454"/>
              <a:buFont typeface="Wingdings"/>
              <a:buChar char=""/>
              <a:tabLst>
                <a:tab pos="1199515" algn="l"/>
                <a:tab pos="1200150" algn="l"/>
              </a:tabLst>
            </a:pPr>
            <a:r>
              <a:rPr sz="1650" u="sng" spc="-5" dirty="0">
                <a:solidFill>
                  <a:srgbClr val="944F71"/>
                </a:solidFill>
                <a:uFill>
                  <a:solidFill>
                    <a:srgbClr val="944F71"/>
                  </a:solidFill>
                </a:uFill>
                <a:latin typeface="Calibri"/>
                <a:cs typeface="Calibri"/>
                <a:hlinkClick r:id="rId2"/>
              </a:rPr>
              <a:t>https://www.gremwell.com/ssh-mitm-public-key-authentication</a:t>
            </a:r>
            <a:endParaRPr sz="1650">
              <a:latin typeface="Calibri"/>
              <a:cs typeface="Calibri"/>
            </a:endParaRPr>
          </a:p>
          <a:p>
            <a:pPr lvl="2">
              <a:lnSpc>
                <a:spcPct val="100000"/>
              </a:lnSpc>
              <a:spcBef>
                <a:spcPts val="25"/>
              </a:spcBef>
              <a:buClr>
                <a:srgbClr val="5B9BD4"/>
              </a:buClr>
              <a:buFont typeface="Wingdings"/>
              <a:buChar char=""/>
            </a:pPr>
            <a:endParaRPr sz="1750">
              <a:latin typeface="Calibri"/>
              <a:cs typeface="Calibri"/>
            </a:endParaRPr>
          </a:p>
          <a:p>
            <a:pPr marL="768350" marR="338455" lvl="1" indent="-323215">
              <a:lnSpc>
                <a:spcPct val="101499"/>
              </a:lnSpc>
              <a:buSzPct val="74358"/>
              <a:buFont typeface="Symbol"/>
              <a:buChar char=""/>
              <a:tabLst>
                <a:tab pos="768350" algn="l"/>
                <a:tab pos="768985" algn="l"/>
              </a:tabLst>
            </a:pPr>
            <a:r>
              <a:rPr sz="1950" spc="10" dirty="0">
                <a:latin typeface="Calibri"/>
                <a:cs typeface="Calibri"/>
              </a:rPr>
              <a:t>In the </a:t>
            </a:r>
            <a:r>
              <a:rPr sz="1950" spc="5" dirty="0">
                <a:latin typeface="Calibri"/>
                <a:cs typeface="Calibri"/>
              </a:rPr>
              <a:t>non-relay case, </a:t>
            </a:r>
            <a:r>
              <a:rPr sz="1950" spc="15" dirty="0">
                <a:latin typeface="Calibri"/>
                <a:cs typeface="Calibri"/>
              </a:rPr>
              <a:t>MITM </a:t>
            </a:r>
            <a:r>
              <a:rPr sz="1950" spc="10" dirty="0">
                <a:latin typeface="Calibri"/>
                <a:cs typeface="Calibri"/>
              </a:rPr>
              <a:t>doesn't </a:t>
            </a:r>
            <a:r>
              <a:rPr sz="1950" dirty="0">
                <a:latin typeface="Calibri"/>
                <a:cs typeface="Calibri"/>
              </a:rPr>
              <a:t>get </a:t>
            </a:r>
            <a:r>
              <a:rPr sz="1950" spc="5" dirty="0">
                <a:latin typeface="Calibri"/>
                <a:cs typeface="Calibri"/>
              </a:rPr>
              <a:t>credentials </a:t>
            </a:r>
            <a:r>
              <a:rPr sz="1950" spc="10" dirty="0">
                <a:latin typeface="Calibri"/>
                <a:cs typeface="Calibri"/>
              </a:rPr>
              <a:t>because </a:t>
            </a:r>
            <a:r>
              <a:rPr sz="1950" dirty="0">
                <a:latin typeface="Calibri"/>
                <a:cs typeface="Calibri"/>
              </a:rPr>
              <a:t>private </a:t>
            </a:r>
            <a:r>
              <a:rPr sz="1950" spc="-15" dirty="0">
                <a:latin typeface="Calibri"/>
                <a:cs typeface="Calibri"/>
              </a:rPr>
              <a:t>key </a:t>
            </a:r>
            <a:r>
              <a:rPr sz="1950" spc="5" dirty="0">
                <a:latin typeface="Calibri"/>
                <a:cs typeface="Calibri"/>
              </a:rPr>
              <a:t>is </a:t>
            </a:r>
            <a:r>
              <a:rPr sz="1950" spc="-430" dirty="0">
                <a:latin typeface="Calibri"/>
                <a:cs typeface="Calibri"/>
              </a:rPr>
              <a:t> </a:t>
            </a:r>
            <a:r>
              <a:rPr sz="1950" spc="5" dirty="0">
                <a:latin typeface="Calibri"/>
                <a:cs typeface="Calibri"/>
              </a:rPr>
              <a:t>never</a:t>
            </a:r>
            <a:r>
              <a:rPr sz="1950" dirty="0">
                <a:latin typeface="Calibri"/>
                <a:cs typeface="Calibri"/>
              </a:rPr>
              <a:t> </a:t>
            </a:r>
            <a:r>
              <a:rPr sz="1950" spc="5" dirty="0">
                <a:latin typeface="Calibri"/>
                <a:cs typeface="Calibri"/>
              </a:rPr>
              <a:t>shared</a:t>
            </a:r>
            <a:endParaRPr sz="1950">
              <a:latin typeface="Calibri"/>
              <a:cs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700"/>
            <a:ext cx="2868295" cy="579755"/>
          </a:xfrm>
          <a:prstGeom prst="rect">
            <a:avLst/>
          </a:prstGeom>
        </p:spPr>
        <p:txBody>
          <a:bodyPr vert="horz" wrap="square" lIns="0" tIns="17145" rIns="0" bIns="0" rtlCol="0">
            <a:spAutoFit/>
          </a:bodyPr>
          <a:lstStyle/>
          <a:p>
            <a:pPr marL="12700">
              <a:lnSpc>
                <a:spcPct val="100000"/>
              </a:lnSpc>
              <a:spcBef>
                <a:spcPts val="135"/>
              </a:spcBef>
            </a:pPr>
            <a:r>
              <a:rPr sz="3600" b="0" spc="10" dirty="0">
                <a:latin typeface="Calibri Light"/>
                <a:cs typeface="Calibri Light"/>
              </a:rPr>
              <a:t>Linux</a:t>
            </a:r>
            <a:r>
              <a:rPr sz="3600" b="0" spc="-70" dirty="0">
                <a:latin typeface="Calibri Light"/>
                <a:cs typeface="Calibri Light"/>
              </a:rPr>
              <a:t> </a:t>
            </a:r>
            <a:r>
              <a:rPr sz="3600" b="0" spc="5" dirty="0">
                <a:latin typeface="Calibri Light"/>
                <a:cs typeface="Calibri Light"/>
              </a:rPr>
              <a:t>Networks</a:t>
            </a:r>
            <a:endParaRPr sz="3600">
              <a:latin typeface="Calibri Light"/>
              <a:cs typeface="Calibri Light"/>
            </a:endParaRPr>
          </a:p>
        </p:txBody>
      </p:sp>
      <p:sp>
        <p:nvSpPr>
          <p:cNvPr id="5" name="object 5"/>
          <p:cNvSpPr txBox="1">
            <a:spLocks noGrp="1"/>
          </p:cNvSpPr>
          <p:nvPr>
            <p:ph type="ftr" sz="quarter" idx="5"/>
          </p:nvPr>
        </p:nvSpPr>
        <p:spPr>
          <a:xfrm>
            <a:off x="1935607" y="7232122"/>
            <a:ext cx="6210300" cy="234038"/>
          </a:xfrm>
          <a:prstGeom prst="rect">
            <a:avLst/>
          </a:prstGeom>
        </p:spPr>
        <p:txBody>
          <a:bodyPr vert="horz" wrap="square" lIns="0" tIns="0" rIns="0" bIns="0" rtlCol="0">
            <a:spAutoFit/>
          </a:bodyPr>
          <a:lstStyle/>
          <a:p>
            <a:pPr marL="12700">
              <a:lnSpc>
                <a:spcPts val="1810"/>
              </a:lnSpc>
            </a:pPr>
            <a:r>
              <a:rPr lang="en-US" spc="-5"/>
              <a:t>Real-world systems: ethical hacking practicum – UW Summer 2021</a:t>
            </a:r>
            <a:endParaRPr spc="-5" dirty="0"/>
          </a:p>
        </p:txBody>
      </p:sp>
      <p:sp>
        <p:nvSpPr>
          <p:cNvPr id="3" name="object 3"/>
          <p:cNvSpPr txBox="1"/>
          <p:nvPr/>
        </p:nvSpPr>
        <p:spPr>
          <a:xfrm>
            <a:off x="632396" y="1310449"/>
            <a:ext cx="8319134" cy="5499735"/>
          </a:xfrm>
          <a:prstGeom prst="rect">
            <a:avLst/>
          </a:prstGeom>
        </p:spPr>
        <p:txBody>
          <a:bodyPr vert="horz" wrap="square" lIns="0" tIns="12700" rIns="0" bIns="0" rtlCol="0">
            <a:spAutoFit/>
          </a:bodyPr>
          <a:lstStyle/>
          <a:p>
            <a:pPr marL="335280" indent="-323215">
              <a:lnSpc>
                <a:spcPct val="100000"/>
              </a:lnSpc>
              <a:spcBef>
                <a:spcPts val="100"/>
              </a:spcBef>
              <a:buSzPct val="75000"/>
              <a:buFont typeface="Symbol"/>
              <a:buChar char=""/>
              <a:tabLst>
                <a:tab pos="335280" algn="l"/>
                <a:tab pos="335915" algn="l"/>
              </a:tabLst>
            </a:pPr>
            <a:r>
              <a:rPr sz="1800" spc="-10" dirty="0">
                <a:latin typeface="Calibri"/>
                <a:cs typeface="Calibri"/>
              </a:rPr>
              <a:t>Where</a:t>
            </a:r>
            <a:r>
              <a:rPr sz="1800" spc="15" dirty="0">
                <a:latin typeface="Calibri"/>
                <a:cs typeface="Calibri"/>
              </a:rPr>
              <a:t> </a:t>
            </a:r>
            <a:r>
              <a:rPr sz="1800" spc="-10" dirty="0">
                <a:latin typeface="Calibri"/>
                <a:cs typeface="Calibri"/>
              </a:rPr>
              <a:t>to</a:t>
            </a:r>
            <a:r>
              <a:rPr sz="1800" spc="5" dirty="0">
                <a:latin typeface="Calibri"/>
                <a:cs typeface="Calibri"/>
              </a:rPr>
              <a:t> </a:t>
            </a:r>
            <a:r>
              <a:rPr sz="1800" spc="-5" dirty="0">
                <a:latin typeface="Calibri"/>
                <a:cs typeface="Calibri"/>
              </a:rPr>
              <a:t>look</a:t>
            </a:r>
            <a:r>
              <a:rPr sz="1800" spc="15" dirty="0">
                <a:latin typeface="Calibri"/>
                <a:cs typeface="Calibri"/>
              </a:rPr>
              <a:t> </a:t>
            </a:r>
            <a:r>
              <a:rPr sz="1800" spc="-15" dirty="0">
                <a:latin typeface="Calibri"/>
                <a:cs typeface="Calibri"/>
              </a:rPr>
              <a:t>for</a:t>
            </a:r>
            <a:r>
              <a:rPr sz="1800" spc="-5" dirty="0">
                <a:latin typeface="Calibri"/>
                <a:cs typeface="Calibri"/>
              </a:rPr>
              <a:t> </a:t>
            </a:r>
            <a:r>
              <a:rPr sz="1800" spc="-10" dirty="0">
                <a:latin typeface="Calibri"/>
                <a:cs typeface="Calibri"/>
              </a:rPr>
              <a:t>credentials</a:t>
            </a:r>
            <a:r>
              <a:rPr sz="1800" spc="20" dirty="0">
                <a:latin typeface="Calibri"/>
                <a:cs typeface="Calibri"/>
              </a:rPr>
              <a:t> </a:t>
            </a:r>
            <a:r>
              <a:rPr sz="1800" spc="-5" dirty="0">
                <a:latin typeface="Calibri"/>
                <a:cs typeface="Calibri"/>
              </a:rPr>
              <a:t>on</a:t>
            </a:r>
            <a:r>
              <a:rPr sz="1800" spc="20" dirty="0">
                <a:latin typeface="Calibri"/>
                <a:cs typeface="Calibri"/>
              </a:rPr>
              <a:t> </a:t>
            </a:r>
            <a:r>
              <a:rPr sz="1800" dirty="0">
                <a:latin typeface="Calibri"/>
                <a:cs typeface="Calibri"/>
              </a:rPr>
              <a:t>a</a:t>
            </a:r>
            <a:r>
              <a:rPr sz="1800" spc="5" dirty="0">
                <a:latin typeface="Calibri"/>
                <a:cs typeface="Calibri"/>
              </a:rPr>
              <a:t> </a:t>
            </a:r>
            <a:r>
              <a:rPr sz="1800" spc="-10" dirty="0">
                <a:latin typeface="Calibri"/>
                <a:cs typeface="Calibri"/>
              </a:rPr>
              <a:t>compromised</a:t>
            </a:r>
            <a:r>
              <a:rPr sz="1800" dirty="0">
                <a:latin typeface="Calibri"/>
                <a:cs typeface="Calibri"/>
              </a:rPr>
              <a:t> </a:t>
            </a:r>
            <a:r>
              <a:rPr sz="1800" spc="-5" dirty="0">
                <a:latin typeface="Calibri"/>
                <a:cs typeface="Calibri"/>
              </a:rPr>
              <a:t>machine?</a:t>
            </a:r>
            <a:endParaRPr sz="1800">
              <a:latin typeface="Calibri"/>
              <a:cs typeface="Calibri"/>
            </a:endParaRPr>
          </a:p>
          <a:p>
            <a:pPr>
              <a:lnSpc>
                <a:spcPct val="100000"/>
              </a:lnSpc>
              <a:spcBef>
                <a:spcPts val="55"/>
              </a:spcBef>
              <a:buFont typeface="Symbol"/>
              <a:buChar char=""/>
            </a:pPr>
            <a:endParaRPr sz="1350">
              <a:latin typeface="Calibri"/>
              <a:cs typeface="Calibri"/>
            </a:endParaRPr>
          </a:p>
          <a:p>
            <a:pPr marL="767080" lvl="1" indent="-287020">
              <a:lnSpc>
                <a:spcPts val="1745"/>
              </a:lnSpc>
              <a:buSzPct val="43333"/>
              <a:buFont typeface="Wingdings"/>
              <a:buChar char=""/>
              <a:tabLst>
                <a:tab pos="766445" algn="l"/>
                <a:tab pos="767080" algn="l"/>
              </a:tabLst>
            </a:pPr>
            <a:r>
              <a:rPr sz="1500" spc="-5" dirty="0">
                <a:latin typeface="Consolas"/>
                <a:cs typeface="Consolas"/>
              </a:rPr>
              <a:t>~/.ssh/</a:t>
            </a:r>
            <a:endParaRPr sz="1500">
              <a:latin typeface="Consolas"/>
              <a:cs typeface="Consolas"/>
            </a:endParaRPr>
          </a:p>
          <a:p>
            <a:pPr marL="1144905" lvl="2" indent="-285750">
              <a:lnSpc>
                <a:spcPts val="1450"/>
              </a:lnSpc>
              <a:buSzPct val="42307"/>
              <a:buFont typeface="Wingdings"/>
              <a:buChar char=""/>
              <a:tabLst>
                <a:tab pos="1144905" algn="l"/>
                <a:tab pos="1145540" algn="l"/>
              </a:tabLst>
            </a:pPr>
            <a:r>
              <a:rPr sz="1300" spc="-5" dirty="0">
                <a:latin typeface="Consolas"/>
                <a:cs typeface="Consolas"/>
              </a:rPr>
              <a:t>~/.ssh/id_rsa</a:t>
            </a:r>
            <a:endParaRPr sz="1300">
              <a:latin typeface="Consolas"/>
              <a:cs typeface="Consolas"/>
            </a:endParaRPr>
          </a:p>
          <a:p>
            <a:pPr marL="1144905" lvl="2" indent="-285750">
              <a:lnSpc>
                <a:spcPts val="1505"/>
              </a:lnSpc>
              <a:buSzPct val="42307"/>
              <a:buFont typeface="Wingdings"/>
              <a:buChar char=""/>
              <a:tabLst>
                <a:tab pos="1144905" algn="l"/>
                <a:tab pos="1145540" algn="l"/>
              </a:tabLst>
            </a:pPr>
            <a:r>
              <a:rPr sz="1300" spc="-5" dirty="0">
                <a:latin typeface="Consolas"/>
                <a:cs typeface="Consolas"/>
              </a:rPr>
              <a:t>~/.ssh/id_rsa.pub</a:t>
            </a:r>
            <a:endParaRPr sz="1300">
              <a:latin typeface="Consolas"/>
              <a:cs typeface="Consolas"/>
            </a:endParaRPr>
          </a:p>
          <a:p>
            <a:pPr marL="767080" lvl="1" indent="-287020">
              <a:lnSpc>
                <a:spcPts val="1745"/>
              </a:lnSpc>
              <a:spcBef>
                <a:spcPts val="1085"/>
              </a:spcBef>
              <a:buSzPct val="43333"/>
              <a:buFont typeface="Wingdings"/>
              <a:buChar char=""/>
              <a:tabLst>
                <a:tab pos="766445" algn="l"/>
                <a:tab pos="767080" algn="l"/>
              </a:tabLst>
            </a:pPr>
            <a:r>
              <a:rPr sz="1500" spc="-5" dirty="0">
                <a:latin typeface="Calibri"/>
                <a:cs typeface="Calibri"/>
              </a:rPr>
              <a:t>Profiles</a:t>
            </a:r>
            <a:endParaRPr sz="1500">
              <a:latin typeface="Calibri"/>
              <a:cs typeface="Calibri"/>
            </a:endParaRPr>
          </a:p>
          <a:p>
            <a:pPr marL="1144905" lvl="2" indent="-285750">
              <a:lnSpc>
                <a:spcPts val="1450"/>
              </a:lnSpc>
              <a:buSzPct val="42307"/>
              <a:buFont typeface="Wingdings"/>
              <a:buChar char=""/>
              <a:tabLst>
                <a:tab pos="1144905" algn="l"/>
                <a:tab pos="1145540" algn="l"/>
              </a:tabLst>
            </a:pPr>
            <a:r>
              <a:rPr sz="1300" spc="-5" dirty="0">
                <a:latin typeface="Consolas"/>
                <a:cs typeface="Consolas"/>
              </a:rPr>
              <a:t>~/.bashrc</a:t>
            </a:r>
            <a:r>
              <a:rPr sz="1300" spc="-35" dirty="0">
                <a:latin typeface="Consolas"/>
                <a:cs typeface="Consolas"/>
              </a:rPr>
              <a:t> </a:t>
            </a:r>
            <a:r>
              <a:rPr sz="1300" spc="-5" dirty="0">
                <a:latin typeface="Consolas"/>
                <a:cs typeface="Consolas"/>
              </a:rPr>
              <a:t>or</a:t>
            </a:r>
            <a:r>
              <a:rPr sz="1300" spc="-35" dirty="0">
                <a:latin typeface="Consolas"/>
                <a:cs typeface="Consolas"/>
              </a:rPr>
              <a:t> </a:t>
            </a:r>
            <a:r>
              <a:rPr sz="1300" spc="-5" dirty="0">
                <a:latin typeface="Consolas"/>
                <a:cs typeface="Consolas"/>
              </a:rPr>
              <a:t>~/.zshrc</a:t>
            </a:r>
            <a:endParaRPr sz="1300">
              <a:latin typeface="Consolas"/>
              <a:cs typeface="Consolas"/>
            </a:endParaRPr>
          </a:p>
          <a:p>
            <a:pPr marL="1144905" lvl="2" indent="-285750">
              <a:lnSpc>
                <a:spcPts val="1505"/>
              </a:lnSpc>
              <a:buSzPct val="42307"/>
              <a:buFont typeface="Wingdings"/>
              <a:buChar char=""/>
              <a:tabLst>
                <a:tab pos="1144905" algn="l"/>
                <a:tab pos="1145540" algn="l"/>
              </a:tabLst>
            </a:pPr>
            <a:r>
              <a:rPr sz="1300" spc="-5" dirty="0">
                <a:latin typeface="Consolas"/>
                <a:cs typeface="Consolas"/>
              </a:rPr>
              <a:t>.bashprofile</a:t>
            </a:r>
            <a:endParaRPr sz="1300">
              <a:latin typeface="Consolas"/>
              <a:cs typeface="Consolas"/>
            </a:endParaRPr>
          </a:p>
          <a:p>
            <a:pPr lvl="2">
              <a:lnSpc>
                <a:spcPct val="100000"/>
              </a:lnSpc>
              <a:spcBef>
                <a:spcPts val="45"/>
              </a:spcBef>
              <a:buFont typeface="Wingdings"/>
              <a:buChar char=""/>
            </a:pPr>
            <a:endParaRPr sz="1050">
              <a:latin typeface="Consolas"/>
              <a:cs typeface="Consolas"/>
            </a:endParaRPr>
          </a:p>
          <a:p>
            <a:pPr marL="767080" lvl="1" indent="-287020">
              <a:lnSpc>
                <a:spcPct val="100000"/>
              </a:lnSpc>
              <a:buSzPct val="43333"/>
              <a:buFont typeface="Wingdings"/>
              <a:buChar char=""/>
              <a:tabLst>
                <a:tab pos="766445" algn="l"/>
                <a:tab pos="767080" algn="l"/>
              </a:tabLst>
            </a:pPr>
            <a:r>
              <a:rPr sz="1500" spc="-5" dirty="0">
                <a:latin typeface="Consolas"/>
                <a:cs typeface="Consolas"/>
              </a:rPr>
              <a:t>.bash_history</a:t>
            </a:r>
            <a:endParaRPr sz="1500">
              <a:latin typeface="Consolas"/>
              <a:cs typeface="Consolas"/>
            </a:endParaRPr>
          </a:p>
          <a:p>
            <a:pPr marL="767080" lvl="1" indent="-287020">
              <a:lnSpc>
                <a:spcPts val="1750"/>
              </a:lnSpc>
              <a:spcBef>
                <a:spcPts val="1285"/>
              </a:spcBef>
              <a:buSzPct val="43333"/>
              <a:buFont typeface="Wingdings"/>
              <a:buChar char=""/>
              <a:tabLst>
                <a:tab pos="766445" algn="l"/>
                <a:tab pos="767080" algn="l"/>
              </a:tabLst>
            </a:pPr>
            <a:r>
              <a:rPr sz="1500" spc="-10" dirty="0">
                <a:latin typeface="Calibri"/>
                <a:cs typeface="Calibri"/>
              </a:rPr>
              <a:t>Environment</a:t>
            </a:r>
            <a:r>
              <a:rPr sz="1500" spc="-35" dirty="0">
                <a:latin typeface="Calibri"/>
                <a:cs typeface="Calibri"/>
              </a:rPr>
              <a:t> </a:t>
            </a:r>
            <a:r>
              <a:rPr sz="1500" spc="-5" dirty="0">
                <a:latin typeface="Calibri"/>
                <a:cs typeface="Calibri"/>
              </a:rPr>
              <a:t>variables</a:t>
            </a:r>
            <a:endParaRPr sz="1500">
              <a:latin typeface="Calibri"/>
              <a:cs typeface="Calibri"/>
            </a:endParaRPr>
          </a:p>
          <a:p>
            <a:pPr marL="1144905" lvl="2" indent="-285750">
              <a:lnSpc>
                <a:spcPts val="1510"/>
              </a:lnSpc>
              <a:buSzPct val="42307"/>
              <a:buFont typeface="Wingdings"/>
              <a:buChar char=""/>
              <a:tabLst>
                <a:tab pos="1144905" algn="l"/>
                <a:tab pos="1145540" algn="l"/>
              </a:tabLst>
            </a:pPr>
            <a:r>
              <a:rPr sz="1300" spc="-5" dirty="0">
                <a:latin typeface="Calibri"/>
                <a:cs typeface="Calibri"/>
              </a:rPr>
              <a:t>Run</a:t>
            </a:r>
            <a:r>
              <a:rPr sz="1300" spc="85" dirty="0">
                <a:latin typeface="Calibri"/>
                <a:cs typeface="Calibri"/>
              </a:rPr>
              <a:t> </a:t>
            </a:r>
            <a:r>
              <a:rPr sz="1300" spc="-10" dirty="0">
                <a:latin typeface="Consolas"/>
                <a:cs typeface="Consolas"/>
              </a:rPr>
              <a:t>`env`</a:t>
            </a:r>
            <a:endParaRPr sz="1300">
              <a:latin typeface="Consolas"/>
              <a:cs typeface="Consolas"/>
            </a:endParaRPr>
          </a:p>
          <a:p>
            <a:pPr lvl="2">
              <a:lnSpc>
                <a:spcPct val="100000"/>
              </a:lnSpc>
              <a:spcBef>
                <a:spcPts val="45"/>
              </a:spcBef>
              <a:buFont typeface="Wingdings"/>
              <a:buChar char=""/>
            </a:pPr>
            <a:endParaRPr sz="1050">
              <a:latin typeface="Consolas"/>
              <a:cs typeface="Consolas"/>
            </a:endParaRPr>
          </a:p>
          <a:p>
            <a:pPr marL="767080" lvl="1" indent="-287020">
              <a:lnSpc>
                <a:spcPct val="100000"/>
              </a:lnSpc>
              <a:buSzPct val="43333"/>
              <a:buFont typeface="Wingdings"/>
              <a:buChar char=""/>
              <a:tabLst>
                <a:tab pos="766445" algn="l"/>
                <a:tab pos="767080" algn="l"/>
              </a:tabLst>
            </a:pPr>
            <a:r>
              <a:rPr sz="1500" spc="-5" dirty="0">
                <a:latin typeface="Consolas"/>
                <a:cs typeface="Consolas"/>
              </a:rPr>
              <a:t>/etc/passwd,</a:t>
            </a:r>
            <a:r>
              <a:rPr sz="1500" spc="-35" dirty="0">
                <a:latin typeface="Consolas"/>
                <a:cs typeface="Consolas"/>
              </a:rPr>
              <a:t> </a:t>
            </a:r>
            <a:r>
              <a:rPr sz="1500" spc="-5" dirty="0">
                <a:latin typeface="Consolas"/>
                <a:cs typeface="Consolas"/>
              </a:rPr>
              <a:t>/etc/shadow</a:t>
            </a:r>
            <a:endParaRPr sz="1500">
              <a:latin typeface="Consolas"/>
              <a:cs typeface="Consolas"/>
            </a:endParaRPr>
          </a:p>
          <a:p>
            <a:pPr marL="767080" lvl="1" indent="-287020">
              <a:lnSpc>
                <a:spcPts val="1750"/>
              </a:lnSpc>
              <a:spcBef>
                <a:spcPts val="1285"/>
              </a:spcBef>
              <a:buSzPct val="43333"/>
              <a:buFont typeface="Wingdings"/>
              <a:buChar char=""/>
              <a:tabLst>
                <a:tab pos="766445" algn="l"/>
                <a:tab pos="767080" algn="l"/>
              </a:tabLst>
            </a:pPr>
            <a:r>
              <a:rPr sz="1500" dirty="0">
                <a:latin typeface="Calibri"/>
                <a:cs typeface="Calibri"/>
              </a:rPr>
              <a:t>Cloud</a:t>
            </a:r>
            <a:r>
              <a:rPr sz="1500" spc="-45" dirty="0">
                <a:latin typeface="Calibri"/>
                <a:cs typeface="Calibri"/>
              </a:rPr>
              <a:t> </a:t>
            </a:r>
            <a:r>
              <a:rPr sz="1500" spc="-5" dirty="0">
                <a:latin typeface="Calibri"/>
                <a:cs typeface="Calibri"/>
              </a:rPr>
              <a:t>instance</a:t>
            </a:r>
            <a:r>
              <a:rPr sz="1500" spc="-50" dirty="0">
                <a:latin typeface="Calibri"/>
                <a:cs typeface="Calibri"/>
              </a:rPr>
              <a:t> </a:t>
            </a:r>
            <a:r>
              <a:rPr sz="1500" spc="-10" dirty="0">
                <a:latin typeface="Calibri"/>
                <a:cs typeface="Calibri"/>
              </a:rPr>
              <a:t>metadata</a:t>
            </a:r>
            <a:endParaRPr sz="1500">
              <a:latin typeface="Calibri"/>
              <a:cs typeface="Calibri"/>
            </a:endParaRPr>
          </a:p>
          <a:p>
            <a:pPr marL="1144905" lvl="2" indent="-285750">
              <a:lnSpc>
                <a:spcPts val="1455"/>
              </a:lnSpc>
              <a:buSzPct val="42307"/>
              <a:buFont typeface="Wingdings"/>
              <a:buChar char=""/>
              <a:tabLst>
                <a:tab pos="1144905" algn="l"/>
                <a:tab pos="1145540" algn="l"/>
              </a:tabLst>
            </a:pPr>
            <a:r>
              <a:rPr sz="1300" spc="-20" dirty="0">
                <a:latin typeface="Calibri"/>
                <a:cs typeface="Calibri"/>
              </a:rPr>
              <a:t>AWS:</a:t>
            </a:r>
            <a:r>
              <a:rPr sz="1300" spc="114" dirty="0">
                <a:solidFill>
                  <a:srgbClr val="0562C1"/>
                </a:solidFill>
                <a:latin typeface="Calibri"/>
                <a:cs typeface="Calibri"/>
              </a:rPr>
              <a:t> </a:t>
            </a:r>
            <a:r>
              <a:rPr sz="1300" u="sng" spc="-10" dirty="0">
                <a:solidFill>
                  <a:srgbClr val="0562C1"/>
                </a:solidFill>
                <a:uFill>
                  <a:solidFill>
                    <a:srgbClr val="0562C1"/>
                  </a:solidFill>
                </a:uFill>
                <a:latin typeface="Calibri"/>
                <a:cs typeface="Calibri"/>
                <a:hlinkClick r:id="rId2"/>
              </a:rPr>
              <a:t>https://docs.aws.amazon.com/AWSEC2/latest/UserGuide/instancedata-data-retrieval.html</a:t>
            </a:r>
            <a:endParaRPr sz="1300">
              <a:latin typeface="Calibri"/>
              <a:cs typeface="Calibri"/>
            </a:endParaRPr>
          </a:p>
          <a:p>
            <a:pPr marL="1144905" lvl="2" indent="-285750">
              <a:lnSpc>
                <a:spcPts val="1445"/>
              </a:lnSpc>
              <a:buSzPct val="42307"/>
              <a:buFont typeface="Wingdings"/>
              <a:buChar char=""/>
              <a:tabLst>
                <a:tab pos="1144905" algn="l"/>
                <a:tab pos="1145540" algn="l"/>
              </a:tabLst>
            </a:pPr>
            <a:r>
              <a:rPr sz="1300" spc="-5" dirty="0">
                <a:latin typeface="Calibri"/>
                <a:cs typeface="Calibri"/>
              </a:rPr>
              <a:t>GCP:</a:t>
            </a:r>
            <a:r>
              <a:rPr sz="1300" spc="80" dirty="0">
                <a:solidFill>
                  <a:srgbClr val="0562C1"/>
                </a:solidFill>
                <a:latin typeface="Calibri"/>
                <a:cs typeface="Calibri"/>
              </a:rPr>
              <a:t> </a:t>
            </a:r>
            <a:r>
              <a:rPr sz="1300" u="sng" spc="-10" dirty="0">
                <a:solidFill>
                  <a:srgbClr val="0562C1"/>
                </a:solidFill>
                <a:uFill>
                  <a:solidFill>
                    <a:srgbClr val="0562C1"/>
                  </a:solidFill>
                </a:uFill>
                <a:latin typeface="Calibri"/>
                <a:cs typeface="Calibri"/>
                <a:hlinkClick r:id="rId3"/>
              </a:rPr>
              <a:t>https://cloud.google.com/compute/docs/storing-retrieving-metadata</a:t>
            </a:r>
            <a:endParaRPr sz="1300">
              <a:latin typeface="Calibri"/>
              <a:cs typeface="Calibri"/>
            </a:endParaRPr>
          </a:p>
          <a:p>
            <a:pPr marL="1144905" lvl="2" indent="-285750">
              <a:lnSpc>
                <a:spcPts val="1500"/>
              </a:lnSpc>
              <a:buSzPct val="42307"/>
              <a:buFont typeface="Wingdings"/>
              <a:buChar char=""/>
              <a:tabLst>
                <a:tab pos="1144905" algn="l"/>
                <a:tab pos="1145540" algn="l"/>
              </a:tabLst>
            </a:pPr>
            <a:r>
              <a:rPr sz="1300" spc="-10" dirty="0">
                <a:latin typeface="Calibri"/>
                <a:cs typeface="Calibri"/>
              </a:rPr>
              <a:t>Azure:</a:t>
            </a:r>
            <a:r>
              <a:rPr sz="1300" spc="5" dirty="0">
                <a:solidFill>
                  <a:srgbClr val="0562C1"/>
                </a:solidFill>
                <a:latin typeface="Calibri"/>
                <a:cs typeface="Calibri"/>
              </a:rPr>
              <a:t> </a:t>
            </a:r>
            <a:r>
              <a:rPr sz="1300" u="sng" spc="-5" dirty="0">
                <a:solidFill>
                  <a:srgbClr val="0562C1"/>
                </a:solidFill>
                <a:uFill>
                  <a:solidFill>
                    <a:srgbClr val="0562C1"/>
                  </a:solidFill>
                </a:uFill>
                <a:latin typeface="Calibri"/>
                <a:cs typeface="Calibri"/>
                <a:hlinkClick r:id="rId4"/>
              </a:rPr>
              <a:t>https://docs.microsoft.com/en-us/azure/virtual-machines/windows/instance-metadata-service</a:t>
            </a:r>
            <a:endParaRPr sz="1300">
              <a:latin typeface="Calibri"/>
              <a:cs typeface="Calibri"/>
            </a:endParaRPr>
          </a:p>
          <a:p>
            <a:pPr marL="335280" indent="-323215">
              <a:lnSpc>
                <a:spcPct val="100000"/>
              </a:lnSpc>
              <a:spcBef>
                <a:spcPts val="1000"/>
              </a:spcBef>
              <a:buSzPct val="75000"/>
              <a:buFont typeface="Symbol"/>
              <a:buChar char=""/>
              <a:tabLst>
                <a:tab pos="335280" algn="l"/>
                <a:tab pos="335915" algn="l"/>
              </a:tabLst>
            </a:pPr>
            <a:r>
              <a:rPr sz="1800" spc="-5" dirty="0">
                <a:latin typeface="Calibri"/>
                <a:cs typeface="Calibri"/>
              </a:rPr>
              <a:t>Look</a:t>
            </a:r>
            <a:r>
              <a:rPr sz="1800" spc="15" dirty="0">
                <a:latin typeface="Calibri"/>
                <a:cs typeface="Calibri"/>
              </a:rPr>
              <a:t> </a:t>
            </a:r>
            <a:r>
              <a:rPr sz="1800" spc="-15" dirty="0">
                <a:latin typeface="Calibri"/>
                <a:cs typeface="Calibri"/>
              </a:rPr>
              <a:t>for</a:t>
            </a:r>
            <a:r>
              <a:rPr sz="1800" spc="-5" dirty="0">
                <a:latin typeface="Calibri"/>
                <a:cs typeface="Calibri"/>
              </a:rPr>
              <a:t> other</a:t>
            </a:r>
            <a:r>
              <a:rPr sz="1800" spc="10" dirty="0">
                <a:latin typeface="Calibri"/>
                <a:cs typeface="Calibri"/>
              </a:rPr>
              <a:t> </a:t>
            </a:r>
            <a:r>
              <a:rPr sz="1800" spc="-5" dirty="0">
                <a:latin typeface="Calibri"/>
                <a:cs typeface="Calibri"/>
              </a:rPr>
              <a:t>clues,</a:t>
            </a:r>
            <a:r>
              <a:rPr sz="1800" spc="10" dirty="0">
                <a:latin typeface="Calibri"/>
                <a:cs typeface="Calibri"/>
              </a:rPr>
              <a:t> </a:t>
            </a:r>
            <a:r>
              <a:rPr sz="1800" spc="-5" dirty="0">
                <a:latin typeface="Calibri"/>
                <a:cs typeface="Calibri"/>
              </a:rPr>
              <a:t>including</a:t>
            </a:r>
            <a:r>
              <a:rPr sz="1800" spc="50" dirty="0">
                <a:latin typeface="Calibri"/>
                <a:cs typeface="Calibri"/>
              </a:rPr>
              <a:t> </a:t>
            </a:r>
            <a:r>
              <a:rPr sz="1800" b="1" dirty="0">
                <a:latin typeface="Calibri"/>
                <a:cs typeface="Calibri"/>
              </a:rPr>
              <a:t>public</a:t>
            </a:r>
            <a:r>
              <a:rPr sz="1800" b="1" spc="-35" dirty="0">
                <a:latin typeface="Calibri"/>
                <a:cs typeface="Calibri"/>
              </a:rPr>
              <a:t> </a:t>
            </a:r>
            <a:r>
              <a:rPr sz="1800" b="1" spc="-20" dirty="0">
                <a:latin typeface="Calibri"/>
                <a:cs typeface="Calibri"/>
              </a:rPr>
              <a:t>key</a:t>
            </a:r>
            <a:r>
              <a:rPr sz="1800" b="1" spc="-10" dirty="0">
                <a:latin typeface="Calibri"/>
                <a:cs typeface="Calibri"/>
              </a:rPr>
              <a:t> </a:t>
            </a:r>
            <a:r>
              <a:rPr sz="1800" b="1" spc="-5" dirty="0">
                <a:latin typeface="Calibri"/>
                <a:cs typeface="Calibri"/>
              </a:rPr>
              <a:t>files </a:t>
            </a:r>
            <a:r>
              <a:rPr sz="1800" b="1" spc="-10" dirty="0">
                <a:latin typeface="Calibri"/>
                <a:cs typeface="Calibri"/>
              </a:rPr>
              <a:t>for</a:t>
            </a:r>
            <a:r>
              <a:rPr sz="1800" b="1" dirty="0">
                <a:latin typeface="Calibri"/>
                <a:cs typeface="Calibri"/>
              </a:rPr>
              <a:t> other</a:t>
            </a:r>
            <a:r>
              <a:rPr sz="1800" b="1" spc="-25" dirty="0">
                <a:latin typeface="Calibri"/>
                <a:cs typeface="Calibri"/>
              </a:rPr>
              <a:t> </a:t>
            </a:r>
            <a:r>
              <a:rPr sz="1800" b="1" spc="-5" dirty="0">
                <a:latin typeface="Calibri"/>
                <a:cs typeface="Calibri"/>
              </a:rPr>
              <a:t>machines</a:t>
            </a:r>
            <a:r>
              <a:rPr sz="1800" b="1" spc="-10" dirty="0">
                <a:latin typeface="Calibri"/>
                <a:cs typeface="Calibri"/>
              </a:rPr>
              <a:t> </a:t>
            </a:r>
            <a:r>
              <a:rPr sz="1800" spc="-5" dirty="0">
                <a:latin typeface="Calibri"/>
                <a:cs typeface="Calibri"/>
              </a:rPr>
              <a:t>in the</a:t>
            </a:r>
            <a:r>
              <a:rPr sz="1800" spc="10" dirty="0">
                <a:latin typeface="Calibri"/>
                <a:cs typeface="Calibri"/>
              </a:rPr>
              <a:t> </a:t>
            </a:r>
            <a:r>
              <a:rPr sz="1800" spc="-10" dirty="0">
                <a:latin typeface="Calibri"/>
                <a:cs typeface="Calibri"/>
              </a:rPr>
              <a:t>environment</a:t>
            </a:r>
            <a:endParaRPr sz="1800">
              <a:latin typeface="Calibri"/>
              <a:cs typeface="Calibri"/>
            </a:endParaRPr>
          </a:p>
          <a:p>
            <a:pPr marL="767080" lvl="1" indent="-287020">
              <a:lnSpc>
                <a:spcPct val="100000"/>
              </a:lnSpc>
              <a:spcBef>
                <a:spcPts val="250"/>
              </a:spcBef>
              <a:buSzPct val="43333"/>
              <a:buFont typeface="Wingdings"/>
              <a:buChar char=""/>
              <a:tabLst>
                <a:tab pos="766445" algn="l"/>
                <a:tab pos="767080" algn="l"/>
              </a:tabLst>
            </a:pPr>
            <a:r>
              <a:rPr sz="1500" spc="-5" dirty="0">
                <a:latin typeface="Calibri"/>
                <a:cs typeface="Calibri"/>
              </a:rPr>
              <a:t>Check</a:t>
            </a:r>
            <a:r>
              <a:rPr sz="1500" dirty="0">
                <a:latin typeface="Calibri"/>
                <a:cs typeface="Calibri"/>
              </a:rPr>
              <a:t> </a:t>
            </a:r>
            <a:r>
              <a:rPr sz="1500" spc="-15" dirty="0">
                <a:latin typeface="Calibri"/>
                <a:cs typeface="Calibri"/>
              </a:rPr>
              <a:t>/etc/ssh</a:t>
            </a:r>
            <a:r>
              <a:rPr sz="1500" spc="5" dirty="0">
                <a:latin typeface="Calibri"/>
                <a:cs typeface="Calibri"/>
              </a:rPr>
              <a:t> </a:t>
            </a:r>
            <a:r>
              <a:rPr sz="1500" spc="-15" dirty="0">
                <a:latin typeface="Calibri"/>
                <a:cs typeface="Calibri"/>
              </a:rPr>
              <a:t>for</a:t>
            </a:r>
            <a:r>
              <a:rPr sz="1500" spc="15" dirty="0">
                <a:latin typeface="Calibri"/>
                <a:cs typeface="Calibri"/>
              </a:rPr>
              <a:t> </a:t>
            </a:r>
            <a:r>
              <a:rPr sz="1500" spc="-10" dirty="0">
                <a:latin typeface="Calibri"/>
                <a:cs typeface="Calibri"/>
              </a:rPr>
              <a:t>SSH</a:t>
            </a:r>
            <a:r>
              <a:rPr sz="1500" spc="10" dirty="0">
                <a:latin typeface="Calibri"/>
                <a:cs typeface="Calibri"/>
              </a:rPr>
              <a:t> </a:t>
            </a:r>
            <a:r>
              <a:rPr sz="1500" spc="-5" dirty="0">
                <a:latin typeface="Calibri"/>
                <a:cs typeface="Calibri"/>
              </a:rPr>
              <a:t>config</a:t>
            </a:r>
            <a:r>
              <a:rPr sz="1500" spc="-10" dirty="0">
                <a:latin typeface="Calibri"/>
                <a:cs typeface="Calibri"/>
              </a:rPr>
              <a:t> </a:t>
            </a:r>
            <a:r>
              <a:rPr sz="1500" spc="-5" dirty="0">
                <a:latin typeface="Calibri"/>
                <a:cs typeface="Calibri"/>
              </a:rPr>
              <a:t>files</a:t>
            </a:r>
            <a:r>
              <a:rPr sz="1500" spc="25" dirty="0">
                <a:latin typeface="Calibri"/>
                <a:cs typeface="Calibri"/>
              </a:rPr>
              <a:t> </a:t>
            </a:r>
            <a:r>
              <a:rPr sz="1500" spc="-15" dirty="0">
                <a:latin typeface="Calibri"/>
                <a:cs typeface="Calibri"/>
              </a:rPr>
              <a:t>for</a:t>
            </a:r>
            <a:r>
              <a:rPr sz="1500" spc="5" dirty="0">
                <a:latin typeface="Calibri"/>
                <a:cs typeface="Calibri"/>
              </a:rPr>
              <a:t> </a:t>
            </a:r>
            <a:r>
              <a:rPr sz="1500" spc="-5" dirty="0">
                <a:latin typeface="Calibri"/>
                <a:cs typeface="Calibri"/>
              </a:rPr>
              <a:t>more</a:t>
            </a:r>
            <a:r>
              <a:rPr sz="1500" spc="10" dirty="0">
                <a:latin typeface="Calibri"/>
                <a:cs typeface="Calibri"/>
              </a:rPr>
              <a:t> </a:t>
            </a:r>
            <a:r>
              <a:rPr sz="1500" spc="-5" dirty="0">
                <a:latin typeface="Calibri"/>
                <a:cs typeface="Calibri"/>
              </a:rPr>
              <a:t>clues</a:t>
            </a:r>
            <a:r>
              <a:rPr sz="1500" dirty="0">
                <a:latin typeface="Calibri"/>
                <a:cs typeface="Calibri"/>
              </a:rPr>
              <a:t> about</a:t>
            </a:r>
            <a:r>
              <a:rPr sz="1500" spc="-25" dirty="0">
                <a:latin typeface="Calibri"/>
                <a:cs typeface="Calibri"/>
              </a:rPr>
              <a:t> </a:t>
            </a:r>
            <a:r>
              <a:rPr sz="1500" dirty="0">
                <a:latin typeface="Calibri"/>
                <a:cs typeface="Calibri"/>
              </a:rPr>
              <a:t>how</a:t>
            </a:r>
            <a:r>
              <a:rPr sz="1500" spc="-5" dirty="0">
                <a:latin typeface="Calibri"/>
                <a:cs typeface="Calibri"/>
              </a:rPr>
              <a:t> </a:t>
            </a:r>
            <a:r>
              <a:rPr sz="1500" spc="-10" dirty="0">
                <a:latin typeface="Calibri"/>
                <a:cs typeface="Calibri"/>
              </a:rPr>
              <a:t>SSH</a:t>
            </a:r>
            <a:r>
              <a:rPr sz="1500" dirty="0">
                <a:latin typeface="Calibri"/>
                <a:cs typeface="Calibri"/>
              </a:rPr>
              <a:t> is</a:t>
            </a:r>
            <a:r>
              <a:rPr sz="1500" spc="15" dirty="0">
                <a:latin typeface="Calibri"/>
                <a:cs typeface="Calibri"/>
              </a:rPr>
              <a:t> </a:t>
            </a:r>
            <a:r>
              <a:rPr sz="1500" spc="-10" dirty="0">
                <a:latin typeface="Calibri"/>
                <a:cs typeface="Calibri"/>
              </a:rPr>
              <a:t>configured </a:t>
            </a:r>
            <a:r>
              <a:rPr sz="1500" dirty="0">
                <a:latin typeface="Calibri"/>
                <a:cs typeface="Calibri"/>
              </a:rPr>
              <a:t>in</a:t>
            </a:r>
            <a:r>
              <a:rPr sz="1500" spc="5" dirty="0">
                <a:latin typeface="Calibri"/>
                <a:cs typeface="Calibri"/>
              </a:rPr>
              <a:t> </a:t>
            </a:r>
            <a:r>
              <a:rPr sz="1500" dirty="0">
                <a:latin typeface="Calibri"/>
                <a:cs typeface="Calibri"/>
              </a:rPr>
              <a:t>the</a:t>
            </a:r>
            <a:r>
              <a:rPr sz="1500" spc="-5" dirty="0">
                <a:latin typeface="Calibri"/>
                <a:cs typeface="Calibri"/>
              </a:rPr>
              <a:t> </a:t>
            </a:r>
            <a:r>
              <a:rPr sz="1500" spc="-10" dirty="0">
                <a:latin typeface="Calibri"/>
                <a:cs typeface="Calibri"/>
              </a:rPr>
              <a:t>environment</a:t>
            </a:r>
            <a:endParaRPr sz="1500">
              <a:latin typeface="Calibri"/>
              <a:cs typeface="Calibri"/>
            </a:endParaRPr>
          </a:p>
          <a:p>
            <a:pPr marL="335280" indent="-323215">
              <a:lnSpc>
                <a:spcPct val="100000"/>
              </a:lnSpc>
              <a:spcBef>
                <a:spcPts val="1200"/>
              </a:spcBef>
              <a:buSzPct val="75000"/>
              <a:buFont typeface="Symbol"/>
              <a:buChar char=""/>
              <a:tabLst>
                <a:tab pos="335280" algn="l"/>
                <a:tab pos="335915" algn="l"/>
              </a:tabLst>
            </a:pPr>
            <a:r>
              <a:rPr sz="1800" spc="-5" dirty="0">
                <a:latin typeface="Calibri"/>
                <a:cs typeface="Calibri"/>
              </a:rPr>
              <a:t>Use</a:t>
            </a:r>
            <a:r>
              <a:rPr sz="1800" spc="5" dirty="0">
                <a:latin typeface="Calibri"/>
                <a:cs typeface="Calibri"/>
              </a:rPr>
              <a:t> </a:t>
            </a:r>
            <a:r>
              <a:rPr sz="1800" spc="-10" dirty="0">
                <a:latin typeface="Calibri"/>
                <a:cs typeface="Calibri"/>
              </a:rPr>
              <a:t>acquired</a:t>
            </a:r>
            <a:r>
              <a:rPr sz="1800" spc="15" dirty="0">
                <a:latin typeface="Calibri"/>
                <a:cs typeface="Calibri"/>
              </a:rPr>
              <a:t> </a:t>
            </a:r>
            <a:r>
              <a:rPr sz="1800" spc="-15" dirty="0">
                <a:latin typeface="Calibri"/>
                <a:cs typeface="Calibri"/>
              </a:rPr>
              <a:t>private</a:t>
            </a:r>
            <a:r>
              <a:rPr sz="1800" spc="20" dirty="0">
                <a:latin typeface="Calibri"/>
                <a:cs typeface="Calibri"/>
              </a:rPr>
              <a:t> </a:t>
            </a:r>
            <a:r>
              <a:rPr sz="1800" spc="-25" dirty="0">
                <a:latin typeface="Calibri"/>
                <a:cs typeface="Calibri"/>
              </a:rPr>
              <a:t>key</a:t>
            </a:r>
            <a:r>
              <a:rPr sz="1800" dirty="0">
                <a:latin typeface="Calibri"/>
                <a:cs typeface="Calibri"/>
              </a:rPr>
              <a:t> </a:t>
            </a:r>
            <a:r>
              <a:rPr sz="1800" spc="-10" dirty="0">
                <a:latin typeface="Calibri"/>
                <a:cs typeface="Calibri"/>
              </a:rPr>
              <a:t>to</a:t>
            </a:r>
            <a:r>
              <a:rPr sz="1800" dirty="0">
                <a:latin typeface="Calibri"/>
                <a:cs typeface="Calibri"/>
              </a:rPr>
              <a:t> try</a:t>
            </a:r>
            <a:r>
              <a:rPr sz="1800" spc="5" dirty="0">
                <a:latin typeface="Calibri"/>
                <a:cs typeface="Calibri"/>
              </a:rPr>
              <a:t> </a:t>
            </a:r>
            <a:r>
              <a:rPr sz="1800" b="1" dirty="0">
                <a:latin typeface="Calibri"/>
                <a:cs typeface="Calibri"/>
              </a:rPr>
              <a:t>SSH</a:t>
            </a:r>
            <a:r>
              <a:rPr sz="1800" b="1" spc="5" dirty="0">
                <a:latin typeface="Calibri"/>
                <a:cs typeface="Calibri"/>
              </a:rPr>
              <a:t> </a:t>
            </a:r>
            <a:r>
              <a:rPr sz="1800" b="1" spc="-10" dirty="0">
                <a:latin typeface="Calibri"/>
                <a:cs typeface="Calibri"/>
              </a:rPr>
              <a:t>to</a:t>
            </a:r>
            <a:r>
              <a:rPr sz="1800" b="1" spc="-5" dirty="0">
                <a:latin typeface="Calibri"/>
                <a:cs typeface="Calibri"/>
              </a:rPr>
              <a:t> </a:t>
            </a:r>
            <a:r>
              <a:rPr sz="1800" b="1" dirty="0">
                <a:latin typeface="Calibri"/>
                <a:cs typeface="Calibri"/>
              </a:rPr>
              <a:t>other</a:t>
            </a:r>
            <a:r>
              <a:rPr sz="1800" b="1" spc="-30" dirty="0">
                <a:latin typeface="Calibri"/>
                <a:cs typeface="Calibri"/>
              </a:rPr>
              <a:t> </a:t>
            </a:r>
            <a:r>
              <a:rPr sz="1800" b="1" spc="-5" dirty="0">
                <a:latin typeface="Calibri"/>
                <a:cs typeface="Calibri"/>
              </a:rPr>
              <a:t>machines</a:t>
            </a:r>
            <a:endParaRPr sz="1800">
              <a:latin typeface="Calibri"/>
              <a:cs typeface="Calibri"/>
            </a:endParaRPr>
          </a:p>
          <a:p>
            <a:pPr marL="767080" lvl="1" indent="-287020">
              <a:lnSpc>
                <a:spcPct val="100000"/>
              </a:lnSpc>
              <a:spcBef>
                <a:spcPts val="254"/>
              </a:spcBef>
              <a:buSzPct val="43333"/>
              <a:buFont typeface="Wingdings"/>
              <a:buChar char=""/>
              <a:tabLst>
                <a:tab pos="766445" algn="l"/>
                <a:tab pos="767080" algn="l"/>
              </a:tabLst>
            </a:pPr>
            <a:r>
              <a:rPr sz="1500" spc="-5" dirty="0">
                <a:latin typeface="Calibri"/>
                <a:cs typeface="Calibri"/>
              </a:rPr>
              <a:t>Get</a:t>
            </a:r>
            <a:r>
              <a:rPr sz="1500" spc="10" dirty="0">
                <a:latin typeface="Calibri"/>
                <a:cs typeface="Calibri"/>
              </a:rPr>
              <a:t> </a:t>
            </a:r>
            <a:r>
              <a:rPr sz="1500" spc="-5" dirty="0">
                <a:latin typeface="Calibri"/>
                <a:cs typeface="Calibri"/>
              </a:rPr>
              <a:t>past</a:t>
            </a:r>
            <a:r>
              <a:rPr sz="1500" spc="-25" dirty="0">
                <a:latin typeface="Calibri"/>
                <a:cs typeface="Calibri"/>
              </a:rPr>
              <a:t> </a:t>
            </a:r>
            <a:r>
              <a:rPr sz="1500" spc="-5" dirty="0">
                <a:latin typeface="Calibri"/>
                <a:cs typeface="Calibri"/>
              </a:rPr>
              <a:t>fingerprint</a:t>
            </a:r>
            <a:r>
              <a:rPr sz="1500" spc="-10" dirty="0">
                <a:latin typeface="Calibri"/>
                <a:cs typeface="Calibri"/>
              </a:rPr>
              <a:t> </a:t>
            </a:r>
            <a:r>
              <a:rPr sz="1500" spc="-5" dirty="0">
                <a:latin typeface="Calibri"/>
                <a:cs typeface="Calibri"/>
              </a:rPr>
              <a:t>whitelisting</a:t>
            </a:r>
            <a:r>
              <a:rPr sz="1500" spc="-15" dirty="0">
                <a:latin typeface="Calibri"/>
                <a:cs typeface="Calibri"/>
              </a:rPr>
              <a:t> </a:t>
            </a:r>
            <a:r>
              <a:rPr sz="1500" dirty="0">
                <a:latin typeface="Calibri"/>
                <a:cs typeface="Calibri"/>
              </a:rPr>
              <a:t>(only</a:t>
            </a:r>
            <a:r>
              <a:rPr sz="1500" spc="-20" dirty="0">
                <a:latin typeface="Calibri"/>
                <a:cs typeface="Calibri"/>
              </a:rPr>
              <a:t> </a:t>
            </a:r>
            <a:r>
              <a:rPr sz="1500" spc="-5" dirty="0">
                <a:latin typeface="Calibri"/>
                <a:cs typeface="Calibri"/>
              </a:rPr>
              <a:t>accept</a:t>
            </a:r>
            <a:r>
              <a:rPr sz="1500" dirty="0">
                <a:latin typeface="Calibri"/>
                <a:cs typeface="Calibri"/>
              </a:rPr>
              <a:t> </a:t>
            </a:r>
            <a:r>
              <a:rPr sz="1500" spc="-5" dirty="0">
                <a:latin typeface="Calibri"/>
                <a:cs typeface="Calibri"/>
              </a:rPr>
              <a:t>connections</a:t>
            </a:r>
            <a:r>
              <a:rPr sz="1500" spc="-15" dirty="0">
                <a:latin typeface="Calibri"/>
                <a:cs typeface="Calibri"/>
              </a:rPr>
              <a:t> </a:t>
            </a:r>
            <a:r>
              <a:rPr sz="1500" spc="-10" dirty="0">
                <a:latin typeface="Calibri"/>
                <a:cs typeface="Calibri"/>
              </a:rPr>
              <a:t>from</a:t>
            </a:r>
            <a:r>
              <a:rPr sz="1500" dirty="0">
                <a:latin typeface="Calibri"/>
                <a:cs typeface="Calibri"/>
              </a:rPr>
              <a:t> </a:t>
            </a:r>
            <a:r>
              <a:rPr sz="1500" spc="-5" dirty="0">
                <a:latin typeface="Calibri"/>
                <a:cs typeface="Calibri"/>
              </a:rPr>
              <a:t>certain</a:t>
            </a:r>
            <a:r>
              <a:rPr sz="1500" dirty="0">
                <a:latin typeface="Calibri"/>
                <a:cs typeface="Calibri"/>
              </a:rPr>
              <a:t> public</a:t>
            </a:r>
            <a:r>
              <a:rPr sz="1500" spc="-15" dirty="0">
                <a:latin typeface="Calibri"/>
                <a:cs typeface="Calibri"/>
              </a:rPr>
              <a:t> keys)</a:t>
            </a:r>
            <a:endParaRPr sz="1500">
              <a:latin typeface="Calibri"/>
              <a:cs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700"/>
            <a:ext cx="2868295" cy="579755"/>
          </a:xfrm>
          <a:prstGeom prst="rect">
            <a:avLst/>
          </a:prstGeom>
        </p:spPr>
        <p:txBody>
          <a:bodyPr vert="horz" wrap="square" lIns="0" tIns="17145" rIns="0" bIns="0" rtlCol="0">
            <a:spAutoFit/>
          </a:bodyPr>
          <a:lstStyle/>
          <a:p>
            <a:pPr marL="12700">
              <a:lnSpc>
                <a:spcPct val="100000"/>
              </a:lnSpc>
              <a:spcBef>
                <a:spcPts val="135"/>
              </a:spcBef>
            </a:pPr>
            <a:r>
              <a:rPr sz="3600" b="0" spc="10" dirty="0">
                <a:latin typeface="Calibri Light"/>
                <a:cs typeface="Calibri Light"/>
              </a:rPr>
              <a:t>Linux</a:t>
            </a:r>
            <a:r>
              <a:rPr sz="3600" b="0" spc="-70" dirty="0">
                <a:latin typeface="Calibri Light"/>
                <a:cs typeface="Calibri Light"/>
              </a:rPr>
              <a:t> </a:t>
            </a:r>
            <a:r>
              <a:rPr sz="3600" b="0" spc="5" dirty="0">
                <a:latin typeface="Calibri Light"/>
                <a:cs typeface="Calibri Light"/>
              </a:rPr>
              <a:t>Networks</a:t>
            </a:r>
            <a:endParaRPr sz="3600">
              <a:latin typeface="Calibri Light"/>
              <a:cs typeface="Calibri Light"/>
            </a:endParaRPr>
          </a:p>
        </p:txBody>
      </p:sp>
      <p:sp>
        <p:nvSpPr>
          <p:cNvPr id="5" name="object 5"/>
          <p:cNvSpPr txBox="1">
            <a:spLocks noGrp="1"/>
          </p:cNvSpPr>
          <p:nvPr>
            <p:ph type="ftr" sz="quarter" idx="5"/>
          </p:nvPr>
        </p:nvSpPr>
        <p:spPr>
          <a:xfrm>
            <a:off x="1935607" y="7232122"/>
            <a:ext cx="6210300" cy="234038"/>
          </a:xfrm>
          <a:prstGeom prst="rect">
            <a:avLst/>
          </a:prstGeom>
        </p:spPr>
        <p:txBody>
          <a:bodyPr vert="horz" wrap="square" lIns="0" tIns="0" rIns="0" bIns="0" rtlCol="0">
            <a:spAutoFit/>
          </a:bodyPr>
          <a:lstStyle/>
          <a:p>
            <a:pPr marL="12700">
              <a:lnSpc>
                <a:spcPts val="1810"/>
              </a:lnSpc>
            </a:pPr>
            <a:r>
              <a:rPr lang="en-US" spc="-5"/>
              <a:t>Real-world systems: ethical hacking practicum – UW Summer 2021</a:t>
            </a:r>
            <a:endParaRPr spc="-5" dirty="0"/>
          </a:p>
        </p:txBody>
      </p:sp>
      <p:sp>
        <p:nvSpPr>
          <p:cNvPr id="3" name="object 3"/>
          <p:cNvSpPr txBox="1"/>
          <p:nvPr/>
        </p:nvSpPr>
        <p:spPr>
          <a:xfrm>
            <a:off x="688657" y="1691580"/>
            <a:ext cx="7126605" cy="1835150"/>
          </a:xfrm>
          <a:prstGeom prst="rect">
            <a:avLst/>
          </a:prstGeom>
        </p:spPr>
        <p:txBody>
          <a:bodyPr vert="horz" wrap="square" lIns="0" tIns="106045" rIns="0" bIns="0" rtlCol="0">
            <a:spAutoFit/>
          </a:bodyPr>
          <a:lstStyle/>
          <a:p>
            <a:pPr marL="337185" indent="-325120">
              <a:lnSpc>
                <a:spcPct val="100000"/>
              </a:lnSpc>
              <a:spcBef>
                <a:spcPts val="835"/>
              </a:spcBef>
              <a:buSzPct val="45652"/>
              <a:buFont typeface="Wingdings"/>
              <a:buChar char=""/>
              <a:tabLst>
                <a:tab pos="337185" algn="l"/>
                <a:tab pos="337820" algn="l"/>
              </a:tabLst>
            </a:pPr>
            <a:r>
              <a:rPr sz="2300" b="1" spc="-45" dirty="0">
                <a:latin typeface="Calibri"/>
                <a:cs typeface="Calibri"/>
              </a:rPr>
              <a:t>PAM</a:t>
            </a:r>
            <a:r>
              <a:rPr sz="2300" b="1" spc="-5" dirty="0">
                <a:latin typeface="Calibri"/>
                <a:cs typeface="Calibri"/>
              </a:rPr>
              <a:t> </a:t>
            </a:r>
            <a:r>
              <a:rPr sz="2300" spc="5" dirty="0">
                <a:latin typeface="Calibri"/>
                <a:cs typeface="Calibri"/>
              </a:rPr>
              <a:t>– </a:t>
            </a:r>
            <a:r>
              <a:rPr sz="2300" dirty="0">
                <a:latin typeface="Calibri"/>
                <a:cs typeface="Calibri"/>
              </a:rPr>
              <a:t>Pluggable</a:t>
            </a:r>
            <a:r>
              <a:rPr sz="2300" spc="10" dirty="0">
                <a:latin typeface="Calibri"/>
                <a:cs typeface="Calibri"/>
              </a:rPr>
              <a:t> </a:t>
            </a:r>
            <a:r>
              <a:rPr sz="2300" spc="-5" dirty="0">
                <a:latin typeface="Calibri"/>
                <a:cs typeface="Calibri"/>
              </a:rPr>
              <a:t>Authentication</a:t>
            </a:r>
            <a:r>
              <a:rPr sz="2300" spc="10" dirty="0">
                <a:latin typeface="Calibri"/>
                <a:cs typeface="Calibri"/>
              </a:rPr>
              <a:t> </a:t>
            </a:r>
            <a:r>
              <a:rPr sz="2300" dirty="0">
                <a:latin typeface="Calibri"/>
                <a:cs typeface="Calibri"/>
              </a:rPr>
              <a:t>Modules</a:t>
            </a:r>
            <a:endParaRPr sz="2300">
              <a:latin typeface="Calibri"/>
              <a:cs typeface="Calibri"/>
            </a:endParaRPr>
          </a:p>
          <a:p>
            <a:pPr marL="768350" lvl="1" indent="-323850">
              <a:lnSpc>
                <a:spcPct val="100000"/>
              </a:lnSpc>
              <a:spcBef>
                <a:spcPts val="650"/>
              </a:spcBef>
              <a:buSzPct val="74358"/>
              <a:buFont typeface="Symbol"/>
              <a:buChar char=""/>
              <a:tabLst>
                <a:tab pos="768350" algn="l"/>
                <a:tab pos="768985" algn="l"/>
              </a:tabLst>
            </a:pPr>
            <a:r>
              <a:rPr sz="1950" spc="5" dirty="0">
                <a:latin typeface="Calibri"/>
                <a:cs typeface="Calibri"/>
              </a:rPr>
              <a:t>Easily</a:t>
            </a:r>
            <a:r>
              <a:rPr sz="1950" spc="-5" dirty="0">
                <a:latin typeface="Calibri"/>
                <a:cs typeface="Calibri"/>
              </a:rPr>
              <a:t> </a:t>
            </a:r>
            <a:r>
              <a:rPr sz="1950" spc="5" dirty="0">
                <a:latin typeface="Calibri"/>
                <a:cs typeface="Calibri"/>
              </a:rPr>
              <a:t>swap</a:t>
            </a:r>
            <a:r>
              <a:rPr sz="1950" spc="-15" dirty="0">
                <a:latin typeface="Calibri"/>
                <a:cs typeface="Calibri"/>
              </a:rPr>
              <a:t> </a:t>
            </a:r>
            <a:r>
              <a:rPr sz="1950" spc="10" dirty="0">
                <a:latin typeface="Calibri"/>
                <a:cs typeface="Calibri"/>
              </a:rPr>
              <a:t>out</a:t>
            </a:r>
            <a:r>
              <a:rPr sz="1950" spc="5" dirty="0">
                <a:latin typeface="Calibri"/>
                <a:cs typeface="Calibri"/>
              </a:rPr>
              <a:t> </a:t>
            </a:r>
            <a:r>
              <a:rPr sz="1950" spc="-5" dirty="0">
                <a:latin typeface="Calibri"/>
                <a:cs typeface="Calibri"/>
              </a:rPr>
              <a:t>different</a:t>
            </a:r>
            <a:r>
              <a:rPr sz="1950" spc="-15" dirty="0">
                <a:latin typeface="Calibri"/>
                <a:cs typeface="Calibri"/>
              </a:rPr>
              <a:t> </a:t>
            </a:r>
            <a:r>
              <a:rPr sz="1950" spc="10" dirty="0">
                <a:latin typeface="Calibri"/>
                <a:cs typeface="Calibri"/>
              </a:rPr>
              <a:t>types</a:t>
            </a:r>
            <a:r>
              <a:rPr sz="1950" dirty="0">
                <a:latin typeface="Calibri"/>
                <a:cs typeface="Calibri"/>
              </a:rPr>
              <a:t> </a:t>
            </a:r>
            <a:r>
              <a:rPr sz="1950" spc="10" dirty="0">
                <a:latin typeface="Calibri"/>
                <a:cs typeface="Calibri"/>
              </a:rPr>
              <a:t>of</a:t>
            </a:r>
            <a:r>
              <a:rPr sz="1950" dirty="0">
                <a:latin typeface="Calibri"/>
                <a:cs typeface="Calibri"/>
              </a:rPr>
              <a:t> </a:t>
            </a:r>
            <a:r>
              <a:rPr sz="1950" spc="5" dirty="0">
                <a:latin typeface="Calibri"/>
                <a:cs typeface="Calibri"/>
              </a:rPr>
              <a:t>authentication</a:t>
            </a:r>
            <a:endParaRPr sz="1950">
              <a:latin typeface="Calibri"/>
              <a:cs typeface="Calibri"/>
            </a:endParaRPr>
          </a:p>
          <a:p>
            <a:pPr marL="768350" lvl="1" indent="-323850">
              <a:lnSpc>
                <a:spcPct val="100000"/>
              </a:lnSpc>
              <a:spcBef>
                <a:spcPts val="240"/>
              </a:spcBef>
              <a:buSzPct val="74358"/>
              <a:buFont typeface="Symbol"/>
              <a:buChar char=""/>
              <a:tabLst>
                <a:tab pos="768350" algn="l"/>
                <a:tab pos="768985" algn="l"/>
              </a:tabLst>
            </a:pPr>
            <a:r>
              <a:rPr sz="1950" dirty="0">
                <a:latin typeface="Calibri"/>
                <a:cs typeface="Calibri"/>
              </a:rPr>
              <a:t>Each</a:t>
            </a:r>
            <a:r>
              <a:rPr sz="1950" spc="-5" dirty="0">
                <a:latin typeface="Calibri"/>
                <a:cs typeface="Calibri"/>
              </a:rPr>
              <a:t> </a:t>
            </a:r>
            <a:r>
              <a:rPr sz="1950" spc="15" dirty="0">
                <a:latin typeface="Calibri"/>
                <a:cs typeface="Calibri"/>
              </a:rPr>
              <a:t>module</a:t>
            </a:r>
            <a:r>
              <a:rPr sz="1950" spc="-10" dirty="0">
                <a:latin typeface="Calibri"/>
                <a:cs typeface="Calibri"/>
              </a:rPr>
              <a:t> </a:t>
            </a:r>
            <a:r>
              <a:rPr sz="1950" spc="10" dirty="0">
                <a:latin typeface="Calibri"/>
                <a:cs typeface="Calibri"/>
              </a:rPr>
              <a:t>implements</a:t>
            </a:r>
            <a:r>
              <a:rPr sz="1950" dirty="0">
                <a:latin typeface="Calibri"/>
                <a:cs typeface="Calibri"/>
              </a:rPr>
              <a:t> </a:t>
            </a:r>
            <a:r>
              <a:rPr sz="1950" spc="15" dirty="0">
                <a:latin typeface="Calibri"/>
                <a:cs typeface="Calibri"/>
              </a:rPr>
              <a:t>some</a:t>
            </a:r>
            <a:r>
              <a:rPr sz="1950" spc="5" dirty="0">
                <a:latin typeface="Calibri"/>
                <a:cs typeface="Calibri"/>
              </a:rPr>
              <a:t> </a:t>
            </a:r>
            <a:r>
              <a:rPr sz="1950" spc="10" dirty="0">
                <a:latin typeface="Calibri"/>
                <a:cs typeface="Calibri"/>
              </a:rPr>
              <a:t>kind</a:t>
            </a:r>
            <a:r>
              <a:rPr sz="1950" spc="-15" dirty="0">
                <a:latin typeface="Calibri"/>
                <a:cs typeface="Calibri"/>
              </a:rPr>
              <a:t> </a:t>
            </a:r>
            <a:r>
              <a:rPr sz="1950" spc="10" dirty="0">
                <a:latin typeface="Calibri"/>
                <a:cs typeface="Calibri"/>
              </a:rPr>
              <a:t>of</a:t>
            </a:r>
            <a:r>
              <a:rPr sz="1950" spc="5" dirty="0">
                <a:latin typeface="Calibri"/>
                <a:cs typeface="Calibri"/>
              </a:rPr>
              <a:t> </a:t>
            </a:r>
            <a:r>
              <a:rPr sz="1950" spc="10" dirty="0">
                <a:latin typeface="Calibri"/>
                <a:cs typeface="Calibri"/>
              </a:rPr>
              <a:t>authn</a:t>
            </a:r>
            <a:endParaRPr sz="1950">
              <a:latin typeface="Calibri"/>
              <a:cs typeface="Calibri"/>
            </a:endParaRPr>
          </a:p>
          <a:p>
            <a:pPr marL="768350" lvl="1" indent="-323850">
              <a:lnSpc>
                <a:spcPct val="100000"/>
              </a:lnSpc>
              <a:spcBef>
                <a:spcPts val="240"/>
              </a:spcBef>
              <a:buSzPct val="74358"/>
              <a:buFont typeface="Symbol"/>
              <a:buChar char=""/>
              <a:tabLst>
                <a:tab pos="768350" algn="l"/>
                <a:tab pos="768985" algn="l"/>
              </a:tabLst>
            </a:pPr>
            <a:r>
              <a:rPr sz="1950" spc="15" dirty="0">
                <a:latin typeface="Calibri"/>
                <a:cs typeface="Calibri"/>
              </a:rPr>
              <a:t>High</a:t>
            </a:r>
            <a:r>
              <a:rPr sz="1950" dirty="0">
                <a:latin typeface="Calibri"/>
                <a:cs typeface="Calibri"/>
              </a:rPr>
              <a:t> level </a:t>
            </a:r>
            <a:r>
              <a:rPr sz="1950" spc="5" dirty="0">
                <a:latin typeface="Calibri"/>
                <a:cs typeface="Calibri"/>
              </a:rPr>
              <a:t>software</a:t>
            </a:r>
            <a:r>
              <a:rPr sz="1950" spc="10" dirty="0">
                <a:latin typeface="Calibri"/>
                <a:cs typeface="Calibri"/>
              </a:rPr>
              <a:t> doesn't</a:t>
            </a:r>
            <a:r>
              <a:rPr sz="1950" spc="-5" dirty="0">
                <a:latin typeface="Calibri"/>
                <a:cs typeface="Calibri"/>
              </a:rPr>
              <a:t> have</a:t>
            </a:r>
            <a:r>
              <a:rPr sz="1950" spc="10" dirty="0">
                <a:latin typeface="Calibri"/>
                <a:cs typeface="Calibri"/>
              </a:rPr>
              <a:t> </a:t>
            </a:r>
            <a:r>
              <a:rPr sz="1950" spc="-5" dirty="0">
                <a:latin typeface="Calibri"/>
                <a:cs typeface="Calibri"/>
              </a:rPr>
              <a:t>to</a:t>
            </a:r>
            <a:r>
              <a:rPr sz="1950" spc="25" dirty="0">
                <a:latin typeface="Calibri"/>
                <a:cs typeface="Calibri"/>
              </a:rPr>
              <a:t> </a:t>
            </a:r>
            <a:r>
              <a:rPr sz="1950" spc="10" dirty="0">
                <a:latin typeface="Calibri"/>
                <a:cs typeface="Calibri"/>
              </a:rPr>
              <a:t>worry</a:t>
            </a:r>
            <a:r>
              <a:rPr sz="1950" spc="-10" dirty="0">
                <a:latin typeface="Calibri"/>
                <a:cs typeface="Calibri"/>
              </a:rPr>
              <a:t> </a:t>
            </a:r>
            <a:r>
              <a:rPr sz="1950" spc="10" dirty="0">
                <a:latin typeface="Calibri"/>
                <a:cs typeface="Calibri"/>
              </a:rPr>
              <a:t>about auth</a:t>
            </a:r>
            <a:r>
              <a:rPr sz="1950" spc="-5" dirty="0">
                <a:latin typeface="Calibri"/>
                <a:cs typeface="Calibri"/>
              </a:rPr>
              <a:t> </a:t>
            </a:r>
            <a:r>
              <a:rPr sz="1950" spc="10" dirty="0">
                <a:latin typeface="Calibri"/>
                <a:cs typeface="Calibri"/>
              </a:rPr>
              <a:t>specfiics</a:t>
            </a:r>
            <a:endParaRPr sz="1950">
              <a:latin typeface="Calibri"/>
              <a:cs typeface="Calibri"/>
            </a:endParaRPr>
          </a:p>
          <a:p>
            <a:pPr marL="768350" lvl="1" indent="-323850">
              <a:lnSpc>
                <a:spcPct val="100000"/>
              </a:lnSpc>
              <a:spcBef>
                <a:spcPts val="254"/>
              </a:spcBef>
              <a:buSzPct val="74358"/>
              <a:buFont typeface="Symbol"/>
              <a:buChar char=""/>
              <a:tabLst>
                <a:tab pos="768350" algn="l"/>
                <a:tab pos="768985" algn="l"/>
              </a:tabLst>
            </a:pPr>
            <a:r>
              <a:rPr sz="1950" spc="15" dirty="0">
                <a:latin typeface="Calibri"/>
                <a:cs typeface="Calibri"/>
              </a:rPr>
              <a:t>A</a:t>
            </a:r>
            <a:r>
              <a:rPr sz="1950" spc="-5" dirty="0">
                <a:latin typeface="Calibri"/>
                <a:cs typeface="Calibri"/>
              </a:rPr>
              <a:t> </a:t>
            </a:r>
            <a:r>
              <a:rPr sz="1950" spc="15" dirty="0">
                <a:latin typeface="Calibri"/>
                <a:cs typeface="Calibri"/>
              </a:rPr>
              <a:t>number</a:t>
            </a:r>
            <a:r>
              <a:rPr sz="1950" spc="-10" dirty="0">
                <a:latin typeface="Calibri"/>
                <a:cs typeface="Calibri"/>
              </a:rPr>
              <a:t> </a:t>
            </a:r>
            <a:r>
              <a:rPr sz="1950" spc="10" dirty="0">
                <a:latin typeface="Calibri"/>
                <a:cs typeface="Calibri"/>
              </a:rPr>
              <a:t>of popular</a:t>
            </a:r>
            <a:r>
              <a:rPr sz="1950" spc="-25" dirty="0">
                <a:latin typeface="Calibri"/>
                <a:cs typeface="Calibri"/>
              </a:rPr>
              <a:t> </a:t>
            </a:r>
            <a:r>
              <a:rPr sz="1950" spc="10" dirty="0">
                <a:latin typeface="Calibri"/>
                <a:cs typeface="Calibri"/>
              </a:rPr>
              <a:t>auth</a:t>
            </a:r>
            <a:r>
              <a:rPr sz="1950" dirty="0">
                <a:latin typeface="Calibri"/>
                <a:cs typeface="Calibri"/>
              </a:rPr>
              <a:t> </a:t>
            </a:r>
            <a:r>
              <a:rPr sz="1950" spc="10" dirty="0">
                <a:latin typeface="Calibri"/>
                <a:cs typeface="Calibri"/>
              </a:rPr>
              <a:t>schemes</a:t>
            </a:r>
            <a:r>
              <a:rPr sz="1950" spc="-5" dirty="0">
                <a:latin typeface="Calibri"/>
                <a:cs typeface="Calibri"/>
              </a:rPr>
              <a:t> </a:t>
            </a:r>
            <a:r>
              <a:rPr sz="1950" spc="10" dirty="0">
                <a:latin typeface="Calibri"/>
                <a:cs typeface="Calibri"/>
              </a:rPr>
              <a:t>supported</a:t>
            </a:r>
            <a:endParaRPr sz="1950">
              <a:latin typeface="Calibri"/>
              <a:cs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700"/>
            <a:ext cx="2868295" cy="579755"/>
          </a:xfrm>
          <a:prstGeom prst="rect">
            <a:avLst/>
          </a:prstGeom>
        </p:spPr>
        <p:txBody>
          <a:bodyPr vert="horz" wrap="square" lIns="0" tIns="17145" rIns="0" bIns="0" rtlCol="0">
            <a:spAutoFit/>
          </a:bodyPr>
          <a:lstStyle/>
          <a:p>
            <a:pPr marL="12700">
              <a:lnSpc>
                <a:spcPct val="100000"/>
              </a:lnSpc>
              <a:spcBef>
                <a:spcPts val="135"/>
              </a:spcBef>
            </a:pPr>
            <a:r>
              <a:rPr sz="3600" b="0" spc="10" dirty="0">
                <a:latin typeface="Calibri Light"/>
                <a:cs typeface="Calibri Light"/>
              </a:rPr>
              <a:t>Linux</a:t>
            </a:r>
            <a:r>
              <a:rPr sz="3600" b="0" spc="-70" dirty="0">
                <a:latin typeface="Calibri Light"/>
                <a:cs typeface="Calibri Light"/>
              </a:rPr>
              <a:t> </a:t>
            </a:r>
            <a:r>
              <a:rPr sz="3600" b="0" spc="5" dirty="0">
                <a:latin typeface="Calibri Light"/>
                <a:cs typeface="Calibri Light"/>
              </a:rPr>
              <a:t>Networks</a:t>
            </a:r>
            <a:endParaRPr sz="3600">
              <a:latin typeface="Calibri Light"/>
              <a:cs typeface="Calibri Light"/>
            </a:endParaRPr>
          </a:p>
        </p:txBody>
      </p:sp>
      <p:sp>
        <p:nvSpPr>
          <p:cNvPr id="5" name="object 5"/>
          <p:cNvSpPr txBox="1">
            <a:spLocks noGrp="1"/>
          </p:cNvSpPr>
          <p:nvPr>
            <p:ph type="ftr" sz="quarter" idx="5"/>
          </p:nvPr>
        </p:nvSpPr>
        <p:spPr>
          <a:xfrm>
            <a:off x="1935607" y="7232122"/>
            <a:ext cx="6210300" cy="234038"/>
          </a:xfrm>
          <a:prstGeom prst="rect">
            <a:avLst/>
          </a:prstGeom>
        </p:spPr>
        <p:txBody>
          <a:bodyPr vert="horz" wrap="square" lIns="0" tIns="0" rIns="0" bIns="0" rtlCol="0">
            <a:spAutoFit/>
          </a:bodyPr>
          <a:lstStyle/>
          <a:p>
            <a:pPr marL="12700">
              <a:lnSpc>
                <a:spcPts val="1810"/>
              </a:lnSpc>
            </a:pPr>
            <a:r>
              <a:rPr lang="en-US" spc="-5"/>
              <a:t>Real-world systems: ethical hacking practicum – UW Summer 2021</a:t>
            </a:r>
            <a:endParaRPr spc="-5" dirty="0"/>
          </a:p>
        </p:txBody>
      </p:sp>
      <p:sp>
        <p:nvSpPr>
          <p:cNvPr id="3" name="object 3"/>
          <p:cNvSpPr txBox="1"/>
          <p:nvPr/>
        </p:nvSpPr>
        <p:spPr>
          <a:xfrm>
            <a:off x="688657" y="1322805"/>
            <a:ext cx="8559165" cy="5362575"/>
          </a:xfrm>
          <a:prstGeom prst="rect">
            <a:avLst/>
          </a:prstGeom>
        </p:spPr>
        <p:txBody>
          <a:bodyPr vert="horz" wrap="square" lIns="0" tIns="95885" rIns="0" bIns="0" rtlCol="0">
            <a:spAutoFit/>
          </a:bodyPr>
          <a:lstStyle/>
          <a:p>
            <a:pPr marL="337185" indent="-325120">
              <a:lnSpc>
                <a:spcPct val="100000"/>
              </a:lnSpc>
              <a:spcBef>
                <a:spcPts val="755"/>
              </a:spcBef>
              <a:buSzPct val="44642"/>
              <a:buFont typeface="Wingdings"/>
              <a:buChar char=""/>
              <a:tabLst>
                <a:tab pos="337185" algn="l"/>
                <a:tab pos="337820" algn="l"/>
              </a:tabLst>
            </a:pPr>
            <a:r>
              <a:rPr sz="2800" spc="-75" dirty="0">
                <a:latin typeface="Calibri"/>
                <a:cs typeface="Calibri"/>
              </a:rPr>
              <a:t>PAM</a:t>
            </a:r>
            <a:r>
              <a:rPr sz="2800" spc="-10" dirty="0">
                <a:latin typeface="Calibri"/>
                <a:cs typeface="Calibri"/>
              </a:rPr>
              <a:t> </a:t>
            </a:r>
            <a:r>
              <a:rPr sz="2800" spc="-20" dirty="0">
                <a:latin typeface="Calibri"/>
                <a:cs typeface="Calibri"/>
              </a:rPr>
              <a:t>examples</a:t>
            </a:r>
            <a:endParaRPr sz="2800">
              <a:latin typeface="Calibri"/>
              <a:cs typeface="Calibri"/>
            </a:endParaRPr>
          </a:p>
          <a:p>
            <a:pPr marL="768350" lvl="1" indent="-323850">
              <a:lnSpc>
                <a:spcPct val="100000"/>
              </a:lnSpc>
              <a:spcBef>
                <a:spcPts val="620"/>
              </a:spcBef>
              <a:buSzPct val="75000"/>
              <a:buFont typeface="Symbol"/>
              <a:buChar char=""/>
              <a:tabLst>
                <a:tab pos="768350" algn="l"/>
                <a:tab pos="768985" algn="l"/>
              </a:tabLst>
            </a:pPr>
            <a:r>
              <a:rPr sz="2600" spc="-5" dirty="0">
                <a:latin typeface="Calibri"/>
                <a:cs typeface="Calibri"/>
              </a:rPr>
              <a:t>pam_unix</a:t>
            </a:r>
            <a:endParaRPr sz="2600">
              <a:latin typeface="Calibri"/>
              <a:cs typeface="Calibri"/>
            </a:endParaRPr>
          </a:p>
          <a:p>
            <a:pPr marL="1199515" marR="392430" lvl="2" indent="-285115">
              <a:lnSpc>
                <a:spcPct val="100000"/>
              </a:lnSpc>
              <a:spcBef>
                <a:spcPts val="220"/>
              </a:spcBef>
              <a:buSzPct val="45454"/>
              <a:buFont typeface="Wingdings"/>
              <a:buChar char=""/>
              <a:tabLst>
                <a:tab pos="1199515" algn="l"/>
                <a:tab pos="1200150" algn="l"/>
              </a:tabLst>
            </a:pPr>
            <a:r>
              <a:rPr sz="2200" b="1" spc="-15" dirty="0">
                <a:latin typeface="Calibri"/>
                <a:cs typeface="Calibri"/>
              </a:rPr>
              <a:t>Default</a:t>
            </a:r>
            <a:r>
              <a:rPr sz="2200" b="1" spc="30" dirty="0">
                <a:latin typeface="Calibri"/>
                <a:cs typeface="Calibri"/>
              </a:rPr>
              <a:t> </a:t>
            </a:r>
            <a:r>
              <a:rPr sz="2200" spc="-15" dirty="0">
                <a:latin typeface="Calibri"/>
                <a:cs typeface="Calibri"/>
              </a:rPr>
              <a:t>that</a:t>
            </a:r>
            <a:r>
              <a:rPr sz="2200" spc="5" dirty="0">
                <a:latin typeface="Calibri"/>
                <a:cs typeface="Calibri"/>
              </a:rPr>
              <a:t> </a:t>
            </a:r>
            <a:r>
              <a:rPr sz="2200" spc="-10" dirty="0">
                <a:latin typeface="Calibri"/>
                <a:cs typeface="Calibri"/>
              </a:rPr>
              <a:t>implements</a:t>
            </a:r>
            <a:r>
              <a:rPr sz="2200" spc="50" dirty="0">
                <a:latin typeface="Calibri"/>
                <a:cs typeface="Calibri"/>
              </a:rPr>
              <a:t> </a:t>
            </a:r>
            <a:r>
              <a:rPr sz="2200" spc="-10" dirty="0">
                <a:latin typeface="Calibri"/>
                <a:cs typeface="Calibri"/>
              </a:rPr>
              <a:t>behavior</a:t>
            </a:r>
            <a:r>
              <a:rPr sz="2200" spc="-20" dirty="0">
                <a:latin typeface="Calibri"/>
                <a:cs typeface="Calibri"/>
              </a:rPr>
              <a:t> </a:t>
            </a:r>
            <a:r>
              <a:rPr sz="2200" spc="-15" dirty="0">
                <a:latin typeface="Calibri"/>
                <a:cs typeface="Calibri"/>
              </a:rPr>
              <a:t>we</a:t>
            </a:r>
            <a:r>
              <a:rPr sz="2200" spc="20" dirty="0">
                <a:latin typeface="Calibri"/>
                <a:cs typeface="Calibri"/>
              </a:rPr>
              <a:t> </a:t>
            </a:r>
            <a:r>
              <a:rPr sz="2200" spc="-20" dirty="0">
                <a:latin typeface="Calibri"/>
                <a:cs typeface="Calibri"/>
              </a:rPr>
              <a:t>talked</a:t>
            </a:r>
            <a:r>
              <a:rPr sz="2200" spc="10" dirty="0">
                <a:latin typeface="Calibri"/>
                <a:cs typeface="Calibri"/>
              </a:rPr>
              <a:t> </a:t>
            </a:r>
            <a:r>
              <a:rPr sz="2200" spc="-5" dirty="0">
                <a:latin typeface="Calibri"/>
                <a:cs typeface="Calibri"/>
              </a:rPr>
              <a:t>about </a:t>
            </a:r>
            <a:r>
              <a:rPr sz="2200" spc="-10" dirty="0">
                <a:latin typeface="Calibri"/>
                <a:cs typeface="Calibri"/>
              </a:rPr>
              <a:t>previously </a:t>
            </a:r>
            <a:r>
              <a:rPr sz="2200" spc="-480" dirty="0">
                <a:latin typeface="Calibri"/>
                <a:cs typeface="Calibri"/>
              </a:rPr>
              <a:t> </a:t>
            </a:r>
            <a:r>
              <a:rPr sz="2200" spc="-15" dirty="0">
                <a:latin typeface="Calibri"/>
                <a:cs typeface="Calibri"/>
              </a:rPr>
              <a:t>(/etc/passwd,</a:t>
            </a:r>
            <a:r>
              <a:rPr sz="2200" dirty="0">
                <a:latin typeface="Calibri"/>
                <a:cs typeface="Calibri"/>
              </a:rPr>
              <a:t> </a:t>
            </a:r>
            <a:r>
              <a:rPr sz="2200" spc="-15" dirty="0">
                <a:latin typeface="Calibri"/>
                <a:cs typeface="Calibri"/>
              </a:rPr>
              <a:t>/etc/shadow)</a:t>
            </a:r>
            <a:endParaRPr sz="2200">
              <a:latin typeface="Calibri"/>
              <a:cs typeface="Calibri"/>
            </a:endParaRPr>
          </a:p>
          <a:p>
            <a:pPr marL="1199515" lvl="2" indent="-285750">
              <a:lnSpc>
                <a:spcPct val="100000"/>
              </a:lnSpc>
              <a:spcBef>
                <a:spcPts val="204"/>
              </a:spcBef>
              <a:buSzPct val="45454"/>
              <a:buFont typeface="Wingdings"/>
              <a:buChar char=""/>
              <a:tabLst>
                <a:tab pos="1199515" algn="l"/>
                <a:tab pos="1200150" algn="l"/>
              </a:tabLst>
            </a:pPr>
            <a:r>
              <a:rPr sz="2200" spc="-10" dirty="0">
                <a:latin typeface="Calibri"/>
                <a:cs typeface="Calibri"/>
              </a:rPr>
              <a:t>Configurable, </a:t>
            </a:r>
            <a:r>
              <a:rPr sz="2200" spc="-20" dirty="0">
                <a:latin typeface="Calibri"/>
                <a:cs typeface="Calibri"/>
              </a:rPr>
              <a:t>for</a:t>
            </a:r>
            <a:r>
              <a:rPr sz="2200" spc="-5" dirty="0">
                <a:latin typeface="Calibri"/>
                <a:cs typeface="Calibri"/>
              </a:rPr>
              <a:t> </a:t>
            </a:r>
            <a:r>
              <a:rPr sz="2200" spc="-15" dirty="0">
                <a:latin typeface="Calibri"/>
                <a:cs typeface="Calibri"/>
              </a:rPr>
              <a:t>example</a:t>
            </a:r>
            <a:r>
              <a:rPr sz="2200" spc="15" dirty="0">
                <a:latin typeface="Calibri"/>
                <a:cs typeface="Calibri"/>
              </a:rPr>
              <a:t> </a:t>
            </a:r>
            <a:r>
              <a:rPr sz="2200" spc="-10" dirty="0">
                <a:latin typeface="Calibri"/>
                <a:cs typeface="Calibri"/>
              </a:rPr>
              <a:t>change</a:t>
            </a:r>
            <a:r>
              <a:rPr sz="2200" spc="15" dirty="0">
                <a:latin typeface="Calibri"/>
                <a:cs typeface="Calibri"/>
              </a:rPr>
              <a:t> </a:t>
            </a:r>
            <a:r>
              <a:rPr sz="2200" spc="-5" dirty="0">
                <a:latin typeface="Calibri"/>
                <a:cs typeface="Calibri"/>
              </a:rPr>
              <a:t>hash</a:t>
            </a:r>
            <a:r>
              <a:rPr sz="2200" spc="-25" dirty="0">
                <a:latin typeface="Calibri"/>
                <a:cs typeface="Calibri"/>
              </a:rPr>
              <a:t> </a:t>
            </a:r>
            <a:r>
              <a:rPr sz="2200" spc="-10" dirty="0">
                <a:latin typeface="Calibri"/>
                <a:cs typeface="Calibri"/>
              </a:rPr>
              <a:t>algorithm</a:t>
            </a:r>
            <a:endParaRPr sz="2200">
              <a:latin typeface="Calibri"/>
              <a:cs typeface="Calibri"/>
            </a:endParaRPr>
          </a:p>
          <a:p>
            <a:pPr lvl="2">
              <a:lnSpc>
                <a:spcPct val="100000"/>
              </a:lnSpc>
              <a:spcBef>
                <a:spcPts val="10"/>
              </a:spcBef>
              <a:buFont typeface="Wingdings"/>
              <a:buChar char=""/>
            </a:pPr>
            <a:endParaRPr sz="2300">
              <a:latin typeface="Calibri"/>
              <a:cs typeface="Calibri"/>
            </a:endParaRPr>
          </a:p>
          <a:p>
            <a:pPr marL="768350" lvl="1" indent="-323850">
              <a:lnSpc>
                <a:spcPct val="100000"/>
              </a:lnSpc>
              <a:buSzPct val="75000"/>
              <a:buFont typeface="Symbol"/>
              <a:buChar char=""/>
              <a:tabLst>
                <a:tab pos="768350" algn="l"/>
                <a:tab pos="768985" algn="l"/>
              </a:tabLst>
            </a:pPr>
            <a:r>
              <a:rPr sz="2600" spc="-5" dirty="0">
                <a:latin typeface="Calibri"/>
                <a:cs typeface="Calibri"/>
              </a:rPr>
              <a:t>pam_ldap</a:t>
            </a:r>
            <a:endParaRPr sz="2600">
              <a:latin typeface="Calibri"/>
              <a:cs typeface="Calibri"/>
            </a:endParaRPr>
          </a:p>
          <a:p>
            <a:pPr marL="1199515" lvl="2" indent="-285750">
              <a:lnSpc>
                <a:spcPct val="100000"/>
              </a:lnSpc>
              <a:spcBef>
                <a:spcPts val="220"/>
              </a:spcBef>
              <a:buSzPct val="45454"/>
              <a:buFont typeface="Wingdings"/>
              <a:buChar char=""/>
              <a:tabLst>
                <a:tab pos="1199515" algn="l"/>
                <a:tab pos="1200150" algn="l"/>
              </a:tabLst>
            </a:pPr>
            <a:r>
              <a:rPr sz="2200" spc="-10" dirty="0">
                <a:latin typeface="Calibri"/>
                <a:cs typeface="Calibri"/>
              </a:rPr>
              <a:t>One</a:t>
            </a:r>
            <a:r>
              <a:rPr sz="2200" spc="15" dirty="0">
                <a:latin typeface="Calibri"/>
                <a:cs typeface="Calibri"/>
              </a:rPr>
              <a:t> </a:t>
            </a:r>
            <a:r>
              <a:rPr sz="2200" spc="-25" dirty="0">
                <a:latin typeface="Calibri"/>
                <a:cs typeface="Calibri"/>
              </a:rPr>
              <a:t>way</a:t>
            </a:r>
            <a:r>
              <a:rPr sz="2200" spc="-5" dirty="0">
                <a:latin typeface="Calibri"/>
                <a:cs typeface="Calibri"/>
              </a:rPr>
              <a:t> </a:t>
            </a:r>
            <a:r>
              <a:rPr sz="2200" spc="-20" dirty="0">
                <a:latin typeface="Calibri"/>
                <a:cs typeface="Calibri"/>
              </a:rPr>
              <a:t>to</a:t>
            </a:r>
            <a:r>
              <a:rPr sz="2200" spc="20" dirty="0">
                <a:latin typeface="Calibri"/>
                <a:cs typeface="Calibri"/>
              </a:rPr>
              <a:t> </a:t>
            </a:r>
            <a:r>
              <a:rPr sz="2200" spc="-25" dirty="0">
                <a:latin typeface="Calibri"/>
                <a:cs typeface="Calibri"/>
              </a:rPr>
              <a:t>integrate</a:t>
            </a:r>
            <a:r>
              <a:rPr sz="2200" spc="15" dirty="0">
                <a:latin typeface="Calibri"/>
                <a:cs typeface="Calibri"/>
              </a:rPr>
              <a:t> </a:t>
            </a:r>
            <a:r>
              <a:rPr sz="2200" spc="-15" dirty="0">
                <a:latin typeface="Calibri"/>
                <a:cs typeface="Calibri"/>
              </a:rPr>
              <a:t>workstation</a:t>
            </a:r>
            <a:r>
              <a:rPr sz="2200" spc="5" dirty="0">
                <a:latin typeface="Calibri"/>
                <a:cs typeface="Calibri"/>
              </a:rPr>
              <a:t> </a:t>
            </a:r>
            <a:r>
              <a:rPr sz="2200" spc="-5" dirty="0">
                <a:latin typeface="Calibri"/>
                <a:cs typeface="Calibri"/>
              </a:rPr>
              <a:t>logon</a:t>
            </a:r>
            <a:r>
              <a:rPr sz="2200" spc="-10" dirty="0">
                <a:latin typeface="Calibri"/>
                <a:cs typeface="Calibri"/>
              </a:rPr>
              <a:t> </a:t>
            </a:r>
            <a:r>
              <a:rPr sz="2200" spc="-5" dirty="0">
                <a:latin typeface="Calibri"/>
                <a:cs typeface="Calibri"/>
              </a:rPr>
              <a:t>with</a:t>
            </a:r>
            <a:r>
              <a:rPr sz="2200" spc="5" dirty="0">
                <a:latin typeface="Calibri"/>
                <a:cs typeface="Calibri"/>
              </a:rPr>
              <a:t> </a:t>
            </a:r>
            <a:r>
              <a:rPr sz="2200" b="1" spc="-20" dirty="0">
                <a:latin typeface="Calibri"/>
                <a:cs typeface="Calibri"/>
              </a:rPr>
              <a:t>LDAP</a:t>
            </a:r>
            <a:endParaRPr sz="2200">
              <a:latin typeface="Calibri"/>
              <a:cs typeface="Calibri"/>
            </a:endParaRPr>
          </a:p>
          <a:p>
            <a:pPr marL="1199515" lvl="2" indent="-285750">
              <a:lnSpc>
                <a:spcPct val="100000"/>
              </a:lnSpc>
              <a:spcBef>
                <a:spcPts val="204"/>
              </a:spcBef>
              <a:buSzPct val="45454"/>
              <a:buFont typeface="Wingdings"/>
              <a:buChar char=""/>
              <a:tabLst>
                <a:tab pos="1199515" algn="l"/>
                <a:tab pos="1200150" algn="l"/>
              </a:tabLst>
            </a:pPr>
            <a:r>
              <a:rPr sz="2200" spc="-10" dirty="0">
                <a:latin typeface="Calibri"/>
                <a:cs typeface="Calibri"/>
              </a:rPr>
              <a:t>pam_unix</a:t>
            </a:r>
            <a:r>
              <a:rPr sz="2200" spc="5" dirty="0">
                <a:latin typeface="Calibri"/>
                <a:cs typeface="Calibri"/>
              </a:rPr>
              <a:t> </a:t>
            </a:r>
            <a:r>
              <a:rPr sz="2200" spc="-15" dirty="0">
                <a:latin typeface="Calibri"/>
                <a:cs typeface="Calibri"/>
              </a:rPr>
              <a:t>can</a:t>
            </a:r>
            <a:r>
              <a:rPr sz="2200" spc="5" dirty="0">
                <a:latin typeface="Calibri"/>
                <a:cs typeface="Calibri"/>
              </a:rPr>
              <a:t> </a:t>
            </a:r>
            <a:r>
              <a:rPr sz="2200" spc="-5" dirty="0">
                <a:latin typeface="Calibri"/>
                <a:cs typeface="Calibri"/>
              </a:rPr>
              <a:t>also do</a:t>
            </a:r>
            <a:r>
              <a:rPr sz="2200" spc="15" dirty="0">
                <a:latin typeface="Calibri"/>
                <a:cs typeface="Calibri"/>
              </a:rPr>
              <a:t> </a:t>
            </a:r>
            <a:r>
              <a:rPr sz="2200" spc="-15" dirty="0">
                <a:latin typeface="Calibri"/>
                <a:cs typeface="Calibri"/>
              </a:rPr>
              <a:t>LDAP</a:t>
            </a:r>
            <a:r>
              <a:rPr sz="2200" spc="10" dirty="0">
                <a:latin typeface="Calibri"/>
                <a:cs typeface="Calibri"/>
              </a:rPr>
              <a:t> </a:t>
            </a:r>
            <a:r>
              <a:rPr sz="2200" spc="-5" dirty="0">
                <a:latin typeface="Calibri"/>
                <a:cs typeface="Calibri"/>
              </a:rPr>
              <a:t>with</a:t>
            </a:r>
            <a:r>
              <a:rPr sz="2200" spc="5" dirty="0">
                <a:latin typeface="Calibri"/>
                <a:cs typeface="Calibri"/>
              </a:rPr>
              <a:t> </a:t>
            </a:r>
            <a:r>
              <a:rPr sz="2200" spc="-5" dirty="0">
                <a:latin typeface="Calibri"/>
                <a:cs typeface="Calibri"/>
              </a:rPr>
              <a:t>some</a:t>
            </a:r>
            <a:r>
              <a:rPr sz="2200" spc="30" dirty="0">
                <a:latin typeface="Calibri"/>
                <a:cs typeface="Calibri"/>
              </a:rPr>
              <a:t> </a:t>
            </a:r>
            <a:r>
              <a:rPr sz="2200" spc="-15" dirty="0">
                <a:latin typeface="Calibri"/>
                <a:cs typeface="Calibri"/>
              </a:rPr>
              <a:t>configuration</a:t>
            </a:r>
            <a:endParaRPr sz="2200">
              <a:latin typeface="Calibri"/>
              <a:cs typeface="Calibri"/>
            </a:endParaRPr>
          </a:p>
          <a:p>
            <a:pPr lvl="2">
              <a:lnSpc>
                <a:spcPct val="100000"/>
              </a:lnSpc>
              <a:spcBef>
                <a:spcPts val="5"/>
              </a:spcBef>
              <a:buFont typeface="Wingdings"/>
              <a:buChar char=""/>
            </a:pPr>
            <a:endParaRPr sz="2300">
              <a:latin typeface="Calibri"/>
              <a:cs typeface="Calibri"/>
            </a:endParaRPr>
          </a:p>
          <a:p>
            <a:pPr marL="768350" lvl="1" indent="-323850">
              <a:lnSpc>
                <a:spcPct val="100000"/>
              </a:lnSpc>
              <a:buSzPct val="75000"/>
              <a:buFont typeface="Symbol"/>
              <a:buChar char=""/>
              <a:tabLst>
                <a:tab pos="768350" algn="l"/>
                <a:tab pos="768985" algn="l"/>
              </a:tabLst>
            </a:pPr>
            <a:r>
              <a:rPr sz="2600" spc="-5" dirty="0">
                <a:latin typeface="Calibri"/>
                <a:cs typeface="Calibri"/>
              </a:rPr>
              <a:t>pam_krb5</a:t>
            </a:r>
            <a:endParaRPr sz="2600">
              <a:latin typeface="Calibri"/>
              <a:cs typeface="Calibri"/>
            </a:endParaRPr>
          </a:p>
          <a:p>
            <a:pPr marL="1199515" lvl="2" indent="-285750">
              <a:lnSpc>
                <a:spcPct val="100000"/>
              </a:lnSpc>
              <a:spcBef>
                <a:spcPts val="220"/>
              </a:spcBef>
              <a:buSzPct val="45454"/>
              <a:buFont typeface="Wingdings"/>
              <a:buChar char=""/>
              <a:tabLst>
                <a:tab pos="1199515" algn="l"/>
                <a:tab pos="1200150" algn="l"/>
              </a:tabLst>
            </a:pPr>
            <a:r>
              <a:rPr sz="2200" b="1" spc="-15" dirty="0">
                <a:latin typeface="Calibri"/>
                <a:cs typeface="Calibri"/>
              </a:rPr>
              <a:t>Kerberos</a:t>
            </a:r>
            <a:r>
              <a:rPr sz="2200" b="1" spc="40" dirty="0">
                <a:latin typeface="Calibri"/>
                <a:cs typeface="Calibri"/>
              </a:rPr>
              <a:t> </a:t>
            </a:r>
            <a:r>
              <a:rPr sz="2200" spc="-5" dirty="0">
                <a:latin typeface="Calibri"/>
                <a:cs typeface="Calibri"/>
              </a:rPr>
              <a:t>V5,</a:t>
            </a:r>
            <a:r>
              <a:rPr sz="2200" dirty="0">
                <a:latin typeface="Calibri"/>
                <a:cs typeface="Calibri"/>
              </a:rPr>
              <a:t> </a:t>
            </a:r>
            <a:r>
              <a:rPr sz="2200" spc="-15" dirty="0">
                <a:latin typeface="Calibri"/>
                <a:cs typeface="Calibri"/>
              </a:rPr>
              <a:t>can</a:t>
            </a:r>
            <a:r>
              <a:rPr sz="2200" dirty="0">
                <a:latin typeface="Calibri"/>
                <a:cs typeface="Calibri"/>
              </a:rPr>
              <a:t> </a:t>
            </a:r>
            <a:r>
              <a:rPr sz="2200" spc="-5" dirty="0">
                <a:latin typeface="Calibri"/>
                <a:cs typeface="Calibri"/>
              </a:rPr>
              <a:t>build</a:t>
            </a:r>
            <a:r>
              <a:rPr sz="2200" spc="-15" dirty="0">
                <a:latin typeface="Calibri"/>
                <a:cs typeface="Calibri"/>
              </a:rPr>
              <a:t> against </a:t>
            </a:r>
            <a:r>
              <a:rPr sz="2200" spc="-10" dirty="0">
                <a:latin typeface="Calibri"/>
                <a:cs typeface="Calibri"/>
              </a:rPr>
              <a:t>Heimdal</a:t>
            </a:r>
            <a:r>
              <a:rPr sz="2200" spc="15" dirty="0">
                <a:latin typeface="Calibri"/>
                <a:cs typeface="Calibri"/>
              </a:rPr>
              <a:t> </a:t>
            </a:r>
            <a:r>
              <a:rPr sz="2200" dirty="0">
                <a:latin typeface="Calibri"/>
                <a:cs typeface="Calibri"/>
              </a:rPr>
              <a:t>or </a:t>
            </a:r>
            <a:r>
              <a:rPr sz="2200" spc="-10" dirty="0">
                <a:latin typeface="Calibri"/>
                <a:cs typeface="Calibri"/>
              </a:rPr>
              <a:t>MIT</a:t>
            </a:r>
            <a:r>
              <a:rPr sz="2200" dirty="0">
                <a:latin typeface="Calibri"/>
                <a:cs typeface="Calibri"/>
              </a:rPr>
              <a:t> </a:t>
            </a:r>
            <a:r>
              <a:rPr sz="2200" spc="-10" dirty="0">
                <a:latin typeface="Calibri"/>
                <a:cs typeface="Calibri"/>
              </a:rPr>
              <a:t>implementations</a:t>
            </a:r>
            <a:endParaRPr sz="2200">
              <a:latin typeface="Calibri"/>
              <a:cs typeface="Calibri"/>
            </a:endParaRPr>
          </a:p>
          <a:p>
            <a:pPr marL="1199515" marR="5080" lvl="2" indent="-285115">
              <a:lnSpc>
                <a:spcPct val="100000"/>
              </a:lnSpc>
              <a:spcBef>
                <a:spcPts val="204"/>
              </a:spcBef>
              <a:buSzPct val="45454"/>
              <a:buFont typeface="Wingdings"/>
              <a:buChar char=""/>
              <a:tabLst>
                <a:tab pos="1199515" algn="l"/>
                <a:tab pos="1200150" algn="l"/>
              </a:tabLst>
            </a:pPr>
            <a:r>
              <a:rPr sz="2200" spc="-10" dirty="0">
                <a:latin typeface="Calibri"/>
                <a:cs typeface="Calibri"/>
              </a:rPr>
              <a:t>Somewhat</a:t>
            </a:r>
            <a:r>
              <a:rPr sz="2200" spc="30" dirty="0">
                <a:latin typeface="Calibri"/>
                <a:cs typeface="Calibri"/>
              </a:rPr>
              <a:t> </a:t>
            </a:r>
            <a:r>
              <a:rPr sz="2200" spc="-10" dirty="0">
                <a:latin typeface="Calibri"/>
                <a:cs typeface="Calibri"/>
              </a:rPr>
              <a:t>limited</a:t>
            </a:r>
            <a:r>
              <a:rPr sz="2200" spc="15" dirty="0">
                <a:latin typeface="Calibri"/>
                <a:cs typeface="Calibri"/>
              </a:rPr>
              <a:t> </a:t>
            </a:r>
            <a:r>
              <a:rPr sz="2200" spc="-5" dirty="0">
                <a:latin typeface="Calibri"/>
                <a:cs typeface="Calibri"/>
              </a:rPr>
              <a:t>in</a:t>
            </a:r>
            <a:r>
              <a:rPr sz="2200" spc="10" dirty="0">
                <a:latin typeface="Calibri"/>
                <a:cs typeface="Calibri"/>
              </a:rPr>
              <a:t> </a:t>
            </a:r>
            <a:r>
              <a:rPr sz="2200" spc="-10" dirty="0">
                <a:latin typeface="Calibri"/>
                <a:cs typeface="Calibri"/>
              </a:rPr>
              <a:t>capability from</a:t>
            </a:r>
            <a:r>
              <a:rPr sz="2200" spc="25" dirty="0">
                <a:latin typeface="Calibri"/>
                <a:cs typeface="Calibri"/>
              </a:rPr>
              <a:t> </a:t>
            </a:r>
            <a:r>
              <a:rPr sz="2200" spc="-25" dirty="0">
                <a:latin typeface="Calibri"/>
                <a:cs typeface="Calibri"/>
              </a:rPr>
              <a:t>my</a:t>
            </a:r>
            <a:r>
              <a:rPr sz="2200" spc="15" dirty="0">
                <a:latin typeface="Calibri"/>
                <a:cs typeface="Calibri"/>
              </a:rPr>
              <a:t> </a:t>
            </a:r>
            <a:r>
              <a:rPr sz="2200" spc="-15" dirty="0">
                <a:latin typeface="Calibri"/>
                <a:cs typeface="Calibri"/>
              </a:rPr>
              <a:t>understanding </a:t>
            </a:r>
            <a:r>
              <a:rPr sz="2200" spc="-10" dirty="0">
                <a:latin typeface="Calibri"/>
                <a:cs typeface="Calibri"/>
              </a:rPr>
              <a:t>(aimed</a:t>
            </a:r>
            <a:r>
              <a:rPr sz="2200" spc="25" dirty="0">
                <a:latin typeface="Calibri"/>
                <a:cs typeface="Calibri"/>
              </a:rPr>
              <a:t> </a:t>
            </a:r>
            <a:r>
              <a:rPr sz="2200" spc="-15" dirty="0">
                <a:latin typeface="Calibri"/>
                <a:cs typeface="Calibri"/>
              </a:rPr>
              <a:t>at </a:t>
            </a:r>
            <a:r>
              <a:rPr sz="2200" spc="-480" dirty="0">
                <a:latin typeface="Calibri"/>
                <a:cs typeface="Calibri"/>
              </a:rPr>
              <a:t> </a:t>
            </a:r>
            <a:r>
              <a:rPr sz="2200" spc="-5" dirty="0">
                <a:latin typeface="Calibri"/>
                <a:cs typeface="Calibri"/>
              </a:rPr>
              <a:t>initial</a:t>
            </a:r>
            <a:r>
              <a:rPr sz="2200" spc="-25" dirty="0">
                <a:latin typeface="Calibri"/>
                <a:cs typeface="Calibri"/>
              </a:rPr>
              <a:t> </a:t>
            </a:r>
            <a:r>
              <a:rPr sz="2200" spc="-15" dirty="0">
                <a:latin typeface="Calibri"/>
                <a:cs typeface="Calibri"/>
              </a:rPr>
              <a:t>workstation</a:t>
            </a:r>
            <a:r>
              <a:rPr sz="2200" dirty="0">
                <a:latin typeface="Calibri"/>
                <a:cs typeface="Calibri"/>
              </a:rPr>
              <a:t> </a:t>
            </a:r>
            <a:r>
              <a:rPr sz="2200" spc="-5" dirty="0">
                <a:latin typeface="Calibri"/>
                <a:cs typeface="Calibri"/>
              </a:rPr>
              <a:t>logon</a:t>
            </a:r>
            <a:r>
              <a:rPr sz="2200" spc="-10" dirty="0">
                <a:latin typeface="Calibri"/>
                <a:cs typeface="Calibri"/>
              </a:rPr>
              <a:t> </a:t>
            </a:r>
            <a:r>
              <a:rPr sz="2200" spc="-5" dirty="0">
                <a:latin typeface="Calibri"/>
                <a:cs typeface="Calibri"/>
              </a:rPr>
              <a:t>flow)</a:t>
            </a:r>
            <a:endParaRPr sz="22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700"/>
            <a:ext cx="5546090" cy="579755"/>
          </a:xfrm>
          <a:prstGeom prst="rect">
            <a:avLst/>
          </a:prstGeom>
        </p:spPr>
        <p:txBody>
          <a:bodyPr vert="horz" wrap="square" lIns="0" tIns="17145" rIns="0" bIns="0" rtlCol="0">
            <a:spAutoFit/>
          </a:bodyPr>
          <a:lstStyle/>
          <a:p>
            <a:pPr marL="12700">
              <a:lnSpc>
                <a:spcPct val="100000"/>
              </a:lnSpc>
              <a:spcBef>
                <a:spcPts val="135"/>
              </a:spcBef>
            </a:pPr>
            <a:r>
              <a:rPr sz="3600" b="0" spc="5" dirty="0">
                <a:latin typeface="Calibri Light"/>
                <a:cs typeface="Calibri Light"/>
              </a:rPr>
              <a:t>Philosophy:</a:t>
            </a:r>
            <a:r>
              <a:rPr sz="3600" b="0" dirty="0">
                <a:latin typeface="Calibri Light"/>
                <a:cs typeface="Calibri Light"/>
              </a:rPr>
              <a:t> </a:t>
            </a:r>
            <a:r>
              <a:rPr sz="3600" b="0" spc="10" dirty="0">
                <a:latin typeface="Calibri Light"/>
                <a:cs typeface="Calibri Light"/>
              </a:rPr>
              <a:t>Linux</a:t>
            </a:r>
            <a:r>
              <a:rPr sz="3600" b="0" spc="-5" dirty="0">
                <a:latin typeface="Calibri Light"/>
                <a:cs typeface="Calibri Light"/>
              </a:rPr>
              <a:t> </a:t>
            </a:r>
            <a:r>
              <a:rPr sz="3600" b="0" dirty="0">
                <a:latin typeface="Calibri Light"/>
                <a:cs typeface="Calibri Light"/>
              </a:rPr>
              <a:t>vs</a:t>
            </a:r>
            <a:r>
              <a:rPr sz="3600" b="0" spc="5" dirty="0">
                <a:latin typeface="Calibri Light"/>
                <a:cs typeface="Calibri Light"/>
              </a:rPr>
              <a:t> Windows</a:t>
            </a:r>
            <a:endParaRPr sz="3600">
              <a:latin typeface="Calibri Light"/>
              <a:cs typeface="Calibri Light"/>
            </a:endParaRPr>
          </a:p>
        </p:txBody>
      </p:sp>
      <p:sp>
        <p:nvSpPr>
          <p:cNvPr id="3" name="object 3"/>
          <p:cNvSpPr txBox="1"/>
          <p:nvPr/>
        </p:nvSpPr>
        <p:spPr>
          <a:xfrm>
            <a:off x="688657" y="1691580"/>
            <a:ext cx="6755130" cy="3246120"/>
          </a:xfrm>
          <a:prstGeom prst="rect">
            <a:avLst/>
          </a:prstGeom>
        </p:spPr>
        <p:txBody>
          <a:bodyPr vert="horz" wrap="square" lIns="0" tIns="106045" rIns="0" bIns="0" rtlCol="0">
            <a:spAutoFit/>
          </a:bodyPr>
          <a:lstStyle/>
          <a:p>
            <a:pPr marL="337185" indent="-325120">
              <a:lnSpc>
                <a:spcPct val="100000"/>
              </a:lnSpc>
              <a:spcBef>
                <a:spcPts val="835"/>
              </a:spcBef>
              <a:buSzPct val="45652"/>
              <a:buFont typeface="Wingdings"/>
              <a:buChar char=""/>
              <a:tabLst>
                <a:tab pos="337185" algn="l"/>
                <a:tab pos="337820" algn="l"/>
              </a:tabLst>
            </a:pPr>
            <a:r>
              <a:rPr sz="2300" dirty="0">
                <a:latin typeface="Calibri"/>
                <a:cs typeface="Calibri"/>
              </a:rPr>
              <a:t>Windows</a:t>
            </a:r>
            <a:endParaRPr sz="2300">
              <a:latin typeface="Calibri"/>
              <a:cs typeface="Calibri"/>
            </a:endParaRPr>
          </a:p>
          <a:p>
            <a:pPr marL="768350" lvl="1" indent="-323850">
              <a:lnSpc>
                <a:spcPct val="100000"/>
              </a:lnSpc>
              <a:spcBef>
                <a:spcPts val="650"/>
              </a:spcBef>
              <a:buSzPct val="74358"/>
              <a:buFont typeface="Symbol"/>
              <a:buChar char=""/>
              <a:tabLst>
                <a:tab pos="768350" algn="l"/>
                <a:tab pos="768985" algn="l"/>
              </a:tabLst>
            </a:pPr>
            <a:r>
              <a:rPr sz="1950" spc="10" dirty="0">
                <a:latin typeface="Calibri"/>
                <a:cs typeface="Calibri"/>
              </a:rPr>
              <a:t>Aims</a:t>
            </a:r>
            <a:r>
              <a:rPr sz="1950" spc="15" dirty="0">
                <a:latin typeface="Calibri"/>
                <a:cs typeface="Calibri"/>
              </a:rPr>
              <a:t> </a:t>
            </a:r>
            <a:r>
              <a:rPr sz="1950" spc="-5" dirty="0">
                <a:latin typeface="Calibri"/>
                <a:cs typeface="Calibri"/>
              </a:rPr>
              <a:t>to</a:t>
            </a:r>
            <a:r>
              <a:rPr sz="1950" spc="5" dirty="0">
                <a:latin typeface="Calibri"/>
                <a:cs typeface="Calibri"/>
              </a:rPr>
              <a:t> </a:t>
            </a:r>
            <a:r>
              <a:rPr sz="1950" spc="15" dirty="0">
                <a:latin typeface="Calibri"/>
                <a:cs typeface="Calibri"/>
              </a:rPr>
              <a:t>be</a:t>
            </a:r>
            <a:r>
              <a:rPr sz="1950" spc="5" dirty="0">
                <a:latin typeface="Calibri"/>
                <a:cs typeface="Calibri"/>
              </a:rPr>
              <a:t> </a:t>
            </a:r>
            <a:r>
              <a:rPr sz="1950" spc="15" dirty="0">
                <a:latin typeface="Calibri"/>
                <a:cs typeface="Calibri"/>
              </a:rPr>
              <a:t>an</a:t>
            </a:r>
            <a:r>
              <a:rPr sz="1950" dirty="0">
                <a:latin typeface="Calibri"/>
                <a:cs typeface="Calibri"/>
              </a:rPr>
              <a:t> </a:t>
            </a:r>
            <a:r>
              <a:rPr sz="1950" b="1" spc="10" dirty="0">
                <a:latin typeface="Calibri"/>
                <a:cs typeface="Calibri"/>
              </a:rPr>
              <a:t>end-to-end</a:t>
            </a:r>
            <a:r>
              <a:rPr sz="1950" spc="10" dirty="0">
                <a:latin typeface="Calibri"/>
                <a:cs typeface="Calibri"/>
              </a:rPr>
              <a:t>,</a:t>
            </a:r>
            <a:r>
              <a:rPr sz="1950" spc="-5" dirty="0">
                <a:latin typeface="Calibri"/>
                <a:cs typeface="Calibri"/>
              </a:rPr>
              <a:t> </a:t>
            </a:r>
            <a:r>
              <a:rPr sz="1950" spc="5" dirty="0">
                <a:latin typeface="Calibri"/>
                <a:cs typeface="Calibri"/>
              </a:rPr>
              <a:t>full</a:t>
            </a:r>
            <a:r>
              <a:rPr sz="1950" spc="-15" dirty="0">
                <a:latin typeface="Calibri"/>
                <a:cs typeface="Calibri"/>
              </a:rPr>
              <a:t> </a:t>
            </a:r>
            <a:r>
              <a:rPr sz="1950" dirty="0">
                <a:latin typeface="Calibri"/>
                <a:cs typeface="Calibri"/>
              </a:rPr>
              <a:t>stack</a:t>
            </a:r>
            <a:r>
              <a:rPr sz="1950" spc="-5" dirty="0">
                <a:latin typeface="Calibri"/>
                <a:cs typeface="Calibri"/>
              </a:rPr>
              <a:t> </a:t>
            </a:r>
            <a:r>
              <a:rPr sz="1950" spc="10" dirty="0">
                <a:latin typeface="Calibri"/>
                <a:cs typeface="Calibri"/>
              </a:rPr>
              <a:t>solution</a:t>
            </a:r>
            <a:endParaRPr sz="1950">
              <a:latin typeface="Calibri"/>
              <a:cs typeface="Calibri"/>
            </a:endParaRPr>
          </a:p>
          <a:p>
            <a:pPr lvl="1">
              <a:lnSpc>
                <a:spcPct val="100000"/>
              </a:lnSpc>
              <a:spcBef>
                <a:spcPts val="5"/>
              </a:spcBef>
              <a:buFont typeface="Symbol"/>
              <a:buChar char=""/>
            </a:pPr>
            <a:endParaRPr sz="2150">
              <a:latin typeface="Calibri"/>
              <a:cs typeface="Calibri"/>
            </a:endParaRPr>
          </a:p>
          <a:p>
            <a:pPr marL="768350" lvl="1" indent="-323850">
              <a:lnSpc>
                <a:spcPct val="100000"/>
              </a:lnSpc>
              <a:buSzPct val="74358"/>
              <a:buFont typeface="Symbol"/>
              <a:buChar char=""/>
              <a:tabLst>
                <a:tab pos="768350" algn="l"/>
                <a:tab pos="768985" algn="l"/>
              </a:tabLst>
            </a:pPr>
            <a:r>
              <a:rPr sz="1950" spc="5" dirty="0">
                <a:latin typeface="Calibri"/>
                <a:cs typeface="Calibri"/>
              </a:rPr>
              <a:t>There</a:t>
            </a:r>
            <a:r>
              <a:rPr sz="1950" spc="-5" dirty="0">
                <a:latin typeface="Calibri"/>
                <a:cs typeface="Calibri"/>
              </a:rPr>
              <a:t> </a:t>
            </a:r>
            <a:r>
              <a:rPr sz="1950" spc="5" dirty="0">
                <a:latin typeface="Calibri"/>
                <a:cs typeface="Calibri"/>
              </a:rPr>
              <a:t>is</a:t>
            </a:r>
            <a:r>
              <a:rPr sz="1950" spc="-10" dirty="0">
                <a:latin typeface="Calibri"/>
                <a:cs typeface="Calibri"/>
              </a:rPr>
              <a:t> </a:t>
            </a:r>
            <a:r>
              <a:rPr sz="1950" spc="10" dirty="0">
                <a:latin typeface="Calibri"/>
                <a:cs typeface="Calibri"/>
              </a:rPr>
              <a:t>an</a:t>
            </a:r>
            <a:r>
              <a:rPr sz="1950" spc="15" dirty="0">
                <a:latin typeface="Calibri"/>
                <a:cs typeface="Calibri"/>
              </a:rPr>
              <a:t> </a:t>
            </a:r>
            <a:r>
              <a:rPr sz="1950" spc="5" dirty="0">
                <a:latin typeface="Calibri"/>
                <a:cs typeface="Calibri"/>
              </a:rPr>
              <a:t>intended/supported</a:t>
            </a:r>
            <a:r>
              <a:rPr sz="1950" spc="-40" dirty="0">
                <a:latin typeface="Calibri"/>
                <a:cs typeface="Calibri"/>
              </a:rPr>
              <a:t> </a:t>
            </a:r>
            <a:r>
              <a:rPr sz="1950" spc="-10" dirty="0">
                <a:latin typeface="Calibri"/>
                <a:cs typeface="Calibri"/>
              </a:rPr>
              <a:t>way</a:t>
            </a:r>
            <a:r>
              <a:rPr sz="1950" spc="10" dirty="0">
                <a:latin typeface="Calibri"/>
                <a:cs typeface="Calibri"/>
              </a:rPr>
              <a:t> </a:t>
            </a:r>
            <a:r>
              <a:rPr sz="1950" spc="-5" dirty="0">
                <a:latin typeface="Calibri"/>
                <a:cs typeface="Calibri"/>
              </a:rPr>
              <a:t>to</a:t>
            </a:r>
            <a:r>
              <a:rPr sz="1950" spc="10" dirty="0">
                <a:latin typeface="Calibri"/>
                <a:cs typeface="Calibri"/>
              </a:rPr>
              <a:t> </a:t>
            </a:r>
            <a:r>
              <a:rPr sz="1950" spc="15" dirty="0">
                <a:latin typeface="Calibri"/>
                <a:cs typeface="Calibri"/>
              </a:rPr>
              <a:t>do</a:t>
            </a:r>
            <a:r>
              <a:rPr sz="1950" spc="5" dirty="0">
                <a:latin typeface="Calibri"/>
                <a:cs typeface="Calibri"/>
              </a:rPr>
              <a:t> </a:t>
            </a:r>
            <a:r>
              <a:rPr sz="1950" spc="10" dirty="0">
                <a:latin typeface="Calibri"/>
                <a:cs typeface="Calibri"/>
              </a:rPr>
              <a:t>things</a:t>
            </a:r>
            <a:endParaRPr sz="1950">
              <a:latin typeface="Calibri"/>
              <a:cs typeface="Calibri"/>
            </a:endParaRPr>
          </a:p>
          <a:p>
            <a:pPr marL="1199515" lvl="2" indent="-285750">
              <a:lnSpc>
                <a:spcPct val="100000"/>
              </a:lnSpc>
              <a:spcBef>
                <a:spcPts val="225"/>
              </a:spcBef>
              <a:buSzPct val="45454"/>
              <a:buFont typeface="Wingdings"/>
              <a:buChar char=""/>
              <a:tabLst>
                <a:tab pos="1199515" algn="l"/>
                <a:tab pos="1200150" algn="l"/>
              </a:tabLst>
            </a:pPr>
            <a:r>
              <a:rPr sz="1650" dirty="0">
                <a:latin typeface="Calibri"/>
                <a:cs typeface="Calibri"/>
              </a:rPr>
              <a:t>Not</a:t>
            </a:r>
            <a:r>
              <a:rPr sz="1650" spc="-5" dirty="0">
                <a:latin typeface="Calibri"/>
                <a:cs typeface="Calibri"/>
              </a:rPr>
              <a:t> </a:t>
            </a:r>
            <a:r>
              <a:rPr sz="1650" dirty="0">
                <a:latin typeface="Calibri"/>
                <a:cs typeface="Calibri"/>
              </a:rPr>
              <a:t>designed</a:t>
            </a:r>
            <a:r>
              <a:rPr sz="1650" spc="-20" dirty="0">
                <a:latin typeface="Calibri"/>
                <a:cs typeface="Calibri"/>
              </a:rPr>
              <a:t> </a:t>
            </a:r>
            <a:r>
              <a:rPr sz="1650" spc="-5" dirty="0">
                <a:latin typeface="Calibri"/>
                <a:cs typeface="Calibri"/>
              </a:rPr>
              <a:t>to</a:t>
            </a:r>
            <a:r>
              <a:rPr sz="1650" spc="5" dirty="0">
                <a:latin typeface="Calibri"/>
                <a:cs typeface="Calibri"/>
              </a:rPr>
              <a:t> </a:t>
            </a:r>
            <a:r>
              <a:rPr sz="1650" dirty="0">
                <a:latin typeface="Calibri"/>
                <a:cs typeface="Calibri"/>
              </a:rPr>
              <a:t>pick</a:t>
            </a:r>
            <a:r>
              <a:rPr sz="1650" spc="-10" dirty="0">
                <a:latin typeface="Calibri"/>
                <a:cs typeface="Calibri"/>
              </a:rPr>
              <a:t> </a:t>
            </a:r>
            <a:r>
              <a:rPr sz="1650" dirty="0">
                <a:latin typeface="Calibri"/>
                <a:cs typeface="Calibri"/>
              </a:rPr>
              <a:t>and</a:t>
            </a:r>
            <a:r>
              <a:rPr sz="1650" spc="5" dirty="0">
                <a:latin typeface="Calibri"/>
                <a:cs typeface="Calibri"/>
              </a:rPr>
              <a:t> </a:t>
            </a:r>
            <a:r>
              <a:rPr sz="1650" dirty="0">
                <a:latin typeface="Calibri"/>
                <a:cs typeface="Calibri"/>
              </a:rPr>
              <a:t>choose</a:t>
            </a:r>
            <a:r>
              <a:rPr sz="1650" spc="5" dirty="0">
                <a:latin typeface="Calibri"/>
                <a:cs typeface="Calibri"/>
              </a:rPr>
              <a:t> </a:t>
            </a:r>
            <a:r>
              <a:rPr sz="1650" dirty="0">
                <a:latin typeface="Calibri"/>
                <a:cs typeface="Calibri"/>
              </a:rPr>
              <a:t>components</a:t>
            </a:r>
            <a:r>
              <a:rPr sz="1650" spc="-5" dirty="0">
                <a:latin typeface="Calibri"/>
                <a:cs typeface="Calibri"/>
              </a:rPr>
              <a:t> </a:t>
            </a:r>
            <a:r>
              <a:rPr sz="1650" dirty="0">
                <a:latin typeface="Calibri"/>
                <a:cs typeface="Calibri"/>
              </a:rPr>
              <a:t>or</a:t>
            </a:r>
            <a:r>
              <a:rPr sz="1650" spc="-5" dirty="0">
                <a:latin typeface="Calibri"/>
                <a:cs typeface="Calibri"/>
              </a:rPr>
              <a:t> </a:t>
            </a:r>
            <a:r>
              <a:rPr sz="1650" spc="-10" dirty="0">
                <a:latin typeface="Calibri"/>
                <a:cs typeface="Calibri"/>
              </a:rPr>
              <a:t>swap</a:t>
            </a:r>
            <a:r>
              <a:rPr sz="1650" spc="20" dirty="0">
                <a:latin typeface="Calibri"/>
                <a:cs typeface="Calibri"/>
              </a:rPr>
              <a:t> </a:t>
            </a:r>
            <a:r>
              <a:rPr sz="1650" dirty="0">
                <a:latin typeface="Calibri"/>
                <a:cs typeface="Calibri"/>
              </a:rPr>
              <a:t>pieces</a:t>
            </a:r>
            <a:r>
              <a:rPr sz="1650" spc="-15" dirty="0">
                <a:latin typeface="Calibri"/>
                <a:cs typeface="Calibri"/>
              </a:rPr>
              <a:t> </a:t>
            </a:r>
            <a:r>
              <a:rPr sz="1650" dirty="0">
                <a:latin typeface="Calibri"/>
                <a:cs typeface="Calibri"/>
              </a:rPr>
              <a:t>out</a:t>
            </a:r>
            <a:endParaRPr sz="1650">
              <a:latin typeface="Calibri"/>
              <a:cs typeface="Calibri"/>
            </a:endParaRPr>
          </a:p>
          <a:p>
            <a:pPr marL="1199515" lvl="2" indent="-285750">
              <a:lnSpc>
                <a:spcPct val="100000"/>
              </a:lnSpc>
              <a:spcBef>
                <a:spcPts val="204"/>
              </a:spcBef>
              <a:buSzPct val="45454"/>
              <a:buFont typeface="Wingdings"/>
              <a:buChar char=""/>
              <a:tabLst>
                <a:tab pos="1199515" algn="l"/>
                <a:tab pos="1200150" algn="l"/>
              </a:tabLst>
            </a:pPr>
            <a:r>
              <a:rPr sz="1650" spc="-10" dirty="0">
                <a:latin typeface="Calibri"/>
                <a:cs typeface="Calibri"/>
              </a:rPr>
              <a:t>Software</a:t>
            </a:r>
            <a:r>
              <a:rPr sz="1650" dirty="0">
                <a:latin typeface="Calibri"/>
                <a:cs typeface="Calibri"/>
              </a:rPr>
              <a:t> not</a:t>
            </a:r>
            <a:r>
              <a:rPr sz="1650" spc="-5" dirty="0">
                <a:latin typeface="Calibri"/>
                <a:cs typeface="Calibri"/>
              </a:rPr>
              <a:t> </a:t>
            </a:r>
            <a:r>
              <a:rPr sz="1650" dirty="0">
                <a:latin typeface="Calibri"/>
                <a:cs typeface="Calibri"/>
              </a:rPr>
              <a:t>supposed</a:t>
            </a:r>
            <a:r>
              <a:rPr sz="1650" spc="5" dirty="0">
                <a:latin typeface="Calibri"/>
                <a:cs typeface="Calibri"/>
              </a:rPr>
              <a:t> </a:t>
            </a:r>
            <a:r>
              <a:rPr sz="1650" spc="-5" dirty="0">
                <a:latin typeface="Calibri"/>
                <a:cs typeface="Calibri"/>
              </a:rPr>
              <a:t>to</a:t>
            </a:r>
            <a:r>
              <a:rPr sz="1650" dirty="0">
                <a:latin typeface="Calibri"/>
                <a:cs typeface="Calibri"/>
              </a:rPr>
              <a:t> </a:t>
            </a:r>
            <a:r>
              <a:rPr sz="1650" spc="5" dirty="0">
                <a:latin typeface="Calibri"/>
                <a:cs typeface="Calibri"/>
              </a:rPr>
              <a:t>be </a:t>
            </a:r>
            <a:r>
              <a:rPr sz="1650" spc="-5" dirty="0">
                <a:latin typeface="Calibri"/>
                <a:cs typeface="Calibri"/>
              </a:rPr>
              <a:t>modified/customized</a:t>
            </a:r>
            <a:endParaRPr sz="1650">
              <a:latin typeface="Calibri"/>
              <a:cs typeface="Calibri"/>
            </a:endParaRPr>
          </a:p>
          <a:p>
            <a:pPr lvl="2">
              <a:lnSpc>
                <a:spcPct val="100000"/>
              </a:lnSpc>
              <a:buFont typeface="Wingdings"/>
              <a:buChar char=""/>
            </a:pPr>
            <a:endParaRPr sz="1800">
              <a:latin typeface="Calibri"/>
              <a:cs typeface="Calibri"/>
            </a:endParaRPr>
          </a:p>
          <a:p>
            <a:pPr marL="768350" lvl="1" indent="-323850">
              <a:lnSpc>
                <a:spcPct val="100000"/>
              </a:lnSpc>
              <a:buSzPct val="74358"/>
              <a:buFont typeface="Symbol"/>
              <a:buChar char=""/>
              <a:tabLst>
                <a:tab pos="768350" algn="l"/>
                <a:tab pos="768985" algn="l"/>
              </a:tabLst>
            </a:pPr>
            <a:r>
              <a:rPr sz="1950" b="1" spc="5" dirty="0">
                <a:latin typeface="Calibri"/>
                <a:cs typeface="Calibri"/>
              </a:rPr>
              <a:t>Proprietary</a:t>
            </a:r>
            <a:r>
              <a:rPr sz="1950" spc="5" dirty="0">
                <a:latin typeface="Calibri"/>
                <a:cs typeface="Calibri"/>
              </a:rPr>
              <a:t>,</a:t>
            </a:r>
            <a:r>
              <a:rPr sz="1950" spc="-30" dirty="0">
                <a:latin typeface="Calibri"/>
                <a:cs typeface="Calibri"/>
              </a:rPr>
              <a:t> </a:t>
            </a:r>
            <a:r>
              <a:rPr sz="1950" spc="5" dirty="0">
                <a:latin typeface="Calibri"/>
                <a:cs typeface="Calibri"/>
              </a:rPr>
              <a:t>(mostly) </a:t>
            </a:r>
            <a:r>
              <a:rPr sz="1950" spc="10" dirty="0">
                <a:latin typeface="Calibri"/>
                <a:cs typeface="Calibri"/>
              </a:rPr>
              <a:t>not</a:t>
            </a:r>
            <a:r>
              <a:rPr sz="1950" spc="5" dirty="0">
                <a:latin typeface="Calibri"/>
                <a:cs typeface="Calibri"/>
              </a:rPr>
              <a:t> </a:t>
            </a:r>
            <a:r>
              <a:rPr sz="1950" spc="10" dirty="0">
                <a:latin typeface="Calibri"/>
                <a:cs typeface="Calibri"/>
              </a:rPr>
              <a:t>open</a:t>
            </a:r>
            <a:r>
              <a:rPr sz="1950" dirty="0">
                <a:latin typeface="Calibri"/>
                <a:cs typeface="Calibri"/>
              </a:rPr>
              <a:t> </a:t>
            </a:r>
            <a:r>
              <a:rPr sz="1950" spc="10" dirty="0">
                <a:latin typeface="Calibri"/>
                <a:cs typeface="Calibri"/>
              </a:rPr>
              <a:t>source</a:t>
            </a:r>
            <a:endParaRPr sz="1950">
              <a:latin typeface="Calibri"/>
              <a:cs typeface="Calibri"/>
            </a:endParaRPr>
          </a:p>
          <a:p>
            <a:pPr lvl="1">
              <a:lnSpc>
                <a:spcPct val="100000"/>
              </a:lnSpc>
              <a:spcBef>
                <a:spcPts val="5"/>
              </a:spcBef>
              <a:buFont typeface="Symbol"/>
              <a:buChar char=""/>
            </a:pPr>
            <a:endParaRPr sz="2150">
              <a:latin typeface="Calibri"/>
              <a:cs typeface="Calibri"/>
            </a:endParaRPr>
          </a:p>
          <a:p>
            <a:pPr marL="768350" lvl="1" indent="-323850">
              <a:lnSpc>
                <a:spcPct val="100000"/>
              </a:lnSpc>
              <a:buSzPct val="74358"/>
              <a:buFont typeface="Symbol"/>
              <a:buChar char=""/>
              <a:tabLst>
                <a:tab pos="768350" algn="l"/>
                <a:tab pos="768985" algn="l"/>
              </a:tabLst>
            </a:pPr>
            <a:r>
              <a:rPr sz="1950" spc="5" dirty="0">
                <a:latin typeface="Calibri"/>
                <a:cs typeface="Calibri"/>
              </a:rPr>
              <a:t>Costs</a:t>
            </a:r>
            <a:r>
              <a:rPr sz="1950" spc="10" dirty="0">
                <a:latin typeface="Calibri"/>
                <a:cs typeface="Calibri"/>
              </a:rPr>
              <a:t> money</a:t>
            </a:r>
            <a:r>
              <a:rPr sz="1950" spc="5" dirty="0">
                <a:latin typeface="Calibri"/>
                <a:cs typeface="Calibri"/>
              </a:rPr>
              <a:t> </a:t>
            </a:r>
            <a:r>
              <a:rPr sz="1950" spc="-5" dirty="0">
                <a:latin typeface="Calibri"/>
                <a:cs typeface="Calibri"/>
              </a:rPr>
              <a:t>for</a:t>
            </a:r>
            <a:r>
              <a:rPr sz="1950" dirty="0">
                <a:latin typeface="Calibri"/>
                <a:cs typeface="Calibri"/>
              </a:rPr>
              <a:t> </a:t>
            </a:r>
            <a:r>
              <a:rPr sz="1950" spc="10" dirty="0">
                <a:latin typeface="Calibri"/>
                <a:cs typeface="Calibri"/>
              </a:rPr>
              <a:t>licenses</a:t>
            </a:r>
            <a:r>
              <a:rPr sz="1950" spc="-30" dirty="0">
                <a:latin typeface="Calibri"/>
                <a:cs typeface="Calibri"/>
              </a:rPr>
              <a:t> </a:t>
            </a:r>
            <a:r>
              <a:rPr sz="1950" spc="5" dirty="0">
                <a:latin typeface="Calibri"/>
                <a:cs typeface="Calibri"/>
              </a:rPr>
              <a:t>(mostly)</a:t>
            </a:r>
            <a:endParaRPr sz="1950">
              <a:latin typeface="Calibri"/>
              <a:cs typeface="Calibri"/>
            </a:endParaRPr>
          </a:p>
        </p:txBody>
      </p:sp>
      <p:pic>
        <p:nvPicPr>
          <p:cNvPr id="4" name="object 4"/>
          <p:cNvPicPr/>
          <p:nvPr/>
        </p:nvPicPr>
        <p:blipFill>
          <a:blip r:embed="rId2" cstate="print"/>
          <a:stretch>
            <a:fillRect/>
          </a:stretch>
        </p:blipFill>
        <p:spPr>
          <a:xfrm>
            <a:off x="6782942" y="4300727"/>
            <a:ext cx="2285999" cy="2295524"/>
          </a:xfrm>
          <a:prstGeom prst="rect">
            <a:avLst/>
          </a:prstGeom>
        </p:spPr>
      </p:pic>
      <p:sp>
        <p:nvSpPr>
          <p:cNvPr id="6" name="object 6"/>
          <p:cNvSpPr txBox="1">
            <a:spLocks noGrp="1"/>
          </p:cNvSpPr>
          <p:nvPr>
            <p:ph type="ftr" sz="quarter" idx="5"/>
          </p:nvPr>
        </p:nvSpPr>
        <p:spPr>
          <a:xfrm>
            <a:off x="1935607" y="7232122"/>
            <a:ext cx="6210300" cy="234038"/>
          </a:xfrm>
          <a:prstGeom prst="rect">
            <a:avLst/>
          </a:prstGeom>
        </p:spPr>
        <p:txBody>
          <a:bodyPr vert="horz" wrap="square" lIns="0" tIns="0" rIns="0" bIns="0" rtlCol="0">
            <a:spAutoFit/>
          </a:bodyPr>
          <a:lstStyle/>
          <a:p>
            <a:pPr marL="12700">
              <a:lnSpc>
                <a:spcPts val="1810"/>
              </a:lnSpc>
            </a:pPr>
            <a:r>
              <a:rPr lang="en-US" spc="-5"/>
              <a:t>Real-world systems: ethical hacking practicum – UW Summer 2021</a:t>
            </a:r>
            <a:endParaRPr spc="-5"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1782" y="785541"/>
            <a:ext cx="2868295" cy="579755"/>
          </a:xfrm>
          <a:prstGeom prst="rect">
            <a:avLst/>
          </a:prstGeom>
        </p:spPr>
        <p:txBody>
          <a:bodyPr vert="horz" wrap="square" lIns="0" tIns="17145" rIns="0" bIns="0" rtlCol="0">
            <a:spAutoFit/>
          </a:bodyPr>
          <a:lstStyle/>
          <a:p>
            <a:pPr marL="12700">
              <a:lnSpc>
                <a:spcPct val="100000"/>
              </a:lnSpc>
              <a:spcBef>
                <a:spcPts val="135"/>
              </a:spcBef>
            </a:pPr>
            <a:r>
              <a:rPr sz="3600" b="0" spc="10" dirty="0">
                <a:latin typeface="Calibri Light"/>
                <a:cs typeface="Calibri Light"/>
              </a:rPr>
              <a:t>Linux</a:t>
            </a:r>
            <a:r>
              <a:rPr sz="3600" b="0" spc="-70" dirty="0">
                <a:latin typeface="Calibri Light"/>
                <a:cs typeface="Calibri Light"/>
              </a:rPr>
              <a:t> </a:t>
            </a:r>
            <a:r>
              <a:rPr sz="3600" b="0" spc="5" dirty="0">
                <a:latin typeface="Calibri Light"/>
                <a:cs typeface="Calibri Light"/>
              </a:rPr>
              <a:t>Networks</a:t>
            </a:r>
            <a:endParaRPr sz="3600">
              <a:latin typeface="Calibri Light"/>
              <a:cs typeface="Calibri Light"/>
            </a:endParaRPr>
          </a:p>
        </p:txBody>
      </p:sp>
      <p:sp>
        <p:nvSpPr>
          <p:cNvPr id="5" name="object 5"/>
          <p:cNvSpPr txBox="1">
            <a:spLocks noGrp="1"/>
          </p:cNvSpPr>
          <p:nvPr>
            <p:ph type="ftr" sz="quarter" idx="5"/>
          </p:nvPr>
        </p:nvSpPr>
        <p:spPr>
          <a:xfrm>
            <a:off x="1935607" y="7232122"/>
            <a:ext cx="6210300" cy="234038"/>
          </a:xfrm>
          <a:prstGeom prst="rect">
            <a:avLst/>
          </a:prstGeom>
        </p:spPr>
        <p:txBody>
          <a:bodyPr vert="horz" wrap="square" lIns="0" tIns="0" rIns="0" bIns="0" rtlCol="0">
            <a:spAutoFit/>
          </a:bodyPr>
          <a:lstStyle/>
          <a:p>
            <a:pPr marL="12700">
              <a:lnSpc>
                <a:spcPts val="1810"/>
              </a:lnSpc>
            </a:pPr>
            <a:r>
              <a:rPr lang="en-US" spc="-5"/>
              <a:t>Real-world systems: ethical hacking practicum – UW Summer 2021</a:t>
            </a:r>
            <a:endParaRPr spc="-5" dirty="0"/>
          </a:p>
        </p:txBody>
      </p:sp>
      <p:sp>
        <p:nvSpPr>
          <p:cNvPr id="3" name="object 3"/>
          <p:cNvSpPr txBox="1"/>
          <p:nvPr/>
        </p:nvSpPr>
        <p:spPr>
          <a:xfrm>
            <a:off x="771782" y="1935519"/>
            <a:ext cx="8190230" cy="3804920"/>
          </a:xfrm>
          <a:prstGeom prst="rect">
            <a:avLst/>
          </a:prstGeom>
        </p:spPr>
        <p:txBody>
          <a:bodyPr vert="horz" wrap="square" lIns="0" tIns="106045" rIns="0" bIns="0" rtlCol="0">
            <a:spAutoFit/>
          </a:bodyPr>
          <a:lstStyle/>
          <a:p>
            <a:pPr marL="469900" indent="-457200">
              <a:lnSpc>
                <a:spcPct val="100000"/>
              </a:lnSpc>
              <a:spcBef>
                <a:spcPts val="835"/>
              </a:spcBef>
              <a:buFont typeface="Arial"/>
              <a:buChar char="•"/>
              <a:tabLst>
                <a:tab pos="469265" algn="l"/>
                <a:tab pos="469900" algn="l"/>
              </a:tabLst>
            </a:pPr>
            <a:r>
              <a:rPr sz="2300" spc="5" dirty="0">
                <a:latin typeface="Calibri"/>
                <a:cs typeface="Calibri"/>
              </a:rPr>
              <a:t>Big</a:t>
            </a:r>
            <a:r>
              <a:rPr sz="2300" spc="-15" dirty="0">
                <a:latin typeface="Calibri"/>
                <a:cs typeface="Calibri"/>
              </a:rPr>
              <a:t> </a:t>
            </a:r>
            <a:r>
              <a:rPr sz="2300" spc="-5" dirty="0">
                <a:latin typeface="Calibri"/>
                <a:cs typeface="Calibri"/>
              </a:rPr>
              <a:t>Data</a:t>
            </a:r>
            <a:r>
              <a:rPr sz="2300" spc="-10" dirty="0">
                <a:latin typeface="Calibri"/>
                <a:cs typeface="Calibri"/>
              </a:rPr>
              <a:t> </a:t>
            </a:r>
            <a:r>
              <a:rPr sz="2300" dirty="0">
                <a:latin typeface="Calibri"/>
                <a:cs typeface="Calibri"/>
              </a:rPr>
              <a:t>technologies</a:t>
            </a:r>
            <a:endParaRPr sz="2300">
              <a:latin typeface="Calibri"/>
              <a:cs typeface="Calibri"/>
            </a:endParaRPr>
          </a:p>
          <a:p>
            <a:pPr marL="870585" lvl="1" indent="-457834">
              <a:lnSpc>
                <a:spcPct val="100000"/>
              </a:lnSpc>
              <a:spcBef>
                <a:spcPts val="650"/>
              </a:spcBef>
              <a:buFont typeface="Arial"/>
              <a:buChar char="•"/>
              <a:tabLst>
                <a:tab pos="870585" algn="l"/>
                <a:tab pos="871219" algn="l"/>
              </a:tabLst>
            </a:pPr>
            <a:r>
              <a:rPr sz="1950" spc="-10" dirty="0">
                <a:latin typeface="Calibri"/>
                <a:cs typeface="Calibri"/>
              </a:rPr>
              <a:t>We’ve</a:t>
            </a:r>
            <a:r>
              <a:rPr sz="1950" spc="20" dirty="0">
                <a:latin typeface="Calibri"/>
                <a:cs typeface="Calibri"/>
              </a:rPr>
              <a:t> </a:t>
            </a:r>
            <a:r>
              <a:rPr sz="1950" dirty="0">
                <a:latin typeface="Calibri"/>
                <a:cs typeface="Calibri"/>
              </a:rPr>
              <a:t>covered</a:t>
            </a:r>
            <a:r>
              <a:rPr sz="1950" spc="5" dirty="0">
                <a:latin typeface="Calibri"/>
                <a:cs typeface="Calibri"/>
              </a:rPr>
              <a:t> </a:t>
            </a:r>
            <a:r>
              <a:rPr sz="1950" spc="10" dirty="0">
                <a:latin typeface="Calibri"/>
                <a:cs typeface="Calibri"/>
              </a:rPr>
              <a:t>Hadoop and</a:t>
            </a:r>
            <a:r>
              <a:rPr sz="1950" spc="-5" dirty="0">
                <a:latin typeface="Calibri"/>
                <a:cs typeface="Calibri"/>
              </a:rPr>
              <a:t> </a:t>
            </a:r>
            <a:r>
              <a:rPr sz="1950" dirty="0">
                <a:latin typeface="Calibri"/>
                <a:cs typeface="Calibri"/>
              </a:rPr>
              <a:t>related</a:t>
            </a:r>
            <a:r>
              <a:rPr sz="1950" spc="10" dirty="0">
                <a:latin typeface="Calibri"/>
                <a:cs typeface="Calibri"/>
              </a:rPr>
              <a:t> </a:t>
            </a:r>
            <a:r>
              <a:rPr sz="1950" dirty="0">
                <a:latin typeface="Calibri"/>
                <a:cs typeface="Calibri"/>
              </a:rPr>
              <a:t>tech before</a:t>
            </a:r>
            <a:endParaRPr sz="1950">
              <a:latin typeface="Calibri"/>
              <a:cs typeface="Calibri"/>
            </a:endParaRPr>
          </a:p>
          <a:p>
            <a:pPr lvl="1">
              <a:lnSpc>
                <a:spcPct val="100000"/>
              </a:lnSpc>
              <a:spcBef>
                <a:spcPts val="30"/>
              </a:spcBef>
              <a:buFont typeface="Arial"/>
              <a:buChar char="•"/>
            </a:pPr>
            <a:endParaRPr sz="2100">
              <a:latin typeface="Calibri"/>
              <a:cs typeface="Calibri"/>
            </a:endParaRPr>
          </a:p>
          <a:p>
            <a:pPr marL="870585" marR="5080" lvl="1" indent="-457200">
              <a:lnSpc>
                <a:spcPct val="101499"/>
              </a:lnSpc>
              <a:buFont typeface="Arial"/>
              <a:buChar char="•"/>
              <a:tabLst>
                <a:tab pos="870585" algn="l"/>
                <a:tab pos="871219" algn="l"/>
              </a:tabLst>
            </a:pPr>
            <a:r>
              <a:rPr sz="1950" spc="-5" dirty="0">
                <a:latin typeface="Calibri"/>
                <a:cs typeface="Calibri"/>
              </a:rPr>
              <a:t>Even</a:t>
            </a:r>
            <a:r>
              <a:rPr sz="1950" spc="15" dirty="0">
                <a:latin typeface="Calibri"/>
                <a:cs typeface="Calibri"/>
              </a:rPr>
              <a:t> </a:t>
            </a:r>
            <a:r>
              <a:rPr sz="1950" spc="5" dirty="0">
                <a:latin typeface="Calibri"/>
                <a:cs typeface="Calibri"/>
              </a:rPr>
              <a:t>if</a:t>
            </a:r>
            <a:r>
              <a:rPr sz="1950" dirty="0">
                <a:latin typeface="Calibri"/>
                <a:cs typeface="Calibri"/>
              </a:rPr>
              <a:t> </a:t>
            </a:r>
            <a:r>
              <a:rPr sz="1950" spc="10" dirty="0">
                <a:latin typeface="Calibri"/>
                <a:cs typeface="Calibri"/>
              </a:rPr>
              <a:t>the</a:t>
            </a:r>
            <a:r>
              <a:rPr sz="1950" dirty="0">
                <a:latin typeface="Calibri"/>
                <a:cs typeface="Calibri"/>
              </a:rPr>
              <a:t> overall</a:t>
            </a:r>
            <a:r>
              <a:rPr sz="1950" spc="20" dirty="0">
                <a:latin typeface="Calibri"/>
                <a:cs typeface="Calibri"/>
              </a:rPr>
              <a:t> </a:t>
            </a:r>
            <a:r>
              <a:rPr sz="1950" spc="5" dirty="0">
                <a:latin typeface="Calibri"/>
                <a:cs typeface="Calibri"/>
              </a:rPr>
              <a:t>network</a:t>
            </a:r>
            <a:r>
              <a:rPr sz="1950" dirty="0">
                <a:latin typeface="Calibri"/>
                <a:cs typeface="Calibri"/>
              </a:rPr>
              <a:t> </a:t>
            </a:r>
            <a:r>
              <a:rPr sz="1950" spc="5" dirty="0">
                <a:latin typeface="Calibri"/>
                <a:cs typeface="Calibri"/>
              </a:rPr>
              <a:t>is</a:t>
            </a:r>
            <a:r>
              <a:rPr sz="1950" spc="10" dirty="0">
                <a:latin typeface="Calibri"/>
                <a:cs typeface="Calibri"/>
              </a:rPr>
              <a:t> not</a:t>
            </a:r>
            <a:r>
              <a:rPr sz="1950" dirty="0">
                <a:latin typeface="Calibri"/>
                <a:cs typeface="Calibri"/>
              </a:rPr>
              <a:t> </a:t>
            </a:r>
            <a:r>
              <a:rPr sz="1950" spc="5" dirty="0">
                <a:latin typeface="Calibri"/>
                <a:cs typeface="Calibri"/>
              </a:rPr>
              <a:t>heavy</a:t>
            </a:r>
            <a:r>
              <a:rPr sz="1950" spc="20" dirty="0">
                <a:latin typeface="Calibri"/>
                <a:cs typeface="Calibri"/>
              </a:rPr>
              <a:t> </a:t>
            </a:r>
            <a:r>
              <a:rPr sz="1950" spc="10" dirty="0">
                <a:latin typeface="Calibri"/>
                <a:cs typeface="Calibri"/>
              </a:rPr>
              <a:t>on</a:t>
            </a:r>
            <a:r>
              <a:rPr sz="1950" spc="5" dirty="0">
                <a:latin typeface="Calibri"/>
                <a:cs typeface="Calibri"/>
              </a:rPr>
              <a:t> Linux,</a:t>
            </a:r>
            <a:r>
              <a:rPr sz="1950" spc="30" dirty="0">
                <a:latin typeface="Calibri"/>
                <a:cs typeface="Calibri"/>
              </a:rPr>
              <a:t> </a:t>
            </a:r>
            <a:r>
              <a:rPr sz="1950" spc="-5" dirty="0">
                <a:latin typeface="Calibri"/>
                <a:cs typeface="Calibri"/>
              </a:rPr>
              <a:t>you’re</a:t>
            </a:r>
            <a:r>
              <a:rPr sz="1950" spc="15" dirty="0">
                <a:latin typeface="Calibri"/>
                <a:cs typeface="Calibri"/>
              </a:rPr>
              <a:t> </a:t>
            </a:r>
            <a:r>
              <a:rPr sz="1950" spc="-5" dirty="0">
                <a:latin typeface="Calibri"/>
                <a:cs typeface="Calibri"/>
              </a:rPr>
              <a:t>likely</a:t>
            </a:r>
            <a:r>
              <a:rPr sz="1950" dirty="0">
                <a:latin typeface="Calibri"/>
                <a:cs typeface="Calibri"/>
              </a:rPr>
              <a:t> </a:t>
            </a:r>
            <a:r>
              <a:rPr sz="1950" spc="-5" dirty="0">
                <a:latin typeface="Calibri"/>
                <a:cs typeface="Calibri"/>
              </a:rPr>
              <a:t>to</a:t>
            </a:r>
            <a:r>
              <a:rPr sz="1950" spc="15" dirty="0">
                <a:latin typeface="Calibri"/>
                <a:cs typeface="Calibri"/>
              </a:rPr>
              <a:t> </a:t>
            </a:r>
            <a:r>
              <a:rPr sz="1950" spc="10" dirty="0">
                <a:latin typeface="Calibri"/>
                <a:cs typeface="Calibri"/>
              </a:rPr>
              <a:t>see big </a:t>
            </a:r>
            <a:r>
              <a:rPr sz="1950" spc="-425" dirty="0">
                <a:latin typeface="Calibri"/>
                <a:cs typeface="Calibri"/>
              </a:rPr>
              <a:t> </a:t>
            </a:r>
            <a:r>
              <a:rPr sz="1950" spc="-5" dirty="0">
                <a:latin typeface="Calibri"/>
                <a:cs typeface="Calibri"/>
              </a:rPr>
              <a:t>data</a:t>
            </a:r>
            <a:r>
              <a:rPr sz="1950" spc="5" dirty="0">
                <a:latin typeface="Calibri"/>
                <a:cs typeface="Calibri"/>
              </a:rPr>
              <a:t> technology</a:t>
            </a:r>
            <a:r>
              <a:rPr sz="1950" spc="15" dirty="0">
                <a:latin typeface="Calibri"/>
                <a:cs typeface="Calibri"/>
              </a:rPr>
              <a:t> </a:t>
            </a:r>
            <a:r>
              <a:rPr sz="1950" spc="10" dirty="0">
                <a:latin typeface="Calibri"/>
                <a:cs typeface="Calibri"/>
              </a:rPr>
              <a:t>running</a:t>
            </a:r>
            <a:r>
              <a:rPr sz="1950" spc="-20" dirty="0">
                <a:latin typeface="Calibri"/>
                <a:cs typeface="Calibri"/>
              </a:rPr>
              <a:t> </a:t>
            </a:r>
            <a:r>
              <a:rPr sz="1950" spc="10" dirty="0">
                <a:latin typeface="Calibri"/>
                <a:cs typeface="Calibri"/>
              </a:rPr>
              <a:t>on</a:t>
            </a:r>
            <a:r>
              <a:rPr sz="1950" dirty="0">
                <a:latin typeface="Calibri"/>
                <a:cs typeface="Calibri"/>
              </a:rPr>
              <a:t> </a:t>
            </a:r>
            <a:r>
              <a:rPr sz="1950" spc="10" dirty="0">
                <a:latin typeface="Calibri"/>
                <a:cs typeface="Calibri"/>
              </a:rPr>
              <a:t>Linux</a:t>
            </a:r>
            <a:endParaRPr sz="1950">
              <a:latin typeface="Calibri"/>
              <a:cs typeface="Calibri"/>
            </a:endParaRPr>
          </a:p>
          <a:p>
            <a:pPr lvl="1">
              <a:lnSpc>
                <a:spcPct val="100000"/>
              </a:lnSpc>
              <a:spcBef>
                <a:spcPts val="5"/>
              </a:spcBef>
              <a:buFont typeface="Arial"/>
              <a:buChar char="•"/>
            </a:pPr>
            <a:endParaRPr sz="2150">
              <a:latin typeface="Calibri"/>
              <a:cs typeface="Calibri"/>
            </a:endParaRPr>
          </a:p>
          <a:p>
            <a:pPr marL="870585" lvl="1" indent="-457834">
              <a:lnSpc>
                <a:spcPct val="100000"/>
              </a:lnSpc>
              <a:buFont typeface="Arial"/>
              <a:buChar char="•"/>
              <a:tabLst>
                <a:tab pos="870585" algn="l"/>
                <a:tab pos="871219" algn="l"/>
              </a:tabLst>
            </a:pPr>
            <a:r>
              <a:rPr sz="1950" spc="5" dirty="0">
                <a:latin typeface="Calibri"/>
                <a:cs typeface="Calibri"/>
              </a:rPr>
              <a:t>Possibly</a:t>
            </a:r>
            <a:r>
              <a:rPr sz="1950" spc="-10" dirty="0">
                <a:latin typeface="Calibri"/>
                <a:cs typeface="Calibri"/>
              </a:rPr>
              <a:t> </a:t>
            </a:r>
            <a:r>
              <a:rPr sz="1950" spc="-5" dirty="0">
                <a:latin typeface="Calibri"/>
                <a:cs typeface="Calibri"/>
              </a:rPr>
              <a:t>integrated</a:t>
            </a:r>
            <a:r>
              <a:rPr sz="1950" spc="5" dirty="0">
                <a:latin typeface="Calibri"/>
                <a:cs typeface="Calibri"/>
              </a:rPr>
              <a:t> </a:t>
            </a:r>
            <a:r>
              <a:rPr sz="1950" spc="10" dirty="0">
                <a:latin typeface="Calibri"/>
                <a:cs typeface="Calibri"/>
              </a:rPr>
              <a:t>with</a:t>
            </a:r>
            <a:r>
              <a:rPr sz="1950" dirty="0">
                <a:latin typeface="Calibri"/>
                <a:cs typeface="Calibri"/>
              </a:rPr>
              <a:t> </a:t>
            </a:r>
            <a:r>
              <a:rPr sz="1950" spc="10" dirty="0">
                <a:latin typeface="Calibri"/>
                <a:cs typeface="Calibri"/>
              </a:rPr>
              <a:t>AD</a:t>
            </a:r>
            <a:r>
              <a:rPr sz="1950" spc="20" dirty="0">
                <a:latin typeface="Calibri"/>
                <a:cs typeface="Calibri"/>
              </a:rPr>
              <a:t> </a:t>
            </a:r>
            <a:r>
              <a:rPr sz="1950" spc="10" dirty="0">
                <a:latin typeface="Calibri"/>
                <a:cs typeface="Calibri"/>
              </a:rPr>
              <a:t>or</a:t>
            </a:r>
            <a:r>
              <a:rPr sz="1950" dirty="0">
                <a:latin typeface="Calibri"/>
                <a:cs typeface="Calibri"/>
              </a:rPr>
              <a:t> Kerberos</a:t>
            </a:r>
            <a:endParaRPr sz="1950">
              <a:latin typeface="Calibri"/>
              <a:cs typeface="Calibri"/>
            </a:endParaRPr>
          </a:p>
          <a:p>
            <a:pPr marL="1270000" lvl="2" indent="-457200">
              <a:lnSpc>
                <a:spcPct val="100000"/>
              </a:lnSpc>
              <a:spcBef>
                <a:spcPts val="225"/>
              </a:spcBef>
              <a:buFont typeface="Arial"/>
              <a:buChar char="•"/>
              <a:tabLst>
                <a:tab pos="1269365" algn="l"/>
                <a:tab pos="1270000" algn="l"/>
              </a:tabLst>
            </a:pPr>
            <a:r>
              <a:rPr sz="1650" dirty="0">
                <a:latin typeface="Calibri"/>
                <a:cs typeface="Calibri"/>
              </a:rPr>
              <a:t>Or</a:t>
            </a:r>
            <a:r>
              <a:rPr sz="1650" spc="25" dirty="0">
                <a:latin typeface="Calibri"/>
                <a:cs typeface="Calibri"/>
              </a:rPr>
              <a:t> </a:t>
            </a:r>
            <a:r>
              <a:rPr sz="1650" spc="-10" dirty="0">
                <a:latin typeface="Calibri"/>
                <a:cs typeface="Calibri"/>
              </a:rPr>
              <a:t>maybe</a:t>
            </a:r>
            <a:r>
              <a:rPr sz="1650" spc="30" dirty="0">
                <a:latin typeface="Calibri"/>
                <a:cs typeface="Calibri"/>
              </a:rPr>
              <a:t> </a:t>
            </a:r>
            <a:r>
              <a:rPr sz="1650" spc="-5" dirty="0">
                <a:latin typeface="Calibri"/>
                <a:cs typeface="Calibri"/>
              </a:rPr>
              <a:t>standalone</a:t>
            </a:r>
            <a:r>
              <a:rPr sz="1650" spc="5" dirty="0">
                <a:latin typeface="Calibri"/>
                <a:cs typeface="Calibri"/>
              </a:rPr>
              <a:t> </a:t>
            </a:r>
            <a:r>
              <a:rPr sz="1650" spc="-10" dirty="0">
                <a:latin typeface="Calibri"/>
                <a:cs typeface="Calibri"/>
              </a:rPr>
              <a:t>environments/clusters</a:t>
            </a:r>
            <a:endParaRPr sz="1650">
              <a:latin typeface="Calibri"/>
              <a:cs typeface="Calibri"/>
            </a:endParaRPr>
          </a:p>
          <a:p>
            <a:pPr marL="1270000" lvl="2" indent="-457200">
              <a:lnSpc>
                <a:spcPct val="100000"/>
              </a:lnSpc>
              <a:spcBef>
                <a:spcPts val="204"/>
              </a:spcBef>
              <a:buFont typeface="Arial"/>
              <a:buChar char="•"/>
              <a:tabLst>
                <a:tab pos="1269365" algn="l"/>
                <a:tab pos="1270000" algn="l"/>
              </a:tabLst>
            </a:pPr>
            <a:r>
              <a:rPr sz="1650" spc="-5" dirty="0">
                <a:latin typeface="Calibri"/>
                <a:cs typeface="Calibri"/>
              </a:rPr>
              <a:t>Examine</a:t>
            </a:r>
            <a:r>
              <a:rPr sz="1650" spc="-20" dirty="0">
                <a:latin typeface="Calibri"/>
                <a:cs typeface="Calibri"/>
              </a:rPr>
              <a:t> </a:t>
            </a:r>
            <a:r>
              <a:rPr sz="1650" dirty="0">
                <a:latin typeface="Calibri"/>
                <a:cs typeface="Calibri"/>
              </a:rPr>
              <a:t>these</a:t>
            </a:r>
            <a:r>
              <a:rPr sz="1650" spc="-15" dirty="0">
                <a:latin typeface="Calibri"/>
                <a:cs typeface="Calibri"/>
              </a:rPr>
              <a:t> </a:t>
            </a:r>
            <a:r>
              <a:rPr sz="1650" spc="-5" dirty="0">
                <a:latin typeface="Calibri"/>
                <a:cs typeface="Calibri"/>
              </a:rPr>
              <a:t>carefully</a:t>
            </a:r>
            <a:r>
              <a:rPr sz="1650" spc="-25" dirty="0">
                <a:latin typeface="Calibri"/>
                <a:cs typeface="Calibri"/>
              </a:rPr>
              <a:t> </a:t>
            </a:r>
            <a:r>
              <a:rPr sz="1650" spc="-15" dirty="0">
                <a:latin typeface="Calibri"/>
                <a:cs typeface="Calibri"/>
              </a:rPr>
              <a:t>for </a:t>
            </a:r>
            <a:r>
              <a:rPr sz="1650" spc="-5" dirty="0">
                <a:latin typeface="Calibri"/>
                <a:cs typeface="Calibri"/>
              </a:rPr>
              <a:t>misconfiguration</a:t>
            </a:r>
            <a:endParaRPr sz="1650">
              <a:latin typeface="Calibri"/>
              <a:cs typeface="Calibri"/>
            </a:endParaRPr>
          </a:p>
          <a:p>
            <a:pPr marL="1727200" lvl="3" indent="-457200">
              <a:lnSpc>
                <a:spcPct val="100000"/>
              </a:lnSpc>
              <a:spcBef>
                <a:spcPts val="455"/>
              </a:spcBef>
              <a:buFont typeface="Arial"/>
              <a:buChar char="•"/>
              <a:tabLst>
                <a:tab pos="1726564" algn="l"/>
                <a:tab pos="1727200" algn="l"/>
              </a:tabLst>
            </a:pPr>
            <a:r>
              <a:rPr sz="1450" spc="15" dirty="0">
                <a:latin typeface="Calibri"/>
                <a:cs typeface="Calibri"/>
              </a:rPr>
              <a:t>Not</a:t>
            </a:r>
            <a:r>
              <a:rPr sz="1450" spc="20" dirty="0">
                <a:latin typeface="Calibri"/>
                <a:cs typeface="Calibri"/>
              </a:rPr>
              <a:t> </a:t>
            </a:r>
            <a:r>
              <a:rPr sz="1450" spc="10" dirty="0">
                <a:latin typeface="Calibri"/>
                <a:cs typeface="Calibri"/>
              </a:rPr>
              <a:t>well</a:t>
            </a:r>
            <a:r>
              <a:rPr sz="1450" spc="-10" dirty="0">
                <a:latin typeface="Calibri"/>
                <a:cs typeface="Calibri"/>
              </a:rPr>
              <a:t> </a:t>
            </a:r>
            <a:r>
              <a:rPr sz="1450" spc="10" dirty="0">
                <a:latin typeface="Calibri"/>
                <a:cs typeface="Calibri"/>
              </a:rPr>
              <a:t>understood</a:t>
            </a:r>
            <a:r>
              <a:rPr sz="1450" spc="35" dirty="0">
                <a:latin typeface="Calibri"/>
                <a:cs typeface="Calibri"/>
              </a:rPr>
              <a:t> </a:t>
            </a:r>
            <a:r>
              <a:rPr sz="1450" spc="10" dirty="0">
                <a:latin typeface="Calibri"/>
                <a:cs typeface="Calibri"/>
              </a:rPr>
              <a:t>by</a:t>
            </a:r>
            <a:r>
              <a:rPr sz="1450" spc="15" dirty="0">
                <a:latin typeface="Calibri"/>
                <a:cs typeface="Calibri"/>
              </a:rPr>
              <a:t> a</a:t>
            </a:r>
            <a:r>
              <a:rPr sz="1450" spc="10" dirty="0">
                <a:latin typeface="Calibri"/>
                <a:cs typeface="Calibri"/>
              </a:rPr>
              <a:t> </a:t>
            </a:r>
            <a:r>
              <a:rPr sz="1450" spc="5" dirty="0">
                <a:latin typeface="Calibri"/>
                <a:cs typeface="Calibri"/>
              </a:rPr>
              <a:t>lot</a:t>
            </a:r>
            <a:r>
              <a:rPr sz="1450" spc="10" dirty="0">
                <a:latin typeface="Calibri"/>
                <a:cs typeface="Calibri"/>
              </a:rPr>
              <a:t> of</a:t>
            </a:r>
            <a:r>
              <a:rPr sz="1450" spc="15" dirty="0">
                <a:latin typeface="Calibri"/>
                <a:cs typeface="Calibri"/>
              </a:rPr>
              <a:t> </a:t>
            </a:r>
            <a:r>
              <a:rPr sz="1450" spc="10" dirty="0">
                <a:latin typeface="Calibri"/>
                <a:cs typeface="Calibri"/>
              </a:rPr>
              <a:t>admins</a:t>
            </a:r>
            <a:r>
              <a:rPr sz="1450" spc="25" dirty="0">
                <a:latin typeface="Calibri"/>
                <a:cs typeface="Calibri"/>
              </a:rPr>
              <a:t> </a:t>
            </a:r>
            <a:r>
              <a:rPr sz="1450" spc="10" dirty="0">
                <a:latin typeface="Calibri"/>
                <a:cs typeface="Calibri"/>
              </a:rPr>
              <a:t>or</a:t>
            </a:r>
            <a:r>
              <a:rPr sz="1450" spc="25" dirty="0">
                <a:latin typeface="Calibri"/>
                <a:cs typeface="Calibri"/>
              </a:rPr>
              <a:t> </a:t>
            </a:r>
            <a:r>
              <a:rPr sz="1450" spc="10" dirty="0">
                <a:latin typeface="Calibri"/>
                <a:cs typeface="Calibri"/>
              </a:rPr>
              <a:t>devs/data</a:t>
            </a:r>
            <a:r>
              <a:rPr sz="1450" spc="15" dirty="0">
                <a:latin typeface="Calibri"/>
                <a:cs typeface="Calibri"/>
              </a:rPr>
              <a:t> </a:t>
            </a:r>
            <a:r>
              <a:rPr sz="1450" spc="10" dirty="0">
                <a:latin typeface="Calibri"/>
                <a:cs typeface="Calibri"/>
              </a:rPr>
              <a:t>scientists</a:t>
            </a:r>
            <a:endParaRPr sz="1450">
              <a:latin typeface="Calibri"/>
              <a:cs typeface="Calibri"/>
            </a:endParaRPr>
          </a:p>
          <a:p>
            <a:pPr marL="1727200" lvl="3" indent="-457200">
              <a:lnSpc>
                <a:spcPct val="100000"/>
              </a:lnSpc>
              <a:spcBef>
                <a:spcPts val="440"/>
              </a:spcBef>
              <a:buFont typeface="Arial"/>
              <a:buChar char="•"/>
              <a:tabLst>
                <a:tab pos="1726564" algn="l"/>
                <a:tab pos="1727200" algn="l"/>
              </a:tabLst>
            </a:pPr>
            <a:r>
              <a:rPr sz="1450" spc="10" dirty="0">
                <a:latin typeface="Calibri"/>
                <a:cs typeface="Calibri"/>
              </a:rPr>
              <a:t>People</a:t>
            </a:r>
            <a:r>
              <a:rPr sz="1450" spc="-5" dirty="0">
                <a:latin typeface="Calibri"/>
                <a:cs typeface="Calibri"/>
              </a:rPr>
              <a:t> </a:t>
            </a:r>
            <a:r>
              <a:rPr sz="1450" spc="10" dirty="0">
                <a:latin typeface="Calibri"/>
                <a:cs typeface="Calibri"/>
              </a:rPr>
              <a:t>want</a:t>
            </a:r>
            <a:r>
              <a:rPr sz="1450" spc="15" dirty="0">
                <a:latin typeface="Calibri"/>
                <a:cs typeface="Calibri"/>
              </a:rPr>
              <a:t> </a:t>
            </a:r>
            <a:r>
              <a:rPr sz="1450" spc="20" dirty="0">
                <a:latin typeface="Calibri"/>
                <a:cs typeface="Calibri"/>
              </a:rPr>
              <a:t>SSO</a:t>
            </a:r>
            <a:r>
              <a:rPr sz="1450" spc="15" dirty="0">
                <a:latin typeface="Calibri"/>
                <a:cs typeface="Calibri"/>
              </a:rPr>
              <a:t> </a:t>
            </a:r>
            <a:r>
              <a:rPr sz="1450" spc="10" dirty="0">
                <a:latin typeface="Calibri"/>
                <a:cs typeface="Calibri"/>
              </a:rPr>
              <a:t>but</a:t>
            </a:r>
            <a:r>
              <a:rPr sz="1450" spc="30" dirty="0">
                <a:latin typeface="Calibri"/>
                <a:cs typeface="Calibri"/>
              </a:rPr>
              <a:t> </a:t>
            </a:r>
            <a:r>
              <a:rPr sz="1450" spc="10" dirty="0">
                <a:latin typeface="Calibri"/>
                <a:cs typeface="Calibri"/>
              </a:rPr>
              <a:t>won’t</a:t>
            </a:r>
            <a:r>
              <a:rPr sz="1450" spc="25" dirty="0">
                <a:latin typeface="Calibri"/>
                <a:cs typeface="Calibri"/>
              </a:rPr>
              <a:t> </a:t>
            </a:r>
            <a:r>
              <a:rPr sz="1450" spc="10" dirty="0">
                <a:latin typeface="Calibri"/>
                <a:cs typeface="Calibri"/>
              </a:rPr>
              <a:t>necessarily</a:t>
            </a:r>
            <a:r>
              <a:rPr sz="1450" spc="20" dirty="0">
                <a:latin typeface="Calibri"/>
                <a:cs typeface="Calibri"/>
              </a:rPr>
              <a:t> </a:t>
            </a:r>
            <a:r>
              <a:rPr sz="1450" spc="-5" dirty="0">
                <a:latin typeface="Calibri"/>
                <a:cs typeface="Calibri"/>
              </a:rPr>
              <a:t>take</a:t>
            </a:r>
            <a:r>
              <a:rPr sz="1450" spc="15" dirty="0">
                <a:latin typeface="Calibri"/>
                <a:cs typeface="Calibri"/>
              </a:rPr>
              <a:t> the</a:t>
            </a:r>
            <a:r>
              <a:rPr sz="1450" spc="10" dirty="0">
                <a:latin typeface="Calibri"/>
                <a:cs typeface="Calibri"/>
              </a:rPr>
              <a:t> </a:t>
            </a:r>
            <a:r>
              <a:rPr sz="1450" spc="15" dirty="0">
                <a:latin typeface="Calibri"/>
                <a:cs typeface="Calibri"/>
              </a:rPr>
              <a:t>time</a:t>
            </a:r>
            <a:r>
              <a:rPr sz="1450" dirty="0">
                <a:latin typeface="Calibri"/>
                <a:cs typeface="Calibri"/>
              </a:rPr>
              <a:t> </a:t>
            </a:r>
            <a:r>
              <a:rPr sz="1450" spc="10" dirty="0">
                <a:latin typeface="Calibri"/>
                <a:cs typeface="Calibri"/>
              </a:rPr>
              <a:t>to</a:t>
            </a:r>
            <a:r>
              <a:rPr sz="1450" dirty="0">
                <a:latin typeface="Calibri"/>
                <a:cs typeface="Calibri"/>
              </a:rPr>
              <a:t> </a:t>
            </a:r>
            <a:r>
              <a:rPr sz="1450" spc="10" dirty="0">
                <a:latin typeface="Calibri"/>
                <a:cs typeface="Calibri"/>
              </a:rPr>
              <a:t>set</a:t>
            </a:r>
            <a:r>
              <a:rPr sz="1450" spc="15" dirty="0">
                <a:latin typeface="Calibri"/>
                <a:cs typeface="Calibri"/>
              </a:rPr>
              <a:t> </a:t>
            </a:r>
            <a:r>
              <a:rPr sz="1450" spc="5" dirty="0">
                <a:latin typeface="Calibri"/>
                <a:cs typeface="Calibri"/>
              </a:rPr>
              <a:t>it</a:t>
            </a:r>
            <a:r>
              <a:rPr sz="1450" spc="10" dirty="0">
                <a:latin typeface="Calibri"/>
                <a:cs typeface="Calibri"/>
              </a:rPr>
              <a:t> </a:t>
            </a:r>
            <a:r>
              <a:rPr sz="1450" spc="15" dirty="0">
                <a:latin typeface="Calibri"/>
                <a:cs typeface="Calibri"/>
              </a:rPr>
              <a:t>up</a:t>
            </a:r>
            <a:r>
              <a:rPr sz="1450" spc="20" dirty="0">
                <a:latin typeface="Calibri"/>
                <a:cs typeface="Calibri"/>
              </a:rPr>
              <a:t> </a:t>
            </a:r>
            <a:r>
              <a:rPr sz="1450" spc="5" dirty="0">
                <a:latin typeface="Calibri"/>
                <a:cs typeface="Calibri"/>
              </a:rPr>
              <a:t>securely!</a:t>
            </a:r>
            <a:endParaRPr sz="1450">
              <a:latin typeface="Calibri"/>
              <a:cs typeface="Calibri"/>
            </a:endParaRPr>
          </a:p>
          <a:p>
            <a:pPr marL="1727200" lvl="3" indent="-457200">
              <a:lnSpc>
                <a:spcPct val="100000"/>
              </a:lnSpc>
              <a:spcBef>
                <a:spcPts val="445"/>
              </a:spcBef>
              <a:buFont typeface="Arial"/>
              <a:buChar char="•"/>
              <a:tabLst>
                <a:tab pos="1726564" algn="l"/>
                <a:tab pos="1727200" algn="l"/>
              </a:tabLst>
            </a:pPr>
            <a:r>
              <a:rPr sz="1450" spc="10" dirty="0">
                <a:latin typeface="Calibri"/>
                <a:cs typeface="Calibri"/>
              </a:rPr>
              <a:t>Compromise</a:t>
            </a:r>
            <a:r>
              <a:rPr sz="1450" spc="40" dirty="0">
                <a:latin typeface="Calibri"/>
                <a:cs typeface="Calibri"/>
              </a:rPr>
              <a:t> </a:t>
            </a:r>
            <a:r>
              <a:rPr sz="1450" spc="10" dirty="0">
                <a:latin typeface="Calibri"/>
                <a:cs typeface="Calibri"/>
              </a:rPr>
              <a:t>of</a:t>
            </a:r>
            <a:r>
              <a:rPr sz="1450" spc="15" dirty="0">
                <a:latin typeface="Calibri"/>
                <a:cs typeface="Calibri"/>
              </a:rPr>
              <a:t> a</a:t>
            </a:r>
            <a:r>
              <a:rPr sz="1450" spc="20" dirty="0">
                <a:latin typeface="Calibri"/>
                <a:cs typeface="Calibri"/>
              </a:rPr>
              <a:t> </a:t>
            </a:r>
            <a:r>
              <a:rPr sz="1450" spc="10" dirty="0">
                <a:latin typeface="Calibri"/>
                <a:cs typeface="Calibri"/>
              </a:rPr>
              <a:t>poorly</a:t>
            </a:r>
            <a:r>
              <a:rPr sz="1450" spc="45" dirty="0">
                <a:latin typeface="Calibri"/>
                <a:cs typeface="Calibri"/>
              </a:rPr>
              <a:t> </a:t>
            </a:r>
            <a:r>
              <a:rPr sz="1450" spc="10" dirty="0">
                <a:latin typeface="Calibri"/>
                <a:cs typeface="Calibri"/>
              </a:rPr>
              <a:t>secured</a:t>
            </a:r>
            <a:r>
              <a:rPr sz="1450" spc="20" dirty="0">
                <a:latin typeface="Calibri"/>
                <a:cs typeface="Calibri"/>
              </a:rPr>
              <a:t> </a:t>
            </a:r>
            <a:r>
              <a:rPr sz="1450" spc="10" dirty="0">
                <a:latin typeface="Calibri"/>
                <a:cs typeface="Calibri"/>
              </a:rPr>
              <a:t>Linux</a:t>
            </a:r>
            <a:r>
              <a:rPr sz="1450" spc="40" dirty="0">
                <a:latin typeface="Calibri"/>
                <a:cs typeface="Calibri"/>
              </a:rPr>
              <a:t> </a:t>
            </a:r>
            <a:r>
              <a:rPr sz="1450" spc="5" dirty="0">
                <a:latin typeface="Calibri"/>
                <a:cs typeface="Calibri"/>
              </a:rPr>
              <a:t>cluster</a:t>
            </a:r>
            <a:r>
              <a:rPr sz="1450" spc="10" dirty="0">
                <a:latin typeface="Calibri"/>
                <a:cs typeface="Calibri"/>
              </a:rPr>
              <a:t> </a:t>
            </a:r>
            <a:r>
              <a:rPr sz="1450" spc="5" dirty="0">
                <a:latin typeface="Calibri"/>
                <a:cs typeface="Calibri"/>
              </a:rPr>
              <a:t>might</a:t>
            </a:r>
            <a:r>
              <a:rPr sz="1450" spc="30" dirty="0">
                <a:latin typeface="Calibri"/>
                <a:cs typeface="Calibri"/>
              </a:rPr>
              <a:t> </a:t>
            </a:r>
            <a:r>
              <a:rPr sz="1450" spc="15" dirty="0">
                <a:latin typeface="Calibri"/>
                <a:cs typeface="Calibri"/>
              </a:rPr>
              <a:t>be </a:t>
            </a:r>
            <a:r>
              <a:rPr sz="1450" spc="10" dirty="0">
                <a:latin typeface="Calibri"/>
                <a:cs typeface="Calibri"/>
              </a:rPr>
              <a:t>your</a:t>
            </a:r>
            <a:r>
              <a:rPr sz="1450" spc="30" dirty="0">
                <a:latin typeface="Calibri"/>
                <a:cs typeface="Calibri"/>
              </a:rPr>
              <a:t> </a:t>
            </a:r>
            <a:r>
              <a:rPr sz="1450" dirty="0">
                <a:latin typeface="Calibri"/>
                <a:cs typeface="Calibri"/>
              </a:rPr>
              <a:t>ticket</a:t>
            </a:r>
            <a:r>
              <a:rPr sz="1450" spc="15" dirty="0">
                <a:latin typeface="Calibri"/>
                <a:cs typeface="Calibri"/>
              </a:rPr>
              <a:t> </a:t>
            </a:r>
            <a:r>
              <a:rPr sz="1450" spc="5" dirty="0">
                <a:latin typeface="Calibri"/>
                <a:cs typeface="Calibri"/>
              </a:rPr>
              <a:t>into </a:t>
            </a:r>
            <a:r>
              <a:rPr sz="1450" spc="15" dirty="0">
                <a:latin typeface="Calibri"/>
                <a:cs typeface="Calibri"/>
              </a:rPr>
              <a:t>the </a:t>
            </a:r>
            <a:r>
              <a:rPr sz="1450" spc="10" dirty="0">
                <a:latin typeface="Calibri"/>
                <a:cs typeface="Calibri"/>
              </a:rPr>
              <a:t>domain</a:t>
            </a:r>
            <a:endParaRPr sz="1450">
              <a:latin typeface="Calibri"/>
              <a:cs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1782" y="785541"/>
            <a:ext cx="2868295" cy="579755"/>
          </a:xfrm>
          <a:prstGeom prst="rect">
            <a:avLst/>
          </a:prstGeom>
        </p:spPr>
        <p:txBody>
          <a:bodyPr vert="horz" wrap="square" lIns="0" tIns="17145" rIns="0" bIns="0" rtlCol="0">
            <a:spAutoFit/>
          </a:bodyPr>
          <a:lstStyle/>
          <a:p>
            <a:pPr marL="12700">
              <a:lnSpc>
                <a:spcPct val="100000"/>
              </a:lnSpc>
              <a:spcBef>
                <a:spcPts val="135"/>
              </a:spcBef>
            </a:pPr>
            <a:r>
              <a:rPr sz="3600" b="0" spc="10" dirty="0">
                <a:latin typeface="Calibri Light"/>
                <a:cs typeface="Calibri Light"/>
              </a:rPr>
              <a:t>Linux</a:t>
            </a:r>
            <a:r>
              <a:rPr sz="3600" b="0" spc="-70" dirty="0">
                <a:latin typeface="Calibri Light"/>
                <a:cs typeface="Calibri Light"/>
              </a:rPr>
              <a:t> </a:t>
            </a:r>
            <a:r>
              <a:rPr sz="3600" b="0" spc="5" dirty="0">
                <a:latin typeface="Calibri Light"/>
                <a:cs typeface="Calibri Light"/>
              </a:rPr>
              <a:t>Networks</a:t>
            </a:r>
            <a:endParaRPr sz="3600" dirty="0">
              <a:latin typeface="Calibri Light"/>
              <a:cs typeface="Calibri Light"/>
            </a:endParaRPr>
          </a:p>
        </p:txBody>
      </p:sp>
      <p:sp>
        <p:nvSpPr>
          <p:cNvPr id="5" name="object 5"/>
          <p:cNvSpPr txBox="1">
            <a:spLocks noGrp="1"/>
          </p:cNvSpPr>
          <p:nvPr>
            <p:ph type="ftr" sz="quarter" idx="5"/>
          </p:nvPr>
        </p:nvSpPr>
        <p:spPr>
          <a:xfrm>
            <a:off x="1935607" y="7232122"/>
            <a:ext cx="6210300" cy="234038"/>
          </a:xfrm>
          <a:prstGeom prst="rect">
            <a:avLst/>
          </a:prstGeom>
        </p:spPr>
        <p:txBody>
          <a:bodyPr vert="horz" wrap="square" lIns="0" tIns="0" rIns="0" bIns="0" rtlCol="0">
            <a:spAutoFit/>
          </a:bodyPr>
          <a:lstStyle/>
          <a:p>
            <a:pPr marL="12700">
              <a:lnSpc>
                <a:spcPts val="1810"/>
              </a:lnSpc>
            </a:pPr>
            <a:r>
              <a:rPr lang="en-US" spc="-5"/>
              <a:t>Real-world systems: ethical hacking practicum – UW Summer 2021</a:t>
            </a:r>
            <a:endParaRPr spc="-5" dirty="0"/>
          </a:p>
        </p:txBody>
      </p:sp>
      <p:sp>
        <p:nvSpPr>
          <p:cNvPr id="4" name="TextBox 3">
            <a:extLst>
              <a:ext uri="{FF2B5EF4-FFF2-40B4-BE49-F238E27FC236}">
                <a16:creationId xmlns:a16="http://schemas.microsoft.com/office/drawing/2014/main" id="{B91D7AB2-E1C7-45B0-8E49-4D4D5187CF51}"/>
              </a:ext>
            </a:extLst>
          </p:cNvPr>
          <p:cNvSpPr txBox="1"/>
          <p:nvPr/>
        </p:nvSpPr>
        <p:spPr>
          <a:xfrm>
            <a:off x="771782" y="1463503"/>
            <a:ext cx="8994518" cy="5632311"/>
          </a:xfrm>
          <a:prstGeom prst="rect">
            <a:avLst/>
          </a:prstGeom>
          <a:noFill/>
        </p:spPr>
        <p:txBody>
          <a:bodyPr wrap="square" rtlCol="0">
            <a:spAutoFit/>
          </a:bodyPr>
          <a:lstStyle/>
          <a:p>
            <a:pPr marL="285750" indent="-285750">
              <a:buFont typeface="Arial" panose="020B0604020202020204" pitchFamily="34" charset="0"/>
              <a:buChar char="•"/>
            </a:pPr>
            <a:r>
              <a:rPr lang="en-US" sz="2400" dirty="0"/>
              <a:t>Thinking about attacking networks</a:t>
            </a:r>
          </a:p>
          <a:p>
            <a:pPr marL="742950" lvl="1" indent="-285750">
              <a:buFont typeface="Arial" panose="020B0604020202020204" pitchFamily="34" charset="0"/>
              <a:buChar char="•"/>
            </a:pPr>
            <a:r>
              <a:rPr lang="en-US" sz="2400" dirty="0"/>
              <a:t>Organize your thoughts</a:t>
            </a:r>
          </a:p>
          <a:p>
            <a:pPr marL="742950" lvl="1" indent="-285750">
              <a:buFont typeface="Arial" panose="020B0604020202020204" pitchFamily="34" charset="0"/>
              <a:buChar char="•"/>
            </a:pPr>
            <a:r>
              <a:rPr lang="en-US" sz="2400" dirty="0"/>
              <a:t>What are you attacking? </a:t>
            </a:r>
          </a:p>
          <a:p>
            <a:pPr marL="742950" lvl="1" indent="-285750">
              <a:buFont typeface="Arial" panose="020B0604020202020204" pitchFamily="34" charset="0"/>
              <a:buChar char="•"/>
            </a:pPr>
            <a:r>
              <a:rPr lang="en-US" sz="2400" dirty="0"/>
              <a:t>Notice all the access controls are a long chain of events</a:t>
            </a:r>
          </a:p>
          <a:p>
            <a:pPr marL="1200150" lvl="2" indent="-285750">
              <a:buFont typeface="Arial" panose="020B0604020202020204" pitchFamily="34" charset="0"/>
              <a:buChar char="•"/>
            </a:pPr>
            <a:r>
              <a:rPr lang="en-US" sz="2400" dirty="0"/>
              <a:t>Each step/component has its own unique tasks</a:t>
            </a:r>
          </a:p>
          <a:p>
            <a:pPr marL="1200150" lvl="2" indent="-285750">
              <a:buFont typeface="Arial" panose="020B0604020202020204" pitchFamily="34" charset="0"/>
              <a:buChar char="•"/>
            </a:pPr>
            <a:r>
              <a:rPr lang="en-US" sz="2400" dirty="0"/>
              <a:t>Then we try and connect them all together into a logical flow</a:t>
            </a:r>
          </a:p>
          <a:p>
            <a:pPr marL="742950" lvl="1" indent="-285750">
              <a:buFont typeface="Arial" panose="020B0604020202020204" pitchFamily="34" charset="0"/>
              <a:buChar char="•"/>
            </a:pPr>
            <a:r>
              <a:rPr lang="en-US" sz="2400" dirty="0"/>
              <a:t>Where are the gaps?</a:t>
            </a:r>
          </a:p>
          <a:p>
            <a:pPr marL="742950" lvl="1" indent="-285750">
              <a:buFont typeface="Arial" panose="020B0604020202020204" pitchFamily="34" charset="0"/>
              <a:buChar char="•"/>
            </a:pPr>
            <a:endParaRPr lang="en-US" sz="2400" dirty="0"/>
          </a:p>
          <a:p>
            <a:r>
              <a:rPr lang="en-US" sz="2400" dirty="0"/>
              <a:t>Class Question - </a:t>
            </a:r>
            <a:r>
              <a:rPr lang="en-US" sz="2400" i="1" dirty="0"/>
              <a:t>Based on what we have covered so far what are examples of these?</a:t>
            </a:r>
          </a:p>
          <a:p>
            <a:pPr marL="742950" lvl="1" indent="-285750">
              <a:buFont typeface="Arial" panose="020B0604020202020204" pitchFamily="34" charset="0"/>
              <a:buChar char="•"/>
            </a:pPr>
            <a:r>
              <a:rPr lang="en-US" sz="2400" dirty="0"/>
              <a:t>What are you attacking?</a:t>
            </a:r>
          </a:p>
          <a:p>
            <a:pPr marL="1200150" lvl="2" indent="-285750">
              <a:buFont typeface="Arial" panose="020B0604020202020204" pitchFamily="34" charset="0"/>
              <a:buChar char="•"/>
            </a:pPr>
            <a:r>
              <a:rPr lang="en-US" sz="2400" dirty="0"/>
              <a:t>The individual step/component</a:t>
            </a:r>
          </a:p>
          <a:p>
            <a:pPr marL="1200150" lvl="2" indent="-285750">
              <a:buFont typeface="Arial" panose="020B0604020202020204" pitchFamily="34" charset="0"/>
              <a:buChar char="•"/>
            </a:pPr>
            <a:r>
              <a:rPr lang="en-US" sz="2400" dirty="0"/>
              <a:t>The linking between them</a:t>
            </a:r>
          </a:p>
          <a:p>
            <a:pPr marL="1200150" lvl="2" indent="-285750">
              <a:buFont typeface="Arial" panose="020B0604020202020204" pitchFamily="34" charset="0"/>
              <a:buChar char="•"/>
            </a:pPr>
            <a:r>
              <a:rPr lang="en-US" sz="2400" dirty="0"/>
              <a:t>Where are the gaps?</a:t>
            </a:r>
          </a:p>
          <a:p>
            <a:pPr lvl="2"/>
            <a:endParaRPr lang="en-US" sz="2400" dirty="0"/>
          </a:p>
        </p:txBody>
      </p:sp>
    </p:spTree>
    <p:extLst>
      <p:ext uri="{BB962C8B-B14F-4D97-AF65-F5344CB8AC3E}">
        <p14:creationId xmlns:p14="http://schemas.microsoft.com/office/powerpoint/2010/main" val="2480389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1977" y="581700"/>
            <a:ext cx="2868295" cy="579755"/>
          </a:xfrm>
          <a:prstGeom prst="rect">
            <a:avLst/>
          </a:prstGeom>
        </p:spPr>
        <p:txBody>
          <a:bodyPr vert="horz" wrap="square" lIns="0" tIns="17145" rIns="0" bIns="0" rtlCol="0">
            <a:spAutoFit/>
          </a:bodyPr>
          <a:lstStyle/>
          <a:p>
            <a:pPr marL="12700">
              <a:lnSpc>
                <a:spcPct val="100000"/>
              </a:lnSpc>
              <a:spcBef>
                <a:spcPts val="135"/>
              </a:spcBef>
            </a:pPr>
            <a:r>
              <a:rPr sz="3600" b="0" spc="10" dirty="0">
                <a:latin typeface="Calibri Light"/>
                <a:cs typeface="Calibri Light"/>
              </a:rPr>
              <a:t>Linux</a:t>
            </a:r>
            <a:r>
              <a:rPr sz="3600" b="0" spc="-70" dirty="0">
                <a:latin typeface="Calibri Light"/>
                <a:cs typeface="Calibri Light"/>
              </a:rPr>
              <a:t> </a:t>
            </a:r>
            <a:r>
              <a:rPr sz="3600" b="0" spc="5" dirty="0">
                <a:latin typeface="Calibri Light"/>
                <a:cs typeface="Calibri Light"/>
              </a:rPr>
              <a:t>Networks</a:t>
            </a:r>
            <a:endParaRPr sz="3600">
              <a:latin typeface="Calibri Light"/>
              <a:cs typeface="Calibri Light"/>
            </a:endParaRPr>
          </a:p>
        </p:txBody>
      </p:sp>
      <p:sp>
        <p:nvSpPr>
          <p:cNvPr id="5" name="object 5"/>
          <p:cNvSpPr txBox="1">
            <a:spLocks noGrp="1"/>
          </p:cNvSpPr>
          <p:nvPr>
            <p:ph type="ftr" sz="quarter" idx="5"/>
          </p:nvPr>
        </p:nvSpPr>
        <p:spPr>
          <a:xfrm>
            <a:off x="1935607" y="7232122"/>
            <a:ext cx="6210300" cy="234038"/>
          </a:xfrm>
          <a:prstGeom prst="rect">
            <a:avLst/>
          </a:prstGeom>
        </p:spPr>
        <p:txBody>
          <a:bodyPr vert="horz" wrap="square" lIns="0" tIns="0" rIns="0" bIns="0" rtlCol="0">
            <a:spAutoFit/>
          </a:bodyPr>
          <a:lstStyle/>
          <a:p>
            <a:pPr marL="12700">
              <a:lnSpc>
                <a:spcPts val="1810"/>
              </a:lnSpc>
            </a:pPr>
            <a:r>
              <a:rPr lang="en-US" spc="-5"/>
              <a:t>Real-world systems: ethical hacking practicum – UW Summer 2021</a:t>
            </a:r>
            <a:endParaRPr spc="-5" dirty="0"/>
          </a:p>
        </p:txBody>
      </p:sp>
      <p:sp>
        <p:nvSpPr>
          <p:cNvPr id="3" name="object 3"/>
          <p:cNvSpPr txBox="1"/>
          <p:nvPr/>
        </p:nvSpPr>
        <p:spPr>
          <a:xfrm>
            <a:off x="688657" y="1783207"/>
            <a:ext cx="1360170" cy="378460"/>
          </a:xfrm>
          <a:prstGeom prst="rect">
            <a:avLst/>
          </a:prstGeom>
        </p:spPr>
        <p:txBody>
          <a:bodyPr vert="horz" wrap="square" lIns="0" tIns="14604" rIns="0" bIns="0" rtlCol="0">
            <a:spAutoFit/>
          </a:bodyPr>
          <a:lstStyle/>
          <a:p>
            <a:pPr marL="12700">
              <a:lnSpc>
                <a:spcPct val="100000"/>
              </a:lnSpc>
              <a:spcBef>
                <a:spcPts val="114"/>
              </a:spcBef>
            </a:pPr>
            <a:r>
              <a:rPr sz="2300" spc="-5" dirty="0">
                <a:latin typeface="Calibri"/>
                <a:cs typeface="Calibri"/>
              </a:rPr>
              <a:t>Questions?</a:t>
            </a:r>
            <a:endParaRPr sz="230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700"/>
            <a:ext cx="5546090" cy="579755"/>
          </a:xfrm>
          <a:prstGeom prst="rect">
            <a:avLst/>
          </a:prstGeom>
        </p:spPr>
        <p:txBody>
          <a:bodyPr vert="horz" wrap="square" lIns="0" tIns="17145" rIns="0" bIns="0" rtlCol="0">
            <a:spAutoFit/>
          </a:bodyPr>
          <a:lstStyle/>
          <a:p>
            <a:pPr marL="12700">
              <a:lnSpc>
                <a:spcPct val="100000"/>
              </a:lnSpc>
              <a:spcBef>
                <a:spcPts val="135"/>
              </a:spcBef>
            </a:pPr>
            <a:r>
              <a:rPr sz="3600" b="0" spc="5" dirty="0">
                <a:latin typeface="Calibri Light"/>
                <a:cs typeface="Calibri Light"/>
              </a:rPr>
              <a:t>Philosophy:</a:t>
            </a:r>
            <a:r>
              <a:rPr sz="3600" b="0" dirty="0">
                <a:latin typeface="Calibri Light"/>
                <a:cs typeface="Calibri Light"/>
              </a:rPr>
              <a:t> </a:t>
            </a:r>
            <a:r>
              <a:rPr sz="3600" b="0" spc="10" dirty="0">
                <a:latin typeface="Calibri Light"/>
                <a:cs typeface="Calibri Light"/>
              </a:rPr>
              <a:t>Linux</a:t>
            </a:r>
            <a:r>
              <a:rPr sz="3600" b="0" spc="-5" dirty="0">
                <a:latin typeface="Calibri Light"/>
                <a:cs typeface="Calibri Light"/>
              </a:rPr>
              <a:t> </a:t>
            </a:r>
            <a:r>
              <a:rPr sz="3600" b="0" dirty="0">
                <a:latin typeface="Calibri Light"/>
                <a:cs typeface="Calibri Light"/>
              </a:rPr>
              <a:t>vs</a:t>
            </a:r>
            <a:r>
              <a:rPr sz="3600" b="0" spc="5" dirty="0">
                <a:latin typeface="Calibri Light"/>
                <a:cs typeface="Calibri Light"/>
              </a:rPr>
              <a:t> Windows</a:t>
            </a:r>
            <a:endParaRPr sz="3600">
              <a:latin typeface="Calibri Light"/>
              <a:cs typeface="Calibri Light"/>
            </a:endParaRPr>
          </a:p>
        </p:txBody>
      </p:sp>
      <p:sp>
        <p:nvSpPr>
          <p:cNvPr id="3" name="object 3"/>
          <p:cNvSpPr txBox="1"/>
          <p:nvPr/>
        </p:nvSpPr>
        <p:spPr>
          <a:xfrm>
            <a:off x="688657" y="1691580"/>
            <a:ext cx="7833359" cy="2338070"/>
          </a:xfrm>
          <a:prstGeom prst="rect">
            <a:avLst/>
          </a:prstGeom>
        </p:spPr>
        <p:txBody>
          <a:bodyPr vert="horz" wrap="square" lIns="0" tIns="106045" rIns="0" bIns="0" rtlCol="0">
            <a:spAutoFit/>
          </a:bodyPr>
          <a:lstStyle/>
          <a:p>
            <a:pPr marL="337185" indent="-325120">
              <a:lnSpc>
                <a:spcPct val="100000"/>
              </a:lnSpc>
              <a:spcBef>
                <a:spcPts val="835"/>
              </a:spcBef>
              <a:buSzPct val="45652"/>
              <a:buFont typeface="Wingdings"/>
              <a:buChar char=""/>
              <a:tabLst>
                <a:tab pos="337185" algn="l"/>
                <a:tab pos="337820" algn="l"/>
              </a:tabLst>
            </a:pPr>
            <a:r>
              <a:rPr sz="2300" spc="-5" dirty="0">
                <a:latin typeface="Calibri"/>
                <a:cs typeface="Calibri"/>
              </a:rPr>
              <a:t>Linux</a:t>
            </a:r>
            <a:endParaRPr sz="2300">
              <a:latin typeface="Calibri"/>
              <a:cs typeface="Calibri"/>
            </a:endParaRPr>
          </a:p>
          <a:p>
            <a:pPr marL="768350" lvl="1" indent="-323850">
              <a:lnSpc>
                <a:spcPct val="100000"/>
              </a:lnSpc>
              <a:spcBef>
                <a:spcPts val="650"/>
              </a:spcBef>
              <a:buSzPct val="74358"/>
              <a:buFont typeface="Symbol"/>
              <a:buChar char=""/>
              <a:tabLst>
                <a:tab pos="768350" algn="l"/>
                <a:tab pos="768985" algn="l"/>
              </a:tabLst>
            </a:pPr>
            <a:r>
              <a:rPr sz="1950" b="1" spc="15" dirty="0">
                <a:latin typeface="Calibri"/>
                <a:cs typeface="Calibri"/>
              </a:rPr>
              <a:t>Modular</a:t>
            </a:r>
            <a:r>
              <a:rPr sz="1950" b="1" spc="-5" dirty="0">
                <a:latin typeface="Calibri"/>
                <a:cs typeface="Calibri"/>
              </a:rPr>
              <a:t> </a:t>
            </a:r>
            <a:r>
              <a:rPr sz="1950" spc="10" dirty="0">
                <a:latin typeface="Calibri"/>
                <a:cs typeface="Calibri"/>
              </a:rPr>
              <a:t>design,</a:t>
            </a:r>
            <a:r>
              <a:rPr sz="1950" dirty="0">
                <a:latin typeface="Calibri"/>
                <a:cs typeface="Calibri"/>
              </a:rPr>
              <a:t> </a:t>
            </a:r>
            <a:r>
              <a:rPr sz="1950" spc="5" dirty="0">
                <a:latin typeface="Calibri"/>
                <a:cs typeface="Calibri"/>
              </a:rPr>
              <a:t>collection</a:t>
            </a:r>
            <a:r>
              <a:rPr sz="1950" spc="-10" dirty="0">
                <a:latin typeface="Calibri"/>
                <a:cs typeface="Calibri"/>
              </a:rPr>
              <a:t> </a:t>
            </a:r>
            <a:r>
              <a:rPr sz="1950" spc="10" dirty="0">
                <a:latin typeface="Calibri"/>
                <a:cs typeface="Calibri"/>
              </a:rPr>
              <a:t>of tools/modules</a:t>
            </a:r>
            <a:r>
              <a:rPr sz="1950" spc="5" dirty="0">
                <a:latin typeface="Calibri"/>
                <a:cs typeface="Calibri"/>
              </a:rPr>
              <a:t> </a:t>
            </a:r>
            <a:r>
              <a:rPr sz="1950" spc="-5" dirty="0">
                <a:latin typeface="Calibri"/>
                <a:cs typeface="Calibri"/>
              </a:rPr>
              <a:t>to</a:t>
            </a:r>
            <a:r>
              <a:rPr sz="1950" spc="10" dirty="0">
                <a:latin typeface="Calibri"/>
                <a:cs typeface="Calibri"/>
              </a:rPr>
              <a:t> pick</a:t>
            </a:r>
            <a:r>
              <a:rPr sz="1950" dirty="0">
                <a:latin typeface="Calibri"/>
                <a:cs typeface="Calibri"/>
              </a:rPr>
              <a:t> </a:t>
            </a:r>
            <a:r>
              <a:rPr sz="1950" spc="15" dirty="0">
                <a:latin typeface="Calibri"/>
                <a:cs typeface="Calibri"/>
              </a:rPr>
              <a:t>and</a:t>
            </a:r>
            <a:r>
              <a:rPr sz="1950" spc="-10" dirty="0">
                <a:latin typeface="Calibri"/>
                <a:cs typeface="Calibri"/>
              </a:rPr>
              <a:t> </a:t>
            </a:r>
            <a:r>
              <a:rPr sz="1950" spc="10" dirty="0">
                <a:latin typeface="Calibri"/>
                <a:cs typeface="Calibri"/>
              </a:rPr>
              <a:t>choose</a:t>
            </a:r>
            <a:r>
              <a:rPr sz="1950" spc="15" dirty="0">
                <a:latin typeface="Calibri"/>
                <a:cs typeface="Calibri"/>
              </a:rPr>
              <a:t> </a:t>
            </a:r>
            <a:r>
              <a:rPr sz="1950" dirty="0">
                <a:latin typeface="Calibri"/>
                <a:cs typeface="Calibri"/>
              </a:rPr>
              <a:t>from</a:t>
            </a:r>
            <a:endParaRPr sz="1950">
              <a:latin typeface="Calibri"/>
              <a:cs typeface="Calibri"/>
            </a:endParaRPr>
          </a:p>
          <a:p>
            <a:pPr lvl="1">
              <a:lnSpc>
                <a:spcPct val="100000"/>
              </a:lnSpc>
              <a:spcBef>
                <a:spcPts val="5"/>
              </a:spcBef>
              <a:buFont typeface="Symbol"/>
              <a:buChar char=""/>
            </a:pPr>
            <a:endParaRPr sz="2150">
              <a:latin typeface="Calibri"/>
              <a:cs typeface="Calibri"/>
            </a:endParaRPr>
          </a:p>
          <a:p>
            <a:pPr marL="768350" lvl="1" indent="-323850">
              <a:lnSpc>
                <a:spcPct val="100000"/>
              </a:lnSpc>
              <a:buSzPct val="74358"/>
              <a:buFont typeface="Symbol"/>
              <a:buChar char=""/>
              <a:tabLst>
                <a:tab pos="768350" algn="l"/>
                <a:tab pos="768985" algn="l"/>
              </a:tabLst>
            </a:pPr>
            <a:r>
              <a:rPr sz="1950" spc="5" dirty="0">
                <a:latin typeface="Calibri"/>
                <a:cs typeface="Calibri"/>
              </a:rPr>
              <a:t>Free</a:t>
            </a:r>
            <a:r>
              <a:rPr sz="1950" spc="-10" dirty="0">
                <a:latin typeface="Calibri"/>
                <a:cs typeface="Calibri"/>
              </a:rPr>
              <a:t> </a:t>
            </a:r>
            <a:r>
              <a:rPr sz="1950" spc="10" dirty="0">
                <a:latin typeface="Calibri"/>
                <a:cs typeface="Calibri"/>
              </a:rPr>
              <a:t>and</a:t>
            </a:r>
            <a:r>
              <a:rPr sz="1950" dirty="0">
                <a:latin typeface="Calibri"/>
                <a:cs typeface="Calibri"/>
              </a:rPr>
              <a:t> </a:t>
            </a:r>
            <a:r>
              <a:rPr sz="1950" spc="10" dirty="0">
                <a:latin typeface="Calibri"/>
                <a:cs typeface="Calibri"/>
              </a:rPr>
              <a:t>Open</a:t>
            </a:r>
            <a:r>
              <a:rPr sz="1950" dirty="0">
                <a:latin typeface="Calibri"/>
                <a:cs typeface="Calibri"/>
              </a:rPr>
              <a:t> </a:t>
            </a:r>
            <a:r>
              <a:rPr sz="1950" spc="5" dirty="0">
                <a:latin typeface="Calibri"/>
                <a:cs typeface="Calibri"/>
              </a:rPr>
              <a:t>Source</a:t>
            </a:r>
            <a:r>
              <a:rPr sz="1950" spc="-20" dirty="0">
                <a:latin typeface="Calibri"/>
                <a:cs typeface="Calibri"/>
              </a:rPr>
              <a:t> </a:t>
            </a:r>
            <a:r>
              <a:rPr sz="1950" spc="5" dirty="0">
                <a:latin typeface="Calibri"/>
                <a:cs typeface="Calibri"/>
              </a:rPr>
              <a:t>Software</a:t>
            </a:r>
            <a:endParaRPr sz="1950">
              <a:latin typeface="Calibri"/>
              <a:cs typeface="Calibri"/>
            </a:endParaRPr>
          </a:p>
          <a:p>
            <a:pPr marL="1146175" lvl="2" indent="-323850">
              <a:lnSpc>
                <a:spcPct val="100000"/>
              </a:lnSpc>
              <a:spcBef>
                <a:spcPts val="225"/>
              </a:spcBef>
              <a:buSzPct val="72727"/>
              <a:buFont typeface="Symbol"/>
              <a:buChar char=""/>
              <a:tabLst>
                <a:tab pos="1146175" algn="l"/>
                <a:tab pos="1146810" algn="l"/>
              </a:tabLst>
            </a:pPr>
            <a:r>
              <a:rPr sz="1650" dirty="0">
                <a:latin typeface="Calibri"/>
                <a:cs typeface="Calibri"/>
              </a:rPr>
              <a:t>Plusses</a:t>
            </a:r>
            <a:r>
              <a:rPr sz="1650" spc="-25" dirty="0">
                <a:latin typeface="Calibri"/>
                <a:cs typeface="Calibri"/>
              </a:rPr>
              <a:t> </a:t>
            </a:r>
            <a:r>
              <a:rPr sz="1650" dirty="0">
                <a:latin typeface="Calibri"/>
                <a:cs typeface="Calibri"/>
              </a:rPr>
              <a:t>and minuses</a:t>
            </a:r>
            <a:r>
              <a:rPr sz="1650" spc="-10" dirty="0">
                <a:latin typeface="Calibri"/>
                <a:cs typeface="Calibri"/>
              </a:rPr>
              <a:t> </a:t>
            </a:r>
            <a:r>
              <a:rPr sz="1650" spc="-5" dirty="0">
                <a:latin typeface="Calibri"/>
                <a:cs typeface="Calibri"/>
              </a:rPr>
              <a:t>here</a:t>
            </a:r>
            <a:r>
              <a:rPr sz="1650" spc="-10" dirty="0">
                <a:latin typeface="Calibri"/>
                <a:cs typeface="Calibri"/>
              </a:rPr>
              <a:t> </a:t>
            </a:r>
            <a:r>
              <a:rPr sz="1650" dirty="0">
                <a:latin typeface="Calibri"/>
                <a:cs typeface="Calibri"/>
              </a:rPr>
              <a:t>- discuss</a:t>
            </a:r>
            <a:endParaRPr sz="1650">
              <a:latin typeface="Calibri"/>
              <a:cs typeface="Calibri"/>
            </a:endParaRPr>
          </a:p>
          <a:p>
            <a:pPr lvl="2">
              <a:lnSpc>
                <a:spcPct val="100000"/>
              </a:lnSpc>
              <a:buFont typeface="Symbol"/>
              <a:buChar char=""/>
            </a:pPr>
            <a:endParaRPr sz="1800">
              <a:latin typeface="Calibri"/>
              <a:cs typeface="Calibri"/>
            </a:endParaRPr>
          </a:p>
          <a:p>
            <a:pPr marL="768350" lvl="1" indent="-323850">
              <a:lnSpc>
                <a:spcPct val="100000"/>
              </a:lnSpc>
              <a:buSzPct val="74358"/>
              <a:buFont typeface="Symbol"/>
              <a:buChar char=""/>
              <a:tabLst>
                <a:tab pos="768350" algn="l"/>
                <a:tab pos="768985" algn="l"/>
              </a:tabLst>
            </a:pPr>
            <a:r>
              <a:rPr sz="1950" b="1" dirty="0">
                <a:latin typeface="Calibri"/>
                <a:cs typeface="Calibri"/>
              </a:rPr>
              <a:t>Customize </a:t>
            </a:r>
            <a:r>
              <a:rPr sz="1950" spc="10" dirty="0">
                <a:latin typeface="Calibri"/>
                <a:cs typeface="Calibri"/>
              </a:rPr>
              <a:t>and</a:t>
            </a:r>
            <a:r>
              <a:rPr sz="1950" spc="5" dirty="0">
                <a:latin typeface="Calibri"/>
                <a:cs typeface="Calibri"/>
              </a:rPr>
              <a:t> rebuild</a:t>
            </a:r>
            <a:r>
              <a:rPr sz="1950" spc="-35" dirty="0">
                <a:latin typeface="Calibri"/>
                <a:cs typeface="Calibri"/>
              </a:rPr>
              <a:t> </a:t>
            </a:r>
            <a:r>
              <a:rPr sz="1950" spc="-5" dirty="0">
                <a:latin typeface="Calibri"/>
                <a:cs typeface="Calibri"/>
              </a:rPr>
              <a:t>to</a:t>
            </a:r>
            <a:r>
              <a:rPr sz="1950" spc="25" dirty="0">
                <a:latin typeface="Calibri"/>
                <a:cs typeface="Calibri"/>
              </a:rPr>
              <a:t> </a:t>
            </a:r>
            <a:r>
              <a:rPr sz="1950" spc="5" dirty="0">
                <a:latin typeface="Calibri"/>
                <a:cs typeface="Calibri"/>
              </a:rPr>
              <a:t>fit</a:t>
            </a:r>
            <a:r>
              <a:rPr sz="1950" spc="-5" dirty="0">
                <a:latin typeface="Calibri"/>
                <a:cs typeface="Calibri"/>
              </a:rPr>
              <a:t> </a:t>
            </a:r>
            <a:r>
              <a:rPr sz="1950" spc="5" dirty="0">
                <a:latin typeface="Calibri"/>
                <a:cs typeface="Calibri"/>
              </a:rPr>
              <a:t>your</a:t>
            </a:r>
            <a:r>
              <a:rPr sz="1950" spc="10" dirty="0">
                <a:latin typeface="Calibri"/>
                <a:cs typeface="Calibri"/>
              </a:rPr>
              <a:t> needs</a:t>
            </a:r>
            <a:endParaRPr sz="1950">
              <a:latin typeface="Calibri"/>
              <a:cs typeface="Calibri"/>
            </a:endParaRPr>
          </a:p>
        </p:txBody>
      </p:sp>
      <p:pic>
        <p:nvPicPr>
          <p:cNvPr id="4" name="object 4"/>
          <p:cNvPicPr/>
          <p:nvPr/>
        </p:nvPicPr>
        <p:blipFill>
          <a:blip r:embed="rId2" cstate="print"/>
          <a:stretch>
            <a:fillRect/>
          </a:stretch>
        </p:blipFill>
        <p:spPr>
          <a:xfrm>
            <a:off x="7126213" y="3931939"/>
            <a:ext cx="2371366" cy="2839161"/>
          </a:xfrm>
          <a:prstGeom prst="rect">
            <a:avLst/>
          </a:prstGeom>
        </p:spPr>
      </p:pic>
      <p:sp>
        <p:nvSpPr>
          <p:cNvPr id="6" name="object 6"/>
          <p:cNvSpPr txBox="1">
            <a:spLocks noGrp="1"/>
          </p:cNvSpPr>
          <p:nvPr>
            <p:ph type="ftr" sz="quarter" idx="5"/>
          </p:nvPr>
        </p:nvSpPr>
        <p:spPr>
          <a:xfrm>
            <a:off x="1935607" y="7232122"/>
            <a:ext cx="6210300" cy="234038"/>
          </a:xfrm>
          <a:prstGeom prst="rect">
            <a:avLst/>
          </a:prstGeom>
        </p:spPr>
        <p:txBody>
          <a:bodyPr vert="horz" wrap="square" lIns="0" tIns="0" rIns="0" bIns="0" rtlCol="0">
            <a:spAutoFit/>
          </a:bodyPr>
          <a:lstStyle/>
          <a:p>
            <a:pPr marL="12700">
              <a:lnSpc>
                <a:spcPts val="1810"/>
              </a:lnSpc>
            </a:pPr>
            <a:r>
              <a:rPr lang="en-US" spc="-5"/>
              <a:t>Real-world systems: ethical hacking practicum – UW Summer 2021</a:t>
            </a:r>
            <a:endParaRPr spc="-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700"/>
            <a:ext cx="5350510" cy="579755"/>
          </a:xfrm>
          <a:prstGeom prst="rect">
            <a:avLst/>
          </a:prstGeom>
        </p:spPr>
        <p:txBody>
          <a:bodyPr vert="horz" wrap="square" lIns="0" tIns="17145" rIns="0" bIns="0" rtlCol="0">
            <a:spAutoFit/>
          </a:bodyPr>
          <a:lstStyle/>
          <a:p>
            <a:pPr marL="12700">
              <a:lnSpc>
                <a:spcPct val="100000"/>
              </a:lnSpc>
              <a:spcBef>
                <a:spcPts val="135"/>
              </a:spcBef>
            </a:pPr>
            <a:r>
              <a:rPr sz="3600" b="0" spc="10" dirty="0">
                <a:latin typeface="Calibri Light"/>
                <a:cs typeface="Calibri Light"/>
              </a:rPr>
              <a:t>Linux</a:t>
            </a:r>
            <a:r>
              <a:rPr sz="3600" b="0" spc="-5" dirty="0">
                <a:latin typeface="Calibri Light"/>
                <a:cs typeface="Calibri Light"/>
              </a:rPr>
              <a:t> </a:t>
            </a:r>
            <a:r>
              <a:rPr sz="3600" b="0" spc="10" dirty="0">
                <a:latin typeface="Calibri Light"/>
                <a:cs typeface="Calibri Light"/>
              </a:rPr>
              <a:t>Network</a:t>
            </a:r>
            <a:r>
              <a:rPr sz="3600" b="0" dirty="0">
                <a:latin typeface="Calibri Light"/>
                <a:cs typeface="Calibri Light"/>
              </a:rPr>
              <a:t> </a:t>
            </a:r>
            <a:r>
              <a:rPr sz="3600" b="0" spc="-5" dirty="0">
                <a:latin typeface="Calibri Light"/>
                <a:cs typeface="Calibri Light"/>
              </a:rPr>
              <a:t>Environments</a:t>
            </a:r>
            <a:endParaRPr sz="3600">
              <a:latin typeface="Calibri Light"/>
              <a:cs typeface="Calibri Light"/>
            </a:endParaRPr>
          </a:p>
        </p:txBody>
      </p:sp>
      <p:sp>
        <p:nvSpPr>
          <p:cNvPr id="5" name="object 5"/>
          <p:cNvSpPr txBox="1">
            <a:spLocks noGrp="1"/>
          </p:cNvSpPr>
          <p:nvPr>
            <p:ph type="ftr" sz="quarter" idx="5"/>
          </p:nvPr>
        </p:nvSpPr>
        <p:spPr>
          <a:xfrm>
            <a:off x="1935607" y="7232122"/>
            <a:ext cx="6210300" cy="234038"/>
          </a:xfrm>
          <a:prstGeom prst="rect">
            <a:avLst/>
          </a:prstGeom>
        </p:spPr>
        <p:txBody>
          <a:bodyPr vert="horz" wrap="square" lIns="0" tIns="0" rIns="0" bIns="0" rtlCol="0">
            <a:spAutoFit/>
          </a:bodyPr>
          <a:lstStyle/>
          <a:p>
            <a:pPr marL="12700">
              <a:lnSpc>
                <a:spcPts val="1810"/>
              </a:lnSpc>
            </a:pPr>
            <a:r>
              <a:rPr lang="en-US" spc="-5"/>
              <a:t>Real-world systems: ethical hacking practicum – UW Summer 2021</a:t>
            </a:r>
            <a:endParaRPr spc="-5" dirty="0"/>
          </a:p>
        </p:txBody>
      </p:sp>
      <p:sp>
        <p:nvSpPr>
          <p:cNvPr id="3" name="object 3"/>
          <p:cNvSpPr txBox="1"/>
          <p:nvPr/>
        </p:nvSpPr>
        <p:spPr>
          <a:xfrm>
            <a:off x="688657" y="1783207"/>
            <a:ext cx="8121015" cy="730885"/>
          </a:xfrm>
          <a:prstGeom prst="rect">
            <a:avLst/>
          </a:prstGeom>
        </p:spPr>
        <p:txBody>
          <a:bodyPr vert="horz" wrap="square" lIns="0" tIns="13335" rIns="0" bIns="0" rtlCol="0">
            <a:spAutoFit/>
          </a:bodyPr>
          <a:lstStyle/>
          <a:p>
            <a:pPr marL="337185" marR="5080" indent="-325120">
              <a:lnSpc>
                <a:spcPct val="100400"/>
              </a:lnSpc>
              <a:spcBef>
                <a:spcPts val="105"/>
              </a:spcBef>
              <a:buSzPct val="45652"/>
              <a:buFont typeface="Wingdings"/>
              <a:buChar char=""/>
              <a:tabLst>
                <a:tab pos="337185" algn="l"/>
                <a:tab pos="337820" algn="l"/>
              </a:tabLst>
            </a:pPr>
            <a:r>
              <a:rPr sz="2300" dirty="0">
                <a:latin typeface="Calibri"/>
                <a:cs typeface="Calibri"/>
              </a:rPr>
              <a:t>Based</a:t>
            </a:r>
            <a:r>
              <a:rPr sz="2300" spc="10" dirty="0">
                <a:latin typeface="Calibri"/>
                <a:cs typeface="Calibri"/>
              </a:rPr>
              <a:t> </a:t>
            </a:r>
            <a:r>
              <a:rPr sz="2300" spc="5" dirty="0">
                <a:latin typeface="Calibri"/>
                <a:cs typeface="Calibri"/>
              </a:rPr>
              <a:t>on</a:t>
            </a:r>
            <a:r>
              <a:rPr sz="2300" spc="-10" dirty="0">
                <a:latin typeface="Calibri"/>
                <a:cs typeface="Calibri"/>
              </a:rPr>
              <a:t> </a:t>
            </a:r>
            <a:r>
              <a:rPr sz="2300" dirty="0">
                <a:latin typeface="Calibri"/>
                <a:cs typeface="Calibri"/>
              </a:rPr>
              <a:t>the</a:t>
            </a:r>
            <a:r>
              <a:rPr sz="2300" spc="10" dirty="0">
                <a:latin typeface="Calibri"/>
                <a:cs typeface="Calibri"/>
              </a:rPr>
              <a:t> </a:t>
            </a:r>
            <a:r>
              <a:rPr sz="2300" spc="-20" dirty="0">
                <a:latin typeface="Calibri"/>
                <a:cs typeface="Calibri"/>
              </a:rPr>
              <a:t>philosophy,</a:t>
            </a:r>
            <a:r>
              <a:rPr sz="2300" spc="35" dirty="0">
                <a:latin typeface="Calibri"/>
                <a:cs typeface="Calibri"/>
              </a:rPr>
              <a:t> </a:t>
            </a:r>
            <a:r>
              <a:rPr sz="2300" spc="-5" dirty="0">
                <a:latin typeface="Calibri"/>
                <a:cs typeface="Calibri"/>
              </a:rPr>
              <a:t>what</a:t>
            </a:r>
            <a:r>
              <a:rPr sz="2300" spc="15" dirty="0">
                <a:latin typeface="Calibri"/>
                <a:cs typeface="Calibri"/>
              </a:rPr>
              <a:t> </a:t>
            </a:r>
            <a:r>
              <a:rPr sz="2300" dirty="0">
                <a:latin typeface="Calibri"/>
                <a:cs typeface="Calibri"/>
              </a:rPr>
              <a:t>should</a:t>
            </a:r>
            <a:r>
              <a:rPr sz="2300" spc="15" dirty="0">
                <a:latin typeface="Calibri"/>
                <a:cs typeface="Calibri"/>
              </a:rPr>
              <a:t> </a:t>
            </a:r>
            <a:r>
              <a:rPr sz="2300" spc="-5" dirty="0">
                <a:latin typeface="Calibri"/>
                <a:cs typeface="Calibri"/>
              </a:rPr>
              <a:t>we</a:t>
            </a:r>
            <a:r>
              <a:rPr sz="2300" dirty="0">
                <a:latin typeface="Calibri"/>
                <a:cs typeface="Calibri"/>
              </a:rPr>
              <a:t> </a:t>
            </a:r>
            <a:r>
              <a:rPr sz="2300" spc="-5" dirty="0">
                <a:latin typeface="Calibri"/>
                <a:cs typeface="Calibri"/>
              </a:rPr>
              <a:t>expect</a:t>
            </a:r>
            <a:r>
              <a:rPr sz="2300" spc="-10" dirty="0">
                <a:latin typeface="Calibri"/>
                <a:cs typeface="Calibri"/>
              </a:rPr>
              <a:t> </a:t>
            </a:r>
            <a:r>
              <a:rPr sz="2300" spc="-5" dirty="0">
                <a:latin typeface="Calibri"/>
                <a:cs typeface="Calibri"/>
              </a:rPr>
              <a:t>to</a:t>
            </a:r>
            <a:r>
              <a:rPr sz="2300" spc="15" dirty="0">
                <a:latin typeface="Calibri"/>
                <a:cs typeface="Calibri"/>
              </a:rPr>
              <a:t> </a:t>
            </a:r>
            <a:r>
              <a:rPr sz="2300" dirty="0">
                <a:latin typeface="Calibri"/>
                <a:cs typeface="Calibri"/>
              </a:rPr>
              <a:t>see in</a:t>
            </a:r>
            <a:r>
              <a:rPr sz="2300" spc="15" dirty="0">
                <a:latin typeface="Calibri"/>
                <a:cs typeface="Calibri"/>
              </a:rPr>
              <a:t> </a:t>
            </a:r>
            <a:r>
              <a:rPr sz="2300" spc="5" dirty="0">
                <a:latin typeface="Calibri"/>
                <a:cs typeface="Calibri"/>
              </a:rPr>
              <a:t>a </a:t>
            </a:r>
            <a:r>
              <a:rPr sz="2300" spc="-5" dirty="0">
                <a:latin typeface="Calibri"/>
                <a:cs typeface="Calibri"/>
              </a:rPr>
              <a:t>Linux </a:t>
            </a:r>
            <a:r>
              <a:rPr sz="2300" spc="-505" dirty="0">
                <a:latin typeface="Calibri"/>
                <a:cs typeface="Calibri"/>
              </a:rPr>
              <a:t> </a:t>
            </a:r>
            <a:r>
              <a:rPr sz="2300" dirty="0">
                <a:latin typeface="Calibri"/>
                <a:cs typeface="Calibri"/>
              </a:rPr>
              <a:t>network?</a:t>
            </a:r>
            <a:endParaRPr sz="23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700"/>
            <a:ext cx="5350510" cy="579755"/>
          </a:xfrm>
          <a:prstGeom prst="rect">
            <a:avLst/>
          </a:prstGeom>
        </p:spPr>
        <p:txBody>
          <a:bodyPr vert="horz" wrap="square" lIns="0" tIns="17145" rIns="0" bIns="0" rtlCol="0">
            <a:spAutoFit/>
          </a:bodyPr>
          <a:lstStyle/>
          <a:p>
            <a:pPr marL="12700">
              <a:lnSpc>
                <a:spcPct val="100000"/>
              </a:lnSpc>
              <a:spcBef>
                <a:spcPts val="135"/>
              </a:spcBef>
            </a:pPr>
            <a:r>
              <a:rPr sz="3600" b="0" spc="10" dirty="0">
                <a:latin typeface="Calibri Light"/>
                <a:cs typeface="Calibri Light"/>
              </a:rPr>
              <a:t>Linux</a:t>
            </a:r>
            <a:r>
              <a:rPr sz="3600" b="0" spc="-5" dirty="0">
                <a:latin typeface="Calibri Light"/>
                <a:cs typeface="Calibri Light"/>
              </a:rPr>
              <a:t> </a:t>
            </a:r>
            <a:r>
              <a:rPr sz="3600" b="0" spc="10" dirty="0">
                <a:latin typeface="Calibri Light"/>
                <a:cs typeface="Calibri Light"/>
              </a:rPr>
              <a:t>Network</a:t>
            </a:r>
            <a:r>
              <a:rPr sz="3600" b="0" dirty="0">
                <a:latin typeface="Calibri Light"/>
                <a:cs typeface="Calibri Light"/>
              </a:rPr>
              <a:t> </a:t>
            </a:r>
            <a:r>
              <a:rPr sz="3600" b="0" spc="-5" dirty="0">
                <a:latin typeface="Calibri Light"/>
                <a:cs typeface="Calibri Light"/>
              </a:rPr>
              <a:t>Environments</a:t>
            </a:r>
            <a:endParaRPr sz="3600">
              <a:latin typeface="Calibri Light"/>
              <a:cs typeface="Calibri Light"/>
            </a:endParaRPr>
          </a:p>
        </p:txBody>
      </p:sp>
      <p:sp>
        <p:nvSpPr>
          <p:cNvPr id="5" name="object 5"/>
          <p:cNvSpPr txBox="1">
            <a:spLocks noGrp="1"/>
          </p:cNvSpPr>
          <p:nvPr>
            <p:ph type="ftr" sz="quarter" idx="5"/>
          </p:nvPr>
        </p:nvSpPr>
        <p:spPr>
          <a:xfrm>
            <a:off x="1935607" y="7232122"/>
            <a:ext cx="6210300" cy="234038"/>
          </a:xfrm>
          <a:prstGeom prst="rect">
            <a:avLst/>
          </a:prstGeom>
        </p:spPr>
        <p:txBody>
          <a:bodyPr vert="horz" wrap="square" lIns="0" tIns="0" rIns="0" bIns="0" rtlCol="0">
            <a:spAutoFit/>
          </a:bodyPr>
          <a:lstStyle/>
          <a:p>
            <a:pPr marL="12700">
              <a:lnSpc>
                <a:spcPts val="1810"/>
              </a:lnSpc>
            </a:pPr>
            <a:r>
              <a:rPr lang="en-US" spc="-5"/>
              <a:t>Real-world systems: ethical hacking practicum – UW Summer 2021</a:t>
            </a:r>
            <a:endParaRPr spc="-5" dirty="0"/>
          </a:p>
        </p:txBody>
      </p:sp>
      <p:sp>
        <p:nvSpPr>
          <p:cNvPr id="3" name="object 3"/>
          <p:cNvSpPr txBox="1"/>
          <p:nvPr/>
        </p:nvSpPr>
        <p:spPr>
          <a:xfrm>
            <a:off x="688657" y="1783207"/>
            <a:ext cx="8345805" cy="3460115"/>
          </a:xfrm>
          <a:prstGeom prst="rect">
            <a:avLst/>
          </a:prstGeom>
        </p:spPr>
        <p:txBody>
          <a:bodyPr vert="horz" wrap="square" lIns="0" tIns="13335" rIns="0" bIns="0" rtlCol="0">
            <a:spAutoFit/>
          </a:bodyPr>
          <a:lstStyle/>
          <a:p>
            <a:pPr marL="337185" marR="229870" indent="-325120">
              <a:lnSpc>
                <a:spcPct val="100400"/>
              </a:lnSpc>
              <a:spcBef>
                <a:spcPts val="105"/>
              </a:spcBef>
              <a:buSzPct val="45652"/>
              <a:buFont typeface="Wingdings"/>
              <a:buChar char=""/>
              <a:tabLst>
                <a:tab pos="337185" algn="l"/>
                <a:tab pos="337820" algn="l"/>
              </a:tabLst>
            </a:pPr>
            <a:r>
              <a:rPr sz="2300" dirty="0">
                <a:latin typeface="Calibri"/>
                <a:cs typeface="Calibri"/>
              </a:rPr>
              <a:t>Based</a:t>
            </a:r>
            <a:r>
              <a:rPr sz="2300" spc="10" dirty="0">
                <a:latin typeface="Calibri"/>
                <a:cs typeface="Calibri"/>
              </a:rPr>
              <a:t> </a:t>
            </a:r>
            <a:r>
              <a:rPr sz="2300" spc="5" dirty="0">
                <a:latin typeface="Calibri"/>
                <a:cs typeface="Calibri"/>
              </a:rPr>
              <a:t>on</a:t>
            </a:r>
            <a:r>
              <a:rPr sz="2300" spc="-10" dirty="0">
                <a:latin typeface="Calibri"/>
                <a:cs typeface="Calibri"/>
              </a:rPr>
              <a:t> </a:t>
            </a:r>
            <a:r>
              <a:rPr sz="2300" dirty="0">
                <a:latin typeface="Calibri"/>
                <a:cs typeface="Calibri"/>
              </a:rPr>
              <a:t>the</a:t>
            </a:r>
            <a:r>
              <a:rPr sz="2300" spc="10" dirty="0">
                <a:latin typeface="Calibri"/>
                <a:cs typeface="Calibri"/>
              </a:rPr>
              <a:t> </a:t>
            </a:r>
            <a:r>
              <a:rPr sz="2300" spc="-20" dirty="0">
                <a:latin typeface="Calibri"/>
                <a:cs typeface="Calibri"/>
              </a:rPr>
              <a:t>philosophy,</a:t>
            </a:r>
            <a:r>
              <a:rPr sz="2300" spc="35" dirty="0">
                <a:latin typeface="Calibri"/>
                <a:cs typeface="Calibri"/>
              </a:rPr>
              <a:t> </a:t>
            </a:r>
            <a:r>
              <a:rPr sz="2300" spc="-5" dirty="0">
                <a:latin typeface="Calibri"/>
                <a:cs typeface="Calibri"/>
              </a:rPr>
              <a:t>what</a:t>
            </a:r>
            <a:r>
              <a:rPr sz="2300" spc="15" dirty="0">
                <a:latin typeface="Calibri"/>
                <a:cs typeface="Calibri"/>
              </a:rPr>
              <a:t> </a:t>
            </a:r>
            <a:r>
              <a:rPr sz="2300" dirty="0">
                <a:latin typeface="Calibri"/>
                <a:cs typeface="Calibri"/>
              </a:rPr>
              <a:t>should</a:t>
            </a:r>
            <a:r>
              <a:rPr sz="2300" spc="15" dirty="0">
                <a:latin typeface="Calibri"/>
                <a:cs typeface="Calibri"/>
              </a:rPr>
              <a:t> </a:t>
            </a:r>
            <a:r>
              <a:rPr sz="2300" spc="-5" dirty="0">
                <a:latin typeface="Calibri"/>
                <a:cs typeface="Calibri"/>
              </a:rPr>
              <a:t>we</a:t>
            </a:r>
            <a:r>
              <a:rPr sz="2300" dirty="0">
                <a:latin typeface="Calibri"/>
                <a:cs typeface="Calibri"/>
              </a:rPr>
              <a:t> </a:t>
            </a:r>
            <a:r>
              <a:rPr sz="2300" spc="-5" dirty="0">
                <a:latin typeface="Calibri"/>
                <a:cs typeface="Calibri"/>
              </a:rPr>
              <a:t>expect</a:t>
            </a:r>
            <a:r>
              <a:rPr sz="2300" spc="-10" dirty="0">
                <a:latin typeface="Calibri"/>
                <a:cs typeface="Calibri"/>
              </a:rPr>
              <a:t> </a:t>
            </a:r>
            <a:r>
              <a:rPr sz="2300" spc="-5" dirty="0">
                <a:latin typeface="Calibri"/>
                <a:cs typeface="Calibri"/>
              </a:rPr>
              <a:t>to</a:t>
            </a:r>
            <a:r>
              <a:rPr sz="2300" spc="15" dirty="0">
                <a:latin typeface="Calibri"/>
                <a:cs typeface="Calibri"/>
              </a:rPr>
              <a:t> </a:t>
            </a:r>
            <a:r>
              <a:rPr sz="2300" dirty="0">
                <a:latin typeface="Calibri"/>
                <a:cs typeface="Calibri"/>
              </a:rPr>
              <a:t>see in</a:t>
            </a:r>
            <a:r>
              <a:rPr sz="2300" spc="15" dirty="0">
                <a:latin typeface="Calibri"/>
                <a:cs typeface="Calibri"/>
              </a:rPr>
              <a:t> </a:t>
            </a:r>
            <a:r>
              <a:rPr sz="2300" spc="5" dirty="0">
                <a:latin typeface="Calibri"/>
                <a:cs typeface="Calibri"/>
              </a:rPr>
              <a:t>a </a:t>
            </a:r>
            <a:r>
              <a:rPr sz="2300" spc="-5" dirty="0">
                <a:latin typeface="Calibri"/>
                <a:cs typeface="Calibri"/>
              </a:rPr>
              <a:t>Linux </a:t>
            </a:r>
            <a:r>
              <a:rPr sz="2300" spc="-505" dirty="0">
                <a:latin typeface="Calibri"/>
                <a:cs typeface="Calibri"/>
              </a:rPr>
              <a:t> </a:t>
            </a:r>
            <a:r>
              <a:rPr sz="2300" dirty="0">
                <a:latin typeface="Calibri"/>
                <a:cs typeface="Calibri"/>
              </a:rPr>
              <a:t>network?</a:t>
            </a:r>
            <a:endParaRPr sz="2300">
              <a:latin typeface="Calibri"/>
              <a:cs typeface="Calibri"/>
            </a:endParaRPr>
          </a:p>
          <a:p>
            <a:pPr>
              <a:lnSpc>
                <a:spcPct val="100000"/>
              </a:lnSpc>
              <a:spcBef>
                <a:spcPts val="15"/>
              </a:spcBef>
              <a:buFont typeface="Wingdings"/>
              <a:buChar char=""/>
            </a:pPr>
            <a:endParaRPr sz="2800">
              <a:latin typeface="Calibri"/>
              <a:cs typeface="Calibri"/>
            </a:endParaRPr>
          </a:p>
          <a:p>
            <a:pPr marL="768350" lvl="1" indent="-323850">
              <a:lnSpc>
                <a:spcPct val="100000"/>
              </a:lnSpc>
              <a:buSzPct val="74358"/>
              <a:buFont typeface="Symbol"/>
              <a:buChar char=""/>
              <a:tabLst>
                <a:tab pos="768350" algn="l"/>
                <a:tab pos="768985" algn="l"/>
              </a:tabLst>
            </a:pPr>
            <a:r>
              <a:rPr sz="1950" b="1" spc="15" dirty="0">
                <a:latin typeface="Calibri"/>
                <a:cs typeface="Calibri"/>
              </a:rPr>
              <a:t>Multiple</a:t>
            </a:r>
            <a:r>
              <a:rPr sz="1950" b="1" spc="-5" dirty="0">
                <a:latin typeface="Calibri"/>
                <a:cs typeface="Calibri"/>
              </a:rPr>
              <a:t> </a:t>
            </a:r>
            <a:r>
              <a:rPr sz="1950" b="1" spc="5" dirty="0">
                <a:latin typeface="Calibri"/>
                <a:cs typeface="Calibri"/>
              </a:rPr>
              <a:t>tools</a:t>
            </a:r>
            <a:r>
              <a:rPr sz="1950" b="1" spc="-15" dirty="0">
                <a:latin typeface="Calibri"/>
                <a:cs typeface="Calibri"/>
              </a:rPr>
              <a:t> </a:t>
            </a:r>
            <a:r>
              <a:rPr sz="1950" spc="-5" dirty="0">
                <a:latin typeface="Calibri"/>
                <a:cs typeface="Calibri"/>
              </a:rPr>
              <a:t>to</a:t>
            </a:r>
            <a:r>
              <a:rPr sz="1950" spc="25" dirty="0">
                <a:latin typeface="Calibri"/>
                <a:cs typeface="Calibri"/>
              </a:rPr>
              <a:t> </a:t>
            </a:r>
            <a:r>
              <a:rPr sz="1950" spc="10" dirty="0">
                <a:latin typeface="Calibri"/>
                <a:cs typeface="Calibri"/>
              </a:rPr>
              <a:t>choose</a:t>
            </a:r>
            <a:r>
              <a:rPr sz="1950" spc="5" dirty="0">
                <a:latin typeface="Calibri"/>
                <a:cs typeface="Calibri"/>
              </a:rPr>
              <a:t> </a:t>
            </a:r>
            <a:r>
              <a:rPr sz="1950" dirty="0">
                <a:latin typeface="Calibri"/>
                <a:cs typeface="Calibri"/>
              </a:rPr>
              <a:t>from</a:t>
            </a:r>
            <a:r>
              <a:rPr sz="1950" spc="10" dirty="0">
                <a:latin typeface="Calibri"/>
                <a:cs typeface="Calibri"/>
              </a:rPr>
              <a:t> </a:t>
            </a:r>
            <a:r>
              <a:rPr sz="1950" spc="-5" dirty="0">
                <a:latin typeface="Calibri"/>
                <a:cs typeface="Calibri"/>
              </a:rPr>
              <a:t>for </a:t>
            </a:r>
            <a:r>
              <a:rPr sz="1950" spc="10" dirty="0">
                <a:latin typeface="Calibri"/>
                <a:cs typeface="Calibri"/>
              </a:rPr>
              <a:t>the</a:t>
            </a:r>
            <a:r>
              <a:rPr sz="1950" spc="5" dirty="0">
                <a:latin typeface="Calibri"/>
                <a:cs typeface="Calibri"/>
              </a:rPr>
              <a:t> </a:t>
            </a:r>
            <a:r>
              <a:rPr sz="1950" spc="15" dirty="0">
                <a:latin typeface="Calibri"/>
                <a:cs typeface="Calibri"/>
              </a:rPr>
              <a:t>same</a:t>
            </a:r>
            <a:r>
              <a:rPr sz="1950" spc="10" dirty="0">
                <a:latin typeface="Calibri"/>
                <a:cs typeface="Calibri"/>
              </a:rPr>
              <a:t> </a:t>
            </a:r>
            <a:r>
              <a:rPr sz="1950" spc="15" dirty="0">
                <a:latin typeface="Calibri"/>
                <a:cs typeface="Calibri"/>
              </a:rPr>
              <a:t>purpose</a:t>
            </a:r>
            <a:endParaRPr sz="1950">
              <a:latin typeface="Calibri"/>
              <a:cs typeface="Calibri"/>
            </a:endParaRPr>
          </a:p>
          <a:p>
            <a:pPr marL="1199515" lvl="2" indent="-285750">
              <a:lnSpc>
                <a:spcPct val="100000"/>
              </a:lnSpc>
              <a:spcBef>
                <a:spcPts val="240"/>
              </a:spcBef>
              <a:buSzPct val="45454"/>
              <a:buFont typeface="Wingdings"/>
              <a:buChar char=""/>
              <a:tabLst>
                <a:tab pos="1199515" algn="l"/>
                <a:tab pos="1200150" algn="l"/>
              </a:tabLst>
            </a:pPr>
            <a:r>
              <a:rPr sz="1650" spc="-15" dirty="0">
                <a:latin typeface="Calibri"/>
                <a:cs typeface="Calibri"/>
              </a:rPr>
              <a:t>Systemd</a:t>
            </a:r>
            <a:r>
              <a:rPr sz="1650" spc="10" dirty="0">
                <a:latin typeface="Calibri"/>
                <a:cs typeface="Calibri"/>
              </a:rPr>
              <a:t> </a:t>
            </a:r>
            <a:r>
              <a:rPr sz="1650" spc="-10" dirty="0">
                <a:latin typeface="Calibri"/>
                <a:cs typeface="Calibri"/>
              </a:rPr>
              <a:t>vs</a:t>
            </a:r>
            <a:r>
              <a:rPr sz="1650" spc="20" dirty="0">
                <a:latin typeface="Calibri"/>
                <a:cs typeface="Calibri"/>
              </a:rPr>
              <a:t> </a:t>
            </a:r>
            <a:r>
              <a:rPr sz="1650" dirty="0">
                <a:latin typeface="Calibri"/>
                <a:cs typeface="Calibri"/>
              </a:rPr>
              <a:t>init.d</a:t>
            </a:r>
            <a:r>
              <a:rPr sz="1650" spc="-40" dirty="0">
                <a:latin typeface="Calibri"/>
                <a:cs typeface="Calibri"/>
              </a:rPr>
              <a:t> </a:t>
            </a:r>
            <a:r>
              <a:rPr sz="1650" spc="-15" dirty="0">
                <a:latin typeface="Calibri"/>
                <a:cs typeface="Calibri"/>
              </a:rPr>
              <a:t>controversy</a:t>
            </a:r>
            <a:endParaRPr sz="1650">
              <a:latin typeface="Calibri"/>
              <a:cs typeface="Calibri"/>
            </a:endParaRPr>
          </a:p>
          <a:p>
            <a:pPr marL="1577340" lvl="3" indent="-285115">
              <a:lnSpc>
                <a:spcPct val="100000"/>
              </a:lnSpc>
              <a:spcBef>
                <a:spcPts val="440"/>
              </a:spcBef>
              <a:buClr>
                <a:srgbClr val="000000"/>
              </a:buClr>
              <a:buSzPct val="44827"/>
              <a:buFont typeface="Wingdings"/>
              <a:buChar char=""/>
              <a:tabLst>
                <a:tab pos="1577340" algn="l"/>
                <a:tab pos="1577975" algn="l"/>
              </a:tabLst>
            </a:pPr>
            <a:r>
              <a:rPr sz="1450" u="sng" spc="5" dirty="0">
                <a:solidFill>
                  <a:srgbClr val="0562C1"/>
                </a:solidFill>
                <a:uFill>
                  <a:solidFill>
                    <a:srgbClr val="0562C1"/>
                  </a:solidFill>
                </a:uFill>
                <a:latin typeface="Calibri"/>
                <a:cs typeface="Calibri"/>
                <a:hlinkClick r:id="rId3"/>
              </a:rPr>
              <a:t>List</a:t>
            </a:r>
            <a:r>
              <a:rPr sz="1450" spc="5" dirty="0">
                <a:solidFill>
                  <a:srgbClr val="0562C1"/>
                </a:solidFill>
                <a:latin typeface="Calibri"/>
                <a:cs typeface="Calibri"/>
                <a:hlinkClick r:id="rId3"/>
              </a:rPr>
              <a:t> </a:t>
            </a:r>
            <a:r>
              <a:rPr sz="1450" spc="10" dirty="0">
                <a:latin typeface="Calibri"/>
                <a:cs typeface="Calibri"/>
              </a:rPr>
              <a:t>of</a:t>
            </a:r>
            <a:r>
              <a:rPr sz="1450" dirty="0">
                <a:solidFill>
                  <a:srgbClr val="0562C1"/>
                </a:solidFill>
                <a:latin typeface="Calibri"/>
                <a:cs typeface="Calibri"/>
              </a:rPr>
              <a:t> </a:t>
            </a:r>
            <a:r>
              <a:rPr sz="1450" u="sng" spc="5" dirty="0">
                <a:solidFill>
                  <a:srgbClr val="0562C1"/>
                </a:solidFill>
                <a:uFill>
                  <a:solidFill>
                    <a:srgbClr val="0562C1"/>
                  </a:solidFill>
                </a:uFill>
                <a:latin typeface="Calibri"/>
                <a:cs typeface="Calibri"/>
                <a:hlinkClick r:id="rId4"/>
              </a:rPr>
              <a:t>init</a:t>
            </a:r>
            <a:r>
              <a:rPr sz="1450" u="sng" dirty="0">
                <a:solidFill>
                  <a:srgbClr val="0562C1"/>
                </a:solidFill>
                <a:uFill>
                  <a:solidFill>
                    <a:srgbClr val="0562C1"/>
                  </a:solidFill>
                </a:uFill>
                <a:latin typeface="Calibri"/>
                <a:cs typeface="Calibri"/>
                <a:hlinkClick r:id="rId4"/>
              </a:rPr>
              <a:t> </a:t>
            </a:r>
            <a:r>
              <a:rPr sz="1450" u="sng" spc="5" dirty="0">
                <a:solidFill>
                  <a:srgbClr val="0562C1"/>
                </a:solidFill>
                <a:uFill>
                  <a:solidFill>
                    <a:srgbClr val="0562C1"/>
                  </a:solidFill>
                </a:uFill>
                <a:latin typeface="Calibri"/>
                <a:cs typeface="Calibri"/>
                <a:hlinkClick r:id="rId4"/>
              </a:rPr>
              <a:t>systems</a:t>
            </a:r>
            <a:endParaRPr sz="1450">
              <a:latin typeface="Calibri"/>
              <a:cs typeface="Calibri"/>
            </a:endParaRPr>
          </a:p>
          <a:p>
            <a:pPr marL="1577340" lvl="3" indent="-285115">
              <a:lnSpc>
                <a:spcPct val="100000"/>
              </a:lnSpc>
              <a:spcBef>
                <a:spcPts val="455"/>
              </a:spcBef>
              <a:buClr>
                <a:srgbClr val="000000"/>
              </a:buClr>
              <a:buSzPct val="44827"/>
              <a:buFont typeface="Wingdings"/>
              <a:buChar char=""/>
              <a:tabLst>
                <a:tab pos="1577340" algn="l"/>
                <a:tab pos="1577975" algn="l"/>
              </a:tabLst>
            </a:pPr>
            <a:r>
              <a:rPr sz="1450" u="sng" spc="10" dirty="0">
                <a:solidFill>
                  <a:srgbClr val="0562C1"/>
                </a:solidFill>
                <a:uFill>
                  <a:solidFill>
                    <a:srgbClr val="0562C1"/>
                  </a:solidFill>
                </a:uFill>
                <a:latin typeface="Calibri"/>
                <a:cs typeface="Calibri"/>
                <a:hlinkClick r:id="rId5"/>
              </a:rPr>
              <a:t>Cheatsheet</a:t>
            </a:r>
            <a:endParaRPr sz="1450">
              <a:latin typeface="Calibri"/>
              <a:cs typeface="Calibri"/>
            </a:endParaRPr>
          </a:p>
          <a:p>
            <a:pPr lvl="3">
              <a:lnSpc>
                <a:spcPct val="100000"/>
              </a:lnSpc>
              <a:spcBef>
                <a:spcPts val="10"/>
              </a:spcBef>
              <a:buFont typeface="Wingdings"/>
              <a:buChar char=""/>
            </a:pPr>
            <a:endParaRPr sz="1950">
              <a:latin typeface="Calibri"/>
              <a:cs typeface="Calibri"/>
            </a:endParaRPr>
          </a:p>
          <a:p>
            <a:pPr marL="768350" lvl="1" indent="-323850">
              <a:lnSpc>
                <a:spcPct val="100000"/>
              </a:lnSpc>
              <a:buSzPct val="74358"/>
              <a:buFont typeface="Symbol"/>
              <a:buChar char=""/>
              <a:tabLst>
                <a:tab pos="768350" algn="l"/>
                <a:tab pos="768985" algn="l"/>
              </a:tabLst>
            </a:pPr>
            <a:r>
              <a:rPr sz="1950" b="1" spc="5" dirty="0">
                <a:latin typeface="Calibri"/>
                <a:cs typeface="Calibri"/>
              </a:rPr>
              <a:t>Customized</a:t>
            </a:r>
            <a:r>
              <a:rPr sz="1950" b="1" spc="-35" dirty="0">
                <a:latin typeface="Calibri"/>
                <a:cs typeface="Calibri"/>
              </a:rPr>
              <a:t> </a:t>
            </a:r>
            <a:r>
              <a:rPr sz="1950" spc="5" dirty="0">
                <a:latin typeface="Calibri"/>
                <a:cs typeface="Calibri"/>
              </a:rPr>
              <a:t>environments</a:t>
            </a:r>
            <a:endParaRPr sz="1950">
              <a:latin typeface="Calibri"/>
              <a:cs typeface="Calibri"/>
            </a:endParaRPr>
          </a:p>
          <a:p>
            <a:pPr marL="1199515" lvl="2" indent="-285750">
              <a:lnSpc>
                <a:spcPct val="100000"/>
              </a:lnSpc>
              <a:spcBef>
                <a:spcPts val="229"/>
              </a:spcBef>
              <a:buSzPct val="45454"/>
              <a:buFont typeface="Wingdings"/>
              <a:buChar char=""/>
              <a:tabLst>
                <a:tab pos="1199515" algn="l"/>
                <a:tab pos="1200150" algn="l"/>
              </a:tabLst>
            </a:pPr>
            <a:r>
              <a:rPr sz="1650" dirty="0">
                <a:latin typeface="Calibri"/>
                <a:cs typeface="Calibri"/>
              </a:rPr>
              <a:t>Much </a:t>
            </a:r>
            <a:r>
              <a:rPr sz="1650" spc="-10" dirty="0">
                <a:latin typeface="Calibri"/>
                <a:cs typeface="Calibri"/>
              </a:rPr>
              <a:t>more</a:t>
            </a:r>
            <a:r>
              <a:rPr sz="1650" spc="15" dirty="0">
                <a:latin typeface="Calibri"/>
                <a:cs typeface="Calibri"/>
              </a:rPr>
              <a:t> </a:t>
            </a:r>
            <a:r>
              <a:rPr sz="1650" spc="-5" dirty="0">
                <a:latin typeface="Calibri"/>
                <a:cs typeface="Calibri"/>
              </a:rPr>
              <a:t>variable</a:t>
            </a:r>
            <a:r>
              <a:rPr sz="1650" spc="-25" dirty="0">
                <a:latin typeface="Calibri"/>
                <a:cs typeface="Calibri"/>
              </a:rPr>
              <a:t> </a:t>
            </a:r>
            <a:r>
              <a:rPr sz="1650" spc="-5" dirty="0">
                <a:latin typeface="Calibri"/>
                <a:cs typeface="Calibri"/>
              </a:rPr>
              <a:t>compared</a:t>
            </a:r>
            <a:r>
              <a:rPr sz="1650" spc="5" dirty="0">
                <a:latin typeface="Calibri"/>
                <a:cs typeface="Calibri"/>
              </a:rPr>
              <a:t> </a:t>
            </a:r>
            <a:r>
              <a:rPr sz="1650" spc="-5" dirty="0">
                <a:latin typeface="Calibri"/>
                <a:cs typeface="Calibri"/>
              </a:rPr>
              <a:t>to</a:t>
            </a:r>
            <a:r>
              <a:rPr sz="1650" spc="-15" dirty="0">
                <a:latin typeface="Calibri"/>
                <a:cs typeface="Calibri"/>
              </a:rPr>
              <a:t> </a:t>
            </a:r>
            <a:r>
              <a:rPr sz="1650" spc="-5" dirty="0">
                <a:latin typeface="Calibri"/>
                <a:cs typeface="Calibri"/>
              </a:rPr>
              <a:t>Active</a:t>
            </a:r>
            <a:r>
              <a:rPr sz="1650" dirty="0">
                <a:latin typeface="Calibri"/>
                <a:cs typeface="Calibri"/>
              </a:rPr>
              <a:t> </a:t>
            </a:r>
            <a:r>
              <a:rPr sz="1650" spc="-5" dirty="0">
                <a:latin typeface="Calibri"/>
                <a:cs typeface="Calibri"/>
              </a:rPr>
              <a:t>Directory</a:t>
            </a:r>
            <a:endParaRPr sz="1650">
              <a:latin typeface="Calibri"/>
              <a:cs typeface="Calibri"/>
            </a:endParaRPr>
          </a:p>
          <a:p>
            <a:pPr marL="1199515" lvl="2" indent="-285750">
              <a:lnSpc>
                <a:spcPct val="100000"/>
              </a:lnSpc>
              <a:spcBef>
                <a:spcPts val="204"/>
              </a:spcBef>
              <a:buSzPct val="45454"/>
              <a:buFont typeface="Wingdings"/>
              <a:buChar char=""/>
              <a:tabLst>
                <a:tab pos="1199515" algn="l"/>
                <a:tab pos="1200150" algn="l"/>
              </a:tabLst>
            </a:pPr>
            <a:r>
              <a:rPr sz="1650" spc="-5" dirty="0">
                <a:latin typeface="Calibri"/>
                <a:cs typeface="Calibri"/>
              </a:rPr>
              <a:t>Across</a:t>
            </a:r>
            <a:r>
              <a:rPr sz="1650" spc="10" dirty="0">
                <a:latin typeface="Calibri"/>
                <a:cs typeface="Calibri"/>
              </a:rPr>
              <a:t> </a:t>
            </a:r>
            <a:r>
              <a:rPr sz="1650" dirty="0">
                <a:latin typeface="Calibri"/>
                <a:cs typeface="Calibri"/>
              </a:rPr>
              <a:t>the</a:t>
            </a:r>
            <a:r>
              <a:rPr sz="1650" spc="-5" dirty="0">
                <a:latin typeface="Calibri"/>
                <a:cs typeface="Calibri"/>
              </a:rPr>
              <a:t> entire </a:t>
            </a:r>
            <a:r>
              <a:rPr sz="1650" spc="-10" dirty="0">
                <a:latin typeface="Calibri"/>
                <a:cs typeface="Calibri"/>
              </a:rPr>
              <a:t>stack,</a:t>
            </a:r>
            <a:r>
              <a:rPr sz="1650" spc="5" dirty="0">
                <a:latin typeface="Calibri"/>
                <a:cs typeface="Calibri"/>
              </a:rPr>
              <a:t> </a:t>
            </a:r>
            <a:r>
              <a:rPr sz="1650" spc="-10" dirty="0">
                <a:latin typeface="Calibri"/>
                <a:cs typeface="Calibri"/>
              </a:rPr>
              <a:t>you're</a:t>
            </a:r>
            <a:r>
              <a:rPr sz="1650" spc="20" dirty="0">
                <a:latin typeface="Calibri"/>
                <a:cs typeface="Calibri"/>
              </a:rPr>
              <a:t> </a:t>
            </a:r>
            <a:r>
              <a:rPr sz="1650" spc="-10" dirty="0">
                <a:latin typeface="Calibri"/>
                <a:cs typeface="Calibri"/>
              </a:rPr>
              <a:t>likely</a:t>
            </a:r>
            <a:r>
              <a:rPr sz="1650" spc="-30" dirty="0">
                <a:latin typeface="Calibri"/>
                <a:cs typeface="Calibri"/>
              </a:rPr>
              <a:t> </a:t>
            </a:r>
            <a:r>
              <a:rPr sz="1650" spc="-5" dirty="0">
                <a:latin typeface="Calibri"/>
                <a:cs typeface="Calibri"/>
              </a:rPr>
              <a:t>to</a:t>
            </a:r>
            <a:r>
              <a:rPr sz="1650" dirty="0">
                <a:latin typeface="Calibri"/>
                <a:cs typeface="Calibri"/>
              </a:rPr>
              <a:t> see</a:t>
            </a:r>
            <a:r>
              <a:rPr sz="1650" spc="5" dirty="0">
                <a:latin typeface="Calibri"/>
                <a:cs typeface="Calibri"/>
              </a:rPr>
              <a:t> </a:t>
            </a:r>
            <a:r>
              <a:rPr sz="1650" spc="-10" dirty="0">
                <a:latin typeface="Calibri"/>
                <a:cs typeface="Calibri"/>
              </a:rPr>
              <a:t>many</a:t>
            </a:r>
            <a:r>
              <a:rPr sz="1650" spc="10" dirty="0">
                <a:latin typeface="Calibri"/>
                <a:cs typeface="Calibri"/>
              </a:rPr>
              <a:t> </a:t>
            </a:r>
            <a:r>
              <a:rPr sz="1650" spc="-10" dirty="0">
                <a:latin typeface="Calibri"/>
                <a:cs typeface="Calibri"/>
              </a:rPr>
              <a:t>different</a:t>
            </a:r>
            <a:r>
              <a:rPr sz="1650" spc="-40" dirty="0">
                <a:latin typeface="Calibri"/>
                <a:cs typeface="Calibri"/>
              </a:rPr>
              <a:t> </a:t>
            </a:r>
            <a:r>
              <a:rPr sz="1650" dirty="0">
                <a:latin typeface="Calibri"/>
                <a:cs typeface="Calibri"/>
              </a:rPr>
              <a:t>combinations</a:t>
            </a:r>
            <a:r>
              <a:rPr sz="1650" spc="-20" dirty="0">
                <a:latin typeface="Calibri"/>
                <a:cs typeface="Calibri"/>
              </a:rPr>
              <a:t> </a:t>
            </a:r>
            <a:r>
              <a:rPr sz="1650" dirty="0">
                <a:latin typeface="Calibri"/>
                <a:cs typeface="Calibri"/>
              </a:rPr>
              <a:t>of</a:t>
            </a:r>
            <a:r>
              <a:rPr sz="1650" spc="-5" dirty="0">
                <a:latin typeface="Calibri"/>
                <a:cs typeface="Calibri"/>
              </a:rPr>
              <a:t> </a:t>
            </a:r>
            <a:r>
              <a:rPr sz="1650" spc="-10" dirty="0">
                <a:latin typeface="Calibri"/>
                <a:cs typeface="Calibri"/>
              </a:rPr>
              <a:t>software</a:t>
            </a:r>
            <a:endParaRPr sz="165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700"/>
            <a:ext cx="3894454" cy="579755"/>
          </a:xfrm>
          <a:prstGeom prst="rect">
            <a:avLst/>
          </a:prstGeom>
        </p:spPr>
        <p:txBody>
          <a:bodyPr vert="horz" wrap="square" lIns="0" tIns="17145" rIns="0" bIns="0" rtlCol="0">
            <a:spAutoFit/>
          </a:bodyPr>
          <a:lstStyle/>
          <a:p>
            <a:pPr marL="12700">
              <a:lnSpc>
                <a:spcPct val="100000"/>
              </a:lnSpc>
              <a:spcBef>
                <a:spcPts val="135"/>
              </a:spcBef>
            </a:pPr>
            <a:r>
              <a:rPr sz="3600" b="0" spc="10" dirty="0">
                <a:latin typeface="Calibri Light"/>
                <a:cs typeface="Calibri Light"/>
              </a:rPr>
              <a:t>Linux</a:t>
            </a:r>
            <a:r>
              <a:rPr sz="3600" b="0" spc="-20" dirty="0">
                <a:latin typeface="Calibri Light"/>
                <a:cs typeface="Calibri Light"/>
              </a:rPr>
              <a:t> </a:t>
            </a:r>
            <a:r>
              <a:rPr sz="3600" b="0" spc="10" dirty="0">
                <a:latin typeface="Calibri Light"/>
                <a:cs typeface="Calibri Light"/>
              </a:rPr>
              <a:t>Security</a:t>
            </a:r>
            <a:r>
              <a:rPr sz="3600" b="0" spc="-20" dirty="0">
                <a:latin typeface="Calibri Light"/>
                <a:cs typeface="Calibri Light"/>
              </a:rPr>
              <a:t> </a:t>
            </a:r>
            <a:r>
              <a:rPr sz="3600" b="0" spc="15" dirty="0">
                <a:latin typeface="Calibri Light"/>
                <a:cs typeface="Calibri Light"/>
              </a:rPr>
              <a:t>Model</a:t>
            </a:r>
            <a:endParaRPr sz="3600">
              <a:latin typeface="Calibri Light"/>
              <a:cs typeface="Calibri Light"/>
            </a:endParaRPr>
          </a:p>
        </p:txBody>
      </p:sp>
      <p:sp>
        <p:nvSpPr>
          <p:cNvPr id="5" name="object 5"/>
          <p:cNvSpPr txBox="1">
            <a:spLocks noGrp="1"/>
          </p:cNvSpPr>
          <p:nvPr>
            <p:ph type="ftr" sz="quarter" idx="5"/>
          </p:nvPr>
        </p:nvSpPr>
        <p:spPr>
          <a:xfrm>
            <a:off x="1935607" y="7232122"/>
            <a:ext cx="6210300" cy="234038"/>
          </a:xfrm>
          <a:prstGeom prst="rect">
            <a:avLst/>
          </a:prstGeom>
        </p:spPr>
        <p:txBody>
          <a:bodyPr vert="horz" wrap="square" lIns="0" tIns="0" rIns="0" bIns="0" rtlCol="0">
            <a:spAutoFit/>
          </a:bodyPr>
          <a:lstStyle/>
          <a:p>
            <a:pPr marL="12700">
              <a:lnSpc>
                <a:spcPts val="1810"/>
              </a:lnSpc>
            </a:pPr>
            <a:r>
              <a:rPr lang="en-US" spc="-5"/>
              <a:t>Real-world systems: ethical hacking practicum – UW Summer 2021</a:t>
            </a:r>
            <a:endParaRPr spc="-5" dirty="0"/>
          </a:p>
        </p:txBody>
      </p:sp>
      <p:sp>
        <p:nvSpPr>
          <p:cNvPr id="3" name="object 3"/>
          <p:cNvSpPr txBox="1"/>
          <p:nvPr/>
        </p:nvSpPr>
        <p:spPr>
          <a:xfrm>
            <a:off x="688657" y="1708531"/>
            <a:ext cx="8060690" cy="4630420"/>
          </a:xfrm>
          <a:prstGeom prst="rect">
            <a:avLst/>
          </a:prstGeom>
        </p:spPr>
        <p:txBody>
          <a:bodyPr vert="horz" wrap="square" lIns="0" tIns="13335" rIns="0" bIns="0" rtlCol="0">
            <a:spAutoFit/>
          </a:bodyPr>
          <a:lstStyle/>
          <a:p>
            <a:pPr marL="337185" indent="-325120">
              <a:lnSpc>
                <a:spcPct val="100000"/>
              </a:lnSpc>
              <a:spcBef>
                <a:spcPts val="105"/>
              </a:spcBef>
              <a:buSzPct val="44230"/>
              <a:buFont typeface="Wingdings"/>
              <a:buChar char=""/>
              <a:tabLst>
                <a:tab pos="337185" algn="l"/>
                <a:tab pos="337820" algn="l"/>
              </a:tabLst>
            </a:pPr>
            <a:r>
              <a:rPr sz="2600" dirty="0">
                <a:latin typeface="Calibri"/>
                <a:cs typeface="Calibri"/>
              </a:rPr>
              <a:t>Built-in</a:t>
            </a:r>
            <a:r>
              <a:rPr sz="2600" spc="-55" dirty="0">
                <a:latin typeface="Calibri"/>
                <a:cs typeface="Calibri"/>
              </a:rPr>
              <a:t> </a:t>
            </a:r>
            <a:r>
              <a:rPr sz="2600" spc="-10" dirty="0">
                <a:latin typeface="Calibri"/>
                <a:cs typeface="Calibri"/>
              </a:rPr>
              <a:t>users</a:t>
            </a:r>
            <a:endParaRPr sz="2600">
              <a:latin typeface="Calibri"/>
              <a:cs typeface="Calibri"/>
            </a:endParaRPr>
          </a:p>
          <a:p>
            <a:pPr marL="1390015" lvl="1" indent="-568960">
              <a:lnSpc>
                <a:spcPts val="2695"/>
              </a:lnSpc>
              <a:spcBef>
                <a:spcPts val="30"/>
              </a:spcBef>
              <a:buFont typeface="Times New Roman"/>
              <a:buChar char="–"/>
              <a:tabLst>
                <a:tab pos="1390015" algn="l"/>
                <a:tab pos="1390650" algn="l"/>
              </a:tabLst>
            </a:pPr>
            <a:r>
              <a:rPr sz="2400" spc="-20" dirty="0">
                <a:latin typeface="Calibri"/>
                <a:cs typeface="Calibri"/>
              </a:rPr>
              <a:t>Root</a:t>
            </a:r>
            <a:endParaRPr sz="2400">
              <a:latin typeface="Calibri"/>
              <a:cs typeface="Calibri"/>
            </a:endParaRPr>
          </a:p>
          <a:p>
            <a:pPr marL="1390015" lvl="1" indent="-568960">
              <a:lnSpc>
                <a:spcPts val="2695"/>
              </a:lnSpc>
              <a:buFont typeface="Times New Roman"/>
              <a:buChar char="–"/>
              <a:tabLst>
                <a:tab pos="1390015" algn="l"/>
                <a:tab pos="1390650" algn="l"/>
              </a:tabLst>
            </a:pPr>
            <a:r>
              <a:rPr sz="2400" spc="-10" dirty="0">
                <a:latin typeface="Calibri"/>
                <a:cs typeface="Calibri"/>
              </a:rPr>
              <a:t>Others</a:t>
            </a:r>
            <a:r>
              <a:rPr sz="2400" spc="-30" dirty="0">
                <a:latin typeface="Calibri"/>
                <a:cs typeface="Calibri"/>
              </a:rPr>
              <a:t> </a:t>
            </a:r>
            <a:r>
              <a:rPr sz="2400" spc="-35" dirty="0">
                <a:latin typeface="Calibri"/>
                <a:cs typeface="Calibri"/>
              </a:rPr>
              <a:t>likely, </a:t>
            </a:r>
            <a:r>
              <a:rPr sz="2400" spc="-15" dirty="0">
                <a:latin typeface="Calibri"/>
                <a:cs typeface="Calibri"/>
              </a:rPr>
              <a:t>distro</a:t>
            </a:r>
            <a:r>
              <a:rPr sz="2400" spc="-20" dirty="0">
                <a:latin typeface="Calibri"/>
                <a:cs typeface="Calibri"/>
              </a:rPr>
              <a:t> </a:t>
            </a:r>
            <a:r>
              <a:rPr sz="2400" spc="-5" dirty="0">
                <a:latin typeface="Calibri"/>
                <a:cs typeface="Calibri"/>
              </a:rPr>
              <a:t>specific</a:t>
            </a:r>
            <a:endParaRPr sz="2400">
              <a:latin typeface="Calibri"/>
              <a:cs typeface="Calibri"/>
            </a:endParaRPr>
          </a:p>
          <a:p>
            <a:pPr marL="680085" indent="-666750">
              <a:lnSpc>
                <a:spcPct val="100000"/>
              </a:lnSpc>
              <a:spcBef>
                <a:spcPts val="1864"/>
              </a:spcBef>
              <a:buSzPct val="44230"/>
              <a:buFont typeface="Wingdings"/>
              <a:buChar char=""/>
              <a:tabLst>
                <a:tab pos="680085" algn="l"/>
                <a:tab pos="680720" algn="l"/>
              </a:tabLst>
            </a:pPr>
            <a:r>
              <a:rPr sz="2600" spc="-20" dirty="0">
                <a:latin typeface="Calibri"/>
                <a:cs typeface="Calibri"/>
              </a:rPr>
              <a:t>Root</a:t>
            </a:r>
            <a:r>
              <a:rPr sz="2600" spc="-10" dirty="0">
                <a:latin typeface="Calibri"/>
                <a:cs typeface="Calibri"/>
              </a:rPr>
              <a:t> </a:t>
            </a:r>
            <a:r>
              <a:rPr sz="2600" dirty="0">
                <a:latin typeface="Calibri"/>
                <a:cs typeface="Calibri"/>
              </a:rPr>
              <a:t>is</a:t>
            </a:r>
            <a:r>
              <a:rPr sz="2600" spc="-5" dirty="0">
                <a:latin typeface="Calibri"/>
                <a:cs typeface="Calibri"/>
              </a:rPr>
              <a:t> highest</a:t>
            </a:r>
            <a:r>
              <a:rPr sz="2600" spc="-40" dirty="0">
                <a:latin typeface="Calibri"/>
                <a:cs typeface="Calibri"/>
              </a:rPr>
              <a:t> </a:t>
            </a:r>
            <a:r>
              <a:rPr sz="2600" spc="-5" dirty="0">
                <a:latin typeface="Calibri"/>
                <a:cs typeface="Calibri"/>
              </a:rPr>
              <a:t>privilege</a:t>
            </a:r>
            <a:r>
              <a:rPr sz="2600" spc="-30" dirty="0">
                <a:latin typeface="Calibri"/>
                <a:cs typeface="Calibri"/>
              </a:rPr>
              <a:t> </a:t>
            </a:r>
            <a:r>
              <a:rPr sz="2600" dirty="0">
                <a:latin typeface="Calibri"/>
                <a:cs typeface="Calibri"/>
              </a:rPr>
              <a:t>user</a:t>
            </a:r>
            <a:r>
              <a:rPr sz="2600" spc="-25" dirty="0">
                <a:latin typeface="Calibri"/>
                <a:cs typeface="Calibri"/>
              </a:rPr>
              <a:t> </a:t>
            </a:r>
            <a:r>
              <a:rPr sz="2600" spc="-5" dirty="0">
                <a:latin typeface="Calibri"/>
                <a:cs typeface="Calibri"/>
              </a:rPr>
              <a:t>on</a:t>
            </a:r>
            <a:r>
              <a:rPr sz="2600" spc="5" dirty="0">
                <a:latin typeface="Calibri"/>
                <a:cs typeface="Calibri"/>
              </a:rPr>
              <a:t> </a:t>
            </a:r>
            <a:r>
              <a:rPr sz="2600" dirty="0">
                <a:latin typeface="Calibri"/>
                <a:cs typeface="Calibri"/>
              </a:rPr>
              <a:t>a</a:t>
            </a:r>
            <a:r>
              <a:rPr sz="2600" spc="-5" dirty="0">
                <a:latin typeface="Calibri"/>
                <a:cs typeface="Calibri"/>
              </a:rPr>
              <a:t> </a:t>
            </a:r>
            <a:r>
              <a:rPr sz="2600" spc="-20" dirty="0">
                <a:latin typeface="Calibri"/>
                <a:cs typeface="Calibri"/>
              </a:rPr>
              <a:t>system</a:t>
            </a:r>
            <a:endParaRPr sz="2600">
              <a:latin typeface="Calibri"/>
              <a:cs typeface="Calibri"/>
            </a:endParaRPr>
          </a:p>
          <a:p>
            <a:pPr marL="1390015" marR="5080" lvl="1" indent="-568960">
              <a:lnSpc>
                <a:spcPts val="2300"/>
              </a:lnSpc>
              <a:spcBef>
                <a:spcPts val="590"/>
              </a:spcBef>
              <a:buFont typeface="Times New Roman"/>
              <a:buChar char="–"/>
              <a:tabLst>
                <a:tab pos="1390015" algn="l"/>
                <a:tab pos="1390650" algn="l"/>
              </a:tabLst>
            </a:pPr>
            <a:r>
              <a:rPr sz="2400" spc="-5" dirty="0">
                <a:latin typeface="Calibri"/>
                <a:cs typeface="Calibri"/>
              </a:rPr>
              <a:t>In </a:t>
            </a:r>
            <a:r>
              <a:rPr sz="2400" spc="-10" dirty="0">
                <a:latin typeface="Calibri"/>
                <a:cs typeface="Calibri"/>
              </a:rPr>
              <a:t>most </a:t>
            </a:r>
            <a:r>
              <a:rPr sz="2400" spc="-5" dirty="0">
                <a:latin typeface="Calibri"/>
                <a:cs typeface="Calibri"/>
              </a:rPr>
              <a:t>cases </a:t>
            </a:r>
            <a:r>
              <a:rPr sz="2400" spc="-20" dirty="0">
                <a:latin typeface="Calibri"/>
                <a:cs typeface="Calibri"/>
              </a:rPr>
              <a:t>day </a:t>
            </a:r>
            <a:r>
              <a:rPr sz="2400" spc="-15" dirty="0">
                <a:latin typeface="Calibri"/>
                <a:cs typeface="Calibri"/>
              </a:rPr>
              <a:t>to </a:t>
            </a:r>
            <a:r>
              <a:rPr sz="2400" spc="-20" dirty="0">
                <a:latin typeface="Calibri"/>
                <a:cs typeface="Calibri"/>
              </a:rPr>
              <a:t>day </a:t>
            </a:r>
            <a:r>
              <a:rPr sz="2400" spc="-10" dirty="0">
                <a:latin typeface="Calibri"/>
                <a:cs typeface="Calibri"/>
              </a:rPr>
              <a:t>operations </a:t>
            </a:r>
            <a:r>
              <a:rPr sz="2400" spc="-5" dirty="0">
                <a:latin typeface="Calibri"/>
                <a:cs typeface="Calibri"/>
              </a:rPr>
              <a:t>should not be run </a:t>
            </a:r>
            <a:r>
              <a:rPr sz="2400" spc="-530" dirty="0">
                <a:latin typeface="Calibri"/>
                <a:cs typeface="Calibri"/>
              </a:rPr>
              <a:t> </a:t>
            </a:r>
            <a:r>
              <a:rPr sz="2400" spc="-5" dirty="0">
                <a:latin typeface="Calibri"/>
                <a:cs typeface="Calibri"/>
              </a:rPr>
              <a:t>under </a:t>
            </a:r>
            <a:r>
              <a:rPr sz="2400" dirty="0">
                <a:latin typeface="Calibri"/>
                <a:cs typeface="Calibri"/>
              </a:rPr>
              <a:t>this</a:t>
            </a:r>
            <a:r>
              <a:rPr sz="2400" spc="-10" dirty="0">
                <a:latin typeface="Calibri"/>
                <a:cs typeface="Calibri"/>
              </a:rPr>
              <a:t> </a:t>
            </a:r>
            <a:r>
              <a:rPr sz="2400" spc="-5" dirty="0">
                <a:latin typeface="Calibri"/>
                <a:cs typeface="Calibri"/>
              </a:rPr>
              <a:t>user</a:t>
            </a:r>
            <a:endParaRPr sz="2400">
              <a:latin typeface="Calibri"/>
              <a:cs typeface="Calibri"/>
            </a:endParaRPr>
          </a:p>
          <a:p>
            <a:pPr marL="2192020" lvl="2" indent="-455930">
              <a:lnSpc>
                <a:spcPts val="1970"/>
              </a:lnSpc>
              <a:buFont typeface="Times New Roman"/>
              <a:buChar char="•"/>
              <a:tabLst>
                <a:tab pos="2191385" algn="l"/>
                <a:tab pos="2192020" algn="l"/>
              </a:tabLst>
            </a:pPr>
            <a:r>
              <a:rPr sz="2000" spc="-5" dirty="0">
                <a:latin typeface="Calibri"/>
                <a:cs typeface="Calibri"/>
              </a:rPr>
              <a:t>Some</a:t>
            </a:r>
            <a:r>
              <a:rPr sz="2000" dirty="0">
                <a:latin typeface="Calibri"/>
                <a:cs typeface="Calibri"/>
              </a:rPr>
              <a:t> </a:t>
            </a:r>
            <a:r>
              <a:rPr sz="2000" spc="-10" dirty="0">
                <a:latin typeface="Calibri"/>
                <a:cs typeface="Calibri"/>
              </a:rPr>
              <a:t>distros</a:t>
            </a:r>
            <a:r>
              <a:rPr sz="2000" spc="10" dirty="0">
                <a:latin typeface="Calibri"/>
                <a:cs typeface="Calibri"/>
              </a:rPr>
              <a:t> </a:t>
            </a:r>
            <a:r>
              <a:rPr sz="2000" spc="-5" dirty="0">
                <a:latin typeface="Calibri"/>
                <a:cs typeface="Calibri"/>
              </a:rPr>
              <a:t>(Ubuntu)</a:t>
            </a:r>
            <a:r>
              <a:rPr sz="2000" spc="-10" dirty="0">
                <a:latin typeface="Calibri"/>
                <a:cs typeface="Calibri"/>
              </a:rPr>
              <a:t> </a:t>
            </a:r>
            <a:r>
              <a:rPr sz="2000" spc="-5" dirty="0">
                <a:latin typeface="Calibri"/>
                <a:cs typeface="Calibri"/>
              </a:rPr>
              <a:t>lock</a:t>
            </a:r>
            <a:r>
              <a:rPr sz="2000" spc="-10" dirty="0">
                <a:latin typeface="Calibri"/>
                <a:cs typeface="Calibri"/>
              </a:rPr>
              <a:t> </a:t>
            </a:r>
            <a:r>
              <a:rPr sz="2000" spc="-15" dirty="0">
                <a:latin typeface="Calibri"/>
                <a:cs typeface="Calibri"/>
              </a:rPr>
              <a:t>root</a:t>
            </a:r>
            <a:r>
              <a:rPr sz="2000" dirty="0">
                <a:latin typeface="Calibri"/>
                <a:cs typeface="Calibri"/>
              </a:rPr>
              <a:t> out</a:t>
            </a:r>
            <a:r>
              <a:rPr sz="2000" spc="-20" dirty="0">
                <a:latin typeface="Calibri"/>
                <a:cs typeface="Calibri"/>
              </a:rPr>
              <a:t> </a:t>
            </a:r>
            <a:r>
              <a:rPr sz="2000" spc="-5" dirty="0">
                <a:latin typeface="Calibri"/>
                <a:cs typeface="Calibri"/>
              </a:rPr>
              <a:t>by</a:t>
            </a:r>
            <a:r>
              <a:rPr sz="2000" spc="-15" dirty="0">
                <a:latin typeface="Calibri"/>
                <a:cs typeface="Calibri"/>
              </a:rPr>
              <a:t> </a:t>
            </a:r>
            <a:r>
              <a:rPr sz="2000" spc="-10" dirty="0">
                <a:latin typeface="Calibri"/>
                <a:cs typeface="Calibri"/>
              </a:rPr>
              <a:t>default</a:t>
            </a:r>
            <a:endParaRPr sz="2000">
              <a:latin typeface="Calibri"/>
              <a:cs typeface="Calibri"/>
            </a:endParaRPr>
          </a:p>
          <a:p>
            <a:pPr marL="1390015" marR="634365" lvl="1" indent="-568960">
              <a:lnSpc>
                <a:spcPts val="2300"/>
              </a:lnSpc>
              <a:spcBef>
                <a:spcPts val="365"/>
              </a:spcBef>
              <a:buFont typeface="Times New Roman"/>
              <a:buChar char="–"/>
              <a:tabLst>
                <a:tab pos="1390015" algn="l"/>
                <a:tab pos="1390650" algn="l"/>
              </a:tabLst>
            </a:pPr>
            <a:r>
              <a:rPr sz="2400" spc="-10" dirty="0">
                <a:latin typeface="Calibri"/>
                <a:cs typeface="Calibri"/>
              </a:rPr>
              <a:t>Instead,</a:t>
            </a:r>
            <a:r>
              <a:rPr sz="2400" spc="-20" dirty="0">
                <a:latin typeface="Calibri"/>
                <a:cs typeface="Calibri"/>
              </a:rPr>
              <a:t> </a:t>
            </a:r>
            <a:r>
              <a:rPr sz="2400" spc="-5" dirty="0">
                <a:latin typeface="Calibri"/>
                <a:cs typeface="Calibri"/>
              </a:rPr>
              <a:t>use</a:t>
            </a:r>
            <a:r>
              <a:rPr sz="2400" spc="20" dirty="0">
                <a:latin typeface="Calibri"/>
                <a:cs typeface="Calibri"/>
              </a:rPr>
              <a:t> </a:t>
            </a:r>
            <a:r>
              <a:rPr sz="2400" spc="-15" dirty="0">
                <a:latin typeface="Calibri"/>
                <a:cs typeface="Calibri"/>
              </a:rPr>
              <a:t>“sudo” </a:t>
            </a:r>
            <a:r>
              <a:rPr sz="2400" spc="-10" dirty="0">
                <a:latin typeface="Calibri"/>
                <a:cs typeface="Calibri"/>
              </a:rPr>
              <a:t>concept </a:t>
            </a:r>
            <a:r>
              <a:rPr sz="2400" spc="-20" dirty="0">
                <a:latin typeface="Calibri"/>
                <a:cs typeface="Calibri"/>
              </a:rPr>
              <a:t>for</a:t>
            </a:r>
            <a:r>
              <a:rPr sz="2400" spc="15" dirty="0">
                <a:latin typeface="Calibri"/>
                <a:cs typeface="Calibri"/>
              </a:rPr>
              <a:t> </a:t>
            </a:r>
            <a:r>
              <a:rPr sz="2400" spc="-5" dirty="0">
                <a:latin typeface="Calibri"/>
                <a:cs typeface="Calibri"/>
              </a:rPr>
              <a:t>actions</a:t>
            </a:r>
            <a:r>
              <a:rPr sz="2400" spc="-20" dirty="0">
                <a:latin typeface="Calibri"/>
                <a:cs typeface="Calibri"/>
              </a:rPr>
              <a:t> </a:t>
            </a:r>
            <a:r>
              <a:rPr sz="2400" spc="-10" dirty="0">
                <a:latin typeface="Calibri"/>
                <a:cs typeface="Calibri"/>
              </a:rPr>
              <a:t>requiring </a:t>
            </a:r>
            <a:r>
              <a:rPr sz="2400" spc="-525" dirty="0">
                <a:latin typeface="Calibri"/>
                <a:cs typeface="Calibri"/>
              </a:rPr>
              <a:t> </a:t>
            </a:r>
            <a:r>
              <a:rPr sz="2400" spc="-10" dirty="0">
                <a:latin typeface="Calibri"/>
                <a:cs typeface="Calibri"/>
              </a:rPr>
              <a:t>administrative</a:t>
            </a:r>
            <a:r>
              <a:rPr sz="2400" spc="-30" dirty="0">
                <a:latin typeface="Calibri"/>
                <a:cs typeface="Calibri"/>
              </a:rPr>
              <a:t> </a:t>
            </a:r>
            <a:r>
              <a:rPr sz="2400" spc="-5" dirty="0">
                <a:latin typeface="Calibri"/>
                <a:cs typeface="Calibri"/>
              </a:rPr>
              <a:t>privilege</a:t>
            </a:r>
            <a:endParaRPr sz="2400">
              <a:latin typeface="Calibri"/>
              <a:cs typeface="Calibri"/>
            </a:endParaRPr>
          </a:p>
          <a:p>
            <a:pPr marL="680085" indent="-666750">
              <a:lnSpc>
                <a:spcPct val="100000"/>
              </a:lnSpc>
              <a:spcBef>
                <a:spcPts val="1889"/>
              </a:spcBef>
              <a:buSzPct val="44230"/>
              <a:buFont typeface="Wingdings"/>
              <a:buChar char=""/>
              <a:tabLst>
                <a:tab pos="680085" algn="l"/>
                <a:tab pos="680720" algn="l"/>
              </a:tabLst>
            </a:pPr>
            <a:r>
              <a:rPr sz="2600" dirty="0">
                <a:latin typeface="Calibri"/>
                <a:cs typeface="Calibri"/>
              </a:rPr>
              <a:t>All</a:t>
            </a:r>
            <a:r>
              <a:rPr sz="2600" spc="-10" dirty="0">
                <a:latin typeface="Calibri"/>
                <a:cs typeface="Calibri"/>
              </a:rPr>
              <a:t> users</a:t>
            </a:r>
            <a:r>
              <a:rPr sz="2600" spc="-20" dirty="0">
                <a:latin typeface="Calibri"/>
                <a:cs typeface="Calibri"/>
              </a:rPr>
              <a:t> </a:t>
            </a:r>
            <a:r>
              <a:rPr sz="2600" dirty="0">
                <a:latin typeface="Calibri"/>
                <a:cs typeface="Calibri"/>
              </a:rPr>
              <a:t>in</a:t>
            </a:r>
            <a:r>
              <a:rPr sz="2600" spc="-15" dirty="0">
                <a:latin typeface="Calibri"/>
                <a:cs typeface="Calibri"/>
              </a:rPr>
              <a:t> </a:t>
            </a:r>
            <a:r>
              <a:rPr sz="2600" dirty="0">
                <a:latin typeface="Calibri"/>
                <a:cs typeface="Calibri"/>
              </a:rPr>
              <a:t>a</a:t>
            </a:r>
            <a:r>
              <a:rPr sz="2600" spc="5" dirty="0">
                <a:latin typeface="Calibri"/>
                <a:cs typeface="Calibri"/>
              </a:rPr>
              <a:t> </a:t>
            </a:r>
            <a:r>
              <a:rPr sz="2600" spc="-5" dirty="0">
                <a:latin typeface="Calibri"/>
                <a:cs typeface="Calibri"/>
              </a:rPr>
              <a:t>machine</a:t>
            </a:r>
            <a:r>
              <a:rPr sz="2600" spc="-15" dirty="0">
                <a:latin typeface="Calibri"/>
                <a:cs typeface="Calibri"/>
              </a:rPr>
              <a:t> </a:t>
            </a:r>
            <a:r>
              <a:rPr sz="2600" spc="-10" dirty="0">
                <a:latin typeface="Calibri"/>
                <a:cs typeface="Calibri"/>
              </a:rPr>
              <a:t>are</a:t>
            </a:r>
            <a:r>
              <a:rPr sz="2600" spc="-5" dirty="0">
                <a:latin typeface="Calibri"/>
                <a:cs typeface="Calibri"/>
              </a:rPr>
              <a:t> </a:t>
            </a:r>
            <a:r>
              <a:rPr sz="2600" spc="-10" dirty="0">
                <a:latin typeface="Calibri"/>
                <a:cs typeface="Calibri"/>
              </a:rPr>
              <a:t>listed</a:t>
            </a:r>
            <a:r>
              <a:rPr sz="2600" spc="-35" dirty="0">
                <a:latin typeface="Calibri"/>
                <a:cs typeface="Calibri"/>
              </a:rPr>
              <a:t> </a:t>
            </a:r>
            <a:r>
              <a:rPr sz="2600" dirty="0">
                <a:latin typeface="Calibri"/>
                <a:cs typeface="Calibri"/>
              </a:rPr>
              <a:t>in</a:t>
            </a:r>
            <a:r>
              <a:rPr sz="2600" spc="10" dirty="0">
                <a:latin typeface="Calibri"/>
                <a:cs typeface="Calibri"/>
              </a:rPr>
              <a:t> </a:t>
            </a:r>
            <a:r>
              <a:rPr sz="2600" b="1" spc="-20" dirty="0">
                <a:latin typeface="Calibri"/>
                <a:cs typeface="Calibri"/>
              </a:rPr>
              <a:t>/etc/passwd</a:t>
            </a:r>
            <a:endParaRPr sz="2600">
              <a:latin typeface="Calibri"/>
              <a:cs typeface="Calibri"/>
            </a:endParaRPr>
          </a:p>
          <a:p>
            <a:pPr>
              <a:lnSpc>
                <a:spcPct val="100000"/>
              </a:lnSpc>
              <a:spcBef>
                <a:spcPts val="30"/>
              </a:spcBef>
              <a:buFont typeface="Wingdings"/>
              <a:buChar char=""/>
            </a:pPr>
            <a:endParaRPr sz="2000">
              <a:latin typeface="Calibri"/>
              <a:cs typeface="Calibri"/>
            </a:endParaRPr>
          </a:p>
          <a:p>
            <a:pPr marL="680085" indent="-666750">
              <a:lnSpc>
                <a:spcPct val="100000"/>
              </a:lnSpc>
              <a:buSzPct val="44230"/>
              <a:buFont typeface="Wingdings"/>
              <a:buChar char=""/>
              <a:tabLst>
                <a:tab pos="680085" algn="l"/>
                <a:tab pos="680720" algn="l"/>
              </a:tabLst>
            </a:pPr>
            <a:r>
              <a:rPr sz="2600" spc="-10" dirty="0">
                <a:latin typeface="Calibri"/>
                <a:cs typeface="Calibri"/>
              </a:rPr>
              <a:t>Groups</a:t>
            </a:r>
            <a:r>
              <a:rPr sz="2600" spc="-35" dirty="0">
                <a:latin typeface="Calibri"/>
                <a:cs typeface="Calibri"/>
              </a:rPr>
              <a:t> </a:t>
            </a:r>
            <a:r>
              <a:rPr sz="2600" spc="-10" dirty="0">
                <a:latin typeface="Calibri"/>
                <a:cs typeface="Calibri"/>
              </a:rPr>
              <a:t>are</a:t>
            </a:r>
            <a:r>
              <a:rPr sz="2600" spc="-5" dirty="0">
                <a:latin typeface="Calibri"/>
                <a:cs typeface="Calibri"/>
              </a:rPr>
              <a:t> </a:t>
            </a:r>
            <a:r>
              <a:rPr sz="2600" spc="-10" dirty="0">
                <a:latin typeface="Calibri"/>
                <a:cs typeface="Calibri"/>
              </a:rPr>
              <a:t>listed</a:t>
            </a:r>
            <a:r>
              <a:rPr sz="2600" spc="-45" dirty="0">
                <a:latin typeface="Calibri"/>
                <a:cs typeface="Calibri"/>
              </a:rPr>
              <a:t> </a:t>
            </a:r>
            <a:r>
              <a:rPr sz="2600" dirty="0">
                <a:latin typeface="Calibri"/>
                <a:cs typeface="Calibri"/>
              </a:rPr>
              <a:t>in</a:t>
            </a:r>
            <a:r>
              <a:rPr sz="2600" spc="-20" dirty="0">
                <a:latin typeface="Calibri"/>
                <a:cs typeface="Calibri"/>
              </a:rPr>
              <a:t> </a:t>
            </a:r>
            <a:r>
              <a:rPr sz="2600" b="1" spc="-25" dirty="0">
                <a:latin typeface="Calibri"/>
                <a:cs typeface="Calibri"/>
              </a:rPr>
              <a:t>/etc/group</a:t>
            </a:r>
            <a:endParaRPr sz="260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700"/>
            <a:ext cx="3894454" cy="579755"/>
          </a:xfrm>
          <a:prstGeom prst="rect">
            <a:avLst/>
          </a:prstGeom>
        </p:spPr>
        <p:txBody>
          <a:bodyPr vert="horz" wrap="square" lIns="0" tIns="17145" rIns="0" bIns="0" rtlCol="0">
            <a:spAutoFit/>
          </a:bodyPr>
          <a:lstStyle/>
          <a:p>
            <a:pPr marL="12700">
              <a:lnSpc>
                <a:spcPct val="100000"/>
              </a:lnSpc>
              <a:spcBef>
                <a:spcPts val="135"/>
              </a:spcBef>
            </a:pPr>
            <a:r>
              <a:rPr sz="3600" b="0" spc="10" dirty="0">
                <a:latin typeface="Calibri Light"/>
                <a:cs typeface="Calibri Light"/>
              </a:rPr>
              <a:t>Linux</a:t>
            </a:r>
            <a:r>
              <a:rPr sz="3600" b="0" spc="-20" dirty="0">
                <a:latin typeface="Calibri Light"/>
                <a:cs typeface="Calibri Light"/>
              </a:rPr>
              <a:t> </a:t>
            </a:r>
            <a:r>
              <a:rPr sz="3600" b="0" spc="10" dirty="0">
                <a:latin typeface="Calibri Light"/>
                <a:cs typeface="Calibri Light"/>
              </a:rPr>
              <a:t>Security</a:t>
            </a:r>
            <a:r>
              <a:rPr sz="3600" b="0" spc="-20" dirty="0">
                <a:latin typeface="Calibri Light"/>
                <a:cs typeface="Calibri Light"/>
              </a:rPr>
              <a:t> </a:t>
            </a:r>
            <a:r>
              <a:rPr sz="3600" b="0" spc="15" dirty="0">
                <a:latin typeface="Calibri Light"/>
                <a:cs typeface="Calibri Light"/>
              </a:rPr>
              <a:t>Model</a:t>
            </a:r>
            <a:endParaRPr sz="3600">
              <a:latin typeface="Calibri Light"/>
              <a:cs typeface="Calibri Light"/>
            </a:endParaRPr>
          </a:p>
        </p:txBody>
      </p:sp>
      <p:sp>
        <p:nvSpPr>
          <p:cNvPr id="8" name="object 8"/>
          <p:cNvSpPr txBox="1">
            <a:spLocks noGrp="1"/>
          </p:cNvSpPr>
          <p:nvPr>
            <p:ph type="ftr" sz="quarter" idx="5"/>
          </p:nvPr>
        </p:nvSpPr>
        <p:spPr>
          <a:xfrm>
            <a:off x="1935607" y="7232122"/>
            <a:ext cx="6210300" cy="234038"/>
          </a:xfrm>
          <a:prstGeom prst="rect">
            <a:avLst/>
          </a:prstGeom>
        </p:spPr>
        <p:txBody>
          <a:bodyPr vert="horz" wrap="square" lIns="0" tIns="0" rIns="0" bIns="0" rtlCol="0">
            <a:spAutoFit/>
          </a:bodyPr>
          <a:lstStyle/>
          <a:p>
            <a:pPr marL="12700">
              <a:lnSpc>
                <a:spcPts val="1810"/>
              </a:lnSpc>
            </a:pPr>
            <a:r>
              <a:rPr lang="en-US" spc="-5"/>
              <a:t>Real-world systems: ethical hacking practicum – UW Summer 2021</a:t>
            </a:r>
            <a:endParaRPr spc="-5" dirty="0"/>
          </a:p>
        </p:txBody>
      </p:sp>
      <p:sp>
        <p:nvSpPr>
          <p:cNvPr id="3" name="object 3"/>
          <p:cNvSpPr txBox="1"/>
          <p:nvPr/>
        </p:nvSpPr>
        <p:spPr>
          <a:xfrm>
            <a:off x="583501" y="1691580"/>
            <a:ext cx="7117080" cy="3121025"/>
          </a:xfrm>
          <a:prstGeom prst="rect">
            <a:avLst/>
          </a:prstGeom>
        </p:spPr>
        <p:txBody>
          <a:bodyPr vert="horz" wrap="square" lIns="0" tIns="106045" rIns="0" bIns="0" rtlCol="0">
            <a:spAutoFit/>
          </a:bodyPr>
          <a:lstStyle/>
          <a:p>
            <a:pPr marL="570230" indent="-558165">
              <a:lnSpc>
                <a:spcPct val="100000"/>
              </a:lnSpc>
              <a:spcBef>
                <a:spcPts val="835"/>
              </a:spcBef>
              <a:buSzPct val="45652"/>
              <a:buFont typeface="Wingdings"/>
              <a:buChar char=""/>
              <a:tabLst>
                <a:tab pos="570230" algn="l"/>
                <a:tab pos="570865" algn="l"/>
              </a:tabLst>
            </a:pPr>
            <a:r>
              <a:rPr sz="2300" dirty="0">
                <a:latin typeface="Calibri"/>
                <a:cs typeface="Calibri"/>
              </a:rPr>
              <a:t>File</a:t>
            </a:r>
            <a:r>
              <a:rPr sz="2300" spc="-15" dirty="0">
                <a:latin typeface="Calibri"/>
                <a:cs typeface="Calibri"/>
              </a:rPr>
              <a:t> </a:t>
            </a:r>
            <a:r>
              <a:rPr sz="2300" dirty="0">
                <a:latin typeface="Calibri"/>
                <a:cs typeface="Calibri"/>
              </a:rPr>
              <a:t>permissions</a:t>
            </a:r>
            <a:endParaRPr sz="2300">
              <a:latin typeface="Calibri"/>
              <a:cs typeface="Calibri"/>
            </a:endParaRPr>
          </a:p>
          <a:p>
            <a:pPr marL="1186180" lvl="1" indent="-500380">
              <a:lnSpc>
                <a:spcPct val="100000"/>
              </a:lnSpc>
              <a:spcBef>
                <a:spcPts val="650"/>
              </a:spcBef>
              <a:buSzPct val="43589"/>
              <a:buFont typeface="Wingdings"/>
              <a:buChar char=""/>
              <a:tabLst>
                <a:tab pos="1185545" algn="l"/>
                <a:tab pos="1186180" algn="l"/>
              </a:tabLst>
            </a:pPr>
            <a:r>
              <a:rPr sz="1950" dirty="0">
                <a:latin typeface="Calibri"/>
                <a:cs typeface="Calibri"/>
              </a:rPr>
              <a:t>Every</a:t>
            </a:r>
            <a:r>
              <a:rPr sz="1950" spc="10" dirty="0">
                <a:latin typeface="Calibri"/>
                <a:cs typeface="Calibri"/>
              </a:rPr>
              <a:t> </a:t>
            </a:r>
            <a:r>
              <a:rPr sz="1950" spc="5" dirty="0">
                <a:latin typeface="Calibri"/>
                <a:cs typeface="Calibri"/>
              </a:rPr>
              <a:t>file</a:t>
            </a:r>
            <a:r>
              <a:rPr sz="1950" spc="-15" dirty="0">
                <a:latin typeface="Calibri"/>
                <a:cs typeface="Calibri"/>
              </a:rPr>
              <a:t> </a:t>
            </a:r>
            <a:r>
              <a:rPr sz="1950" spc="10" dirty="0">
                <a:latin typeface="Calibri"/>
                <a:cs typeface="Calibri"/>
              </a:rPr>
              <a:t>has</a:t>
            </a:r>
            <a:r>
              <a:rPr sz="1950" spc="5" dirty="0">
                <a:latin typeface="Calibri"/>
                <a:cs typeface="Calibri"/>
              </a:rPr>
              <a:t> </a:t>
            </a:r>
            <a:r>
              <a:rPr sz="1950" spc="10" dirty="0">
                <a:latin typeface="Calibri"/>
                <a:cs typeface="Calibri"/>
              </a:rPr>
              <a:t>permissions</a:t>
            </a:r>
            <a:r>
              <a:rPr sz="1950" spc="-20" dirty="0">
                <a:latin typeface="Calibri"/>
                <a:cs typeface="Calibri"/>
              </a:rPr>
              <a:t> </a:t>
            </a:r>
            <a:r>
              <a:rPr sz="1950" spc="-5" dirty="0">
                <a:latin typeface="Calibri"/>
                <a:cs typeface="Calibri"/>
              </a:rPr>
              <a:t>for</a:t>
            </a:r>
            <a:r>
              <a:rPr sz="1950" spc="5" dirty="0">
                <a:latin typeface="Calibri"/>
                <a:cs typeface="Calibri"/>
              </a:rPr>
              <a:t> </a:t>
            </a:r>
            <a:r>
              <a:rPr sz="1950" spc="15" dirty="0">
                <a:latin typeface="Calibri"/>
                <a:cs typeface="Calibri"/>
              </a:rPr>
              <a:t>3</a:t>
            </a:r>
            <a:r>
              <a:rPr sz="1950" spc="-5" dirty="0">
                <a:latin typeface="Calibri"/>
                <a:cs typeface="Calibri"/>
              </a:rPr>
              <a:t> </a:t>
            </a:r>
            <a:r>
              <a:rPr sz="1950" spc="10" dirty="0">
                <a:latin typeface="Calibri"/>
                <a:cs typeface="Calibri"/>
              </a:rPr>
              <a:t>main</a:t>
            </a:r>
            <a:r>
              <a:rPr sz="1950" spc="5" dirty="0">
                <a:latin typeface="Calibri"/>
                <a:cs typeface="Calibri"/>
              </a:rPr>
              <a:t> entities</a:t>
            </a:r>
            <a:endParaRPr sz="1950">
              <a:latin typeface="Calibri"/>
              <a:cs typeface="Calibri"/>
            </a:endParaRPr>
          </a:p>
          <a:p>
            <a:pPr marL="1801495" lvl="2" indent="-443865">
              <a:lnSpc>
                <a:spcPct val="100000"/>
              </a:lnSpc>
              <a:spcBef>
                <a:spcPts val="240"/>
              </a:spcBef>
              <a:buSzPct val="45454"/>
              <a:buFont typeface="Wingdings"/>
              <a:buChar char=""/>
              <a:tabLst>
                <a:tab pos="1801495" algn="l"/>
                <a:tab pos="1802130" algn="l"/>
              </a:tabLst>
            </a:pPr>
            <a:r>
              <a:rPr sz="1650" dirty="0">
                <a:solidFill>
                  <a:srgbClr val="FF0000"/>
                </a:solidFill>
                <a:latin typeface="Calibri"/>
                <a:cs typeface="Calibri"/>
              </a:rPr>
              <a:t>Owning</a:t>
            </a:r>
            <a:r>
              <a:rPr sz="1650" spc="-25" dirty="0">
                <a:solidFill>
                  <a:srgbClr val="FF0000"/>
                </a:solidFill>
                <a:latin typeface="Calibri"/>
                <a:cs typeface="Calibri"/>
              </a:rPr>
              <a:t> </a:t>
            </a:r>
            <a:r>
              <a:rPr sz="1650" dirty="0">
                <a:solidFill>
                  <a:srgbClr val="FF0000"/>
                </a:solidFill>
                <a:latin typeface="Calibri"/>
                <a:cs typeface="Calibri"/>
              </a:rPr>
              <a:t>User</a:t>
            </a:r>
            <a:r>
              <a:rPr sz="1650" spc="-30" dirty="0">
                <a:solidFill>
                  <a:srgbClr val="FF0000"/>
                </a:solidFill>
                <a:latin typeface="Calibri"/>
                <a:cs typeface="Calibri"/>
              </a:rPr>
              <a:t> </a:t>
            </a:r>
            <a:r>
              <a:rPr sz="1650" spc="5" dirty="0">
                <a:solidFill>
                  <a:srgbClr val="FF0000"/>
                </a:solidFill>
                <a:latin typeface="Calibri"/>
                <a:cs typeface="Calibri"/>
              </a:rPr>
              <a:t>(U)</a:t>
            </a:r>
            <a:endParaRPr sz="1650">
              <a:latin typeface="Calibri"/>
              <a:cs typeface="Calibri"/>
            </a:endParaRPr>
          </a:p>
          <a:p>
            <a:pPr marL="2475230" lvl="3" indent="-443865">
              <a:lnSpc>
                <a:spcPct val="100000"/>
              </a:lnSpc>
              <a:spcBef>
                <a:spcPts val="440"/>
              </a:spcBef>
              <a:buSzPct val="44827"/>
              <a:buFont typeface="Wingdings"/>
              <a:buChar char=""/>
              <a:tabLst>
                <a:tab pos="2475230" algn="l"/>
                <a:tab pos="2475865" algn="l"/>
              </a:tabLst>
            </a:pPr>
            <a:r>
              <a:rPr sz="1450" spc="20" dirty="0">
                <a:latin typeface="Calibri"/>
                <a:cs typeface="Calibri"/>
              </a:rPr>
              <a:t>User</a:t>
            </a:r>
            <a:r>
              <a:rPr sz="1450" spc="-20" dirty="0">
                <a:latin typeface="Calibri"/>
                <a:cs typeface="Calibri"/>
              </a:rPr>
              <a:t> </a:t>
            </a:r>
            <a:r>
              <a:rPr sz="1450" spc="10" dirty="0">
                <a:latin typeface="Calibri"/>
                <a:cs typeface="Calibri"/>
              </a:rPr>
              <a:t>ID</a:t>
            </a:r>
            <a:r>
              <a:rPr sz="1450" spc="5" dirty="0">
                <a:latin typeface="Calibri"/>
                <a:cs typeface="Calibri"/>
              </a:rPr>
              <a:t> </a:t>
            </a:r>
            <a:r>
              <a:rPr sz="1450" spc="10" dirty="0">
                <a:latin typeface="Calibri"/>
                <a:cs typeface="Calibri"/>
              </a:rPr>
              <a:t>that</a:t>
            </a:r>
            <a:r>
              <a:rPr sz="1450" dirty="0">
                <a:latin typeface="Calibri"/>
                <a:cs typeface="Calibri"/>
              </a:rPr>
              <a:t> </a:t>
            </a:r>
            <a:r>
              <a:rPr sz="1450" spc="15" dirty="0">
                <a:latin typeface="Calibri"/>
                <a:cs typeface="Calibri"/>
              </a:rPr>
              <a:t>owns the</a:t>
            </a:r>
            <a:r>
              <a:rPr sz="1450" spc="-10" dirty="0">
                <a:latin typeface="Calibri"/>
                <a:cs typeface="Calibri"/>
              </a:rPr>
              <a:t> </a:t>
            </a:r>
            <a:r>
              <a:rPr sz="1450" spc="5" dirty="0">
                <a:latin typeface="Calibri"/>
                <a:cs typeface="Calibri"/>
              </a:rPr>
              <a:t>file</a:t>
            </a:r>
            <a:endParaRPr sz="1450">
              <a:latin typeface="Calibri"/>
              <a:cs typeface="Calibri"/>
            </a:endParaRPr>
          </a:p>
          <a:p>
            <a:pPr marL="1801495" lvl="2" indent="-443865">
              <a:lnSpc>
                <a:spcPct val="100000"/>
              </a:lnSpc>
              <a:spcBef>
                <a:spcPts val="210"/>
              </a:spcBef>
              <a:buSzPct val="45454"/>
              <a:buFont typeface="Wingdings"/>
              <a:buChar char=""/>
              <a:tabLst>
                <a:tab pos="1801495" algn="l"/>
                <a:tab pos="1802130" algn="l"/>
              </a:tabLst>
            </a:pPr>
            <a:r>
              <a:rPr sz="1650" dirty="0">
                <a:solidFill>
                  <a:srgbClr val="3333FF"/>
                </a:solidFill>
                <a:latin typeface="Calibri"/>
                <a:cs typeface="Calibri"/>
              </a:rPr>
              <a:t>Owning</a:t>
            </a:r>
            <a:r>
              <a:rPr sz="1650" spc="-25" dirty="0">
                <a:solidFill>
                  <a:srgbClr val="3333FF"/>
                </a:solidFill>
                <a:latin typeface="Calibri"/>
                <a:cs typeface="Calibri"/>
              </a:rPr>
              <a:t> </a:t>
            </a:r>
            <a:r>
              <a:rPr sz="1650" spc="-5" dirty="0">
                <a:solidFill>
                  <a:srgbClr val="3333FF"/>
                </a:solidFill>
                <a:latin typeface="Calibri"/>
                <a:cs typeface="Calibri"/>
              </a:rPr>
              <a:t>Group</a:t>
            </a:r>
            <a:r>
              <a:rPr sz="1650" spc="-30" dirty="0">
                <a:solidFill>
                  <a:srgbClr val="3333FF"/>
                </a:solidFill>
                <a:latin typeface="Calibri"/>
                <a:cs typeface="Calibri"/>
              </a:rPr>
              <a:t> </a:t>
            </a:r>
            <a:r>
              <a:rPr sz="1650" dirty="0">
                <a:solidFill>
                  <a:srgbClr val="3333FF"/>
                </a:solidFill>
                <a:latin typeface="Calibri"/>
                <a:cs typeface="Calibri"/>
              </a:rPr>
              <a:t>(G)</a:t>
            </a:r>
            <a:endParaRPr sz="1650">
              <a:latin typeface="Calibri"/>
              <a:cs typeface="Calibri"/>
            </a:endParaRPr>
          </a:p>
          <a:p>
            <a:pPr marL="2475230" lvl="3" indent="-443865">
              <a:lnSpc>
                <a:spcPct val="100000"/>
              </a:lnSpc>
              <a:spcBef>
                <a:spcPts val="450"/>
              </a:spcBef>
              <a:buSzPct val="44827"/>
              <a:buFont typeface="Wingdings"/>
              <a:buChar char=""/>
              <a:tabLst>
                <a:tab pos="2475230" algn="l"/>
                <a:tab pos="2475865" algn="l"/>
              </a:tabLst>
            </a:pPr>
            <a:r>
              <a:rPr sz="1450" spc="10" dirty="0">
                <a:latin typeface="Calibri"/>
                <a:cs typeface="Calibri"/>
              </a:rPr>
              <a:t>Group</a:t>
            </a:r>
            <a:r>
              <a:rPr sz="1450" spc="25" dirty="0">
                <a:latin typeface="Calibri"/>
                <a:cs typeface="Calibri"/>
              </a:rPr>
              <a:t> </a:t>
            </a:r>
            <a:r>
              <a:rPr sz="1450" spc="10" dirty="0">
                <a:latin typeface="Calibri"/>
                <a:cs typeface="Calibri"/>
              </a:rPr>
              <a:t>that</a:t>
            </a:r>
            <a:r>
              <a:rPr sz="1450" spc="-5" dirty="0">
                <a:latin typeface="Calibri"/>
                <a:cs typeface="Calibri"/>
              </a:rPr>
              <a:t> </a:t>
            </a:r>
            <a:r>
              <a:rPr sz="1450" spc="15" dirty="0">
                <a:latin typeface="Calibri"/>
                <a:cs typeface="Calibri"/>
              </a:rPr>
              <a:t>owns the</a:t>
            </a:r>
            <a:r>
              <a:rPr sz="1450" spc="-20" dirty="0">
                <a:latin typeface="Calibri"/>
                <a:cs typeface="Calibri"/>
              </a:rPr>
              <a:t> </a:t>
            </a:r>
            <a:r>
              <a:rPr sz="1450" spc="5" dirty="0">
                <a:latin typeface="Calibri"/>
                <a:cs typeface="Calibri"/>
              </a:rPr>
              <a:t>file</a:t>
            </a:r>
            <a:endParaRPr sz="1450">
              <a:latin typeface="Calibri"/>
              <a:cs typeface="Calibri"/>
            </a:endParaRPr>
          </a:p>
          <a:p>
            <a:pPr marL="1801495" lvl="2" indent="-443865">
              <a:lnSpc>
                <a:spcPct val="100000"/>
              </a:lnSpc>
              <a:spcBef>
                <a:spcPts val="195"/>
              </a:spcBef>
              <a:buSzPct val="45454"/>
              <a:buFont typeface="Wingdings"/>
              <a:buChar char=""/>
              <a:tabLst>
                <a:tab pos="1801495" algn="l"/>
                <a:tab pos="1802130" algn="l"/>
              </a:tabLst>
            </a:pPr>
            <a:r>
              <a:rPr sz="1650" spc="-15" dirty="0">
                <a:solidFill>
                  <a:srgbClr val="00CC00"/>
                </a:solidFill>
                <a:latin typeface="Calibri"/>
                <a:cs typeface="Calibri"/>
              </a:rPr>
              <a:t>World</a:t>
            </a:r>
            <a:r>
              <a:rPr sz="1650" spc="-25" dirty="0">
                <a:solidFill>
                  <a:srgbClr val="00CC00"/>
                </a:solidFill>
                <a:latin typeface="Calibri"/>
                <a:cs typeface="Calibri"/>
              </a:rPr>
              <a:t> </a:t>
            </a:r>
            <a:r>
              <a:rPr sz="1650" dirty="0">
                <a:solidFill>
                  <a:srgbClr val="00CC00"/>
                </a:solidFill>
                <a:latin typeface="Calibri"/>
                <a:cs typeface="Calibri"/>
              </a:rPr>
              <a:t>/</a:t>
            </a:r>
            <a:r>
              <a:rPr sz="1650" spc="-5" dirty="0">
                <a:solidFill>
                  <a:srgbClr val="00CC00"/>
                </a:solidFill>
                <a:latin typeface="Calibri"/>
                <a:cs typeface="Calibri"/>
              </a:rPr>
              <a:t> </a:t>
            </a:r>
            <a:r>
              <a:rPr sz="1650" spc="10" dirty="0">
                <a:solidFill>
                  <a:srgbClr val="00CC00"/>
                </a:solidFill>
                <a:latin typeface="Calibri"/>
                <a:cs typeface="Calibri"/>
              </a:rPr>
              <a:t>“Other”</a:t>
            </a:r>
            <a:r>
              <a:rPr sz="1650" spc="-35" dirty="0">
                <a:solidFill>
                  <a:srgbClr val="00CC00"/>
                </a:solidFill>
                <a:latin typeface="Calibri"/>
                <a:cs typeface="Calibri"/>
              </a:rPr>
              <a:t> </a:t>
            </a:r>
            <a:r>
              <a:rPr sz="1650" spc="-5" dirty="0">
                <a:solidFill>
                  <a:srgbClr val="00CC00"/>
                </a:solidFill>
                <a:latin typeface="Calibri"/>
                <a:cs typeface="Calibri"/>
              </a:rPr>
              <a:t>users</a:t>
            </a:r>
            <a:r>
              <a:rPr sz="1650" spc="-20" dirty="0">
                <a:solidFill>
                  <a:srgbClr val="00CC00"/>
                </a:solidFill>
                <a:latin typeface="Calibri"/>
                <a:cs typeface="Calibri"/>
              </a:rPr>
              <a:t> </a:t>
            </a:r>
            <a:r>
              <a:rPr sz="1650" dirty="0">
                <a:solidFill>
                  <a:srgbClr val="00CC00"/>
                </a:solidFill>
                <a:latin typeface="Calibri"/>
                <a:cs typeface="Calibri"/>
              </a:rPr>
              <a:t>(O)</a:t>
            </a:r>
            <a:endParaRPr sz="1650">
              <a:latin typeface="Calibri"/>
              <a:cs typeface="Calibri"/>
            </a:endParaRPr>
          </a:p>
          <a:p>
            <a:pPr marL="2475230" lvl="3" indent="-443865">
              <a:lnSpc>
                <a:spcPct val="100000"/>
              </a:lnSpc>
              <a:spcBef>
                <a:spcPts val="455"/>
              </a:spcBef>
              <a:buSzPct val="44827"/>
              <a:buFont typeface="Wingdings"/>
              <a:buChar char=""/>
              <a:tabLst>
                <a:tab pos="2475230" algn="l"/>
                <a:tab pos="2475865" algn="l"/>
              </a:tabLst>
            </a:pPr>
            <a:r>
              <a:rPr sz="1450" spc="5" dirty="0">
                <a:latin typeface="Calibri"/>
                <a:cs typeface="Calibri"/>
              </a:rPr>
              <a:t>Any</a:t>
            </a:r>
            <a:r>
              <a:rPr sz="1450" spc="20" dirty="0">
                <a:latin typeface="Calibri"/>
                <a:cs typeface="Calibri"/>
              </a:rPr>
              <a:t> </a:t>
            </a:r>
            <a:r>
              <a:rPr sz="1450" spc="15" dirty="0">
                <a:latin typeface="Calibri"/>
                <a:cs typeface="Calibri"/>
              </a:rPr>
              <a:t>user</a:t>
            </a:r>
            <a:r>
              <a:rPr sz="1450" spc="10" dirty="0">
                <a:latin typeface="Calibri"/>
                <a:cs typeface="Calibri"/>
              </a:rPr>
              <a:t> that</a:t>
            </a:r>
            <a:r>
              <a:rPr sz="1450" spc="25" dirty="0">
                <a:latin typeface="Calibri"/>
                <a:cs typeface="Calibri"/>
              </a:rPr>
              <a:t> </a:t>
            </a:r>
            <a:r>
              <a:rPr sz="1450" spc="5" dirty="0">
                <a:latin typeface="Calibri"/>
                <a:cs typeface="Calibri"/>
              </a:rPr>
              <a:t>is</a:t>
            </a:r>
            <a:r>
              <a:rPr sz="1450" spc="15" dirty="0">
                <a:latin typeface="Calibri"/>
                <a:cs typeface="Calibri"/>
              </a:rPr>
              <a:t> </a:t>
            </a:r>
            <a:r>
              <a:rPr sz="1450" spc="10" dirty="0">
                <a:latin typeface="Calibri"/>
                <a:cs typeface="Calibri"/>
              </a:rPr>
              <a:t>not</a:t>
            </a:r>
            <a:r>
              <a:rPr sz="1450" spc="25" dirty="0">
                <a:latin typeface="Calibri"/>
                <a:cs typeface="Calibri"/>
              </a:rPr>
              <a:t> </a:t>
            </a:r>
            <a:r>
              <a:rPr sz="1450" spc="15" dirty="0">
                <a:latin typeface="Calibri"/>
                <a:cs typeface="Calibri"/>
              </a:rPr>
              <a:t>the </a:t>
            </a:r>
            <a:r>
              <a:rPr sz="1450" spc="10" dirty="0">
                <a:latin typeface="Calibri"/>
                <a:cs typeface="Calibri"/>
              </a:rPr>
              <a:t>owning</a:t>
            </a:r>
            <a:r>
              <a:rPr sz="1450" spc="15" dirty="0">
                <a:latin typeface="Calibri"/>
                <a:cs typeface="Calibri"/>
              </a:rPr>
              <a:t> </a:t>
            </a:r>
            <a:r>
              <a:rPr sz="1450" spc="20" dirty="0">
                <a:latin typeface="Calibri"/>
                <a:cs typeface="Calibri"/>
              </a:rPr>
              <a:t>User</a:t>
            </a:r>
            <a:r>
              <a:rPr sz="1450" spc="10" dirty="0">
                <a:latin typeface="Calibri"/>
                <a:cs typeface="Calibri"/>
              </a:rPr>
              <a:t> or</a:t>
            </a:r>
            <a:r>
              <a:rPr sz="1450" spc="20" dirty="0">
                <a:latin typeface="Calibri"/>
                <a:cs typeface="Calibri"/>
              </a:rPr>
              <a:t> </a:t>
            </a:r>
            <a:r>
              <a:rPr sz="1450" spc="5" dirty="0">
                <a:latin typeface="Calibri"/>
                <a:cs typeface="Calibri"/>
              </a:rPr>
              <a:t>in</a:t>
            </a:r>
            <a:r>
              <a:rPr sz="1450" spc="15" dirty="0">
                <a:latin typeface="Calibri"/>
                <a:cs typeface="Calibri"/>
              </a:rPr>
              <a:t> the </a:t>
            </a:r>
            <a:r>
              <a:rPr sz="1450" spc="10" dirty="0">
                <a:latin typeface="Calibri"/>
                <a:cs typeface="Calibri"/>
              </a:rPr>
              <a:t>owning</a:t>
            </a:r>
            <a:r>
              <a:rPr sz="1450" spc="30" dirty="0">
                <a:latin typeface="Calibri"/>
                <a:cs typeface="Calibri"/>
              </a:rPr>
              <a:t> </a:t>
            </a:r>
            <a:r>
              <a:rPr sz="1450" spc="10" dirty="0">
                <a:latin typeface="Calibri"/>
                <a:cs typeface="Calibri"/>
              </a:rPr>
              <a:t>Group</a:t>
            </a:r>
            <a:endParaRPr sz="1450">
              <a:latin typeface="Calibri"/>
              <a:cs typeface="Calibri"/>
            </a:endParaRPr>
          </a:p>
          <a:p>
            <a:pPr lvl="3">
              <a:lnSpc>
                <a:spcPct val="100000"/>
              </a:lnSpc>
              <a:spcBef>
                <a:spcPts val="10"/>
              </a:spcBef>
              <a:buFont typeface="Wingdings"/>
              <a:buChar char=""/>
            </a:pPr>
            <a:endParaRPr sz="1950">
              <a:latin typeface="Calibri"/>
              <a:cs typeface="Calibri"/>
            </a:endParaRPr>
          </a:p>
          <a:p>
            <a:pPr marL="1186180" lvl="1" indent="-500380">
              <a:lnSpc>
                <a:spcPct val="100000"/>
              </a:lnSpc>
              <a:buSzPct val="43589"/>
              <a:buFont typeface="Wingdings"/>
              <a:buChar char=""/>
              <a:tabLst>
                <a:tab pos="1185545" algn="l"/>
                <a:tab pos="1186180" algn="l"/>
              </a:tabLst>
            </a:pPr>
            <a:r>
              <a:rPr sz="1950" spc="10" dirty="0">
                <a:latin typeface="Calibri"/>
                <a:cs typeface="Calibri"/>
              </a:rPr>
              <a:t>Usually</a:t>
            </a:r>
            <a:r>
              <a:rPr sz="1950" spc="-15" dirty="0">
                <a:latin typeface="Calibri"/>
                <a:cs typeface="Calibri"/>
              </a:rPr>
              <a:t> </a:t>
            </a:r>
            <a:r>
              <a:rPr sz="1950" dirty="0">
                <a:latin typeface="Calibri"/>
                <a:cs typeface="Calibri"/>
              </a:rPr>
              <a:t>represented</a:t>
            </a:r>
            <a:r>
              <a:rPr sz="1950" spc="-10" dirty="0">
                <a:latin typeface="Calibri"/>
                <a:cs typeface="Calibri"/>
              </a:rPr>
              <a:t> like</a:t>
            </a:r>
            <a:r>
              <a:rPr sz="1950" spc="-20" dirty="0">
                <a:latin typeface="Calibri"/>
                <a:cs typeface="Calibri"/>
              </a:rPr>
              <a:t> </a:t>
            </a:r>
            <a:r>
              <a:rPr sz="1950" spc="5" dirty="0">
                <a:latin typeface="Calibri"/>
                <a:cs typeface="Calibri"/>
              </a:rPr>
              <a:t>this</a:t>
            </a:r>
            <a:endParaRPr sz="1950">
              <a:latin typeface="Calibri"/>
              <a:cs typeface="Calibri"/>
            </a:endParaRPr>
          </a:p>
        </p:txBody>
      </p:sp>
      <p:sp>
        <p:nvSpPr>
          <p:cNvPr id="4" name="object 4"/>
          <p:cNvSpPr txBox="1"/>
          <p:nvPr/>
        </p:nvSpPr>
        <p:spPr>
          <a:xfrm>
            <a:off x="1929193" y="5209159"/>
            <a:ext cx="96520" cy="139065"/>
          </a:xfrm>
          <a:prstGeom prst="rect">
            <a:avLst/>
          </a:prstGeom>
        </p:spPr>
        <p:txBody>
          <a:bodyPr vert="horz" wrap="square" lIns="0" tIns="11430" rIns="0" bIns="0" rtlCol="0">
            <a:spAutoFit/>
          </a:bodyPr>
          <a:lstStyle/>
          <a:p>
            <a:pPr marL="12700">
              <a:lnSpc>
                <a:spcPct val="100000"/>
              </a:lnSpc>
              <a:spcBef>
                <a:spcPts val="90"/>
              </a:spcBef>
            </a:pPr>
            <a:r>
              <a:rPr sz="750" spc="-5" dirty="0">
                <a:latin typeface="Wingdings"/>
                <a:cs typeface="Wingdings"/>
              </a:rPr>
              <a:t></a:t>
            </a:r>
            <a:endParaRPr sz="750">
              <a:latin typeface="Wingdings"/>
              <a:cs typeface="Wingdings"/>
            </a:endParaRPr>
          </a:p>
        </p:txBody>
      </p:sp>
      <p:sp>
        <p:nvSpPr>
          <p:cNvPr id="5" name="object 5"/>
          <p:cNvSpPr txBox="1"/>
          <p:nvPr/>
        </p:nvSpPr>
        <p:spPr>
          <a:xfrm>
            <a:off x="1929193" y="5486527"/>
            <a:ext cx="96520" cy="139065"/>
          </a:xfrm>
          <a:prstGeom prst="rect">
            <a:avLst/>
          </a:prstGeom>
        </p:spPr>
        <p:txBody>
          <a:bodyPr vert="horz" wrap="square" lIns="0" tIns="11430" rIns="0" bIns="0" rtlCol="0">
            <a:spAutoFit/>
          </a:bodyPr>
          <a:lstStyle/>
          <a:p>
            <a:pPr marL="12700">
              <a:lnSpc>
                <a:spcPct val="100000"/>
              </a:lnSpc>
              <a:spcBef>
                <a:spcPts val="90"/>
              </a:spcBef>
            </a:pPr>
            <a:r>
              <a:rPr sz="750" spc="-5" dirty="0">
                <a:latin typeface="Wingdings"/>
                <a:cs typeface="Wingdings"/>
              </a:rPr>
              <a:t></a:t>
            </a:r>
            <a:endParaRPr sz="750">
              <a:latin typeface="Wingdings"/>
              <a:cs typeface="Wingdings"/>
            </a:endParaRPr>
          </a:p>
        </p:txBody>
      </p:sp>
      <p:sp>
        <p:nvSpPr>
          <p:cNvPr id="6" name="object 6"/>
          <p:cNvSpPr txBox="1"/>
          <p:nvPr/>
        </p:nvSpPr>
        <p:spPr>
          <a:xfrm>
            <a:off x="1929193" y="4787925"/>
            <a:ext cx="2942590" cy="861060"/>
          </a:xfrm>
          <a:prstGeom prst="rect">
            <a:avLst/>
          </a:prstGeom>
        </p:spPr>
        <p:txBody>
          <a:bodyPr vert="horz" wrap="square" lIns="0" tIns="13335" rIns="0" bIns="0" rtlCol="0">
            <a:spAutoFit/>
          </a:bodyPr>
          <a:lstStyle/>
          <a:p>
            <a:pPr marL="455930" marR="5080" indent="-443865">
              <a:lnSpc>
                <a:spcPct val="110600"/>
              </a:lnSpc>
              <a:spcBef>
                <a:spcPts val="105"/>
              </a:spcBef>
              <a:buSzPct val="45454"/>
              <a:buFont typeface="Wingdings"/>
              <a:buChar char=""/>
              <a:tabLst>
                <a:tab pos="455930" algn="l"/>
                <a:tab pos="456565" algn="l"/>
              </a:tabLst>
            </a:pPr>
            <a:r>
              <a:rPr sz="1650" spc="5" dirty="0">
                <a:latin typeface="Calibri"/>
                <a:cs typeface="Calibri"/>
              </a:rPr>
              <a:t>-</a:t>
            </a:r>
            <a:r>
              <a:rPr sz="1650" spc="5" dirty="0">
                <a:solidFill>
                  <a:srgbClr val="FF0000"/>
                </a:solidFill>
                <a:latin typeface="Calibri"/>
                <a:cs typeface="Calibri"/>
              </a:rPr>
              <a:t>rwx</a:t>
            </a:r>
            <a:r>
              <a:rPr sz="1650" spc="5" dirty="0">
                <a:solidFill>
                  <a:srgbClr val="0000FF"/>
                </a:solidFill>
                <a:latin typeface="Calibri"/>
                <a:cs typeface="Calibri"/>
              </a:rPr>
              <a:t>rwx</a:t>
            </a:r>
            <a:r>
              <a:rPr sz="1650" spc="5" dirty="0">
                <a:solidFill>
                  <a:srgbClr val="00CC00"/>
                </a:solidFill>
                <a:latin typeface="Calibri"/>
                <a:cs typeface="Calibri"/>
              </a:rPr>
              <a:t>rwx </a:t>
            </a:r>
            <a:r>
              <a:rPr sz="1650" dirty="0">
                <a:latin typeface="Calibri"/>
                <a:cs typeface="Calibri"/>
              </a:rPr>
              <a:t>(file) </a:t>
            </a:r>
            <a:r>
              <a:rPr sz="1650" spc="5" dirty="0">
                <a:latin typeface="Calibri"/>
                <a:cs typeface="Calibri"/>
              </a:rPr>
              <a:t> </a:t>
            </a:r>
            <a:r>
              <a:rPr sz="1650" b="1" spc="5" dirty="0">
                <a:latin typeface="Calibri"/>
                <a:cs typeface="Calibri"/>
              </a:rPr>
              <a:t>d</a:t>
            </a:r>
            <a:r>
              <a:rPr sz="1650" spc="5" dirty="0">
                <a:solidFill>
                  <a:srgbClr val="FF0000"/>
                </a:solidFill>
                <a:latin typeface="Calibri"/>
                <a:cs typeface="Calibri"/>
              </a:rPr>
              <a:t>rwx</a:t>
            </a:r>
            <a:r>
              <a:rPr sz="1650" spc="5" dirty="0">
                <a:solidFill>
                  <a:srgbClr val="0000FF"/>
                </a:solidFill>
                <a:latin typeface="Calibri"/>
                <a:cs typeface="Calibri"/>
              </a:rPr>
              <a:t>rwx</a:t>
            </a:r>
            <a:r>
              <a:rPr sz="1650" spc="5" dirty="0">
                <a:solidFill>
                  <a:srgbClr val="00CC00"/>
                </a:solidFill>
                <a:latin typeface="Calibri"/>
                <a:cs typeface="Calibri"/>
              </a:rPr>
              <a:t>rwx </a:t>
            </a:r>
            <a:r>
              <a:rPr sz="1650" spc="-5" dirty="0">
                <a:latin typeface="Calibri"/>
                <a:cs typeface="Calibri"/>
              </a:rPr>
              <a:t>(directory) </a:t>
            </a:r>
            <a:r>
              <a:rPr sz="1650" dirty="0">
                <a:latin typeface="Calibri"/>
                <a:cs typeface="Calibri"/>
              </a:rPr>
              <a:t> </a:t>
            </a:r>
            <a:r>
              <a:rPr sz="1650" spc="-5" dirty="0">
                <a:latin typeface="Calibri"/>
                <a:cs typeface="Calibri"/>
              </a:rPr>
              <a:t>Enumerate</a:t>
            </a:r>
            <a:r>
              <a:rPr sz="1650" spc="-25" dirty="0">
                <a:latin typeface="Calibri"/>
                <a:cs typeface="Calibri"/>
              </a:rPr>
              <a:t> </a:t>
            </a:r>
            <a:r>
              <a:rPr sz="1650" dirty="0">
                <a:latin typeface="Calibri"/>
                <a:cs typeface="Calibri"/>
              </a:rPr>
              <a:t>this</a:t>
            </a:r>
            <a:r>
              <a:rPr sz="1650" spc="-15" dirty="0">
                <a:latin typeface="Calibri"/>
                <a:cs typeface="Calibri"/>
              </a:rPr>
              <a:t> </a:t>
            </a:r>
            <a:r>
              <a:rPr sz="1650" dirty="0">
                <a:latin typeface="Calibri"/>
                <a:cs typeface="Calibri"/>
              </a:rPr>
              <a:t>with</a:t>
            </a:r>
            <a:r>
              <a:rPr sz="1650" spc="-25" dirty="0">
                <a:latin typeface="Calibri"/>
                <a:cs typeface="Calibri"/>
              </a:rPr>
              <a:t> </a:t>
            </a:r>
            <a:r>
              <a:rPr sz="1650" dirty="0">
                <a:latin typeface="Calibri"/>
                <a:cs typeface="Calibri"/>
              </a:rPr>
              <a:t>`</a:t>
            </a:r>
            <a:r>
              <a:rPr sz="1650" dirty="0">
                <a:latin typeface="Consolas"/>
                <a:cs typeface="Consolas"/>
              </a:rPr>
              <a:t>ls</a:t>
            </a:r>
            <a:r>
              <a:rPr sz="1650" spc="-10" dirty="0">
                <a:latin typeface="Consolas"/>
                <a:cs typeface="Consolas"/>
              </a:rPr>
              <a:t> </a:t>
            </a:r>
            <a:r>
              <a:rPr sz="1650" dirty="0">
                <a:latin typeface="Consolas"/>
                <a:cs typeface="Consolas"/>
              </a:rPr>
              <a:t>–l</a:t>
            </a:r>
            <a:r>
              <a:rPr sz="1650" dirty="0">
                <a:latin typeface="Calibri"/>
                <a:cs typeface="Calibri"/>
              </a:rPr>
              <a:t>`</a:t>
            </a:r>
            <a:endParaRPr sz="165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1918</TotalTime>
  <Words>5480</Words>
  <Application>Microsoft Office PowerPoint</Application>
  <PresentationFormat>Custom</PresentationFormat>
  <Paragraphs>622</Paragraphs>
  <Slides>42</Slides>
  <Notes>14</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42</vt:i4>
      </vt:variant>
    </vt:vector>
  </HeadingPairs>
  <TitlesOfParts>
    <vt:vector size="63" baseType="lpstr">
      <vt:lpstr>ABCWhyte Book</vt:lpstr>
      <vt:lpstr>ABCWhyte Medium</vt:lpstr>
      <vt:lpstr>Arial</vt:lpstr>
      <vt:lpstr>Calibri</vt:lpstr>
      <vt:lpstr>Calibri Light</vt:lpstr>
      <vt:lpstr>charter</vt:lpstr>
      <vt:lpstr>Consolas</vt:lpstr>
      <vt:lpstr>Courier New</vt:lpstr>
      <vt:lpstr>helvetica</vt:lpstr>
      <vt:lpstr>Helvetica Neue</vt:lpstr>
      <vt:lpstr>Lato</vt:lpstr>
      <vt:lpstr>Muli</vt:lpstr>
      <vt:lpstr>Myriad </vt:lpstr>
      <vt:lpstr>Open Sans</vt:lpstr>
      <vt:lpstr>proxima-nova</vt:lpstr>
      <vt:lpstr>Red Hat Text</vt:lpstr>
      <vt:lpstr>Source Sans Pro</vt:lpstr>
      <vt:lpstr>Symbol</vt:lpstr>
      <vt:lpstr>Times New Roman</vt:lpstr>
      <vt:lpstr>Wingdings</vt:lpstr>
      <vt:lpstr>Office Theme</vt:lpstr>
      <vt:lpstr>Module 3  Linux Environments</vt:lpstr>
      <vt:lpstr>Course Layout – Hacking 300</vt:lpstr>
      <vt:lpstr>Objectives</vt:lpstr>
      <vt:lpstr>Philosophy: Linux vs Windows</vt:lpstr>
      <vt:lpstr>Philosophy: Linux vs Windows</vt:lpstr>
      <vt:lpstr>Linux Network Environments</vt:lpstr>
      <vt:lpstr>Linux Network Environments</vt:lpstr>
      <vt:lpstr>Linux Security Model</vt:lpstr>
      <vt:lpstr>Linux Security Model</vt:lpstr>
      <vt:lpstr>Linux Security Model</vt:lpstr>
      <vt:lpstr>Linux Security Model</vt:lpstr>
      <vt:lpstr>Linux Security Model</vt:lpstr>
      <vt:lpstr>Linux Security Model</vt:lpstr>
      <vt:lpstr>Linux Security Model</vt:lpstr>
      <vt:lpstr>Linux Security Model</vt:lpstr>
      <vt:lpstr>Linux Security Model</vt:lpstr>
      <vt:lpstr>Linux Security Model</vt:lpstr>
      <vt:lpstr>Linux Security Model</vt:lpstr>
      <vt:lpstr>PowerPoint Presentation</vt:lpstr>
      <vt:lpstr>Linux Networks</vt:lpstr>
      <vt:lpstr>Linux Networks</vt:lpstr>
      <vt:lpstr>Linux Networks</vt:lpstr>
      <vt:lpstr>Linux Networks – LDAP Referral</vt:lpstr>
      <vt:lpstr>Linux Networks – LDAP Chaining</vt:lpstr>
      <vt:lpstr>Linux Networks – LDAP Protocol</vt:lpstr>
      <vt:lpstr>Linux Networks – LDAP Authentication</vt:lpstr>
      <vt:lpstr>Linux Networks</vt:lpstr>
      <vt:lpstr>Linux Networks</vt:lpstr>
      <vt:lpstr>Linux Networks</vt:lpstr>
      <vt:lpstr>Linux Networks</vt:lpstr>
      <vt:lpstr>Linux Networks</vt:lpstr>
      <vt:lpstr>Linux Networks</vt:lpstr>
      <vt:lpstr>Linux Networks</vt:lpstr>
      <vt:lpstr>Linux Networks</vt:lpstr>
      <vt:lpstr>Linux Networks</vt:lpstr>
      <vt:lpstr>Linux Networks</vt:lpstr>
      <vt:lpstr>Linux Networks</vt:lpstr>
      <vt:lpstr>Linux Networks</vt:lpstr>
      <vt:lpstr>Linux Networks</vt:lpstr>
      <vt:lpstr>Linux Networks</vt:lpstr>
      <vt:lpstr>Linux Networks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  Linux Environments</dc:title>
  <dc:creator>Jeremiah Nguyen</dc:creator>
  <cp:lastModifiedBy>Jason Tsang Mui Chung</cp:lastModifiedBy>
  <cp:revision>17</cp:revision>
  <dcterms:created xsi:type="dcterms:W3CDTF">2021-07-09T22:16:34Z</dcterms:created>
  <dcterms:modified xsi:type="dcterms:W3CDTF">2021-08-03T03:43:38Z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2020-07-12T00:00:00Z</vt:filetime>
  </property>
  <property fmtid="{D5CDD505-2E9C-101B-9397-08002B2CF9AE}" pid="3" name="Creator">
    <vt:lpwstr>Acrobat PDFMaker 20 for PowerPoint</vt:lpwstr>
  </property>
  <property fmtid="{D5CDD505-2E9C-101B-9397-08002B2CF9AE}" pid="4" name="LastSaved">
    <vt:filetime>2021-07-09T00:00:00Z</vt:filetime>
  </property>
</Properties>
</file>