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35" r:id="rId3"/>
    <p:sldId id="336" r:id="rId4"/>
    <p:sldId id="339" r:id="rId5"/>
    <p:sldId id="338" r:id="rId6"/>
    <p:sldId id="337" r:id="rId7"/>
    <p:sldId id="257" r:id="rId8"/>
    <p:sldId id="259" r:id="rId9"/>
    <p:sldId id="260" r:id="rId10"/>
    <p:sldId id="261" r:id="rId11"/>
    <p:sldId id="262" r:id="rId12"/>
    <p:sldId id="263" r:id="rId13"/>
    <p:sldId id="265" r:id="rId14"/>
    <p:sldId id="266" r:id="rId15"/>
    <p:sldId id="267" r:id="rId16"/>
    <p:sldId id="340" r:id="rId17"/>
    <p:sldId id="341" r:id="rId18"/>
    <p:sldId id="268" r:id="rId19"/>
    <p:sldId id="269" r:id="rId20"/>
    <p:sldId id="271" r:id="rId21"/>
    <p:sldId id="272" r:id="rId22"/>
    <p:sldId id="273" r:id="rId23"/>
    <p:sldId id="274" r:id="rId24"/>
    <p:sldId id="275" r:id="rId25"/>
    <p:sldId id="276" r:id="rId26"/>
    <p:sldId id="277"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026" autoAdjust="0"/>
  </p:normalViewPr>
  <p:slideViewPr>
    <p:cSldViewPr>
      <p:cViewPr varScale="1">
        <p:scale>
          <a:sx n="89" d="100"/>
          <a:sy n="89" d="100"/>
        </p:scale>
        <p:origin x="1398" y="66"/>
      </p:cViewPr>
      <p:guideLst>
        <p:guide orient="horz" pos="2880"/>
        <p:guide pos="2160"/>
      </p:guideLst>
    </p:cSldViewPr>
  </p:slideViewPr>
  <p:notesTextViewPr>
    <p:cViewPr>
      <p:scale>
        <a:sx n="100" d="100"/>
        <a:sy n="100" d="100"/>
      </p:scale>
      <p:origin x="0" y="-52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DEC54B7-6850-4593-B7F8-E0187386D000}" type="datetimeFigureOut">
              <a:rPr lang="en-US" smtClean="0"/>
              <a:t>7/19/2021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C2DA988-2B71-4409-B981-3539686375C7}" type="slidenum">
              <a:rPr lang="en-US" smtClean="0"/>
              <a:t>‹#›</a:t>
            </a:fld>
            <a:endParaRPr lang="en-US"/>
          </a:p>
        </p:txBody>
      </p:sp>
    </p:spTree>
    <p:extLst>
      <p:ext uri="{BB962C8B-B14F-4D97-AF65-F5344CB8AC3E}">
        <p14:creationId xmlns:p14="http://schemas.microsoft.com/office/powerpoint/2010/main" val="250188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odaddy.com/help/what-is-the-difference-between-a-registry-registrar-and-registrant-803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by no means will make you a Red Team expert. </a:t>
            </a:r>
            <a:br>
              <a:rPr lang="en-US" dirty="0"/>
            </a:br>
            <a:r>
              <a:rPr lang="en-US" dirty="0"/>
              <a:t>Honestly if red teaming is your passion, you should find a way to learn about it that is focused specifically on it.</a:t>
            </a:r>
            <a:br>
              <a:rPr lang="en-US" dirty="0"/>
            </a:br>
            <a:r>
              <a:rPr lang="en-US" dirty="0"/>
              <a:t>For example, we touched upon reverse engineering, buy by no means does it make you a RE expert or even proficient. </a:t>
            </a:r>
          </a:p>
          <a:p>
            <a:endParaRPr lang="en-US" dirty="0"/>
          </a:p>
          <a:p>
            <a:r>
              <a:rPr lang="en-US" dirty="0"/>
              <a:t>- Hacking 100 was a introduction to a little bit of everything</a:t>
            </a:r>
          </a:p>
          <a:p>
            <a:r>
              <a:rPr lang="en-US" dirty="0"/>
              <a:t>- Hacking 200 was advanced “</a:t>
            </a:r>
            <a:r>
              <a:rPr lang="en-US" dirty="0" err="1"/>
              <a:t>pentesting</a:t>
            </a:r>
            <a:r>
              <a:rPr lang="en-US" dirty="0"/>
              <a:t>” and application security techniques and concepts</a:t>
            </a:r>
          </a:p>
          <a:p>
            <a:r>
              <a:rPr lang="en-US" dirty="0"/>
              <a:t>- Hacking 300 is a intro to “Red Teaming” and related concepts</a:t>
            </a:r>
          </a:p>
        </p:txBody>
      </p:sp>
      <p:sp>
        <p:nvSpPr>
          <p:cNvPr id="4" name="Slide Number Placeholder 3"/>
          <p:cNvSpPr>
            <a:spLocks noGrp="1"/>
          </p:cNvSpPr>
          <p:nvPr>
            <p:ph type="sldNum" sz="quarter" idx="5"/>
          </p:nvPr>
        </p:nvSpPr>
        <p:spPr/>
        <p:txBody>
          <a:bodyPr/>
          <a:lstStyle/>
          <a:p>
            <a:fld id="{2C2DA988-2B71-4409-B981-3539686375C7}" type="slidenum">
              <a:rPr lang="en-US" smtClean="0"/>
              <a:t>3</a:t>
            </a:fld>
            <a:endParaRPr lang="en-US"/>
          </a:p>
        </p:txBody>
      </p:sp>
    </p:spTree>
    <p:extLst>
      <p:ext uri="{BB962C8B-B14F-4D97-AF65-F5344CB8AC3E}">
        <p14:creationId xmlns:p14="http://schemas.microsoft.com/office/powerpoint/2010/main" val="64842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Font typeface="+mj-lt"/>
              <a:buAutoNum type="arabicParenR"/>
            </a:pPr>
            <a:r>
              <a:rPr lang="en-US" b="1" dirty="0"/>
              <a:t>Mindset</a:t>
            </a:r>
            <a:r>
              <a:rPr lang="en-US" dirty="0"/>
              <a:t> - Strong attacker's mindset</a:t>
            </a:r>
          </a:p>
          <a:p>
            <a:pPr marL="800100" lvl="2" indent="-342900">
              <a:buFont typeface="+mj-lt"/>
              <a:buAutoNum type="arabicParenR"/>
            </a:pPr>
            <a:r>
              <a:rPr lang="en-US" dirty="0"/>
              <a:t>Need to be able to appropriately question all things</a:t>
            </a:r>
          </a:p>
          <a:p>
            <a:pPr marL="800100" lvl="2" indent="-342900">
              <a:buFont typeface="+mj-lt"/>
              <a:buAutoNum type="arabicParenR"/>
            </a:pPr>
            <a:r>
              <a:rPr lang="en-US" dirty="0"/>
              <a:t>Always be asking why and how</a:t>
            </a:r>
          </a:p>
          <a:p>
            <a:pPr marL="800100" lvl="2" indent="-342900">
              <a:buFont typeface="+mj-lt"/>
              <a:buAutoNum type="arabicParenR"/>
            </a:pPr>
            <a:r>
              <a:rPr lang="en-US" dirty="0"/>
              <a:t>Does not mean “never trust”, but with more experience develop an appropriate bar or what is assumptions vs reality (comment on personal experience: </a:t>
            </a:r>
            <a:r>
              <a:rPr lang="en-US" dirty="0" err="1"/>
              <a:t>e.g</a:t>
            </a:r>
            <a:r>
              <a:rPr lang="en-US" dirty="0"/>
              <a:t>: found bugs in </a:t>
            </a:r>
            <a:r>
              <a:rPr lang="en-US" dirty="0" err="1"/>
              <a:t>.net</a:t>
            </a:r>
            <a:r>
              <a:rPr lang="en-US" dirty="0"/>
              <a:t>)</a:t>
            </a:r>
          </a:p>
          <a:p>
            <a:pPr marL="800100" lvl="2" indent="-342900">
              <a:buFont typeface="+mj-lt"/>
              <a:buAutoNum type="arabicParenR"/>
            </a:pPr>
            <a:r>
              <a:rPr lang="en-US" dirty="0"/>
              <a:t>Always things of problems from multiple angles and points of view </a:t>
            </a:r>
          </a:p>
          <a:p>
            <a:pPr marL="1257300" lvl="3" indent="-342900">
              <a:buFont typeface="+mj-lt"/>
              <a:buAutoNum type="arabicParenR"/>
            </a:pPr>
            <a:r>
              <a:rPr lang="en-US" dirty="0"/>
              <a:t>How can I abuse this?</a:t>
            </a:r>
          </a:p>
          <a:p>
            <a:pPr marL="1257300" lvl="3" indent="-342900">
              <a:buFont typeface="+mj-lt"/>
              <a:buAutoNum type="arabicParenR"/>
            </a:pPr>
            <a:r>
              <a:rPr lang="en-US" dirty="0"/>
              <a:t>Who cares and does not care? </a:t>
            </a:r>
          </a:p>
          <a:p>
            <a:pPr marL="1257300" lvl="3" indent="-342900">
              <a:buFont typeface="+mj-lt"/>
              <a:buAutoNum type="arabicParenR"/>
            </a:pPr>
            <a:r>
              <a:rPr lang="en-US" dirty="0"/>
              <a:t>What can be added to the equation to change its outcome?</a:t>
            </a:r>
          </a:p>
          <a:p>
            <a:pPr marL="342900" lvl="1" indent="-342900">
              <a:buFont typeface="+mj-lt"/>
              <a:buAutoNum type="arabicParenR"/>
            </a:pPr>
            <a:r>
              <a:rPr lang="en-US" b="1" dirty="0"/>
              <a:t>Perseverance</a:t>
            </a:r>
            <a:r>
              <a:rPr lang="en-US" dirty="0"/>
              <a:t> – Ability to tread into the unknown and make sense of things</a:t>
            </a:r>
          </a:p>
          <a:p>
            <a:pPr marL="800100" lvl="2" indent="-342900">
              <a:buFont typeface="+mj-lt"/>
              <a:buAutoNum type="arabicParenR"/>
            </a:pPr>
            <a:r>
              <a:rPr lang="en-US" dirty="0"/>
              <a:t>Be able to “just figure it out” </a:t>
            </a:r>
          </a:p>
          <a:p>
            <a:pPr marL="1257300" lvl="3" indent="-342900">
              <a:buFont typeface="+mj-lt"/>
              <a:buAutoNum type="arabicParenR"/>
            </a:pPr>
            <a:r>
              <a:rPr lang="en-US" dirty="0"/>
              <a:t>what happens when you have to test something not seen before?</a:t>
            </a:r>
          </a:p>
          <a:p>
            <a:pPr marL="1257300" lvl="3" indent="-342900">
              <a:buFont typeface="+mj-lt"/>
              <a:buAutoNum type="arabicParenR"/>
            </a:pPr>
            <a:r>
              <a:rPr lang="en-US" dirty="0"/>
              <a:t>Use experience to relate to things/concepts you know and to figure out when your knowledge stops </a:t>
            </a:r>
          </a:p>
          <a:p>
            <a:pPr marL="1257300" lvl="3" indent="-342900">
              <a:buFont typeface="+mj-lt"/>
              <a:buAutoNum type="arabicParenR"/>
            </a:pPr>
            <a:r>
              <a:rPr lang="en-US" dirty="0"/>
              <a:t>Use experience to form a strategy to understanding the end to end of everything</a:t>
            </a:r>
          </a:p>
          <a:p>
            <a:pPr marL="1257300" lvl="3" indent="-342900">
              <a:buFont typeface="+mj-lt"/>
              <a:buAutoNum type="arabicParenR"/>
            </a:pPr>
            <a:r>
              <a:rPr lang="en-US" dirty="0"/>
              <a:t>Most importantly, being comfortable with being uncomfortable</a:t>
            </a:r>
          </a:p>
          <a:p>
            <a:pPr marL="342900" lvl="1" indent="-342900">
              <a:buFont typeface="+mj-lt"/>
              <a:buAutoNum type="arabicParenR"/>
            </a:pPr>
            <a:r>
              <a:rPr lang="en-US" b="1" dirty="0"/>
              <a:t>Knowledge</a:t>
            </a:r>
            <a:r>
              <a:rPr lang="en-US" dirty="0"/>
              <a:t> - Strong foundational knowledge of “everything”</a:t>
            </a:r>
          </a:p>
          <a:p>
            <a:pPr marL="800100" lvl="2" indent="-342900">
              <a:buFont typeface="+mj-lt"/>
              <a:buAutoNum type="arabicParenR"/>
            </a:pPr>
            <a:r>
              <a:rPr lang="en-US" dirty="0"/>
              <a:t>It is important to be able to recognize what you are looking at</a:t>
            </a:r>
          </a:p>
          <a:p>
            <a:pPr marL="1257300" lvl="3" indent="-342900">
              <a:buFont typeface="+mj-lt"/>
              <a:buAutoNum type="arabicParenR"/>
            </a:pPr>
            <a:r>
              <a:rPr lang="en-US" dirty="0"/>
              <a:t>Know if a attack will work in certain scenarios or not others, same for solutions</a:t>
            </a:r>
          </a:p>
          <a:p>
            <a:pPr marL="1257300" lvl="3" indent="-342900">
              <a:buFont typeface="+mj-lt"/>
              <a:buAutoNum type="arabicParenR"/>
            </a:pPr>
            <a:r>
              <a:rPr lang="en-US" dirty="0"/>
              <a:t>All it takes is one small thing to fall our of place for things to go wrong, you need to understand all small things. </a:t>
            </a:r>
          </a:p>
          <a:p>
            <a:pPr marL="1257300" lvl="3" indent="-342900">
              <a:buFont typeface="+mj-lt"/>
              <a:buAutoNum type="arabicParenR"/>
            </a:pPr>
            <a:r>
              <a:rPr lang="en-US" dirty="0"/>
              <a:t>Investing into fundamental understandings is one of those things that sets apart the more </a:t>
            </a:r>
            <a:r>
              <a:rPr lang="en-US" dirty="0" err="1"/>
              <a:t>jr</a:t>
            </a:r>
            <a:r>
              <a:rPr lang="en-US" dirty="0"/>
              <a:t> from the more senior folks in specifically ability.</a:t>
            </a:r>
          </a:p>
          <a:p>
            <a:pPr marL="1714500" lvl="4" indent="-342900">
              <a:buFont typeface="+mj-lt"/>
              <a:buAutoNum type="arabicParenR"/>
            </a:pPr>
            <a:r>
              <a:rPr lang="en-US" dirty="0"/>
              <a:t>The ones finding the vulns everyone else copies or builds their tools off of, they all got there through a fundamental understanding of how “everything” works</a:t>
            </a:r>
          </a:p>
          <a:p>
            <a:pPr marL="1714500" lvl="4" indent="-342900">
              <a:buFont typeface="+mj-lt"/>
              <a:buAutoNum type="arabicParenR"/>
            </a:pPr>
            <a:r>
              <a:rPr lang="en-US" dirty="0"/>
              <a:t>What do I mean by everything? OS, network, protocols, computers, internet, expectations, </a:t>
            </a:r>
            <a:r>
              <a:rPr lang="en-US" dirty="0" err="1"/>
              <a:t>etc</a:t>
            </a:r>
            <a:r>
              <a:rPr lang="en-US" dirty="0"/>
              <a:t> </a:t>
            </a:r>
            <a:r>
              <a:rPr lang="en-US" dirty="0" err="1"/>
              <a:t>etc</a:t>
            </a:r>
            <a:endParaRPr lang="en-US" dirty="0"/>
          </a:p>
          <a:p>
            <a:pPr marL="1714500" lvl="4" indent="-342900">
              <a:buFont typeface="+mj-lt"/>
              <a:buAutoNum type="arabicParenR"/>
            </a:pPr>
            <a:r>
              <a:rPr lang="en-US" dirty="0"/>
              <a:t>Of course there are specializations and </a:t>
            </a:r>
            <a:r>
              <a:rPr lang="en-US" dirty="0" err="1"/>
              <a:t>sme</a:t>
            </a:r>
            <a:r>
              <a:rPr lang="en-US" dirty="0"/>
              <a:t>, but not a excuse for skipping over </a:t>
            </a:r>
            <a:r>
              <a:rPr lang="en-US" dirty="0" err="1"/>
              <a:t>atleast</a:t>
            </a:r>
            <a:r>
              <a:rPr lang="en-US" dirty="0"/>
              <a:t> a basic understanding of how everything fits together</a:t>
            </a:r>
          </a:p>
          <a:p>
            <a:pPr marL="800100" lvl="2" indent="-342900">
              <a:buFont typeface="+mj-lt"/>
              <a:buAutoNum type="arabicParenR"/>
            </a:pPr>
            <a:r>
              <a:rPr lang="en-US" dirty="0"/>
              <a:t>Of course not one can know “everything”, but the point is you strive for it and security is a lifelong profession of always </a:t>
            </a:r>
            <a:r>
              <a:rPr lang="en-US" dirty="0" err="1"/>
              <a:t>always</a:t>
            </a:r>
            <a:r>
              <a:rPr lang="en-US" dirty="0"/>
              <a:t> </a:t>
            </a:r>
            <a:r>
              <a:rPr lang="en-US" dirty="0" err="1"/>
              <a:t>always</a:t>
            </a:r>
            <a:r>
              <a:rPr lang="en-US" dirty="0"/>
              <a:t> learning. </a:t>
            </a:r>
            <a:br>
              <a:rPr lang="en-US" dirty="0"/>
            </a:br>
            <a:r>
              <a:rPr lang="en-US" dirty="0"/>
              <a:t>Sometimes reading, sometimes experimenting, always learning.</a:t>
            </a:r>
          </a:p>
          <a:p>
            <a:pPr marL="342900" lvl="1" indent="-342900">
              <a:buFont typeface="+mj-lt"/>
              <a:buAutoNum type="arabicParenR"/>
            </a:pPr>
            <a:r>
              <a:rPr lang="en-US" b="1" dirty="0"/>
              <a:t>Threat Modeling </a:t>
            </a:r>
            <a:r>
              <a:rPr lang="en-US" dirty="0"/>
              <a:t>- Great at threat modeling, quickly consume and digest designs </a:t>
            </a:r>
          </a:p>
          <a:p>
            <a:pPr marL="800100" lvl="2" indent="-342900">
              <a:buFont typeface="+mj-lt"/>
              <a:buAutoNum type="arabicParenR"/>
            </a:pPr>
            <a:r>
              <a:rPr lang="en-US" dirty="0"/>
              <a:t>Directly tied into proficiency in finding both a good spread and depth of issues</a:t>
            </a:r>
          </a:p>
          <a:p>
            <a:pPr marL="800100" lvl="2" indent="-342900">
              <a:buFont typeface="+mj-lt"/>
              <a:buAutoNum type="arabicParenR"/>
            </a:pPr>
            <a:r>
              <a:rPr lang="en-US" dirty="0"/>
              <a:t>You don’t find significant issues by blindly pounding on a application. </a:t>
            </a:r>
          </a:p>
          <a:p>
            <a:pPr marL="1257300" lvl="3" indent="-342900">
              <a:buFont typeface="+mj-lt"/>
              <a:buAutoNum type="arabicParenR"/>
            </a:pPr>
            <a:r>
              <a:rPr lang="en-US" dirty="0"/>
              <a:t>Even with fuzzing there is “smart” and “dumb” fuzzing, and </a:t>
            </a:r>
            <a:r>
              <a:rPr lang="en-US" dirty="0" err="1"/>
              <a:t>pentesting</a:t>
            </a:r>
            <a:r>
              <a:rPr lang="en-US" dirty="0"/>
              <a:t> is not fuzzing</a:t>
            </a:r>
          </a:p>
          <a:p>
            <a:pPr marL="800100" lvl="2" indent="-342900">
              <a:buFont typeface="+mj-lt"/>
              <a:buAutoNum type="arabicParenR"/>
            </a:pPr>
            <a:r>
              <a:rPr lang="en-US" dirty="0"/>
              <a:t>Need to be able to quickly understand designs and security contracts (intent/expectations) </a:t>
            </a:r>
          </a:p>
          <a:p>
            <a:pPr marL="1257300" lvl="3" indent="-342900">
              <a:buFont typeface="+mj-lt"/>
              <a:buAutoNum type="arabicParenR"/>
            </a:pPr>
            <a:r>
              <a:rPr lang="en-US" dirty="0"/>
              <a:t>Need to be able to follow, mentally, from start to finish of what happens to the data and what happens in the application.</a:t>
            </a:r>
          </a:p>
          <a:p>
            <a:pPr marL="1257300" lvl="3" indent="-342900">
              <a:buFont typeface="+mj-lt"/>
              <a:buAutoNum type="arabicParenR"/>
            </a:pPr>
            <a:r>
              <a:rPr lang="en-US" dirty="0"/>
              <a:t>Use experience and knowledge to fill in gaps</a:t>
            </a:r>
          </a:p>
          <a:p>
            <a:pPr marL="800100" lvl="2" indent="-342900">
              <a:buFont typeface="+mj-lt"/>
              <a:buAutoNum type="arabicParenR"/>
            </a:pPr>
            <a:r>
              <a:rPr lang="en-US" dirty="0"/>
              <a:t>Basically come up with a mental strategy for a attack plan for places that are more or less vulnerable</a:t>
            </a:r>
          </a:p>
          <a:p>
            <a:pPr marL="1257300" lvl="3" indent="-342900">
              <a:buFont typeface="+mj-lt"/>
              <a:buAutoNum type="arabicParenR"/>
            </a:pPr>
            <a:r>
              <a:rPr lang="en-US" dirty="0"/>
              <a:t>Be able to mentally and quickly reason out what is a good or bad use of time</a:t>
            </a:r>
          </a:p>
          <a:p>
            <a:pPr marL="1257300" lvl="3" indent="-342900">
              <a:buFont typeface="+mj-lt"/>
              <a:buAutoNum type="arabicParenR"/>
            </a:pPr>
            <a:r>
              <a:rPr lang="en-US" dirty="0"/>
              <a:t>Come up with a variety of ideas to try out</a:t>
            </a:r>
          </a:p>
          <a:p>
            <a:pPr marL="1257300" lvl="3" indent="-342900">
              <a:buFont typeface="+mj-lt"/>
              <a:buAutoNum type="arabicParenR"/>
            </a:pPr>
            <a:r>
              <a:rPr lang="en-US" dirty="0"/>
              <a:t>Have “some” kind of idea of how to go about attacking the application simply based on design</a:t>
            </a:r>
          </a:p>
          <a:p>
            <a:endParaRPr lang="en-US" dirty="0"/>
          </a:p>
        </p:txBody>
      </p:sp>
      <p:sp>
        <p:nvSpPr>
          <p:cNvPr id="4" name="Slide Number Placeholder 3"/>
          <p:cNvSpPr>
            <a:spLocks noGrp="1"/>
          </p:cNvSpPr>
          <p:nvPr>
            <p:ph type="sldNum" sz="quarter" idx="5"/>
          </p:nvPr>
        </p:nvSpPr>
        <p:spPr/>
        <p:txBody>
          <a:bodyPr/>
          <a:lstStyle/>
          <a:p>
            <a:fld id="{2C2DA988-2B71-4409-B981-3539686375C7}" type="slidenum">
              <a:rPr lang="en-US" smtClean="0"/>
              <a:t>5</a:t>
            </a:fld>
            <a:endParaRPr lang="en-US"/>
          </a:p>
        </p:txBody>
      </p:sp>
    </p:spTree>
    <p:extLst>
      <p:ext uri="{BB962C8B-B14F-4D97-AF65-F5344CB8AC3E}">
        <p14:creationId xmlns:p14="http://schemas.microsoft.com/office/powerpoint/2010/main" val="32881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keep the demo to about 10 minutes</a:t>
            </a:r>
          </a:p>
        </p:txBody>
      </p:sp>
      <p:sp>
        <p:nvSpPr>
          <p:cNvPr id="4" name="Slide Number Placeholder 3"/>
          <p:cNvSpPr>
            <a:spLocks noGrp="1"/>
          </p:cNvSpPr>
          <p:nvPr>
            <p:ph type="sldNum" sz="quarter" idx="5"/>
          </p:nvPr>
        </p:nvSpPr>
        <p:spPr/>
        <p:txBody>
          <a:bodyPr/>
          <a:lstStyle/>
          <a:p>
            <a:fld id="{2C2DA988-2B71-4409-B981-3539686375C7}" type="slidenum">
              <a:rPr lang="en-US" smtClean="0"/>
              <a:t>6</a:t>
            </a:fld>
            <a:endParaRPr lang="en-US"/>
          </a:p>
        </p:txBody>
      </p:sp>
    </p:spTree>
    <p:extLst>
      <p:ext uri="{BB962C8B-B14F-4D97-AF65-F5344CB8AC3E}">
        <p14:creationId xmlns:p14="http://schemas.microsoft.com/office/powerpoint/2010/main" val="366039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2B4D"/>
                </a:solidFill>
                <a:effectLst/>
                <a:latin typeface="-apple-system"/>
              </a:rPr>
              <a:t>DNS in short is a Domain Name System. Its purpose is to convert domain names, such as “test.com", into IP addresses such as "1.2.3.4".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2B4D"/>
                </a:solidFill>
                <a:effectLst/>
                <a:latin typeface="-apple-system"/>
              </a:rPr>
              <a:t>This lookup of what IP address to connect to happens for every single attempt to connect to a hostname or a domain name, it could be in batches or cached or per attempt.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2B4D"/>
                </a:solidFill>
                <a:effectLst/>
                <a:latin typeface="-apple-system"/>
              </a:rPr>
              <a:t>Without it "connecting to a website" would not work, network communication is ultimately accomplished by finding and talking to IP addresses. We connect to IP addresses, not domain names. We lookup domain names to get IP addresses, to then connect to IP addresses. </a:t>
            </a:r>
            <a:r>
              <a:rPr lang="en-US" b="0" i="1" dirty="0">
                <a:solidFill>
                  <a:srgbClr val="FF0000"/>
                </a:solidFill>
                <a:effectLst/>
                <a:latin typeface="-apple-system"/>
              </a:rPr>
              <a:t>However DNS is just one part of what happens when you "connect" to a website, "finding a server on the internet" has multiple steps. This is important to understand as it helps to explain why you can't trust all DNS servers or why when you connect to a website, it can maliciously and arbitrarily tell you what IP to connect to</a:t>
            </a:r>
            <a:r>
              <a:rPr lang="en-US" b="0" i="0" dirty="0">
                <a:solidFill>
                  <a:srgbClr val="FF0000"/>
                </a:solidFill>
                <a:effectLst/>
                <a:latin typeface="-apple-system"/>
              </a:rPr>
              <a:t>. </a:t>
            </a:r>
            <a:endParaRPr lang="en-US" b="0" i="0" dirty="0">
              <a:solidFill>
                <a:srgbClr val="172B4D"/>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C2DA988-2B71-4409-B981-3539686375C7}" type="slidenum">
              <a:rPr lang="en-US" smtClean="0"/>
              <a:t>16</a:t>
            </a:fld>
            <a:endParaRPr lang="en-US"/>
          </a:p>
        </p:txBody>
      </p:sp>
    </p:spTree>
    <p:extLst>
      <p:ext uri="{BB962C8B-B14F-4D97-AF65-F5344CB8AC3E}">
        <p14:creationId xmlns:p14="http://schemas.microsoft.com/office/powerpoint/2010/main" val="317164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5E6C84"/>
                </a:solidFill>
                <a:effectLst/>
                <a:latin typeface="-apple-system"/>
              </a:rPr>
              <a:t>Registrar and Registry</a:t>
            </a:r>
          </a:p>
          <a:p>
            <a:pPr algn="l">
              <a:buFont typeface="Arial" panose="020B0604020202020204" pitchFamily="34" charset="0"/>
              <a:buChar char="•"/>
            </a:pPr>
            <a:r>
              <a:rPr lang="en-US" b="1" i="0" dirty="0">
                <a:solidFill>
                  <a:srgbClr val="111111"/>
                </a:solidFill>
                <a:effectLst/>
                <a:latin typeface="-apple-system"/>
              </a:rPr>
              <a:t>Registrar</a:t>
            </a:r>
            <a:r>
              <a:rPr lang="en-US" b="0" i="0" dirty="0">
                <a:solidFill>
                  <a:srgbClr val="111111"/>
                </a:solidFill>
                <a:effectLst/>
                <a:latin typeface="-apple-system"/>
              </a:rPr>
              <a:t>: is an accredited organization, like GoDaddy, that sells domain names to the public. Some have the ability to sell top-level domain names (TLDs) like .com, </a:t>
            </a:r>
            <a:r>
              <a:rPr lang="en-US" b="0" i="0" dirty="0" err="1">
                <a:solidFill>
                  <a:srgbClr val="111111"/>
                </a:solidFill>
                <a:effectLst/>
                <a:latin typeface="-apple-system"/>
              </a:rPr>
              <a:t>.net</a:t>
            </a:r>
            <a:r>
              <a:rPr lang="en-US" b="0" i="0" dirty="0">
                <a:solidFill>
                  <a:srgbClr val="111111"/>
                </a:solidFill>
                <a:effectLst/>
                <a:latin typeface="-apple-system"/>
              </a:rPr>
              <a:t> and .org, or country-code top-level domain names (ccTLDs) such as .us, .ca and .</a:t>
            </a:r>
            <a:r>
              <a:rPr lang="en-US" b="0" i="0" dirty="0" err="1">
                <a:solidFill>
                  <a:srgbClr val="111111"/>
                </a:solidFill>
                <a:effectLst/>
                <a:latin typeface="-apple-system"/>
              </a:rPr>
              <a:t>eu</a:t>
            </a:r>
            <a:r>
              <a:rPr lang="en-US" b="0" i="0" dirty="0">
                <a:solidFill>
                  <a:srgbClr val="111111"/>
                </a:solidFill>
                <a:effectLst/>
                <a:latin typeface="-apple-system"/>
              </a:rPr>
              <a:t>.</a:t>
            </a:r>
            <a:endParaRPr lang="en-US" b="0" i="0" dirty="0">
              <a:solidFill>
                <a:srgbClr val="172B4D"/>
              </a:solidFill>
              <a:effectLst/>
              <a:latin typeface="-apple-system"/>
            </a:endParaRPr>
          </a:p>
          <a:p>
            <a:pPr algn="l">
              <a:buFont typeface="Arial" panose="020B0604020202020204" pitchFamily="34" charset="0"/>
              <a:buChar char="•"/>
            </a:pPr>
            <a:r>
              <a:rPr lang="en-US" b="1" i="0" dirty="0">
                <a:solidFill>
                  <a:srgbClr val="172B4D"/>
                </a:solidFill>
                <a:effectLst/>
                <a:latin typeface="-apple-system"/>
              </a:rPr>
              <a:t>Registry: </a:t>
            </a:r>
            <a:r>
              <a:rPr lang="en-US" b="0" i="0" dirty="0">
                <a:solidFill>
                  <a:srgbClr val="111111"/>
                </a:solidFill>
                <a:effectLst/>
                <a:latin typeface="-apple-system"/>
              </a:rPr>
              <a:t>domain name registry is an organization that manages top-level domain names. They create domain name extensions, set the rules for that domain name, and work with registrars to sell domain names to the public. For example, VeriSign manages the registration of .com domain names and their domain name system (</a:t>
            </a:r>
            <a:r>
              <a:rPr lang="en-US" b="0" i="0" dirty="0">
                <a:solidFill>
                  <a:srgbClr val="172B4D"/>
                </a:solidFill>
                <a:effectLst/>
                <a:latin typeface="-apple-system"/>
              </a:rPr>
              <a:t>DNS</a:t>
            </a:r>
            <a:r>
              <a:rPr lang="en-US" b="0" i="0" dirty="0">
                <a:solidFill>
                  <a:srgbClr val="111111"/>
                </a:solidFill>
                <a:effectLst/>
                <a:latin typeface="-apple-system"/>
              </a:rPr>
              <a:t>). (</a:t>
            </a:r>
            <a:r>
              <a:rPr lang="en-US" b="0" i="1" dirty="0">
                <a:solidFill>
                  <a:srgbClr val="111111"/>
                </a:solidFill>
                <a:effectLst/>
                <a:latin typeface="-apple-system"/>
              </a:rPr>
              <a:t>definition from </a:t>
            </a:r>
            <a:r>
              <a:rPr lang="en-US" b="0" i="1" u="none" strike="noStrike" dirty="0">
                <a:solidFill>
                  <a:srgbClr val="3B73AF"/>
                </a:solidFill>
                <a:effectLst/>
                <a:latin typeface="-apple-system"/>
                <a:hlinkClick r:id="rId3"/>
              </a:rPr>
              <a:t>https://www.godaddy.com/help/what-is-the-difference-between-a-registry-registrar-and-registrant-8039</a:t>
            </a:r>
            <a:r>
              <a:rPr lang="en-US" b="0" i="1" dirty="0">
                <a:solidFill>
                  <a:srgbClr val="111111"/>
                </a:solidFill>
                <a:effectLst/>
                <a:latin typeface="-apple-system"/>
              </a:rPr>
              <a:t>)</a:t>
            </a:r>
            <a:r>
              <a:rPr lang="en-US" b="0" i="0" dirty="0">
                <a:solidFill>
                  <a:srgbClr val="111111"/>
                </a:solidFill>
                <a:effectLst/>
                <a:latin typeface="-apple-system"/>
              </a:rPr>
              <a:t> </a:t>
            </a:r>
            <a:endParaRPr lang="en-US" b="0" i="0" dirty="0">
              <a:solidFill>
                <a:srgbClr val="172B4D"/>
              </a:solidFill>
              <a:effectLst/>
              <a:latin typeface="-apple-system"/>
            </a:endParaRPr>
          </a:p>
          <a:p>
            <a:pPr algn="l">
              <a:buFont typeface="Arial" panose="020B0604020202020204" pitchFamily="34" charset="0"/>
              <a:buChar char="•"/>
            </a:pPr>
            <a:r>
              <a:rPr lang="en-US" b="0" i="0" u="sng" dirty="0">
                <a:solidFill>
                  <a:srgbClr val="111111"/>
                </a:solidFill>
                <a:effectLst/>
                <a:latin typeface="-apple-system"/>
              </a:rPr>
              <a:t>You can "buy" domains</a:t>
            </a:r>
            <a:r>
              <a:rPr lang="en-US" b="0" i="0" dirty="0">
                <a:solidFill>
                  <a:srgbClr val="111111"/>
                </a:solidFill>
                <a:effectLst/>
                <a:latin typeface="-apple-system"/>
              </a:rPr>
              <a:t>: What this tells us is that you can go to a company/organization/registrar like </a:t>
            </a:r>
            <a:r>
              <a:rPr lang="en-US" b="0" i="0" dirty="0" err="1">
                <a:solidFill>
                  <a:srgbClr val="111111"/>
                </a:solidFill>
                <a:effectLst/>
                <a:latin typeface="-apple-system"/>
              </a:rPr>
              <a:t>godaddy</a:t>
            </a:r>
            <a:r>
              <a:rPr lang="en-US" b="0" i="0" dirty="0">
                <a:solidFill>
                  <a:srgbClr val="111111"/>
                </a:solidFill>
                <a:effectLst/>
                <a:latin typeface="-apple-system"/>
              </a:rPr>
              <a:t> to "buy a domain". They will help you to update records maintained with a registry, servers on the internet that keep track of details related to a domain, to details of your choosing.</a:t>
            </a:r>
            <a:endParaRPr lang="en-US" b="0" i="0" dirty="0">
              <a:solidFill>
                <a:srgbClr val="172B4D"/>
              </a:solidFill>
              <a:effectLst/>
              <a:latin typeface="-apple-system"/>
            </a:endParaRPr>
          </a:p>
          <a:p>
            <a:pPr algn="l">
              <a:buFont typeface="Arial" panose="020B0604020202020204" pitchFamily="34" charset="0"/>
              <a:buChar char="•"/>
            </a:pPr>
            <a:r>
              <a:rPr lang="en-US" b="0" i="0" u="sng" dirty="0">
                <a:solidFill>
                  <a:srgbClr val="172B4D"/>
                </a:solidFill>
                <a:effectLst/>
                <a:latin typeface="-apple-system"/>
              </a:rPr>
              <a:t>You can Host your own DNS server for the domain record</a:t>
            </a:r>
            <a:r>
              <a:rPr lang="en-US" b="0" i="0" dirty="0">
                <a:solidFill>
                  <a:srgbClr val="172B4D"/>
                </a:solidFill>
                <a:effectLst/>
                <a:latin typeface="-apple-system"/>
              </a:rPr>
              <a:t>: Once in control of the domain record, you can update it to point at a DNS server which you control. </a:t>
            </a:r>
            <a:r>
              <a:rPr lang="en-US" b="0" i="1" dirty="0">
                <a:solidFill>
                  <a:srgbClr val="FF0000"/>
                </a:solidFill>
                <a:effectLst/>
                <a:latin typeface="-apple-system"/>
              </a:rPr>
              <a:t>For an attacker this means when people connect to "attacker.com", they ask the registry for the record, the record says use the attacker's DNS server, and that server can return back any IP address it wants. </a:t>
            </a:r>
          </a:p>
          <a:p>
            <a:pPr algn="l">
              <a:buFont typeface="Arial" panose="020B0604020202020204" pitchFamily="34" charset="0"/>
              <a:buChar char="•"/>
            </a:pPr>
            <a:endParaRPr lang="en-US" b="0" i="1" dirty="0">
              <a:solidFill>
                <a:srgbClr val="FF0000"/>
              </a:solidFill>
              <a:effectLst/>
              <a:latin typeface="-apple-system"/>
            </a:endParaRPr>
          </a:p>
          <a:p>
            <a:pPr algn="l">
              <a:buFont typeface="Arial" panose="020B0604020202020204" pitchFamily="34" charset="0"/>
              <a:buChar char="•"/>
            </a:pPr>
            <a:r>
              <a:rPr lang="en-US" b="0" i="0" dirty="0">
                <a:solidFill>
                  <a:srgbClr val="FF0000"/>
                </a:solidFill>
                <a:effectLst/>
                <a:latin typeface="-apple-system"/>
              </a:rPr>
              <a:t>This is a good case study, it highlight you should thing about the end to end of everything.</a:t>
            </a:r>
          </a:p>
          <a:p>
            <a:pPr algn="l">
              <a:buFont typeface="Arial" panose="020B0604020202020204" pitchFamily="34" charset="0"/>
              <a:buChar char="•"/>
            </a:pPr>
            <a:r>
              <a:rPr lang="en-US" b="0" i="0" dirty="0" err="1">
                <a:solidFill>
                  <a:srgbClr val="FF0000"/>
                </a:solidFill>
                <a:effectLst/>
                <a:latin typeface="-apple-system"/>
              </a:rPr>
              <a:t>E.g</a:t>
            </a:r>
            <a:r>
              <a:rPr lang="en-US" b="0" i="0" dirty="0">
                <a:solidFill>
                  <a:srgbClr val="FF0000"/>
                </a:solidFill>
                <a:effectLst/>
                <a:latin typeface="-apple-system"/>
              </a:rPr>
              <a:t>: can you trust your ISP? Can you trust your Domain Controller? And Your Domain controlled trust you? What is that trust made out of?</a:t>
            </a:r>
          </a:p>
          <a:p>
            <a:pPr algn="l">
              <a:buFont typeface="Arial" panose="020B0604020202020204" pitchFamily="34" charset="0"/>
              <a:buNone/>
            </a:pPr>
            <a:r>
              <a:rPr lang="en-US" b="0" i="0" dirty="0">
                <a:solidFill>
                  <a:srgbClr val="202124"/>
                </a:solidFill>
                <a:effectLst/>
                <a:latin typeface="Roboto" panose="02000000000000000000" pitchFamily="2" charset="0"/>
              </a:rPr>
              <a:t>A domain controller (DC) is a server computer that responds to security authentication requests within a computer network domain. It is a network server that is responsible for allowing host access to domain resources. It authenticates users, stores user account information and enforces security policy for a domain.</a:t>
            </a:r>
            <a:endParaRPr lang="en-US" b="0" i="0" dirty="0">
              <a:solidFill>
                <a:srgbClr val="172B4D"/>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C2DA988-2B71-4409-B981-3539686375C7}" type="slidenum">
              <a:rPr lang="en-US" smtClean="0"/>
              <a:t>17</a:t>
            </a:fld>
            <a:endParaRPr lang="en-US"/>
          </a:p>
        </p:txBody>
      </p:sp>
    </p:spTree>
    <p:extLst>
      <p:ext uri="{BB962C8B-B14F-4D97-AF65-F5344CB8AC3E}">
        <p14:creationId xmlns:p14="http://schemas.microsoft.com/office/powerpoint/2010/main" val="320745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3655"/>
                </a:solidFill>
                <a:effectLst/>
                <a:latin typeface="Barlow"/>
              </a:rPr>
              <a:t>Modern applications are typically architected as distributed collections of microservices, with each collection of microservices performing some discrete business function. </a:t>
            </a:r>
          </a:p>
          <a:p>
            <a:pPr marL="171450" indent="-171450">
              <a:buFontTx/>
              <a:buChar char="-"/>
            </a:pPr>
            <a:r>
              <a:rPr lang="en-US" b="0" i="0" dirty="0">
                <a:solidFill>
                  <a:srgbClr val="293655"/>
                </a:solidFill>
                <a:effectLst/>
                <a:latin typeface="Barlow"/>
              </a:rPr>
              <a:t>A service mesh is a dedicated infrastructure layer that you can add to your applications.</a:t>
            </a:r>
          </a:p>
          <a:p>
            <a:pPr marL="171450" indent="-171450">
              <a:buFontTx/>
              <a:buChar char="-"/>
            </a:pPr>
            <a:r>
              <a:rPr lang="en-US" b="0" i="0" dirty="0">
                <a:solidFill>
                  <a:srgbClr val="293655"/>
                </a:solidFill>
                <a:effectLst/>
                <a:latin typeface="Barlow"/>
              </a:rPr>
              <a:t>It allows you to transparently add capabilities like observability, traffic management, and security, without adding them to your own code. </a:t>
            </a:r>
          </a:p>
          <a:p>
            <a:pPr marL="171450" indent="-171450">
              <a:buFontTx/>
              <a:buChar char="-"/>
            </a:pPr>
            <a:r>
              <a:rPr lang="en-US" b="0" i="0" dirty="0">
                <a:solidFill>
                  <a:srgbClr val="293655"/>
                </a:solidFill>
                <a:effectLst/>
                <a:latin typeface="Barlow"/>
              </a:rPr>
              <a:t>term “service mesh” describes both the type of software you use to implement this pattern, and the security or network domain that is created when you use that software.</a:t>
            </a:r>
            <a:endParaRPr lang="en-US" dirty="0"/>
          </a:p>
        </p:txBody>
      </p:sp>
      <p:sp>
        <p:nvSpPr>
          <p:cNvPr id="4" name="Slide Number Placeholder 3"/>
          <p:cNvSpPr>
            <a:spLocks noGrp="1"/>
          </p:cNvSpPr>
          <p:nvPr>
            <p:ph type="sldNum" sz="quarter" idx="5"/>
          </p:nvPr>
        </p:nvSpPr>
        <p:spPr/>
        <p:txBody>
          <a:bodyPr/>
          <a:lstStyle/>
          <a:p>
            <a:fld id="{2C2DA988-2B71-4409-B981-3539686375C7}" type="slidenum">
              <a:rPr lang="en-US" smtClean="0"/>
              <a:t>41</a:t>
            </a:fld>
            <a:endParaRPr lang="en-US"/>
          </a:p>
        </p:txBody>
      </p:sp>
    </p:spTree>
    <p:extLst>
      <p:ext uri="{BB962C8B-B14F-4D97-AF65-F5344CB8AC3E}">
        <p14:creationId xmlns:p14="http://schemas.microsoft.com/office/powerpoint/2010/main" val="3599478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93655"/>
                </a:solidFill>
                <a:effectLst/>
                <a:latin typeface="Barlow"/>
              </a:rPr>
              <a:t>Istio is an open source service mesh, it</a:t>
            </a:r>
            <a:r>
              <a:rPr lang="en-US" i="0" dirty="0">
                <a:solidFill>
                  <a:srgbClr val="293655"/>
                </a:solidFill>
                <a:effectLst/>
                <a:latin typeface="Barlow"/>
              </a:rPr>
              <a:t> has two components: the data plane and the control plane.</a:t>
            </a:r>
          </a:p>
          <a:p>
            <a:pPr algn="l" fontAlgn="base"/>
            <a:r>
              <a:rPr lang="en-US" i="0" dirty="0">
                <a:solidFill>
                  <a:srgbClr val="293655"/>
                </a:solidFill>
                <a:effectLst/>
                <a:latin typeface="Barlow"/>
              </a:rPr>
              <a:t>- The data plane is the communication between services. Without a service mesh, the network doesn’t understand the traffic being sent over, and can’t make any decisions based on what type of traffic it is, or who it is from or to.</a:t>
            </a:r>
          </a:p>
          <a:p>
            <a:pPr algn="l" fontAlgn="base"/>
            <a:r>
              <a:rPr lang="en-US" i="0" dirty="0">
                <a:solidFill>
                  <a:srgbClr val="293655"/>
                </a:solidFill>
                <a:effectLst/>
                <a:latin typeface="Barlow"/>
              </a:rPr>
              <a:t>- Service mesh uses a proxy to intercept all your network traffic, allowing a broad set of application-aware features based on configuration you set.</a:t>
            </a:r>
          </a:p>
          <a:p>
            <a:pPr algn="l" fontAlgn="base"/>
            <a:r>
              <a:rPr lang="en-US" i="0" dirty="0">
                <a:solidFill>
                  <a:srgbClr val="293655"/>
                </a:solidFill>
                <a:effectLst/>
                <a:latin typeface="Barlow"/>
              </a:rPr>
              <a:t>- An Envoy proxy is deployed along with each service that you start in your cluster, or runs alongside services running on VMs.</a:t>
            </a:r>
          </a:p>
          <a:p>
            <a:pPr algn="l" fontAlgn="base"/>
            <a:r>
              <a:rPr lang="en-US" i="0" dirty="0">
                <a:solidFill>
                  <a:srgbClr val="293655"/>
                </a:solidFill>
                <a:effectLst/>
                <a:latin typeface="Barlow"/>
              </a:rPr>
              <a:t>- The control plane takes your desired configuration, and its view of the services, and dynamically programs the proxy servers, updating them as the rules or the environment changes.</a:t>
            </a:r>
          </a:p>
          <a:p>
            <a:endParaRPr lang="en-US" dirty="0"/>
          </a:p>
        </p:txBody>
      </p:sp>
      <p:sp>
        <p:nvSpPr>
          <p:cNvPr id="4" name="Slide Number Placeholder 3"/>
          <p:cNvSpPr>
            <a:spLocks noGrp="1"/>
          </p:cNvSpPr>
          <p:nvPr>
            <p:ph type="sldNum" sz="quarter" idx="5"/>
          </p:nvPr>
        </p:nvSpPr>
        <p:spPr/>
        <p:txBody>
          <a:bodyPr/>
          <a:lstStyle/>
          <a:p>
            <a:fld id="{2C2DA988-2B71-4409-B981-3539686375C7}" type="slidenum">
              <a:rPr lang="en-US" smtClean="0"/>
              <a:t>42</a:t>
            </a:fld>
            <a:endParaRPr lang="en-US"/>
          </a:p>
        </p:txBody>
      </p:sp>
    </p:spTree>
    <p:extLst>
      <p:ext uri="{BB962C8B-B14F-4D97-AF65-F5344CB8AC3E}">
        <p14:creationId xmlns:p14="http://schemas.microsoft.com/office/powerpoint/2010/main" val="2892184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2DA988-2B71-4409-B981-3539686375C7}" type="slidenum">
              <a:rPr lang="en-US" smtClean="0"/>
              <a:t>46</a:t>
            </a:fld>
            <a:endParaRPr lang="en-US"/>
          </a:p>
        </p:txBody>
      </p:sp>
    </p:spTree>
    <p:extLst>
      <p:ext uri="{BB962C8B-B14F-4D97-AF65-F5344CB8AC3E}">
        <p14:creationId xmlns:p14="http://schemas.microsoft.com/office/powerpoint/2010/main" val="56035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7E6DAEB-323B-43DB-B93A-2A4520185346}" type="datetime1">
              <a:rPr lang="en-US" smtClean="0"/>
              <a:t>7/19/2021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FCBC6BA-3871-4B06-8A7B-4DDC8FA20725}" type="datetime1">
              <a:rPr lang="en-US" smtClean="0"/>
              <a:t>7/19/2021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DB2F5C1-296C-4B4F-8AD3-8DE1F1D0A5C5}" type="datetime1">
              <a:rPr lang="en-US" smtClean="0"/>
              <a:t>7/19/2021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2A4A076-E8FE-4779-8960-F9E37C43D0CC}" type="datetime1">
              <a:rPr lang="en-US" smtClean="0"/>
              <a:t>7/19/2021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9966FF"/>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510283" y="0"/>
            <a:ext cx="9171431" cy="6490715"/>
          </a:xfrm>
          <a:prstGeom prst="rect">
            <a:avLst/>
          </a:prstGeom>
        </p:spPr>
      </p:pic>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7369AE1-8736-4F2E-A02E-65604B0F4905}" type="datetime1">
              <a:rPr lang="en-US" smtClean="0"/>
              <a:t>7/19/2021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9966FF"/>
          </a:solidFill>
        </p:spPr>
        <p:txBody>
          <a:bodyPr wrap="square" lIns="0" tIns="0" rIns="0" bIns="0" rtlCol="0"/>
          <a:lstStyle/>
          <a:p>
            <a:endParaRPr/>
          </a:p>
        </p:txBody>
      </p:sp>
      <p:sp>
        <p:nvSpPr>
          <p:cNvPr id="2" name="Holder 2"/>
          <p:cNvSpPr>
            <a:spLocks noGrp="1"/>
          </p:cNvSpPr>
          <p:nvPr>
            <p:ph type="title"/>
          </p:nvPr>
        </p:nvSpPr>
        <p:spPr>
          <a:xfrm>
            <a:off x="5192393" y="2486532"/>
            <a:ext cx="1807212"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86036" y="1557799"/>
            <a:ext cx="11265535" cy="463105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990214" y="6567805"/>
            <a:ext cx="6210300" cy="254000"/>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4FB314B4-2FE7-4E7B-89B4-3B3F9C1978F8}" type="datetime1">
              <a:rPr lang="en-US" smtClean="0"/>
              <a:t>7/19/2021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EmpireProject/Empire" TargetMode="External"/><Relationship Id="rId2" Type="http://schemas.openxmlformats.org/officeDocument/2006/relationships/hyperlink" Target="https://github.com/PowerShellMafia/PowerSploit"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github.com/BloodHoundAD/BloodHound" TargetMode="External"/><Relationship Id="rId4" Type="http://schemas.openxmlformats.org/officeDocument/2006/relationships/hyperlink" Target="https://github.com/cobbr/Covenan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log.apnic.net/2020/03/02/dnssec-validation-revisited/" TargetMode="External"/><Relationship Id="rId2" Type="http://schemas.openxmlformats.org/officeDocument/2006/relationships/hyperlink" Target="http://www.washington.ed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1d1tUefYn4U?t=7" TargetMode="External"/><Relationship Id="rId2" Type="http://schemas.openxmlformats.org/officeDocument/2006/relationships/hyperlink" Target="https://kb.isc.org/article/AA-00913/0/BIND-9-Security-Vulnerability-Matrix.html" TargetMode="External"/><Relationship Id="rId1" Type="http://schemas.openxmlformats.org/officeDocument/2006/relationships/slideLayout" Target="../slideLayouts/slideLayout2.xml"/><Relationship Id="rId5" Type="http://schemas.openxmlformats.org/officeDocument/2006/relationships/hyperlink" Target="https://github.com/aboul3la/Sublist3r" TargetMode="External"/><Relationship Id="rId4" Type="http://schemas.openxmlformats.org/officeDocument/2006/relationships/hyperlink" Target="https://youtu.be/5CUG7isl8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ana.org/domains/root/server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cloudflare.com/learning/dns/glossary/what-is-a-domain-name-registra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curity.berkeley.edu/education-awareness/best-practices-how-articles/system-application-security/network-printer-security" TargetMode="External"/><Relationship Id="rId2" Type="http://schemas.openxmlformats.org/officeDocument/2006/relationships/hyperlink" Target="https://www.reddit.com/r/netsec/comments/es9gjb/local_privilege_escalation_in_many_ricoh_print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Open_mail_relay" TargetMode="External"/><Relationship Id="rId2" Type="http://schemas.openxmlformats.org/officeDocument/2006/relationships/hyperlink" Target="https://www.reddit.com/r/netsec/comments/6kvkqx/hack_defense_how_to_send_fake_emai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ffuf/ffu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google.com/about/appsecurity/learning/xss/" TargetMode="External"/><Relationship Id="rId2" Type="http://schemas.openxmlformats.org/officeDocument/2006/relationships/hyperlink" Target="https://www.sans.org/security-resources/malwarefaq/32-nimda-exploit" TargetMode="External"/><Relationship Id="rId1" Type="http://schemas.openxmlformats.org/officeDocument/2006/relationships/slideLayout" Target="../slideLayouts/slideLayout2.xml"/><Relationship Id="rId5" Type="http://schemas.openxmlformats.org/officeDocument/2006/relationships/hyperlink" Target="https://www.veracode.com/security/csrf" TargetMode="External"/><Relationship Id="rId4" Type="http://schemas.openxmlformats.org/officeDocument/2006/relationships/hyperlink" Target="https://www.veracode.com/security/xs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youtu.be/ifCeaYShRS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ardolphin.party/2020/01/24/Forecasting-risks-inside-an-organisation.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ventej.blogspot.in/2012/06/typical-corporate-network-diagram.htm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2788" y="1790190"/>
            <a:ext cx="6254750" cy="2585720"/>
          </a:xfrm>
          <a:prstGeom prst="rect">
            <a:avLst/>
          </a:prstGeom>
        </p:spPr>
        <p:txBody>
          <a:bodyPr vert="horz" wrap="square" lIns="0" tIns="116205" rIns="0" bIns="0" rtlCol="0">
            <a:spAutoFit/>
          </a:bodyPr>
          <a:lstStyle/>
          <a:p>
            <a:pPr marL="12065" marR="5080" indent="1905" algn="ctr">
              <a:lnSpc>
                <a:spcPts val="6480"/>
              </a:lnSpc>
              <a:spcBef>
                <a:spcPts val="915"/>
              </a:spcBef>
            </a:pPr>
            <a:r>
              <a:rPr sz="6000" b="0" spc="-5" dirty="0">
                <a:latin typeface="Calibri Light"/>
                <a:cs typeface="Calibri Light"/>
              </a:rPr>
              <a:t>Lesson</a:t>
            </a:r>
            <a:r>
              <a:rPr sz="6000" b="0" spc="5" dirty="0">
                <a:latin typeface="Calibri Light"/>
                <a:cs typeface="Calibri Light"/>
              </a:rPr>
              <a:t> </a:t>
            </a:r>
            <a:r>
              <a:rPr sz="6000" b="0" dirty="0">
                <a:latin typeface="Calibri Light"/>
                <a:cs typeface="Calibri Light"/>
              </a:rPr>
              <a:t>1 </a:t>
            </a:r>
            <a:r>
              <a:rPr sz="6000" b="0" spc="5" dirty="0">
                <a:latin typeface="Calibri Light"/>
                <a:cs typeface="Calibri Light"/>
              </a:rPr>
              <a:t> </a:t>
            </a:r>
            <a:r>
              <a:rPr sz="6000" b="0" spc="-20" dirty="0">
                <a:latin typeface="Calibri Light"/>
                <a:cs typeface="Calibri Light"/>
              </a:rPr>
              <a:t>Introduction </a:t>
            </a:r>
            <a:r>
              <a:rPr sz="6000" b="0" spc="-35" dirty="0">
                <a:latin typeface="Calibri Light"/>
                <a:cs typeface="Calibri Light"/>
              </a:rPr>
              <a:t>to </a:t>
            </a:r>
            <a:r>
              <a:rPr sz="6000" b="0" spc="-30" dirty="0">
                <a:latin typeface="Calibri Light"/>
                <a:cs typeface="Calibri Light"/>
              </a:rPr>
              <a:t> </a:t>
            </a:r>
            <a:r>
              <a:rPr sz="6000" b="0" spc="-20" dirty="0">
                <a:latin typeface="Calibri Light"/>
                <a:cs typeface="Calibri Light"/>
              </a:rPr>
              <a:t>Enterprise</a:t>
            </a:r>
            <a:r>
              <a:rPr sz="6000" b="0" dirty="0">
                <a:latin typeface="Calibri Light"/>
                <a:cs typeface="Calibri Light"/>
              </a:rPr>
              <a:t> </a:t>
            </a:r>
            <a:r>
              <a:rPr sz="6000" b="0" spc="-25" dirty="0">
                <a:latin typeface="Calibri Light"/>
                <a:cs typeface="Calibri Light"/>
              </a:rPr>
              <a:t>Networks</a:t>
            </a:r>
            <a:endParaRPr sz="6000">
              <a:latin typeface="Calibri Light"/>
              <a:cs typeface="Calibri Light"/>
            </a:endParaRPr>
          </a:p>
        </p:txBody>
      </p:sp>
      <p:sp>
        <p:nvSpPr>
          <p:cNvPr id="3" name="object 3"/>
          <p:cNvSpPr txBox="1">
            <a:spLocks noGrp="1"/>
          </p:cNvSpPr>
          <p:nvPr>
            <p:ph type="ftr" sz="quarter" idx="5"/>
          </p:nvPr>
        </p:nvSpPr>
        <p:spPr>
          <a:xfrm>
            <a:off x="2990214" y="6567805"/>
            <a:ext cx="6210300" cy="234038"/>
          </a:xfrm>
          <a:prstGeom prst="rect">
            <a:avLst/>
          </a:prstGeom>
        </p:spPr>
        <p:txBody>
          <a:bodyPr vert="horz" wrap="square" lIns="0" tIns="0" rIns="0" bIns="0" rtlCol="0">
            <a:spAutoFit/>
          </a:bodyPr>
          <a:lstStyle/>
          <a:p>
            <a:pPr marL="12700">
              <a:lnSpc>
                <a:spcPts val="1810"/>
              </a:lnSpc>
            </a:pPr>
            <a:r>
              <a:rPr spc="-10" dirty="0"/>
              <a:t>Real-world</a:t>
            </a:r>
            <a:r>
              <a:rPr spc="25" dirty="0"/>
              <a:t> </a:t>
            </a:r>
            <a:r>
              <a:rPr spc="-15" dirty="0"/>
              <a:t>systems: </a:t>
            </a:r>
            <a:r>
              <a:rPr spc="-10" dirty="0"/>
              <a:t>ethical</a:t>
            </a:r>
            <a:r>
              <a:rPr spc="20" dirty="0"/>
              <a:t> </a:t>
            </a:r>
            <a:r>
              <a:rPr spc="-5" dirty="0"/>
              <a:t>hacking</a:t>
            </a:r>
            <a:r>
              <a:rPr spc="15" dirty="0"/>
              <a:t> </a:t>
            </a:r>
            <a:r>
              <a:rPr spc="-10" dirty="0"/>
              <a:t>practicum</a:t>
            </a:r>
            <a:r>
              <a:rPr spc="20" dirty="0"/>
              <a:t> </a:t>
            </a:r>
            <a:r>
              <a:rPr dirty="0"/>
              <a:t>–</a:t>
            </a:r>
            <a:r>
              <a:rPr spc="15" dirty="0"/>
              <a:t> </a:t>
            </a:r>
            <a:r>
              <a:rPr spc="-5" dirty="0"/>
              <a:t>UW </a:t>
            </a:r>
            <a:r>
              <a:rPr dirty="0"/>
              <a:t>Summer</a:t>
            </a:r>
            <a:r>
              <a:rPr spc="-5" dirty="0"/>
              <a:t> 202</a:t>
            </a:r>
            <a:r>
              <a:rPr lang="en-US" spc="-5" dirty="0"/>
              <a:t>1</a:t>
            </a:r>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8863965" cy="696595"/>
          </a:xfrm>
          <a:prstGeom prst="rect">
            <a:avLst/>
          </a:prstGeom>
        </p:spPr>
        <p:txBody>
          <a:bodyPr vert="horz" wrap="square" lIns="0" tIns="13335" rIns="0" bIns="0" rtlCol="0">
            <a:spAutoFit/>
          </a:bodyPr>
          <a:lstStyle/>
          <a:p>
            <a:pPr marL="12700">
              <a:lnSpc>
                <a:spcPct val="100000"/>
              </a:lnSpc>
              <a:spcBef>
                <a:spcPts val="105"/>
              </a:spcBef>
            </a:pPr>
            <a:r>
              <a:rPr b="0" spc="-20" dirty="0">
                <a:latin typeface="Calibri Light"/>
                <a:cs typeface="Calibri Light"/>
              </a:rPr>
              <a:t>Infrastructure</a:t>
            </a:r>
            <a:r>
              <a:rPr b="0" spc="-40" dirty="0">
                <a:latin typeface="Calibri Light"/>
                <a:cs typeface="Calibri Light"/>
              </a:rPr>
              <a:t> </a:t>
            </a:r>
            <a:r>
              <a:rPr b="0" spc="-5" dirty="0">
                <a:latin typeface="Calibri Light"/>
                <a:cs typeface="Calibri Light"/>
              </a:rPr>
              <a:t>of</a:t>
            </a:r>
            <a:r>
              <a:rPr b="0" spc="15" dirty="0">
                <a:latin typeface="Calibri Light"/>
                <a:cs typeface="Calibri Light"/>
              </a:rPr>
              <a:t> </a:t>
            </a:r>
            <a:r>
              <a:rPr b="0" dirty="0">
                <a:latin typeface="Calibri Light"/>
                <a:cs typeface="Calibri Light"/>
              </a:rPr>
              <a:t>an </a:t>
            </a:r>
            <a:r>
              <a:rPr b="0" spc="-10" dirty="0">
                <a:latin typeface="Calibri Light"/>
                <a:cs typeface="Calibri Light"/>
              </a:rPr>
              <a:t>Enterprise</a:t>
            </a:r>
            <a:r>
              <a:rPr b="0" spc="-25" dirty="0">
                <a:latin typeface="Calibri Light"/>
                <a:cs typeface="Calibri Light"/>
              </a:rPr>
              <a:t> </a:t>
            </a:r>
            <a:r>
              <a:rPr b="0" spc="-10" dirty="0">
                <a:latin typeface="Calibri Light"/>
                <a:cs typeface="Calibri Light"/>
              </a:rPr>
              <a:t>Network</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36725"/>
            <a:ext cx="4427220" cy="4129404"/>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Lst>
            </a:pPr>
            <a:r>
              <a:rPr sz="2600" spc="-5" dirty="0">
                <a:latin typeface="Calibri"/>
                <a:cs typeface="Calibri"/>
              </a:rPr>
              <a:t>Buildings,</a:t>
            </a:r>
            <a:r>
              <a:rPr sz="2600" spc="-25" dirty="0">
                <a:latin typeface="Calibri"/>
                <a:cs typeface="Calibri"/>
              </a:rPr>
              <a:t> </a:t>
            </a:r>
            <a:r>
              <a:rPr sz="2600" spc="-15" dirty="0">
                <a:latin typeface="Calibri"/>
                <a:cs typeface="Calibri"/>
              </a:rPr>
              <a:t>Datacenters,</a:t>
            </a:r>
            <a:r>
              <a:rPr sz="2600" spc="-35" dirty="0">
                <a:latin typeface="Calibri"/>
                <a:cs typeface="Calibri"/>
              </a:rPr>
              <a:t> </a:t>
            </a:r>
            <a:r>
              <a:rPr sz="2600" spc="-10" dirty="0">
                <a:latin typeface="Calibri"/>
                <a:cs typeface="Calibri"/>
              </a:rPr>
              <a:t>Doors,..</a:t>
            </a:r>
            <a:endParaRPr sz="2600">
              <a:latin typeface="Calibri"/>
              <a:cs typeface="Calibri"/>
            </a:endParaRPr>
          </a:p>
          <a:p>
            <a:pPr marL="241300" indent="-228600">
              <a:lnSpc>
                <a:spcPts val="2980"/>
              </a:lnSpc>
              <a:spcBef>
                <a:spcPts val="2240"/>
              </a:spcBef>
              <a:buFont typeface="Arial"/>
              <a:buChar char="•"/>
              <a:tabLst>
                <a:tab pos="241300" algn="l"/>
              </a:tabLst>
            </a:pPr>
            <a:r>
              <a:rPr sz="2600" spc="-5" dirty="0">
                <a:latin typeface="Calibri"/>
                <a:cs typeface="Calibri"/>
              </a:rPr>
              <a:t>Wide</a:t>
            </a:r>
            <a:r>
              <a:rPr sz="2600" spc="-40" dirty="0">
                <a:latin typeface="Calibri"/>
                <a:cs typeface="Calibri"/>
              </a:rPr>
              <a:t> </a:t>
            </a:r>
            <a:r>
              <a:rPr sz="2600" spc="-15" dirty="0">
                <a:latin typeface="Calibri"/>
                <a:cs typeface="Calibri"/>
              </a:rPr>
              <a:t>range</a:t>
            </a:r>
            <a:r>
              <a:rPr sz="2600" spc="-20" dirty="0">
                <a:latin typeface="Calibri"/>
                <a:cs typeface="Calibri"/>
              </a:rPr>
              <a:t> </a:t>
            </a:r>
            <a:r>
              <a:rPr sz="2600" spc="-5" dirty="0">
                <a:latin typeface="Calibri"/>
                <a:cs typeface="Calibri"/>
              </a:rPr>
              <a:t>of devices</a:t>
            </a:r>
            <a:endParaRPr sz="2600">
              <a:latin typeface="Calibri"/>
              <a:cs typeface="Calibri"/>
            </a:endParaRPr>
          </a:p>
          <a:p>
            <a:pPr marL="698500" lvl="1" indent="-228600">
              <a:lnSpc>
                <a:spcPts val="2350"/>
              </a:lnSpc>
              <a:buFont typeface="Arial"/>
              <a:buChar char="•"/>
              <a:tabLst>
                <a:tab pos="697865" algn="l"/>
                <a:tab pos="698500" algn="l"/>
              </a:tabLst>
            </a:pPr>
            <a:r>
              <a:rPr sz="2200" spc="-10" dirty="0">
                <a:latin typeface="Calibri"/>
                <a:cs typeface="Calibri"/>
              </a:rPr>
              <a:t>Desktops, </a:t>
            </a:r>
            <a:r>
              <a:rPr sz="2200" spc="-30" dirty="0">
                <a:latin typeface="Calibri"/>
                <a:cs typeface="Calibri"/>
              </a:rPr>
              <a:t>Tablets,</a:t>
            </a:r>
            <a:r>
              <a:rPr sz="2200" spc="-10" dirty="0">
                <a:latin typeface="Calibri"/>
                <a:cs typeface="Calibri"/>
              </a:rPr>
              <a:t> </a:t>
            </a:r>
            <a:r>
              <a:rPr sz="2200" spc="-5" dirty="0">
                <a:latin typeface="Calibri"/>
                <a:cs typeface="Calibri"/>
              </a:rPr>
              <a:t>Phones</a:t>
            </a:r>
            <a:endParaRPr sz="2200">
              <a:latin typeface="Calibri"/>
              <a:cs typeface="Calibri"/>
            </a:endParaRPr>
          </a:p>
          <a:p>
            <a:pPr marL="698500" lvl="1" indent="-228600">
              <a:lnSpc>
                <a:spcPts val="2345"/>
              </a:lnSpc>
              <a:buFont typeface="Arial"/>
              <a:buChar char="•"/>
              <a:tabLst>
                <a:tab pos="697865" algn="l"/>
                <a:tab pos="698500" algn="l"/>
              </a:tabLst>
            </a:pPr>
            <a:r>
              <a:rPr sz="2200" spc="-40" dirty="0">
                <a:latin typeface="Calibri"/>
                <a:cs typeface="Calibri"/>
              </a:rPr>
              <a:t>BYOD</a:t>
            </a:r>
            <a:r>
              <a:rPr sz="2200" spc="10" dirty="0">
                <a:latin typeface="Calibri"/>
                <a:cs typeface="Calibri"/>
              </a:rPr>
              <a:t> </a:t>
            </a:r>
            <a:r>
              <a:rPr sz="2200" spc="-5" dirty="0">
                <a:latin typeface="Calibri"/>
                <a:cs typeface="Calibri"/>
              </a:rPr>
              <a:t>– Bring</a:t>
            </a:r>
            <a:r>
              <a:rPr sz="2200" spc="-20" dirty="0">
                <a:latin typeface="Calibri"/>
                <a:cs typeface="Calibri"/>
              </a:rPr>
              <a:t> </a:t>
            </a:r>
            <a:r>
              <a:rPr sz="2200" spc="-45" dirty="0">
                <a:latin typeface="Calibri"/>
                <a:cs typeface="Calibri"/>
              </a:rPr>
              <a:t>Your</a:t>
            </a:r>
            <a:r>
              <a:rPr sz="2200" dirty="0">
                <a:latin typeface="Calibri"/>
                <a:cs typeface="Calibri"/>
              </a:rPr>
              <a:t> </a:t>
            </a:r>
            <a:r>
              <a:rPr sz="2200" spc="-5" dirty="0">
                <a:latin typeface="Calibri"/>
                <a:cs typeface="Calibri"/>
              </a:rPr>
              <a:t>Own</a:t>
            </a:r>
            <a:r>
              <a:rPr sz="2200" spc="5" dirty="0">
                <a:latin typeface="Calibri"/>
                <a:cs typeface="Calibri"/>
              </a:rPr>
              <a:t> </a:t>
            </a:r>
            <a:r>
              <a:rPr sz="2200" spc="-5" dirty="0">
                <a:latin typeface="Calibri"/>
                <a:cs typeface="Calibri"/>
              </a:rPr>
              <a:t>Device</a:t>
            </a:r>
            <a:endParaRPr sz="2200">
              <a:latin typeface="Calibri"/>
              <a:cs typeface="Calibri"/>
            </a:endParaRPr>
          </a:p>
          <a:p>
            <a:pPr marL="698500" lvl="1" indent="-228600">
              <a:lnSpc>
                <a:spcPts val="2495"/>
              </a:lnSpc>
              <a:buFont typeface="Arial"/>
              <a:buChar char="•"/>
              <a:tabLst>
                <a:tab pos="697865" algn="l"/>
                <a:tab pos="698500" algn="l"/>
              </a:tabLst>
            </a:pPr>
            <a:r>
              <a:rPr sz="2200" spc="-5" dirty="0">
                <a:latin typeface="Calibri"/>
                <a:cs typeface="Calibri"/>
              </a:rPr>
              <a:t>Appliances</a:t>
            </a:r>
            <a:endParaRPr sz="2200">
              <a:latin typeface="Calibri"/>
              <a:cs typeface="Calibri"/>
            </a:endParaRPr>
          </a:p>
          <a:p>
            <a:pPr marL="241300" indent="-228600">
              <a:lnSpc>
                <a:spcPts val="2980"/>
              </a:lnSpc>
              <a:spcBef>
                <a:spcPts val="1905"/>
              </a:spcBef>
              <a:buFont typeface="Arial"/>
              <a:buChar char="•"/>
              <a:tabLst>
                <a:tab pos="241300" algn="l"/>
              </a:tabLst>
            </a:pPr>
            <a:r>
              <a:rPr sz="2600" dirty="0">
                <a:latin typeface="Calibri"/>
                <a:cs typeface="Calibri"/>
              </a:rPr>
              <a:t>Connectivity</a:t>
            </a:r>
            <a:endParaRPr sz="2600">
              <a:latin typeface="Calibri"/>
              <a:cs typeface="Calibri"/>
            </a:endParaRPr>
          </a:p>
          <a:p>
            <a:pPr marL="698500" lvl="1" indent="-228600">
              <a:lnSpc>
                <a:spcPts val="2355"/>
              </a:lnSpc>
              <a:buFont typeface="Arial"/>
              <a:buChar char="•"/>
              <a:tabLst>
                <a:tab pos="697865" algn="l"/>
                <a:tab pos="698500" algn="l"/>
              </a:tabLst>
            </a:pPr>
            <a:r>
              <a:rPr sz="2200" spc="-10" dirty="0">
                <a:latin typeface="Calibri"/>
                <a:cs typeface="Calibri"/>
              </a:rPr>
              <a:t>Wiring</a:t>
            </a:r>
            <a:endParaRPr sz="2200">
              <a:latin typeface="Calibri"/>
              <a:cs typeface="Calibri"/>
            </a:endParaRPr>
          </a:p>
          <a:p>
            <a:pPr marL="698500" lvl="1" indent="-228600">
              <a:lnSpc>
                <a:spcPts val="2345"/>
              </a:lnSpc>
              <a:buFont typeface="Arial"/>
              <a:buChar char="•"/>
              <a:tabLst>
                <a:tab pos="697865" algn="l"/>
                <a:tab pos="698500" algn="l"/>
              </a:tabLst>
            </a:pPr>
            <a:r>
              <a:rPr sz="2200" spc="-10" dirty="0">
                <a:latin typeface="Calibri"/>
                <a:cs typeface="Calibri"/>
              </a:rPr>
              <a:t>Wi-Fi</a:t>
            </a:r>
            <a:endParaRPr sz="2200">
              <a:latin typeface="Calibri"/>
              <a:cs typeface="Calibri"/>
            </a:endParaRPr>
          </a:p>
          <a:p>
            <a:pPr marL="698500" lvl="1" indent="-228600">
              <a:lnSpc>
                <a:spcPts val="2345"/>
              </a:lnSpc>
              <a:buFont typeface="Arial"/>
              <a:buChar char="•"/>
              <a:tabLst>
                <a:tab pos="697865" algn="l"/>
                <a:tab pos="698500" algn="l"/>
              </a:tabLst>
            </a:pPr>
            <a:r>
              <a:rPr sz="2200" spc="-5" dirty="0">
                <a:latin typeface="Calibri"/>
                <a:cs typeface="Calibri"/>
              </a:rPr>
              <a:t>Cell</a:t>
            </a:r>
            <a:r>
              <a:rPr sz="2200" spc="-40" dirty="0">
                <a:latin typeface="Calibri"/>
                <a:cs typeface="Calibri"/>
              </a:rPr>
              <a:t> </a:t>
            </a:r>
            <a:r>
              <a:rPr sz="2200" spc="-5" dirty="0">
                <a:latin typeface="Calibri"/>
                <a:cs typeface="Calibri"/>
              </a:rPr>
              <a:t>phones</a:t>
            </a:r>
            <a:endParaRPr sz="2200">
              <a:latin typeface="Calibri"/>
              <a:cs typeface="Calibri"/>
            </a:endParaRPr>
          </a:p>
          <a:p>
            <a:pPr marL="698500" lvl="1" indent="-228600">
              <a:lnSpc>
                <a:spcPts val="2350"/>
              </a:lnSpc>
              <a:buFont typeface="Arial"/>
              <a:buChar char="•"/>
              <a:tabLst>
                <a:tab pos="697865" algn="l"/>
                <a:tab pos="698500" algn="l"/>
              </a:tabLst>
            </a:pPr>
            <a:r>
              <a:rPr sz="2200" spc="-20" dirty="0">
                <a:latin typeface="Calibri"/>
                <a:cs typeface="Calibri"/>
              </a:rPr>
              <a:t>Routers</a:t>
            </a:r>
            <a:endParaRPr sz="2200">
              <a:latin typeface="Calibri"/>
              <a:cs typeface="Calibri"/>
            </a:endParaRPr>
          </a:p>
          <a:p>
            <a:pPr marL="698500" lvl="1" indent="-228600">
              <a:lnSpc>
                <a:spcPts val="2495"/>
              </a:lnSpc>
              <a:buFont typeface="Arial"/>
              <a:buChar char="•"/>
              <a:tabLst>
                <a:tab pos="697865" algn="l"/>
                <a:tab pos="698500" algn="l"/>
              </a:tabLst>
            </a:pPr>
            <a:r>
              <a:rPr sz="2200" spc="-15" dirty="0">
                <a:latin typeface="Calibri"/>
                <a:cs typeface="Calibri"/>
              </a:rPr>
              <a:t>Switches</a:t>
            </a:r>
            <a:endParaRPr sz="2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10663555" cy="696595"/>
          </a:xfrm>
          <a:prstGeom prst="rect">
            <a:avLst/>
          </a:prstGeom>
        </p:spPr>
        <p:txBody>
          <a:bodyPr vert="horz" wrap="square" lIns="0" tIns="13335" rIns="0" bIns="0" rtlCol="0">
            <a:spAutoFit/>
          </a:bodyPr>
          <a:lstStyle/>
          <a:p>
            <a:pPr marL="12700">
              <a:lnSpc>
                <a:spcPct val="100000"/>
              </a:lnSpc>
              <a:spcBef>
                <a:spcPts val="105"/>
              </a:spcBef>
            </a:pPr>
            <a:r>
              <a:rPr b="0" spc="-15" dirty="0">
                <a:latin typeface="Calibri Light"/>
                <a:cs typeface="Calibri Light"/>
              </a:rPr>
              <a:t>Software</a:t>
            </a:r>
            <a:r>
              <a:rPr b="0" spc="-35" dirty="0">
                <a:latin typeface="Calibri Light"/>
                <a:cs typeface="Calibri Light"/>
              </a:rPr>
              <a:t> </a:t>
            </a:r>
            <a:r>
              <a:rPr b="0" dirty="0">
                <a:latin typeface="Calibri Light"/>
                <a:cs typeface="Calibri Light"/>
              </a:rPr>
              <a:t>and Services in an </a:t>
            </a:r>
            <a:r>
              <a:rPr b="0" spc="-10" dirty="0">
                <a:latin typeface="Calibri Light"/>
                <a:cs typeface="Calibri Light"/>
              </a:rPr>
              <a:t>Enterprise</a:t>
            </a:r>
            <a:r>
              <a:rPr b="0" spc="-15" dirty="0">
                <a:latin typeface="Calibri Light"/>
                <a:cs typeface="Calibri Light"/>
              </a:rPr>
              <a:t> </a:t>
            </a:r>
            <a:r>
              <a:rPr b="0" spc="-10" dirty="0">
                <a:latin typeface="Calibri Light"/>
                <a:cs typeface="Calibri Light"/>
              </a:rPr>
              <a:t>Network</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07159"/>
            <a:ext cx="6107430" cy="4116070"/>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300" algn="l"/>
              </a:tabLst>
            </a:pPr>
            <a:r>
              <a:rPr sz="2800" spc="-15" dirty="0">
                <a:latin typeface="Calibri"/>
                <a:cs typeface="Calibri"/>
              </a:rPr>
              <a:t>Enterprise</a:t>
            </a:r>
            <a:r>
              <a:rPr sz="2800" dirty="0">
                <a:latin typeface="Calibri"/>
                <a:cs typeface="Calibri"/>
              </a:rPr>
              <a:t> </a:t>
            </a:r>
            <a:r>
              <a:rPr sz="2800" spc="-10" dirty="0">
                <a:latin typeface="Calibri"/>
                <a:cs typeface="Calibri"/>
              </a:rPr>
              <a:t>directory</a:t>
            </a:r>
            <a:endParaRPr sz="2800">
              <a:latin typeface="Calibri"/>
              <a:cs typeface="Calibri"/>
            </a:endParaRPr>
          </a:p>
          <a:p>
            <a:pPr marL="241300" indent="-228600">
              <a:lnSpc>
                <a:spcPct val="100000"/>
              </a:lnSpc>
              <a:spcBef>
                <a:spcPts val="675"/>
              </a:spcBef>
              <a:buFont typeface="Arial"/>
              <a:buChar char="•"/>
              <a:tabLst>
                <a:tab pos="241300" algn="l"/>
              </a:tabLst>
            </a:pPr>
            <a:r>
              <a:rPr sz="2800" spc="-10" dirty="0">
                <a:latin typeface="Calibri"/>
                <a:cs typeface="Calibri"/>
              </a:rPr>
              <a:t>DNS</a:t>
            </a:r>
            <a:r>
              <a:rPr sz="2800" spc="-15" dirty="0">
                <a:latin typeface="Calibri"/>
                <a:cs typeface="Calibri"/>
              </a:rPr>
              <a:t> servers</a:t>
            </a:r>
            <a:endParaRPr sz="2800">
              <a:latin typeface="Calibri"/>
              <a:cs typeface="Calibri"/>
            </a:endParaRPr>
          </a:p>
          <a:p>
            <a:pPr marL="241300" indent="-228600">
              <a:lnSpc>
                <a:spcPct val="100000"/>
              </a:lnSpc>
              <a:spcBef>
                <a:spcPts val="660"/>
              </a:spcBef>
              <a:buFont typeface="Arial"/>
              <a:buChar char="•"/>
              <a:tabLst>
                <a:tab pos="241300" algn="l"/>
              </a:tabLst>
            </a:pPr>
            <a:r>
              <a:rPr sz="2800" spc="-10" dirty="0">
                <a:latin typeface="Calibri"/>
                <a:cs typeface="Calibri"/>
              </a:rPr>
              <a:t>File</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print</a:t>
            </a:r>
            <a:r>
              <a:rPr sz="2800" spc="15" dirty="0">
                <a:latin typeface="Calibri"/>
                <a:cs typeface="Calibri"/>
              </a:rPr>
              <a:t> </a:t>
            </a:r>
            <a:r>
              <a:rPr sz="2800" spc="-15" dirty="0">
                <a:latin typeface="Calibri"/>
                <a:cs typeface="Calibri"/>
              </a:rPr>
              <a:t>servers</a:t>
            </a:r>
            <a:endParaRPr sz="2800">
              <a:latin typeface="Calibri"/>
              <a:cs typeface="Calibri"/>
            </a:endParaRPr>
          </a:p>
          <a:p>
            <a:pPr marL="241300" indent="-228600">
              <a:lnSpc>
                <a:spcPct val="100000"/>
              </a:lnSpc>
              <a:spcBef>
                <a:spcPts val="660"/>
              </a:spcBef>
              <a:buFont typeface="Arial"/>
              <a:buChar char="•"/>
              <a:tabLst>
                <a:tab pos="241300" algn="l"/>
              </a:tabLst>
            </a:pPr>
            <a:r>
              <a:rPr sz="2800" spc="-15" dirty="0">
                <a:latin typeface="Calibri"/>
                <a:cs typeface="Calibri"/>
              </a:rPr>
              <a:t>Database</a:t>
            </a:r>
            <a:r>
              <a:rPr sz="2800" spc="10" dirty="0">
                <a:latin typeface="Calibri"/>
                <a:cs typeface="Calibri"/>
              </a:rPr>
              <a:t> </a:t>
            </a:r>
            <a:r>
              <a:rPr sz="2800" spc="-25" dirty="0">
                <a:latin typeface="Calibri"/>
                <a:cs typeface="Calibri"/>
              </a:rPr>
              <a:t>systems</a:t>
            </a:r>
            <a:r>
              <a:rPr sz="2800" spc="25" dirty="0">
                <a:latin typeface="Calibri"/>
                <a:cs typeface="Calibri"/>
              </a:rPr>
              <a:t> </a:t>
            </a:r>
            <a:r>
              <a:rPr sz="2800" spc="-5" dirty="0">
                <a:latin typeface="Calibri"/>
                <a:cs typeface="Calibri"/>
              </a:rPr>
              <a:t>and</a:t>
            </a:r>
            <a:r>
              <a:rPr sz="2800" spc="10" dirty="0">
                <a:latin typeface="Calibri"/>
                <a:cs typeface="Calibri"/>
              </a:rPr>
              <a:t> </a:t>
            </a:r>
            <a:r>
              <a:rPr sz="2800" spc="-10" dirty="0">
                <a:latin typeface="Calibri"/>
                <a:cs typeface="Calibri"/>
              </a:rPr>
              <a:t>big</a:t>
            </a:r>
            <a:r>
              <a:rPr sz="2800" spc="10" dirty="0">
                <a:latin typeface="Calibri"/>
                <a:cs typeface="Calibri"/>
              </a:rPr>
              <a:t> </a:t>
            </a:r>
            <a:r>
              <a:rPr sz="2800" spc="-20" dirty="0">
                <a:latin typeface="Calibri"/>
                <a:cs typeface="Calibri"/>
              </a:rPr>
              <a:t>data</a:t>
            </a:r>
            <a:r>
              <a:rPr sz="2800" spc="5" dirty="0">
                <a:latin typeface="Calibri"/>
                <a:cs typeface="Calibri"/>
              </a:rPr>
              <a:t> </a:t>
            </a:r>
            <a:r>
              <a:rPr sz="2800" spc="-5" dirty="0">
                <a:latin typeface="Calibri"/>
                <a:cs typeface="Calibri"/>
              </a:rPr>
              <a:t>services</a:t>
            </a:r>
            <a:endParaRPr sz="2800">
              <a:latin typeface="Calibri"/>
              <a:cs typeface="Calibri"/>
            </a:endParaRPr>
          </a:p>
          <a:p>
            <a:pPr marL="241300" indent="-228600">
              <a:lnSpc>
                <a:spcPct val="100000"/>
              </a:lnSpc>
              <a:spcBef>
                <a:spcPts val="670"/>
              </a:spcBef>
              <a:buFont typeface="Arial"/>
              <a:buChar char="•"/>
              <a:tabLst>
                <a:tab pos="241300" algn="l"/>
              </a:tabLst>
            </a:pPr>
            <a:r>
              <a:rPr sz="2800" spc="-5" dirty="0">
                <a:latin typeface="Calibri"/>
                <a:cs typeface="Calibri"/>
              </a:rPr>
              <a:t>Email</a:t>
            </a:r>
            <a:r>
              <a:rPr sz="2800" spc="-20" dirty="0">
                <a:latin typeface="Calibri"/>
                <a:cs typeface="Calibri"/>
              </a:rPr>
              <a:t> </a:t>
            </a:r>
            <a:r>
              <a:rPr sz="2800" spc="-25" dirty="0">
                <a:latin typeface="Calibri"/>
                <a:cs typeface="Calibri"/>
              </a:rPr>
              <a:t>systems</a:t>
            </a:r>
            <a:r>
              <a:rPr sz="2800" spc="15" dirty="0">
                <a:latin typeface="Calibri"/>
                <a:cs typeface="Calibri"/>
              </a:rPr>
              <a:t> </a:t>
            </a:r>
            <a:r>
              <a:rPr sz="2800" spc="-5" dirty="0">
                <a:latin typeface="Calibri"/>
                <a:cs typeface="Calibri"/>
              </a:rPr>
              <a:t>and</a:t>
            </a:r>
            <a:r>
              <a:rPr sz="2800" dirty="0">
                <a:latin typeface="Calibri"/>
                <a:cs typeface="Calibri"/>
              </a:rPr>
              <a:t> </a:t>
            </a:r>
            <a:r>
              <a:rPr sz="2800" spc="-15" dirty="0">
                <a:latin typeface="Calibri"/>
                <a:cs typeface="Calibri"/>
              </a:rPr>
              <a:t>collaboration</a:t>
            </a:r>
            <a:r>
              <a:rPr sz="2800" spc="10" dirty="0">
                <a:latin typeface="Calibri"/>
                <a:cs typeface="Calibri"/>
              </a:rPr>
              <a:t> </a:t>
            </a:r>
            <a:r>
              <a:rPr sz="2800" spc="-10" dirty="0">
                <a:latin typeface="Calibri"/>
                <a:cs typeface="Calibri"/>
              </a:rPr>
              <a:t>suites</a:t>
            </a:r>
            <a:endParaRPr sz="2800">
              <a:latin typeface="Calibri"/>
              <a:cs typeface="Calibri"/>
            </a:endParaRPr>
          </a:p>
          <a:p>
            <a:pPr marL="241300" indent="-228600">
              <a:lnSpc>
                <a:spcPct val="100000"/>
              </a:lnSpc>
              <a:spcBef>
                <a:spcPts val="660"/>
              </a:spcBef>
              <a:buFont typeface="Arial"/>
              <a:buChar char="•"/>
              <a:tabLst>
                <a:tab pos="241300" algn="l"/>
              </a:tabLst>
            </a:pPr>
            <a:r>
              <a:rPr sz="2800" spc="-45" dirty="0">
                <a:latin typeface="Calibri"/>
                <a:cs typeface="Calibri"/>
              </a:rPr>
              <a:t>Web</a:t>
            </a:r>
            <a:r>
              <a:rPr sz="2800" spc="10" dirty="0">
                <a:latin typeface="Calibri"/>
                <a:cs typeface="Calibri"/>
              </a:rPr>
              <a:t> </a:t>
            </a:r>
            <a:r>
              <a:rPr sz="2800" spc="-15" dirty="0">
                <a:latin typeface="Calibri"/>
                <a:cs typeface="Calibri"/>
              </a:rPr>
              <a:t>servers,</a:t>
            </a:r>
            <a:r>
              <a:rPr sz="2800" spc="25" dirty="0">
                <a:latin typeface="Calibri"/>
                <a:cs typeface="Calibri"/>
              </a:rPr>
              <a:t> </a:t>
            </a:r>
            <a:r>
              <a:rPr sz="2800" spc="-5" dirty="0">
                <a:latin typeface="Calibri"/>
                <a:cs typeface="Calibri"/>
              </a:rPr>
              <a:t>CRM</a:t>
            </a:r>
            <a:r>
              <a:rPr sz="2800" spc="10" dirty="0">
                <a:latin typeface="Calibri"/>
                <a:cs typeface="Calibri"/>
              </a:rPr>
              <a:t> </a:t>
            </a:r>
            <a:r>
              <a:rPr sz="2800" spc="-25" dirty="0">
                <a:latin typeface="Calibri"/>
                <a:cs typeface="Calibri"/>
              </a:rPr>
              <a:t>systems,</a:t>
            </a:r>
            <a:r>
              <a:rPr sz="2800" spc="35" dirty="0">
                <a:latin typeface="Calibri"/>
                <a:cs typeface="Calibri"/>
              </a:rPr>
              <a:t> </a:t>
            </a:r>
            <a:r>
              <a:rPr sz="2800" spc="-15" dirty="0">
                <a:latin typeface="Calibri"/>
                <a:cs typeface="Calibri"/>
              </a:rPr>
              <a:t>custom</a:t>
            </a:r>
            <a:r>
              <a:rPr sz="2800" spc="25" dirty="0">
                <a:latin typeface="Calibri"/>
                <a:cs typeface="Calibri"/>
              </a:rPr>
              <a:t> </a:t>
            </a:r>
            <a:r>
              <a:rPr sz="2800" spc="-10" dirty="0">
                <a:latin typeface="Calibri"/>
                <a:cs typeface="Calibri"/>
              </a:rPr>
              <a:t>apps</a:t>
            </a:r>
            <a:endParaRPr sz="2800">
              <a:latin typeface="Calibri"/>
              <a:cs typeface="Calibri"/>
            </a:endParaRPr>
          </a:p>
          <a:p>
            <a:pPr marL="241300" indent="-228600">
              <a:lnSpc>
                <a:spcPct val="100000"/>
              </a:lnSpc>
              <a:spcBef>
                <a:spcPts val="660"/>
              </a:spcBef>
              <a:buFont typeface="Arial"/>
              <a:buChar char="•"/>
              <a:tabLst>
                <a:tab pos="241300" algn="l"/>
              </a:tabLst>
            </a:pPr>
            <a:r>
              <a:rPr sz="2800" spc="-10" dirty="0">
                <a:latin typeface="Calibri"/>
                <a:cs typeface="Calibri"/>
              </a:rPr>
              <a:t>Public</a:t>
            </a:r>
            <a:r>
              <a:rPr sz="2800" spc="35" dirty="0">
                <a:latin typeface="Calibri"/>
                <a:cs typeface="Calibri"/>
              </a:rPr>
              <a:t> </a:t>
            </a:r>
            <a:r>
              <a:rPr sz="2800" spc="-25" dirty="0">
                <a:latin typeface="Calibri"/>
                <a:cs typeface="Calibri"/>
              </a:rPr>
              <a:t>Key</a:t>
            </a:r>
            <a:r>
              <a:rPr sz="2800" spc="-20" dirty="0">
                <a:latin typeface="Calibri"/>
                <a:cs typeface="Calibri"/>
              </a:rPr>
              <a:t> Infrastructure</a:t>
            </a:r>
            <a:endParaRPr sz="2800">
              <a:latin typeface="Calibri"/>
              <a:cs typeface="Calibri"/>
            </a:endParaRPr>
          </a:p>
          <a:p>
            <a:pPr marL="241300" indent="-228600">
              <a:lnSpc>
                <a:spcPct val="100000"/>
              </a:lnSpc>
              <a:spcBef>
                <a:spcPts val="670"/>
              </a:spcBef>
              <a:buFont typeface="Arial"/>
              <a:buChar char="•"/>
              <a:tabLst>
                <a:tab pos="241300" algn="l"/>
              </a:tabLst>
            </a:pPr>
            <a:r>
              <a:rPr sz="2800" spc="-15" dirty="0">
                <a:latin typeface="Calibri"/>
                <a:cs typeface="Calibri"/>
              </a:rPr>
              <a:t>Remote</a:t>
            </a:r>
            <a:r>
              <a:rPr sz="2800" spc="-25" dirty="0">
                <a:latin typeface="Calibri"/>
                <a:cs typeface="Calibri"/>
              </a:rPr>
              <a:t> </a:t>
            </a:r>
            <a:r>
              <a:rPr sz="2800" spc="-5" dirty="0">
                <a:latin typeface="Calibri"/>
                <a:cs typeface="Calibri"/>
              </a:rPr>
              <a:t>Access</a:t>
            </a:r>
            <a:r>
              <a:rPr sz="2800" spc="10" dirty="0">
                <a:latin typeface="Calibri"/>
                <a:cs typeface="Calibri"/>
              </a:rPr>
              <a:t> </a:t>
            </a:r>
            <a:r>
              <a:rPr sz="2800" spc="-5" dirty="0">
                <a:latin typeface="Calibri"/>
                <a:cs typeface="Calibri"/>
              </a:rPr>
              <a:t>Services</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530725" cy="696595"/>
          </a:xfrm>
          <a:prstGeom prst="rect">
            <a:avLst/>
          </a:prstGeom>
        </p:spPr>
        <p:txBody>
          <a:bodyPr vert="horz" wrap="square" lIns="0" tIns="13335" rIns="0" bIns="0" rtlCol="0">
            <a:spAutoFit/>
          </a:bodyPr>
          <a:lstStyle/>
          <a:p>
            <a:pPr marL="12700">
              <a:lnSpc>
                <a:spcPct val="100000"/>
              </a:lnSpc>
              <a:spcBef>
                <a:spcPts val="105"/>
              </a:spcBef>
            </a:pPr>
            <a:r>
              <a:rPr b="0" spc="-10" dirty="0">
                <a:latin typeface="Calibri Light"/>
                <a:cs typeface="Calibri Light"/>
              </a:rPr>
              <a:t>Enterprise</a:t>
            </a:r>
            <a:r>
              <a:rPr b="0" spc="-95" dirty="0">
                <a:latin typeface="Calibri Light"/>
                <a:cs typeface="Calibri Light"/>
              </a:rPr>
              <a:t> </a:t>
            </a:r>
            <a:r>
              <a:rPr b="0" spc="-10" dirty="0">
                <a:latin typeface="Calibri Light"/>
                <a:cs typeface="Calibri Light"/>
              </a:rPr>
              <a:t>Directory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093325" cy="4697440"/>
          </a:xfrm>
          <a:prstGeom prst="rect">
            <a:avLst/>
          </a:prstGeom>
        </p:spPr>
        <p:txBody>
          <a:bodyPr vert="horz" wrap="square" lIns="0" tIns="59690" rIns="0" bIns="0" rtlCol="0">
            <a:spAutoFit/>
          </a:bodyPr>
          <a:lstStyle/>
          <a:p>
            <a:pPr marL="12700" marR="5080">
              <a:lnSpc>
                <a:spcPts val="3030"/>
              </a:lnSpc>
              <a:spcBef>
                <a:spcPts val="470"/>
              </a:spcBef>
            </a:pPr>
            <a:r>
              <a:rPr sz="2800" spc="-15" dirty="0">
                <a:latin typeface="Calibri"/>
                <a:cs typeface="Calibri"/>
              </a:rPr>
              <a:t>Contains</a:t>
            </a:r>
            <a:r>
              <a:rPr sz="2800" spc="30" dirty="0">
                <a:latin typeface="Calibri"/>
                <a:cs typeface="Calibri"/>
              </a:rPr>
              <a:t> </a:t>
            </a:r>
            <a:r>
              <a:rPr sz="2800" spc="-20" dirty="0">
                <a:latin typeface="Calibri"/>
                <a:cs typeface="Calibri"/>
              </a:rPr>
              <a:t>metadata</a:t>
            </a:r>
            <a:r>
              <a:rPr sz="2800" spc="1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objects</a:t>
            </a:r>
            <a:r>
              <a:rPr sz="2800" spc="2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all </a:t>
            </a:r>
            <a:r>
              <a:rPr sz="2800" spc="-10" dirty="0">
                <a:latin typeface="Calibri"/>
                <a:cs typeface="Calibri"/>
              </a:rPr>
              <a:t>the</a:t>
            </a:r>
            <a:r>
              <a:rPr sz="2800" spc="20" dirty="0">
                <a:latin typeface="Calibri"/>
                <a:cs typeface="Calibri"/>
              </a:rPr>
              <a:t> </a:t>
            </a:r>
            <a:r>
              <a:rPr sz="2800" spc="-15" dirty="0">
                <a:latin typeface="Calibri"/>
                <a:cs typeface="Calibri"/>
              </a:rPr>
              <a:t>resources</a:t>
            </a:r>
            <a:r>
              <a:rPr sz="2800" spc="2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an</a:t>
            </a:r>
            <a:r>
              <a:rPr sz="2800" spc="15" dirty="0">
                <a:latin typeface="Calibri"/>
                <a:cs typeface="Calibri"/>
              </a:rPr>
              <a:t> </a:t>
            </a:r>
            <a:r>
              <a:rPr sz="2800" spc="-20" dirty="0">
                <a:latin typeface="Calibri"/>
                <a:cs typeface="Calibri"/>
              </a:rPr>
              <a:t>organization</a:t>
            </a:r>
            <a:r>
              <a:rPr sz="2800" dirty="0">
                <a:latin typeface="Calibri"/>
                <a:cs typeface="Calibri"/>
              </a:rPr>
              <a:t> </a:t>
            </a:r>
            <a:r>
              <a:rPr sz="2800" spc="-15" dirty="0">
                <a:latin typeface="Calibri"/>
                <a:cs typeface="Calibri"/>
              </a:rPr>
              <a:t>in </a:t>
            </a:r>
            <a:r>
              <a:rPr sz="2800" spc="-615" dirty="0">
                <a:latin typeface="Calibri"/>
                <a:cs typeface="Calibri"/>
              </a:rPr>
              <a:t> </a:t>
            </a:r>
            <a:r>
              <a:rPr sz="2800" spc="-5" dirty="0">
                <a:latin typeface="Calibri"/>
                <a:cs typeface="Calibri"/>
              </a:rPr>
              <a:t>one</a:t>
            </a:r>
            <a:r>
              <a:rPr sz="2800" spc="20" dirty="0">
                <a:latin typeface="Calibri"/>
                <a:cs typeface="Calibri"/>
              </a:rPr>
              <a:t> </a:t>
            </a:r>
            <a:r>
              <a:rPr sz="2800" spc="-5" dirty="0">
                <a:latin typeface="Calibri"/>
                <a:cs typeface="Calibri"/>
              </a:rPr>
              <a:t>place.</a:t>
            </a:r>
            <a:r>
              <a:rPr sz="2800" spc="10" dirty="0">
                <a:latin typeface="Calibri"/>
                <a:cs typeface="Calibri"/>
              </a:rPr>
              <a:t> </a:t>
            </a:r>
            <a:r>
              <a:rPr sz="2800" spc="-5" dirty="0">
                <a:latin typeface="Calibri"/>
                <a:cs typeface="Calibri"/>
              </a:rPr>
              <a:t>This</a:t>
            </a:r>
            <a:r>
              <a:rPr sz="2800" spc="25" dirty="0">
                <a:latin typeface="Calibri"/>
                <a:cs typeface="Calibri"/>
              </a:rPr>
              <a:t> </a:t>
            </a:r>
            <a:r>
              <a:rPr sz="2800" spc="-10" dirty="0">
                <a:latin typeface="Calibri"/>
                <a:cs typeface="Calibri"/>
              </a:rPr>
              <a:t>includes</a:t>
            </a:r>
            <a:r>
              <a:rPr sz="2800" spc="40" dirty="0">
                <a:latin typeface="Calibri"/>
                <a:cs typeface="Calibri"/>
              </a:rPr>
              <a:t> </a:t>
            </a:r>
            <a:r>
              <a:rPr sz="2800" spc="-10" dirty="0">
                <a:latin typeface="Calibri"/>
                <a:cs typeface="Calibri"/>
              </a:rPr>
              <a:t>domains,</a:t>
            </a:r>
            <a:r>
              <a:rPr sz="2800" spc="40" dirty="0">
                <a:latin typeface="Calibri"/>
                <a:cs typeface="Calibri"/>
              </a:rPr>
              <a:t> </a:t>
            </a:r>
            <a:r>
              <a:rPr sz="2800" spc="-10" dirty="0">
                <a:latin typeface="Calibri"/>
                <a:cs typeface="Calibri"/>
              </a:rPr>
              <a:t>machines,</a:t>
            </a:r>
            <a:r>
              <a:rPr sz="2800" spc="30" dirty="0">
                <a:latin typeface="Calibri"/>
                <a:cs typeface="Calibri"/>
              </a:rPr>
              <a:t> </a:t>
            </a:r>
            <a:r>
              <a:rPr sz="2800" spc="-15" dirty="0">
                <a:latin typeface="Calibri"/>
                <a:cs typeface="Calibri"/>
              </a:rPr>
              <a:t>servers,</a:t>
            </a:r>
            <a:r>
              <a:rPr sz="2800" spc="35" dirty="0">
                <a:latin typeface="Calibri"/>
                <a:cs typeface="Calibri"/>
              </a:rPr>
              <a:t> </a:t>
            </a:r>
            <a:r>
              <a:rPr sz="2800" spc="-5" dirty="0">
                <a:latin typeface="Calibri"/>
                <a:cs typeface="Calibri"/>
              </a:rPr>
              <a:t>services,</a:t>
            </a:r>
            <a:r>
              <a:rPr sz="2800" spc="30" dirty="0">
                <a:latin typeface="Calibri"/>
                <a:cs typeface="Calibri"/>
              </a:rPr>
              <a:t> </a:t>
            </a:r>
            <a:r>
              <a:rPr sz="2800" spc="-5" dirty="0">
                <a:latin typeface="Calibri"/>
                <a:cs typeface="Calibri"/>
              </a:rPr>
              <a:t>user </a:t>
            </a:r>
            <a:r>
              <a:rPr sz="2800" dirty="0">
                <a:latin typeface="Calibri"/>
                <a:cs typeface="Calibri"/>
              </a:rPr>
              <a:t> </a:t>
            </a:r>
            <a:r>
              <a:rPr sz="2800" spc="-10" dirty="0">
                <a:latin typeface="Calibri"/>
                <a:cs typeface="Calibri"/>
              </a:rPr>
              <a:t>accounts,</a:t>
            </a:r>
            <a:r>
              <a:rPr sz="2800" spc="20" dirty="0">
                <a:latin typeface="Calibri"/>
                <a:cs typeface="Calibri"/>
              </a:rPr>
              <a:t> </a:t>
            </a:r>
            <a:r>
              <a:rPr sz="2800" spc="-15" dirty="0">
                <a:latin typeface="Calibri"/>
                <a:cs typeface="Calibri"/>
              </a:rPr>
              <a:t>etc.</a:t>
            </a:r>
            <a:endParaRPr sz="2800" dirty="0">
              <a:latin typeface="Calibri"/>
              <a:cs typeface="Calibri"/>
            </a:endParaRPr>
          </a:p>
          <a:p>
            <a:pPr marL="12700">
              <a:lnSpc>
                <a:spcPct val="100000"/>
              </a:lnSpc>
              <a:spcBef>
                <a:spcPts val="615"/>
              </a:spcBef>
            </a:pPr>
            <a:r>
              <a:rPr sz="2800" spc="-10" dirty="0">
                <a:latin typeface="Calibri"/>
                <a:cs typeface="Calibri"/>
              </a:rPr>
              <a:t>Also</a:t>
            </a:r>
            <a:r>
              <a:rPr sz="2800" spc="10" dirty="0">
                <a:latin typeface="Calibri"/>
                <a:cs typeface="Calibri"/>
              </a:rPr>
              <a:t> </a:t>
            </a:r>
            <a:r>
              <a:rPr sz="2800" b="1" spc="-10" dirty="0">
                <a:latin typeface="Calibri"/>
                <a:cs typeface="Calibri"/>
              </a:rPr>
              <a:t>manages</a:t>
            </a:r>
            <a:r>
              <a:rPr sz="2800" b="1" spc="20" dirty="0">
                <a:latin typeface="Calibri"/>
                <a:cs typeface="Calibri"/>
              </a:rPr>
              <a:t> </a:t>
            </a:r>
            <a:r>
              <a:rPr sz="2800" b="1" spc="-5" dirty="0">
                <a:latin typeface="Calibri"/>
                <a:cs typeface="Calibri"/>
              </a:rPr>
              <a:t>security</a:t>
            </a:r>
            <a:r>
              <a:rPr sz="2800" b="1" spc="10" dirty="0">
                <a:latin typeface="Calibri"/>
                <a:cs typeface="Calibri"/>
              </a:rPr>
              <a:t> </a:t>
            </a:r>
            <a:r>
              <a:rPr sz="2800" b="1" spc="-10" dirty="0">
                <a:latin typeface="Calibri"/>
                <a:cs typeface="Calibri"/>
              </a:rPr>
              <a:t>and</a:t>
            </a:r>
            <a:r>
              <a:rPr sz="2800" b="1" spc="5" dirty="0">
                <a:latin typeface="Calibri"/>
                <a:cs typeface="Calibri"/>
              </a:rPr>
              <a:t> </a:t>
            </a:r>
            <a:r>
              <a:rPr sz="2800" b="1" spc="-5" dirty="0">
                <a:latin typeface="Calibri"/>
                <a:cs typeface="Calibri"/>
              </a:rPr>
              <a:t>policies</a:t>
            </a:r>
            <a:r>
              <a:rPr sz="2800" b="1" spc="15" dirty="0">
                <a:latin typeface="Calibri"/>
                <a:cs typeface="Calibri"/>
              </a:rPr>
              <a:t> </a:t>
            </a:r>
            <a:r>
              <a:rPr sz="2800" b="1" spc="-15" dirty="0">
                <a:latin typeface="Calibri"/>
                <a:cs typeface="Calibri"/>
              </a:rPr>
              <a:t>centrally</a:t>
            </a:r>
            <a:r>
              <a:rPr sz="2800" spc="-15" dirty="0">
                <a:latin typeface="Calibri"/>
                <a:cs typeface="Calibri"/>
              </a:rPr>
              <a:t>.</a:t>
            </a:r>
            <a:endParaRPr sz="2800" dirty="0">
              <a:latin typeface="Calibri"/>
              <a:cs typeface="Calibri"/>
            </a:endParaRPr>
          </a:p>
          <a:p>
            <a:pPr>
              <a:lnSpc>
                <a:spcPct val="100000"/>
              </a:lnSpc>
              <a:spcBef>
                <a:spcPts val="20"/>
              </a:spcBef>
            </a:pPr>
            <a:endParaRPr sz="3000" dirty="0">
              <a:latin typeface="Calibri"/>
              <a:cs typeface="Calibri"/>
            </a:endParaRPr>
          </a:p>
          <a:p>
            <a:pPr marL="241300" indent="-228600">
              <a:lnSpc>
                <a:spcPct val="100000"/>
              </a:lnSpc>
              <a:buFont typeface="Arial"/>
              <a:buChar char="•"/>
              <a:tabLst>
                <a:tab pos="241300" algn="l"/>
              </a:tabLst>
            </a:pPr>
            <a:r>
              <a:rPr sz="2800" spc="-15" dirty="0">
                <a:latin typeface="Calibri"/>
                <a:cs typeface="Calibri"/>
              </a:rPr>
              <a:t>Products:</a:t>
            </a:r>
            <a:r>
              <a:rPr sz="2800" spc="30" dirty="0">
                <a:latin typeface="Calibri"/>
                <a:cs typeface="Calibri"/>
              </a:rPr>
              <a:t> </a:t>
            </a:r>
            <a:r>
              <a:rPr sz="2800" spc="-10" dirty="0">
                <a:latin typeface="Calibri"/>
                <a:cs typeface="Calibri"/>
              </a:rPr>
              <a:t>Active</a:t>
            </a:r>
            <a:r>
              <a:rPr sz="2800" dirty="0">
                <a:latin typeface="Calibri"/>
                <a:cs typeface="Calibri"/>
              </a:rPr>
              <a:t> </a:t>
            </a:r>
            <a:r>
              <a:rPr sz="2800" spc="-10" dirty="0">
                <a:latin typeface="Calibri"/>
                <a:cs typeface="Calibri"/>
              </a:rPr>
              <a:t>Directory</a:t>
            </a:r>
            <a:endParaRPr sz="2800" dirty="0">
              <a:latin typeface="Calibri"/>
              <a:cs typeface="Calibri"/>
            </a:endParaRPr>
          </a:p>
          <a:p>
            <a:pPr marL="241300" indent="-228600">
              <a:lnSpc>
                <a:spcPct val="100000"/>
              </a:lnSpc>
              <a:spcBef>
                <a:spcPts val="660"/>
              </a:spcBef>
              <a:buFont typeface="Arial"/>
              <a:buChar char="•"/>
              <a:tabLst>
                <a:tab pos="241300" algn="l"/>
              </a:tabLst>
            </a:pPr>
            <a:r>
              <a:rPr sz="2800" spc="-15" dirty="0">
                <a:latin typeface="Calibri"/>
                <a:cs typeface="Calibri"/>
              </a:rPr>
              <a:t>Protocols: LDAP</a:t>
            </a:r>
            <a:endParaRPr sz="2800" dirty="0">
              <a:latin typeface="Calibri"/>
              <a:cs typeface="Calibri"/>
            </a:endParaRPr>
          </a:p>
          <a:p>
            <a:pPr marL="241300" indent="-228600">
              <a:lnSpc>
                <a:spcPct val="100000"/>
              </a:lnSpc>
              <a:spcBef>
                <a:spcPts val="675"/>
              </a:spcBef>
              <a:buFont typeface="Arial"/>
              <a:buChar char="•"/>
              <a:tabLst>
                <a:tab pos="241300" algn="l"/>
              </a:tabLst>
            </a:pPr>
            <a:r>
              <a:rPr sz="2800" spc="-15" dirty="0">
                <a:latin typeface="Calibri"/>
                <a:cs typeface="Calibri"/>
              </a:rPr>
              <a:t>Interesting</a:t>
            </a:r>
            <a:r>
              <a:rPr sz="2800" spc="10" dirty="0">
                <a:latin typeface="Calibri"/>
                <a:cs typeface="Calibri"/>
              </a:rPr>
              <a:t> </a:t>
            </a:r>
            <a:r>
              <a:rPr sz="2800" spc="-35" dirty="0">
                <a:latin typeface="Calibri"/>
                <a:cs typeface="Calibri"/>
              </a:rPr>
              <a:t>TCP/UDP</a:t>
            </a:r>
            <a:r>
              <a:rPr sz="2800" spc="20" dirty="0">
                <a:latin typeface="Calibri"/>
                <a:cs typeface="Calibri"/>
              </a:rPr>
              <a:t> </a:t>
            </a:r>
            <a:r>
              <a:rPr sz="2800" spc="-15" dirty="0">
                <a:latin typeface="Calibri"/>
                <a:cs typeface="Calibri"/>
              </a:rPr>
              <a:t>Ports:</a:t>
            </a:r>
            <a:r>
              <a:rPr sz="2800" spc="30" dirty="0">
                <a:latin typeface="Calibri"/>
                <a:cs typeface="Calibri"/>
              </a:rPr>
              <a:t> </a:t>
            </a:r>
            <a:r>
              <a:rPr sz="2800" spc="-10" dirty="0">
                <a:latin typeface="Calibri"/>
                <a:cs typeface="Calibri"/>
              </a:rPr>
              <a:t>389,</a:t>
            </a:r>
            <a:r>
              <a:rPr sz="2800" spc="35" dirty="0">
                <a:latin typeface="Calibri"/>
                <a:cs typeface="Calibri"/>
              </a:rPr>
              <a:t> </a:t>
            </a:r>
            <a:r>
              <a:rPr sz="2800" spc="-10" dirty="0">
                <a:latin typeface="Calibri"/>
                <a:cs typeface="Calibri"/>
              </a:rPr>
              <a:t>636,</a:t>
            </a:r>
            <a:r>
              <a:rPr sz="2800" spc="30" dirty="0">
                <a:latin typeface="Calibri"/>
                <a:cs typeface="Calibri"/>
              </a:rPr>
              <a:t> </a:t>
            </a:r>
            <a:r>
              <a:rPr sz="2800" spc="-10" dirty="0">
                <a:latin typeface="Calibri"/>
                <a:cs typeface="Calibri"/>
              </a:rPr>
              <a:t>3268,</a:t>
            </a:r>
            <a:r>
              <a:rPr sz="2800" spc="35" dirty="0">
                <a:latin typeface="Calibri"/>
                <a:cs typeface="Calibri"/>
              </a:rPr>
              <a:t> </a:t>
            </a:r>
            <a:r>
              <a:rPr sz="2800" spc="-10" dirty="0">
                <a:latin typeface="Calibri"/>
                <a:cs typeface="Calibri"/>
              </a:rPr>
              <a:t>3269</a:t>
            </a:r>
            <a:endParaRPr lang="en-US" sz="2800" spc="-10" dirty="0">
              <a:latin typeface="Calibri"/>
              <a:cs typeface="Calibri"/>
            </a:endParaRPr>
          </a:p>
          <a:p>
            <a:pPr marL="241300" indent="-228600">
              <a:spcBef>
                <a:spcPts val="675"/>
              </a:spcBef>
              <a:buFont typeface="Arial"/>
              <a:buChar char="•"/>
              <a:tabLst>
                <a:tab pos="241300" algn="l"/>
              </a:tabLst>
            </a:pPr>
            <a:r>
              <a:rPr lang="en-US" sz="2800" spc="-15" dirty="0">
                <a:latin typeface="Calibri"/>
                <a:cs typeface="Calibri"/>
              </a:rPr>
              <a:t>Great</a:t>
            </a:r>
            <a:r>
              <a:rPr lang="en-US" sz="2800" spc="-30" dirty="0">
                <a:latin typeface="Calibri"/>
                <a:cs typeface="Calibri"/>
              </a:rPr>
              <a:t> </a:t>
            </a:r>
            <a:r>
              <a:rPr lang="en-US" sz="2800" spc="-5" dirty="0">
                <a:latin typeface="Calibri"/>
                <a:cs typeface="Calibri"/>
              </a:rPr>
              <a:t>place</a:t>
            </a:r>
            <a:r>
              <a:rPr lang="en-US" sz="2800" spc="-15" dirty="0">
                <a:latin typeface="Calibri"/>
                <a:cs typeface="Calibri"/>
              </a:rPr>
              <a:t> </a:t>
            </a:r>
            <a:r>
              <a:rPr lang="en-US" sz="2800" spc="-25" dirty="0">
                <a:latin typeface="Calibri"/>
                <a:cs typeface="Calibri"/>
              </a:rPr>
              <a:t>for</a:t>
            </a:r>
            <a:r>
              <a:rPr lang="en-US" sz="2800" spc="-5" dirty="0">
                <a:latin typeface="Calibri"/>
                <a:cs typeface="Calibri"/>
              </a:rPr>
              <a:t> </a:t>
            </a:r>
            <a:r>
              <a:rPr lang="en-US" sz="2800" spc="-10" dirty="0">
                <a:latin typeface="Calibri"/>
                <a:cs typeface="Calibri"/>
              </a:rPr>
              <a:t>reconnaissance</a:t>
            </a:r>
            <a:endParaRPr lang="en-US" sz="2800" dirty="0">
              <a:latin typeface="Calibri"/>
              <a:cs typeface="Calibri"/>
            </a:endParaRPr>
          </a:p>
          <a:p>
            <a:pPr marL="12700">
              <a:lnSpc>
                <a:spcPct val="100000"/>
              </a:lnSpc>
              <a:spcBef>
                <a:spcPts val="675"/>
              </a:spcBef>
              <a:tabLst>
                <a:tab pos="241300" algn="l"/>
              </a:tabLst>
            </a:pPr>
            <a:endParaRPr sz="2800" dirty="0">
              <a:latin typeface="Calibri"/>
              <a:cs typeface="Calibri"/>
            </a:endParaRPr>
          </a:p>
        </p:txBody>
      </p:sp>
      <p:sp>
        <p:nvSpPr>
          <p:cNvPr id="7" name="object 4">
            <a:extLst>
              <a:ext uri="{FF2B5EF4-FFF2-40B4-BE49-F238E27FC236}">
                <a16:creationId xmlns:a16="http://schemas.microsoft.com/office/drawing/2014/main" id="{1D84C4BC-F8EA-4C66-A6E0-95372520A67C}"/>
              </a:ext>
            </a:extLst>
          </p:cNvPr>
          <p:cNvSpPr txBox="1"/>
          <p:nvPr/>
        </p:nvSpPr>
        <p:spPr>
          <a:xfrm>
            <a:off x="916939" y="6022118"/>
            <a:ext cx="793877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libri"/>
                <a:cs typeface="Calibri"/>
              </a:rPr>
              <a:t>Lesson</a:t>
            </a:r>
            <a:r>
              <a:rPr sz="2800" spc="15" dirty="0">
                <a:latin typeface="Calibri"/>
                <a:cs typeface="Calibri"/>
              </a:rPr>
              <a:t> </a:t>
            </a:r>
            <a:r>
              <a:rPr sz="2800" spc="-5" dirty="0">
                <a:latin typeface="Calibri"/>
                <a:cs typeface="Calibri"/>
              </a:rPr>
              <a:t>2</a:t>
            </a:r>
            <a:r>
              <a:rPr sz="2800" spc="10" dirty="0">
                <a:latin typeface="Calibri"/>
                <a:cs typeface="Calibri"/>
              </a:rPr>
              <a:t> </a:t>
            </a:r>
            <a:r>
              <a:rPr sz="2800" spc="-10" dirty="0">
                <a:latin typeface="Calibri"/>
                <a:cs typeface="Calibri"/>
              </a:rPr>
              <a:t>will </a:t>
            </a:r>
            <a:r>
              <a:rPr sz="2800" spc="-15" dirty="0">
                <a:latin typeface="Calibri"/>
                <a:cs typeface="Calibri"/>
              </a:rPr>
              <a:t>dive</a:t>
            </a:r>
            <a:r>
              <a:rPr sz="2800" spc="15" dirty="0">
                <a:latin typeface="Calibri"/>
                <a:cs typeface="Calibri"/>
              </a:rPr>
              <a:t> </a:t>
            </a:r>
            <a:r>
              <a:rPr sz="2800" spc="-20" dirty="0">
                <a:latin typeface="Calibri"/>
                <a:cs typeface="Calibri"/>
              </a:rPr>
              <a:t>into</a:t>
            </a:r>
            <a:r>
              <a:rPr sz="2800" dirty="0">
                <a:latin typeface="Calibri"/>
                <a:cs typeface="Calibri"/>
              </a:rPr>
              <a:t> </a:t>
            </a:r>
            <a:r>
              <a:rPr sz="2800" spc="-5" dirty="0">
                <a:latin typeface="Calibri"/>
                <a:cs typeface="Calibri"/>
              </a:rPr>
              <a:t>all</a:t>
            </a:r>
            <a:r>
              <a:rPr sz="2800" spc="-10" dirty="0">
                <a:latin typeface="Calibri"/>
                <a:cs typeface="Calibri"/>
              </a:rPr>
              <a:t> the</a:t>
            </a:r>
            <a:r>
              <a:rPr sz="2800" spc="15" dirty="0">
                <a:latin typeface="Calibri"/>
                <a:cs typeface="Calibri"/>
              </a:rPr>
              <a:t> </a:t>
            </a:r>
            <a:r>
              <a:rPr sz="2800" spc="-15" dirty="0">
                <a:latin typeface="Calibri"/>
                <a:cs typeface="Calibri"/>
              </a:rPr>
              <a:t>details</a:t>
            </a:r>
            <a:r>
              <a:rPr sz="2800" spc="1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Active</a:t>
            </a:r>
            <a:r>
              <a:rPr sz="2800" spc="-5" dirty="0">
                <a:latin typeface="Calibri"/>
                <a:cs typeface="Calibri"/>
              </a:rPr>
              <a:t> </a:t>
            </a:r>
            <a:r>
              <a:rPr sz="2800" spc="-10" dirty="0">
                <a:latin typeface="Calibri"/>
                <a:cs typeface="Calibri"/>
              </a:rPr>
              <a:t>Directory</a:t>
            </a:r>
            <a:endParaRPr sz="28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8170545" cy="696595"/>
          </a:xfrm>
          <a:prstGeom prst="rect">
            <a:avLst/>
          </a:prstGeom>
        </p:spPr>
        <p:txBody>
          <a:bodyPr vert="horz" wrap="square" lIns="0" tIns="13335" rIns="0" bIns="0" rtlCol="0">
            <a:spAutoFit/>
          </a:bodyPr>
          <a:lstStyle/>
          <a:p>
            <a:pPr marL="12700">
              <a:lnSpc>
                <a:spcPct val="100000"/>
              </a:lnSpc>
              <a:spcBef>
                <a:spcPts val="105"/>
              </a:spcBef>
            </a:pPr>
            <a:r>
              <a:rPr b="0" spc="-10" dirty="0">
                <a:latin typeface="Calibri Light"/>
                <a:cs typeface="Calibri Light"/>
              </a:rPr>
              <a:t>Enterprise</a:t>
            </a:r>
            <a:r>
              <a:rPr b="0" spc="-30" dirty="0">
                <a:latin typeface="Calibri Light"/>
                <a:cs typeface="Calibri Light"/>
              </a:rPr>
              <a:t> </a:t>
            </a:r>
            <a:r>
              <a:rPr b="0" spc="-10" dirty="0">
                <a:latin typeface="Calibri Light"/>
                <a:cs typeface="Calibri Light"/>
              </a:rPr>
              <a:t>Directory</a:t>
            </a:r>
            <a:r>
              <a:rPr b="0" spc="-25" dirty="0">
                <a:latin typeface="Calibri Light"/>
                <a:cs typeface="Calibri Light"/>
              </a:rPr>
              <a:t> </a:t>
            </a:r>
            <a:r>
              <a:rPr b="0" dirty="0">
                <a:latin typeface="Calibri Light"/>
                <a:cs typeface="Calibri Light"/>
              </a:rPr>
              <a:t>–</a:t>
            </a:r>
            <a:r>
              <a:rPr b="0" spc="-5" dirty="0">
                <a:latin typeface="Calibri Light"/>
                <a:cs typeface="Calibri Light"/>
              </a:rPr>
              <a:t> </a:t>
            </a:r>
            <a:r>
              <a:rPr b="0" spc="-30" dirty="0">
                <a:latin typeface="Calibri Light"/>
                <a:cs typeface="Calibri Light"/>
              </a:rPr>
              <a:t>Hacker’s</a:t>
            </a:r>
            <a:r>
              <a:rPr b="0" spc="-25" dirty="0">
                <a:latin typeface="Calibri Light"/>
                <a:cs typeface="Calibri Light"/>
              </a:rPr>
              <a:t> </a:t>
            </a:r>
            <a:r>
              <a:rPr b="0" spc="-10" dirty="0">
                <a:latin typeface="Calibri Light"/>
                <a:cs typeface="Calibri Light"/>
              </a:rPr>
              <a:t>View</a:t>
            </a:r>
          </a:p>
        </p:txBody>
      </p:sp>
      <p:sp>
        <p:nvSpPr>
          <p:cNvPr id="3" name="object 3"/>
          <p:cNvSpPr txBox="1"/>
          <p:nvPr/>
        </p:nvSpPr>
        <p:spPr>
          <a:xfrm>
            <a:off x="916939" y="1756893"/>
            <a:ext cx="6315075" cy="3307079"/>
          </a:xfrm>
          <a:prstGeom prst="rect">
            <a:avLst/>
          </a:prstGeom>
        </p:spPr>
        <p:txBody>
          <a:bodyPr vert="horz" wrap="square" lIns="0" tIns="48260" rIns="0" bIns="0" rtlCol="0">
            <a:spAutoFit/>
          </a:bodyPr>
          <a:lstStyle/>
          <a:p>
            <a:pPr marL="241300" indent="-228600">
              <a:lnSpc>
                <a:spcPct val="100000"/>
              </a:lnSpc>
              <a:spcBef>
                <a:spcPts val="380"/>
              </a:spcBef>
              <a:buFont typeface="Arial"/>
              <a:buChar char="•"/>
              <a:tabLst>
                <a:tab pos="241300" algn="l"/>
              </a:tabLst>
            </a:pPr>
            <a:r>
              <a:rPr sz="2800" spc="-10" dirty="0">
                <a:latin typeface="Calibri"/>
                <a:cs typeface="Calibri"/>
              </a:rPr>
              <a:t>Helpful</a:t>
            </a:r>
            <a:r>
              <a:rPr sz="2800" spc="20" dirty="0">
                <a:latin typeface="Calibri"/>
                <a:cs typeface="Calibri"/>
              </a:rPr>
              <a:t> </a:t>
            </a:r>
            <a:r>
              <a:rPr sz="2800" spc="-10" dirty="0">
                <a:latin typeface="Calibri"/>
                <a:cs typeface="Calibri"/>
              </a:rPr>
              <a:t>tools</a:t>
            </a:r>
            <a:r>
              <a:rPr sz="2800" spc="-20" dirty="0">
                <a:latin typeface="Calibri"/>
                <a:cs typeface="Calibri"/>
              </a:rPr>
              <a:t> to</a:t>
            </a:r>
            <a:r>
              <a:rPr sz="2800" spc="-10" dirty="0">
                <a:latin typeface="Calibri"/>
                <a:cs typeface="Calibri"/>
              </a:rPr>
              <a:t> </a:t>
            </a:r>
            <a:r>
              <a:rPr sz="2800" spc="-5" dirty="0">
                <a:latin typeface="Calibri"/>
                <a:cs typeface="Calibri"/>
              </a:rPr>
              <a:t>look</a:t>
            </a:r>
            <a:r>
              <a:rPr sz="2800" spc="-15" dirty="0">
                <a:latin typeface="Calibri"/>
                <a:cs typeface="Calibri"/>
              </a:rPr>
              <a:t> </a:t>
            </a:r>
            <a:r>
              <a:rPr sz="2800" spc="-20" dirty="0">
                <a:latin typeface="Calibri"/>
                <a:cs typeface="Calibri"/>
              </a:rPr>
              <a:t>into</a:t>
            </a:r>
            <a:endParaRPr sz="2800">
              <a:latin typeface="Calibri"/>
              <a:cs typeface="Calibri"/>
            </a:endParaRPr>
          </a:p>
          <a:p>
            <a:pPr marL="698500" lvl="1" indent="-228600">
              <a:lnSpc>
                <a:spcPct val="100000"/>
              </a:lnSpc>
              <a:spcBef>
                <a:spcPts val="245"/>
              </a:spcBef>
              <a:buFont typeface="Arial"/>
              <a:buChar char="•"/>
              <a:tabLst>
                <a:tab pos="698500" algn="l"/>
              </a:tabLst>
            </a:pPr>
            <a:r>
              <a:rPr sz="2400" spc="-5" dirty="0">
                <a:latin typeface="Calibri"/>
                <a:cs typeface="Calibri"/>
              </a:rPr>
              <a:t>Oldies</a:t>
            </a:r>
            <a:endParaRPr sz="2400">
              <a:latin typeface="Calibri"/>
              <a:cs typeface="Calibri"/>
            </a:endParaRPr>
          </a:p>
          <a:p>
            <a:pPr marL="1155065" lvl="2" indent="-229235">
              <a:lnSpc>
                <a:spcPct val="100000"/>
              </a:lnSpc>
              <a:spcBef>
                <a:spcPts val="280"/>
              </a:spcBef>
              <a:buClr>
                <a:srgbClr val="000000"/>
              </a:buClr>
              <a:buFont typeface="Arial"/>
              <a:buChar char="•"/>
              <a:tabLst>
                <a:tab pos="1155065" algn="l"/>
                <a:tab pos="1155700" algn="l"/>
              </a:tabLst>
            </a:pPr>
            <a:r>
              <a:rPr sz="2000" u="sng" spc="-10" dirty="0">
                <a:solidFill>
                  <a:srgbClr val="0562C1"/>
                </a:solidFill>
                <a:uFill>
                  <a:solidFill>
                    <a:srgbClr val="0562C1"/>
                  </a:solidFill>
                </a:uFill>
                <a:latin typeface="Calibri"/>
                <a:cs typeface="Calibri"/>
                <a:hlinkClick r:id="rId2"/>
              </a:rPr>
              <a:t>https://github.com/PowerShellMafia/PowerSploit</a:t>
            </a:r>
            <a:endParaRPr sz="2000">
              <a:latin typeface="Calibri"/>
              <a:cs typeface="Calibri"/>
            </a:endParaRPr>
          </a:p>
          <a:p>
            <a:pPr marL="1155065" lvl="2" indent="-229235">
              <a:lnSpc>
                <a:spcPct val="100000"/>
              </a:lnSpc>
              <a:spcBef>
                <a:spcPts val="265"/>
              </a:spcBef>
              <a:buClr>
                <a:srgbClr val="000000"/>
              </a:buClr>
              <a:buFont typeface="Arial"/>
              <a:buChar char="•"/>
              <a:tabLst>
                <a:tab pos="1155065" algn="l"/>
                <a:tab pos="1155700" algn="l"/>
              </a:tabLst>
            </a:pPr>
            <a:r>
              <a:rPr sz="2000" u="sng" spc="-5" dirty="0">
                <a:solidFill>
                  <a:srgbClr val="0562C1"/>
                </a:solidFill>
                <a:uFill>
                  <a:solidFill>
                    <a:srgbClr val="0562C1"/>
                  </a:solidFill>
                </a:uFill>
                <a:latin typeface="Calibri"/>
                <a:cs typeface="Calibri"/>
                <a:hlinkClick r:id="rId3"/>
              </a:rPr>
              <a:t>https://github.com/EmpireProject/Empire</a:t>
            </a:r>
            <a:endParaRPr sz="2000">
              <a:latin typeface="Calibri"/>
              <a:cs typeface="Calibri"/>
            </a:endParaRPr>
          </a:p>
          <a:p>
            <a:pPr lvl="2">
              <a:lnSpc>
                <a:spcPct val="100000"/>
              </a:lnSpc>
              <a:buFont typeface="Arial"/>
              <a:buChar char="•"/>
            </a:pPr>
            <a:endParaRPr sz="2300">
              <a:latin typeface="Calibri"/>
              <a:cs typeface="Calibri"/>
            </a:endParaRPr>
          </a:p>
          <a:p>
            <a:pPr lvl="2">
              <a:lnSpc>
                <a:spcPct val="100000"/>
              </a:lnSpc>
              <a:spcBef>
                <a:spcPts val="10"/>
              </a:spcBef>
              <a:buFont typeface="Arial"/>
              <a:buChar char="•"/>
            </a:pPr>
            <a:endParaRPr sz="2200">
              <a:latin typeface="Calibri"/>
              <a:cs typeface="Calibri"/>
            </a:endParaRPr>
          </a:p>
          <a:p>
            <a:pPr marL="698500" lvl="1" indent="-228600">
              <a:lnSpc>
                <a:spcPct val="100000"/>
              </a:lnSpc>
              <a:buFont typeface="Arial"/>
              <a:buChar char="•"/>
              <a:tabLst>
                <a:tab pos="698500" algn="l"/>
              </a:tabLst>
            </a:pPr>
            <a:r>
              <a:rPr sz="2400" spc="-5" dirty="0">
                <a:latin typeface="Calibri"/>
                <a:cs typeface="Calibri"/>
              </a:rPr>
              <a:t>Still</a:t>
            </a:r>
            <a:r>
              <a:rPr sz="2400" spc="-50" dirty="0">
                <a:latin typeface="Calibri"/>
                <a:cs typeface="Calibri"/>
              </a:rPr>
              <a:t> </a:t>
            </a:r>
            <a:r>
              <a:rPr sz="2400" spc="-5" dirty="0">
                <a:latin typeface="Calibri"/>
                <a:cs typeface="Calibri"/>
              </a:rPr>
              <a:t>maintained</a:t>
            </a:r>
            <a:endParaRPr sz="2400">
              <a:latin typeface="Calibri"/>
              <a:cs typeface="Calibri"/>
            </a:endParaRPr>
          </a:p>
          <a:p>
            <a:pPr marL="1155065" lvl="2" indent="-229235">
              <a:lnSpc>
                <a:spcPct val="100000"/>
              </a:lnSpc>
              <a:spcBef>
                <a:spcPts val="290"/>
              </a:spcBef>
              <a:buClr>
                <a:srgbClr val="000000"/>
              </a:buClr>
              <a:buFont typeface="Arial"/>
              <a:buChar char="•"/>
              <a:tabLst>
                <a:tab pos="1155065" algn="l"/>
                <a:tab pos="1155700" algn="l"/>
              </a:tabLst>
            </a:pPr>
            <a:r>
              <a:rPr sz="2000" u="sng" spc="-10" dirty="0">
                <a:solidFill>
                  <a:srgbClr val="0562C1"/>
                </a:solidFill>
                <a:uFill>
                  <a:solidFill>
                    <a:srgbClr val="0562C1"/>
                  </a:solidFill>
                </a:uFill>
                <a:latin typeface="Calibri"/>
                <a:cs typeface="Calibri"/>
                <a:hlinkClick r:id="rId4"/>
              </a:rPr>
              <a:t>https://github.com/cobbr/Covenant</a:t>
            </a:r>
            <a:endParaRPr sz="2000">
              <a:latin typeface="Calibri"/>
              <a:cs typeface="Calibri"/>
            </a:endParaRPr>
          </a:p>
          <a:p>
            <a:pPr marL="1155065" lvl="2" indent="-229235">
              <a:lnSpc>
                <a:spcPct val="100000"/>
              </a:lnSpc>
              <a:spcBef>
                <a:spcPts val="254"/>
              </a:spcBef>
              <a:buClr>
                <a:srgbClr val="000000"/>
              </a:buClr>
              <a:buFont typeface="Arial"/>
              <a:buChar char="•"/>
              <a:tabLst>
                <a:tab pos="1155065" algn="l"/>
                <a:tab pos="1155700" algn="l"/>
              </a:tabLst>
            </a:pPr>
            <a:r>
              <a:rPr sz="2000" u="sng" spc="-5" dirty="0">
                <a:solidFill>
                  <a:srgbClr val="0562C1"/>
                </a:solidFill>
                <a:uFill>
                  <a:solidFill>
                    <a:srgbClr val="0562C1"/>
                  </a:solidFill>
                </a:uFill>
                <a:latin typeface="Calibri"/>
                <a:cs typeface="Calibri"/>
                <a:hlinkClick r:id="rId5"/>
              </a:rPr>
              <a:t>https://github.com/BloodHoundAD/BloodHound</a:t>
            </a:r>
            <a:endParaRPr sz="2000">
              <a:latin typeface="Calibri"/>
              <a:cs typeface="Calibri"/>
            </a:endParaRPr>
          </a:p>
        </p:txBody>
      </p:sp>
      <p:pic>
        <p:nvPicPr>
          <p:cNvPr id="4" name="object 4"/>
          <p:cNvPicPr/>
          <p:nvPr/>
        </p:nvPicPr>
        <p:blipFill>
          <a:blip r:embed="rId6" cstate="print"/>
          <a:stretch>
            <a:fillRect/>
          </a:stretch>
        </p:blipFill>
        <p:spPr>
          <a:xfrm>
            <a:off x="8870060" y="4538471"/>
            <a:ext cx="1724024" cy="1371599"/>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2743835"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DNS</a:t>
            </a:r>
            <a:r>
              <a:rPr b="0" spc="-90" dirty="0">
                <a:latin typeface="Calibri Light"/>
                <a:cs typeface="Calibri Light"/>
              </a:rPr>
              <a:t> </a:t>
            </a:r>
            <a:r>
              <a:rPr b="0" spc="-15" dirty="0">
                <a:latin typeface="Calibri Light"/>
                <a:cs typeface="Calibri Light"/>
              </a:rPr>
              <a:t>Servers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36725"/>
            <a:ext cx="10073640" cy="4189729"/>
          </a:xfrm>
          <a:prstGeom prst="rect">
            <a:avLst/>
          </a:prstGeom>
        </p:spPr>
        <p:txBody>
          <a:bodyPr vert="horz" wrap="square" lIns="0" tIns="13335" rIns="0" bIns="0" rtlCol="0">
            <a:spAutoFit/>
          </a:bodyPr>
          <a:lstStyle/>
          <a:p>
            <a:pPr marL="12700">
              <a:lnSpc>
                <a:spcPct val="100000"/>
              </a:lnSpc>
              <a:spcBef>
                <a:spcPts val="105"/>
              </a:spcBef>
            </a:pPr>
            <a:r>
              <a:rPr sz="2600" dirty="0">
                <a:latin typeface="Calibri"/>
                <a:cs typeface="Calibri"/>
              </a:rPr>
              <a:t>Domain</a:t>
            </a:r>
            <a:r>
              <a:rPr sz="2600" spc="-20" dirty="0">
                <a:latin typeface="Calibri"/>
                <a:cs typeface="Calibri"/>
              </a:rPr>
              <a:t> </a:t>
            </a:r>
            <a:r>
              <a:rPr sz="2600" spc="-5" dirty="0">
                <a:latin typeface="Calibri"/>
                <a:cs typeface="Calibri"/>
              </a:rPr>
              <a:t>Name</a:t>
            </a:r>
            <a:r>
              <a:rPr sz="2600" spc="-10" dirty="0">
                <a:latin typeface="Calibri"/>
                <a:cs typeface="Calibri"/>
              </a:rPr>
              <a:t> </a:t>
            </a:r>
            <a:r>
              <a:rPr sz="2600" spc="-5" dirty="0">
                <a:latin typeface="Calibri"/>
                <a:cs typeface="Calibri"/>
              </a:rPr>
              <a:t>Servers</a:t>
            </a:r>
            <a:r>
              <a:rPr sz="2600" spc="-15" dirty="0">
                <a:latin typeface="Calibri"/>
                <a:cs typeface="Calibri"/>
              </a:rPr>
              <a:t> </a:t>
            </a:r>
            <a:r>
              <a:rPr sz="2600" dirty="0">
                <a:latin typeface="Calibri"/>
                <a:cs typeface="Calibri"/>
              </a:rPr>
              <a:t>enable</a:t>
            </a:r>
            <a:r>
              <a:rPr sz="2600" spc="-35" dirty="0">
                <a:latin typeface="Calibri"/>
                <a:cs typeface="Calibri"/>
              </a:rPr>
              <a:t> </a:t>
            </a:r>
            <a:r>
              <a:rPr sz="2600" dirty="0">
                <a:latin typeface="Calibri"/>
                <a:cs typeface="Calibri"/>
              </a:rPr>
              <a:t>the</a:t>
            </a:r>
            <a:r>
              <a:rPr sz="2600" spc="-20" dirty="0">
                <a:latin typeface="Calibri"/>
                <a:cs typeface="Calibri"/>
              </a:rPr>
              <a:t> </a:t>
            </a:r>
            <a:r>
              <a:rPr sz="2600" spc="-5" dirty="0">
                <a:latin typeface="Calibri"/>
                <a:cs typeface="Calibri"/>
              </a:rPr>
              <a:t>resolution</a:t>
            </a:r>
            <a:r>
              <a:rPr sz="2600" spc="-15" dirty="0">
                <a:latin typeface="Calibri"/>
                <a:cs typeface="Calibri"/>
              </a:rPr>
              <a:t> </a:t>
            </a:r>
            <a:r>
              <a:rPr sz="2600" spc="-5" dirty="0">
                <a:latin typeface="Calibri"/>
                <a:cs typeface="Calibri"/>
              </a:rPr>
              <a:t>of </a:t>
            </a:r>
            <a:r>
              <a:rPr sz="2600" b="1" dirty="0">
                <a:latin typeface="Calibri"/>
                <a:cs typeface="Calibri"/>
              </a:rPr>
              <a:t>DNS</a:t>
            </a:r>
            <a:r>
              <a:rPr sz="2600" b="1" spc="-20" dirty="0">
                <a:latin typeface="Calibri"/>
                <a:cs typeface="Calibri"/>
              </a:rPr>
              <a:t> </a:t>
            </a:r>
            <a:r>
              <a:rPr sz="2600" b="1" spc="-5" dirty="0">
                <a:latin typeface="Calibri"/>
                <a:cs typeface="Calibri"/>
              </a:rPr>
              <a:t>names</a:t>
            </a:r>
            <a:r>
              <a:rPr sz="2600" b="1" dirty="0">
                <a:latin typeface="Calibri"/>
                <a:cs typeface="Calibri"/>
              </a:rPr>
              <a:t> </a:t>
            </a:r>
            <a:r>
              <a:rPr sz="2600" b="1" spc="-15" dirty="0">
                <a:latin typeface="Calibri"/>
                <a:cs typeface="Calibri"/>
              </a:rPr>
              <a:t>to</a:t>
            </a:r>
            <a:r>
              <a:rPr sz="2600" b="1" dirty="0">
                <a:latin typeface="Calibri"/>
                <a:cs typeface="Calibri"/>
              </a:rPr>
              <a:t> IP</a:t>
            </a:r>
            <a:r>
              <a:rPr sz="2600" b="1" spc="-10" dirty="0">
                <a:latin typeface="Calibri"/>
                <a:cs typeface="Calibri"/>
              </a:rPr>
              <a:t> </a:t>
            </a:r>
            <a:r>
              <a:rPr sz="2600" b="1" spc="-5" dirty="0">
                <a:latin typeface="Calibri"/>
                <a:cs typeface="Calibri"/>
              </a:rPr>
              <a:t>addresses</a:t>
            </a:r>
            <a:endParaRPr sz="2600">
              <a:latin typeface="Calibri"/>
              <a:cs typeface="Calibri"/>
            </a:endParaRPr>
          </a:p>
          <a:p>
            <a:pPr marL="12700">
              <a:lnSpc>
                <a:spcPct val="100000"/>
              </a:lnSpc>
              <a:spcBef>
                <a:spcPts val="55"/>
              </a:spcBef>
            </a:pPr>
            <a:r>
              <a:rPr sz="2600" spc="5" dirty="0">
                <a:latin typeface="Calibri"/>
                <a:cs typeface="Calibri"/>
              </a:rPr>
              <a:t>E.g.</a:t>
            </a:r>
            <a:r>
              <a:rPr sz="2600" dirty="0">
                <a:solidFill>
                  <a:srgbClr val="0562C1"/>
                </a:solidFill>
                <a:latin typeface="Calibri"/>
                <a:cs typeface="Calibri"/>
              </a:rPr>
              <a:t> </a:t>
            </a:r>
            <a:r>
              <a:rPr sz="2600" u="sng" spc="-20" dirty="0">
                <a:solidFill>
                  <a:srgbClr val="0562C1"/>
                </a:solidFill>
                <a:uFill>
                  <a:solidFill>
                    <a:srgbClr val="0562C1"/>
                  </a:solidFill>
                </a:uFill>
                <a:latin typeface="Calibri"/>
                <a:cs typeface="Calibri"/>
                <a:hlinkClick r:id="rId2"/>
              </a:rPr>
              <a:t>www.washington.edu</a:t>
            </a:r>
            <a:r>
              <a:rPr sz="2600" spc="-40" dirty="0">
                <a:solidFill>
                  <a:srgbClr val="0562C1"/>
                </a:solidFill>
                <a:latin typeface="Calibri"/>
                <a:cs typeface="Calibri"/>
                <a:hlinkClick r:id="rId2"/>
              </a:rPr>
              <a:t> </a:t>
            </a:r>
            <a:r>
              <a:rPr sz="2600" spc="-5" dirty="0">
                <a:latin typeface="Calibri"/>
                <a:cs typeface="Calibri"/>
              </a:rPr>
              <a:t>=&gt;</a:t>
            </a:r>
            <a:r>
              <a:rPr sz="2600" dirty="0">
                <a:latin typeface="Calibri"/>
                <a:cs typeface="Calibri"/>
              </a:rPr>
              <a:t> 1.2.3.4</a:t>
            </a:r>
            <a:endParaRPr sz="2600">
              <a:latin typeface="Calibri"/>
              <a:cs typeface="Calibri"/>
            </a:endParaRPr>
          </a:p>
          <a:p>
            <a:pPr>
              <a:lnSpc>
                <a:spcPct val="100000"/>
              </a:lnSpc>
              <a:spcBef>
                <a:spcPts val="20"/>
              </a:spcBef>
            </a:pPr>
            <a:endParaRPr sz="2650">
              <a:latin typeface="Calibri"/>
              <a:cs typeface="Calibri"/>
            </a:endParaRPr>
          </a:p>
          <a:p>
            <a:pPr marL="241300" indent="-228600">
              <a:lnSpc>
                <a:spcPts val="2970"/>
              </a:lnSpc>
              <a:buFont typeface="Arial"/>
              <a:buChar char="•"/>
              <a:tabLst>
                <a:tab pos="241300" algn="l"/>
              </a:tabLst>
            </a:pPr>
            <a:r>
              <a:rPr sz="2600" spc="-5" dirty="0">
                <a:latin typeface="Calibri"/>
                <a:cs typeface="Calibri"/>
              </a:rPr>
              <a:t>Insecure</a:t>
            </a:r>
            <a:r>
              <a:rPr sz="2600" spc="-60" dirty="0">
                <a:latin typeface="Calibri"/>
                <a:cs typeface="Calibri"/>
              </a:rPr>
              <a:t> </a:t>
            </a:r>
            <a:r>
              <a:rPr sz="2600" spc="-5" dirty="0">
                <a:latin typeface="Calibri"/>
                <a:cs typeface="Calibri"/>
              </a:rPr>
              <a:t>(DNSSEC</a:t>
            </a:r>
            <a:r>
              <a:rPr sz="2600" spc="-15" dirty="0">
                <a:latin typeface="Calibri"/>
                <a:cs typeface="Calibri"/>
              </a:rPr>
              <a:t> </a:t>
            </a:r>
            <a:r>
              <a:rPr sz="2600" dirty="0">
                <a:latin typeface="Calibri"/>
                <a:cs typeface="Calibri"/>
              </a:rPr>
              <a:t>is</a:t>
            </a:r>
            <a:r>
              <a:rPr sz="2600" spc="-20" dirty="0">
                <a:latin typeface="Calibri"/>
                <a:cs typeface="Calibri"/>
              </a:rPr>
              <a:t> </a:t>
            </a:r>
            <a:r>
              <a:rPr sz="2600" spc="-5" dirty="0">
                <a:latin typeface="Calibri"/>
                <a:cs typeface="Calibri"/>
              </a:rPr>
              <a:t>not</a:t>
            </a:r>
            <a:r>
              <a:rPr sz="2600" spc="-10" dirty="0">
                <a:latin typeface="Calibri"/>
                <a:cs typeface="Calibri"/>
              </a:rPr>
              <a:t> </a:t>
            </a:r>
            <a:r>
              <a:rPr sz="2600" dirty="0">
                <a:latin typeface="Calibri"/>
                <a:cs typeface="Calibri"/>
              </a:rPr>
              <a:t>widely</a:t>
            </a:r>
            <a:r>
              <a:rPr sz="2600" spc="-25" dirty="0">
                <a:latin typeface="Calibri"/>
                <a:cs typeface="Calibri"/>
              </a:rPr>
              <a:t> </a:t>
            </a:r>
            <a:r>
              <a:rPr sz="2600" dirty="0">
                <a:latin typeface="Calibri"/>
                <a:cs typeface="Calibri"/>
              </a:rPr>
              <a:t>used</a:t>
            </a:r>
            <a:r>
              <a:rPr sz="2600" spc="-30" dirty="0">
                <a:latin typeface="Calibri"/>
                <a:cs typeface="Calibri"/>
              </a:rPr>
              <a:t> </a:t>
            </a:r>
            <a:r>
              <a:rPr sz="2600" spc="-15" dirty="0">
                <a:latin typeface="Calibri"/>
                <a:cs typeface="Calibri"/>
              </a:rPr>
              <a:t>yet)</a:t>
            </a:r>
            <a:endParaRPr sz="2600">
              <a:latin typeface="Calibri"/>
              <a:cs typeface="Calibri"/>
            </a:endParaRPr>
          </a:p>
          <a:p>
            <a:pPr marL="698500" lvl="1" indent="-228600">
              <a:lnSpc>
                <a:spcPts val="2490"/>
              </a:lnSpc>
              <a:buClr>
                <a:srgbClr val="000000"/>
              </a:buClr>
              <a:buFont typeface="Arial"/>
              <a:buChar char="•"/>
              <a:tabLst>
                <a:tab pos="697865" algn="l"/>
                <a:tab pos="698500" algn="l"/>
              </a:tabLst>
            </a:pPr>
            <a:r>
              <a:rPr sz="2200" u="sng" spc="-10" dirty="0">
                <a:solidFill>
                  <a:srgbClr val="0562C1"/>
                </a:solidFill>
                <a:uFill>
                  <a:solidFill>
                    <a:srgbClr val="0562C1"/>
                  </a:solidFill>
                </a:uFill>
                <a:latin typeface="Calibri"/>
                <a:cs typeface="Calibri"/>
                <a:hlinkClick r:id="rId3"/>
              </a:rPr>
              <a:t>https://blog.apnic.net/2020/03/02/dnssec-validation-revisited/</a:t>
            </a:r>
            <a:endParaRPr sz="2200">
              <a:latin typeface="Calibri"/>
              <a:cs typeface="Calibri"/>
            </a:endParaRPr>
          </a:p>
          <a:p>
            <a:pPr marL="241300" indent="-228600">
              <a:lnSpc>
                <a:spcPct val="100000"/>
              </a:lnSpc>
              <a:spcBef>
                <a:spcPts val="1914"/>
              </a:spcBef>
              <a:buFont typeface="Arial"/>
              <a:buChar char="•"/>
              <a:tabLst>
                <a:tab pos="241300" algn="l"/>
              </a:tabLst>
            </a:pPr>
            <a:r>
              <a:rPr sz="2600" spc="-5" dirty="0">
                <a:latin typeface="Calibri"/>
                <a:cs typeface="Calibri"/>
              </a:rPr>
              <a:t>Code</a:t>
            </a:r>
            <a:r>
              <a:rPr sz="2600" spc="-20" dirty="0">
                <a:latin typeface="Calibri"/>
                <a:cs typeface="Calibri"/>
              </a:rPr>
              <a:t> </a:t>
            </a:r>
            <a:r>
              <a:rPr sz="2600" spc="-5" dirty="0">
                <a:latin typeface="Calibri"/>
                <a:cs typeface="Calibri"/>
              </a:rPr>
              <a:t>shouldn’t</a:t>
            </a:r>
            <a:r>
              <a:rPr sz="2600" spc="-25" dirty="0">
                <a:latin typeface="Calibri"/>
                <a:cs typeface="Calibri"/>
              </a:rPr>
              <a:t> </a:t>
            </a:r>
            <a:r>
              <a:rPr sz="2600" spc="-5" dirty="0">
                <a:latin typeface="Calibri"/>
                <a:cs typeface="Calibri"/>
              </a:rPr>
              <a:t>trust</a:t>
            </a:r>
            <a:r>
              <a:rPr sz="2600" spc="-15" dirty="0">
                <a:latin typeface="Calibri"/>
                <a:cs typeface="Calibri"/>
              </a:rPr>
              <a:t> </a:t>
            </a:r>
            <a:r>
              <a:rPr sz="2600" dirty="0">
                <a:latin typeface="Calibri"/>
                <a:cs typeface="Calibri"/>
              </a:rPr>
              <a:t>the</a:t>
            </a:r>
            <a:r>
              <a:rPr sz="2600" spc="-30" dirty="0">
                <a:latin typeface="Calibri"/>
                <a:cs typeface="Calibri"/>
              </a:rPr>
              <a:t> </a:t>
            </a:r>
            <a:r>
              <a:rPr sz="2600" spc="-5" dirty="0">
                <a:latin typeface="Calibri"/>
                <a:cs typeface="Calibri"/>
              </a:rPr>
              <a:t>response</a:t>
            </a:r>
            <a:r>
              <a:rPr sz="2600" spc="-40" dirty="0">
                <a:latin typeface="Calibri"/>
                <a:cs typeface="Calibri"/>
              </a:rPr>
              <a:t> </a:t>
            </a:r>
            <a:r>
              <a:rPr sz="2600" spc="-5" dirty="0">
                <a:latin typeface="Calibri"/>
                <a:cs typeface="Calibri"/>
              </a:rPr>
              <a:t>of</a:t>
            </a:r>
            <a:r>
              <a:rPr sz="2600" dirty="0">
                <a:latin typeface="Calibri"/>
                <a:cs typeface="Calibri"/>
              </a:rPr>
              <a:t> a</a:t>
            </a:r>
            <a:r>
              <a:rPr sz="2600" spc="-5" dirty="0">
                <a:latin typeface="Calibri"/>
                <a:cs typeface="Calibri"/>
              </a:rPr>
              <a:t> </a:t>
            </a:r>
            <a:r>
              <a:rPr sz="2600" dirty="0">
                <a:latin typeface="Calibri"/>
                <a:cs typeface="Calibri"/>
              </a:rPr>
              <a:t>DNS</a:t>
            </a:r>
            <a:r>
              <a:rPr sz="2600" spc="-15" dirty="0">
                <a:latin typeface="Calibri"/>
                <a:cs typeface="Calibri"/>
              </a:rPr>
              <a:t> </a:t>
            </a:r>
            <a:r>
              <a:rPr sz="2600" dirty="0">
                <a:latin typeface="Calibri"/>
                <a:cs typeface="Calibri"/>
              </a:rPr>
              <a:t>server</a:t>
            </a:r>
            <a:endParaRPr sz="2600">
              <a:latin typeface="Calibri"/>
              <a:cs typeface="Calibri"/>
            </a:endParaRPr>
          </a:p>
          <a:p>
            <a:pPr>
              <a:lnSpc>
                <a:spcPct val="100000"/>
              </a:lnSpc>
              <a:spcBef>
                <a:spcPts val="5"/>
              </a:spcBef>
              <a:buFont typeface="Arial"/>
              <a:buChar char="•"/>
            </a:pPr>
            <a:endParaRPr sz="2650">
              <a:latin typeface="Calibri"/>
              <a:cs typeface="Calibri"/>
            </a:endParaRPr>
          </a:p>
          <a:p>
            <a:pPr marL="241300" indent="-228600">
              <a:lnSpc>
                <a:spcPct val="100000"/>
              </a:lnSpc>
              <a:buFont typeface="Arial"/>
              <a:buChar char="•"/>
              <a:tabLst>
                <a:tab pos="241300" algn="l"/>
              </a:tabLst>
            </a:pPr>
            <a:r>
              <a:rPr sz="2600" spc="-5" dirty="0">
                <a:latin typeface="Calibri"/>
                <a:cs typeface="Calibri"/>
              </a:rPr>
              <a:t>Products:</a:t>
            </a:r>
            <a:r>
              <a:rPr sz="2600" spc="-65" dirty="0">
                <a:latin typeface="Calibri"/>
                <a:cs typeface="Calibri"/>
              </a:rPr>
              <a:t> </a:t>
            </a:r>
            <a:r>
              <a:rPr sz="2600" dirty="0">
                <a:latin typeface="Calibri"/>
                <a:cs typeface="Calibri"/>
              </a:rPr>
              <a:t>BIND</a:t>
            </a:r>
            <a:endParaRPr sz="2600">
              <a:latin typeface="Calibri"/>
              <a:cs typeface="Calibri"/>
            </a:endParaRPr>
          </a:p>
          <a:p>
            <a:pPr marL="241300" indent="-228600">
              <a:lnSpc>
                <a:spcPct val="100000"/>
              </a:lnSpc>
              <a:spcBef>
                <a:spcPts val="75"/>
              </a:spcBef>
              <a:buFont typeface="Arial"/>
              <a:buChar char="•"/>
              <a:tabLst>
                <a:tab pos="241300" algn="l"/>
              </a:tabLst>
            </a:pPr>
            <a:r>
              <a:rPr sz="2600" spc="-15" dirty="0">
                <a:latin typeface="Calibri"/>
                <a:cs typeface="Calibri"/>
              </a:rPr>
              <a:t>Protocols: </a:t>
            </a:r>
            <a:r>
              <a:rPr sz="2600" spc="-75" dirty="0">
                <a:latin typeface="Calibri"/>
                <a:cs typeface="Calibri"/>
              </a:rPr>
              <a:t>LDAP,</a:t>
            </a:r>
            <a:r>
              <a:rPr sz="2600" spc="-30" dirty="0">
                <a:latin typeface="Calibri"/>
                <a:cs typeface="Calibri"/>
              </a:rPr>
              <a:t> </a:t>
            </a:r>
            <a:r>
              <a:rPr sz="2600" dirty="0">
                <a:latin typeface="Calibri"/>
                <a:cs typeface="Calibri"/>
              </a:rPr>
              <a:t>DNS</a:t>
            </a:r>
            <a:endParaRPr sz="2600">
              <a:latin typeface="Calibri"/>
              <a:cs typeface="Calibri"/>
            </a:endParaRPr>
          </a:p>
          <a:p>
            <a:pPr marL="241300" indent="-228600">
              <a:lnSpc>
                <a:spcPct val="100000"/>
              </a:lnSpc>
              <a:spcBef>
                <a:spcPts val="60"/>
              </a:spcBef>
              <a:buFont typeface="Arial"/>
              <a:buChar char="•"/>
              <a:tabLst>
                <a:tab pos="241300" algn="l"/>
              </a:tabLst>
            </a:pPr>
            <a:r>
              <a:rPr sz="2600" spc="-15" dirty="0">
                <a:latin typeface="Calibri"/>
                <a:cs typeface="Calibri"/>
              </a:rPr>
              <a:t>Interesting</a:t>
            </a:r>
            <a:r>
              <a:rPr sz="2600" spc="-50" dirty="0">
                <a:latin typeface="Calibri"/>
                <a:cs typeface="Calibri"/>
              </a:rPr>
              <a:t> </a:t>
            </a:r>
            <a:r>
              <a:rPr sz="2600" spc="-15" dirty="0">
                <a:latin typeface="Calibri"/>
                <a:cs typeface="Calibri"/>
              </a:rPr>
              <a:t>TCP</a:t>
            </a:r>
            <a:r>
              <a:rPr sz="2600" spc="-35" dirty="0">
                <a:latin typeface="Calibri"/>
                <a:cs typeface="Calibri"/>
              </a:rPr>
              <a:t> </a:t>
            </a:r>
            <a:r>
              <a:rPr sz="2600" spc="-10" dirty="0">
                <a:latin typeface="Calibri"/>
                <a:cs typeface="Calibri"/>
              </a:rPr>
              <a:t>Ports: </a:t>
            </a:r>
            <a:r>
              <a:rPr sz="2600" dirty="0">
                <a:latin typeface="Calibri"/>
                <a:cs typeface="Calibri"/>
              </a:rPr>
              <a:t>53</a:t>
            </a:r>
            <a:endParaRPr sz="26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38302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DNS</a:t>
            </a:r>
            <a:r>
              <a:rPr b="0" spc="-20" dirty="0">
                <a:latin typeface="Calibri Light"/>
                <a:cs typeface="Calibri Light"/>
              </a:rPr>
              <a:t> </a:t>
            </a:r>
            <a:r>
              <a:rPr b="0" spc="-15" dirty="0">
                <a:latin typeface="Calibri Light"/>
                <a:cs typeface="Calibri Light"/>
              </a:rPr>
              <a:t>Servers</a:t>
            </a:r>
            <a:r>
              <a:rPr b="0" spc="-20" dirty="0">
                <a:latin typeface="Calibri Light"/>
                <a:cs typeface="Calibri Light"/>
              </a:rPr>
              <a:t> </a:t>
            </a:r>
            <a:r>
              <a:rPr b="0" dirty="0">
                <a:latin typeface="Calibri Light"/>
                <a:cs typeface="Calibri Light"/>
              </a:rPr>
              <a:t>–</a:t>
            </a:r>
            <a:r>
              <a:rPr b="0" spc="-25" dirty="0">
                <a:latin typeface="Calibri Light"/>
                <a:cs typeface="Calibri Light"/>
              </a:rPr>
              <a:t> </a:t>
            </a:r>
            <a:r>
              <a:rPr b="0" spc="-30" dirty="0">
                <a:latin typeface="Calibri Light"/>
                <a:cs typeface="Calibri Light"/>
              </a:rPr>
              <a:t>Hacker’s</a:t>
            </a:r>
            <a:r>
              <a:rPr b="0" spc="-25" dirty="0">
                <a:latin typeface="Calibri Light"/>
                <a:cs typeface="Calibri Light"/>
              </a:rPr>
              <a:t>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36725"/>
            <a:ext cx="9791065" cy="4362450"/>
          </a:xfrm>
          <a:prstGeom prst="rect">
            <a:avLst/>
          </a:prstGeom>
        </p:spPr>
        <p:txBody>
          <a:bodyPr vert="horz" wrap="square" lIns="0" tIns="13335" rIns="0" bIns="0" rtlCol="0">
            <a:spAutoFit/>
          </a:bodyPr>
          <a:lstStyle/>
          <a:p>
            <a:pPr marL="241300" indent="-228600">
              <a:lnSpc>
                <a:spcPts val="2970"/>
              </a:lnSpc>
              <a:spcBef>
                <a:spcPts val="105"/>
              </a:spcBef>
              <a:buFont typeface="Arial"/>
              <a:buChar char="•"/>
              <a:tabLst>
                <a:tab pos="241300" algn="l"/>
              </a:tabLst>
            </a:pPr>
            <a:r>
              <a:rPr sz="2600" spc="-15" dirty="0">
                <a:latin typeface="Calibri"/>
                <a:cs typeface="Calibri"/>
              </a:rPr>
              <a:t>Severe</a:t>
            </a:r>
            <a:r>
              <a:rPr sz="2600" spc="-30" dirty="0">
                <a:latin typeface="Calibri"/>
                <a:cs typeface="Calibri"/>
              </a:rPr>
              <a:t> </a:t>
            </a:r>
            <a:r>
              <a:rPr sz="2600" dirty="0">
                <a:latin typeface="Calibri"/>
                <a:cs typeface="Calibri"/>
              </a:rPr>
              <a:t>issues</a:t>
            </a:r>
            <a:r>
              <a:rPr sz="2600" spc="-35" dirty="0">
                <a:latin typeface="Calibri"/>
                <a:cs typeface="Calibri"/>
              </a:rPr>
              <a:t> </a:t>
            </a:r>
            <a:r>
              <a:rPr sz="2600" spc="-20" dirty="0">
                <a:latin typeface="Calibri"/>
                <a:cs typeface="Calibri"/>
              </a:rPr>
              <a:t>have</a:t>
            </a:r>
            <a:r>
              <a:rPr sz="2600" spc="-10" dirty="0">
                <a:latin typeface="Calibri"/>
                <a:cs typeface="Calibri"/>
              </a:rPr>
              <a:t> </a:t>
            </a:r>
            <a:r>
              <a:rPr sz="2600" spc="-5" dirty="0">
                <a:latin typeface="Calibri"/>
                <a:cs typeface="Calibri"/>
              </a:rPr>
              <a:t>been</a:t>
            </a:r>
            <a:r>
              <a:rPr sz="2600" spc="-40" dirty="0">
                <a:latin typeface="Calibri"/>
                <a:cs typeface="Calibri"/>
              </a:rPr>
              <a:t> </a:t>
            </a:r>
            <a:r>
              <a:rPr sz="2600" spc="-20" dirty="0">
                <a:latin typeface="Calibri"/>
                <a:cs typeface="Calibri"/>
              </a:rPr>
              <a:t>found</a:t>
            </a:r>
            <a:r>
              <a:rPr sz="2600" spc="-5" dirty="0">
                <a:latin typeface="Calibri"/>
                <a:cs typeface="Calibri"/>
              </a:rPr>
              <a:t> </a:t>
            </a:r>
            <a:r>
              <a:rPr sz="2600" dirty="0">
                <a:latin typeface="Calibri"/>
                <a:cs typeface="Calibri"/>
              </a:rPr>
              <a:t>in</a:t>
            </a:r>
            <a:r>
              <a:rPr sz="2600" spc="-15" dirty="0">
                <a:latin typeface="Calibri"/>
                <a:cs typeface="Calibri"/>
              </a:rPr>
              <a:t> </a:t>
            </a:r>
            <a:r>
              <a:rPr sz="2600" dirty="0">
                <a:latin typeface="Calibri"/>
                <a:cs typeface="Calibri"/>
              </a:rPr>
              <a:t>BIND</a:t>
            </a:r>
            <a:r>
              <a:rPr sz="2600" spc="-20"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past</a:t>
            </a:r>
            <a:endParaRPr sz="2600">
              <a:latin typeface="Calibri"/>
              <a:cs typeface="Calibri"/>
            </a:endParaRPr>
          </a:p>
          <a:p>
            <a:pPr marL="698500" lvl="1" indent="-228600">
              <a:lnSpc>
                <a:spcPts val="2490"/>
              </a:lnSpc>
              <a:buClr>
                <a:srgbClr val="000000"/>
              </a:buClr>
              <a:buFont typeface="Arial"/>
              <a:buChar char="•"/>
              <a:tabLst>
                <a:tab pos="697865" algn="l"/>
                <a:tab pos="698500" algn="l"/>
              </a:tabLst>
            </a:pPr>
            <a:r>
              <a:rPr sz="2200" u="sng" spc="-10" dirty="0">
                <a:solidFill>
                  <a:srgbClr val="0562C1"/>
                </a:solidFill>
                <a:uFill>
                  <a:solidFill>
                    <a:srgbClr val="0562C1"/>
                  </a:solidFill>
                </a:uFill>
                <a:latin typeface="Calibri"/>
                <a:cs typeface="Calibri"/>
                <a:hlinkClick r:id="rId2"/>
              </a:rPr>
              <a:t>https://kb.isc.org/article/AA-00913/0/BIND-9-Security-Vulnerability-Matrix.html</a:t>
            </a:r>
            <a:endParaRPr sz="2200">
              <a:latin typeface="Calibri"/>
              <a:cs typeface="Calibri"/>
            </a:endParaRPr>
          </a:p>
          <a:p>
            <a:pPr lvl="1">
              <a:lnSpc>
                <a:spcPct val="100000"/>
              </a:lnSpc>
              <a:spcBef>
                <a:spcPts val="25"/>
              </a:spcBef>
              <a:buFont typeface="Arial"/>
              <a:buChar char="•"/>
            </a:pPr>
            <a:endParaRPr sz="1950">
              <a:latin typeface="Calibri"/>
              <a:cs typeface="Calibri"/>
            </a:endParaRPr>
          </a:p>
          <a:p>
            <a:pPr marL="241300" indent="-228600">
              <a:lnSpc>
                <a:spcPts val="2980"/>
              </a:lnSpc>
              <a:buFont typeface="Arial"/>
              <a:buChar char="•"/>
              <a:tabLst>
                <a:tab pos="241300" algn="l"/>
              </a:tabLst>
            </a:pPr>
            <a:r>
              <a:rPr sz="2600" dirty="0">
                <a:latin typeface="Calibri"/>
                <a:cs typeface="Calibri"/>
              </a:rPr>
              <a:t>DNS</a:t>
            </a:r>
            <a:r>
              <a:rPr sz="2600" spc="-40" dirty="0">
                <a:latin typeface="Calibri"/>
                <a:cs typeface="Calibri"/>
              </a:rPr>
              <a:t> </a:t>
            </a:r>
            <a:r>
              <a:rPr sz="2600" b="1" spc="-5" dirty="0">
                <a:latin typeface="Calibri"/>
                <a:cs typeface="Calibri"/>
              </a:rPr>
              <a:t>spoofing</a:t>
            </a:r>
            <a:endParaRPr sz="2600">
              <a:latin typeface="Calibri"/>
              <a:cs typeface="Calibri"/>
            </a:endParaRPr>
          </a:p>
          <a:p>
            <a:pPr marL="469900" marR="135255">
              <a:lnSpc>
                <a:spcPct val="70000"/>
              </a:lnSpc>
              <a:spcBef>
                <a:spcPts val="650"/>
              </a:spcBef>
            </a:pPr>
            <a:r>
              <a:rPr sz="2200" spc="-10" dirty="0">
                <a:latin typeface="Calibri"/>
                <a:cs typeface="Calibri"/>
              </a:rPr>
              <a:t>Since</a:t>
            </a:r>
            <a:r>
              <a:rPr sz="2200" spc="5" dirty="0">
                <a:latin typeface="Calibri"/>
                <a:cs typeface="Calibri"/>
              </a:rPr>
              <a:t> </a:t>
            </a:r>
            <a:r>
              <a:rPr sz="2200" spc="-10" dirty="0">
                <a:latin typeface="Calibri"/>
                <a:cs typeface="Calibri"/>
              </a:rPr>
              <a:t>applications</a:t>
            </a:r>
            <a:r>
              <a:rPr sz="2200" dirty="0">
                <a:latin typeface="Calibri"/>
                <a:cs typeface="Calibri"/>
              </a:rPr>
              <a:t> </a:t>
            </a:r>
            <a:r>
              <a:rPr sz="2200" spc="-5" dirty="0">
                <a:latin typeface="Calibri"/>
                <a:cs typeface="Calibri"/>
              </a:rPr>
              <a:t>shouldn’t</a:t>
            </a:r>
            <a:r>
              <a:rPr sz="2200" spc="-25" dirty="0">
                <a:latin typeface="Calibri"/>
                <a:cs typeface="Calibri"/>
              </a:rPr>
              <a:t> </a:t>
            </a:r>
            <a:r>
              <a:rPr sz="2200" spc="-10" dirty="0">
                <a:latin typeface="Calibri"/>
                <a:cs typeface="Calibri"/>
              </a:rPr>
              <a:t>trust</a:t>
            </a:r>
            <a:r>
              <a:rPr sz="2200" spc="5" dirty="0">
                <a:latin typeface="Calibri"/>
                <a:cs typeface="Calibri"/>
              </a:rPr>
              <a:t> </a:t>
            </a:r>
            <a:r>
              <a:rPr sz="2200" spc="-5" dirty="0">
                <a:latin typeface="Calibri"/>
                <a:cs typeface="Calibri"/>
              </a:rPr>
              <a:t>DNS,</a:t>
            </a:r>
            <a:r>
              <a:rPr sz="2200" spc="5" dirty="0">
                <a:latin typeface="Calibri"/>
                <a:cs typeface="Calibri"/>
              </a:rPr>
              <a:t> </a:t>
            </a:r>
            <a:r>
              <a:rPr sz="2200" spc="-5" dirty="0">
                <a:latin typeface="Calibri"/>
                <a:cs typeface="Calibri"/>
              </a:rPr>
              <a:t>if</a:t>
            </a:r>
            <a:r>
              <a:rPr sz="2200" spc="10" dirty="0">
                <a:latin typeface="Calibri"/>
                <a:cs typeface="Calibri"/>
              </a:rPr>
              <a:t> </a:t>
            </a:r>
            <a:r>
              <a:rPr sz="2200" spc="-10" dirty="0">
                <a:latin typeface="Calibri"/>
                <a:cs typeface="Calibri"/>
              </a:rPr>
              <a:t>there</a:t>
            </a:r>
            <a:r>
              <a:rPr sz="2200" spc="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a</a:t>
            </a:r>
            <a:r>
              <a:rPr sz="2200" spc="5" dirty="0">
                <a:latin typeface="Calibri"/>
                <a:cs typeface="Calibri"/>
              </a:rPr>
              <a:t> </a:t>
            </a:r>
            <a:r>
              <a:rPr sz="2200" spc="-5" dirty="0">
                <a:latin typeface="Calibri"/>
                <a:cs typeface="Calibri"/>
              </a:rPr>
              <a:t>lack </a:t>
            </a:r>
            <a:r>
              <a:rPr sz="2200" dirty="0">
                <a:latin typeface="Calibri"/>
                <a:cs typeface="Calibri"/>
              </a:rPr>
              <a:t>of</a:t>
            </a:r>
            <a:r>
              <a:rPr sz="2200" spc="5" dirty="0">
                <a:latin typeface="Calibri"/>
                <a:cs typeface="Calibri"/>
              </a:rPr>
              <a:t> </a:t>
            </a:r>
            <a:r>
              <a:rPr sz="2200" spc="-10" dirty="0">
                <a:latin typeface="Calibri"/>
                <a:cs typeface="Calibri"/>
              </a:rPr>
              <a:t>transport</a:t>
            </a:r>
            <a:r>
              <a:rPr sz="2200" spc="-20" dirty="0">
                <a:latin typeface="Calibri"/>
                <a:cs typeface="Calibri"/>
              </a:rPr>
              <a:t> layer</a:t>
            </a:r>
            <a:r>
              <a:rPr sz="2200" spc="-5" dirty="0">
                <a:latin typeface="Calibri"/>
                <a:cs typeface="Calibri"/>
              </a:rPr>
              <a:t> security </a:t>
            </a:r>
            <a:r>
              <a:rPr sz="2200" spc="-480" dirty="0">
                <a:latin typeface="Calibri"/>
                <a:cs typeface="Calibri"/>
              </a:rPr>
              <a:t> </a:t>
            </a:r>
            <a:r>
              <a:rPr sz="2200" spc="-10" dirty="0">
                <a:latin typeface="Calibri"/>
                <a:cs typeface="Calibri"/>
              </a:rPr>
              <a:t>becoming</a:t>
            </a:r>
            <a:r>
              <a:rPr sz="2200" spc="15" dirty="0">
                <a:latin typeface="Calibri"/>
                <a:cs typeface="Calibri"/>
              </a:rPr>
              <a:t> </a:t>
            </a:r>
            <a:r>
              <a:rPr sz="2200" spc="-5" dirty="0">
                <a:latin typeface="Calibri"/>
                <a:cs typeface="Calibri"/>
              </a:rPr>
              <a:t>a</a:t>
            </a:r>
            <a:r>
              <a:rPr sz="2200" spc="5" dirty="0">
                <a:latin typeface="Calibri"/>
                <a:cs typeface="Calibri"/>
              </a:rPr>
              <a:t> </a:t>
            </a:r>
            <a:r>
              <a:rPr sz="2200" spc="-10" dirty="0">
                <a:latin typeface="Calibri"/>
                <a:cs typeface="Calibri"/>
              </a:rPr>
              <a:t>MITM</a:t>
            </a:r>
            <a:r>
              <a:rPr sz="2200" dirty="0">
                <a:latin typeface="Calibri"/>
                <a:cs typeface="Calibri"/>
              </a:rPr>
              <a:t> </a:t>
            </a:r>
            <a:r>
              <a:rPr sz="2200" spc="-5" dirty="0">
                <a:latin typeface="Calibri"/>
                <a:cs typeface="Calibri"/>
              </a:rPr>
              <a:t>via</a:t>
            </a:r>
            <a:r>
              <a:rPr sz="2200" spc="-15" dirty="0">
                <a:latin typeface="Calibri"/>
                <a:cs typeface="Calibri"/>
              </a:rPr>
              <a:t> </a:t>
            </a:r>
            <a:r>
              <a:rPr sz="2200" spc="-5" dirty="0">
                <a:latin typeface="Calibri"/>
                <a:cs typeface="Calibri"/>
              </a:rPr>
              <a:t>DNS</a:t>
            </a:r>
            <a:r>
              <a:rPr sz="2200" spc="15" dirty="0">
                <a:latin typeface="Calibri"/>
                <a:cs typeface="Calibri"/>
              </a:rPr>
              <a:t> </a:t>
            </a:r>
            <a:r>
              <a:rPr sz="2200" spc="-20" dirty="0">
                <a:latin typeface="Calibri"/>
                <a:cs typeface="Calibri"/>
              </a:rPr>
              <a:t>attacks</a:t>
            </a:r>
            <a:r>
              <a:rPr sz="2200" spc="10" dirty="0">
                <a:latin typeface="Calibri"/>
                <a:cs typeface="Calibri"/>
              </a:rPr>
              <a:t> </a:t>
            </a:r>
            <a:r>
              <a:rPr sz="2200" spc="-15" dirty="0">
                <a:latin typeface="Calibri"/>
                <a:cs typeface="Calibri"/>
              </a:rPr>
              <a:t>can</a:t>
            </a:r>
            <a:r>
              <a:rPr sz="2200" spc="5" dirty="0">
                <a:latin typeface="Calibri"/>
                <a:cs typeface="Calibri"/>
              </a:rPr>
              <a:t> </a:t>
            </a:r>
            <a:r>
              <a:rPr sz="2200" spc="-5" dirty="0">
                <a:latin typeface="Calibri"/>
                <a:cs typeface="Calibri"/>
              </a:rPr>
              <a:t>allow </a:t>
            </a:r>
            <a:r>
              <a:rPr sz="2200" spc="-15" dirty="0">
                <a:latin typeface="Calibri"/>
                <a:cs typeface="Calibri"/>
              </a:rPr>
              <a:t>Elevation</a:t>
            </a:r>
            <a:r>
              <a:rPr sz="2200" dirty="0">
                <a:latin typeface="Calibri"/>
                <a:cs typeface="Calibri"/>
              </a:rPr>
              <a:t> of</a:t>
            </a:r>
            <a:r>
              <a:rPr sz="2200" spc="-5" dirty="0">
                <a:latin typeface="Calibri"/>
                <a:cs typeface="Calibri"/>
              </a:rPr>
              <a:t> </a:t>
            </a:r>
            <a:r>
              <a:rPr sz="2200" spc="-10" dirty="0">
                <a:latin typeface="Calibri"/>
                <a:cs typeface="Calibri"/>
              </a:rPr>
              <a:t>Privilege.</a:t>
            </a:r>
            <a:endParaRPr sz="2200">
              <a:latin typeface="Calibri"/>
              <a:cs typeface="Calibri"/>
            </a:endParaRPr>
          </a:p>
          <a:p>
            <a:pPr>
              <a:lnSpc>
                <a:spcPct val="100000"/>
              </a:lnSpc>
              <a:spcBef>
                <a:spcPts val="25"/>
              </a:spcBef>
            </a:pPr>
            <a:endParaRPr sz="1950">
              <a:latin typeface="Calibri"/>
              <a:cs typeface="Calibri"/>
            </a:endParaRPr>
          </a:p>
          <a:p>
            <a:pPr marL="241300" indent="-228600">
              <a:lnSpc>
                <a:spcPts val="2980"/>
              </a:lnSpc>
              <a:buFont typeface="Arial"/>
              <a:buChar char="•"/>
              <a:tabLst>
                <a:tab pos="241300" algn="l"/>
              </a:tabLst>
            </a:pPr>
            <a:r>
              <a:rPr sz="2600" dirty="0">
                <a:latin typeface="Calibri"/>
                <a:cs typeface="Calibri"/>
              </a:rPr>
              <a:t>DNS</a:t>
            </a:r>
            <a:r>
              <a:rPr sz="2600" spc="-25" dirty="0">
                <a:latin typeface="Calibri"/>
                <a:cs typeface="Calibri"/>
              </a:rPr>
              <a:t> </a:t>
            </a:r>
            <a:r>
              <a:rPr sz="2600" b="1" spc="-5" dirty="0">
                <a:latin typeface="Calibri"/>
                <a:cs typeface="Calibri"/>
              </a:rPr>
              <a:t>cache</a:t>
            </a:r>
            <a:r>
              <a:rPr sz="2600" b="1" spc="-20" dirty="0">
                <a:latin typeface="Calibri"/>
                <a:cs typeface="Calibri"/>
              </a:rPr>
              <a:t> </a:t>
            </a:r>
            <a:r>
              <a:rPr sz="2600" b="1" spc="-5" dirty="0">
                <a:latin typeface="Calibri"/>
                <a:cs typeface="Calibri"/>
              </a:rPr>
              <a:t>poisoning</a:t>
            </a:r>
            <a:endParaRPr sz="2600">
              <a:latin typeface="Calibri"/>
              <a:cs typeface="Calibri"/>
            </a:endParaRPr>
          </a:p>
          <a:p>
            <a:pPr marL="698500" lvl="1" indent="-229235">
              <a:lnSpc>
                <a:spcPts val="2350"/>
              </a:lnSpc>
              <a:buClr>
                <a:srgbClr val="000000"/>
              </a:buClr>
              <a:buFont typeface="Arial"/>
              <a:buChar char="•"/>
              <a:tabLst>
                <a:tab pos="698500" algn="l"/>
                <a:tab pos="699135" algn="l"/>
              </a:tabLst>
            </a:pPr>
            <a:r>
              <a:rPr sz="2200" u="sng" spc="-15" dirty="0">
                <a:solidFill>
                  <a:srgbClr val="0562C1"/>
                </a:solidFill>
                <a:uFill>
                  <a:solidFill>
                    <a:srgbClr val="0562C1"/>
                  </a:solidFill>
                </a:uFill>
                <a:latin typeface="Calibri"/>
                <a:cs typeface="Calibri"/>
                <a:hlinkClick r:id="rId3"/>
              </a:rPr>
              <a:t>https://youtu.be/1d1tUefYn4U?t=7</a:t>
            </a:r>
            <a:endParaRPr sz="2200">
              <a:latin typeface="Calibri"/>
              <a:cs typeface="Calibri"/>
            </a:endParaRPr>
          </a:p>
          <a:p>
            <a:pPr marL="698500" lvl="1" indent="-229235">
              <a:lnSpc>
                <a:spcPts val="2490"/>
              </a:lnSpc>
              <a:buClr>
                <a:srgbClr val="000000"/>
              </a:buClr>
              <a:buFont typeface="Arial"/>
              <a:buChar char="•"/>
              <a:tabLst>
                <a:tab pos="698500" algn="l"/>
                <a:tab pos="699135" algn="l"/>
              </a:tabLst>
            </a:pPr>
            <a:r>
              <a:rPr sz="2200" u="sng" spc="-10" dirty="0">
                <a:solidFill>
                  <a:srgbClr val="0562C1"/>
                </a:solidFill>
                <a:uFill>
                  <a:solidFill>
                    <a:srgbClr val="0562C1"/>
                  </a:solidFill>
                </a:uFill>
                <a:latin typeface="Calibri"/>
                <a:cs typeface="Calibri"/>
                <a:hlinkClick r:id="rId4"/>
              </a:rPr>
              <a:t>https://youtu.be/5CUG7isl8Ew</a:t>
            </a:r>
            <a:endParaRPr sz="2200">
              <a:latin typeface="Calibri"/>
              <a:cs typeface="Calibri"/>
            </a:endParaRPr>
          </a:p>
          <a:p>
            <a:pPr lvl="1">
              <a:lnSpc>
                <a:spcPct val="100000"/>
              </a:lnSpc>
              <a:spcBef>
                <a:spcPts val="15"/>
              </a:spcBef>
              <a:buFont typeface="Arial"/>
              <a:buChar char="•"/>
            </a:pPr>
            <a:endParaRPr sz="2650">
              <a:latin typeface="Calibri"/>
              <a:cs typeface="Calibri"/>
            </a:endParaRPr>
          </a:p>
          <a:p>
            <a:pPr marL="241300" indent="-228600">
              <a:lnSpc>
                <a:spcPts val="2980"/>
              </a:lnSpc>
              <a:buFont typeface="Arial"/>
              <a:buChar char="•"/>
              <a:tabLst>
                <a:tab pos="241300" algn="l"/>
              </a:tabLst>
            </a:pPr>
            <a:r>
              <a:rPr sz="2600" spc="-50" dirty="0">
                <a:latin typeface="Calibri"/>
                <a:cs typeface="Calibri"/>
              </a:rPr>
              <a:t>Tools</a:t>
            </a:r>
            <a:endParaRPr sz="2600">
              <a:latin typeface="Calibri"/>
              <a:cs typeface="Calibri"/>
            </a:endParaRPr>
          </a:p>
          <a:p>
            <a:pPr marL="698500" lvl="1" indent="-229235">
              <a:lnSpc>
                <a:spcPts val="2500"/>
              </a:lnSpc>
              <a:buClr>
                <a:srgbClr val="000000"/>
              </a:buClr>
              <a:buFont typeface="Arial"/>
              <a:buChar char="•"/>
              <a:tabLst>
                <a:tab pos="698500" algn="l"/>
                <a:tab pos="699135" algn="l"/>
              </a:tabLst>
            </a:pPr>
            <a:r>
              <a:rPr sz="2200" u="sng" spc="-10" dirty="0">
                <a:solidFill>
                  <a:srgbClr val="0562C1"/>
                </a:solidFill>
                <a:uFill>
                  <a:solidFill>
                    <a:srgbClr val="0562C1"/>
                  </a:solidFill>
                </a:uFill>
                <a:latin typeface="Calibri"/>
                <a:cs typeface="Calibri"/>
                <a:hlinkClick r:id="rId5"/>
              </a:rPr>
              <a:t>https://github.com/aboul3la/Sublist3r</a:t>
            </a:r>
            <a:r>
              <a:rPr sz="2200" spc="-30" dirty="0">
                <a:solidFill>
                  <a:srgbClr val="0562C1"/>
                </a:solidFill>
                <a:latin typeface="Calibri"/>
                <a:cs typeface="Calibri"/>
                <a:hlinkClick r:id="rId5"/>
              </a:rPr>
              <a:t> </a:t>
            </a:r>
            <a:r>
              <a:rPr sz="2200" spc="-5" dirty="0">
                <a:latin typeface="Calibri"/>
                <a:cs typeface="Calibri"/>
              </a:rPr>
              <a:t>-</a:t>
            </a:r>
            <a:r>
              <a:rPr sz="2200" spc="-15" dirty="0">
                <a:latin typeface="Calibri"/>
                <a:cs typeface="Calibri"/>
              </a:rPr>
              <a:t> </a:t>
            </a:r>
            <a:r>
              <a:rPr sz="2200" spc="-5" dirty="0">
                <a:latin typeface="Calibri"/>
                <a:cs typeface="Calibri"/>
              </a:rPr>
              <a:t>enum</a:t>
            </a:r>
            <a:r>
              <a:rPr sz="2200" dirty="0">
                <a:latin typeface="Calibri"/>
                <a:cs typeface="Calibri"/>
              </a:rPr>
              <a:t> </a:t>
            </a:r>
            <a:r>
              <a:rPr sz="2200" spc="-5" dirty="0">
                <a:latin typeface="Calibri"/>
                <a:cs typeface="Calibri"/>
              </a:rPr>
              <a:t>subdomains</a:t>
            </a:r>
            <a:endParaRPr sz="22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B0D6-6697-4576-B3EC-FBAD5DB8D823}"/>
              </a:ext>
            </a:extLst>
          </p:cNvPr>
          <p:cNvSpPr>
            <a:spLocks noGrp="1"/>
          </p:cNvSpPr>
          <p:nvPr>
            <p:ph type="title"/>
          </p:nvPr>
        </p:nvSpPr>
        <p:spPr>
          <a:xfrm>
            <a:off x="507112" y="533400"/>
            <a:ext cx="5588251" cy="2031325"/>
          </a:xfrm>
        </p:spPr>
        <p:txBody>
          <a:bodyPr/>
          <a:lstStyle/>
          <a:p>
            <a:r>
              <a:rPr lang="en-US" b="0" dirty="0">
                <a:latin typeface="Calibri Light"/>
                <a:cs typeface="Calibri Light"/>
              </a:rPr>
              <a:t>DNS</a:t>
            </a:r>
            <a:r>
              <a:rPr lang="en-US" b="0" spc="-20" dirty="0">
                <a:latin typeface="Calibri Light"/>
                <a:cs typeface="Calibri Light"/>
              </a:rPr>
              <a:t> </a:t>
            </a:r>
            <a:r>
              <a:rPr lang="en-US" b="0" spc="-15" dirty="0">
                <a:latin typeface="Calibri Light"/>
                <a:cs typeface="Calibri Light"/>
              </a:rPr>
              <a:t>Servers – </a:t>
            </a:r>
            <a:br>
              <a:rPr lang="en-US" b="0" spc="-15" dirty="0">
                <a:latin typeface="Calibri Light"/>
                <a:cs typeface="Calibri Light"/>
              </a:rPr>
            </a:br>
            <a:r>
              <a:rPr lang="en-US" b="0" spc="-15" dirty="0">
                <a:latin typeface="Calibri Light"/>
                <a:cs typeface="Calibri Light"/>
              </a:rPr>
              <a:t>What </a:t>
            </a:r>
            <a:r>
              <a:rPr lang="en-US" spc="-15" dirty="0">
                <a:latin typeface="Calibri Light"/>
                <a:cs typeface="Calibri Light"/>
              </a:rPr>
              <a:t>A</a:t>
            </a:r>
            <a:r>
              <a:rPr lang="en-US" b="0" spc="-15" dirty="0">
                <a:latin typeface="Calibri Light"/>
                <a:cs typeface="Calibri Light"/>
              </a:rPr>
              <a:t>ctually </a:t>
            </a:r>
            <a:r>
              <a:rPr lang="en-US" spc="-15" dirty="0">
                <a:latin typeface="Calibri Light"/>
                <a:cs typeface="Calibri Light"/>
              </a:rPr>
              <a:t>H</a:t>
            </a:r>
            <a:r>
              <a:rPr lang="en-US" b="0" spc="-15" dirty="0">
                <a:latin typeface="Calibri Light"/>
                <a:cs typeface="Calibri Light"/>
              </a:rPr>
              <a:t>appens?</a:t>
            </a:r>
            <a:endParaRPr lang="en-US" dirty="0"/>
          </a:p>
        </p:txBody>
      </p:sp>
      <p:sp>
        <p:nvSpPr>
          <p:cNvPr id="4" name="Footer Placeholder 3">
            <a:extLst>
              <a:ext uri="{FF2B5EF4-FFF2-40B4-BE49-F238E27FC236}">
                <a16:creationId xmlns:a16="http://schemas.microsoft.com/office/drawing/2014/main" id="{84408883-5698-4FBC-BF0D-374ACC22F87F}"/>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pic>
        <p:nvPicPr>
          <p:cNvPr id="1025" name="Picture 1">
            <a:extLst>
              <a:ext uri="{FF2B5EF4-FFF2-40B4-BE49-F238E27FC236}">
                <a16:creationId xmlns:a16="http://schemas.microsoft.com/office/drawing/2014/main" id="{C7979364-26EA-4B3F-8DB3-29EC5768E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01" y="2401145"/>
            <a:ext cx="3471442" cy="35924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F07432F-E840-4774-803F-4A2F62E50C92}"/>
              </a:ext>
            </a:extLst>
          </p:cNvPr>
          <p:cNvSpPr txBox="1"/>
          <p:nvPr/>
        </p:nvSpPr>
        <p:spPr>
          <a:xfrm>
            <a:off x="6095364" y="327531"/>
            <a:ext cx="6094378" cy="2031325"/>
          </a:xfrm>
          <a:prstGeom prst="rect">
            <a:avLst/>
          </a:prstGeom>
          <a:noFill/>
        </p:spPr>
        <p:txBody>
          <a:bodyPr wrap="square">
            <a:spAutoFit/>
          </a:bodyPr>
          <a:lstStyle/>
          <a:p>
            <a:pPr algn="l"/>
            <a:r>
              <a:rPr lang="en-US" b="1" i="0" u="sng" dirty="0">
                <a:solidFill>
                  <a:srgbClr val="172B4D"/>
                </a:solidFill>
                <a:effectLst/>
                <a:latin typeface="-apple-system"/>
              </a:rPr>
              <a:t>More Simply</a:t>
            </a:r>
            <a:endParaRPr lang="en-US" b="0" i="0" dirty="0">
              <a:solidFill>
                <a:srgbClr val="172B4D"/>
              </a:solidFill>
              <a:effectLst/>
              <a:latin typeface="-apple-system"/>
            </a:endParaRPr>
          </a:p>
          <a:p>
            <a:pPr algn="l">
              <a:buFont typeface="+mj-lt"/>
              <a:buAutoNum type="arabicPeriod"/>
            </a:pPr>
            <a:r>
              <a:rPr lang="en-US" b="0" i="0" dirty="0">
                <a:solidFill>
                  <a:srgbClr val="172B4D"/>
                </a:solidFill>
                <a:effectLst/>
                <a:latin typeface="-apple-system"/>
              </a:rPr>
              <a:t>Ask the internet police who are the record keepers </a:t>
            </a:r>
            <a:r>
              <a:rPr lang="en-US" b="0" i="0" dirty="0">
                <a:solidFill>
                  <a:srgbClr val="333333"/>
                </a:solidFill>
                <a:effectLst/>
                <a:latin typeface="-apple-system"/>
              </a:rPr>
              <a:t>⏎</a:t>
            </a:r>
            <a:endParaRPr lang="en-US" b="0" i="0" dirty="0">
              <a:solidFill>
                <a:srgbClr val="172B4D"/>
              </a:solidFill>
              <a:effectLst/>
              <a:latin typeface="-apple-system"/>
            </a:endParaRPr>
          </a:p>
          <a:p>
            <a:pPr algn="l">
              <a:buFont typeface="+mj-lt"/>
              <a:buAutoNum type="arabicPeriod"/>
            </a:pPr>
            <a:r>
              <a:rPr lang="en-US" b="0" i="0" dirty="0">
                <a:solidFill>
                  <a:srgbClr val="172B4D"/>
                </a:solidFill>
                <a:effectLst/>
                <a:latin typeface="-apple-system"/>
              </a:rPr>
              <a:t>Ask the record keepers/registry for the records for the respective domain </a:t>
            </a:r>
            <a:r>
              <a:rPr lang="en-US" b="0" i="0" dirty="0">
                <a:solidFill>
                  <a:srgbClr val="333333"/>
                </a:solidFill>
                <a:effectLst/>
                <a:latin typeface="-apple-system"/>
              </a:rPr>
              <a:t>⏎</a:t>
            </a:r>
            <a:endParaRPr lang="en-US" b="0" i="0" dirty="0">
              <a:solidFill>
                <a:srgbClr val="172B4D"/>
              </a:solidFill>
              <a:effectLst/>
              <a:latin typeface="-apple-system"/>
            </a:endParaRPr>
          </a:p>
          <a:p>
            <a:pPr algn="l">
              <a:buFont typeface="+mj-lt"/>
              <a:buAutoNum type="arabicPeriod"/>
            </a:pPr>
            <a:r>
              <a:rPr lang="en-US" b="0" i="0" dirty="0">
                <a:solidFill>
                  <a:srgbClr val="172B4D"/>
                </a:solidFill>
                <a:effectLst/>
                <a:latin typeface="-apple-system"/>
              </a:rPr>
              <a:t>Ask another server specified in the domain records for the IP address which should be used </a:t>
            </a:r>
            <a:r>
              <a:rPr lang="en-US" b="0" i="0" dirty="0">
                <a:solidFill>
                  <a:srgbClr val="333333"/>
                </a:solidFill>
                <a:effectLst/>
                <a:latin typeface="-apple-system"/>
              </a:rPr>
              <a:t>⏎</a:t>
            </a:r>
            <a:endParaRPr lang="en-US" b="0" i="0" dirty="0">
              <a:solidFill>
                <a:srgbClr val="172B4D"/>
              </a:solidFill>
              <a:effectLst/>
              <a:latin typeface="-apple-system"/>
            </a:endParaRPr>
          </a:p>
          <a:p>
            <a:pPr algn="l">
              <a:buFont typeface="+mj-lt"/>
              <a:buAutoNum type="arabicPeriod"/>
            </a:pPr>
            <a:r>
              <a:rPr lang="en-US" b="0" i="0" dirty="0">
                <a:solidFill>
                  <a:srgbClr val="172B4D"/>
                </a:solidFill>
                <a:effectLst/>
                <a:latin typeface="-apple-system"/>
              </a:rPr>
              <a:t>connect to that IP address</a:t>
            </a:r>
          </a:p>
        </p:txBody>
      </p:sp>
      <p:sp>
        <p:nvSpPr>
          <p:cNvPr id="10" name="TextBox 9">
            <a:extLst>
              <a:ext uri="{FF2B5EF4-FFF2-40B4-BE49-F238E27FC236}">
                <a16:creationId xmlns:a16="http://schemas.microsoft.com/office/drawing/2014/main" id="{C627CB79-9560-4B83-8278-D28E8B9FFCF4}"/>
              </a:ext>
            </a:extLst>
          </p:cNvPr>
          <p:cNvSpPr txBox="1"/>
          <p:nvPr/>
        </p:nvSpPr>
        <p:spPr>
          <a:xfrm>
            <a:off x="4264131" y="2438400"/>
            <a:ext cx="7925611" cy="3970318"/>
          </a:xfrm>
          <a:prstGeom prst="rect">
            <a:avLst/>
          </a:prstGeom>
          <a:noFill/>
        </p:spPr>
        <p:txBody>
          <a:bodyPr wrap="square">
            <a:spAutoFit/>
          </a:bodyPr>
          <a:lstStyle/>
          <a:p>
            <a:pPr algn="l"/>
            <a:r>
              <a:rPr lang="en-US" sz="1400" b="1" i="0" u="sng" dirty="0">
                <a:solidFill>
                  <a:srgbClr val="172B4D"/>
                </a:solidFill>
                <a:effectLst/>
                <a:latin typeface="-apple-system"/>
              </a:rPr>
              <a:t>More Technical</a:t>
            </a:r>
            <a:endParaRPr lang="en-US" sz="1400" b="0" i="0" dirty="0">
              <a:solidFill>
                <a:srgbClr val="172B4D"/>
              </a:solidFill>
              <a:effectLst/>
              <a:latin typeface="-apple-system"/>
            </a:endParaRPr>
          </a:p>
          <a:p>
            <a:pPr algn="l">
              <a:buFont typeface="+mj-lt"/>
              <a:buAutoNum type="arabicPeriod"/>
            </a:pPr>
            <a:r>
              <a:rPr lang="en-US" sz="1400" b="0" i="0" dirty="0">
                <a:solidFill>
                  <a:srgbClr val="172B4D"/>
                </a:solidFill>
                <a:effectLst/>
                <a:latin typeface="-apple-system"/>
              </a:rPr>
              <a:t> Query the </a:t>
            </a:r>
            <a:r>
              <a:rPr lang="en-US" sz="1400" b="1" i="0" dirty="0">
                <a:solidFill>
                  <a:srgbClr val="172B4D"/>
                </a:solidFill>
                <a:effectLst/>
                <a:latin typeface="-apple-system"/>
              </a:rPr>
              <a:t>Internet root servers</a:t>
            </a:r>
            <a:r>
              <a:rPr lang="en-US" sz="1400" b="0" i="0" dirty="0">
                <a:solidFill>
                  <a:srgbClr val="172B4D"/>
                </a:solidFill>
                <a:effectLst/>
                <a:latin typeface="-apple-system"/>
              </a:rPr>
              <a:t>.</a:t>
            </a:r>
          </a:p>
          <a:p>
            <a:pPr marL="800100" lvl="1" indent="-342900">
              <a:buFont typeface="+mj-lt"/>
              <a:buAutoNum type="alphaLcPeriod"/>
            </a:pPr>
            <a:r>
              <a:rPr lang="en-US" sz="1400" b="0" i="0" dirty="0">
                <a:solidFill>
                  <a:srgbClr val="172B4D"/>
                </a:solidFill>
                <a:effectLst/>
                <a:latin typeface="-apple-system"/>
              </a:rPr>
              <a:t>This is for example </a:t>
            </a:r>
            <a:r>
              <a:rPr lang="en-US" sz="1400" b="0" i="0" dirty="0" err="1">
                <a:solidFill>
                  <a:srgbClr val="172B4D"/>
                </a:solidFill>
                <a:effectLst/>
                <a:latin typeface="-apple-system"/>
              </a:rPr>
              <a:t>verisign</a:t>
            </a:r>
            <a:r>
              <a:rPr lang="en-US" sz="1400" b="0" i="0" dirty="0">
                <a:solidFill>
                  <a:srgbClr val="172B4D"/>
                </a:solidFill>
                <a:effectLst/>
                <a:latin typeface="-apple-system"/>
              </a:rPr>
              <a:t>, </a:t>
            </a:r>
            <a:r>
              <a:rPr lang="en-US" sz="1400" b="0" i="0" dirty="0" err="1">
                <a:solidFill>
                  <a:srgbClr val="172B4D"/>
                </a:solidFill>
                <a:effectLst/>
                <a:latin typeface="-apple-system"/>
              </a:rPr>
              <a:t>icann</a:t>
            </a:r>
            <a:r>
              <a:rPr lang="en-US" sz="1400" b="0" i="0" dirty="0">
                <a:solidFill>
                  <a:srgbClr val="172B4D"/>
                </a:solidFill>
                <a:effectLst/>
                <a:latin typeface="-apple-system"/>
              </a:rPr>
              <a:t>, </a:t>
            </a:r>
            <a:r>
              <a:rPr lang="en-US" sz="1400" b="0" i="0" dirty="0" err="1">
                <a:solidFill>
                  <a:srgbClr val="172B4D"/>
                </a:solidFill>
                <a:effectLst/>
                <a:latin typeface="-apple-system"/>
              </a:rPr>
              <a:t>etc</a:t>
            </a:r>
            <a:r>
              <a:rPr lang="en-US" sz="1400" b="0" i="0" dirty="0">
                <a:solidFill>
                  <a:srgbClr val="172B4D"/>
                </a:solidFill>
                <a:effectLst/>
                <a:latin typeface="-apple-system"/>
              </a:rPr>
              <a:t> - </a:t>
            </a:r>
            <a:r>
              <a:rPr lang="en-US" sz="1400" b="0" i="0" u="none" strike="noStrike" dirty="0">
                <a:solidFill>
                  <a:srgbClr val="3B73AF"/>
                </a:solidFill>
                <a:effectLst/>
                <a:latin typeface="-apple-system"/>
                <a:hlinkClick r:id="rId4"/>
              </a:rPr>
              <a:t>https://www.iana.org/domains/root/servers</a:t>
            </a:r>
            <a:endParaRPr lang="en-US" sz="1400" dirty="0">
              <a:solidFill>
                <a:srgbClr val="172B4D"/>
              </a:solidFill>
              <a:latin typeface="-apple-system"/>
            </a:endParaRPr>
          </a:p>
          <a:p>
            <a:pPr marL="800100" lvl="1" indent="-342900">
              <a:buFont typeface="+mj-lt"/>
              <a:buAutoNum type="alphaLcPeriod"/>
            </a:pPr>
            <a:r>
              <a:rPr lang="en-US" sz="1400" b="0" i="0" dirty="0">
                <a:solidFill>
                  <a:srgbClr val="172B4D"/>
                </a:solidFill>
                <a:effectLst/>
                <a:latin typeface="-apple-system"/>
              </a:rPr>
              <a:t>These are servers around the world that everyone simply trusts as a word of truth</a:t>
            </a:r>
          </a:p>
          <a:p>
            <a:pPr marL="800100" lvl="1" indent="-342900">
              <a:buFont typeface="+mj-lt"/>
              <a:buAutoNum type="alphaLcPeriod"/>
            </a:pPr>
            <a:r>
              <a:rPr lang="en-US" sz="1400" b="0" i="0" dirty="0">
                <a:solidFill>
                  <a:srgbClr val="172B4D"/>
                </a:solidFill>
                <a:effectLst/>
                <a:latin typeface="-apple-system"/>
              </a:rPr>
              <a:t>They tell us </a:t>
            </a:r>
            <a:r>
              <a:rPr lang="en-US" sz="1400" b="0" i="0" u="sng" dirty="0">
                <a:solidFill>
                  <a:srgbClr val="172B4D"/>
                </a:solidFill>
                <a:effectLst/>
                <a:latin typeface="-apple-system"/>
              </a:rPr>
              <a:t>what </a:t>
            </a:r>
            <a:r>
              <a:rPr lang="en-US" sz="1400" b="0" i="0" u="sng" dirty="0">
                <a:solidFill>
                  <a:srgbClr val="222222"/>
                </a:solidFill>
                <a:effectLst/>
                <a:latin typeface="-apple-system"/>
              </a:rPr>
              <a:t>TLD nameserver to connect</a:t>
            </a:r>
            <a:r>
              <a:rPr lang="en-US" sz="1400" b="0" i="0" dirty="0">
                <a:solidFill>
                  <a:srgbClr val="222222"/>
                </a:solidFill>
                <a:effectLst/>
                <a:latin typeface="-apple-system"/>
              </a:rPr>
              <a:t> to for a given domain name which is managed</a:t>
            </a:r>
            <a:endParaRPr lang="en-US" sz="1400" dirty="0">
              <a:solidFill>
                <a:srgbClr val="172B4D"/>
              </a:solidFill>
              <a:latin typeface="-apple-system"/>
            </a:endParaRPr>
          </a:p>
          <a:p>
            <a:pPr>
              <a:buFont typeface="+mj-lt"/>
              <a:buAutoNum type="arabicPeriod"/>
            </a:pPr>
            <a:r>
              <a:rPr lang="en-US" sz="1400" b="0" i="0" dirty="0">
                <a:solidFill>
                  <a:srgbClr val="172B4D"/>
                </a:solidFill>
                <a:effectLst/>
                <a:latin typeface="-apple-system"/>
              </a:rPr>
              <a:t> Query the </a:t>
            </a:r>
            <a:r>
              <a:rPr lang="en-US" sz="1400" b="1" i="0" dirty="0">
                <a:solidFill>
                  <a:srgbClr val="172B4D"/>
                </a:solidFill>
                <a:effectLst/>
                <a:latin typeface="-apple-system"/>
              </a:rPr>
              <a:t>TLD name servers </a:t>
            </a:r>
            <a:r>
              <a:rPr lang="en-US" sz="1400" b="0" i="0" dirty="0">
                <a:solidFill>
                  <a:srgbClr val="172B4D"/>
                </a:solidFill>
                <a:effectLst/>
                <a:latin typeface="-apple-system"/>
              </a:rPr>
              <a:t>(Top-Level Domain name servers)</a:t>
            </a:r>
          </a:p>
          <a:p>
            <a:pPr marL="800100" lvl="1" indent="-342900">
              <a:buFont typeface="+mj-lt"/>
              <a:buAutoNum type="alphaLcPeriod"/>
            </a:pPr>
            <a:r>
              <a:rPr lang="en-US" sz="1400" b="0" i="0" dirty="0">
                <a:solidFill>
                  <a:srgbClr val="222222"/>
                </a:solidFill>
                <a:effectLst/>
                <a:latin typeface="-apple-system"/>
              </a:rPr>
              <a:t>TLD name server keeps tracks of details related to a domains, specific TLD are responsible for domain names based on extension, such as ".com", "</a:t>
            </a:r>
            <a:r>
              <a:rPr lang="en-US" sz="1400" b="0" i="0" dirty="0" err="1">
                <a:solidFill>
                  <a:srgbClr val="222222"/>
                </a:solidFill>
                <a:effectLst/>
                <a:latin typeface="-apple-system"/>
              </a:rPr>
              <a:t>.net</a:t>
            </a:r>
            <a:r>
              <a:rPr lang="en-US" sz="1400" b="0" i="0" dirty="0">
                <a:solidFill>
                  <a:srgbClr val="222222"/>
                </a:solidFill>
                <a:effectLst/>
                <a:latin typeface="-apple-system"/>
              </a:rPr>
              <a:t>", etc. TLD nameservers are managed by the Internet Assigned Numbers Authority (IANA), part of ICANN</a:t>
            </a:r>
            <a:endParaRPr lang="en-US" sz="1400" dirty="0">
              <a:solidFill>
                <a:srgbClr val="172B4D"/>
              </a:solidFill>
              <a:latin typeface="-apple-system"/>
            </a:endParaRPr>
          </a:p>
          <a:p>
            <a:pPr marL="800100" lvl="1" indent="-342900">
              <a:buFont typeface="+mj-lt"/>
              <a:buAutoNum type="alphaLcPeriod"/>
            </a:pPr>
            <a:r>
              <a:rPr lang="en-US" sz="1400" b="0" i="0" dirty="0">
                <a:solidFill>
                  <a:srgbClr val="172B4D"/>
                </a:solidFill>
                <a:effectLst/>
                <a:latin typeface="-apple-system"/>
              </a:rPr>
              <a:t>Since the TLD nameserver keeps track of details related to a domain, we ask it </a:t>
            </a:r>
            <a:r>
              <a:rPr lang="en-US" sz="1400" b="0" i="0" u="sng" dirty="0">
                <a:solidFill>
                  <a:srgbClr val="172B4D"/>
                </a:solidFill>
                <a:effectLst/>
                <a:latin typeface="-apple-system"/>
              </a:rPr>
              <a:t>what authoritative nameserver should be used</a:t>
            </a:r>
            <a:r>
              <a:rPr lang="en-US" sz="1400" b="0" i="0" dirty="0">
                <a:solidFill>
                  <a:srgbClr val="172B4D"/>
                </a:solidFill>
                <a:effectLst/>
                <a:latin typeface="-apple-system"/>
              </a:rPr>
              <a:t> for the domain being looked up.</a:t>
            </a:r>
          </a:p>
          <a:p>
            <a:pPr algn="l">
              <a:buFont typeface="+mj-lt"/>
              <a:buAutoNum type="arabicPeriod"/>
            </a:pPr>
            <a:r>
              <a:rPr lang="en-US" sz="1400" b="0" i="0" dirty="0">
                <a:solidFill>
                  <a:srgbClr val="172B4D"/>
                </a:solidFill>
                <a:effectLst/>
                <a:latin typeface="-apple-system"/>
              </a:rPr>
              <a:t>Query the </a:t>
            </a:r>
            <a:r>
              <a:rPr lang="en-US" sz="1400" b="1" i="0" dirty="0">
                <a:solidFill>
                  <a:srgbClr val="172B4D"/>
                </a:solidFill>
                <a:effectLst/>
                <a:latin typeface="-apple-system"/>
              </a:rPr>
              <a:t>DNS/authoritative name servers </a:t>
            </a:r>
          </a:p>
          <a:p>
            <a:pPr marL="800100" lvl="1" indent="-342900">
              <a:buFont typeface="+mj-lt"/>
              <a:buAutoNum type="alphaLcPeriod"/>
            </a:pPr>
            <a:r>
              <a:rPr lang="en-US" sz="1400" b="0" i="0" dirty="0">
                <a:solidFill>
                  <a:srgbClr val="172B4D"/>
                </a:solidFill>
                <a:effectLst/>
                <a:latin typeface="-apple-system"/>
              </a:rPr>
              <a:t>A authoritative name server is a name server that gives answers in response to questions asked about names in a zone. An authoritative name server provides actual answer to your DNS queries, such as what IP address for a respective name.</a:t>
            </a:r>
          </a:p>
          <a:p>
            <a:pPr marL="800100" lvl="1" indent="-342900">
              <a:buFont typeface="+mj-lt"/>
              <a:buAutoNum type="alphaLcPeriod"/>
            </a:pPr>
            <a:r>
              <a:rPr lang="en-US" sz="1400" b="0" i="0" dirty="0">
                <a:solidFill>
                  <a:srgbClr val="172B4D"/>
                </a:solidFill>
                <a:effectLst/>
                <a:latin typeface="-apple-system"/>
              </a:rPr>
              <a:t>It will return the actual </a:t>
            </a:r>
            <a:r>
              <a:rPr lang="en-US" sz="1400" b="0" i="0" u="sng" dirty="0">
                <a:solidFill>
                  <a:srgbClr val="172B4D"/>
                </a:solidFill>
                <a:effectLst/>
                <a:latin typeface="-apple-system"/>
              </a:rPr>
              <a:t>IP address which should be connected to for a specific name</a:t>
            </a:r>
            <a:r>
              <a:rPr lang="en-US" sz="1400" b="0" i="0" dirty="0">
                <a:solidFill>
                  <a:srgbClr val="172B4D"/>
                </a:solidFill>
                <a:effectLst/>
                <a:latin typeface="-apple-system"/>
              </a:rPr>
              <a:t>.</a:t>
            </a:r>
          </a:p>
          <a:p>
            <a:pPr algn="l">
              <a:buFont typeface="+mj-lt"/>
              <a:buAutoNum type="arabicPeriod"/>
            </a:pPr>
            <a:r>
              <a:rPr lang="en-US" sz="1400" b="0" i="0" dirty="0">
                <a:solidFill>
                  <a:srgbClr val="172B4D"/>
                </a:solidFill>
                <a:effectLst/>
                <a:latin typeface="-apple-system"/>
              </a:rPr>
              <a:t>Connect to specific </a:t>
            </a:r>
            <a:r>
              <a:rPr lang="en-US" sz="1400" b="1" i="0" dirty="0">
                <a:solidFill>
                  <a:srgbClr val="172B4D"/>
                </a:solidFill>
                <a:effectLst/>
                <a:latin typeface="-apple-system"/>
              </a:rPr>
              <a:t>IP address</a:t>
            </a:r>
            <a:endParaRPr lang="en-US" sz="1400" b="0" i="0" dirty="0">
              <a:solidFill>
                <a:srgbClr val="172B4D"/>
              </a:solidFill>
              <a:effectLst/>
              <a:latin typeface="-apple-system"/>
            </a:endParaRPr>
          </a:p>
          <a:p>
            <a:pPr marL="800100" lvl="1" indent="-342900" algn="l">
              <a:buFont typeface="+mj-lt"/>
              <a:buAutoNum type="alphaLcPeriod"/>
            </a:pPr>
            <a:r>
              <a:rPr lang="en-US" sz="1400" b="0" i="0" dirty="0">
                <a:solidFill>
                  <a:srgbClr val="172B4D"/>
                </a:solidFill>
                <a:effectLst/>
                <a:latin typeface="-apple-system"/>
              </a:rPr>
              <a:t>we actually connect to the IP address</a:t>
            </a:r>
          </a:p>
        </p:txBody>
      </p:sp>
    </p:spTree>
    <p:extLst>
      <p:ext uri="{BB962C8B-B14F-4D97-AF65-F5344CB8AC3E}">
        <p14:creationId xmlns:p14="http://schemas.microsoft.com/office/powerpoint/2010/main" val="1799857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0E88F2-6ACB-4DA1-B7EA-E0F62C4C7193}"/>
              </a:ext>
            </a:extLst>
          </p:cNvPr>
          <p:cNvSpPr>
            <a:spLocks noGrp="1"/>
          </p:cNvSpPr>
          <p:nvPr>
            <p:ph type="body" idx="1"/>
          </p:nvPr>
        </p:nvSpPr>
        <p:spPr>
          <a:xfrm>
            <a:off x="5079112" y="2133601"/>
            <a:ext cx="6672459" cy="4431983"/>
          </a:xfrm>
        </p:spPr>
        <p:txBody>
          <a:bodyPr/>
          <a:lstStyle/>
          <a:p>
            <a:pPr algn="l"/>
            <a:r>
              <a:rPr lang="en-US" b="1" i="0" dirty="0">
                <a:solidFill>
                  <a:srgbClr val="5E6C84"/>
                </a:solidFill>
                <a:effectLst/>
                <a:latin typeface="-apple-system"/>
              </a:rPr>
              <a:t>Registrar and Registry</a:t>
            </a:r>
          </a:p>
          <a:p>
            <a:pPr marL="285750" indent="-285750" algn="l">
              <a:buFont typeface="Arial" panose="020B0604020202020204" pitchFamily="34" charset="0"/>
              <a:buChar char="•"/>
            </a:pPr>
            <a:r>
              <a:rPr lang="en-US" b="1" i="0" dirty="0">
                <a:solidFill>
                  <a:srgbClr val="111111"/>
                </a:solidFill>
                <a:effectLst/>
                <a:latin typeface="-apple-system"/>
              </a:rPr>
              <a:t>Registrar</a:t>
            </a:r>
            <a:r>
              <a:rPr lang="en-US" b="0" i="0" dirty="0">
                <a:solidFill>
                  <a:srgbClr val="111111"/>
                </a:solidFill>
                <a:effectLst/>
                <a:latin typeface="-apple-system"/>
              </a:rPr>
              <a:t>: is an accredited organization, like GoDaddy, that sells domain names to the public</a:t>
            </a:r>
          </a:p>
          <a:p>
            <a:pPr marL="285750" indent="-285750" algn="l">
              <a:buFont typeface="Arial" panose="020B0604020202020204" pitchFamily="34" charset="0"/>
              <a:buChar char="•"/>
            </a:pPr>
            <a:r>
              <a:rPr lang="en-US" b="1" i="0" dirty="0">
                <a:solidFill>
                  <a:srgbClr val="172B4D"/>
                </a:solidFill>
                <a:effectLst/>
                <a:latin typeface="-apple-system"/>
              </a:rPr>
              <a:t>Registry: </a:t>
            </a:r>
            <a:r>
              <a:rPr lang="en-US" b="0" i="0" dirty="0">
                <a:solidFill>
                  <a:srgbClr val="111111"/>
                </a:solidFill>
                <a:effectLst/>
                <a:latin typeface="-apple-system"/>
              </a:rPr>
              <a:t>domain name registry is an organization that manages top-level domain names. </a:t>
            </a:r>
          </a:p>
          <a:p>
            <a:pPr marL="285750" indent="-285750" algn="l">
              <a:buFont typeface="Arial" panose="020B0604020202020204" pitchFamily="34" charset="0"/>
              <a:buChar char="•"/>
            </a:pPr>
            <a:r>
              <a:rPr lang="en-US" b="0" i="0" u="sng" dirty="0">
                <a:solidFill>
                  <a:srgbClr val="111111"/>
                </a:solidFill>
                <a:effectLst/>
                <a:latin typeface="-apple-system"/>
              </a:rPr>
              <a:t>You can "buy" domains</a:t>
            </a:r>
            <a:r>
              <a:rPr lang="en-US" b="0" i="0" dirty="0">
                <a:solidFill>
                  <a:srgbClr val="111111"/>
                </a:solidFill>
                <a:effectLst/>
                <a:latin typeface="-apple-system"/>
              </a:rPr>
              <a:t>: you can go to a company/organization/registrar like </a:t>
            </a:r>
            <a:r>
              <a:rPr lang="en-US" b="0" i="0" dirty="0" err="1">
                <a:solidFill>
                  <a:srgbClr val="111111"/>
                </a:solidFill>
                <a:effectLst/>
                <a:latin typeface="-apple-system"/>
              </a:rPr>
              <a:t>godaddy</a:t>
            </a:r>
            <a:r>
              <a:rPr lang="en-US" b="0" i="0" dirty="0">
                <a:solidFill>
                  <a:srgbClr val="111111"/>
                </a:solidFill>
                <a:effectLst/>
                <a:latin typeface="-apple-system"/>
              </a:rPr>
              <a:t> to "buy a domain".</a:t>
            </a:r>
          </a:p>
          <a:p>
            <a:pPr marL="285750" indent="-285750" algn="l">
              <a:buFont typeface="Arial" panose="020B0604020202020204" pitchFamily="34" charset="0"/>
              <a:buChar char="•"/>
            </a:pPr>
            <a:r>
              <a:rPr lang="en-US" b="0" i="0" u="sng" dirty="0">
                <a:solidFill>
                  <a:srgbClr val="172B4D"/>
                </a:solidFill>
                <a:effectLst/>
                <a:latin typeface="-apple-system"/>
              </a:rPr>
              <a:t>You can Host your own DNS server for the domain record</a:t>
            </a:r>
            <a:r>
              <a:rPr lang="en-US" b="0" i="0" dirty="0">
                <a:solidFill>
                  <a:srgbClr val="172B4D"/>
                </a:solidFill>
                <a:effectLst/>
                <a:latin typeface="-apple-system"/>
              </a:rPr>
              <a:t>: Once in control of the domain record, you can update it to point at a DNS server which you control. </a:t>
            </a:r>
            <a:br>
              <a:rPr lang="en-US" b="0" i="0" dirty="0">
                <a:solidFill>
                  <a:srgbClr val="172B4D"/>
                </a:solidFill>
                <a:effectLst/>
                <a:latin typeface="-apple-system"/>
              </a:rPr>
            </a:br>
            <a:r>
              <a:rPr lang="en-US" b="0" i="1" dirty="0">
                <a:solidFill>
                  <a:srgbClr val="FF0000"/>
                </a:solidFill>
                <a:effectLst/>
                <a:latin typeface="-apple-system"/>
              </a:rPr>
              <a:t>For an attacker this means when people connect to "attacker.com", they ask the registry for the record, the record says use the attacker's DNS server, and that server can return back any IP address it wants. </a:t>
            </a:r>
            <a:br>
              <a:rPr lang="en-US" b="0" i="1" dirty="0">
                <a:solidFill>
                  <a:srgbClr val="FF0000"/>
                </a:solidFill>
                <a:effectLst/>
                <a:latin typeface="-apple-system"/>
              </a:rPr>
            </a:br>
            <a:r>
              <a:rPr lang="en-US" b="0" i="1" dirty="0">
                <a:solidFill>
                  <a:srgbClr val="FF0000"/>
                </a:solidFill>
                <a:effectLst/>
                <a:latin typeface="-apple-system"/>
              </a:rPr>
              <a:t>This nature of issue typically shows up as </a:t>
            </a:r>
            <a:r>
              <a:rPr lang="en-US" b="0" i="1" u="sng" dirty="0">
                <a:solidFill>
                  <a:srgbClr val="FF0000"/>
                </a:solidFill>
                <a:effectLst/>
                <a:latin typeface="-apple-system"/>
              </a:rPr>
              <a:t>“DNS Rebinding” attacks</a:t>
            </a:r>
            <a:endParaRPr lang="en-US" b="0" i="0" u="sng" dirty="0">
              <a:solidFill>
                <a:srgbClr val="172B4D"/>
              </a:solidFill>
              <a:effectLst/>
              <a:latin typeface="-apple-system"/>
            </a:endParaRPr>
          </a:p>
          <a:p>
            <a:endParaRPr lang="en-US" dirty="0"/>
          </a:p>
        </p:txBody>
      </p:sp>
      <p:sp>
        <p:nvSpPr>
          <p:cNvPr id="4" name="Footer Placeholder 3">
            <a:extLst>
              <a:ext uri="{FF2B5EF4-FFF2-40B4-BE49-F238E27FC236}">
                <a16:creationId xmlns:a16="http://schemas.microsoft.com/office/drawing/2014/main" id="{9F53FE46-5E98-46A4-A196-630392673A87}"/>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sp>
        <p:nvSpPr>
          <p:cNvPr id="5" name="Title 1">
            <a:extLst>
              <a:ext uri="{FF2B5EF4-FFF2-40B4-BE49-F238E27FC236}">
                <a16:creationId xmlns:a16="http://schemas.microsoft.com/office/drawing/2014/main" id="{B6564DEA-5F89-4685-B971-ED83B534B1BD}"/>
              </a:ext>
            </a:extLst>
          </p:cNvPr>
          <p:cNvSpPr>
            <a:spLocks noGrp="1"/>
          </p:cNvSpPr>
          <p:nvPr>
            <p:ph type="title"/>
          </p:nvPr>
        </p:nvSpPr>
        <p:spPr>
          <a:xfrm>
            <a:off x="507112" y="533400"/>
            <a:ext cx="5588251" cy="2031325"/>
          </a:xfrm>
        </p:spPr>
        <p:txBody>
          <a:bodyPr/>
          <a:lstStyle/>
          <a:p>
            <a:r>
              <a:rPr lang="en-US" b="0" dirty="0">
                <a:latin typeface="Calibri Light"/>
                <a:cs typeface="Calibri Light"/>
              </a:rPr>
              <a:t>DNS</a:t>
            </a:r>
            <a:r>
              <a:rPr lang="en-US" b="0" spc="-20" dirty="0">
                <a:latin typeface="Calibri Light"/>
                <a:cs typeface="Calibri Light"/>
              </a:rPr>
              <a:t> </a:t>
            </a:r>
            <a:r>
              <a:rPr lang="en-US" b="0" spc="-15" dirty="0">
                <a:latin typeface="Calibri Light"/>
                <a:cs typeface="Calibri Light"/>
              </a:rPr>
              <a:t>Servers – </a:t>
            </a:r>
            <a:br>
              <a:rPr lang="en-US" b="0" spc="-15" dirty="0">
                <a:latin typeface="Calibri Light"/>
                <a:cs typeface="Calibri Light"/>
              </a:rPr>
            </a:br>
            <a:r>
              <a:rPr lang="en-US" b="0" spc="-15" dirty="0">
                <a:latin typeface="Calibri Light"/>
                <a:cs typeface="Calibri Light"/>
              </a:rPr>
              <a:t>What </a:t>
            </a:r>
            <a:r>
              <a:rPr lang="en-US" spc="-15" dirty="0">
                <a:latin typeface="Calibri Light"/>
                <a:cs typeface="Calibri Light"/>
              </a:rPr>
              <a:t>A</a:t>
            </a:r>
            <a:r>
              <a:rPr lang="en-US" b="0" spc="-15" dirty="0">
                <a:latin typeface="Calibri Light"/>
                <a:cs typeface="Calibri Light"/>
              </a:rPr>
              <a:t>ctually </a:t>
            </a:r>
            <a:r>
              <a:rPr lang="en-US" spc="-15" dirty="0">
                <a:latin typeface="Calibri Light"/>
                <a:cs typeface="Calibri Light"/>
              </a:rPr>
              <a:t>H</a:t>
            </a:r>
            <a:r>
              <a:rPr lang="en-US" b="0" spc="-15" dirty="0">
                <a:latin typeface="Calibri Light"/>
                <a:cs typeface="Calibri Light"/>
              </a:rPr>
              <a:t>appens?</a:t>
            </a:r>
            <a:endParaRPr lang="en-US" dirty="0"/>
          </a:p>
        </p:txBody>
      </p:sp>
      <p:pic>
        <p:nvPicPr>
          <p:cNvPr id="2050" name="Picture 2" descr="Difference between a registrar, registry, and registrant">
            <a:extLst>
              <a:ext uri="{FF2B5EF4-FFF2-40B4-BE49-F238E27FC236}">
                <a16:creationId xmlns:a16="http://schemas.microsoft.com/office/drawing/2014/main" id="{7E9B0F71-5B5D-4E9F-ACE9-91855586EE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048" y="2079989"/>
            <a:ext cx="4572000" cy="23812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FF237C-A013-41F1-8D82-20F5065D0A1A}"/>
              </a:ext>
            </a:extLst>
          </p:cNvPr>
          <p:cNvSpPr txBox="1"/>
          <p:nvPr/>
        </p:nvSpPr>
        <p:spPr>
          <a:xfrm>
            <a:off x="254048" y="4466103"/>
            <a:ext cx="2489152" cy="261610"/>
          </a:xfrm>
          <a:prstGeom prst="rect">
            <a:avLst/>
          </a:prstGeom>
          <a:noFill/>
        </p:spPr>
        <p:txBody>
          <a:bodyPr wrap="square">
            <a:spAutoFit/>
          </a:bodyPr>
          <a:lstStyle/>
          <a:p>
            <a:r>
              <a:rPr kumimoji="0" lang="en-US" altLang="en-US" sz="1100" b="0" i="0" u="none" strike="noStrike" cap="none" normalizeH="0" baseline="0" dirty="0">
                <a:ln>
                  <a:noFill/>
                </a:ln>
                <a:solidFill>
                  <a:srgbClr val="172B4D"/>
                </a:solidFill>
                <a:effectLst/>
                <a:latin typeface="-apple-system"/>
              </a:rPr>
              <a:t>(image</a:t>
            </a:r>
            <a:r>
              <a:rPr kumimoji="0" lang="en-US" altLang="en-US" sz="1100" b="0" i="1" u="none" strike="noStrike" cap="none" normalizeH="0" baseline="0" dirty="0">
                <a:ln>
                  <a:noFill/>
                </a:ln>
                <a:solidFill>
                  <a:srgbClr val="172B4D"/>
                </a:solidFill>
                <a:effectLst/>
                <a:latin typeface="-apple-system"/>
              </a:rPr>
              <a:t> stolen from </a:t>
            </a:r>
            <a:r>
              <a:rPr kumimoji="0" lang="en-US" altLang="en-US" sz="1100" b="0" i="1" u="none" strike="noStrike" cap="none" normalizeH="0" baseline="0" dirty="0">
                <a:ln>
                  <a:noFill/>
                </a:ln>
                <a:solidFill>
                  <a:srgbClr val="3B73AF"/>
                </a:solidFill>
                <a:effectLst/>
                <a:latin typeface="-apple-system"/>
                <a:hlinkClick r:id="rId4"/>
              </a:rPr>
              <a:t>cloudflare.com</a:t>
            </a:r>
            <a:r>
              <a:rPr kumimoji="0" lang="en-US" altLang="en-US" sz="1100" b="0" i="1" u="none" strike="noStrike" cap="none" normalizeH="0" baseline="0" dirty="0">
                <a:ln>
                  <a:noFill/>
                </a:ln>
                <a:solidFill>
                  <a:srgbClr val="172B4D"/>
                </a:solidFill>
                <a:effectLst/>
                <a:latin typeface="-apple-system"/>
              </a:rPr>
              <a:t>)</a:t>
            </a:r>
            <a:r>
              <a:rPr kumimoji="0" lang="en-US" altLang="en-US" sz="1000" b="0" i="0" u="none" strike="noStrike" cap="none" normalizeH="0" baseline="0" dirty="0">
                <a:ln>
                  <a:noFill/>
                </a:ln>
                <a:solidFill>
                  <a:schemeClr val="tx1"/>
                </a:solidFill>
                <a:effectLst/>
              </a:rPr>
              <a:t> </a:t>
            </a:r>
            <a:endParaRPr lang="en-US" sz="1100" dirty="0"/>
          </a:p>
        </p:txBody>
      </p:sp>
    </p:spTree>
    <p:extLst>
      <p:ext uri="{BB962C8B-B14F-4D97-AF65-F5344CB8AC3E}">
        <p14:creationId xmlns:p14="http://schemas.microsoft.com/office/powerpoint/2010/main" val="153921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73964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File</a:t>
            </a:r>
            <a:r>
              <a:rPr b="0" spc="-15" dirty="0">
                <a:latin typeface="Calibri Light"/>
                <a:cs typeface="Calibri Light"/>
              </a:rPr>
              <a:t> </a:t>
            </a:r>
            <a:r>
              <a:rPr b="0" dirty="0">
                <a:latin typeface="Calibri Light"/>
                <a:cs typeface="Calibri Light"/>
              </a:rPr>
              <a:t>and</a:t>
            </a:r>
            <a:r>
              <a:rPr b="0" spc="-30" dirty="0">
                <a:latin typeface="Calibri Light"/>
                <a:cs typeface="Calibri Light"/>
              </a:rPr>
              <a:t> </a:t>
            </a:r>
            <a:r>
              <a:rPr b="0" spc="-20" dirty="0">
                <a:latin typeface="Calibri Light"/>
                <a:cs typeface="Calibri Light"/>
              </a:rPr>
              <a:t>Print</a:t>
            </a:r>
            <a:r>
              <a:rPr b="0" dirty="0">
                <a:latin typeface="Calibri Light"/>
                <a:cs typeface="Calibri Light"/>
              </a:rPr>
              <a:t> </a:t>
            </a:r>
            <a:r>
              <a:rPr b="0" spc="-15" dirty="0">
                <a:latin typeface="Calibri Light"/>
                <a:cs typeface="Calibri Light"/>
              </a:rPr>
              <a:t>Servers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309225" cy="2879634"/>
          </a:xfrm>
          <a:prstGeom prst="rect">
            <a:avLst/>
          </a:prstGeom>
        </p:spPr>
        <p:txBody>
          <a:bodyPr vert="horz" wrap="square" lIns="0" tIns="12065" rIns="0" bIns="0" rtlCol="0">
            <a:spAutoFit/>
          </a:bodyPr>
          <a:lstStyle/>
          <a:p>
            <a:pPr marL="12700">
              <a:lnSpc>
                <a:spcPts val="3195"/>
              </a:lnSpc>
              <a:spcBef>
                <a:spcPts val="95"/>
              </a:spcBef>
            </a:pPr>
            <a:r>
              <a:rPr sz="2800" spc="-10" dirty="0">
                <a:latin typeface="Calibri"/>
                <a:cs typeface="Calibri"/>
              </a:rPr>
              <a:t>File</a:t>
            </a:r>
            <a:r>
              <a:rPr sz="2800" dirty="0">
                <a:latin typeface="Calibri"/>
                <a:cs typeface="Calibri"/>
              </a:rPr>
              <a:t> </a:t>
            </a:r>
            <a:r>
              <a:rPr sz="2800" spc="-15" dirty="0">
                <a:latin typeface="Calibri"/>
                <a:cs typeface="Calibri"/>
              </a:rPr>
              <a:t>servers</a:t>
            </a:r>
            <a:r>
              <a:rPr sz="2800" spc="30" dirty="0">
                <a:latin typeface="Calibri"/>
                <a:cs typeface="Calibri"/>
              </a:rPr>
              <a:t> </a:t>
            </a:r>
            <a:r>
              <a:rPr sz="2800" spc="-10" dirty="0">
                <a:latin typeface="Calibri"/>
                <a:cs typeface="Calibri"/>
              </a:rPr>
              <a:t>allow</a:t>
            </a:r>
            <a:r>
              <a:rPr sz="2800" spc="-5" dirty="0">
                <a:latin typeface="Calibri"/>
                <a:cs typeface="Calibri"/>
              </a:rPr>
              <a:t> an</a:t>
            </a:r>
            <a:r>
              <a:rPr sz="2800" spc="15" dirty="0">
                <a:latin typeface="Calibri"/>
                <a:cs typeface="Calibri"/>
              </a:rPr>
              <a:t> </a:t>
            </a:r>
            <a:r>
              <a:rPr sz="2800" spc="-20" dirty="0">
                <a:latin typeface="Calibri"/>
                <a:cs typeface="Calibri"/>
              </a:rPr>
              <a:t>organization</a:t>
            </a:r>
            <a:r>
              <a:rPr sz="2800" spc="-15" dirty="0">
                <a:latin typeface="Calibri"/>
                <a:cs typeface="Calibri"/>
              </a:rPr>
              <a:t> to</a:t>
            </a:r>
            <a:r>
              <a:rPr sz="2800" spc="20" dirty="0">
                <a:latin typeface="Calibri"/>
                <a:cs typeface="Calibri"/>
              </a:rPr>
              <a:t> </a:t>
            </a:r>
            <a:r>
              <a:rPr sz="2800" b="1" spc="-15" dirty="0">
                <a:latin typeface="Calibri"/>
                <a:cs typeface="Calibri"/>
              </a:rPr>
              <a:t>centrally</a:t>
            </a:r>
            <a:r>
              <a:rPr sz="2800" b="1" spc="35" dirty="0">
                <a:latin typeface="Calibri"/>
                <a:cs typeface="Calibri"/>
              </a:rPr>
              <a:t> </a:t>
            </a:r>
            <a:r>
              <a:rPr sz="2800" b="1" spc="-20" dirty="0">
                <a:latin typeface="Calibri"/>
                <a:cs typeface="Calibri"/>
              </a:rPr>
              <a:t>store,</a:t>
            </a:r>
            <a:r>
              <a:rPr sz="2800" b="1" spc="25" dirty="0">
                <a:latin typeface="Calibri"/>
                <a:cs typeface="Calibri"/>
              </a:rPr>
              <a:t> </a:t>
            </a:r>
            <a:r>
              <a:rPr sz="2800" b="1" spc="-5" dirty="0">
                <a:latin typeface="Calibri"/>
                <a:cs typeface="Calibri"/>
              </a:rPr>
              <a:t>back</a:t>
            </a:r>
            <a:r>
              <a:rPr sz="2800" b="1" spc="20" dirty="0">
                <a:latin typeface="Calibri"/>
                <a:cs typeface="Calibri"/>
              </a:rPr>
              <a:t> </a:t>
            </a:r>
            <a:r>
              <a:rPr sz="2800" b="1" spc="-10" dirty="0">
                <a:latin typeface="Calibri"/>
                <a:cs typeface="Calibri"/>
              </a:rPr>
              <a:t>up,</a:t>
            </a:r>
            <a:r>
              <a:rPr sz="2800" b="1" spc="10" dirty="0">
                <a:latin typeface="Calibri"/>
                <a:cs typeface="Calibri"/>
              </a:rPr>
              <a:t> </a:t>
            </a:r>
            <a:r>
              <a:rPr sz="2800" b="1" spc="-5" dirty="0">
                <a:latin typeface="Calibri"/>
                <a:cs typeface="Calibri"/>
              </a:rPr>
              <a:t>and</a:t>
            </a:r>
            <a:r>
              <a:rPr sz="2800" b="1" spc="5" dirty="0">
                <a:latin typeface="Calibri"/>
                <a:cs typeface="Calibri"/>
              </a:rPr>
              <a:t> </a:t>
            </a:r>
            <a:r>
              <a:rPr sz="2800" b="1" spc="-10" dirty="0">
                <a:latin typeface="Calibri"/>
                <a:cs typeface="Calibri"/>
              </a:rPr>
              <a:t>share</a:t>
            </a:r>
            <a:endParaRPr sz="2800" dirty="0">
              <a:latin typeface="Calibri"/>
              <a:cs typeface="Calibri"/>
            </a:endParaRPr>
          </a:p>
          <a:p>
            <a:pPr marL="12700">
              <a:lnSpc>
                <a:spcPts val="3195"/>
              </a:lnSpc>
            </a:pPr>
            <a:r>
              <a:rPr sz="2800" spc="-20" dirty="0">
                <a:latin typeface="Calibri"/>
                <a:cs typeface="Calibri"/>
              </a:rPr>
              <a:t>data </a:t>
            </a:r>
            <a:r>
              <a:rPr sz="2800" spc="-10" dirty="0">
                <a:latin typeface="Calibri"/>
                <a:cs typeface="Calibri"/>
              </a:rPr>
              <a:t>between</a:t>
            </a:r>
            <a:r>
              <a:rPr sz="2800" spc="-25" dirty="0">
                <a:latin typeface="Calibri"/>
                <a:cs typeface="Calibri"/>
              </a:rPr>
              <a:t> </a:t>
            </a:r>
            <a:r>
              <a:rPr sz="2800" spc="-10" dirty="0">
                <a:latin typeface="Calibri"/>
                <a:cs typeface="Calibri"/>
              </a:rPr>
              <a:t>employees.</a:t>
            </a:r>
            <a:endParaRPr sz="2800" dirty="0">
              <a:latin typeface="Calibri"/>
              <a:cs typeface="Calibri"/>
            </a:endParaRPr>
          </a:p>
          <a:p>
            <a:pPr>
              <a:lnSpc>
                <a:spcPct val="100000"/>
              </a:lnSpc>
              <a:spcBef>
                <a:spcPts val="40"/>
              </a:spcBef>
            </a:pPr>
            <a:endParaRPr sz="3300" dirty="0">
              <a:latin typeface="Calibri"/>
              <a:cs typeface="Calibri"/>
            </a:endParaRPr>
          </a:p>
          <a:p>
            <a:pPr marL="241300" marR="652145" indent="-228600">
              <a:lnSpc>
                <a:spcPts val="3030"/>
              </a:lnSpc>
              <a:buFont typeface="Arial"/>
              <a:buChar char="•"/>
              <a:tabLst>
                <a:tab pos="241300" algn="l"/>
              </a:tabLst>
            </a:pPr>
            <a:r>
              <a:rPr sz="2800" spc="-10" dirty="0">
                <a:latin typeface="Calibri"/>
                <a:cs typeface="Calibri"/>
              </a:rPr>
              <a:t>Mini</a:t>
            </a:r>
            <a:r>
              <a:rPr sz="2800" spc="15" dirty="0">
                <a:latin typeface="Calibri"/>
                <a:cs typeface="Calibri"/>
              </a:rPr>
              <a:t> </a:t>
            </a:r>
            <a:r>
              <a:rPr sz="2800" spc="-20" dirty="0">
                <a:latin typeface="Calibri"/>
                <a:cs typeface="Calibri"/>
              </a:rPr>
              <a:t>Exercise:</a:t>
            </a:r>
            <a:r>
              <a:rPr sz="2800" spc="-5" dirty="0">
                <a:latin typeface="Calibri"/>
                <a:cs typeface="Calibri"/>
              </a:rPr>
              <a:t> </a:t>
            </a:r>
            <a:br>
              <a:rPr lang="en-US" sz="2800" spc="-5" dirty="0">
                <a:latin typeface="Calibri"/>
                <a:cs typeface="Calibri"/>
              </a:rPr>
            </a:br>
            <a:r>
              <a:rPr sz="2800" spc="-10" dirty="0">
                <a:latin typeface="Calibri"/>
                <a:cs typeface="Calibri"/>
              </a:rPr>
              <a:t>What</a:t>
            </a:r>
            <a:r>
              <a:rPr sz="2800" spc="20" dirty="0">
                <a:latin typeface="Calibri"/>
                <a:cs typeface="Calibri"/>
              </a:rPr>
              <a:t> </a:t>
            </a:r>
            <a:r>
              <a:rPr sz="2800" spc="-20" dirty="0">
                <a:latin typeface="Calibri"/>
                <a:cs typeface="Calibri"/>
              </a:rPr>
              <a:t>are</a:t>
            </a:r>
            <a:r>
              <a:rPr sz="2800" spc="-10" dirty="0">
                <a:latin typeface="Calibri"/>
                <a:cs typeface="Calibri"/>
              </a:rPr>
              <a:t> </a:t>
            </a:r>
            <a:r>
              <a:rPr sz="2800" spc="-5" dirty="0">
                <a:latin typeface="Calibri"/>
                <a:cs typeface="Calibri"/>
              </a:rPr>
              <a:t>some</a:t>
            </a:r>
            <a:r>
              <a:rPr sz="2800" spc="15" dirty="0">
                <a:latin typeface="Calibri"/>
                <a:cs typeface="Calibri"/>
              </a:rPr>
              <a:t> </a:t>
            </a:r>
            <a:r>
              <a:rPr sz="2800" spc="-15" dirty="0">
                <a:latin typeface="Calibri"/>
                <a:cs typeface="Calibri"/>
              </a:rPr>
              <a:t>protocols</a:t>
            </a:r>
            <a:r>
              <a:rPr sz="2800" spc="25" dirty="0">
                <a:latin typeface="Calibri"/>
                <a:cs typeface="Calibri"/>
              </a:rPr>
              <a:t> </a:t>
            </a:r>
            <a:r>
              <a:rPr sz="2800" spc="-5" dirty="0">
                <a:latin typeface="Calibri"/>
                <a:cs typeface="Calibri"/>
              </a:rPr>
              <a:t>and</a:t>
            </a:r>
            <a:r>
              <a:rPr sz="2800" spc="10" dirty="0">
                <a:latin typeface="Calibri"/>
                <a:cs typeface="Calibri"/>
              </a:rPr>
              <a:t> </a:t>
            </a:r>
            <a:r>
              <a:rPr sz="2800" spc="-5" dirty="0">
                <a:latin typeface="Calibri"/>
                <a:cs typeface="Calibri"/>
              </a:rPr>
              <a:t>ports</a:t>
            </a:r>
            <a:r>
              <a:rPr sz="2800" spc="25" dirty="0">
                <a:latin typeface="Calibri"/>
                <a:cs typeface="Calibri"/>
              </a:rPr>
              <a:t> </a:t>
            </a:r>
            <a:r>
              <a:rPr sz="2800" spc="-25" dirty="0">
                <a:latin typeface="Calibri"/>
                <a:cs typeface="Calibri"/>
              </a:rPr>
              <a:t>for</a:t>
            </a:r>
            <a:r>
              <a:rPr sz="2800" spc="15" dirty="0">
                <a:latin typeface="Calibri"/>
                <a:cs typeface="Calibri"/>
              </a:rPr>
              <a:t> </a:t>
            </a:r>
            <a:r>
              <a:rPr sz="2800" spc="-10" dirty="0">
                <a:latin typeface="Calibri"/>
                <a:cs typeface="Calibri"/>
              </a:rPr>
              <a:t>filesharing? </a:t>
            </a:r>
            <a:br>
              <a:rPr lang="en-US" sz="2800" spc="-10" dirty="0">
                <a:latin typeface="Calibri"/>
                <a:cs typeface="Calibri"/>
              </a:rPr>
            </a:br>
            <a:r>
              <a:rPr lang="en-US" sz="2800" spc="-10" dirty="0">
                <a:latin typeface="Calibri"/>
                <a:cs typeface="Calibri"/>
              </a:rPr>
              <a:t>How would you go about interacting with it? </a:t>
            </a:r>
            <a:br>
              <a:rPr lang="en-US" sz="2800" spc="-10" dirty="0">
                <a:latin typeface="Calibri"/>
                <a:cs typeface="Calibri"/>
              </a:rPr>
            </a:br>
            <a:r>
              <a:rPr sz="2800" spc="-620" dirty="0">
                <a:latin typeface="Calibri"/>
                <a:cs typeface="Calibri"/>
              </a:rPr>
              <a:t> </a:t>
            </a:r>
            <a:r>
              <a:rPr sz="2800" spc="-15" dirty="0">
                <a:latin typeface="Calibri"/>
                <a:cs typeface="Calibri"/>
              </a:rPr>
              <a:t>Research</a:t>
            </a:r>
            <a:r>
              <a:rPr sz="2800" spc="-10" dirty="0">
                <a:latin typeface="Calibri"/>
                <a:cs typeface="Calibri"/>
              </a:rPr>
              <a:t> if</a:t>
            </a:r>
            <a:r>
              <a:rPr sz="2800" spc="-5" dirty="0">
                <a:latin typeface="Calibri"/>
                <a:cs typeface="Calibri"/>
              </a:rPr>
              <a:t> </a:t>
            </a:r>
            <a:r>
              <a:rPr sz="2800" spc="-20" dirty="0">
                <a:latin typeface="Calibri"/>
                <a:cs typeface="Calibri"/>
              </a:rPr>
              <a:t>you</a:t>
            </a:r>
            <a:r>
              <a:rPr sz="2800" spc="20" dirty="0">
                <a:latin typeface="Calibri"/>
                <a:cs typeface="Calibri"/>
              </a:rPr>
              <a:t> </a:t>
            </a:r>
            <a:r>
              <a:rPr sz="2800" spc="-5" dirty="0">
                <a:latin typeface="Calibri"/>
                <a:cs typeface="Calibri"/>
              </a:rPr>
              <a:t>don’t</a:t>
            </a:r>
            <a:r>
              <a:rPr sz="2800" spc="25" dirty="0">
                <a:latin typeface="Calibri"/>
                <a:cs typeface="Calibri"/>
              </a:rPr>
              <a:t> </a:t>
            </a:r>
            <a:r>
              <a:rPr sz="2800" spc="-45" dirty="0">
                <a:latin typeface="Calibri"/>
                <a:cs typeface="Calibri"/>
              </a:rPr>
              <a:t>know.</a:t>
            </a:r>
            <a:endParaRPr sz="28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73964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File</a:t>
            </a:r>
            <a:r>
              <a:rPr b="0" spc="-15" dirty="0">
                <a:latin typeface="Calibri Light"/>
                <a:cs typeface="Calibri Light"/>
              </a:rPr>
              <a:t> </a:t>
            </a:r>
            <a:r>
              <a:rPr b="0" dirty="0">
                <a:latin typeface="Calibri Light"/>
                <a:cs typeface="Calibri Light"/>
              </a:rPr>
              <a:t>and</a:t>
            </a:r>
            <a:r>
              <a:rPr b="0" spc="-30" dirty="0">
                <a:latin typeface="Calibri Light"/>
                <a:cs typeface="Calibri Light"/>
              </a:rPr>
              <a:t> </a:t>
            </a:r>
            <a:r>
              <a:rPr b="0" spc="-20" dirty="0">
                <a:latin typeface="Calibri Light"/>
                <a:cs typeface="Calibri Light"/>
              </a:rPr>
              <a:t>Print</a:t>
            </a:r>
            <a:r>
              <a:rPr b="0" dirty="0">
                <a:latin typeface="Calibri Light"/>
                <a:cs typeface="Calibri Light"/>
              </a:rPr>
              <a:t> </a:t>
            </a:r>
            <a:r>
              <a:rPr b="0" spc="-15" dirty="0">
                <a:latin typeface="Calibri Light"/>
                <a:cs typeface="Calibri Light"/>
              </a:rPr>
              <a:t>Servers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309225" cy="3136900"/>
          </a:xfrm>
          <a:prstGeom prst="rect">
            <a:avLst/>
          </a:prstGeom>
        </p:spPr>
        <p:txBody>
          <a:bodyPr vert="horz" wrap="square" lIns="0" tIns="12065" rIns="0" bIns="0" rtlCol="0">
            <a:spAutoFit/>
          </a:bodyPr>
          <a:lstStyle/>
          <a:p>
            <a:pPr marL="12700">
              <a:lnSpc>
                <a:spcPts val="3195"/>
              </a:lnSpc>
              <a:spcBef>
                <a:spcPts val="95"/>
              </a:spcBef>
            </a:pPr>
            <a:r>
              <a:rPr sz="2800" spc="-10" dirty="0">
                <a:latin typeface="Calibri"/>
                <a:cs typeface="Calibri"/>
              </a:rPr>
              <a:t>File</a:t>
            </a:r>
            <a:r>
              <a:rPr sz="2800" dirty="0">
                <a:latin typeface="Calibri"/>
                <a:cs typeface="Calibri"/>
              </a:rPr>
              <a:t> </a:t>
            </a:r>
            <a:r>
              <a:rPr sz="2800" spc="-15" dirty="0">
                <a:latin typeface="Calibri"/>
                <a:cs typeface="Calibri"/>
              </a:rPr>
              <a:t>servers</a:t>
            </a:r>
            <a:r>
              <a:rPr sz="2800" spc="30" dirty="0">
                <a:latin typeface="Calibri"/>
                <a:cs typeface="Calibri"/>
              </a:rPr>
              <a:t> </a:t>
            </a:r>
            <a:r>
              <a:rPr sz="2800" spc="-10" dirty="0">
                <a:latin typeface="Calibri"/>
                <a:cs typeface="Calibri"/>
              </a:rPr>
              <a:t>allow</a:t>
            </a:r>
            <a:r>
              <a:rPr sz="2800" spc="-5" dirty="0">
                <a:latin typeface="Calibri"/>
                <a:cs typeface="Calibri"/>
              </a:rPr>
              <a:t> an</a:t>
            </a:r>
            <a:r>
              <a:rPr sz="2800" spc="15" dirty="0">
                <a:latin typeface="Calibri"/>
                <a:cs typeface="Calibri"/>
              </a:rPr>
              <a:t> </a:t>
            </a:r>
            <a:r>
              <a:rPr sz="2800" spc="-20" dirty="0">
                <a:latin typeface="Calibri"/>
                <a:cs typeface="Calibri"/>
              </a:rPr>
              <a:t>organization</a:t>
            </a:r>
            <a:r>
              <a:rPr sz="2800" spc="-15" dirty="0">
                <a:latin typeface="Calibri"/>
                <a:cs typeface="Calibri"/>
              </a:rPr>
              <a:t> to</a:t>
            </a:r>
            <a:r>
              <a:rPr sz="2800" spc="20" dirty="0">
                <a:latin typeface="Calibri"/>
                <a:cs typeface="Calibri"/>
              </a:rPr>
              <a:t> </a:t>
            </a:r>
            <a:r>
              <a:rPr sz="2800" b="1" spc="-15" dirty="0">
                <a:latin typeface="Calibri"/>
                <a:cs typeface="Calibri"/>
              </a:rPr>
              <a:t>centrally</a:t>
            </a:r>
            <a:r>
              <a:rPr sz="2800" b="1" spc="35" dirty="0">
                <a:latin typeface="Calibri"/>
                <a:cs typeface="Calibri"/>
              </a:rPr>
              <a:t> </a:t>
            </a:r>
            <a:r>
              <a:rPr sz="2800" b="1" spc="-20" dirty="0">
                <a:latin typeface="Calibri"/>
                <a:cs typeface="Calibri"/>
              </a:rPr>
              <a:t>store,</a:t>
            </a:r>
            <a:r>
              <a:rPr sz="2800" b="1" spc="25" dirty="0">
                <a:latin typeface="Calibri"/>
                <a:cs typeface="Calibri"/>
              </a:rPr>
              <a:t> </a:t>
            </a:r>
            <a:r>
              <a:rPr sz="2800" b="1" spc="-5" dirty="0">
                <a:latin typeface="Calibri"/>
                <a:cs typeface="Calibri"/>
              </a:rPr>
              <a:t>back</a:t>
            </a:r>
            <a:r>
              <a:rPr sz="2800" b="1" spc="20" dirty="0">
                <a:latin typeface="Calibri"/>
                <a:cs typeface="Calibri"/>
              </a:rPr>
              <a:t> </a:t>
            </a:r>
            <a:r>
              <a:rPr sz="2800" b="1" spc="-10" dirty="0">
                <a:latin typeface="Calibri"/>
                <a:cs typeface="Calibri"/>
              </a:rPr>
              <a:t>up,</a:t>
            </a:r>
            <a:r>
              <a:rPr sz="2800" b="1" spc="10" dirty="0">
                <a:latin typeface="Calibri"/>
                <a:cs typeface="Calibri"/>
              </a:rPr>
              <a:t> </a:t>
            </a:r>
            <a:r>
              <a:rPr sz="2800" b="1" spc="-5" dirty="0">
                <a:latin typeface="Calibri"/>
                <a:cs typeface="Calibri"/>
              </a:rPr>
              <a:t>and</a:t>
            </a:r>
            <a:r>
              <a:rPr sz="2800" b="1" spc="5" dirty="0">
                <a:latin typeface="Calibri"/>
                <a:cs typeface="Calibri"/>
              </a:rPr>
              <a:t> </a:t>
            </a:r>
            <a:r>
              <a:rPr sz="2800" b="1" spc="-10" dirty="0">
                <a:latin typeface="Calibri"/>
                <a:cs typeface="Calibri"/>
              </a:rPr>
              <a:t>share</a:t>
            </a:r>
            <a:endParaRPr sz="2800">
              <a:latin typeface="Calibri"/>
              <a:cs typeface="Calibri"/>
            </a:endParaRPr>
          </a:p>
          <a:p>
            <a:pPr marL="12700">
              <a:lnSpc>
                <a:spcPts val="3195"/>
              </a:lnSpc>
            </a:pPr>
            <a:r>
              <a:rPr sz="2800" spc="-20" dirty="0">
                <a:latin typeface="Calibri"/>
                <a:cs typeface="Calibri"/>
              </a:rPr>
              <a:t>data </a:t>
            </a:r>
            <a:r>
              <a:rPr sz="2800" spc="-10" dirty="0">
                <a:latin typeface="Calibri"/>
                <a:cs typeface="Calibri"/>
              </a:rPr>
              <a:t>between</a:t>
            </a:r>
            <a:r>
              <a:rPr sz="2800" spc="-25" dirty="0">
                <a:latin typeface="Calibri"/>
                <a:cs typeface="Calibri"/>
              </a:rPr>
              <a:t> </a:t>
            </a:r>
            <a:r>
              <a:rPr sz="2800" spc="-10" dirty="0">
                <a:latin typeface="Calibri"/>
                <a:cs typeface="Calibri"/>
              </a:rPr>
              <a:t>employees.</a:t>
            </a:r>
            <a:endParaRPr sz="2800">
              <a:latin typeface="Calibri"/>
              <a:cs typeface="Calibri"/>
            </a:endParaRPr>
          </a:p>
          <a:p>
            <a:pPr>
              <a:lnSpc>
                <a:spcPct val="100000"/>
              </a:lnSpc>
            </a:pPr>
            <a:endParaRPr sz="2800">
              <a:latin typeface="Calibri"/>
              <a:cs typeface="Calibri"/>
            </a:endParaRPr>
          </a:p>
          <a:p>
            <a:pPr>
              <a:lnSpc>
                <a:spcPct val="100000"/>
              </a:lnSpc>
              <a:spcBef>
                <a:spcPts val="5"/>
              </a:spcBef>
            </a:pPr>
            <a:endParaRPr sz="2700">
              <a:latin typeface="Calibri"/>
              <a:cs typeface="Calibri"/>
            </a:endParaRPr>
          </a:p>
          <a:p>
            <a:pPr marL="241300" indent="-228600">
              <a:lnSpc>
                <a:spcPct val="100000"/>
              </a:lnSpc>
              <a:buFont typeface="Arial"/>
              <a:buChar char="•"/>
              <a:tabLst>
                <a:tab pos="241300" algn="l"/>
              </a:tabLst>
            </a:pPr>
            <a:r>
              <a:rPr sz="2800" spc="-15" dirty="0">
                <a:latin typeface="Calibri"/>
                <a:cs typeface="Calibri"/>
              </a:rPr>
              <a:t>Products:</a:t>
            </a:r>
            <a:r>
              <a:rPr sz="2800" spc="35" dirty="0">
                <a:latin typeface="Calibri"/>
                <a:cs typeface="Calibri"/>
              </a:rPr>
              <a:t> </a:t>
            </a:r>
            <a:r>
              <a:rPr sz="2800" spc="-10" dirty="0">
                <a:latin typeface="Calibri"/>
                <a:cs typeface="Calibri"/>
              </a:rPr>
              <a:t>Linux,</a:t>
            </a:r>
            <a:r>
              <a:rPr sz="2800" spc="30" dirty="0">
                <a:latin typeface="Calibri"/>
                <a:cs typeface="Calibri"/>
              </a:rPr>
              <a:t> </a:t>
            </a:r>
            <a:r>
              <a:rPr sz="2800" spc="-10" dirty="0">
                <a:latin typeface="Calibri"/>
                <a:cs typeface="Calibri"/>
              </a:rPr>
              <a:t>Windows</a:t>
            </a:r>
            <a:r>
              <a:rPr sz="2800" spc="30" dirty="0">
                <a:latin typeface="Calibri"/>
                <a:cs typeface="Calibri"/>
              </a:rPr>
              <a:t> </a:t>
            </a:r>
            <a:r>
              <a:rPr sz="2800" spc="-5" dirty="0">
                <a:latin typeface="Calibri"/>
                <a:cs typeface="Calibri"/>
              </a:rPr>
              <a:t>Server</a:t>
            </a:r>
            <a:endParaRPr sz="2800">
              <a:latin typeface="Calibri"/>
              <a:cs typeface="Calibri"/>
            </a:endParaRPr>
          </a:p>
          <a:p>
            <a:pPr marL="241300" indent="-228600">
              <a:lnSpc>
                <a:spcPct val="100000"/>
              </a:lnSpc>
              <a:spcBef>
                <a:spcPts val="660"/>
              </a:spcBef>
              <a:buFont typeface="Arial"/>
              <a:buChar char="•"/>
              <a:tabLst>
                <a:tab pos="241300" algn="l"/>
              </a:tabLst>
            </a:pPr>
            <a:r>
              <a:rPr sz="2800" spc="-15" dirty="0">
                <a:latin typeface="Calibri"/>
                <a:cs typeface="Calibri"/>
              </a:rPr>
              <a:t>Protocols:</a:t>
            </a:r>
            <a:r>
              <a:rPr sz="2800" spc="5" dirty="0">
                <a:latin typeface="Calibri"/>
                <a:cs typeface="Calibri"/>
              </a:rPr>
              <a:t> </a:t>
            </a:r>
            <a:r>
              <a:rPr sz="2800" spc="-15" dirty="0">
                <a:latin typeface="Calibri"/>
                <a:cs typeface="Calibri"/>
              </a:rPr>
              <a:t>SMB,</a:t>
            </a:r>
            <a:r>
              <a:rPr sz="2800" spc="15" dirty="0">
                <a:latin typeface="Calibri"/>
                <a:cs typeface="Calibri"/>
              </a:rPr>
              <a:t> </a:t>
            </a:r>
            <a:r>
              <a:rPr sz="2800" spc="-5" dirty="0">
                <a:latin typeface="Calibri"/>
                <a:cs typeface="Calibri"/>
              </a:rPr>
              <a:t>Samba, </a:t>
            </a:r>
            <a:r>
              <a:rPr sz="2800" spc="-15" dirty="0">
                <a:latin typeface="Calibri"/>
                <a:cs typeface="Calibri"/>
              </a:rPr>
              <a:t>CIFS,…</a:t>
            </a:r>
            <a:endParaRPr sz="2800">
              <a:latin typeface="Calibri"/>
              <a:cs typeface="Calibri"/>
            </a:endParaRPr>
          </a:p>
          <a:p>
            <a:pPr marL="241300" indent="-228600">
              <a:lnSpc>
                <a:spcPct val="100000"/>
              </a:lnSpc>
              <a:spcBef>
                <a:spcPts val="660"/>
              </a:spcBef>
              <a:buFont typeface="Arial"/>
              <a:buChar char="•"/>
              <a:tabLst>
                <a:tab pos="241300" algn="l"/>
              </a:tabLst>
            </a:pPr>
            <a:r>
              <a:rPr sz="2800" spc="-15" dirty="0">
                <a:latin typeface="Calibri"/>
                <a:cs typeface="Calibri"/>
              </a:rPr>
              <a:t>Interesting</a:t>
            </a:r>
            <a:r>
              <a:rPr sz="2800" dirty="0">
                <a:latin typeface="Calibri"/>
                <a:cs typeface="Calibri"/>
              </a:rPr>
              <a:t> </a:t>
            </a:r>
            <a:r>
              <a:rPr sz="2800" spc="-25" dirty="0">
                <a:latin typeface="Calibri"/>
                <a:cs typeface="Calibri"/>
              </a:rPr>
              <a:t>TCP</a:t>
            </a:r>
            <a:r>
              <a:rPr sz="2800" spc="-5" dirty="0">
                <a:latin typeface="Calibri"/>
                <a:cs typeface="Calibri"/>
              </a:rPr>
              <a:t> </a:t>
            </a:r>
            <a:r>
              <a:rPr sz="2800" spc="-15" dirty="0">
                <a:latin typeface="Calibri"/>
                <a:cs typeface="Calibri"/>
              </a:rPr>
              <a:t>Ports:</a:t>
            </a:r>
            <a:r>
              <a:rPr sz="2800" spc="10" dirty="0">
                <a:latin typeface="Calibri"/>
                <a:cs typeface="Calibri"/>
              </a:rPr>
              <a:t> </a:t>
            </a:r>
            <a:r>
              <a:rPr sz="2800" spc="-10" dirty="0">
                <a:latin typeface="Calibri"/>
                <a:cs typeface="Calibri"/>
              </a:rPr>
              <a:t>445,…</a:t>
            </a:r>
            <a:endParaRPr sz="2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6499" y="665071"/>
            <a:ext cx="6684218" cy="687207"/>
          </a:xfrm>
          <a:prstGeom prst="rect">
            <a:avLst/>
          </a:prstGeom>
        </p:spPr>
        <p:txBody>
          <a:bodyPr vert="horz" wrap="square" lIns="0" tIns="10001" rIns="0" bIns="0" rtlCol="0">
            <a:spAutoFit/>
          </a:bodyPr>
          <a:lstStyle/>
          <a:p>
            <a:pPr marL="9525">
              <a:spcBef>
                <a:spcPts val="79"/>
              </a:spcBef>
            </a:pPr>
            <a:r>
              <a:rPr spc="-11" dirty="0"/>
              <a:t>Course</a:t>
            </a:r>
            <a:r>
              <a:rPr spc="-30" dirty="0"/>
              <a:t> </a:t>
            </a:r>
            <a:r>
              <a:rPr spc="-19" dirty="0"/>
              <a:t>Layout </a:t>
            </a:r>
            <a:r>
              <a:rPr dirty="0"/>
              <a:t>–</a:t>
            </a:r>
            <a:r>
              <a:rPr spc="-11" dirty="0"/>
              <a:t> </a:t>
            </a:r>
            <a:r>
              <a:rPr dirty="0"/>
              <a:t>Hacking</a:t>
            </a:r>
            <a:r>
              <a:rPr spc="-11" dirty="0"/>
              <a:t> </a:t>
            </a:r>
            <a:r>
              <a:rPr dirty="0"/>
              <a:t>300</a:t>
            </a:r>
          </a:p>
        </p:txBody>
      </p:sp>
      <p:sp>
        <p:nvSpPr>
          <p:cNvPr id="3" name="object 3"/>
          <p:cNvSpPr txBox="1"/>
          <p:nvPr/>
        </p:nvSpPr>
        <p:spPr>
          <a:xfrm>
            <a:off x="2226499" y="1690149"/>
            <a:ext cx="7546503" cy="3705982"/>
          </a:xfrm>
          <a:prstGeom prst="rect">
            <a:avLst/>
          </a:prstGeom>
        </p:spPr>
        <p:txBody>
          <a:bodyPr vert="horz" wrap="square" lIns="0" tIns="10001" rIns="0" bIns="0" rtlCol="0">
            <a:spAutoFit/>
          </a:bodyPr>
          <a:lstStyle/>
          <a:p>
            <a:pPr marL="9525" marR="3810">
              <a:lnSpc>
                <a:spcPct val="115599"/>
              </a:lnSpc>
              <a:spcBef>
                <a:spcPts val="79"/>
              </a:spcBef>
              <a:tabLst>
                <a:tab pos="982046" algn="l"/>
              </a:tabLst>
            </a:pPr>
            <a:r>
              <a:rPr sz="2176" b="1" dirty="0">
                <a:latin typeface="Calibri"/>
                <a:cs typeface="Calibri"/>
              </a:rPr>
              <a:t>Lesson 1 –</a:t>
            </a:r>
            <a:r>
              <a:rPr lang="en-US" sz="2176" b="1" dirty="0">
                <a:latin typeface="Calibri"/>
                <a:cs typeface="Calibri"/>
              </a:rPr>
              <a:t> </a:t>
            </a:r>
            <a:r>
              <a:rPr sz="2176" b="1" spc="-4" dirty="0">
                <a:latin typeface="Calibri"/>
                <a:cs typeface="Calibri"/>
              </a:rPr>
              <a:t>Introduction </a:t>
            </a:r>
            <a:r>
              <a:rPr sz="2176" b="1" spc="-11" dirty="0">
                <a:latin typeface="Calibri"/>
                <a:cs typeface="Calibri"/>
              </a:rPr>
              <a:t>to </a:t>
            </a:r>
            <a:r>
              <a:rPr sz="2176" b="1" spc="-4" dirty="0">
                <a:latin typeface="Calibri"/>
                <a:cs typeface="Calibri"/>
              </a:rPr>
              <a:t>Enterprise </a:t>
            </a:r>
            <a:r>
              <a:rPr sz="2176" b="1" spc="-7" dirty="0">
                <a:latin typeface="Calibri"/>
                <a:cs typeface="Calibri"/>
              </a:rPr>
              <a:t>Networks </a:t>
            </a:r>
            <a:r>
              <a:rPr sz="2176" b="1" spc="-4" dirty="0">
                <a:latin typeface="Calibri"/>
                <a:cs typeface="Calibri"/>
              </a:rPr>
              <a:t> </a:t>
            </a:r>
            <a:br>
              <a:rPr lang="en-US" sz="2176" spc="-4" dirty="0">
                <a:latin typeface="Calibri"/>
                <a:cs typeface="Calibri"/>
              </a:rPr>
            </a:br>
            <a:r>
              <a:rPr sz="2176" dirty="0">
                <a:latin typeface="Calibri"/>
                <a:cs typeface="Calibri"/>
              </a:rPr>
              <a:t>Lesson 2 – </a:t>
            </a:r>
            <a:r>
              <a:rPr sz="2176" spc="-7" dirty="0">
                <a:latin typeface="Calibri"/>
                <a:cs typeface="Calibri"/>
              </a:rPr>
              <a:t>Windows </a:t>
            </a:r>
            <a:r>
              <a:rPr sz="2176" spc="-4" dirty="0">
                <a:latin typeface="Calibri"/>
                <a:cs typeface="Calibri"/>
              </a:rPr>
              <a:t>Domains </a:t>
            </a:r>
            <a:r>
              <a:rPr sz="2176" dirty="0">
                <a:latin typeface="Calibri"/>
                <a:cs typeface="Calibri"/>
              </a:rPr>
              <a:t>and </a:t>
            </a:r>
            <a:r>
              <a:rPr sz="2176" spc="-4" dirty="0">
                <a:latin typeface="Calibri"/>
                <a:cs typeface="Calibri"/>
              </a:rPr>
              <a:t>Active Directory </a:t>
            </a:r>
            <a:r>
              <a:rPr sz="2176" spc="-435" dirty="0">
                <a:latin typeface="Calibri"/>
                <a:cs typeface="Calibri"/>
              </a:rPr>
              <a:t> </a:t>
            </a:r>
            <a:br>
              <a:rPr lang="en-US" sz="2176" b="1" spc="-435" dirty="0">
                <a:latin typeface="Calibri"/>
                <a:cs typeface="Calibri"/>
              </a:rPr>
            </a:br>
            <a:r>
              <a:rPr sz="2176" dirty="0">
                <a:latin typeface="Calibri"/>
                <a:cs typeface="Calibri"/>
              </a:rPr>
              <a:t>Lesson</a:t>
            </a:r>
            <a:r>
              <a:rPr sz="2176" spc="-23" dirty="0">
                <a:latin typeface="Calibri"/>
                <a:cs typeface="Calibri"/>
              </a:rPr>
              <a:t> </a:t>
            </a:r>
            <a:r>
              <a:rPr sz="2176" dirty="0">
                <a:latin typeface="Calibri"/>
                <a:cs typeface="Calibri"/>
              </a:rPr>
              <a:t>3	- </a:t>
            </a:r>
            <a:r>
              <a:rPr sz="2176" spc="-4" dirty="0">
                <a:latin typeface="Calibri"/>
                <a:cs typeface="Calibri"/>
              </a:rPr>
              <a:t>Linux</a:t>
            </a:r>
            <a:r>
              <a:rPr sz="2176" spc="-19" dirty="0">
                <a:latin typeface="Calibri"/>
                <a:cs typeface="Calibri"/>
              </a:rPr>
              <a:t> </a:t>
            </a:r>
            <a:r>
              <a:rPr sz="2176" spc="-7" dirty="0">
                <a:latin typeface="Calibri"/>
                <a:cs typeface="Calibri"/>
              </a:rPr>
              <a:t>Networks</a:t>
            </a:r>
            <a:endParaRPr sz="2176" dirty="0">
              <a:latin typeface="Calibri"/>
              <a:cs typeface="Calibri"/>
            </a:endParaRPr>
          </a:p>
          <a:p>
            <a:pPr marL="10001">
              <a:spcBef>
                <a:spcPts val="367"/>
              </a:spcBef>
            </a:pPr>
            <a:r>
              <a:rPr sz="2176" dirty="0">
                <a:latin typeface="Calibri"/>
                <a:cs typeface="Calibri"/>
              </a:rPr>
              <a:t>Lesson</a:t>
            </a:r>
            <a:r>
              <a:rPr sz="2176" spc="-26" dirty="0">
                <a:latin typeface="Calibri"/>
                <a:cs typeface="Calibri"/>
              </a:rPr>
              <a:t> </a:t>
            </a:r>
            <a:r>
              <a:rPr sz="2176" dirty="0">
                <a:latin typeface="Calibri"/>
                <a:cs typeface="Calibri"/>
              </a:rPr>
              <a:t>4</a:t>
            </a:r>
            <a:r>
              <a:rPr sz="2176" spc="-11" dirty="0">
                <a:latin typeface="Calibri"/>
                <a:cs typeface="Calibri"/>
              </a:rPr>
              <a:t> </a:t>
            </a:r>
            <a:r>
              <a:rPr sz="2176" dirty="0">
                <a:latin typeface="Calibri"/>
                <a:cs typeface="Calibri"/>
              </a:rPr>
              <a:t>– </a:t>
            </a:r>
            <a:r>
              <a:rPr sz="2176" spc="-11" dirty="0">
                <a:latin typeface="Calibri"/>
                <a:cs typeface="Calibri"/>
              </a:rPr>
              <a:t>Kerberos</a:t>
            </a:r>
            <a:r>
              <a:rPr sz="2176" spc="-19" dirty="0">
                <a:latin typeface="Calibri"/>
                <a:cs typeface="Calibri"/>
              </a:rPr>
              <a:t> </a:t>
            </a:r>
            <a:r>
              <a:rPr sz="2176" spc="-7" dirty="0">
                <a:latin typeface="Calibri"/>
                <a:cs typeface="Calibri"/>
              </a:rPr>
              <a:t>Fundamentals</a:t>
            </a:r>
            <a:endParaRPr sz="2176" dirty="0">
              <a:latin typeface="Calibri"/>
              <a:cs typeface="Calibri"/>
            </a:endParaRPr>
          </a:p>
          <a:p>
            <a:pPr marL="9525">
              <a:spcBef>
                <a:spcPts val="379"/>
              </a:spcBef>
            </a:pPr>
            <a:r>
              <a:rPr sz="2176" dirty="0">
                <a:latin typeface="Calibri"/>
                <a:cs typeface="Calibri"/>
              </a:rPr>
              <a:t>Lesson</a:t>
            </a:r>
            <a:r>
              <a:rPr sz="2176" spc="-15" dirty="0">
                <a:latin typeface="Calibri"/>
                <a:cs typeface="Calibri"/>
              </a:rPr>
              <a:t> </a:t>
            </a:r>
            <a:r>
              <a:rPr sz="2176" dirty="0">
                <a:latin typeface="Calibri"/>
                <a:cs typeface="Calibri"/>
              </a:rPr>
              <a:t>5 – </a:t>
            </a:r>
            <a:r>
              <a:rPr sz="2176" spc="-15" dirty="0">
                <a:latin typeface="Calibri"/>
                <a:cs typeface="Calibri"/>
              </a:rPr>
              <a:t>Attacking</a:t>
            </a:r>
            <a:r>
              <a:rPr sz="2176" spc="7" dirty="0">
                <a:latin typeface="Calibri"/>
                <a:cs typeface="Calibri"/>
              </a:rPr>
              <a:t> </a:t>
            </a:r>
            <a:r>
              <a:rPr sz="2176" dirty="0">
                <a:latin typeface="Calibri"/>
                <a:cs typeface="Calibri"/>
              </a:rPr>
              <a:t>Domain</a:t>
            </a:r>
            <a:r>
              <a:rPr sz="2176" spc="-11" dirty="0">
                <a:latin typeface="Calibri"/>
                <a:cs typeface="Calibri"/>
              </a:rPr>
              <a:t> Environments</a:t>
            </a:r>
            <a:endParaRPr sz="2176" dirty="0">
              <a:latin typeface="Calibri"/>
              <a:cs typeface="Calibri"/>
            </a:endParaRPr>
          </a:p>
          <a:p>
            <a:pPr marL="9525" marR="3075205" indent="-476">
              <a:lnSpc>
                <a:spcPts val="2708"/>
              </a:lnSpc>
              <a:spcBef>
                <a:spcPts val="135"/>
              </a:spcBef>
            </a:pPr>
            <a:r>
              <a:rPr sz="2176" dirty="0">
                <a:latin typeface="Calibri"/>
                <a:cs typeface="Calibri"/>
              </a:rPr>
              <a:t>Lesson</a:t>
            </a:r>
            <a:r>
              <a:rPr sz="2176" spc="-37" dirty="0">
                <a:latin typeface="Calibri"/>
                <a:cs typeface="Calibri"/>
              </a:rPr>
              <a:t> </a:t>
            </a:r>
            <a:r>
              <a:rPr sz="2176" dirty="0">
                <a:latin typeface="Calibri"/>
                <a:cs typeface="Calibri"/>
              </a:rPr>
              <a:t>6</a:t>
            </a:r>
            <a:r>
              <a:rPr sz="2176" spc="-23" dirty="0">
                <a:latin typeface="Calibri"/>
                <a:cs typeface="Calibri"/>
              </a:rPr>
              <a:t> </a:t>
            </a:r>
            <a:r>
              <a:rPr sz="2176" dirty="0">
                <a:latin typeface="Calibri"/>
                <a:cs typeface="Calibri"/>
              </a:rPr>
              <a:t>–</a:t>
            </a:r>
            <a:r>
              <a:rPr sz="2176" spc="-11" dirty="0">
                <a:latin typeface="Calibri"/>
                <a:cs typeface="Calibri"/>
              </a:rPr>
              <a:t> </a:t>
            </a:r>
            <a:r>
              <a:rPr sz="2176" spc="4" dirty="0">
                <a:latin typeface="Calibri"/>
                <a:cs typeface="Calibri"/>
              </a:rPr>
              <a:t>CTF</a:t>
            </a:r>
            <a:r>
              <a:rPr sz="2176" spc="-19" dirty="0">
                <a:latin typeface="Calibri"/>
                <a:cs typeface="Calibri"/>
              </a:rPr>
              <a:t> </a:t>
            </a:r>
            <a:r>
              <a:rPr sz="2176" spc="-7" dirty="0">
                <a:latin typeface="Calibri"/>
                <a:cs typeface="Calibri"/>
              </a:rPr>
              <a:t>Start </a:t>
            </a:r>
            <a:r>
              <a:rPr sz="2176" spc="-432" dirty="0">
                <a:latin typeface="Calibri"/>
                <a:cs typeface="Calibri"/>
              </a:rPr>
              <a:t> </a:t>
            </a:r>
            <a:br>
              <a:rPr lang="en-US" sz="2176" spc="-432" dirty="0">
                <a:latin typeface="Calibri"/>
                <a:cs typeface="Calibri"/>
              </a:rPr>
            </a:br>
            <a:r>
              <a:rPr sz="2176" dirty="0">
                <a:latin typeface="Calibri"/>
                <a:cs typeface="Calibri"/>
              </a:rPr>
              <a:t>Lesson</a:t>
            </a:r>
            <a:r>
              <a:rPr sz="2176" spc="-37" dirty="0">
                <a:latin typeface="Calibri"/>
                <a:cs typeface="Calibri"/>
              </a:rPr>
              <a:t> </a:t>
            </a:r>
            <a:r>
              <a:rPr sz="2176" dirty="0">
                <a:latin typeface="Calibri"/>
                <a:cs typeface="Calibri"/>
              </a:rPr>
              <a:t>7</a:t>
            </a:r>
            <a:r>
              <a:rPr sz="2176" spc="-26" dirty="0">
                <a:latin typeface="Calibri"/>
                <a:cs typeface="Calibri"/>
              </a:rPr>
              <a:t> </a:t>
            </a:r>
            <a:r>
              <a:rPr sz="2176" dirty="0">
                <a:latin typeface="Calibri"/>
                <a:cs typeface="Calibri"/>
              </a:rPr>
              <a:t>–</a:t>
            </a:r>
            <a:r>
              <a:rPr sz="2176" spc="-19" dirty="0">
                <a:latin typeface="Calibri"/>
                <a:cs typeface="Calibri"/>
              </a:rPr>
              <a:t> </a:t>
            </a:r>
            <a:r>
              <a:rPr sz="2176" spc="4" dirty="0">
                <a:latin typeface="Calibri"/>
                <a:cs typeface="Calibri"/>
              </a:rPr>
              <a:t>CTF</a:t>
            </a:r>
            <a:r>
              <a:rPr sz="2176" spc="-23" dirty="0">
                <a:latin typeface="Calibri"/>
                <a:cs typeface="Calibri"/>
              </a:rPr>
              <a:t> </a:t>
            </a:r>
            <a:r>
              <a:rPr sz="2176" dirty="0">
                <a:latin typeface="Calibri"/>
                <a:cs typeface="Calibri"/>
              </a:rPr>
              <a:t>Q&amp;A</a:t>
            </a:r>
          </a:p>
          <a:p>
            <a:pPr marL="10001" marR="3078062" indent="-476">
              <a:lnSpc>
                <a:spcPts val="2700"/>
              </a:lnSpc>
              <a:spcBef>
                <a:spcPts val="7"/>
              </a:spcBef>
            </a:pPr>
            <a:r>
              <a:rPr sz="2176" dirty="0">
                <a:latin typeface="Calibri"/>
                <a:cs typeface="Calibri"/>
              </a:rPr>
              <a:t>Lesson</a:t>
            </a:r>
            <a:r>
              <a:rPr sz="2176" spc="-37" dirty="0">
                <a:latin typeface="Calibri"/>
                <a:cs typeface="Calibri"/>
              </a:rPr>
              <a:t> </a:t>
            </a:r>
            <a:r>
              <a:rPr sz="2176" dirty="0">
                <a:latin typeface="Calibri"/>
                <a:cs typeface="Calibri"/>
              </a:rPr>
              <a:t>8</a:t>
            </a:r>
            <a:r>
              <a:rPr sz="2176" spc="-26" dirty="0">
                <a:latin typeface="Calibri"/>
                <a:cs typeface="Calibri"/>
              </a:rPr>
              <a:t> </a:t>
            </a:r>
            <a:r>
              <a:rPr sz="2176" dirty="0">
                <a:latin typeface="Calibri"/>
                <a:cs typeface="Calibri"/>
              </a:rPr>
              <a:t>–</a:t>
            </a:r>
            <a:r>
              <a:rPr sz="2176" spc="-15" dirty="0">
                <a:latin typeface="Calibri"/>
                <a:cs typeface="Calibri"/>
              </a:rPr>
              <a:t> </a:t>
            </a:r>
            <a:r>
              <a:rPr sz="2176" spc="4" dirty="0">
                <a:latin typeface="Calibri"/>
                <a:cs typeface="Calibri"/>
              </a:rPr>
              <a:t>CTF</a:t>
            </a:r>
            <a:r>
              <a:rPr sz="2176" spc="-23" dirty="0">
                <a:latin typeface="Calibri"/>
                <a:cs typeface="Calibri"/>
              </a:rPr>
              <a:t> </a:t>
            </a:r>
            <a:r>
              <a:rPr sz="2176" dirty="0">
                <a:latin typeface="Calibri"/>
                <a:cs typeface="Calibri"/>
              </a:rPr>
              <a:t>Q&amp;A </a:t>
            </a:r>
            <a:br>
              <a:rPr lang="en-US" sz="2176" dirty="0">
                <a:latin typeface="Calibri"/>
                <a:cs typeface="Calibri"/>
              </a:rPr>
            </a:br>
            <a:r>
              <a:rPr sz="2176" spc="-432" dirty="0">
                <a:latin typeface="Calibri"/>
                <a:cs typeface="Calibri"/>
              </a:rPr>
              <a:t> </a:t>
            </a:r>
            <a:r>
              <a:rPr sz="2176" dirty="0">
                <a:latin typeface="Calibri"/>
                <a:cs typeface="Calibri"/>
              </a:rPr>
              <a:t>Lesson</a:t>
            </a:r>
            <a:r>
              <a:rPr sz="2176" spc="-37" dirty="0">
                <a:latin typeface="Calibri"/>
                <a:cs typeface="Calibri"/>
              </a:rPr>
              <a:t> </a:t>
            </a:r>
            <a:r>
              <a:rPr sz="2176" dirty="0">
                <a:latin typeface="Calibri"/>
                <a:cs typeface="Calibri"/>
              </a:rPr>
              <a:t>9</a:t>
            </a:r>
            <a:r>
              <a:rPr sz="2176" spc="-26" dirty="0">
                <a:latin typeface="Calibri"/>
                <a:cs typeface="Calibri"/>
              </a:rPr>
              <a:t> </a:t>
            </a:r>
            <a:r>
              <a:rPr sz="2176" dirty="0">
                <a:latin typeface="Calibri"/>
                <a:cs typeface="Calibri"/>
              </a:rPr>
              <a:t>–</a:t>
            </a:r>
            <a:r>
              <a:rPr sz="2176" spc="-19" dirty="0">
                <a:latin typeface="Calibri"/>
                <a:cs typeface="Calibri"/>
              </a:rPr>
              <a:t> </a:t>
            </a:r>
            <a:r>
              <a:rPr sz="2176" spc="4" dirty="0">
                <a:latin typeface="Calibri"/>
                <a:cs typeface="Calibri"/>
              </a:rPr>
              <a:t>CTF</a:t>
            </a:r>
            <a:r>
              <a:rPr sz="2176" spc="-23" dirty="0">
                <a:latin typeface="Calibri"/>
                <a:cs typeface="Calibri"/>
              </a:rPr>
              <a:t> </a:t>
            </a:r>
            <a:r>
              <a:rPr sz="2176" dirty="0">
                <a:latin typeface="Calibri"/>
                <a:cs typeface="Calibri"/>
              </a:rPr>
              <a:t>Q&amp;A</a:t>
            </a:r>
          </a:p>
          <a:p>
            <a:pPr marL="10478">
              <a:spcBef>
                <a:spcPts val="218"/>
              </a:spcBef>
              <a:tabLst>
                <a:tab pos="1240178" algn="l"/>
              </a:tabLst>
            </a:pPr>
            <a:r>
              <a:rPr sz="2176" dirty="0">
                <a:latin typeface="Calibri"/>
                <a:cs typeface="Calibri"/>
              </a:rPr>
              <a:t>Lesson</a:t>
            </a:r>
            <a:r>
              <a:rPr sz="2176" spc="-23" dirty="0">
                <a:latin typeface="Calibri"/>
                <a:cs typeface="Calibri"/>
              </a:rPr>
              <a:t> </a:t>
            </a:r>
            <a:r>
              <a:rPr sz="2176" dirty="0">
                <a:latin typeface="Calibri"/>
                <a:cs typeface="Calibri"/>
              </a:rPr>
              <a:t>10</a:t>
            </a:r>
            <a:r>
              <a:rPr sz="2176" spc="-19" dirty="0">
                <a:latin typeface="Calibri"/>
                <a:cs typeface="Calibri"/>
              </a:rPr>
              <a:t> </a:t>
            </a:r>
            <a:r>
              <a:rPr sz="2176" dirty="0">
                <a:latin typeface="Calibri"/>
                <a:cs typeface="Calibri"/>
              </a:rPr>
              <a:t>-</a:t>
            </a:r>
            <a:r>
              <a:rPr lang="en-US" sz="2176" dirty="0">
                <a:latin typeface="Calibri"/>
                <a:cs typeface="Calibri"/>
              </a:rPr>
              <a:t> </a:t>
            </a:r>
            <a:r>
              <a:rPr sz="2176" spc="-4" dirty="0" err="1">
                <a:latin typeface="Calibri"/>
                <a:cs typeface="Calibri"/>
              </a:rPr>
              <a:t>Outbrief</a:t>
            </a:r>
            <a:r>
              <a:rPr sz="2176" spc="-23" dirty="0">
                <a:latin typeface="Calibri"/>
                <a:cs typeface="Calibri"/>
              </a:rPr>
              <a:t> </a:t>
            </a:r>
            <a:r>
              <a:rPr sz="2176" dirty="0">
                <a:latin typeface="Calibri"/>
                <a:cs typeface="Calibri"/>
              </a:rPr>
              <a:t>and</a:t>
            </a:r>
            <a:r>
              <a:rPr sz="2176" spc="-11" dirty="0">
                <a:latin typeface="Calibri"/>
                <a:cs typeface="Calibri"/>
              </a:rPr>
              <a:t> </a:t>
            </a:r>
            <a:r>
              <a:rPr sz="2176" spc="-7" dirty="0">
                <a:latin typeface="Calibri"/>
                <a:cs typeface="Calibri"/>
              </a:rPr>
              <a:t>Course</a:t>
            </a:r>
            <a:r>
              <a:rPr sz="2176" spc="-15" dirty="0">
                <a:latin typeface="Calibri"/>
                <a:cs typeface="Calibri"/>
              </a:rPr>
              <a:t> </a:t>
            </a:r>
            <a:r>
              <a:rPr sz="2176" spc="-4" dirty="0">
                <a:latin typeface="Calibri"/>
                <a:cs typeface="Calibri"/>
              </a:rPr>
              <a:t>Conclusion</a:t>
            </a:r>
            <a:endParaRPr sz="2176" dirty="0">
              <a:latin typeface="Calibri"/>
              <a:cs typeface="Calibri"/>
            </a:endParaRPr>
          </a:p>
        </p:txBody>
      </p:sp>
      <p:sp>
        <p:nvSpPr>
          <p:cNvPr id="4" name="object 4"/>
          <p:cNvSpPr txBox="1"/>
          <p:nvPr/>
        </p:nvSpPr>
        <p:spPr>
          <a:xfrm>
            <a:off x="8305800" y="1710071"/>
            <a:ext cx="1036474" cy="344453"/>
          </a:xfrm>
          <a:prstGeom prst="rect">
            <a:avLst/>
          </a:prstGeom>
        </p:spPr>
        <p:txBody>
          <a:bodyPr vert="horz" wrap="square" lIns="0" tIns="9525" rIns="0" bIns="0" rtlCol="0">
            <a:spAutoFit/>
          </a:bodyPr>
          <a:lstStyle/>
          <a:p>
            <a:pPr marL="9525">
              <a:spcBef>
                <a:spcPts val="75"/>
              </a:spcBef>
            </a:pPr>
            <a:r>
              <a:rPr sz="2176" dirty="0">
                <a:latin typeface="Wingdings"/>
                <a:cs typeface="Wingdings"/>
              </a:rPr>
              <a:t></a:t>
            </a:r>
            <a:r>
              <a:rPr sz="2176" spc="-105" dirty="0">
                <a:latin typeface="Times New Roman"/>
                <a:cs typeface="Times New Roman"/>
              </a:rPr>
              <a:t> </a:t>
            </a:r>
            <a:r>
              <a:rPr sz="2176" b="1" spc="-45" dirty="0">
                <a:latin typeface="Calibri"/>
                <a:cs typeface="Calibri"/>
              </a:rPr>
              <a:t>Today</a:t>
            </a:r>
            <a:endParaRPr sz="2176" dirty="0">
              <a:latin typeface="Calibri"/>
              <a:cs typeface="Calibri"/>
            </a:endParaRPr>
          </a:p>
        </p:txBody>
      </p:sp>
      <p:sp>
        <p:nvSpPr>
          <p:cNvPr id="7" name="Footer Placeholder 6">
            <a:extLst>
              <a:ext uri="{FF2B5EF4-FFF2-40B4-BE49-F238E27FC236}">
                <a16:creationId xmlns:a16="http://schemas.microsoft.com/office/drawing/2014/main" id="{6E8F4055-F9D3-4852-B203-0025EC5B9003}"/>
              </a:ext>
            </a:extLst>
          </p:cNvPr>
          <p:cNvSpPr>
            <a:spLocks noGrp="1"/>
          </p:cNvSpPr>
          <p:nvPr>
            <p:ph type="ftr" sz="quarter" idx="5"/>
          </p:nvPr>
        </p:nvSpPr>
        <p:spPr>
          <a:xfrm>
            <a:off x="2975705" y="7138591"/>
            <a:ext cx="4657725" cy="352661"/>
          </a:xfrm>
        </p:spPr>
        <p:txBody>
          <a:bodyPr/>
          <a:lstStyle/>
          <a:p>
            <a:pPr>
              <a:lnSpc>
                <a:spcPts val="1282"/>
              </a:lnSpc>
            </a:pPr>
            <a:r>
              <a:rPr lang="en-US" spc="-7"/>
              <a:t>Real-world systems: ethical hacking practicum – UW Summer 2021</a:t>
            </a:r>
            <a:endParaRPr lang="en-US" spc="-4" dirty="0"/>
          </a:p>
        </p:txBody>
      </p:sp>
      <p:sp>
        <p:nvSpPr>
          <p:cNvPr id="6" name="object 5">
            <a:extLst>
              <a:ext uri="{FF2B5EF4-FFF2-40B4-BE49-F238E27FC236}">
                <a16:creationId xmlns:a16="http://schemas.microsoft.com/office/drawing/2014/main" id="{9FBD3B33-55D9-481A-A6F5-A47CB86822BC}"/>
              </a:ext>
            </a:extLst>
          </p:cNvPr>
          <p:cNvSpPr txBox="1">
            <a:spLocks/>
          </p:cNvSpPr>
          <p:nvPr/>
        </p:nvSpPr>
        <p:spPr>
          <a:xfrm>
            <a:off x="3279211" y="6558096"/>
            <a:ext cx="5631506" cy="20916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516">
              <a:lnSpc>
                <a:spcPts val="1641"/>
              </a:lnSpc>
            </a:pPr>
            <a:r>
              <a:rPr lang="en-US" sz="1632" spc="-9"/>
              <a:t>Real-world systems: ethical hacking practicum – UW Summer 2021</a:t>
            </a:r>
            <a:endParaRPr lang="en-US" sz="1632"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837819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File and</a:t>
            </a:r>
            <a:r>
              <a:rPr b="0" spc="-15" dirty="0">
                <a:latin typeface="Calibri Light"/>
                <a:cs typeface="Calibri Light"/>
              </a:rPr>
              <a:t> </a:t>
            </a:r>
            <a:r>
              <a:rPr b="0" spc="-20" dirty="0">
                <a:latin typeface="Calibri Light"/>
                <a:cs typeface="Calibri Light"/>
              </a:rPr>
              <a:t>Print</a:t>
            </a:r>
            <a:r>
              <a:rPr b="0" spc="15" dirty="0">
                <a:latin typeface="Calibri Light"/>
                <a:cs typeface="Calibri Light"/>
              </a:rPr>
              <a:t> </a:t>
            </a:r>
            <a:r>
              <a:rPr b="0" spc="-15" dirty="0">
                <a:latin typeface="Calibri Light"/>
                <a:cs typeface="Calibri Light"/>
              </a:rPr>
              <a:t>Servers</a:t>
            </a:r>
            <a:r>
              <a:rPr b="0" spc="-30" dirty="0">
                <a:latin typeface="Calibri Light"/>
                <a:cs typeface="Calibri Light"/>
              </a:rPr>
              <a:t> </a:t>
            </a:r>
            <a:r>
              <a:rPr b="0" dirty="0">
                <a:latin typeface="Calibri Light"/>
                <a:cs typeface="Calibri Light"/>
              </a:rPr>
              <a:t>–</a:t>
            </a:r>
            <a:r>
              <a:rPr b="0" spc="-5" dirty="0">
                <a:latin typeface="Calibri Light"/>
                <a:cs typeface="Calibri Light"/>
              </a:rPr>
              <a:t> </a:t>
            </a:r>
            <a:r>
              <a:rPr b="0" spc="-30" dirty="0">
                <a:latin typeface="Calibri Light"/>
                <a:cs typeface="Calibri Light"/>
              </a:rPr>
              <a:t>Hacker’s</a:t>
            </a:r>
            <a:r>
              <a:rPr b="0" spc="-20" dirty="0">
                <a:latin typeface="Calibri Light"/>
                <a:cs typeface="Calibri Light"/>
              </a:rPr>
              <a:t>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56893"/>
            <a:ext cx="10257155" cy="3793490"/>
          </a:xfrm>
          <a:prstGeom prst="rect">
            <a:avLst/>
          </a:prstGeom>
        </p:spPr>
        <p:txBody>
          <a:bodyPr vert="horz" wrap="square" lIns="0" tIns="48260" rIns="0" bIns="0" rtlCol="0">
            <a:spAutoFit/>
          </a:bodyPr>
          <a:lstStyle/>
          <a:p>
            <a:pPr marL="241300" indent="-228600">
              <a:lnSpc>
                <a:spcPct val="100000"/>
              </a:lnSpc>
              <a:spcBef>
                <a:spcPts val="380"/>
              </a:spcBef>
              <a:buFont typeface="Arial"/>
              <a:buChar char="•"/>
              <a:tabLst>
                <a:tab pos="241300" algn="l"/>
              </a:tabLst>
            </a:pPr>
            <a:r>
              <a:rPr sz="2800" spc="-10" dirty="0">
                <a:latin typeface="Calibri"/>
                <a:cs typeface="Calibri"/>
              </a:rPr>
              <a:t>What</a:t>
            </a:r>
            <a:r>
              <a:rPr sz="2800" spc="-15" dirty="0">
                <a:latin typeface="Calibri"/>
                <a:cs typeface="Calibri"/>
              </a:rPr>
              <a:t> to</a:t>
            </a:r>
            <a:r>
              <a:rPr sz="2800" spc="-20" dirty="0">
                <a:latin typeface="Calibri"/>
                <a:cs typeface="Calibri"/>
              </a:rPr>
              <a:t> </a:t>
            </a:r>
            <a:r>
              <a:rPr sz="2800" spc="-5" dirty="0">
                <a:latin typeface="Calibri"/>
                <a:cs typeface="Calibri"/>
              </a:rPr>
              <a:t>look</a:t>
            </a:r>
            <a:r>
              <a:rPr sz="2800" spc="-20" dirty="0">
                <a:latin typeface="Calibri"/>
                <a:cs typeface="Calibri"/>
              </a:rPr>
              <a:t> for?</a:t>
            </a:r>
            <a:endParaRPr sz="2800">
              <a:latin typeface="Calibri"/>
              <a:cs typeface="Calibri"/>
            </a:endParaRPr>
          </a:p>
          <a:p>
            <a:pPr marL="698500" lvl="1" indent="-228600">
              <a:lnSpc>
                <a:spcPct val="100000"/>
              </a:lnSpc>
              <a:spcBef>
                <a:spcPts val="245"/>
              </a:spcBef>
              <a:buFont typeface="Arial"/>
              <a:buChar char="•"/>
              <a:tabLst>
                <a:tab pos="698500" algn="l"/>
              </a:tabLst>
            </a:pPr>
            <a:r>
              <a:rPr sz="2400" dirty="0">
                <a:latin typeface="Calibri"/>
                <a:cs typeface="Calibri"/>
              </a:rPr>
              <a:t>File</a:t>
            </a:r>
            <a:r>
              <a:rPr sz="2400" spc="-55" dirty="0">
                <a:latin typeface="Calibri"/>
                <a:cs typeface="Calibri"/>
              </a:rPr>
              <a:t> </a:t>
            </a:r>
            <a:r>
              <a:rPr sz="2400" spc="-5" dirty="0">
                <a:latin typeface="Calibri"/>
                <a:cs typeface="Calibri"/>
              </a:rPr>
              <a:t>servers</a:t>
            </a:r>
            <a:endParaRPr sz="2400">
              <a:latin typeface="Calibri"/>
              <a:cs typeface="Calibri"/>
            </a:endParaRPr>
          </a:p>
          <a:p>
            <a:pPr marL="1155700" lvl="2" indent="-229235">
              <a:lnSpc>
                <a:spcPct val="100000"/>
              </a:lnSpc>
              <a:spcBef>
                <a:spcPts val="280"/>
              </a:spcBef>
              <a:buFont typeface="Arial"/>
              <a:buChar char="•"/>
              <a:tabLst>
                <a:tab pos="1155065" algn="l"/>
                <a:tab pos="1155700" algn="l"/>
              </a:tabLst>
            </a:pPr>
            <a:r>
              <a:rPr sz="2000" b="1" spc="-25" dirty="0">
                <a:latin typeface="Calibri"/>
                <a:cs typeface="Calibri"/>
              </a:rPr>
              <a:t>Weak</a:t>
            </a:r>
            <a:r>
              <a:rPr sz="2000" b="1" spc="-10" dirty="0">
                <a:latin typeface="Calibri"/>
                <a:cs typeface="Calibri"/>
              </a:rPr>
              <a:t> ACLs</a:t>
            </a:r>
            <a:r>
              <a:rPr sz="2000" b="1" dirty="0">
                <a:latin typeface="Calibri"/>
                <a:cs typeface="Calibri"/>
              </a:rPr>
              <a:t> </a:t>
            </a:r>
            <a:r>
              <a:rPr sz="2000" spc="-5" dirty="0">
                <a:latin typeface="Calibri"/>
                <a:cs typeface="Calibri"/>
              </a:rPr>
              <a:t>on</a:t>
            </a:r>
            <a:r>
              <a:rPr sz="2000" spc="-15" dirty="0">
                <a:latin typeface="Calibri"/>
                <a:cs typeface="Calibri"/>
              </a:rPr>
              <a:t> </a:t>
            </a:r>
            <a:r>
              <a:rPr sz="2000" spc="-10" dirty="0">
                <a:latin typeface="Calibri"/>
                <a:cs typeface="Calibri"/>
              </a:rPr>
              <a:t>network</a:t>
            </a:r>
            <a:r>
              <a:rPr sz="2000" spc="-15" dirty="0">
                <a:latin typeface="Calibri"/>
                <a:cs typeface="Calibri"/>
              </a:rPr>
              <a:t> </a:t>
            </a:r>
            <a:r>
              <a:rPr sz="2000" spc="-5" dirty="0">
                <a:latin typeface="Calibri"/>
                <a:cs typeface="Calibri"/>
              </a:rPr>
              <a:t>shares</a:t>
            </a:r>
            <a:endParaRPr sz="2000">
              <a:latin typeface="Calibri"/>
              <a:cs typeface="Calibri"/>
            </a:endParaRPr>
          </a:p>
          <a:p>
            <a:pPr marL="1155700" lvl="2" indent="-229235">
              <a:lnSpc>
                <a:spcPct val="100000"/>
              </a:lnSpc>
              <a:spcBef>
                <a:spcPts val="265"/>
              </a:spcBef>
              <a:buFont typeface="Arial"/>
              <a:buChar char="•"/>
              <a:tabLst>
                <a:tab pos="1155065" algn="l"/>
                <a:tab pos="1155700" algn="l"/>
              </a:tabLst>
            </a:pPr>
            <a:r>
              <a:rPr sz="2000" spc="-5" dirty="0">
                <a:latin typeface="Calibri"/>
                <a:cs typeface="Calibri"/>
              </a:rPr>
              <a:t>Reconnaissance:</a:t>
            </a:r>
            <a:r>
              <a:rPr sz="2000" dirty="0">
                <a:latin typeface="Calibri"/>
                <a:cs typeface="Calibri"/>
              </a:rPr>
              <a:t> </a:t>
            </a:r>
            <a:r>
              <a:rPr sz="2000" spc="-5" dirty="0">
                <a:latin typeface="Calibri"/>
                <a:cs typeface="Calibri"/>
              </a:rPr>
              <a:t>search</a:t>
            </a:r>
            <a:r>
              <a:rPr sz="2000" spc="10" dirty="0">
                <a:latin typeface="Calibri"/>
                <a:cs typeface="Calibri"/>
              </a:rPr>
              <a:t> </a:t>
            </a:r>
            <a:r>
              <a:rPr sz="2000" spc="-15" dirty="0">
                <a:latin typeface="Calibri"/>
                <a:cs typeface="Calibri"/>
              </a:rPr>
              <a:t>for</a:t>
            </a:r>
            <a:r>
              <a:rPr sz="2000" spc="-10" dirty="0">
                <a:latin typeface="Calibri"/>
                <a:cs typeface="Calibri"/>
              </a:rPr>
              <a:t> information, passwords,</a:t>
            </a:r>
            <a:r>
              <a:rPr sz="2000" spc="25" dirty="0">
                <a:latin typeface="Calibri"/>
                <a:cs typeface="Calibri"/>
              </a:rPr>
              <a:t> </a:t>
            </a:r>
            <a:r>
              <a:rPr sz="2000" dirty="0">
                <a:latin typeface="Calibri"/>
                <a:cs typeface="Calibri"/>
              </a:rPr>
              <a:t>and</a:t>
            </a:r>
            <a:r>
              <a:rPr sz="2000" spc="-15" dirty="0">
                <a:latin typeface="Calibri"/>
                <a:cs typeface="Calibri"/>
              </a:rPr>
              <a:t> </a:t>
            </a:r>
            <a:r>
              <a:rPr sz="2000" spc="-5" dirty="0">
                <a:latin typeface="Calibri"/>
                <a:cs typeface="Calibri"/>
              </a:rPr>
              <a:t>other</a:t>
            </a:r>
            <a:r>
              <a:rPr sz="2000" spc="10" dirty="0">
                <a:latin typeface="Calibri"/>
                <a:cs typeface="Calibri"/>
              </a:rPr>
              <a:t> </a:t>
            </a:r>
            <a:r>
              <a:rPr sz="2000" b="1" spc="-10" dirty="0">
                <a:latin typeface="Calibri"/>
                <a:cs typeface="Calibri"/>
              </a:rPr>
              <a:t>secrets</a:t>
            </a:r>
            <a:endParaRPr sz="2000">
              <a:latin typeface="Calibri"/>
              <a:cs typeface="Calibri"/>
            </a:endParaRPr>
          </a:p>
          <a:p>
            <a:pPr marL="1155700" lvl="2" indent="-229235">
              <a:lnSpc>
                <a:spcPct val="100000"/>
              </a:lnSpc>
              <a:spcBef>
                <a:spcPts val="260"/>
              </a:spcBef>
              <a:buFont typeface="Arial"/>
              <a:buChar char="•"/>
              <a:tabLst>
                <a:tab pos="1155065" algn="l"/>
                <a:tab pos="1155700" algn="l"/>
              </a:tabLst>
            </a:pPr>
            <a:r>
              <a:rPr sz="2000" spc="-5" dirty="0">
                <a:latin typeface="Calibri"/>
                <a:cs typeface="Calibri"/>
              </a:rPr>
              <a:t>What</a:t>
            </a:r>
            <a:r>
              <a:rPr sz="2000" spc="-20" dirty="0">
                <a:latin typeface="Calibri"/>
                <a:cs typeface="Calibri"/>
              </a:rPr>
              <a:t> </a:t>
            </a:r>
            <a:r>
              <a:rPr sz="2000" spc="-5" dirty="0">
                <a:latin typeface="Calibri"/>
                <a:cs typeface="Calibri"/>
              </a:rPr>
              <a:t>if </a:t>
            </a:r>
            <a:r>
              <a:rPr sz="2000" spc="-10" dirty="0">
                <a:latin typeface="Calibri"/>
                <a:cs typeface="Calibri"/>
              </a:rPr>
              <a:t>adversary</a:t>
            </a:r>
            <a:r>
              <a:rPr sz="2000" dirty="0">
                <a:latin typeface="Calibri"/>
                <a:cs typeface="Calibri"/>
              </a:rPr>
              <a:t> has</a:t>
            </a:r>
            <a:r>
              <a:rPr sz="2000" spc="-5" dirty="0">
                <a:latin typeface="Calibri"/>
                <a:cs typeface="Calibri"/>
              </a:rPr>
              <a:t> </a:t>
            </a:r>
            <a:r>
              <a:rPr sz="2000" b="1" spc="-10" dirty="0">
                <a:latin typeface="Calibri"/>
                <a:cs typeface="Calibri"/>
              </a:rPr>
              <a:t>write</a:t>
            </a:r>
            <a:r>
              <a:rPr sz="2000" b="1" spc="-15" dirty="0">
                <a:latin typeface="Calibri"/>
                <a:cs typeface="Calibri"/>
              </a:rPr>
              <a:t> </a:t>
            </a:r>
            <a:r>
              <a:rPr sz="2000" b="1" dirty="0">
                <a:latin typeface="Calibri"/>
                <a:cs typeface="Calibri"/>
              </a:rPr>
              <a:t>permission</a:t>
            </a:r>
            <a:r>
              <a:rPr sz="2000" dirty="0">
                <a:latin typeface="Calibri"/>
                <a:cs typeface="Calibri"/>
              </a:rPr>
              <a:t>?</a:t>
            </a:r>
            <a:endParaRPr sz="2000">
              <a:latin typeface="Calibri"/>
              <a:cs typeface="Calibri"/>
            </a:endParaRPr>
          </a:p>
          <a:p>
            <a:pPr marL="698500" lvl="1" indent="-228600">
              <a:lnSpc>
                <a:spcPct val="100000"/>
              </a:lnSpc>
              <a:spcBef>
                <a:spcPts val="190"/>
              </a:spcBef>
              <a:buFont typeface="Arial"/>
              <a:buChar char="•"/>
              <a:tabLst>
                <a:tab pos="698500" algn="l"/>
              </a:tabLst>
            </a:pPr>
            <a:r>
              <a:rPr sz="2400" spc="-10" dirty="0">
                <a:latin typeface="Calibri"/>
                <a:cs typeface="Calibri"/>
              </a:rPr>
              <a:t>Print</a:t>
            </a:r>
            <a:r>
              <a:rPr sz="2400" spc="-40" dirty="0">
                <a:latin typeface="Calibri"/>
                <a:cs typeface="Calibri"/>
              </a:rPr>
              <a:t> </a:t>
            </a:r>
            <a:r>
              <a:rPr sz="2400" spc="-5" dirty="0">
                <a:latin typeface="Calibri"/>
                <a:cs typeface="Calibri"/>
              </a:rPr>
              <a:t>servers</a:t>
            </a:r>
            <a:endParaRPr sz="2400">
              <a:latin typeface="Calibri"/>
              <a:cs typeface="Calibri"/>
            </a:endParaRPr>
          </a:p>
          <a:p>
            <a:pPr marL="1155065" marR="5080" lvl="2" indent="-228600">
              <a:lnSpc>
                <a:spcPts val="2160"/>
              </a:lnSpc>
              <a:spcBef>
                <a:spcPts val="550"/>
              </a:spcBef>
              <a:buFont typeface="Arial"/>
              <a:buChar char="•"/>
              <a:tabLst>
                <a:tab pos="1155065" algn="l"/>
                <a:tab pos="1155700" algn="l"/>
              </a:tabLst>
            </a:pPr>
            <a:r>
              <a:rPr sz="2000" spc="-10" dirty="0">
                <a:latin typeface="Calibri"/>
                <a:cs typeface="Calibri"/>
              </a:rPr>
              <a:t>Vulnerable</a:t>
            </a:r>
            <a:r>
              <a:rPr sz="2000" spc="-5" dirty="0">
                <a:latin typeface="Calibri"/>
                <a:cs typeface="Calibri"/>
              </a:rPr>
              <a:t> </a:t>
            </a:r>
            <a:r>
              <a:rPr sz="2000" spc="-10" dirty="0">
                <a:latin typeface="Calibri"/>
                <a:cs typeface="Calibri"/>
              </a:rPr>
              <a:t>drivers: </a:t>
            </a:r>
            <a:r>
              <a:rPr sz="2000" spc="-5" dirty="0">
                <a:solidFill>
                  <a:srgbClr val="0562C1"/>
                </a:solidFill>
                <a:latin typeface="Calibri"/>
                <a:cs typeface="Calibri"/>
              </a:rPr>
              <a:t> </a:t>
            </a:r>
            <a:r>
              <a:rPr sz="2000" u="sng" spc="-10" dirty="0">
                <a:solidFill>
                  <a:srgbClr val="0562C1"/>
                </a:solidFill>
                <a:uFill>
                  <a:solidFill>
                    <a:srgbClr val="0562C1"/>
                  </a:solidFill>
                </a:uFill>
                <a:latin typeface="Calibri"/>
                <a:cs typeface="Calibri"/>
                <a:hlinkClick r:id="rId2"/>
              </a:rPr>
              <a:t>https://www.reddit.com/r/netsec/comments/es9gjb/local_privilege_escalation_in_man </a:t>
            </a:r>
            <a:r>
              <a:rPr sz="2000" spc="-5" dirty="0">
                <a:solidFill>
                  <a:srgbClr val="0562C1"/>
                </a:solidFill>
                <a:latin typeface="Calibri"/>
                <a:cs typeface="Calibri"/>
                <a:hlinkClick r:id="rId2"/>
              </a:rPr>
              <a:t> </a:t>
            </a:r>
            <a:r>
              <a:rPr sz="2000" u="sng" spc="-5" dirty="0">
                <a:solidFill>
                  <a:srgbClr val="0562C1"/>
                </a:solidFill>
                <a:uFill>
                  <a:solidFill>
                    <a:srgbClr val="0562C1"/>
                  </a:solidFill>
                </a:uFill>
                <a:latin typeface="Calibri"/>
                <a:cs typeface="Calibri"/>
                <a:hlinkClick r:id="rId2"/>
              </a:rPr>
              <a:t>y_ricoh_printer/</a:t>
            </a:r>
            <a:endParaRPr sz="2000">
              <a:latin typeface="Calibri"/>
              <a:cs typeface="Calibri"/>
            </a:endParaRPr>
          </a:p>
          <a:p>
            <a:pPr marL="1155065" marR="334645" lvl="2" indent="-228600">
              <a:lnSpc>
                <a:spcPts val="2160"/>
              </a:lnSpc>
              <a:spcBef>
                <a:spcPts val="505"/>
              </a:spcBef>
              <a:buFont typeface="Arial"/>
              <a:buChar char="•"/>
              <a:tabLst>
                <a:tab pos="1155065" algn="l"/>
                <a:tab pos="1155700" algn="l"/>
              </a:tabLst>
            </a:pPr>
            <a:r>
              <a:rPr sz="2000" spc="-5" dirty="0">
                <a:latin typeface="Calibri"/>
                <a:cs typeface="Calibri"/>
                <a:hlinkClick r:id="rId3"/>
              </a:rPr>
              <a:t>Entry</a:t>
            </a:r>
            <a:r>
              <a:rPr sz="2000" spc="10" dirty="0">
                <a:latin typeface="Calibri"/>
                <a:cs typeface="Calibri"/>
                <a:hlinkClick r:id="rId3"/>
              </a:rPr>
              <a:t> </a:t>
            </a:r>
            <a:r>
              <a:rPr sz="2000" spc="-10" dirty="0">
                <a:latin typeface="Calibri"/>
                <a:cs typeface="Calibri"/>
                <a:hlinkClick r:id="rId3"/>
              </a:rPr>
              <a:t>point</a:t>
            </a:r>
            <a:r>
              <a:rPr sz="2000" spc="20" dirty="0">
                <a:latin typeface="Calibri"/>
                <a:cs typeface="Calibri"/>
                <a:hlinkClick r:id="rId3"/>
              </a:rPr>
              <a:t> </a:t>
            </a:r>
            <a:r>
              <a:rPr sz="2000" spc="-15" dirty="0">
                <a:latin typeface="Calibri"/>
                <a:cs typeface="Calibri"/>
                <a:hlinkClick r:id="rId3"/>
              </a:rPr>
              <a:t>to</a:t>
            </a:r>
            <a:r>
              <a:rPr sz="2000" spc="35" dirty="0">
                <a:latin typeface="Calibri"/>
                <a:cs typeface="Calibri"/>
                <a:hlinkClick r:id="rId3"/>
              </a:rPr>
              <a:t> </a:t>
            </a:r>
            <a:r>
              <a:rPr sz="2000" dirty="0">
                <a:latin typeface="Calibri"/>
                <a:cs typeface="Calibri"/>
                <a:hlinkClick r:id="rId3"/>
              </a:rPr>
              <a:t>the</a:t>
            </a:r>
            <a:r>
              <a:rPr sz="2000" spc="30" dirty="0">
                <a:latin typeface="Calibri"/>
                <a:cs typeface="Calibri"/>
                <a:hlinkClick r:id="rId3"/>
              </a:rPr>
              <a:t> </a:t>
            </a:r>
            <a:r>
              <a:rPr sz="2000" spc="-5" dirty="0">
                <a:latin typeface="Calibri"/>
                <a:cs typeface="Calibri"/>
                <a:hlinkClick r:id="rId3"/>
              </a:rPr>
              <a:t>network:</a:t>
            </a:r>
            <a:r>
              <a:rPr sz="2000" spc="25" dirty="0">
                <a:solidFill>
                  <a:srgbClr val="0562C1"/>
                </a:solidFill>
                <a:latin typeface="Calibri"/>
                <a:cs typeface="Calibri"/>
                <a:hlinkClick r:id="rId3"/>
              </a:rPr>
              <a:t> </a:t>
            </a:r>
            <a:r>
              <a:rPr sz="2000" u="sng" spc="-15" dirty="0">
                <a:solidFill>
                  <a:srgbClr val="0562C1"/>
                </a:solidFill>
                <a:uFill>
                  <a:solidFill>
                    <a:srgbClr val="0562C1"/>
                  </a:solidFill>
                </a:uFill>
                <a:latin typeface="Calibri"/>
                <a:cs typeface="Calibri"/>
                <a:hlinkClick r:id="rId3"/>
              </a:rPr>
              <a:t>https://security.berkeley.edu/education-awareness/best- </a:t>
            </a:r>
            <a:r>
              <a:rPr sz="2000" spc="-434" dirty="0">
                <a:solidFill>
                  <a:srgbClr val="0562C1"/>
                </a:solidFill>
                <a:latin typeface="Calibri"/>
                <a:cs typeface="Calibri"/>
                <a:hlinkClick r:id="rId3"/>
              </a:rPr>
              <a:t> </a:t>
            </a:r>
            <a:r>
              <a:rPr sz="2000" u="sng" spc="-5" dirty="0">
                <a:solidFill>
                  <a:srgbClr val="0562C1"/>
                </a:solidFill>
                <a:uFill>
                  <a:solidFill>
                    <a:srgbClr val="0562C1"/>
                  </a:solidFill>
                </a:uFill>
                <a:latin typeface="Calibri"/>
                <a:cs typeface="Calibri"/>
                <a:hlinkClick r:id="rId3"/>
              </a:rPr>
              <a:t>practices-how-articles/system-application-security/network-printer-security</a:t>
            </a:r>
            <a:endParaRPr sz="20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318706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Email</a:t>
            </a:r>
            <a:r>
              <a:rPr b="0" spc="-65" dirty="0">
                <a:latin typeface="Calibri Light"/>
                <a:cs typeface="Calibri Light"/>
              </a:rPr>
              <a:t> </a:t>
            </a:r>
            <a:r>
              <a:rPr b="0" spc="-30" dirty="0">
                <a:latin typeface="Calibri Light"/>
                <a:cs typeface="Calibri Light"/>
              </a:rPr>
              <a:t>Systems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12150"/>
            <a:ext cx="10342245" cy="3776345"/>
          </a:xfrm>
          <a:prstGeom prst="rect">
            <a:avLst/>
          </a:prstGeom>
        </p:spPr>
        <p:txBody>
          <a:bodyPr vert="horz" wrap="square" lIns="0" tIns="59690" rIns="0" bIns="0" rtlCol="0">
            <a:spAutoFit/>
          </a:bodyPr>
          <a:lstStyle/>
          <a:p>
            <a:pPr marL="12700" marR="328295">
              <a:lnSpc>
                <a:spcPts val="3030"/>
              </a:lnSpc>
              <a:spcBef>
                <a:spcPts val="470"/>
              </a:spcBef>
            </a:pPr>
            <a:r>
              <a:rPr sz="2800" spc="-20" dirty="0">
                <a:latin typeface="Calibri"/>
                <a:cs typeface="Calibri"/>
              </a:rPr>
              <a:t>Many</a:t>
            </a:r>
            <a:r>
              <a:rPr sz="2800" spc="5" dirty="0">
                <a:latin typeface="Calibri"/>
                <a:cs typeface="Calibri"/>
              </a:rPr>
              <a:t> </a:t>
            </a:r>
            <a:r>
              <a:rPr sz="2800" spc="-15" dirty="0">
                <a:latin typeface="Calibri"/>
                <a:cs typeface="Calibri"/>
              </a:rPr>
              <a:t>corporations</a:t>
            </a:r>
            <a:r>
              <a:rPr sz="2800" spc="35" dirty="0">
                <a:latin typeface="Calibri"/>
                <a:cs typeface="Calibri"/>
              </a:rPr>
              <a:t> </a:t>
            </a:r>
            <a:r>
              <a:rPr sz="2800" b="1" spc="-5" dirty="0">
                <a:latin typeface="Calibri"/>
                <a:cs typeface="Calibri"/>
              </a:rPr>
              <a:t>run</a:t>
            </a:r>
            <a:r>
              <a:rPr sz="2800" b="1" spc="15" dirty="0">
                <a:latin typeface="Calibri"/>
                <a:cs typeface="Calibri"/>
              </a:rPr>
              <a:t> </a:t>
            </a:r>
            <a:r>
              <a:rPr sz="2800" b="1" spc="-5" dirty="0">
                <a:latin typeface="Calibri"/>
                <a:cs typeface="Calibri"/>
              </a:rPr>
              <a:t>their</a:t>
            </a:r>
            <a:r>
              <a:rPr sz="2800" b="1" spc="15" dirty="0">
                <a:latin typeface="Calibri"/>
                <a:cs typeface="Calibri"/>
              </a:rPr>
              <a:t> </a:t>
            </a:r>
            <a:r>
              <a:rPr sz="2800" b="1" spc="-5" dirty="0">
                <a:latin typeface="Calibri"/>
                <a:cs typeface="Calibri"/>
              </a:rPr>
              <a:t>own</a:t>
            </a:r>
            <a:r>
              <a:rPr sz="2800" b="1" dirty="0">
                <a:latin typeface="Calibri"/>
                <a:cs typeface="Calibri"/>
              </a:rPr>
              <a:t> </a:t>
            </a:r>
            <a:r>
              <a:rPr sz="2800" spc="-5" dirty="0">
                <a:latin typeface="Calibri"/>
                <a:cs typeface="Calibri"/>
              </a:rPr>
              <a:t>email</a:t>
            </a:r>
            <a:r>
              <a:rPr sz="2800" spc="-15" dirty="0">
                <a:latin typeface="Calibri"/>
                <a:cs typeface="Calibri"/>
              </a:rPr>
              <a:t> </a:t>
            </a:r>
            <a:r>
              <a:rPr sz="2800" spc="-25" dirty="0">
                <a:latin typeface="Calibri"/>
                <a:cs typeface="Calibri"/>
              </a:rPr>
              <a:t>systems</a:t>
            </a:r>
            <a:r>
              <a:rPr sz="2800" spc="2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allow</a:t>
            </a:r>
            <a:r>
              <a:rPr sz="2800" spc="-5" dirty="0">
                <a:latin typeface="Calibri"/>
                <a:cs typeface="Calibri"/>
              </a:rPr>
              <a:t> </a:t>
            </a:r>
            <a:r>
              <a:rPr sz="2800" spc="-10" dirty="0">
                <a:latin typeface="Calibri"/>
                <a:cs typeface="Calibri"/>
              </a:rPr>
              <a:t>sending</a:t>
            </a:r>
            <a:r>
              <a:rPr sz="2800" spc="40" dirty="0">
                <a:latin typeface="Calibri"/>
                <a:cs typeface="Calibri"/>
              </a:rPr>
              <a:t> </a:t>
            </a:r>
            <a:r>
              <a:rPr sz="2800" spc="-5" dirty="0">
                <a:latin typeface="Calibri"/>
                <a:cs typeface="Calibri"/>
              </a:rPr>
              <a:t>and </a:t>
            </a:r>
            <a:r>
              <a:rPr sz="2800" spc="-620" dirty="0">
                <a:latin typeface="Calibri"/>
                <a:cs typeface="Calibri"/>
              </a:rPr>
              <a:t> </a:t>
            </a:r>
            <a:r>
              <a:rPr sz="2800" spc="-10" dirty="0">
                <a:latin typeface="Calibri"/>
                <a:cs typeface="Calibri"/>
              </a:rPr>
              <a:t>receiving</a:t>
            </a:r>
            <a:r>
              <a:rPr sz="2800" spc="5" dirty="0">
                <a:latin typeface="Calibri"/>
                <a:cs typeface="Calibri"/>
              </a:rPr>
              <a:t> </a:t>
            </a:r>
            <a:r>
              <a:rPr sz="2800" spc="-20" dirty="0">
                <a:latin typeface="Calibri"/>
                <a:cs typeface="Calibri"/>
              </a:rPr>
              <a:t>corporate</a:t>
            </a:r>
            <a:r>
              <a:rPr sz="2800" dirty="0">
                <a:latin typeface="Calibri"/>
                <a:cs typeface="Calibri"/>
              </a:rPr>
              <a:t> </a:t>
            </a:r>
            <a:r>
              <a:rPr sz="2800" spc="-10" dirty="0">
                <a:latin typeface="Calibri"/>
                <a:cs typeface="Calibri"/>
              </a:rPr>
              <a:t>mail</a:t>
            </a:r>
            <a:r>
              <a:rPr sz="2800" spc="5" dirty="0">
                <a:latin typeface="Calibri"/>
                <a:cs typeface="Calibri"/>
              </a:rPr>
              <a:t> </a:t>
            </a:r>
            <a:r>
              <a:rPr sz="2800" spc="-5" dirty="0">
                <a:latin typeface="Calibri"/>
                <a:cs typeface="Calibri"/>
              </a:rPr>
              <a:t>and</a:t>
            </a:r>
            <a:r>
              <a:rPr sz="2800" spc="15" dirty="0">
                <a:latin typeface="Calibri"/>
                <a:cs typeface="Calibri"/>
              </a:rPr>
              <a:t> </a:t>
            </a:r>
            <a:r>
              <a:rPr sz="2800" spc="-20" dirty="0">
                <a:latin typeface="Calibri"/>
                <a:cs typeface="Calibri"/>
              </a:rPr>
              <a:t>control</a:t>
            </a:r>
            <a:r>
              <a:rPr sz="2800" spc="15" dirty="0">
                <a:latin typeface="Calibri"/>
                <a:cs typeface="Calibri"/>
              </a:rPr>
              <a:t> </a:t>
            </a:r>
            <a:r>
              <a:rPr sz="2800" spc="-5" dirty="0">
                <a:latin typeface="Calibri"/>
                <a:cs typeface="Calibri"/>
              </a:rPr>
              <a:t>who</a:t>
            </a:r>
            <a:r>
              <a:rPr sz="2800" dirty="0">
                <a:latin typeface="Calibri"/>
                <a:cs typeface="Calibri"/>
              </a:rPr>
              <a:t> </a:t>
            </a:r>
            <a:r>
              <a:rPr sz="2800" spc="-5" dirty="0">
                <a:latin typeface="Calibri"/>
                <a:cs typeface="Calibri"/>
              </a:rPr>
              <a:t>has</a:t>
            </a:r>
            <a:r>
              <a:rPr sz="2800" spc="10" dirty="0">
                <a:latin typeface="Calibri"/>
                <a:cs typeface="Calibri"/>
              </a:rPr>
              <a:t> </a:t>
            </a:r>
            <a:r>
              <a:rPr sz="2800" spc="-5" dirty="0">
                <a:latin typeface="Calibri"/>
                <a:cs typeface="Calibri"/>
              </a:rPr>
              <a:t>access</a:t>
            </a:r>
            <a:r>
              <a:rPr sz="2800" spc="1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the</a:t>
            </a:r>
            <a:r>
              <a:rPr sz="2800" spc="15" dirty="0">
                <a:latin typeface="Calibri"/>
                <a:cs typeface="Calibri"/>
              </a:rPr>
              <a:t> </a:t>
            </a:r>
            <a:r>
              <a:rPr sz="2800" spc="-15" dirty="0">
                <a:latin typeface="Calibri"/>
                <a:cs typeface="Calibri"/>
              </a:rPr>
              <a:t>data.</a:t>
            </a:r>
            <a:endParaRPr sz="2800">
              <a:latin typeface="Calibri"/>
              <a:cs typeface="Calibri"/>
            </a:endParaRPr>
          </a:p>
          <a:p>
            <a:pPr marL="12700" marR="5080">
              <a:lnSpc>
                <a:spcPts val="3030"/>
              </a:lnSpc>
              <a:spcBef>
                <a:spcPts val="1000"/>
              </a:spcBef>
            </a:pPr>
            <a:r>
              <a:rPr sz="2800" spc="-20" dirty="0">
                <a:latin typeface="Calibri"/>
                <a:cs typeface="Calibri"/>
              </a:rPr>
              <a:t>It’s</a:t>
            </a:r>
            <a:r>
              <a:rPr sz="2800" spc="-5" dirty="0">
                <a:latin typeface="Calibri"/>
                <a:cs typeface="Calibri"/>
              </a:rPr>
              <a:t> </a:t>
            </a:r>
            <a:r>
              <a:rPr sz="2800" spc="-10" dirty="0">
                <a:latin typeface="Calibri"/>
                <a:cs typeface="Calibri"/>
              </a:rPr>
              <a:t>increasingly</a:t>
            </a:r>
            <a:r>
              <a:rPr sz="2800" spc="15" dirty="0">
                <a:latin typeface="Calibri"/>
                <a:cs typeface="Calibri"/>
              </a:rPr>
              <a:t> </a:t>
            </a:r>
            <a:r>
              <a:rPr sz="2800" spc="-10" dirty="0">
                <a:latin typeface="Calibri"/>
                <a:cs typeface="Calibri"/>
              </a:rPr>
              <a:t>common</a:t>
            </a:r>
            <a:r>
              <a:rPr sz="2800" spc="20" dirty="0">
                <a:latin typeface="Calibri"/>
                <a:cs typeface="Calibri"/>
              </a:rPr>
              <a:t> </a:t>
            </a:r>
            <a:r>
              <a:rPr sz="2800" spc="-10" dirty="0">
                <a:latin typeface="Calibri"/>
                <a:cs typeface="Calibri"/>
              </a:rPr>
              <a:t>that</a:t>
            </a:r>
            <a:r>
              <a:rPr sz="2800" spc="10" dirty="0">
                <a:latin typeface="Calibri"/>
                <a:cs typeface="Calibri"/>
              </a:rPr>
              <a:t> </a:t>
            </a:r>
            <a:r>
              <a:rPr sz="2800" spc="-5" dirty="0">
                <a:latin typeface="Calibri"/>
                <a:cs typeface="Calibri"/>
              </a:rPr>
              <a:t>email</a:t>
            </a:r>
            <a:r>
              <a:rPr sz="2800" spc="-15" dirty="0">
                <a:latin typeface="Calibri"/>
                <a:cs typeface="Calibri"/>
              </a:rPr>
              <a:t> </a:t>
            </a:r>
            <a:r>
              <a:rPr sz="2800" spc="-10" dirty="0">
                <a:latin typeface="Calibri"/>
                <a:cs typeface="Calibri"/>
              </a:rPr>
              <a:t>is</a:t>
            </a:r>
            <a:r>
              <a:rPr sz="2800" spc="-5" dirty="0">
                <a:latin typeface="Calibri"/>
                <a:cs typeface="Calibri"/>
              </a:rPr>
              <a:t> </a:t>
            </a:r>
            <a:r>
              <a:rPr sz="2800" b="1" spc="-10" dirty="0">
                <a:latin typeface="Calibri"/>
                <a:cs typeface="Calibri"/>
              </a:rPr>
              <a:t>outsourced</a:t>
            </a:r>
            <a:r>
              <a:rPr sz="2800" b="1" spc="3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third-party</a:t>
            </a:r>
            <a:r>
              <a:rPr sz="2800" spc="45" dirty="0">
                <a:latin typeface="Calibri"/>
                <a:cs typeface="Calibri"/>
              </a:rPr>
              <a:t> </a:t>
            </a:r>
            <a:r>
              <a:rPr sz="2800" spc="-5" dirty="0">
                <a:latin typeface="Calibri"/>
                <a:cs typeface="Calibri"/>
              </a:rPr>
              <a:t>cloud </a:t>
            </a:r>
            <a:r>
              <a:rPr sz="2800" spc="-620" dirty="0">
                <a:latin typeface="Calibri"/>
                <a:cs typeface="Calibri"/>
              </a:rPr>
              <a:t> </a:t>
            </a:r>
            <a:r>
              <a:rPr sz="2800" spc="-5" dirty="0">
                <a:latin typeface="Calibri"/>
                <a:cs typeface="Calibri"/>
              </a:rPr>
              <a:t>service</a:t>
            </a:r>
            <a:r>
              <a:rPr sz="2800" spc="10" dirty="0">
                <a:latin typeface="Calibri"/>
                <a:cs typeface="Calibri"/>
              </a:rPr>
              <a:t> </a:t>
            </a:r>
            <a:r>
              <a:rPr sz="2800" spc="-10" dirty="0">
                <a:latin typeface="Calibri"/>
                <a:cs typeface="Calibri"/>
              </a:rPr>
              <a:t>solution.</a:t>
            </a:r>
            <a:endParaRPr sz="2800">
              <a:latin typeface="Calibri"/>
              <a:cs typeface="Calibri"/>
            </a:endParaRPr>
          </a:p>
          <a:p>
            <a:pPr>
              <a:lnSpc>
                <a:spcPct val="100000"/>
              </a:lnSpc>
              <a:spcBef>
                <a:spcPts val="55"/>
              </a:spcBef>
            </a:pPr>
            <a:endParaRPr sz="3200">
              <a:latin typeface="Calibri"/>
              <a:cs typeface="Calibri"/>
            </a:endParaRPr>
          </a:p>
          <a:p>
            <a:pPr marL="12700" marR="6039485" algn="just">
              <a:lnSpc>
                <a:spcPct val="119800"/>
              </a:lnSpc>
            </a:pPr>
            <a:r>
              <a:rPr sz="2800" spc="-15" dirty="0">
                <a:latin typeface="Calibri"/>
                <a:cs typeface="Calibri"/>
              </a:rPr>
              <a:t>Products: Microsoft Exchange </a:t>
            </a:r>
            <a:r>
              <a:rPr sz="2800" spc="-620" dirty="0">
                <a:latin typeface="Calibri"/>
                <a:cs typeface="Calibri"/>
              </a:rPr>
              <a:t> </a:t>
            </a:r>
            <a:r>
              <a:rPr sz="2800" spc="-15" dirty="0">
                <a:latin typeface="Calibri"/>
                <a:cs typeface="Calibri"/>
              </a:rPr>
              <a:t>Protocols: </a:t>
            </a:r>
            <a:r>
              <a:rPr sz="2800" spc="-95" dirty="0">
                <a:latin typeface="Calibri"/>
                <a:cs typeface="Calibri"/>
              </a:rPr>
              <a:t>POP, </a:t>
            </a:r>
            <a:r>
              <a:rPr sz="2800" spc="-75" dirty="0">
                <a:latin typeface="Calibri"/>
                <a:cs typeface="Calibri"/>
              </a:rPr>
              <a:t>IMAP, </a:t>
            </a:r>
            <a:r>
              <a:rPr sz="2800" spc="-10" dirty="0">
                <a:latin typeface="Calibri"/>
                <a:cs typeface="Calibri"/>
              </a:rPr>
              <a:t>MAPI,… </a:t>
            </a:r>
            <a:r>
              <a:rPr sz="2800" spc="-620" dirty="0">
                <a:latin typeface="Calibri"/>
                <a:cs typeface="Calibri"/>
              </a:rPr>
              <a:t> </a:t>
            </a:r>
            <a:r>
              <a:rPr sz="2800" spc="-15" dirty="0">
                <a:latin typeface="Calibri"/>
                <a:cs typeface="Calibri"/>
              </a:rPr>
              <a:t>Interesting</a:t>
            </a:r>
            <a:r>
              <a:rPr sz="2800" spc="5" dirty="0">
                <a:latin typeface="Calibri"/>
                <a:cs typeface="Calibri"/>
              </a:rPr>
              <a:t> </a:t>
            </a:r>
            <a:r>
              <a:rPr sz="2800" spc="-15" dirty="0">
                <a:latin typeface="Calibri"/>
                <a:cs typeface="Calibri"/>
              </a:rPr>
              <a:t>Ports:</a:t>
            </a:r>
            <a:r>
              <a:rPr sz="2800" spc="25" dirty="0">
                <a:latin typeface="Calibri"/>
                <a:cs typeface="Calibri"/>
              </a:rPr>
              <a:t> </a:t>
            </a:r>
            <a:r>
              <a:rPr sz="2800" spc="-10" dirty="0">
                <a:latin typeface="Calibri"/>
                <a:cs typeface="Calibri"/>
              </a:rPr>
              <a:t>110,</a:t>
            </a:r>
            <a:r>
              <a:rPr sz="2800" spc="20" dirty="0">
                <a:latin typeface="Calibri"/>
                <a:cs typeface="Calibri"/>
              </a:rPr>
              <a:t> </a:t>
            </a:r>
            <a:r>
              <a:rPr sz="2800" spc="-5" dirty="0">
                <a:latin typeface="Calibri"/>
                <a:cs typeface="Calibri"/>
              </a:rPr>
              <a:t>…</a:t>
            </a:r>
            <a:endParaRPr sz="2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82561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Email</a:t>
            </a:r>
            <a:r>
              <a:rPr b="0" spc="-10" dirty="0">
                <a:latin typeface="Calibri Light"/>
                <a:cs typeface="Calibri Light"/>
              </a:rPr>
              <a:t> </a:t>
            </a:r>
            <a:r>
              <a:rPr b="0" spc="-30" dirty="0">
                <a:latin typeface="Calibri Light"/>
                <a:cs typeface="Calibri Light"/>
              </a:rPr>
              <a:t>Systems</a:t>
            </a:r>
            <a:r>
              <a:rPr b="0" spc="-25" dirty="0">
                <a:latin typeface="Calibri Light"/>
                <a:cs typeface="Calibri Light"/>
              </a:rPr>
              <a:t> </a:t>
            </a:r>
            <a:r>
              <a:rPr b="0" dirty="0">
                <a:latin typeface="Calibri Light"/>
                <a:cs typeface="Calibri Light"/>
              </a:rPr>
              <a:t>–</a:t>
            </a:r>
            <a:r>
              <a:rPr b="0" spc="-5" dirty="0">
                <a:latin typeface="Calibri Light"/>
                <a:cs typeface="Calibri Light"/>
              </a:rPr>
              <a:t> </a:t>
            </a:r>
            <a:r>
              <a:rPr b="0" spc="-30" dirty="0">
                <a:latin typeface="Calibri Light"/>
                <a:cs typeface="Calibri Light"/>
              </a:rPr>
              <a:t>Hacker’s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655762"/>
            <a:ext cx="10298430" cy="4342130"/>
          </a:xfrm>
          <a:prstGeom prst="rect">
            <a:avLst/>
          </a:prstGeom>
        </p:spPr>
        <p:txBody>
          <a:bodyPr vert="horz" wrap="square" lIns="0" tIns="132080" rIns="0" bIns="0" rtlCol="0">
            <a:spAutoFit/>
          </a:bodyPr>
          <a:lstStyle/>
          <a:p>
            <a:pPr marL="12700" marR="489584">
              <a:lnSpc>
                <a:spcPct val="70000"/>
              </a:lnSpc>
              <a:spcBef>
                <a:spcPts val="1040"/>
              </a:spcBef>
            </a:pPr>
            <a:r>
              <a:rPr sz="2600" spc="-5" dirty="0">
                <a:latin typeface="Calibri"/>
                <a:cs typeface="Calibri"/>
              </a:rPr>
              <a:t>Email</a:t>
            </a:r>
            <a:r>
              <a:rPr sz="2600" spc="10" dirty="0">
                <a:latin typeface="Calibri"/>
                <a:cs typeface="Calibri"/>
              </a:rPr>
              <a:t> </a:t>
            </a:r>
            <a:r>
              <a:rPr sz="2600" spc="-20" dirty="0">
                <a:latin typeface="Calibri"/>
                <a:cs typeface="Calibri"/>
              </a:rPr>
              <a:t>systems</a:t>
            </a:r>
            <a:r>
              <a:rPr sz="2600" spc="-25" dirty="0">
                <a:latin typeface="Calibri"/>
                <a:cs typeface="Calibri"/>
              </a:rPr>
              <a:t> </a:t>
            </a:r>
            <a:r>
              <a:rPr sz="2600" spc="-5" dirty="0">
                <a:latin typeface="Calibri"/>
                <a:cs typeface="Calibri"/>
              </a:rPr>
              <a:t>handle</a:t>
            </a:r>
            <a:r>
              <a:rPr sz="2600" spc="-10" dirty="0">
                <a:latin typeface="Calibri"/>
                <a:cs typeface="Calibri"/>
              </a:rPr>
              <a:t> </a:t>
            </a:r>
            <a:r>
              <a:rPr sz="2600" spc="-5" dirty="0">
                <a:latin typeface="Calibri"/>
                <a:cs typeface="Calibri"/>
              </a:rPr>
              <a:t>very critical</a:t>
            </a:r>
            <a:r>
              <a:rPr sz="2600" spc="5" dirty="0">
                <a:latin typeface="Calibri"/>
                <a:cs typeface="Calibri"/>
              </a:rPr>
              <a:t> </a:t>
            </a:r>
            <a:r>
              <a:rPr sz="2600" spc="-15" dirty="0">
                <a:latin typeface="Calibri"/>
                <a:cs typeface="Calibri"/>
              </a:rPr>
              <a:t>information</a:t>
            </a:r>
            <a:r>
              <a:rPr sz="2600" spc="20" dirty="0">
                <a:latin typeface="Calibri"/>
                <a:cs typeface="Calibri"/>
              </a:rPr>
              <a:t> </a:t>
            </a:r>
            <a:r>
              <a:rPr sz="2600" dirty="0">
                <a:latin typeface="Calibri"/>
                <a:cs typeface="Calibri"/>
              </a:rPr>
              <a:t>and </a:t>
            </a:r>
            <a:r>
              <a:rPr sz="2600" spc="-20" dirty="0">
                <a:latin typeface="Calibri"/>
                <a:cs typeface="Calibri"/>
              </a:rPr>
              <a:t>offer</a:t>
            </a:r>
            <a:r>
              <a:rPr sz="2600" spc="-10" dirty="0">
                <a:latin typeface="Calibri"/>
                <a:cs typeface="Calibri"/>
              </a:rPr>
              <a:t> </a:t>
            </a:r>
            <a:r>
              <a:rPr sz="2600" spc="-5" dirty="0">
                <a:latin typeface="Calibri"/>
                <a:cs typeface="Calibri"/>
              </a:rPr>
              <a:t>opportunities </a:t>
            </a:r>
            <a:r>
              <a:rPr sz="2600" spc="-25" dirty="0">
                <a:latin typeface="Calibri"/>
                <a:cs typeface="Calibri"/>
              </a:rPr>
              <a:t>for </a:t>
            </a:r>
            <a:r>
              <a:rPr sz="2600" spc="-575" dirty="0">
                <a:latin typeface="Calibri"/>
                <a:cs typeface="Calibri"/>
              </a:rPr>
              <a:t> </a:t>
            </a:r>
            <a:r>
              <a:rPr sz="2600" spc="-25" dirty="0">
                <a:latin typeface="Calibri"/>
                <a:cs typeface="Calibri"/>
              </a:rPr>
              <a:t>attackers.</a:t>
            </a:r>
            <a:endParaRPr sz="2600">
              <a:latin typeface="Calibri"/>
              <a:cs typeface="Calibri"/>
            </a:endParaRPr>
          </a:p>
          <a:p>
            <a:pPr marL="241300" indent="-228600">
              <a:lnSpc>
                <a:spcPct val="100000"/>
              </a:lnSpc>
              <a:spcBef>
                <a:spcPts val="2240"/>
              </a:spcBef>
              <a:buFont typeface="Arial"/>
              <a:buChar char="•"/>
              <a:tabLst>
                <a:tab pos="241300" algn="l"/>
              </a:tabLst>
            </a:pPr>
            <a:r>
              <a:rPr sz="2600" dirty="0">
                <a:latin typeface="Calibri"/>
                <a:cs typeface="Calibri"/>
              </a:rPr>
              <a:t>Gaining</a:t>
            </a:r>
            <a:r>
              <a:rPr sz="2600" spc="-30" dirty="0">
                <a:latin typeface="Calibri"/>
                <a:cs typeface="Calibri"/>
              </a:rPr>
              <a:t> </a:t>
            </a:r>
            <a:r>
              <a:rPr sz="2600" dirty="0">
                <a:latin typeface="Calibri"/>
                <a:cs typeface="Calibri"/>
              </a:rPr>
              <a:t>access</a:t>
            </a:r>
            <a:r>
              <a:rPr sz="2600" spc="-50" dirty="0">
                <a:latin typeface="Calibri"/>
                <a:cs typeface="Calibri"/>
              </a:rPr>
              <a:t> </a:t>
            </a:r>
            <a:r>
              <a:rPr sz="2600" spc="-15" dirty="0">
                <a:latin typeface="Calibri"/>
                <a:cs typeface="Calibri"/>
              </a:rPr>
              <a:t>to</a:t>
            </a:r>
            <a:r>
              <a:rPr sz="2600" spc="-10" dirty="0">
                <a:latin typeface="Calibri"/>
                <a:cs typeface="Calibri"/>
              </a:rPr>
              <a:t> </a:t>
            </a:r>
            <a:r>
              <a:rPr sz="2600" spc="-5" dirty="0">
                <a:latin typeface="Calibri"/>
                <a:cs typeface="Calibri"/>
              </a:rPr>
              <a:t>useful</a:t>
            </a:r>
            <a:r>
              <a:rPr sz="2600" spc="-55" dirty="0">
                <a:latin typeface="Calibri"/>
                <a:cs typeface="Calibri"/>
              </a:rPr>
              <a:t> </a:t>
            </a:r>
            <a:r>
              <a:rPr sz="2600" spc="-10" dirty="0">
                <a:latin typeface="Calibri"/>
                <a:cs typeface="Calibri"/>
              </a:rPr>
              <a:t>information</a:t>
            </a:r>
            <a:endParaRPr sz="2600">
              <a:latin typeface="Calibri"/>
              <a:cs typeface="Calibri"/>
            </a:endParaRPr>
          </a:p>
          <a:p>
            <a:pPr marL="241300" indent="-228600">
              <a:lnSpc>
                <a:spcPts val="2980"/>
              </a:lnSpc>
              <a:spcBef>
                <a:spcPts val="2245"/>
              </a:spcBef>
              <a:buFont typeface="Arial"/>
              <a:buChar char="•"/>
              <a:tabLst>
                <a:tab pos="241300" algn="l"/>
              </a:tabLst>
            </a:pPr>
            <a:r>
              <a:rPr sz="2600" spc="-5" dirty="0">
                <a:latin typeface="Calibri"/>
                <a:cs typeface="Calibri"/>
              </a:rPr>
              <a:t>Spoofing: </a:t>
            </a:r>
            <a:r>
              <a:rPr sz="2600" spc="-15" dirty="0">
                <a:latin typeface="Calibri"/>
                <a:cs typeface="Calibri"/>
              </a:rPr>
              <a:t>start</a:t>
            </a:r>
            <a:r>
              <a:rPr sz="2600" dirty="0">
                <a:latin typeface="Calibri"/>
                <a:cs typeface="Calibri"/>
              </a:rPr>
              <a:t> </a:t>
            </a:r>
            <a:r>
              <a:rPr sz="2600" spc="-5" dirty="0">
                <a:latin typeface="Calibri"/>
                <a:cs typeface="Calibri"/>
              </a:rPr>
              <a:t>of </a:t>
            </a:r>
            <a:r>
              <a:rPr sz="2600" dirty="0">
                <a:latin typeface="Calibri"/>
                <a:cs typeface="Calibri"/>
              </a:rPr>
              <a:t>an</a:t>
            </a:r>
            <a:r>
              <a:rPr sz="2600" spc="-15" dirty="0">
                <a:latin typeface="Calibri"/>
                <a:cs typeface="Calibri"/>
              </a:rPr>
              <a:t> effective</a:t>
            </a:r>
            <a:r>
              <a:rPr sz="2600" spc="-50" dirty="0">
                <a:latin typeface="Calibri"/>
                <a:cs typeface="Calibri"/>
              </a:rPr>
              <a:t> </a:t>
            </a:r>
            <a:r>
              <a:rPr sz="2600" spc="-5" dirty="0">
                <a:latin typeface="Calibri"/>
                <a:cs typeface="Calibri"/>
              </a:rPr>
              <a:t>phishing</a:t>
            </a:r>
            <a:r>
              <a:rPr sz="2600" spc="-30" dirty="0">
                <a:latin typeface="Calibri"/>
                <a:cs typeface="Calibri"/>
              </a:rPr>
              <a:t> </a:t>
            </a:r>
            <a:r>
              <a:rPr sz="2600" spc="-5" dirty="0">
                <a:latin typeface="Calibri"/>
                <a:cs typeface="Calibri"/>
              </a:rPr>
              <a:t>campaign</a:t>
            </a:r>
            <a:endParaRPr sz="2600">
              <a:latin typeface="Calibri"/>
              <a:cs typeface="Calibri"/>
            </a:endParaRPr>
          </a:p>
          <a:p>
            <a:pPr marL="698500" marR="5080" lvl="1" indent="-228600">
              <a:lnSpc>
                <a:spcPct val="70000"/>
              </a:lnSpc>
              <a:spcBef>
                <a:spcPts val="650"/>
              </a:spcBef>
              <a:buClr>
                <a:srgbClr val="000000"/>
              </a:buClr>
              <a:buFont typeface="Arial"/>
              <a:buChar char="•"/>
              <a:tabLst>
                <a:tab pos="697865" algn="l"/>
                <a:tab pos="698500" algn="l"/>
              </a:tabLst>
            </a:pPr>
            <a:r>
              <a:rPr sz="2200" u="sng" spc="-10" dirty="0">
                <a:solidFill>
                  <a:srgbClr val="0562C1"/>
                </a:solidFill>
                <a:uFill>
                  <a:solidFill>
                    <a:srgbClr val="0562C1"/>
                  </a:solidFill>
                </a:uFill>
                <a:latin typeface="Calibri"/>
                <a:cs typeface="Calibri"/>
                <a:hlinkClick r:id="rId2"/>
              </a:rPr>
              <a:t>https://www.reddit.com/r/netsec/comments/6kvkqx/hack_defense_how_to_send_f </a:t>
            </a:r>
            <a:r>
              <a:rPr sz="2200" spc="-484" dirty="0">
                <a:solidFill>
                  <a:srgbClr val="0562C1"/>
                </a:solidFill>
                <a:latin typeface="Calibri"/>
                <a:cs typeface="Calibri"/>
                <a:hlinkClick r:id="rId2"/>
              </a:rPr>
              <a:t> </a:t>
            </a:r>
            <a:r>
              <a:rPr sz="2200" u="sng" spc="-15" dirty="0">
                <a:solidFill>
                  <a:srgbClr val="0562C1"/>
                </a:solidFill>
                <a:uFill>
                  <a:solidFill>
                    <a:srgbClr val="0562C1"/>
                  </a:solidFill>
                </a:uFill>
                <a:latin typeface="Calibri"/>
                <a:cs typeface="Calibri"/>
                <a:hlinkClick r:id="rId2"/>
              </a:rPr>
              <a:t>ake_emails/</a:t>
            </a:r>
            <a:endParaRPr sz="2200">
              <a:latin typeface="Calibri"/>
              <a:cs typeface="Calibri"/>
            </a:endParaRPr>
          </a:p>
          <a:p>
            <a:pPr marL="698500" lvl="1" indent="-228600">
              <a:lnSpc>
                <a:spcPts val="2350"/>
              </a:lnSpc>
              <a:buFont typeface="Arial"/>
              <a:buChar char="•"/>
              <a:tabLst>
                <a:tab pos="697865" algn="l"/>
                <a:tab pos="698500" algn="l"/>
              </a:tabLst>
            </a:pPr>
            <a:r>
              <a:rPr sz="2200" spc="-5" dirty="0">
                <a:latin typeface="Calibri"/>
                <a:cs typeface="Calibri"/>
              </a:rPr>
              <a:t>Email</a:t>
            </a:r>
            <a:r>
              <a:rPr sz="2200" spc="5" dirty="0">
                <a:latin typeface="Calibri"/>
                <a:cs typeface="Calibri"/>
              </a:rPr>
              <a:t> </a:t>
            </a:r>
            <a:r>
              <a:rPr sz="2200" b="1" spc="-15" dirty="0">
                <a:latin typeface="Calibri"/>
                <a:cs typeface="Calibri"/>
              </a:rPr>
              <a:t>relaying</a:t>
            </a:r>
            <a:r>
              <a:rPr sz="2200" b="1" spc="10" dirty="0">
                <a:latin typeface="Calibri"/>
                <a:cs typeface="Calibri"/>
              </a:rPr>
              <a:t> </a:t>
            </a:r>
            <a:r>
              <a:rPr sz="2200" spc="-20" dirty="0">
                <a:latin typeface="Calibri"/>
                <a:cs typeface="Calibri"/>
              </a:rPr>
              <a:t>attacks:</a:t>
            </a:r>
            <a:r>
              <a:rPr sz="2200" spc="10" dirty="0">
                <a:solidFill>
                  <a:srgbClr val="0562C1"/>
                </a:solidFill>
                <a:latin typeface="Calibri"/>
                <a:cs typeface="Calibri"/>
              </a:rPr>
              <a:t> </a:t>
            </a:r>
            <a:r>
              <a:rPr sz="2200" u="sng" spc="-10" dirty="0">
                <a:solidFill>
                  <a:srgbClr val="0562C1"/>
                </a:solidFill>
                <a:uFill>
                  <a:solidFill>
                    <a:srgbClr val="0562C1"/>
                  </a:solidFill>
                </a:uFill>
                <a:latin typeface="Calibri"/>
                <a:cs typeface="Calibri"/>
                <a:hlinkClick r:id="rId3"/>
              </a:rPr>
              <a:t>https://en.wikipedia.org/wiki/Open_mail_relay</a:t>
            </a:r>
            <a:endParaRPr sz="2200">
              <a:latin typeface="Calibri"/>
              <a:cs typeface="Calibri"/>
            </a:endParaRPr>
          </a:p>
          <a:p>
            <a:pPr marL="241300" indent="-228600">
              <a:lnSpc>
                <a:spcPct val="100000"/>
              </a:lnSpc>
              <a:spcBef>
                <a:spcPts val="1905"/>
              </a:spcBef>
              <a:buFont typeface="Arial"/>
              <a:buChar char="•"/>
              <a:tabLst>
                <a:tab pos="241300" algn="l"/>
              </a:tabLst>
            </a:pPr>
            <a:r>
              <a:rPr sz="2600" spc="-10" dirty="0">
                <a:latin typeface="Calibri"/>
                <a:cs typeface="Calibri"/>
              </a:rPr>
              <a:t>Unpatched</a:t>
            </a:r>
            <a:r>
              <a:rPr sz="2600" spc="-65" dirty="0">
                <a:latin typeface="Calibri"/>
                <a:cs typeface="Calibri"/>
              </a:rPr>
              <a:t> </a:t>
            </a:r>
            <a:r>
              <a:rPr sz="2600" spc="-20" dirty="0">
                <a:latin typeface="Calibri"/>
                <a:cs typeface="Calibri"/>
              </a:rPr>
              <a:t>systems</a:t>
            </a:r>
            <a:endParaRPr sz="2600">
              <a:latin typeface="Calibri"/>
              <a:cs typeface="Calibri"/>
            </a:endParaRPr>
          </a:p>
          <a:p>
            <a:pPr>
              <a:lnSpc>
                <a:spcPct val="100000"/>
              </a:lnSpc>
              <a:spcBef>
                <a:spcPts val="15"/>
              </a:spcBef>
              <a:buFont typeface="Arial"/>
              <a:buChar char="•"/>
            </a:pPr>
            <a:endParaRPr sz="2650">
              <a:latin typeface="Calibri"/>
              <a:cs typeface="Calibri"/>
            </a:endParaRPr>
          </a:p>
          <a:p>
            <a:pPr marL="241300" indent="-228600">
              <a:lnSpc>
                <a:spcPct val="100000"/>
              </a:lnSpc>
              <a:buFont typeface="Arial"/>
              <a:buChar char="•"/>
              <a:tabLst>
                <a:tab pos="241300" algn="l"/>
              </a:tabLst>
            </a:pPr>
            <a:r>
              <a:rPr sz="2600" spc="-25" dirty="0">
                <a:latin typeface="Calibri"/>
                <a:cs typeface="Calibri"/>
              </a:rPr>
              <a:t>Past</a:t>
            </a:r>
            <a:r>
              <a:rPr sz="2600" spc="-5" dirty="0">
                <a:latin typeface="Calibri"/>
                <a:cs typeface="Calibri"/>
              </a:rPr>
              <a:t> Issues:</a:t>
            </a:r>
            <a:r>
              <a:rPr sz="2600" spc="-35" dirty="0">
                <a:latin typeface="Calibri"/>
                <a:cs typeface="Calibri"/>
              </a:rPr>
              <a:t> </a:t>
            </a:r>
            <a:r>
              <a:rPr sz="2600" dirty="0">
                <a:latin typeface="Calibri"/>
                <a:cs typeface="Calibri"/>
              </a:rPr>
              <a:t>Melissa</a:t>
            </a:r>
            <a:r>
              <a:rPr sz="2600" spc="-20" dirty="0">
                <a:latin typeface="Calibri"/>
                <a:cs typeface="Calibri"/>
              </a:rPr>
              <a:t> </a:t>
            </a:r>
            <a:r>
              <a:rPr sz="2600" dirty="0">
                <a:latin typeface="Calibri"/>
                <a:cs typeface="Calibri"/>
              </a:rPr>
              <a:t>(mail</a:t>
            </a:r>
            <a:r>
              <a:rPr sz="2600" spc="-10" dirty="0">
                <a:latin typeface="Calibri"/>
                <a:cs typeface="Calibri"/>
              </a:rPr>
              <a:t> macro</a:t>
            </a:r>
            <a:r>
              <a:rPr sz="2600" dirty="0">
                <a:latin typeface="Calibri"/>
                <a:cs typeface="Calibri"/>
              </a:rPr>
              <a:t> </a:t>
            </a:r>
            <a:r>
              <a:rPr sz="2600" spc="-10" dirty="0">
                <a:latin typeface="Calibri"/>
                <a:cs typeface="Calibri"/>
              </a:rPr>
              <a:t>worm),</a:t>
            </a:r>
            <a:r>
              <a:rPr sz="2600" spc="10" dirty="0">
                <a:latin typeface="Calibri"/>
                <a:cs typeface="Calibri"/>
              </a:rPr>
              <a:t> </a:t>
            </a:r>
            <a:r>
              <a:rPr sz="2600" spc="-25" dirty="0">
                <a:latin typeface="Calibri"/>
                <a:cs typeface="Calibri"/>
              </a:rPr>
              <a:t>ILOVEYOU</a:t>
            </a:r>
            <a:endParaRPr sz="26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991350"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SNMP</a:t>
            </a:r>
            <a:r>
              <a:rPr b="0" spc="-20" dirty="0">
                <a:latin typeface="Calibri Light"/>
                <a:cs typeface="Calibri Light"/>
              </a:rPr>
              <a:t> </a:t>
            </a:r>
            <a:r>
              <a:rPr b="0" dirty="0">
                <a:latin typeface="Calibri Light"/>
                <a:cs typeface="Calibri Light"/>
              </a:rPr>
              <a:t>–</a:t>
            </a:r>
            <a:r>
              <a:rPr b="0" spc="-10" dirty="0">
                <a:latin typeface="Calibri Light"/>
                <a:cs typeface="Calibri Light"/>
              </a:rPr>
              <a:t> </a:t>
            </a:r>
            <a:r>
              <a:rPr b="0" spc="-15" dirty="0">
                <a:latin typeface="Calibri Light"/>
                <a:cs typeface="Calibri Light"/>
              </a:rPr>
              <a:t>Network</a:t>
            </a:r>
            <a:r>
              <a:rPr b="0" spc="5" dirty="0">
                <a:latin typeface="Calibri Light"/>
                <a:cs typeface="Calibri Light"/>
              </a:rPr>
              <a:t> </a:t>
            </a:r>
            <a:r>
              <a:rPr b="0" spc="-10" dirty="0">
                <a:latin typeface="Calibri Light"/>
                <a:cs typeface="Calibri Light"/>
              </a:rPr>
              <a:t>Management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658175"/>
            <a:ext cx="9170035" cy="2880995"/>
          </a:xfrm>
          <a:prstGeom prst="rect">
            <a:avLst/>
          </a:prstGeom>
        </p:spPr>
        <p:txBody>
          <a:bodyPr vert="horz" wrap="square" lIns="0" tIns="59690" rIns="0" bIns="0" rtlCol="0">
            <a:spAutoFit/>
          </a:bodyPr>
          <a:lstStyle/>
          <a:p>
            <a:pPr marL="241300" marR="5080" indent="-228600">
              <a:lnSpc>
                <a:spcPts val="3030"/>
              </a:lnSpc>
              <a:spcBef>
                <a:spcPts val="470"/>
              </a:spcBef>
              <a:buFont typeface="Arial"/>
              <a:buChar char="•"/>
              <a:tabLst>
                <a:tab pos="241300" algn="l"/>
              </a:tabLst>
            </a:pPr>
            <a:r>
              <a:rPr sz="2800" spc="-5" dirty="0">
                <a:latin typeface="Calibri"/>
                <a:cs typeface="Calibri"/>
              </a:rPr>
              <a:t>The </a:t>
            </a:r>
            <a:r>
              <a:rPr sz="2800" spc="-10" dirty="0">
                <a:latin typeface="Calibri"/>
                <a:cs typeface="Calibri"/>
              </a:rPr>
              <a:t>Simple</a:t>
            </a:r>
            <a:r>
              <a:rPr sz="2800" spc="25" dirty="0">
                <a:latin typeface="Calibri"/>
                <a:cs typeface="Calibri"/>
              </a:rPr>
              <a:t> </a:t>
            </a:r>
            <a:r>
              <a:rPr sz="2800" spc="-10" dirty="0">
                <a:latin typeface="Calibri"/>
                <a:cs typeface="Calibri"/>
              </a:rPr>
              <a:t>Network</a:t>
            </a:r>
            <a:r>
              <a:rPr sz="2800" spc="-5" dirty="0">
                <a:latin typeface="Calibri"/>
                <a:cs typeface="Calibri"/>
              </a:rPr>
              <a:t> </a:t>
            </a:r>
            <a:r>
              <a:rPr sz="2800" spc="-10" dirty="0">
                <a:latin typeface="Calibri"/>
                <a:cs typeface="Calibri"/>
              </a:rPr>
              <a:t>Management</a:t>
            </a:r>
            <a:r>
              <a:rPr sz="2800" spc="15" dirty="0">
                <a:latin typeface="Calibri"/>
                <a:cs typeface="Calibri"/>
              </a:rPr>
              <a:t> </a:t>
            </a:r>
            <a:r>
              <a:rPr sz="2800" spc="-15" dirty="0">
                <a:latin typeface="Calibri"/>
                <a:cs typeface="Calibri"/>
              </a:rPr>
              <a:t>Protocol</a:t>
            </a:r>
            <a:r>
              <a:rPr sz="2800" spc="15" dirty="0">
                <a:latin typeface="Calibri"/>
                <a:cs typeface="Calibri"/>
              </a:rPr>
              <a:t> </a:t>
            </a:r>
            <a:r>
              <a:rPr sz="2800" spc="-10" dirty="0">
                <a:latin typeface="Calibri"/>
                <a:cs typeface="Calibri"/>
              </a:rPr>
              <a:t>is</a:t>
            </a:r>
            <a:r>
              <a:rPr sz="2800" spc="10" dirty="0">
                <a:latin typeface="Calibri"/>
                <a:cs typeface="Calibri"/>
              </a:rPr>
              <a:t> </a:t>
            </a:r>
            <a:r>
              <a:rPr sz="2800" spc="-10" dirty="0">
                <a:latin typeface="Calibri"/>
                <a:cs typeface="Calibri"/>
              </a:rPr>
              <a:t>used</a:t>
            </a:r>
            <a:r>
              <a:rPr sz="2800" spc="1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manage </a:t>
            </a:r>
            <a:r>
              <a:rPr sz="2800" spc="-620" dirty="0">
                <a:latin typeface="Calibri"/>
                <a:cs typeface="Calibri"/>
              </a:rPr>
              <a:t> </a:t>
            </a:r>
            <a:r>
              <a:rPr sz="2800" spc="-10" dirty="0">
                <a:latin typeface="Calibri"/>
                <a:cs typeface="Calibri"/>
              </a:rPr>
              <a:t>network</a:t>
            </a:r>
            <a:r>
              <a:rPr sz="2800" dirty="0">
                <a:latin typeface="Calibri"/>
                <a:cs typeface="Calibri"/>
              </a:rPr>
              <a:t> </a:t>
            </a:r>
            <a:r>
              <a:rPr sz="2800" spc="-20" dirty="0">
                <a:latin typeface="Calibri"/>
                <a:cs typeface="Calibri"/>
              </a:rPr>
              <a:t>infrastructure</a:t>
            </a:r>
            <a:r>
              <a:rPr sz="2800" spc="45" dirty="0">
                <a:latin typeface="Calibri"/>
                <a:cs typeface="Calibri"/>
              </a:rPr>
              <a:t> </a:t>
            </a:r>
            <a:r>
              <a:rPr sz="2800" spc="-10" dirty="0">
                <a:latin typeface="Calibri"/>
                <a:cs typeface="Calibri"/>
              </a:rPr>
              <a:t>in</a:t>
            </a:r>
            <a:r>
              <a:rPr sz="2800" spc="5" dirty="0">
                <a:latin typeface="Calibri"/>
                <a:cs typeface="Calibri"/>
              </a:rPr>
              <a:t> </a:t>
            </a:r>
            <a:r>
              <a:rPr sz="2800" spc="-5" dirty="0">
                <a:latin typeface="Calibri"/>
                <a:cs typeface="Calibri"/>
              </a:rPr>
              <a:t>a</a:t>
            </a:r>
            <a:r>
              <a:rPr sz="2800" spc="5" dirty="0">
                <a:latin typeface="Calibri"/>
                <a:cs typeface="Calibri"/>
              </a:rPr>
              <a:t> </a:t>
            </a:r>
            <a:r>
              <a:rPr sz="2800" spc="-15" dirty="0">
                <a:latin typeface="Calibri"/>
                <a:cs typeface="Calibri"/>
              </a:rPr>
              <a:t>corporation.</a:t>
            </a:r>
            <a:endParaRPr sz="2800">
              <a:latin typeface="Calibri"/>
              <a:cs typeface="Calibri"/>
            </a:endParaRPr>
          </a:p>
          <a:p>
            <a:pPr>
              <a:lnSpc>
                <a:spcPct val="100000"/>
              </a:lnSpc>
              <a:buFont typeface="Arial"/>
              <a:buChar char="•"/>
            </a:pPr>
            <a:endParaRPr sz="3800">
              <a:latin typeface="Calibri"/>
              <a:cs typeface="Calibri"/>
            </a:endParaRPr>
          </a:p>
          <a:p>
            <a:pPr marL="241300" indent="-228600">
              <a:lnSpc>
                <a:spcPct val="100000"/>
              </a:lnSpc>
              <a:buFont typeface="Arial"/>
              <a:buChar char="•"/>
              <a:tabLst>
                <a:tab pos="241300" algn="l"/>
              </a:tabLst>
            </a:pPr>
            <a:r>
              <a:rPr sz="2800" spc="-15" dirty="0">
                <a:latin typeface="Calibri"/>
                <a:cs typeface="Calibri"/>
              </a:rPr>
              <a:t>Just</a:t>
            </a:r>
            <a:r>
              <a:rPr sz="2800" spc="5" dirty="0">
                <a:latin typeface="Calibri"/>
                <a:cs typeface="Calibri"/>
              </a:rPr>
              <a:t> </a:t>
            </a:r>
            <a:r>
              <a:rPr sz="2800" spc="-10" dirty="0">
                <a:latin typeface="Calibri"/>
                <a:cs typeface="Calibri"/>
              </a:rPr>
              <a:t>know</a:t>
            </a:r>
            <a:r>
              <a:rPr sz="2800" spc="5" dirty="0">
                <a:latin typeface="Calibri"/>
                <a:cs typeface="Calibri"/>
              </a:rPr>
              <a:t> </a:t>
            </a:r>
            <a:r>
              <a:rPr sz="2800" spc="-10" dirty="0">
                <a:latin typeface="Calibri"/>
                <a:cs typeface="Calibri"/>
              </a:rPr>
              <a:t>it</a:t>
            </a:r>
            <a:r>
              <a:rPr sz="2800" dirty="0">
                <a:latin typeface="Calibri"/>
                <a:cs typeface="Calibri"/>
              </a:rPr>
              <a:t> </a:t>
            </a:r>
            <a:r>
              <a:rPr sz="2800" spc="-20" dirty="0">
                <a:latin typeface="Calibri"/>
                <a:cs typeface="Calibri"/>
              </a:rPr>
              <a:t>exists</a:t>
            </a:r>
            <a:endParaRPr sz="2800">
              <a:latin typeface="Calibri"/>
              <a:cs typeface="Calibri"/>
            </a:endParaRPr>
          </a:p>
          <a:p>
            <a:pPr marL="241300" indent="-228600">
              <a:lnSpc>
                <a:spcPct val="100000"/>
              </a:lnSpc>
              <a:spcBef>
                <a:spcPts val="660"/>
              </a:spcBef>
              <a:buFont typeface="Arial"/>
              <a:buChar char="•"/>
              <a:tabLst>
                <a:tab pos="241300" algn="l"/>
              </a:tabLst>
            </a:pPr>
            <a:r>
              <a:rPr sz="2800" spc="-15" dirty="0">
                <a:latin typeface="Calibri"/>
                <a:cs typeface="Calibri"/>
              </a:rPr>
              <a:t>Protocols:</a:t>
            </a:r>
            <a:r>
              <a:rPr sz="2800" spc="-10" dirty="0">
                <a:latin typeface="Calibri"/>
                <a:cs typeface="Calibri"/>
              </a:rPr>
              <a:t> SNMP</a:t>
            </a:r>
            <a:endParaRPr sz="2800">
              <a:latin typeface="Calibri"/>
              <a:cs typeface="Calibri"/>
            </a:endParaRPr>
          </a:p>
          <a:p>
            <a:pPr marL="241300" indent="-228600">
              <a:lnSpc>
                <a:spcPct val="100000"/>
              </a:lnSpc>
              <a:spcBef>
                <a:spcPts val="675"/>
              </a:spcBef>
              <a:buFont typeface="Arial"/>
              <a:buChar char="•"/>
              <a:tabLst>
                <a:tab pos="241300" algn="l"/>
              </a:tabLst>
            </a:pPr>
            <a:r>
              <a:rPr sz="2800" spc="-15" dirty="0">
                <a:latin typeface="Calibri"/>
                <a:cs typeface="Calibri"/>
              </a:rPr>
              <a:t>Ports:</a:t>
            </a:r>
            <a:r>
              <a:rPr sz="2800" spc="15" dirty="0">
                <a:latin typeface="Calibri"/>
                <a:cs typeface="Calibri"/>
              </a:rPr>
              <a:t> </a:t>
            </a:r>
            <a:r>
              <a:rPr sz="2800" spc="-10" dirty="0">
                <a:latin typeface="Calibri"/>
                <a:cs typeface="Calibri"/>
              </a:rPr>
              <a:t>162,</a:t>
            </a:r>
            <a:r>
              <a:rPr sz="2800" spc="5" dirty="0">
                <a:latin typeface="Calibri"/>
                <a:cs typeface="Calibri"/>
              </a:rPr>
              <a:t> </a:t>
            </a:r>
            <a:r>
              <a:rPr sz="2800" spc="-10" dirty="0">
                <a:latin typeface="Calibri"/>
                <a:cs typeface="Calibri"/>
              </a:rPr>
              <a:t>163</a:t>
            </a:r>
            <a:endParaRPr sz="2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2505"/>
            <a:ext cx="2833370" cy="696595"/>
          </a:xfrm>
          <a:prstGeom prst="rect">
            <a:avLst/>
          </a:prstGeom>
        </p:spPr>
        <p:txBody>
          <a:bodyPr vert="horz" wrap="square" lIns="0" tIns="12700" rIns="0" bIns="0" rtlCol="0">
            <a:spAutoFit/>
          </a:bodyPr>
          <a:lstStyle/>
          <a:p>
            <a:pPr marL="12700">
              <a:lnSpc>
                <a:spcPct val="100000"/>
              </a:lnSpc>
              <a:spcBef>
                <a:spcPts val="100"/>
              </a:spcBef>
            </a:pPr>
            <a:r>
              <a:rPr b="0" spc="-55" dirty="0">
                <a:latin typeface="Calibri Light"/>
                <a:cs typeface="Calibri Light"/>
              </a:rPr>
              <a:t>Web</a:t>
            </a:r>
            <a:r>
              <a:rPr b="0" spc="-85" dirty="0">
                <a:latin typeface="Calibri Light"/>
                <a:cs typeface="Calibri Light"/>
              </a:rPr>
              <a:t> </a:t>
            </a:r>
            <a:r>
              <a:rPr b="0" spc="-15" dirty="0">
                <a:latin typeface="Calibri Light"/>
                <a:cs typeface="Calibri Light"/>
              </a:rPr>
              <a:t>Servers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297459"/>
            <a:ext cx="9563100" cy="4847590"/>
          </a:xfrm>
          <a:prstGeom prst="rect">
            <a:avLst/>
          </a:prstGeom>
        </p:spPr>
        <p:txBody>
          <a:bodyPr vert="horz" wrap="square" lIns="0" tIns="47625" rIns="0" bIns="0" rtlCol="0">
            <a:spAutoFit/>
          </a:bodyPr>
          <a:lstStyle/>
          <a:p>
            <a:pPr marL="241300" indent="-228600">
              <a:lnSpc>
                <a:spcPct val="100000"/>
              </a:lnSpc>
              <a:spcBef>
                <a:spcPts val="375"/>
              </a:spcBef>
              <a:buChar char="-"/>
              <a:tabLst>
                <a:tab pos="240665" algn="l"/>
                <a:tab pos="241300" algn="l"/>
              </a:tabLst>
            </a:pPr>
            <a:r>
              <a:rPr sz="2000" dirty="0">
                <a:latin typeface="Calibri"/>
                <a:cs typeface="Calibri"/>
              </a:rPr>
              <a:t>‘90s</a:t>
            </a:r>
            <a:r>
              <a:rPr sz="2000" spc="-25" dirty="0">
                <a:latin typeface="Calibri"/>
                <a:cs typeface="Calibri"/>
              </a:rPr>
              <a:t> </a:t>
            </a:r>
            <a:r>
              <a:rPr sz="2000" dirty="0">
                <a:latin typeface="Calibri"/>
                <a:cs typeface="Calibri"/>
              </a:rPr>
              <a:t>and</a:t>
            </a:r>
            <a:r>
              <a:rPr sz="2000" spc="-25" dirty="0">
                <a:latin typeface="Calibri"/>
                <a:cs typeface="Calibri"/>
              </a:rPr>
              <a:t> </a:t>
            </a:r>
            <a:r>
              <a:rPr sz="2000" spc="-5" dirty="0">
                <a:latin typeface="Calibri"/>
                <a:cs typeface="Calibri"/>
              </a:rPr>
              <a:t>earlier:</a:t>
            </a:r>
            <a:r>
              <a:rPr sz="2000" spc="20" dirty="0">
                <a:latin typeface="Calibri"/>
                <a:cs typeface="Calibri"/>
              </a:rPr>
              <a:t> </a:t>
            </a:r>
            <a:r>
              <a:rPr sz="2000" b="1" spc="-15" dirty="0">
                <a:latin typeface="Calibri"/>
                <a:cs typeface="Calibri"/>
              </a:rPr>
              <a:t>static </a:t>
            </a:r>
            <a:r>
              <a:rPr sz="2000" b="1" spc="-10" dirty="0">
                <a:latin typeface="Calibri"/>
                <a:cs typeface="Calibri"/>
              </a:rPr>
              <a:t>pages</a:t>
            </a:r>
            <a:endParaRPr sz="2000">
              <a:latin typeface="Calibri"/>
              <a:cs typeface="Calibri"/>
            </a:endParaRPr>
          </a:p>
          <a:p>
            <a:pPr marL="240665" marR="5080" indent="-228600">
              <a:lnSpc>
                <a:spcPct val="70000"/>
              </a:lnSpc>
              <a:spcBef>
                <a:spcPts val="994"/>
              </a:spcBef>
              <a:buChar char="-"/>
              <a:tabLst>
                <a:tab pos="240665" algn="l"/>
                <a:tab pos="241300" algn="l"/>
              </a:tabLst>
            </a:pPr>
            <a:r>
              <a:rPr sz="2000" spc="-40" dirty="0">
                <a:latin typeface="Calibri"/>
                <a:cs typeface="Calibri"/>
              </a:rPr>
              <a:t>Today:</a:t>
            </a:r>
            <a:r>
              <a:rPr sz="2000" spc="-15" dirty="0">
                <a:latin typeface="Calibri"/>
                <a:cs typeface="Calibri"/>
              </a:rPr>
              <a:t> </a:t>
            </a:r>
            <a:r>
              <a:rPr sz="2000" dirty="0">
                <a:latin typeface="Calibri"/>
                <a:cs typeface="Calibri"/>
              </a:rPr>
              <a:t>not</a:t>
            </a:r>
            <a:r>
              <a:rPr sz="2000" spc="-5" dirty="0">
                <a:latin typeface="Calibri"/>
                <a:cs typeface="Calibri"/>
              </a:rPr>
              <a:t> </a:t>
            </a:r>
            <a:r>
              <a:rPr sz="2000" spc="-10" dirty="0">
                <a:latin typeface="Calibri"/>
                <a:cs typeface="Calibri"/>
              </a:rPr>
              <a:t>just</a:t>
            </a:r>
            <a:r>
              <a:rPr sz="2000" spc="-5" dirty="0">
                <a:latin typeface="Calibri"/>
                <a:cs typeface="Calibri"/>
              </a:rPr>
              <a:t> </a:t>
            </a:r>
            <a:r>
              <a:rPr sz="2000" spc="-10" dirty="0">
                <a:latin typeface="Calibri"/>
                <a:cs typeface="Calibri"/>
              </a:rPr>
              <a:t>websites;</a:t>
            </a:r>
            <a:r>
              <a:rPr sz="2000" spc="20" dirty="0">
                <a:latin typeface="Calibri"/>
                <a:cs typeface="Calibri"/>
              </a:rPr>
              <a:t> </a:t>
            </a:r>
            <a:r>
              <a:rPr sz="2000" dirty="0">
                <a:latin typeface="Calibri"/>
                <a:cs typeface="Calibri"/>
              </a:rPr>
              <a:t>full</a:t>
            </a:r>
            <a:r>
              <a:rPr sz="2000" spc="15" dirty="0">
                <a:latin typeface="Calibri"/>
                <a:cs typeface="Calibri"/>
              </a:rPr>
              <a:t> </a:t>
            </a:r>
            <a:r>
              <a:rPr sz="2000" spc="-5" dirty="0">
                <a:latin typeface="Calibri"/>
                <a:cs typeface="Calibri"/>
              </a:rPr>
              <a:t>on</a:t>
            </a:r>
            <a:r>
              <a:rPr sz="2000" spc="-10" dirty="0">
                <a:latin typeface="Calibri"/>
                <a:cs typeface="Calibri"/>
              </a:rPr>
              <a:t> </a:t>
            </a:r>
            <a:r>
              <a:rPr sz="2000" spc="-5" dirty="0">
                <a:latin typeface="Calibri"/>
                <a:cs typeface="Calibri"/>
              </a:rPr>
              <a:t>application</a:t>
            </a:r>
            <a:r>
              <a:rPr sz="2000" spc="10" dirty="0">
                <a:latin typeface="Calibri"/>
                <a:cs typeface="Calibri"/>
              </a:rPr>
              <a:t> </a:t>
            </a:r>
            <a:r>
              <a:rPr sz="2000" spc="-10" dirty="0">
                <a:latin typeface="Calibri"/>
                <a:cs typeface="Calibri"/>
              </a:rPr>
              <a:t>interfaces</a:t>
            </a:r>
            <a:r>
              <a:rPr sz="2000" spc="25" dirty="0">
                <a:latin typeface="Calibri"/>
                <a:cs typeface="Calibri"/>
              </a:rPr>
              <a:t> </a:t>
            </a:r>
            <a:r>
              <a:rPr sz="2000" spc="-5" dirty="0">
                <a:latin typeface="Calibri"/>
                <a:cs typeface="Calibri"/>
              </a:rPr>
              <a:t>that</a:t>
            </a:r>
            <a:r>
              <a:rPr sz="2000" spc="5" dirty="0">
                <a:latin typeface="Calibri"/>
                <a:cs typeface="Calibri"/>
              </a:rPr>
              <a:t> </a:t>
            </a:r>
            <a:r>
              <a:rPr sz="2000" spc="-5" dirty="0">
                <a:latin typeface="Calibri"/>
                <a:cs typeface="Calibri"/>
              </a:rPr>
              <a:t>enable</a:t>
            </a:r>
            <a:r>
              <a:rPr sz="2000" spc="5" dirty="0">
                <a:latin typeface="Calibri"/>
                <a:cs typeface="Calibri"/>
              </a:rPr>
              <a:t> </a:t>
            </a:r>
            <a:r>
              <a:rPr sz="2000" b="1" dirty="0">
                <a:latin typeface="Calibri"/>
                <a:cs typeface="Calibri"/>
              </a:rPr>
              <a:t>IPC</a:t>
            </a:r>
            <a:r>
              <a:rPr sz="2000" b="1" spc="-10" dirty="0">
                <a:latin typeface="Calibri"/>
                <a:cs typeface="Calibri"/>
              </a:rPr>
              <a:t> </a:t>
            </a:r>
            <a:r>
              <a:rPr sz="2000" dirty="0">
                <a:latin typeface="Calibri"/>
                <a:cs typeface="Calibri"/>
              </a:rPr>
              <a:t>and </a:t>
            </a:r>
            <a:r>
              <a:rPr sz="2000" b="1" dirty="0">
                <a:latin typeface="Calibri"/>
                <a:cs typeface="Calibri"/>
              </a:rPr>
              <a:t>RPC</a:t>
            </a:r>
            <a:r>
              <a:rPr sz="2000" b="1" spc="-10" dirty="0">
                <a:latin typeface="Calibri"/>
                <a:cs typeface="Calibri"/>
              </a:rPr>
              <a:t> </a:t>
            </a:r>
            <a:r>
              <a:rPr sz="2000" spc="-15" dirty="0">
                <a:latin typeface="Calibri"/>
                <a:cs typeface="Calibri"/>
              </a:rPr>
              <a:t>for</a:t>
            </a:r>
            <a:r>
              <a:rPr sz="2000" spc="-10" dirty="0">
                <a:latin typeface="Calibri"/>
                <a:cs typeface="Calibri"/>
              </a:rPr>
              <a:t> massive </a:t>
            </a:r>
            <a:r>
              <a:rPr sz="2000" spc="-434" dirty="0">
                <a:latin typeface="Calibri"/>
                <a:cs typeface="Calibri"/>
              </a:rPr>
              <a:t> </a:t>
            </a:r>
            <a:r>
              <a:rPr sz="2000" spc="-10" dirty="0">
                <a:latin typeface="Calibri"/>
                <a:cs typeface="Calibri"/>
              </a:rPr>
              <a:t>distributed</a:t>
            </a:r>
            <a:r>
              <a:rPr sz="2000" spc="10" dirty="0">
                <a:latin typeface="Calibri"/>
                <a:cs typeface="Calibri"/>
              </a:rPr>
              <a:t> </a:t>
            </a:r>
            <a:r>
              <a:rPr sz="2000" spc="-20" dirty="0">
                <a:latin typeface="Calibri"/>
                <a:cs typeface="Calibri"/>
              </a:rPr>
              <a:t>systems</a:t>
            </a:r>
            <a:endParaRPr sz="2000">
              <a:latin typeface="Calibri"/>
              <a:cs typeface="Calibri"/>
            </a:endParaRPr>
          </a:p>
          <a:p>
            <a:pPr>
              <a:lnSpc>
                <a:spcPct val="100000"/>
              </a:lnSpc>
              <a:spcBef>
                <a:spcPts val="15"/>
              </a:spcBef>
              <a:buFont typeface="Calibri"/>
              <a:buChar char="-"/>
            </a:pPr>
            <a:endParaRPr sz="1600">
              <a:latin typeface="Calibri"/>
              <a:cs typeface="Calibri"/>
            </a:endParaRPr>
          </a:p>
          <a:p>
            <a:pPr marL="241300" indent="-228600">
              <a:lnSpc>
                <a:spcPts val="2345"/>
              </a:lnSpc>
              <a:buChar char="-"/>
              <a:tabLst>
                <a:tab pos="240665" algn="l"/>
                <a:tab pos="241300" algn="l"/>
              </a:tabLst>
            </a:pPr>
            <a:r>
              <a:rPr sz="2000" spc="-10" dirty="0">
                <a:latin typeface="Calibri"/>
                <a:cs typeface="Calibri"/>
              </a:rPr>
              <a:t>Products</a:t>
            </a:r>
            <a:endParaRPr sz="2000">
              <a:latin typeface="Calibri"/>
              <a:cs typeface="Calibri"/>
            </a:endParaRPr>
          </a:p>
          <a:p>
            <a:pPr marL="698500" lvl="1" indent="-228600">
              <a:lnSpc>
                <a:spcPts val="1985"/>
              </a:lnSpc>
              <a:buChar char="-"/>
              <a:tabLst>
                <a:tab pos="697865" algn="l"/>
                <a:tab pos="698500" algn="l"/>
              </a:tabLst>
            </a:pPr>
            <a:r>
              <a:rPr sz="1700" spc="-5" dirty="0">
                <a:latin typeface="Calibri"/>
                <a:cs typeface="Calibri"/>
              </a:rPr>
              <a:t>Apache,</a:t>
            </a:r>
            <a:r>
              <a:rPr sz="1700" spc="-35" dirty="0">
                <a:latin typeface="Calibri"/>
                <a:cs typeface="Calibri"/>
              </a:rPr>
              <a:t> </a:t>
            </a:r>
            <a:r>
              <a:rPr sz="1700" dirty="0">
                <a:latin typeface="Calibri"/>
                <a:cs typeface="Calibri"/>
              </a:rPr>
              <a:t>IIS,</a:t>
            </a:r>
            <a:r>
              <a:rPr sz="1700" spc="-35" dirty="0">
                <a:latin typeface="Calibri"/>
                <a:cs typeface="Calibri"/>
              </a:rPr>
              <a:t> </a:t>
            </a:r>
            <a:r>
              <a:rPr sz="1700" dirty="0">
                <a:latin typeface="Calibri"/>
                <a:cs typeface="Calibri"/>
              </a:rPr>
              <a:t>Nginx,</a:t>
            </a:r>
            <a:r>
              <a:rPr sz="1700" spc="-55" dirty="0">
                <a:latin typeface="Calibri"/>
                <a:cs typeface="Calibri"/>
              </a:rPr>
              <a:t> </a:t>
            </a:r>
            <a:r>
              <a:rPr sz="1700" spc="-15" dirty="0">
                <a:latin typeface="Calibri"/>
                <a:cs typeface="Calibri"/>
              </a:rPr>
              <a:t>etc</a:t>
            </a:r>
            <a:endParaRPr sz="1700">
              <a:latin typeface="Calibri"/>
              <a:cs typeface="Calibri"/>
            </a:endParaRPr>
          </a:p>
          <a:p>
            <a:pPr lvl="1">
              <a:lnSpc>
                <a:spcPct val="100000"/>
              </a:lnSpc>
              <a:spcBef>
                <a:spcPts val="55"/>
              </a:spcBef>
              <a:buFont typeface="Calibri"/>
              <a:buChar char="-"/>
            </a:pPr>
            <a:endParaRPr sz="1350">
              <a:latin typeface="Calibri"/>
              <a:cs typeface="Calibri"/>
            </a:endParaRPr>
          </a:p>
          <a:p>
            <a:pPr marL="241300" indent="-228600">
              <a:lnSpc>
                <a:spcPts val="2345"/>
              </a:lnSpc>
              <a:buChar char="-"/>
              <a:tabLst>
                <a:tab pos="240665" algn="l"/>
                <a:tab pos="241300" algn="l"/>
              </a:tabLst>
            </a:pPr>
            <a:r>
              <a:rPr sz="2000" spc="-25" dirty="0">
                <a:latin typeface="Calibri"/>
                <a:cs typeface="Calibri"/>
              </a:rPr>
              <a:t>Web</a:t>
            </a:r>
            <a:r>
              <a:rPr sz="2000" spc="-35" dirty="0">
                <a:latin typeface="Calibri"/>
                <a:cs typeface="Calibri"/>
              </a:rPr>
              <a:t> </a:t>
            </a:r>
            <a:r>
              <a:rPr sz="2000" dirty="0">
                <a:latin typeface="Calibri"/>
                <a:cs typeface="Calibri"/>
              </a:rPr>
              <a:t>app</a:t>
            </a:r>
            <a:r>
              <a:rPr sz="2000" spc="-15" dirty="0">
                <a:latin typeface="Calibri"/>
                <a:cs typeface="Calibri"/>
              </a:rPr>
              <a:t> frameworks:</a:t>
            </a:r>
            <a:endParaRPr sz="2000">
              <a:latin typeface="Calibri"/>
              <a:cs typeface="Calibri"/>
            </a:endParaRPr>
          </a:p>
          <a:p>
            <a:pPr marL="698500" lvl="1" indent="-228600">
              <a:lnSpc>
                <a:spcPts val="1985"/>
              </a:lnSpc>
              <a:buChar char="-"/>
              <a:tabLst>
                <a:tab pos="697865" algn="l"/>
                <a:tab pos="698500" algn="l"/>
              </a:tabLst>
            </a:pPr>
            <a:r>
              <a:rPr sz="1700" dirty="0">
                <a:latin typeface="Calibri"/>
                <a:cs typeface="Calibri"/>
              </a:rPr>
              <a:t>Node,</a:t>
            </a:r>
            <a:r>
              <a:rPr sz="1700" spc="-30" dirty="0">
                <a:latin typeface="Calibri"/>
                <a:cs typeface="Calibri"/>
              </a:rPr>
              <a:t> </a:t>
            </a:r>
            <a:r>
              <a:rPr sz="1700" spc="-5" dirty="0">
                <a:latin typeface="Calibri"/>
                <a:cs typeface="Calibri"/>
              </a:rPr>
              <a:t>Flask,</a:t>
            </a:r>
            <a:r>
              <a:rPr sz="1700" spc="-30" dirty="0">
                <a:latin typeface="Calibri"/>
                <a:cs typeface="Calibri"/>
              </a:rPr>
              <a:t> </a:t>
            </a:r>
            <a:r>
              <a:rPr sz="1700" b="1" spc="-20" dirty="0">
                <a:latin typeface="Calibri"/>
                <a:cs typeface="Calibri"/>
              </a:rPr>
              <a:t>way</a:t>
            </a:r>
            <a:r>
              <a:rPr sz="1700" b="1" spc="-10" dirty="0">
                <a:latin typeface="Calibri"/>
                <a:cs typeface="Calibri"/>
              </a:rPr>
              <a:t> </a:t>
            </a:r>
            <a:r>
              <a:rPr sz="1700" b="1" spc="-5" dirty="0">
                <a:latin typeface="Calibri"/>
                <a:cs typeface="Calibri"/>
              </a:rPr>
              <a:t>too</a:t>
            </a:r>
            <a:r>
              <a:rPr sz="1700" b="1" spc="-10" dirty="0">
                <a:latin typeface="Calibri"/>
                <a:cs typeface="Calibri"/>
              </a:rPr>
              <a:t> many </a:t>
            </a:r>
            <a:r>
              <a:rPr sz="1700" spc="-5" dirty="0">
                <a:latin typeface="Calibri"/>
                <a:cs typeface="Calibri"/>
              </a:rPr>
              <a:t>to list</a:t>
            </a:r>
            <a:endParaRPr sz="1700">
              <a:latin typeface="Calibri"/>
              <a:cs typeface="Calibri"/>
            </a:endParaRPr>
          </a:p>
          <a:p>
            <a:pPr lvl="1">
              <a:lnSpc>
                <a:spcPct val="100000"/>
              </a:lnSpc>
              <a:spcBef>
                <a:spcPts val="55"/>
              </a:spcBef>
              <a:buFont typeface="Calibri"/>
              <a:buChar char="-"/>
            </a:pPr>
            <a:endParaRPr sz="1350">
              <a:latin typeface="Calibri"/>
              <a:cs typeface="Calibri"/>
            </a:endParaRPr>
          </a:p>
          <a:p>
            <a:pPr marL="241300" indent="-228600">
              <a:lnSpc>
                <a:spcPts val="2345"/>
              </a:lnSpc>
              <a:buChar char="-"/>
              <a:tabLst>
                <a:tab pos="240665" algn="l"/>
                <a:tab pos="241300" algn="l"/>
              </a:tabLst>
            </a:pPr>
            <a:r>
              <a:rPr sz="2000" spc="-10" dirty="0">
                <a:latin typeface="Calibri"/>
                <a:cs typeface="Calibri"/>
              </a:rPr>
              <a:t>Protocols</a:t>
            </a:r>
            <a:endParaRPr sz="2000">
              <a:latin typeface="Calibri"/>
              <a:cs typeface="Calibri"/>
            </a:endParaRPr>
          </a:p>
          <a:p>
            <a:pPr marL="698500" lvl="1" indent="-228600">
              <a:lnSpc>
                <a:spcPts val="1985"/>
              </a:lnSpc>
              <a:buChar char="-"/>
              <a:tabLst>
                <a:tab pos="697865" algn="l"/>
                <a:tab pos="698500" algn="l"/>
              </a:tabLst>
            </a:pPr>
            <a:r>
              <a:rPr sz="1700" spc="-45" dirty="0">
                <a:latin typeface="Calibri"/>
                <a:cs typeface="Calibri"/>
              </a:rPr>
              <a:t>HTTP,</a:t>
            </a:r>
            <a:r>
              <a:rPr sz="1700" dirty="0">
                <a:latin typeface="Calibri"/>
                <a:cs typeface="Calibri"/>
              </a:rPr>
              <a:t> HTTPS,</a:t>
            </a:r>
            <a:r>
              <a:rPr sz="1700" spc="-10" dirty="0">
                <a:latin typeface="Calibri"/>
                <a:cs typeface="Calibri"/>
              </a:rPr>
              <a:t> </a:t>
            </a:r>
            <a:r>
              <a:rPr sz="1700" spc="-15" dirty="0">
                <a:latin typeface="Calibri"/>
                <a:cs typeface="Calibri"/>
              </a:rPr>
              <a:t>HTTP/2,</a:t>
            </a:r>
            <a:r>
              <a:rPr sz="1700" spc="-10" dirty="0">
                <a:latin typeface="Calibri"/>
                <a:cs typeface="Calibri"/>
              </a:rPr>
              <a:t> </a:t>
            </a:r>
            <a:r>
              <a:rPr sz="1700" spc="-15" dirty="0">
                <a:latin typeface="Calibri"/>
                <a:cs typeface="Calibri"/>
              </a:rPr>
              <a:t>WebSockets</a:t>
            </a:r>
            <a:endParaRPr sz="1700">
              <a:latin typeface="Calibri"/>
              <a:cs typeface="Calibri"/>
            </a:endParaRPr>
          </a:p>
          <a:p>
            <a:pPr lvl="1">
              <a:lnSpc>
                <a:spcPct val="100000"/>
              </a:lnSpc>
              <a:spcBef>
                <a:spcPts val="55"/>
              </a:spcBef>
              <a:buFont typeface="Calibri"/>
              <a:buChar char="-"/>
            </a:pPr>
            <a:endParaRPr sz="1350">
              <a:latin typeface="Calibri"/>
              <a:cs typeface="Calibri"/>
            </a:endParaRPr>
          </a:p>
          <a:p>
            <a:pPr marL="241300" indent="-228600">
              <a:lnSpc>
                <a:spcPts val="2345"/>
              </a:lnSpc>
              <a:spcBef>
                <a:spcPts val="5"/>
              </a:spcBef>
              <a:buChar char="-"/>
              <a:tabLst>
                <a:tab pos="240665" algn="l"/>
                <a:tab pos="241300" algn="l"/>
              </a:tabLst>
            </a:pPr>
            <a:r>
              <a:rPr sz="2000" spc="-15" dirty="0">
                <a:latin typeface="Calibri"/>
                <a:cs typeface="Calibri"/>
              </a:rPr>
              <a:t>Interesting</a:t>
            </a:r>
            <a:r>
              <a:rPr sz="2000" spc="10" dirty="0">
                <a:latin typeface="Calibri"/>
                <a:cs typeface="Calibri"/>
              </a:rPr>
              <a:t> </a:t>
            </a:r>
            <a:r>
              <a:rPr sz="2000" spc="-5" dirty="0">
                <a:latin typeface="Calibri"/>
                <a:cs typeface="Calibri"/>
              </a:rPr>
              <a:t>ports:</a:t>
            </a:r>
            <a:endParaRPr sz="2000">
              <a:latin typeface="Calibri"/>
              <a:cs typeface="Calibri"/>
            </a:endParaRPr>
          </a:p>
          <a:p>
            <a:pPr marL="469900">
              <a:lnSpc>
                <a:spcPts val="1985"/>
              </a:lnSpc>
              <a:tabLst>
                <a:tab pos="697865" algn="l"/>
              </a:tabLst>
            </a:pPr>
            <a:r>
              <a:rPr sz="1700" dirty="0">
                <a:latin typeface="Calibri"/>
                <a:cs typeface="Calibri"/>
              </a:rPr>
              <a:t>-	80,</a:t>
            </a:r>
            <a:r>
              <a:rPr sz="1700" spc="-30" dirty="0">
                <a:latin typeface="Calibri"/>
                <a:cs typeface="Calibri"/>
              </a:rPr>
              <a:t> </a:t>
            </a:r>
            <a:r>
              <a:rPr sz="1700" dirty="0">
                <a:latin typeface="Calibri"/>
                <a:cs typeface="Calibri"/>
              </a:rPr>
              <a:t>443</a:t>
            </a:r>
            <a:r>
              <a:rPr sz="1700" spc="-25" dirty="0">
                <a:latin typeface="Calibri"/>
                <a:cs typeface="Calibri"/>
              </a:rPr>
              <a:t> </a:t>
            </a:r>
            <a:r>
              <a:rPr sz="1700" spc="-5" dirty="0">
                <a:latin typeface="Calibri"/>
                <a:cs typeface="Calibri"/>
              </a:rPr>
              <a:t>(8080,..)</a:t>
            </a:r>
            <a:endParaRPr sz="1700">
              <a:latin typeface="Calibri"/>
              <a:cs typeface="Calibri"/>
            </a:endParaRPr>
          </a:p>
          <a:p>
            <a:pPr>
              <a:lnSpc>
                <a:spcPct val="100000"/>
              </a:lnSpc>
              <a:spcBef>
                <a:spcPts val="55"/>
              </a:spcBef>
            </a:pPr>
            <a:endParaRPr sz="1750">
              <a:latin typeface="Calibri"/>
              <a:cs typeface="Calibri"/>
            </a:endParaRPr>
          </a:p>
          <a:p>
            <a:pPr marL="241300" indent="-228600">
              <a:lnSpc>
                <a:spcPts val="2345"/>
              </a:lnSpc>
              <a:spcBef>
                <a:spcPts val="5"/>
              </a:spcBef>
              <a:buChar char="-"/>
              <a:tabLst>
                <a:tab pos="240665" algn="l"/>
                <a:tab pos="241300" algn="l"/>
              </a:tabLst>
            </a:pPr>
            <a:r>
              <a:rPr sz="2000" spc="-35" dirty="0">
                <a:latin typeface="Calibri"/>
                <a:cs typeface="Calibri"/>
              </a:rPr>
              <a:t>Tools:</a:t>
            </a:r>
            <a:endParaRPr sz="2000">
              <a:latin typeface="Calibri"/>
              <a:cs typeface="Calibri"/>
            </a:endParaRPr>
          </a:p>
          <a:p>
            <a:pPr marL="697865" lvl="1" indent="-228600">
              <a:lnSpc>
                <a:spcPts val="1985"/>
              </a:lnSpc>
              <a:buClr>
                <a:srgbClr val="000000"/>
              </a:buClr>
              <a:buChar char="-"/>
              <a:tabLst>
                <a:tab pos="697865" algn="l"/>
                <a:tab pos="698500" algn="l"/>
              </a:tabLst>
            </a:pPr>
            <a:r>
              <a:rPr sz="1700" u="sng" spc="-10" dirty="0">
                <a:solidFill>
                  <a:srgbClr val="0562C1"/>
                </a:solidFill>
                <a:uFill>
                  <a:solidFill>
                    <a:srgbClr val="0562C1"/>
                  </a:solidFill>
                </a:uFill>
                <a:latin typeface="Calibri"/>
                <a:cs typeface="Calibri"/>
                <a:hlinkClick r:id="rId2"/>
              </a:rPr>
              <a:t>https://github.com/ffuf/ffuf</a:t>
            </a:r>
            <a:r>
              <a:rPr sz="1700" spc="40" dirty="0">
                <a:solidFill>
                  <a:srgbClr val="0562C1"/>
                </a:solidFill>
                <a:latin typeface="Calibri"/>
                <a:cs typeface="Calibri"/>
              </a:rPr>
              <a:t> </a:t>
            </a:r>
            <a:r>
              <a:rPr sz="1700" dirty="0">
                <a:latin typeface="Calibri"/>
                <a:cs typeface="Calibri"/>
              </a:rPr>
              <a:t>-</a:t>
            </a:r>
            <a:r>
              <a:rPr sz="1700" spc="20" dirty="0">
                <a:latin typeface="Calibri"/>
                <a:cs typeface="Calibri"/>
              </a:rPr>
              <a:t> </a:t>
            </a:r>
            <a:r>
              <a:rPr sz="1700" spc="-10" dirty="0">
                <a:latin typeface="Calibri"/>
                <a:cs typeface="Calibri"/>
              </a:rPr>
              <a:t>Popular</a:t>
            </a:r>
            <a:r>
              <a:rPr sz="1700" spc="-30" dirty="0">
                <a:latin typeface="Calibri"/>
                <a:cs typeface="Calibri"/>
              </a:rPr>
              <a:t> fuzzer,</a:t>
            </a:r>
            <a:r>
              <a:rPr sz="1700" spc="5" dirty="0">
                <a:latin typeface="Calibri"/>
                <a:cs typeface="Calibri"/>
              </a:rPr>
              <a:t> </a:t>
            </a:r>
            <a:r>
              <a:rPr sz="1700" dirty="0">
                <a:latin typeface="Calibri"/>
                <a:cs typeface="Calibri"/>
              </a:rPr>
              <a:t>but</a:t>
            </a:r>
            <a:r>
              <a:rPr sz="1700" spc="-10" dirty="0">
                <a:latin typeface="Calibri"/>
                <a:cs typeface="Calibri"/>
              </a:rPr>
              <a:t> </a:t>
            </a:r>
            <a:r>
              <a:rPr sz="1700" spc="-5" dirty="0">
                <a:latin typeface="Calibri"/>
                <a:cs typeface="Calibri"/>
              </a:rPr>
              <a:t>don’t blindly</a:t>
            </a:r>
            <a:r>
              <a:rPr sz="1700" spc="-15" dirty="0">
                <a:latin typeface="Calibri"/>
                <a:cs typeface="Calibri"/>
              </a:rPr>
              <a:t> </a:t>
            </a:r>
            <a:r>
              <a:rPr sz="1700" dirty="0">
                <a:latin typeface="Calibri"/>
                <a:cs typeface="Calibri"/>
              </a:rPr>
              <a:t>use</a:t>
            </a:r>
            <a:r>
              <a:rPr sz="1700" spc="-10" dirty="0">
                <a:latin typeface="Calibri"/>
                <a:cs typeface="Calibri"/>
              </a:rPr>
              <a:t> </a:t>
            </a:r>
            <a:r>
              <a:rPr sz="1700" dirty="0">
                <a:latin typeface="Calibri"/>
                <a:cs typeface="Calibri"/>
              </a:rPr>
              <a:t>it</a:t>
            </a:r>
            <a:endParaRPr sz="17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00072" y="859536"/>
            <a:ext cx="7747500" cy="5318899"/>
          </a:xfrm>
          <a:prstGeom prst="rect">
            <a:avLst/>
          </a:prstGeom>
        </p:spPr>
      </p:pic>
      <p:sp>
        <p:nvSpPr>
          <p:cNvPr id="3" name="object 3"/>
          <p:cNvSpPr txBox="1">
            <a:spLocks noGrp="1"/>
          </p:cNvSpPr>
          <p:nvPr>
            <p:ph type="title"/>
          </p:nvPr>
        </p:nvSpPr>
        <p:spPr>
          <a:xfrm>
            <a:off x="916939" y="0"/>
            <a:ext cx="4194175" cy="696595"/>
          </a:xfrm>
          <a:prstGeom prst="rect">
            <a:avLst/>
          </a:prstGeom>
        </p:spPr>
        <p:txBody>
          <a:bodyPr vert="horz" wrap="square" lIns="0" tIns="12700" rIns="0" bIns="0" rtlCol="0">
            <a:spAutoFit/>
          </a:bodyPr>
          <a:lstStyle/>
          <a:p>
            <a:pPr marL="12700">
              <a:lnSpc>
                <a:spcPct val="100000"/>
              </a:lnSpc>
              <a:spcBef>
                <a:spcPts val="100"/>
              </a:spcBef>
            </a:pPr>
            <a:r>
              <a:rPr b="0" spc="-55" dirty="0">
                <a:latin typeface="Calibri Light"/>
                <a:cs typeface="Calibri Light"/>
              </a:rPr>
              <a:t>Web</a:t>
            </a:r>
            <a:r>
              <a:rPr b="0" spc="-30" dirty="0">
                <a:latin typeface="Calibri Light"/>
                <a:cs typeface="Calibri Light"/>
              </a:rPr>
              <a:t> </a:t>
            </a:r>
            <a:r>
              <a:rPr b="0" spc="-5" dirty="0">
                <a:latin typeface="Calibri Light"/>
                <a:cs typeface="Calibri Light"/>
              </a:rPr>
              <a:t>apps</a:t>
            </a:r>
            <a:r>
              <a:rPr b="0" spc="-35" dirty="0">
                <a:latin typeface="Calibri Light"/>
                <a:cs typeface="Calibri Light"/>
              </a:rPr>
              <a:t> </a:t>
            </a:r>
            <a:r>
              <a:rPr b="0" dirty="0">
                <a:latin typeface="Calibri Light"/>
                <a:cs typeface="Calibri Light"/>
              </a:rPr>
              <a:t>–</a:t>
            </a:r>
            <a:r>
              <a:rPr b="0" spc="-25" dirty="0">
                <a:latin typeface="Calibri Light"/>
                <a:cs typeface="Calibri Light"/>
              </a:rPr>
              <a:t> </a:t>
            </a:r>
            <a:r>
              <a:rPr b="0" dirty="0">
                <a:latin typeface="Calibri Light"/>
                <a:cs typeface="Calibri Light"/>
              </a:rPr>
              <a:t>2013+</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4" name="object 4"/>
          <p:cNvSpPr txBox="1"/>
          <p:nvPr/>
        </p:nvSpPr>
        <p:spPr>
          <a:xfrm>
            <a:off x="37222" y="729446"/>
            <a:ext cx="177800" cy="5349875"/>
          </a:xfrm>
          <a:prstGeom prst="rect">
            <a:avLst/>
          </a:prstGeom>
        </p:spPr>
        <p:txBody>
          <a:bodyPr vert="vert" wrap="square" lIns="0" tIns="0" rIns="0" bIns="0" rtlCol="0">
            <a:spAutoFit/>
          </a:bodyPr>
          <a:lstStyle/>
          <a:p>
            <a:pPr marL="12700">
              <a:lnSpc>
                <a:spcPts val="1240"/>
              </a:lnSpc>
            </a:pPr>
            <a:r>
              <a:rPr sz="1200" u="sng" spc="-10" dirty="0">
                <a:solidFill>
                  <a:srgbClr val="0562C1"/>
                </a:solidFill>
                <a:uFill>
                  <a:solidFill>
                    <a:srgbClr val="0562C1"/>
                  </a:solidFill>
                </a:uFill>
                <a:latin typeface="Calibri"/>
                <a:cs typeface="Calibri"/>
              </a:rPr>
              <a:t>https://support.rackspace.com/how-to/rackspace-open-cloud-reference-architecture/</a:t>
            </a:r>
            <a:endParaRPr sz="12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473190" cy="696595"/>
          </a:xfrm>
          <a:prstGeom prst="rect">
            <a:avLst/>
          </a:prstGeom>
        </p:spPr>
        <p:txBody>
          <a:bodyPr vert="horz" wrap="square" lIns="0" tIns="13335" rIns="0" bIns="0" rtlCol="0">
            <a:spAutoFit/>
          </a:bodyPr>
          <a:lstStyle/>
          <a:p>
            <a:pPr marL="12700">
              <a:lnSpc>
                <a:spcPct val="100000"/>
              </a:lnSpc>
              <a:spcBef>
                <a:spcPts val="105"/>
              </a:spcBef>
            </a:pPr>
            <a:r>
              <a:rPr b="0" spc="-55" dirty="0">
                <a:latin typeface="Calibri Light"/>
                <a:cs typeface="Calibri Light"/>
              </a:rPr>
              <a:t>Web</a:t>
            </a:r>
            <a:r>
              <a:rPr b="0" spc="-15" dirty="0">
                <a:latin typeface="Calibri Light"/>
                <a:cs typeface="Calibri Light"/>
              </a:rPr>
              <a:t> Servers</a:t>
            </a:r>
            <a:r>
              <a:rPr b="0" spc="-25" dirty="0">
                <a:latin typeface="Calibri Light"/>
                <a:cs typeface="Calibri Light"/>
              </a:rPr>
              <a:t> </a:t>
            </a:r>
            <a:r>
              <a:rPr b="0" dirty="0">
                <a:latin typeface="Calibri Light"/>
                <a:cs typeface="Calibri Light"/>
              </a:rPr>
              <a:t>–</a:t>
            </a:r>
            <a:r>
              <a:rPr b="0" spc="-15" dirty="0">
                <a:latin typeface="Calibri Light"/>
                <a:cs typeface="Calibri Light"/>
              </a:rPr>
              <a:t> </a:t>
            </a:r>
            <a:r>
              <a:rPr b="0" spc="-30" dirty="0">
                <a:latin typeface="Calibri Light"/>
                <a:cs typeface="Calibri Light"/>
              </a:rPr>
              <a:t>Hacker’s</a:t>
            </a:r>
            <a:r>
              <a:rPr b="0" spc="-25" dirty="0">
                <a:latin typeface="Calibri Light"/>
                <a:cs typeface="Calibri Light"/>
              </a:rPr>
              <a:t>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10817"/>
            <a:ext cx="10215880" cy="4076065"/>
          </a:xfrm>
          <a:prstGeom prst="rect">
            <a:avLst/>
          </a:prstGeom>
        </p:spPr>
        <p:txBody>
          <a:bodyPr vert="horz" wrap="square" lIns="0" tIns="112395" rIns="0" bIns="0" rtlCol="0">
            <a:spAutoFit/>
          </a:bodyPr>
          <a:lstStyle/>
          <a:p>
            <a:pPr marL="12700" marR="5080">
              <a:lnSpc>
                <a:spcPct val="70000"/>
              </a:lnSpc>
              <a:spcBef>
                <a:spcPts val="885"/>
              </a:spcBef>
            </a:pPr>
            <a:r>
              <a:rPr sz="2200" spc="-35" dirty="0">
                <a:latin typeface="Calibri"/>
                <a:cs typeface="Calibri"/>
              </a:rPr>
              <a:t>Web</a:t>
            </a:r>
            <a:r>
              <a:rPr sz="2200" spc="15" dirty="0">
                <a:latin typeface="Calibri"/>
                <a:cs typeface="Calibri"/>
              </a:rPr>
              <a:t> </a:t>
            </a:r>
            <a:r>
              <a:rPr sz="2200" spc="-10" dirty="0">
                <a:latin typeface="Calibri"/>
                <a:cs typeface="Calibri"/>
              </a:rPr>
              <a:t>Servers</a:t>
            </a:r>
            <a:r>
              <a:rPr sz="2200" dirty="0">
                <a:latin typeface="Calibri"/>
                <a:cs typeface="Calibri"/>
              </a:rPr>
              <a:t> </a:t>
            </a:r>
            <a:r>
              <a:rPr sz="2200" spc="-5" dirty="0">
                <a:latin typeface="Calibri"/>
                <a:cs typeface="Calibri"/>
              </a:rPr>
              <a:t>and</a:t>
            </a:r>
            <a:r>
              <a:rPr sz="2200" spc="-10" dirty="0">
                <a:latin typeface="Calibri"/>
                <a:cs typeface="Calibri"/>
              </a:rPr>
              <a:t> </a:t>
            </a:r>
            <a:r>
              <a:rPr sz="2200" spc="-15" dirty="0">
                <a:latin typeface="Calibri"/>
                <a:cs typeface="Calibri"/>
              </a:rPr>
              <a:t>custom</a:t>
            </a:r>
            <a:r>
              <a:rPr sz="2200" spc="20" dirty="0">
                <a:latin typeface="Calibri"/>
                <a:cs typeface="Calibri"/>
              </a:rPr>
              <a:t> </a:t>
            </a:r>
            <a:r>
              <a:rPr sz="2200" spc="-15" dirty="0">
                <a:latin typeface="Calibri"/>
                <a:cs typeface="Calibri"/>
              </a:rPr>
              <a:t>web</a:t>
            </a:r>
            <a:r>
              <a:rPr sz="2200" spc="20" dirty="0">
                <a:latin typeface="Calibri"/>
                <a:cs typeface="Calibri"/>
              </a:rPr>
              <a:t> </a:t>
            </a:r>
            <a:r>
              <a:rPr sz="2200" spc="-10" dirty="0">
                <a:latin typeface="Calibri"/>
                <a:cs typeface="Calibri"/>
              </a:rPr>
              <a:t>applications</a:t>
            </a:r>
            <a:r>
              <a:rPr sz="2200" spc="-15" dirty="0">
                <a:latin typeface="Calibri"/>
                <a:cs typeface="Calibri"/>
              </a:rPr>
              <a:t> are</a:t>
            </a:r>
            <a:r>
              <a:rPr sz="2200" spc="-5" dirty="0">
                <a:latin typeface="Calibri"/>
                <a:cs typeface="Calibri"/>
              </a:rPr>
              <a:t> notorious </a:t>
            </a:r>
            <a:r>
              <a:rPr sz="2200" spc="-20" dirty="0">
                <a:latin typeface="Calibri"/>
                <a:cs typeface="Calibri"/>
              </a:rPr>
              <a:t>for</a:t>
            </a:r>
            <a:r>
              <a:rPr sz="2200" dirty="0">
                <a:latin typeface="Calibri"/>
                <a:cs typeface="Calibri"/>
              </a:rPr>
              <a:t> </a:t>
            </a:r>
            <a:r>
              <a:rPr sz="2200" spc="-10" dirty="0">
                <a:latin typeface="Calibri"/>
                <a:cs typeface="Calibri"/>
              </a:rPr>
              <a:t>having</a:t>
            </a:r>
            <a:r>
              <a:rPr sz="2200" spc="-15" dirty="0">
                <a:latin typeface="Calibri"/>
                <a:cs typeface="Calibri"/>
              </a:rPr>
              <a:t> </a:t>
            </a:r>
            <a:r>
              <a:rPr sz="2200" spc="-5" dirty="0">
                <a:latin typeface="Calibri"/>
                <a:cs typeface="Calibri"/>
              </a:rPr>
              <a:t>some</a:t>
            </a:r>
            <a:r>
              <a:rPr sz="2200" spc="15" dirty="0">
                <a:latin typeface="Calibri"/>
                <a:cs typeface="Calibri"/>
              </a:rPr>
              <a:t> </a:t>
            </a:r>
            <a:r>
              <a:rPr sz="2200" dirty="0">
                <a:latin typeface="Calibri"/>
                <a:cs typeface="Calibri"/>
              </a:rPr>
              <a:t>of</a:t>
            </a:r>
            <a:r>
              <a:rPr sz="2200" spc="10" dirty="0">
                <a:latin typeface="Calibri"/>
                <a:cs typeface="Calibri"/>
              </a:rPr>
              <a:t> </a:t>
            </a:r>
            <a:r>
              <a:rPr sz="2200" spc="-10" dirty="0">
                <a:latin typeface="Calibri"/>
                <a:cs typeface="Calibri"/>
              </a:rPr>
              <a:t>the</a:t>
            </a:r>
            <a:r>
              <a:rPr sz="2200" spc="15" dirty="0">
                <a:latin typeface="Calibri"/>
                <a:cs typeface="Calibri"/>
              </a:rPr>
              <a:t> </a:t>
            </a:r>
            <a:r>
              <a:rPr sz="2200" spc="-10" dirty="0">
                <a:latin typeface="Calibri"/>
                <a:cs typeface="Calibri"/>
              </a:rPr>
              <a:t>most </a:t>
            </a:r>
            <a:r>
              <a:rPr sz="2200" spc="-5" dirty="0">
                <a:latin typeface="Calibri"/>
                <a:cs typeface="Calibri"/>
              </a:rPr>
              <a:t> </a:t>
            </a:r>
            <a:r>
              <a:rPr sz="2200" spc="-10" dirty="0">
                <a:latin typeface="Calibri"/>
                <a:cs typeface="Calibri"/>
              </a:rPr>
              <a:t>critical</a:t>
            </a:r>
            <a:r>
              <a:rPr sz="2200" spc="-5" dirty="0">
                <a:latin typeface="Calibri"/>
                <a:cs typeface="Calibri"/>
              </a:rPr>
              <a:t> </a:t>
            </a:r>
            <a:r>
              <a:rPr sz="2200" spc="-10" dirty="0">
                <a:latin typeface="Calibri"/>
                <a:cs typeface="Calibri"/>
              </a:rPr>
              <a:t>flaws,</a:t>
            </a:r>
            <a:r>
              <a:rPr sz="2200" dirty="0">
                <a:latin typeface="Calibri"/>
                <a:cs typeface="Calibri"/>
              </a:rPr>
              <a:t> </a:t>
            </a:r>
            <a:r>
              <a:rPr sz="2200" spc="-10" dirty="0">
                <a:latin typeface="Calibri"/>
                <a:cs typeface="Calibri"/>
              </a:rPr>
              <a:t>from</a:t>
            </a:r>
            <a:r>
              <a:rPr sz="2200" spc="5" dirty="0">
                <a:latin typeface="Calibri"/>
                <a:cs typeface="Calibri"/>
              </a:rPr>
              <a:t> </a:t>
            </a:r>
            <a:r>
              <a:rPr sz="2200" spc="-20" dirty="0">
                <a:latin typeface="Calibri"/>
                <a:cs typeface="Calibri"/>
              </a:rPr>
              <a:t>buffer</a:t>
            </a:r>
            <a:r>
              <a:rPr sz="2200" spc="25" dirty="0">
                <a:latin typeface="Calibri"/>
                <a:cs typeface="Calibri"/>
              </a:rPr>
              <a:t> </a:t>
            </a:r>
            <a:r>
              <a:rPr sz="2200" spc="-15" dirty="0">
                <a:latin typeface="Calibri"/>
                <a:cs typeface="Calibri"/>
              </a:rPr>
              <a:t>overflows</a:t>
            </a:r>
            <a:r>
              <a:rPr sz="2200" spc="15"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authentication</a:t>
            </a:r>
            <a:r>
              <a:rPr sz="2200" spc="20" dirty="0">
                <a:latin typeface="Calibri"/>
                <a:cs typeface="Calibri"/>
              </a:rPr>
              <a:t> </a:t>
            </a:r>
            <a:r>
              <a:rPr sz="2200" spc="-5" dirty="0">
                <a:latin typeface="Calibri"/>
                <a:cs typeface="Calibri"/>
              </a:rPr>
              <a:t>bypasses</a:t>
            </a:r>
            <a:r>
              <a:rPr sz="2200" dirty="0">
                <a:latin typeface="Calibri"/>
                <a:cs typeface="Calibri"/>
              </a:rPr>
              <a:t> </a:t>
            </a:r>
            <a:r>
              <a:rPr sz="2200" spc="-5" dirty="0">
                <a:latin typeface="Calibri"/>
                <a:cs typeface="Calibri"/>
              </a:rPr>
              <a:t>and </a:t>
            </a:r>
            <a:r>
              <a:rPr sz="2200" spc="-15" dirty="0">
                <a:latin typeface="Calibri"/>
                <a:cs typeface="Calibri"/>
              </a:rPr>
              <a:t>many</a:t>
            </a:r>
            <a:r>
              <a:rPr sz="2200" spc="10" dirty="0">
                <a:latin typeface="Calibri"/>
                <a:cs typeface="Calibri"/>
              </a:rPr>
              <a:t> </a:t>
            </a:r>
            <a:r>
              <a:rPr sz="2200" spc="-10" dirty="0">
                <a:latin typeface="Calibri"/>
                <a:cs typeface="Calibri"/>
              </a:rPr>
              <a:t>application</a:t>
            </a:r>
            <a:r>
              <a:rPr sz="2200" spc="-15" dirty="0">
                <a:latin typeface="Calibri"/>
                <a:cs typeface="Calibri"/>
              </a:rPr>
              <a:t> level </a:t>
            </a:r>
            <a:r>
              <a:rPr sz="2200" spc="-484" dirty="0">
                <a:latin typeface="Calibri"/>
                <a:cs typeface="Calibri"/>
              </a:rPr>
              <a:t> </a:t>
            </a:r>
            <a:r>
              <a:rPr sz="2200" spc="-10" dirty="0">
                <a:latin typeface="Calibri"/>
                <a:cs typeface="Calibri"/>
              </a:rPr>
              <a:t>flaws you</a:t>
            </a:r>
            <a:r>
              <a:rPr sz="2200" dirty="0">
                <a:latin typeface="Calibri"/>
                <a:cs typeface="Calibri"/>
              </a:rPr>
              <a:t> </a:t>
            </a:r>
            <a:r>
              <a:rPr sz="2200" spc="-15" dirty="0">
                <a:latin typeface="Calibri"/>
                <a:cs typeface="Calibri"/>
              </a:rPr>
              <a:t>might</a:t>
            </a:r>
            <a:r>
              <a:rPr sz="2200" spc="15" dirty="0">
                <a:latin typeface="Calibri"/>
                <a:cs typeface="Calibri"/>
              </a:rPr>
              <a:t> </a:t>
            </a:r>
            <a:r>
              <a:rPr sz="2200" spc="-15" dirty="0">
                <a:latin typeface="Calibri"/>
                <a:cs typeface="Calibri"/>
              </a:rPr>
              <a:t>discover</a:t>
            </a:r>
            <a:r>
              <a:rPr sz="2200" spc="5" dirty="0">
                <a:latin typeface="Calibri"/>
                <a:cs typeface="Calibri"/>
              </a:rPr>
              <a:t> </a:t>
            </a:r>
            <a:r>
              <a:rPr sz="2200" spc="-5" dirty="0">
                <a:latin typeface="Calibri"/>
                <a:cs typeface="Calibri"/>
              </a:rPr>
              <a:t>a wide</a:t>
            </a:r>
            <a:r>
              <a:rPr sz="2200" dirty="0">
                <a:latin typeface="Calibri"/>
                <a:cs typeface="Calibri"/>
              </a:rPr>
              <a:t> </a:t>
            </a:r>
            <a:r>
              <a:rPr sz="2200" spc="-5" dirty="0">
                <a:latin typeface="Calibri"/>
                <a:cs typeface="Calibri"/>
              </a:rPr>
              <a:t>set</a:t>
            </a:r>
            <a:r>
              <a:rPr sz="2200" dirty="0">
                <a:latin typeface="Calibri"/>
                <a:cs typeface="Calibri"/>
              </a:rPr>
              <a:t> of</a:t>
            </a:r>
            <a:r>
              <a:rPr sz="2200" spc="5" dirty="0">
                <a:latin typeface="Calibri"/>
                <a:cs typeface="Calibri"/>
              </a:rPr>
              <a:t> </a:t>
            </a:r>
            <a:r>
              <a:rPr sz="2200" spc="-5" dirty="0">
                <a:latin typeface="Calibri"/>
                <a:cs typeface="Calibri"/>
              </a:rPr>
              <a:t>issues</a:t>
            </a:r>
            <a:r>
              <a:rPr sz="2200" spc="10" dirty="0">
                <a:latin typeface="Calibri"/>
                <a:cs typeface="Calibri"/>
              </a:rPr>
              <a:t> </a:t>
            </a:r>
            <a:r>
              <a:rPr sz="2200" spc="-5" dirty="0">
                <a:latin typeface="Calibri"/>
                <a:cs typeface="Calibri"/>
              </a:rPr>
              <a:t>in</a:t>
            </a:r>
            <a:r>
              <a:rPr sz="2200" spc="-10" dirty="0">
                <a:latin typeface="Calibri"/>
                <a:cs typeface="Calibri"/>
              </a:rPr>
              <a:t> </a:t>
            </a:r>
            <a:r>
              <a:rPr sz="2200" spc="-15" dirty="0">
                <a:latin typeface="Calibri"/>
                <a:cs typeface="Calibri"/>
              </a:rPr>
              <a:t>web</a:t>
            </a:r>
            <a:r>
              <a:rPr sz="2200" spc="15" dirty="0">
                <a:latin typeface="Calibri"/>
                <a:cs typeface="Calibri"/>
              </a:rPr>
              <a:t> </a:t>
            </a:r>
            <a:r>
              <a:rPr sz="2200" spc="-5" dirty="0">
                <a:latin typeface="Calibri"/>
                <a:cs typeface="Calibri"/>
              </a:rPr>
              <a:t>apps.</a:t>
            </a:r>
            <a:endParaRPr sz="2200">
              <a:latin typeface="Calibri"/>
              <a:cs typeface="Calibri"/>
            </a:endParaRPr>
          </a:p>
          <a:p>
            <a:pPr>
              <a:lnSpc>
                <a:spcPct val="100000"/>
              </a:lnSpc>
              <a:spcBef>
                <a:spcPts val="55"/>
              </a:spcBef>
            </a:pPr>
            <a:endParaRPr sz="2450">
              <a:latin typeface="Calibri"/>
              <a:cs typeface="Calibri"/>
            </a:endParaRPr>
          </a:p>
          <a:p>
            <a:pPr marL="241300" indent="-228600">
              <a:lnSpc>
                <a:spcPts val="2550"/>
              </a:lnSpc>
              <a:buFont typeface="Arial"/>
              <a:buChar char="•"/>
              <a:tabLst>
                <a:tab pos="240665" algn="l"/>
                <a:tab pos="241300" algn="l"/>
              </a:tabLst>
            </a:pPr>
            <a:r>
              <a:rPr sz="2200" spc="-20" dirty="0">
                <a:latin typeface="Calibri"/>
                <a:cs typeface="Calibri"/>
              </a:rPr>
              <a:t>Past</a:t>
            </a:r>
            <a:r>
              <a:rPr sz="2200" spc="-5" dirty="0">
                <a:latin typeface="Calibri"/>
                <a:cs typeface="Calibri"/>
              </a:rPr>
              <a:t> </a:t>
            </a:r>
            <a:r>
              <a:rPr sz="2200" spc="-10" dirty="0">
                <a:latin typeface="Calibri"/>
                <a:cs typeface="Calibri"/>
              </a:rPr>
              <a:t>vulnerabilities: Nimda</a:t>
            </a:r>
            <a:r>
              <a:rPr sz="2200" spc="15" dirty="0">
                <a:latin typeface="Calibri"/>
                <a:cs typeface="Calibri"/>
              </a:rPr>
              <a:t> </a:t>
            </a:r>
            <a:r>
              <a:rPr sz="2200" spc="-10" dirty="0">
                <a:latin typeface="Calibri"/>
                <a:cs typeface="Calibri"/>
              </a:rPr>
              <a:t>(most</a:t>
            </a:r>
            <a:r>
              <a:rPr sz="2200" spc="20" dirty="0">
                <a:latin typeface="Calibri"/>
                <a:cs typeface="Calibri"/>
              </a:rPr>
              <a:t> </a:t>
            </a:r>
            <a:r>
              <a:rPr sz="2200" spc="-10" dirty="0">
                <a:latin typeface="Calibri"/>
                <a:cs typeface="Calibri"/>
              </a:rPr>
              <a:t>widespread</a:t>
            </a:r>
            <a:r>
              <a:rPr sz="2200" dirty="0">
                <a:latin typeface="Calibri"/>
                <a:cs typeface="Calibri"/>
              </a:rPr>
              <a:t> </a:t>
            </a:r>
            <a:r>
              <a:rPr sz="2200" spc="-10" dirty="0">
                <a:latin typeface="Calibri"/>
                <a:cs typeface="Calibri"/>
              </a:rPr>
              <a:t>worm</a:t>
            </a:r>
            <a:r>
              <a:rPr sz="2200" spc="20" dirty="0">
                <a:latin typeface="Calibri"/>
                <a:cs typeface="Calibri"/>
              </a:rPr>
              <a:t> </a:t>
            </a:r>
            <a:r>
              <a:rPr sz="2200" spc="-5" dirty="0">
                <a:latin typeface="Calibri"/>
                <a:cs typeface="Calibri"/>
              </a:rPr>
              <a:t>within 22</a:t>
            </a:r>
            <a:r>
              <a:rPr sz="2200" spc="5" dirty="0">
                <a:latin typeface="Calibri"/>
                <a:cs typeface="Calibri"/>
              </a:rPr>
              <a:t> </a:t>
            </a:r>
            <a:r>
              <a:rPr sz="2200" spc="-10" dirty="0">
                <a:latin typeface="Calibri"/>
                <a:cs typeface="Calibri"/>
              </a:rPr>
              <a:t>minutes)</a:t>
            </a:r>
            <a:endParaRPr sz="2200">
              <a:latin typeface="Calibri"/>
              <a:cs typeface="Calibri"/>
            </a:endParaRPr>
          </a:p>
          <a:p>
            <a:pPr marL="698500" lvl="1" indent="-228600">
              <a:lnSpc>
                <a:spcPts val="2190"/>
              </a:lnSpc>
              <a:buClr>
                <a:srgbClr val="000000"/>
              </a:buClr>
              <a:buFont typeface="Arial"/>
              <a:buChar char="•"/>
              <a:tabLst>
                <a:tab pos="697865" algn="l"/>
                <a:tab pos="698500" algn="l"/>
              </a:tabLst>
            </a:pPr>
            <a:r>
              <a:rPr sz="1900" u="sng" spc="-10" dirty="0">
                <a:solidFill>
                  <a:srgbClr val="0562C1"/>
                </a:solidFill>
                <a:uFill>
                  <a:solidFill>
                    <a:srgbClr val="0562C1"/>
                  </a:solidFill>
                </a:uFill>
                <a:latin typeface="Calibri"/>
                <a:cs typeface="Calibri"/>
                <a:hlinkClick r:id="rId2"/>
              </a:rPr>
              <a:t>https://www.sans.org/security-resources/malwarefaq/32-nimda-exploit</a:t>
            </a:r>
            <a:endParaRPr sz="1900">
              <a:latin typeface="Calibri"/>
              <a:cs typeface="Calibri"/>
            </a:endParaRPr>
          </a:p>
          <a:p>
            <a:pPr lvl="1">
              <a:lnSpc>
                <a:spcPct val="100000"/>
              </a:lnSpc>
              <a:spcBef>
                <a:spcPts val="45"/>
              </a:spcBef>
              <a:buFont typeface="Arial"/>
              <a:buChar char="•"/>
            </a:pPr>
            <a:endParaRPr sz="1850">
              <a:latin typeface="Calibri"/>
              <a:cs typeface="Calibri"/>
            </a:endParaRPr>
          </a:p>
          <a:p>
            <a:pPr marL="241300" indent="-228600">
              <a:lnSpc>
                <a:spcPts val="2550"/>
              </a:lnSpc>
              <a:buFont typeface="Arial"/>
              <a:buChar char="•"/>
              <a:tabLst>
                <a:tab pos="240665" algn="l"/>
                <a:tab pos="241300" algn="l"/>
              </a:tabLst>
            </a:pPr>
            <a:r>
              <a:rPr sz="2200" dirty="0">
                <a:latin typeface="Calibri"/>
                <a:cs typeface="Calibri"/>
              </a:rPr>
              <a:t>Look</a:t>
            </a:r>
            <a:r>
              <a:rPr sz="2200" spc="-20" dirty="0">
                <a:latin typeface="Calibri"/>
                <a:cs typeface="Calibri"/>
              </a:rPr>
              <a:t> for</a:t>
            </a:r>
            <a:r>
              <a:rPr sz="2200" spc="-25" dirty="0">
                <a:latin typeface="Calibri"/>
                <a:cs typeface="Calibri"/>
              </a:rPr>
              <a:t> </a:t>
            </a:r>
            <a:r>
              <a:rPr sz="2200" spc="-10" dirty="0">
                <a:latin typeface="Calibri"/>
                <a:cs typeface="Calibri"/>
              </a:rPr>
              <a:t>problems</a:t>
            </a:r>
            <a:endParaRPr sz="2200">
              <a:latin typeface="Calibri"/>
              <a:cs typeface="Calibri"/>
            </a:endParaRPr>
          </a:p>
          <a:p>
            <a:pPr marL="698500" lvl="1" indent="-228600">
              <a:lnSpc>
                <a:spcPts val="2190"/>
              </a:lnSpc>
              <a:buFont typeface="Arial"/>
              <a:buChar char="•"/>
              <a:tabLst>
                <a:tab pos="697865" algn="l"/>
                <a:tab pos="698500" algn="l"/>
              </a:tabLst>
            </a:pPr>
            <a:r>
              <a:rPr sz="1900" spc="-30" dirty="0">
                <a:latin typeface="Calibri"/>
                <a:cs typeface="Calibri"/>
              </a:rPr>
              <a:t>At</a:t>
            </a:r>
            <a:r>
              <a:rPr sz="1900" spc="-5" dirty="0">
                <a:latin typeface="Calibri"/>
                <a:cs typeface="Calibri"/>
              </a:rPr>
              <a:t> the</a:t>
            </a:r>
            <a:r>
              <a:rPr sz="1900" spc="5" dirty="0">
                <a:latin typeface="Calibri"/>
                <a:cs typeface="Calibri"/>
              </a:rPr>
              <a:t> </a:t>
            </a:r>
            <a:r>
              <a:rPr sz="1900" b="1" spc="-15" dirty="0">
                <a:latin typeface="Calibri"/>
                <a:cs typeface="Calibri"/>
              </a:rPr>
              <a:t>program</a:t>
            </a:r>
            <a:r>
              <a:rPr sz="1900" b="1" spc="10" dirty="0">
                <a:latin typeface="Calibri"/>
                <a:cs typeface="Calibri"/>
              </a:rPr>
              <a:t> </a:t>
            </a:r>
            <a:r>
              <a:rPr sz="1900" b="1" spc="-5" dirty="0">
                <a:latin typeface="Calibri"/>
                <a:cs typeface="Calibri"/>
              </a:rPr>
              <a:t>level</a:t>
            </a:r>
            <a:r>
              <a:rPr sz="1900" b="1" spc="-15" dirty="0">
                <a:latin typeface="Calibri"/>
                <a:cs typeface="Calibri"/>
              </a:rPr>
              <a:t> </a:t>
            </a:r>
            <a:r>
              <a:rPr sz="1900" spc="-5" dirty="0">
                <a:latin typeface="Calibri"/>
                <a:cs typeface="Calibri"/>
              </a:rPr>
              <a:t>–</a:t>
            </a:r>
            <a:r>
              <a:rPr sz="1900" spc="-10" dirty="0">
                <a:latin typeface="Calibri"/>
                <a:cs typeface="Calibri"/>
              </a:rPr>
              <a:t> </a:t>
            </a:r>
            <a:r>
              <a:rPr sz="1900" dirty="0">
                <a:latin typeface="Calibri"/>
                <a:cs typeface="Calibri"/>
              </a:rPr>
              <a:t>e.g. </a:t>
            </a:r>
            <a:r>
              <a:rPr sz="1900" spc="-5" dirty="0">
                <a:latin typeface="Calibri"/>
                <a:cs typeface="Calibri"/>
              </a:rPr>
              <a:t>in</a:t>
            </a:r>
            <a:r>
              <a:rPr sz="1900" dirty="0">
                <a:latin typeface="Calibri"/>
                <a:cs typeface="Calibri"/>
              </a:rPr>
              <a:t> </a:t>
            </a:r>
            <a:r>
              <a:rPr sz="1900" spc="-10" dirty="0">
                <a:latin typeface="Calibri"/>
                <a:cs typeface="Calibri"/>
              </a:rPr>
              <a:t>Nginx</a:t>
            </a:r>
            <a:r>
              <a:rPr sz="1900" dirty="0">
                <a:latin typeface="Calibri"/>
                <a:cs typeface="Calibri"/>
              </a:rPr>
              <a:t> </a:t>
            </a:r>
            <a:r>
              <a:rPr sz="1900" spc="-5" dirty="0">
                <a:latin typeface="Calibri"/>
                <a:cs typeface="Calibri"/>
              </a:rPr>
              <a:t>itself</a:t>
            </a:r>
            <a:endParaRPr sz="1900">
              <a:latin typeface="Calibri"/>
              <a:cs typeface="Calibri"/>
            </a:endParaRPr>
          </a:p>
          <a:p>
            <a:pPr marL="698500" lvl="1" indent="-228600">
              <a:lnSpc>
                <a:spcPts val="2245"/>
              </a:lnSpc>
              <a:spcBef>
                <a:spcPts val="1405"/>
              </a:spcBef>
              <a:buFont typeface="Arial"/>
              <a:buChar char="•"/>
              <a:tabLst>
                <a:tab pos="697865" algn="l"/>
                <a:tab pos="698500" algn="l"/>
              </a:tabLst>
            </a:pPr>
            <a:r>
              <a:rPr sz="1900" spc="-30" dirty="0">
                <a:latin typeface="Calibri"/>
                <a:cs typeface="Calibri"/>
              </a:rPr>
              <a:t>At</a:t>
            </a:r>
            <a:r>
              <a:rPr sz="1900" spc="-20" dirty="0">
                <a:latin typeface="Calibri"/>
                <a:cs typeface="Calibri"/>
              </a:rPr>
              <a:t> </a:t>
            </a:r>
            <a:r>
              <a:rPr sz="1900" spc="-5" dirty="0">
                <a:latin typeface="Calibri"/>
                <a:cs typeface="Calibri"/>
              </a:rPr>
              <a:t>the</a:t>
            </a:r>
            <a:r>
              <a:rPr sz="1900" spc="-15" dirty="0">
                <a:latin typeface="Calibri"/>
                <a:cs typeface="Calibri"/>
              </a:rPr>
              <a:t> </a:t>
            </a:r>
            <a:r>
              <a:rPr sz="1900" b="1" spc="-5" dirty="0">
                <a:latin typeface="Calibri"/>
                <a:cs typeface="Calibri"/>
              </a:rPr>
              <a:t>app level</a:t>
            </a:r>
            <a:endParaRPr sz="1900">
              <a:latin typeface="Calibri"/>
              <a:cs typeface="Calibri"/>
            </a:endParaRPr>
          </a:p>
          <a:p>
            <a:pPr marL="1155700" lvl="2" indent="-229235">
              <a:lnSpc>
                <a:spcPts val="1885"/>
              </a:lnSpc>
              <a:buFont typeface="Arial"/>
              <a:buChar char="•"/>
              <a:tabLst>
                <a:tab pos="1155065" algn="l"/>
                <a:tab pos="1155700" algn="l"/>
              </a:tabLst>
            </a:pPr>
            <a:r>
              <a:rPr sz="1600" dirty="0">
                <a:latin typeface="Calibri"/>
                <a:cs typeface="Calibri"/>
              </a:rPr>
              <a:t>In</a:t>
            </a:r>
            <a:r>
              <a:rPr sz="1600" spc="-15" dirty="0">
                <a:latin typeface="Calibri"/>
                <a:cs typeface="Calibri"/>
              </a:rPr>
              <a:t> </a:t>
            </a:r>
            <a:r>
              <a:rPr sz="1600" spc="-5" dirty="0">
                <a:latin typeface="Calibri"/>
                <a:cs typeface="Calibri"/>
              </a:rPr>
              <a:t>the</a:t>
            </a:r>
            <a:r>
              <a:rPr sz="1600" spc="10" dirty="0">
                <a:latin typeface="Calibri"/>
                <a:cs typeface="Calibri"/>
              </a:rPr>
              <a:t> </a:t>
            </a:r>
            <a:r>
              <a:rPr sz="1600" spc="-10" dirty="0">
                <a:latin typeface="Calibri"/>
                <a:cs typeface="Calibri"/>
              </a:rPr>
              <a:t>frontend</a:t>
            </a:r>
            <a:r>
              <a:rPr sz="1600" spc="5" dirty="0">
                <a:latin typeface="Calibri"/>
                <a:cs typeface="Calibri"/>
              </a:rPr>
              <a:t> </a:t>
            </a:r>
            <a:r>
              <a:rPr sz="1600" spc="-5" dirty="0">
                <a:latin typeface="Calibri"/>
                <a:cs typeface="Calibri"/>
              </a:rPr>
              <a:t>-</a:t>
            </a:r>
            <a:r>
              <a:rPr sz="1600" spc="5" dirty="0">
                <a:latin typeface="Calibri"/>
                <a:cs typeface="Calibri"/>
              </a:rPr>
              <a:t> </a:t>
            </a:r>
            <a:r>
              <a:rPr sz="1600" spc="-10" dirty="0">
                <a:latin typeface="Calibri"/>
                <a:cs typeface="Calibri"/>
              </a:rPr>
              <a:t>cross-site</a:t>
            </a:r>
            <a:r>
              <a:rPr sz="1600" spc="5" dirty="0">
                <a:latin typeface="Calibri"/>
                <a:cs typeface="Calibri"/>
              </a:rPr>
              <a:t> </a:t>
            </a:r>
            <a:r>
              <a:rPr sz="1600" spc="-5" dirty="0">
                <a:latin typeface="Calibri"/>
                <a:cs typeface="Calibri"/>
              </a:rPr>
              <a:t>scripting,</a:t>
            </a:r>
            <a:r>
              <a:rPr sz="1600" dirty="0">
                <a:latin typeface="Calibri"/>
                <a:cs typeface="Calibri"/>
              </a:rPr>
              <a:t> </a:t>
            </a:r>
            <a:r>
              <a:rPr sz="1600" spc="-10" dirty="0">
                <a:latin typeface="Calibri"/>
                <a:cs typeface="Calibri"/>
              </a:rPr>
              <a:t>cross-site</a:t>
            </a:r>
            <a:r>
              <a:rPr sz="1600" spc="10" dirty="0">
                <a:latin typeface="Calibri"/>
                <a:cs typeface="Calibri"/>
              </a:rPr>
              <a:t> </a:t>
            </a:r>
            <a:r>
              <a:rPr sz="1600" spc="-10" dirty="0">
                <a:latin typeface="Calibri"/>
                <a:cs typeface="Calibri"/>
              </a:rPr>
              <a:t>request</a:t>
            </a:r>
            <a:r>
              <a:rPr sz="1600" spc="30" dirty="0">
                <a:latin typeface="Calibri"/>
                <a:cs typeface="Calibri"/>
              </a:rPr>
              <a:t> </a:t>
            </a:r>
            <a:r>
              <a:rPr sz="1600" spc="-15" dirty="0">
                <a:latin typeface="Calibri"/>
                <a:cs typeface="Calibri"/>
              </a:rPr>
              <a:t>forgery</a:t>
            </a:r>
            <a:endParaRPr sz="1600">
              <a:latin typeface="Calibri"/>
              <a:cs typeface="Calibri"/>
            </a:endParaRPr>
          </a:p>
          <a:p>
            <a:pPr marL="1612265" lvl="3" indent="-229235">
              <a:lnSpc>
                <a:spcPts val="1675"/>
              </a:lnSpc>
              <a:spcBef>
                <a:spcPts val="10"/>
              </a:spcBef>
              <a:buClr>
                <a:srgbClr val="000000"/>
              </a:buClr>
              <a:buFont typeface="Arial"/>
              <a:buChar char="•"/>
              <a:tabLst>
                <a:tab pos="1612265" algn="l"/>
                <a:tab pos="1612900" algn="l"/>
              </a:tabLst>
            </a:pPr>
            <a:r>
              <a:rPr sz="1400" u="sng" spc="-5" dirty="0">
                <a:solidFill>
                  <a:srgbClr val="0562C1"/>
                </a:solidFill>
                <a:uFill>
                  <a:solidFill>
                    <a:srgbClr val="0562C1"/>
                  </a:solidFill>
                </a:uFill>
                <a:latin typeface="Calibri"/>
                <a:cs typeface="Calibri"/>
                <a:hlinkClick r:id="rId3"/>
              </a:rPr>
              <a:t>https://www.google.com/about/appsecurity/learning/xss/</a:t>
            </a:r>
            <a:endParaRPr sz="1400">
              <a:latin typeface="Calibri"/>
              <a:cs typeface="Calibri"/>
            </a:endParaRPr>
          </a:p>
          <a:p>
            <a:pPr marL="1612265" lvl="3" indent="-229235">
              <a:lnSpc>
                <a:spcPts val="1635"/>
              </a:lnSpc>
              <a:buClr>
                <a:srgbClr val="000000"/>
              </a:buClr>
              <a:buFont typeface="Arial"/>
              <a:buChar char="•"/>
              <a:tabLst>
                <a:tab pos="1612265" algn="l"/>
                <a:tab pos="1612900" algn="l"/>
              </a:tabLst>
            </a:pPr>
            <a:r>
              <a:rPr sz="1400" u="sng" spc="-10" dirty="0">
                <a:solidFill>
                  <a:srgbClr val="0562C1"/>
                </a:solidFill>
                <a:uFill>
                  <a:solidFill>
                    <a:srgbClr val="0562C1"/>
                  </a:solidFill>
                </a:uFill>
                <a:latin typeface="Calibri"/>
                <a:cs typeface="Calibri"/>
                <a:hlinkClick r:id="rId4"/>
              </a:rPr>
              <a:t>https://www.veracode.com/security/xss</a:t>
            </a:r>
            <a:r>
              <a:rPr sz="1400" spc="-10" dirty="0">
                <a:latin typeface="Calibri"/>
                <a:cs typeface="Calibri"/>
              </a:rPr>
              <a:t>,</a:t>
            </a:r>
            <a:r>
              <a:rPr sz="1400" spc="-35" dirty="0">
                <a:solidFill>
                  <a:srgbClr val="0562C1"/>
                </a:solidFill>
                <a:latin typeface="Calibri"/>
                <a:cs typeface="Calibri"/>
              </a:rPr>
              <a:t> </a:t>
            </a:r>
            <a:r>
              <a:rPr sz="1400" u="sng" spc="-10" dirty="0">
                <a:solidFill>
                  <a:srgbClr val="0562C1"/>
                </a:solidFill>
                <a:uFill>
                  <a:solidFill>
                    <a:srgbClr val="0562C1"/>
                  </a:solidFill>
                </a:uFill>
                <a:latin typeface="Calibri"/>
                <a:cs typeface="Calibri"/>
                <a:hlinkClick r:id="rId5"/>
              </a:rPr>
              <a:t>https://www.veracode.com/security/csrf</a:t>
            </a:r>
            <a:endParaRPr sz="1400">
              <a:latin typeface="Calibri"/>
              <a:cs typeface="Calibri"/>
            </a:endParaRPr>
          </a:p>
          <a:p>
            <a:pPr marL="1155700" lvl="2" indent="-229235">
              <a:lnSpc>
                <a:spcPts val="1880"/>
              </a:lnSpc>
              <a:buFont typeface="Arial"/>
              <a:buChar char="•"/>
              <a:tabLst>
                <a:tab pos="1155065" algn="l"/>
                <a:tab pos="1155700" algn="l"/>
              </a:tabLst>
            </a:pPr>
            <a:r>
              <a:rPr sz="1600" dirty="0">
                <a:latin typeface="Calibri"/>
                <a:cs typeface="Calibri"/>
              </a:rPr>
              <a:t>In</a:t>
            </a:r>
            <a:r>
              <a:rPr sz="1600" spc="-15" dirty="0">
                <a:latin typeface="Calibri"/>
                <a:cs typeface="Calibri"/>
              </a:rPr>
              <a:t> </a:t>
            </a:r>
            <a:r>
              <a:rPr sz="1600" spc="-5" dirty="0">
                <a:latin typeface="Calibri"/>
                <a:cs typeface="Calibri"/>
              </a:rPr>
              <a:t>the</a:t>
            </a:r>
            <a:r>
              <a:rPr sz="1600" spc="5" dirty="0">
                <a:latin typeface="Calibri"/>
                <a:cs typeface="Calibri"/>
              </a:rPr>
              <a:t> </a:t>
            </a:r>
            <a:r>
              <a:rPr sz="1600" spc="-15" dirty="0">
                <a:latin typeface="Calibri"/>
                <a:cs typeface="Calibri"/>
              </a:rPr>
              <a:t>backend</a:t>
            </a:r>
            <a:r>
              <a:rPr sz="1600" spc="5" dirty="0">
                <a:latin typeface="Calibri"/>
                <a:cs typeface="Calibri"/>
              </a:rPr>
              <a:t> </a:t>
            </a:r>
            <a:r>
              <a:rPr sz="1600" spc="-5" dirty="0">
                <a:latin typeface="Calibri"/>
                <a:cs typeface="Calibri"/>
              </a:rPr>
              <a:t>–</a:t>
            </a:r>
            <a:r>
              <a:rPr sz="1600" spc="5" dirty="0">
                <a:latin typeface="Calibri"/>
                <a:cs typeface="Calibri"/>
              </a:rPr>
              <a:t> </a:t>
            </a:r>
            <a:r>
              <a:rPr sz="1600" dirty="0">
                <a:latin typeface="Calibri"/>
                <a:cs typeface="Calibri"/>
              </a:rPr>
              <a:t>find</a:t>
            </a:r>
            <a:r>
              <a:rPr sz="1600" spc="-30" dirty="0">
                <a:latin typeface="Calibri"/>
                <a:cs typeface="Calibri"/>
              </a:rPr>
              <a:t> </a:t>
            </a:r>
            <a:r>
              <a:rPr sz="1600" spc="-5" dirty="0">
                <a:latin typeface="Calibri"/>
                <a:cs typeface="Calibri"/>
              </a:rPr>
              <a:t>an API</a:t>
            </a:r>
            <a:r>
              <a:rPr sz="1600" spc="-10" dirty="0">
                <a:latin typeface="Calibri"/>
                <a:cs typeface="Calibri"/>
              </a:rPr>
              <a:t> </a:t>
            </a:r>
            <a:r>
              <a:rPr sz="1600" spc="-5" dirty="0">
                <a:latin typeface="Calibri"/>
                <a:cs typeface="Calibri"/>
              </a:rPr>
              <a:t>endpoint</a:t>
            </a:r>
            <a:r>
              <a:rPr sz="1600"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fuzz</a:t>
            </a:r>
            <a:r>
              <a:rPr sz="1600" dirty="0">
                <a:latin typeface="Calibri"/>
                <a:cs typeface="Calibri"/>
              </a:rPr>
              <a:t> it</a:t>
            </a:r>
            <a:endParaRPr sz="1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045585" cy="696595"/>
          </a:xfrm>
          <a:prstGeom prst="rect">
            <a:avLst/>
          </a:prstGeom>
        </p:spPr>
        <p:txBody>
          <a:bodyPr vert="horz" wrap="square" lIns="0" tIns="13335" rIns="0" bIns="0" rtlCol="0">
            <a:spAutoFit/>
          </a:bodyPr>
          <a:lstStyle/>
          <a:p>
            <a:pPr marL="12700">
              <a:lnSpc>
                <a:spcPct val="100000"/>
              </a:lnSpc>
              <a:spcBef>
                <a:spcPts val="105"/>
              </a:spcBef>
            </a:pPr>
            <a:r>
              <a:rPr b="0" spc="-15" dirty="0">
                <a:latin typeface="Calibri Light"/>
                <a:cs typeface="Calibri Light"/>
              </a:rPr>
              <a:t>Database</a:t>
            </a:r>
            <a:r>
              <a:rPr b="0" spc="-80" dirty="0">
                <a:latin typeface="Calibri Light"/>
                <a:cs typeface="Calibri Light"/>
              </a:rPr>
              <a:t> </a:t>
            </a:r>
            <a:r>
              <a:rPr b="0" spc="-30" dirty="0">
                <a:latin typeface="Calibri Light"/>
                <a:cs typeface="Calibri Light"/>
              </a:rPr>
              <a:t>Systems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271760" cy="2753360"/>
          </a:xfrm>
          <a:prstGeom prst="rect">
            <a:avLst/>
          </a:prstGeom>
        </p:spPr>
        <p:txBody>
          <a:bodyPr vert="horz" wrap="square" lIns="0" tIns="59690" rIns="0" bIns="0" rtlCol="0">
            <a:spAutoFit/>
          </a:bodyPr>
          <a:lstStyle/>
          <a:p>
            <a:pPr marL="12700" marR="195580">
              <a:lnSpc>
                <a:spcPts val="3030"/>
              </a:lnSpc>
              <a:spcBef>
                <a:spcPts val="470"/>
              </a:spcBef>
            </a:pPr>
            <a:r>
              <a:rPr sz="2800" spc="-15" dirty="0">
                <a:latin typeface="Calibri"/>
                <a:cs typeface="Calibri"/>
              </a:rPr>
              <a:t>Databases</a:t>
            </a:r>
            <a:r>
              <a:rPr sz="2800" spc="20" dirty="0">
                <a:latin typeface="Calibri"/>
                <a:cs typeface="Calibri"/>
              </a:rPr>
              <a:t> </a:t>
            </a:r>
            <a:r>
              <a:rPr sz="2800" spc="-10" dirty="0">
                <a:latin typeface="Calibri"/>
                <a:cs typeface="Calibri"/>
              </a:rPr>
              <a:t>allow</a:t>
            </a:r>
            <a:r>
              <a:rPr sz="2800" spc="15" dirty="0">
                <a:latin typeface="Calibri"/>
                <a:cs typeface="Calibri"/>
              </a:rPr>
              <a:t> </a:t>
            </a:r>
            <a:r>
              <a:rPr sz="2800" spc="-20" dirty="0">
                <a:latin typeface="Calibri"/>
                <a:cs typeface="Calibri"/>
              </a:rPr>
              <a:t>organizations</a:t>
            </a:r>
            <a:r>
              <a:rPr sz="2800" spc="10" dirty="0">
                <a:latin typeface="Calibri"/>
                <a:cs typeface="Calibri"/>
              </a:rPr>
              <a:t> </a:t>
            </a:r>
            <a:r>
              <a:rPr sz="2800" spc="-15" dirty="0">
                <a:latin typeface="Calibri"/>
                <a:cs typeface="Calibri"/>
              </a:rPr>
              <a:t>to</a:t>
            </a:r>
            <a:r>
              <a:rPr sz="2800" spc="10" dirty="0">
                <a:latin typeface="Calibri"/>
                <a:cs typeface="Calibri"/>
              </a:rPr>
              <a:t> </a:t>
            </a:r>
            <a:r>
              <a:rPr sz="2800" b="1" spc="-25" dirty="0">
                <a:latin typeface="Calibri"/>
                <a:cs typeface="Calibri"/>
              </a:rPr>
              <a:t>store</a:t>
            </a:r>
            <a:r>
              <a:rPr sz="2800" b="1" spc="30" dirty="0">
                <a:latin typeface="Calibri"/>
                <a:cs typeface="Calibri"/>
              </a:rPr>
              <a:t> </a:t>
            </a:r>
            <a:r>
              <a:rPr sz="2800" b="1" spc="-15" dirty="0">
                <a:latin typeface="Calibri"/>
                <a:cs typeface="Calibri"/>
              </a:rPr>
              <a:t>information</a:t>
            </a:r>
            <a:r>
              <a:rPr sz="2800" b="1" spc="25" dirty="0">
                <a:latin typeface="Calibri"/>
                <a:cs typeface="Calibri"/>
              </a:rPr>
              <a:t> </a:t>
            </a:r>
            <a:r>
              <a:rPr sz="2800" b="1" spc="-5" dirty="0">
                <a:latin typeface="Calibri"/>
                <a:cs typeface="Calibri"/>
              </a:rPr>
              <a:t>in</a:t>
            </a:r>
            <a:r>
              <a:rPr sz="2800" b="1" spc="30" dirty="0">
                <a:latin typeface="Calibri"/>
                <a:cs typeface="Calibri"/>
              </a:rPr>
              <a:t> </a:t>
            </a:r>
            <a:r>
              <a:rPr sz="2800" b="1" spc="-5" dirty="0">
                <a:latin typeface="Calibri"/>
                <a:cs typeface="Calibri"/>
              </a:rPr>
              <a:t>a</a:t>
            </a:r>
            <a:r>
              <a:rPr sz="2800" b="1" spc="10" dirty="0">
                <a:latin typeface="Calibri"/>
                <a:cs typeface="Calibri"/>
              </a:rPr>
              <a:t> </a:t>
            </a:r>
            <a:r>
              <a:rPr sz="2800" b="1" spc="-20" dirty="0">
                <a:latin typeface="Calibri"/>
                <a:cs typeface="Calibri"/>
              </a:rPr>
              <a:t>central</a:t>
            </a:r>
            <a:r>
              <a:rPr sz="2800" b="1" spc="35" dirty="0">
                <a:latin typeface="Calibri"/>
                <a:cs typeface="Calibri"/>
              </a:rPr>
              <a:t> </a:t>
            </a:r>
            <a:r>
              <a:rPr sz="2800" b="1" spc="-5" dirty="0">
                <a:latin typeface="Calibri"/>
                <a:cs typeface="Calibri"/>
              </a:rPr>
              <a:t>place</a:t>
            </a:r>
            <a:r>
              <a:rPr sz="2800" spc="-5" dirty="0">
                <a:latin typeface="Calibri"/>
                <a:cs typeface="Calibri"/>
              </a:rPr>
              <a:t>. </a:t>
            </a:r>
            <a:r>
              <a:rPr sz="2800" spc="-620" dirty="0">
                <a:latin typeface="Calibri"/>
                <a:cs typeface="Calibri"/>
              </a:rPr>
              <a:t> </a:t>
            </a:r>
            <a:r>
              <a:rPr sz="2800" spc="-5" dirty="0">
                <a:latin typeface="Calibri"/>
                <a:cs typeface="Calibri"/>
              </a:rPr>
              <a:t>The</a:t>
            </a:r>
            <a:r>
              <a:rPr sz="2800" spc="5" dirty="0">
                <a:latin typeface="Calibri"/>
                <a:cs typeface="Calibri"/>
              </a:rPr>
              <a:t> </a:t>
            </a:r>
            <a:r>
              <a:rPr sz="2800" spc="-20" dirty="0">
                <a:latin typeface="Calibri"/>
                <a:cs typeface="Calibri"/>
              </a:rPr>
              <a:t>core</a:t>
            </a:r>
            <a:r>
              <a:rPr sz="2800" spc="5" dirty="0">
                <a:latin typeface="Calibri"/>
                <a:cs typeface="Calibri"/>
              </a:rPr>
              <a:t> </a:t>
            </a:r>
            <a:r>
              <a:rPr sz="2800" spc="-20" dirty="0">
                <a:latin typeface="Calibri"/>
                <a:cs typeface="Calibri"/>
              </a:rPr>
              <a:t>features</a:t>
            </a:r>
            <a:r>
              <a:rPr sz="2800" spc="2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a:t>
            </a:r>
            <a:r>
              <a:rPr sz="2800" dirty="0">
                <a:latin typeface="Calibri"/>
                <a:cs typeface="Calibri"/>
              </a:rPr>
              <a:t> </a:t>
            </a:r>
            <a:r>
              <a:rPr sz="2800" spc="-15" dirty="0">
                <a:latin typeface="Calibri"/>
                <a:cs typeface="Calibri"/>
              </a:rPr>
              <a:t>database</a:t>
            </a:r>
            <a:r>
              <a:rPr sz="2800" spc="15" dirty="0">
                <a:latin typeface="Calibri"/>
                <a:cs typeface="Calibri"/>
              </a:rPr>
              <a:t> </a:t>
            </a:r>
            <a:r>
              <a:rPr sz="2800" spc="-30" dirty="0">
                <a:latin typeface="Calibri"/>
                <a:cs typeface="Calibri"/>
              </a:rPr>
              <a:t>system</a:t>
            </a:r>
            <a:r>
              <a:rPr sz="2800" spc="15" dirty="0">
                <a:latin typeface="Calibri"/>
                <a:cs typeface="Calibri"/>
              </a:rPr>
              <a:t> </a:t>
            </a:r>
            <a:r>
              <a:rPr sz="2800" spc="-10" dirty="0">
                <a:latin typeface="Calibri"/>
                <a:cs typeface="Calibri"/>
              </a:rPr>
              <a:t>include</a:t>
            </a:r>
            <a:r>
              <a:rPr sz="2800" spc="40"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ACID</a:t>
            </a:r>
            <a:r>
              <a:rPr sz="2800" spc="10" dirty="0">
                <a:latin typeface="Calibri"/>
                <a:cs typeface="Calibri"/>
              </a:rPr>
              <a:t> </a:t>
            </a:r>
            <a:r>
              <a:rPr sz="2800" spc="-10" dirty="0">
                <a:latin typeface="Calibri"/>
                <a:cs typeface="Calibri"/>
              </a:rPr>
              <a:t>properties </a:t>
            </a:r>
            <a:r>
              <a:rPr sz="2800" spc="-5" dirty="0">
                <a:latin typeface="Calibri"/>
                <a:cs typeface="Calibri"/>
              </a:rPr>
              <a:t> </a:t>
            </a:r>
            <a:r>
              <a:rPr sz="2800" spc="-20" dirty="0">
                <a:latin typeface="Calibri"/>
                <a:cs typeface="Calibri"/>
              </a:rPr>
              <a:t>(Atomic,</a:t>
            </a:r>
            <a:r>
              <a:rPr sz="2800" spc="10" dirty="0">
                <a:latin typeface="Calibri"/>
                <a:cs typeface="Calibri"/>
              </a:rPr>
              <a:t> </a:t>
            </a:r>
            <a:r>
              <a:rPr sz="2800" spc="-30" dirty="0">
                <a:latin typeface="Calibri"/>
                <a:cs typeface="Calibri"/>
              </a:rPr>
              <a:t>Consistency,</a:t>
            </a:r>
            <a:r>
              <a:rPr sz="2800" spc="45" dirty="0">
                <a:latin typeface="Calibri"/>
                <a:cs typeface="Calibri"/>
              </a:rPr>
              <a:t> </a:t>
            </a:r>
            <a:r>
              <a:rPr sz="2800" spc="-10" dirty="0">
                <a:latin typeface="Calibri"/>
                <a:cs typeface="Calibri"/>
              </a:rPr>
              <a:t>Integrity</a:t>
            </a:r>
            <a:r>
              <a:rPr sz="2800" spc="-15" dirty="0">
                <a:latin typeface="Calibri"/>
                <a:cs typeface="Calibri"/>
              </a:rPr>
              <a:t> </a:t>
            </a:r>
            <a:r>
              <a:rPr sz="2800" spc="-5" dirty="0">
                <a:latin typeface="Calibri"/>
                <a:cs typeface="Calibri"/>
              </a:rPr>
              <a:t>and</a:t>
            </a:r>
            <a:r>
              <a:rPr sz="2800" spc="20" dirty="0">
                <a:latin typeface="Calibri"/>
                <a:cs typeface="Calibri"/>
              </a:rPr>
              <a:t> </a:t>
            </a:r>
            <a:r>
              <a:rPr sz="2800" spc="-15" dirty="0">
                <a:latin typeface="Calibri"/>
                <a:cs typeface="Calibri"/>
              </a:rPr>
              <a:t>Durability).</a:t>
            </a:r>
            <a:endParaRPr sz="2800">
              <a:latin typeface="Calibri"/>
              <a:cs typeface="Calibri"/>
            </a:endParaRPr>
          </a:p>
          <a:p>
            <a:pPr>
              <a:lnSpc>
                <a:spcPct val="100000"/>
              </a:lnSpc>
              <a:spcBef>
                <a:spcPts val="55"/>
              </a:spcBef>
            </a:pPr>
            <a:endParaRPr sz="3750">
              <a:latin typeface="Calibri"/>
              <a:cs typeface="Calibri"/>
            </a:endParaRPr>
          </a:p>
          <a:p>
            <a:pPr marL="241300" indent="-228600">
              <a:lnSpc>
                <a:spcPct val="100000"/>
              </a:lnSpc>
              <a:buFont typeface="Arial"/>
              <a:buChar char="•"/>
              <a:tabLst>
                <a:tab pos="241300" algn="l"/>
              </a:tabLst>
            </a:pPr>
            <a:r>
              <a:rPr sz="2800" spc="-10" dirty="0">
                <a:latin typeface="Calibri"/>
                <a:cs typeface="Calibri"/>
              </a:rPr>
              <a:t>Mini </a:t>
            </a:r>
            <a:r>
              <a:rPr sz="2800" spc="-20" dirty="0">
                <a:latin typeface="Calibri"/>
                <a:cs typeface="Calibri"/>
              </a:rPr>
              <a:t>Exercise:</a:t>
            </a:r>
            <a:endParaRPr sz="2800">
              <a:latin typeface="Calibri"/>
              <a:cs typeface="Calibri"/>
            </a:endParaRPr>
          </a:p>
          <a:p>
            <a:pPr marL="926465">
              <a:lnSpc>
                <a:spcPct val="100000"/>
              </a:lnSpc>
              <a:spcBef>
                <a:spcPts val="665"/>
              </a:spcBef>
            </a:pPr>
            <a:r>
              <a:rPr sz="2800" spc="-10" dirty="0">
                <a:latin typeface="Calibri"/>
                <a:cs typeface="Calibri"/>
              </a:rPr>
              <a:t>What</a:t>
            </a:r>
            <a:r>
              <a:rPr sz="2800" spc="10" dirty="0">
                <a:latin typeface="Calibri"/>
                <a:cs typeface="Calibri"/>
              </a:rPr>
              <a:t> </a:t>
            </a:r>
            <a:r>
              <a:rPr sz="2800" spc="-20" dirty="0">
                <a:latin typeface="Calibri"/>
                <a:cs typeface="Calibri"/>
              </a:rPr>
              <a:t>are</a:t>
            </a:r>
            <a:r>
              <a:rPr sz="2800" spc="-15" dirty="0">
                <a:latin typeface="Calibri"/>
                <a:cs typeface="Calibri"/>
              </a:rPr>
              <a:t> </a:t>
            </a:r>
            <a:r>
              <a:rPr sz="2800" spc="-5" dirty="0">
                <a:latin typeface="Calibri"/>
                <a:cs typeface="Calibri"/>
              </a:rPr>
              <a:t>some</a:t>
            </a:r>
            <a:r>
              <a:rPr sz="2800" spc="10" dirty="0">
                <a:latin typeface="Calibri"/>
                <a:cs typeface="Calibri"/>
              </a:rPr>
              <a:t> </a:t>
            </a:r>
            <a:r>
              <a:rPr sz="2800" spc="-10" dirty="0">
                <a:latin typeface="Calibri"/>
                <a:cs typeface="Calibri"/>
              </a:rPr>
              <a:t>products,</a:t>
            </a:r>
            <a:r>
              <a:rPr sz="2800" spc="45" dirty="0">
                <a:latin typeface="Calibri"/>
                <a:cs typeface="Calibri"/>
              </a:rPr>
              <a:t> </a:t>
            </a:r>
            <a:r>
              <a:rPr sz="2800" spc="-15" dirty="0">
                <a:latin typeface="Calibri"/>
                <a:cs typeface="Calibri"/>
              </a:rPr>
              <a:t>protocols,</a:t>
            </a:r>
            <a:r>
              <a:rPr sz="2800" spc="30" dirty="0">
                <a:latin typeface="Calibri"/>
                <a:cs typeface="Calibri"/>
              </a:rPr>
              <a:t> </a:t>
            </a:r>
            <a:r>
              <a:rPr sz="2800" spc="-5" dirty="0">
                <a:latin typeface="Calibri"/>
                <a:cs typeface="Calibri"/>
              </a:rPr>
              <a:t>and</a:t>
            </a:r>
            <a:r>
              <a:rPr sz="2800" spc="5" dirty="0">
                <a:latin typeface="Calibri"/>
                <a:cs typeface="Calibri"/>
              </a:rPr>
              <a:t> </a:t>
            </a:r>
            <a:r>
              <a:rPr sz="2800" spc="-5" dirty="0">
                <a:latin typeface="Calibri"/>
                <a:cs typeface="Calibri"/>
              </a:rPr>
              <a:t>ports</a:t>
            </a:r>
            <a:r>
              <a:rPr sz="2800" spc="25" dirty="0">
                <a:latin typeface="Calibri"/>
                <a:cs typeface="Calibri"/>
              </a:rPr>
              <a:t> </a:t>
            </a:r>
            <a:r>
              <a:rPr sz="2800" spc="-10" dirty="0">
                <a:latin typeface="Calibri"/>
                <a:cs typeface="Calibri"/>
              </a:rPr>
              <a:t>that</a:t>
            </a:r>
            <a:r>
              <a:rPr sz="2800" spc="10" dirty="0">
                <a:latin typeface="Calibri"/>
                <a:cs typeface="Calibri"/>
              </a:rPr>
              <a:t> </a:t>
            </a:r>
            <a:r>
              <a:rPr sz="2800" spc="-20" dirty="0">
                <a:latin typeface="Calibri"/>
                <a:cs typeface="Calibri"/>
              </a:rPr>
              <a:t>you</a:t>
            </a:r>
            <a:r>
              <a:rPr sz="2800" spc="5" dirty="0">
                <a:latin typeface="Calibri"/>
                <a:cs typeface="Calibri"/>
              </a:rPr>
              <a:t> </a:t>
            </a:r>
            <a:r>
              <a:rPr sz="2800" spc="-10" dirty="0">
                <a:latin typeface="Calibri"/>
                <a:cs typeface="Calibri"/>
              </a:rPr>
              <a:t>know</a:t>
            </a:r>
            <a:r>
              <a:rPr sz="2800" spc="15" dirty="0">
                <a:latin typeface="Calibri"/>
                <a:cs typeface="Calibri"/>
              </a:rPr>
              <a:t> </a:t>
            </a:r>
            <a:r>
              <a:rPr sz="2800" spc="-5" dirty="0">
                <a:latin typeface="Calibri"/>
                <a:cs typeface="Calibri"/>
              </a:rPr>
              <a:t>of?</a:t>
            </a:r>
            <a:endParaRPr sz="2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045585" cy="696595"/>
          </a:xfrm>
          <a:prstGeom prst="rect">
            <a:avLst/>
          </a:prstGeom>
        </p:spPr>
        <p:txBody>
          <a:bodyPr vert="horz" wrap="square" lIns="0" tIns="13335" rIns="0" bIns="0" rtlCol="0">
            <a:spAutoFit/>
          </a:bodyPr>
          <a:lstStyle/>
          <a:p>
            <a:pPr marL="12700">
              <a:lnSpc>
                <a:spcPct val="100000"/>
              </a:lnSpc>
              <a:spcBef>
                <a:spcPts val="105"/>
              </a:spcBef>
            </a:pPr>
            <a:r>
              <a:rPr b="0" spc="-15" dirty="0">
                <a:latin typeface="Calibri Light"/>
                <a:cs typeface="Calibri Light"/>
              </a:rPr>
              <a:t>Database</a:t>
            </a:r>
            <a:r>
              <a:rPr b="0" spc="-80" dirty="0">
                <a:latin typeface="Calibri Light"/>
                <a:cs typeface="Calibri Light"/>
              </a:rPr>
              <a:t> </a:t>
            </a:r>
            <a:r>
              <a:rPr b="0" spc="-30" dirty="0">
                <a:latin typeface="Calibri Light"/>
                <a:cs typeface="Calibri Light"/>
              </a:rPr>
              <a:t>Systems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56893"/>
            <a:ext cx="10320655" cy="3679825"/>
          </a:xfrm>
          <a:prstGeom prst="rect">
            <a:avLst/>
          </a:prstGeom>
        </p:spPr>
        <p:txBody>
          <a:bodyPr vert="horz" wrap="square" lIns="0" tIns="48260" rIns="0" bIns="0" rtlCol="0">
            <a:spAutoFit/>
          </a:bodyPr>
          <a:lstStyle/>
          <a:p>
            <a:pPr marL="241300" indent="-228600">
              <a:lnSpc>
                <a:spcPct val="100000"/>
              </a:lnSpc>
              <a:spcBef>
                <a:spcPts val="380"/>
              </a:spcBef>
              <a:buChar char="-"/>
              <a:tabLst>
                <a:tab pos="241300" algn="l"/>
              </a:tabLst>
            </a:pPr>
            <a:r>
              <a:rPr sz="2800" spc="-15" dirty="0">
                <a:latin typeface="Calibri"/>
                <a:cs typeface="Calibri"/>
              </a:rPr>
              <a:t>Products</a:t>
            </a:r>
            <a:endParaRPr sz="2800">
              <a:latin typeface="Calibri"/>
              <a:cs typeface="Calibri"/>
            </a:endParaRPr>
          </a:p>
          <a:p>
            <a:pPr marL="698500" lvl="1" indent="-228600">
              <a:lnSpc>
                <a:spcPct val="100000"/>
              </a:lnSpc>
              <a:spcBef>
                <a:spcPts val="245"/>
              </a:spcBef>
              <a:buChar char="-"/>
              <a:tabLst>
                <a:tab pos="697865" algn="l"/>
                <a:tab pos="698500" algn="l"/>
              </a:tabLst>
            </a:pPr>
            <a:r>
              <a:rPr sz="2400" spc="-10" dirty="0">
                <a:latin typeface="Calibri"/>
                <a:cs typeface="Calibri"/>
              </a:rPr>
              <a:t>Oracle,</a:t>
            </a:r>
            <a:r>
              <a:rPr sz="2400" spc="-25" dirty="0">
                <a:latin typeface="Calibri"/>
                <a:cs typeface="Calibri"/>
              </a:rPr>
              <a:t> </a:t>
            </a:r>
            <a:r>
              <a:rPr sz="2400" dirty="0">
                <a:latin typeface="Calibri"/>
                <a:cs typeface="Calibri"/>
              </a:rPr>
              <a:t>SQL</a:t>
            </a:r>
            <a:r>
              <a:rPr sz="2400" spc="-30" dirty="0">
                <a:latin typeface="Calibri"/>
                <a:cs typeface="Calibri"/>
              </a:rPr>
              <a:t> Server,</a:t>
            </a:r>
            <a:r>
              <a:rPr sz="2400" spc="-20" dirty="0">
                <a:latin typeface="Calibri"/>
                <a:cs typeface="Calibri"/>
              </a:rPr>
              <a:t> </a:t>
            </a:r>
            <a:r>
              <a:rPr sz="2400" dirty="0">
                <a:latin typeface="Calibri"/>
                <a:cs typeface="Calibri"/>
              </a:rPr>
              <a:t>MySQL,</a:t>
            </a:r>
            <a:r>
              <a:rPr sz="2400" spc="-25" dirty="0">
                <a:latin typeface="Calibri"/>
                <a:cs typeface="Calibri"/>
              </a:rPr>
              <a:t> </a:t>
            </a:r>
            <a:r>
              <a:rPr sz="2400" spc="-10" dirty="0">
                <a:latin typeface="Calibri"/>
                <a:cs typeface="Calibri"/>
              </a:rPr>
              <a:t>MongoDB,…</a:t>
            </a:r>
            <a:endParaRPr sz="2400">
              <a:latin typeface="Calibri"/>
              <a:cs typeface="Calibri"/>
            </a:endParaRPr>
          </a:p>
          <a:p>
            <a:pPr lvl="1">
              <a:lnSpc>
                <a:spcPct val="100000"/>
              </a:lnSpc>
              <a:spcBef>
                <a:spcPts val="50"/>
              </a:spcBef>
              <a:buFont typeface="Calibri"/>
              <a:buChar char="-"/>
            </a:pPr>
            <a:endParaRPr sz="2600">
              <a:latin typeface="Calibri"/>
              <a:cs typeface="Calibri"/>
            </a:endParaRPr>
          </a:p>
          <a:p>
            <a:pPr marL="241300" indent="-228600">
              <a:lnSpc>
                <a:spcPct val="100000"/>
              </a:lnSpc>
              <a:buChar char="-"/>
              <a:tabLst>
                <a:tab pos="241300" algn="l"/>
              </a:tabLst>
            </a:pPr>
            <a:r>
              <a:rPr sz="2800" spc="-15" dirty="0">
                <a:latin typeface="Calibri"/>
                <a:cs typeface="Calibri"/>
              </a:rPr>
              <a:t>Protocols</a:t>
            </a:r>
            <a:endParaRPr sz="2800">
              <a:latin typeface="Calibri"/>
              <a:cs typeface="Calibri"/>
            </a:endParaRPr>
          </a:p>
          <a:p>
            <a:pPr marL="698500" lvl="1" indent="-228600">
              <a:lnSpc>
                <a:spcPct val="100000"/>
              </a:lnSpc>
              <a:spcBef>
                <a:spcPts val="244"/>
              </a:spcBef>
              <a:buChar char="-"/>
              <a:tabLst>
                <a:tab pos="697865" algn="l"/>
                <a:tab pos="698500" algn="l"/>
              </a:tabLst>
            </a:pPr>
            <a:r>
              <a:rPr sz="2400" spc="-5" dirty="0">
                <a:latin typeface="Calibri"/>
                <a:cs typeface="Calibri"/>
              </a:rPr>
              <a:t>TDS,</a:t>
            </a:r>
            <a:r>
              <a:rPr sz="2400" spc="-30" dirty="0">
                <a:latin typeface="Calibri"/>
                <a:cs typeface="Calibri"/>
              </a:rPr>
              <a:t> </a:t>
            </a:r>
            <a:r>
              <a:rPr sz="2400" dirty="0">
                <a:latin typeface="Calibri"/>
                <a:cs typeface="Calibri"/>
              </a:rPr>
              <a:t>ORA,</a:t>
            </a:r>
            <a:r>
              <a:rPr sz="2400" spc="-25" dirty="0">
                <a:latin typeface="Calibri"/>
                <a:cs typeface="Calibri"/>
              </a:rPr>
              <a:t> </a:t>
            </a:r>
            <a:r>
              <a:rPr sz="2400" spc="-50" dirty="0">
                <a:latin typeface="Calibri"/>
                <a:cs typeface="Calibri"/>
              </a:rPr>
              <a:t>REST,…</a:t>
            </a:r>
            <a:endParaRPr sz="2400">
              <a:latin typeface="Calibri"/>
              <a:cs typeface="Calibri"/>
            </a:endParaRPr>
          </a:p>
          <a:p>
            <a:pPr lvl="1">
              <a:lnSpc>
                <a:spcPct val="100000"/>
              </a:lnSpc>
              <a:spcBef>
                <a:spcPts val="45"/>
              </a:spcBef>
              <a:buFont typeface="Calibri"/>
              <a:buChar char="-"/>
            </a:pPr>
            <a:endParaRPr sz="2600">
              <a:latin typeface="Calibri"/>
              <a:cs typeface="Calibri"/>
            </a:endParaRPr>
          </a:p>
          <a:p>
            <a:pPr marL="241300" indent="-228600">
              <a:lnSpc>
                <a:spcPct val="100000"/>
              </a:lnSpc>
              <a:spcBef>
                <a:spcPts val="5"/>
              </a:spcBef>
              <a:buChar char="-"/>
              <a:tabLst>
                <a:tab pos="241300" algn="l"/>
              </a:tabLst>
            </a:pPr>
            <a:r>
              <a:rPr sz="2800" spc="-15" dirty="0">
                <a:latin typeface="Calibri"/>
                <a:cs typeface="Calibri"/>
              </a:rPr>
              <a:t>Interesting</a:t>
            </a:r>
            <a:r>
              <a:rPr sz="2800" spc="-5" dirty="0">
                <a:latin typeface="Calibri"/>
                <a:cs typeface="Calibri"/>
              </a:rPr>
              <a:t> </a:t>
            </a:r>
            <a:r>
              <a:rPr sz="2800" spc="-25" dirty="0">
                <a:latin typeface="Calibri"/>
                <a:cs typeface="Calibri"/>
              </a:rPr>
              <a:t>TCP</a:t>
            </a:r>
            <a:r>
              <a:rPr sz="2800" spc="-10" dirty="0">
                <a:latin typeface="Calibri"/>
                <a:cs typeface="Calibri"/>
              </a:rPr>
              <a:t> </a:t>
            </a:r>
            <a:r>
              <a:rPr sz="2800" spc="-20" dirty="0">
                <a:latin typeface="Calibri"/>
                <a:cs typeface="Calibri"/>
              </a:rPr>
              <a:t>Ports</a:t>
            </a:r>
            <a:endParaRPr sz="2800">
              <a:latin typeface="Calibri"/>
              <a:cs typeface="Calibri"/>
            </a:endParaRPr>
          </a:p>
          <a:p>
            <a:pPr marL="698500" marR="5080" lvl="1" indent="-228600">
              <a:lnSpc>
                <a:spcPts val="2590"/>
              </a:lnSpc>
              <a:spcBef>
                <a:spcPts val="570"/>
              </a:spcBef>
              <a:buChar char="-"/>
              <a:tabLst>
                <a:tab pos="697865" algn="l"/>
                <a:tab pos="698500" algn="l"/>
              </a:tabLst>
            </a:pPr>
            <a:r>
              <a:rPr sz="2400" spc="-5" dirty="0">
                <a:latin typeface="Calibri"/>
                <a:cs typeface="Calibri"/>
              </a:rPr>
              <a:t>1333,</a:t>
            </a:r>
            <a:r>
              <a:rPr sz="2400" spc="-10" dirty="0">
                <a:latin typeface="Calibri"/>
                <a:cs typeface="Calibri"/>
              </a:rPr>
              <a:t> </a:t>
            </a:r>
            <a:r>
              <a:rPr sz="2400" spc="-5" dirty="0">
                <a:latin typeface="Calibri"/>
                <a:cs typeface="Calibri"/>
              </a:rPr>
              <a:t>1334,…, </a:t>
            </a:r>
            <a:r>
              <a:rPr sz="2400" spc="-10" dirty="0">
                <a:latin typeface="Calibri"/>
                <a:cs typeface="Calibri"/>
              </a:rPr>
              <a:t>just</a:t>
            </a:r>
            <a:r>
              <a:rPr sz="2400" spc="-5" dirty="0">
                <a:latin typeface="Calibri"/>
                <a:cs typeface="Calibri"/>
              </a:rPr>
              <a:t> </a:t>
            </a:r>
            <a:r>
              <a:rPr sz="2400" spc="-10" dirty="0">
                <a:latin typeface="Calibri"/>
                <a:cs typeface="Calibri"/>
              </a:rPr>
              <a:t>go</a:t>
            </a:r>
            <a:r>
              <a:rPr sz="2400" spc="-25" dirty="0">
                <a:latin typeface="Calibri"/>
                <a:cs typeface="Calibri"/>
              </a:rPr>
              <a:t> </a:t>
            </a:r>
            <a:r>
              <a:rPr sz="2400" spc="-5" dirty="0">
                <a:latin typeface="Calibri"/>
                <a:cs typeface="Calibri"/>
              </a:rPr>
              <a:t>Google</a:t>
            </a:r>
            <a:r>
              <a:rPr sz="2400" dirty="0">
                <a:latin typeface="Calibri"/>
                <a:cs typeface="Calibri"/>
              </a:rPr>
              <a:t> these.</a:t>
            </a:r>
            <a:r>
              <a:rPr sz="2400" spc="-10" dirty="0">
                <a:latin typeface="Calibri"/>
                <a:cs typeface="Calibri"/>
              </a:rPr>
              <a:t> </a:t>
            </a:r>
            <a:r>
              <a:rPr sz="2400" spc="-70" dirty="0">
                <a:latin typeface="Calibri"/>
                <a:cs typeface="Calibri"/>
              </a:rPr>
              <a:t>You</a:t>
            </a:r>
            <a:r>
              <a:rPr sz="2400" dirty="0">
                <a:latin typeface="Calibri"/>
                <a:cs typeface="Calibri"/>
              </a:rPr>
              <a:t> </a:t>
            </a:r>
            <a:r>
              <a:rPr sz="2400" spc="-5" dirty="0">
                <a:latin typeface="Calibri"/>
                <a:cs typeface="Calibri"/>
              </a:rPr>
              <a:t>only</a:t>
            </a:r>
            <a:r>
              <a:rPr sz="2400" dirty="0">
                <a:latin typeface="Calibri"/>
                <a:cs typeface="Calibri"/>
              </a:rPr>
              <a:t> </a:t>
            </a:r>
            <a:r>
              <a:rPr sz="2400" spc="-5" dirty="0">
                <a:latin typeface="Calibri"/>
                <a:cs typeface="Calibri"/>
              </a:rPr>
              <a:t>really</a:t>
            </a:r>
            <a:r>
              <a:rPr sz="2400" spc="-10" dirty="0">
                <a:latin typeface="Calibri"/>
                <a:cs typeface="Calibri"/>
              </a:rPr>
              <a:t> memorize</a:t>
            </a:r>
            <a:r>
              <a:rPr sz="2400" spc="-25" dirty="0">
                <a:latin typeface="Calibri"/>
                <a:cs typeface="Calibri"/>
              </a:rPr>
              <a:t> </a:t>
            </a:r>
            <a:r>
              <a:rPr sz="2400" spc="-5" dirty="0">
                <a:latin typeface="Calibri"/>
                <a:cs typeface="Calibri"/>
              </a:rPr>
              <a:t>these</a:t>
            </a:r>
            <a:r>
              <a:rPr sz="2400" dirty="0">
                <a:latin typeface="Calibri"/>
                <a:cs typeface="Calibri"/>
              </a:rPr>
              <a:t> when</a:t>
            </a:r>
            <a:r>
              <a:rPr sz="2400" spc="-5" dirty="0">
                <a:latin typeface="Calibri"/>
                <a:cs typeface="Calibri"/>
              </a:rPr>
              <a:t> </a:t>
            </a:r>
            <a:r>
              <a:rPr sz="2400" spc="-15" dirty="0">
                <a:latin typeface="Calibri"/>
                <a:cs typeface="Calibri"/>
              </a:rPr>
              <a:t>you </a:t>
            </a:r>
            <a:r>
              <a:rPr sz="2400" spc="-530" dirty="0">
                <a:latin typeface="Calibri"/>
                <a:cs typeface="Calibri"/>
              </a:rPr>
              <a:t> </a:t>
            </a:r>
            <a:r>
              <a:rPr sz="2400" spc="-10" dirty="0">
                <a:latin typeface="Calibri"/>
                <a:cs typeface="Calibri"/>
              </a:rPr>
              <a:t>work</a:t>
            </a:r>
            <a:r>
              <a:rPr sz="2400" spc="-20" dirty="0">
                <a:latin typeface="Calibri"/>
                <a:cs typeface="Calibri"/>
              </a:rPr>
              <a:t> </a:t>
            </a:r>
            <a:r>
              <a:rPr sz="2400" dirty="0">
                <a:latin typeface="Calibri"/>
                <a:cs typeface="Calibri"/>
              </a:rPr>
              <a:t>with</a:t>
            </a:r>
            <a:r>
              <a:rPr sz="2400" spc="-15" dirty="0">
                <a:latin typeface="Calibri"/>
                <a:cs typeface="Calibri"/>
              </a:rPr>
              <a:t> </a:t>
            </a:r>
            <a:r>
              <a:rPr sz="2400" dirty="0">
                <a:latin typeface="Calibri"/>
                <a:cs typeface="Calibri"/>
              </a:rPr>
              <a:t>them </a:t>
            </a:r>
            <a:r>
              <a:rPr sz="2400" spc="-10" dirty="0">
                <a:latin typeface="Calibri"/>
                <a:cs typeface="Calibri"/>
              </a:rPr>
              <a:t>often</a:t>
            </a:r>
            <a:r>
              <a:rPr sz="2400" spc="-5" dirty="0">
                <a:latin typeface="Calibri"/>
                <a:cs typeface="Calibri"/>
              </a:rPr>
              <a:t> enough.</a:t>
            </a:r>
            <a:endParaRPr sz="24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7683500" cy="696595"/>
          </a:xfrm>
          <a:prstGeom prst="rect">
            <a:avLst/>
          </a:prstGeom>
        </p:spPr>
        <p:txBody>
          <a:bodyPr vert="horz" wrap="square" lIns="0" tIns="13335" rIns="0" bIns="0" rtlCol="0">
            <a:spAutoFit/>
          </a:bodyPr>
          <a:lstStyle/>
          <a:p>
            <a:pPr marL="12700">
              <a:lnSpc>
                <a:spcPct val="100000"/>
              </a:lnSpc>
              <a:spcBef>
                <a:spcPts val="105"/>
              </a:spcBef>
            </a:pPr>
            <a:r>
              <a:rPr b="0" spc="-15" dirty="0">
                <a:latin typeface="Calibri Light"/>
                <a:cs typeface="Calibri Light"/>
              </a:rPr>
              <a:t>Database</a:t>
            </a:r>
            <a:r>
              <a:rPr b="0" spc="-30" dirty="0">
                <a:latin typeface="Calibri Light"/>
                <a:cs typeface="Calibri Light"/>
              </a:rPr>
              <a:t> Systems</a:t>
            </a:r>
            <a:r>
              <a:rPr b="0" spc="-25" dirty="0">
                <a:latin typeface="Calibri Light"/>
                <a:cs typeface="Calibri Light"/>
              </a:rPr>
              <a:t> </a:t>
            </a:r>
            <a:r>
              <a:rPr b="0" dirty="0">
                <a:latin typeface="Calibri Light"/>
                <a:cs typeface="Calibri Light"/>
              </a:rPr>
              <a:t>–</a:t>
            </a:r>
            <a:r>
              <a:rPr b="0" spc="-5" dirty="0">
                <a:latin typeface="Calibri Light"/>
                <a:cs typeface="Calibri Light"/>
              </a:rPr>
              <a:t> </a:t>
            </a:r>
            <a:r>
              <a:rPr b="0" spc="-30" dirty="0">
                <a:latin typeface="Calibri Light"/>
                <a:cs typeface="Calibri Light"/>
              </a:rPr>
              <a:t>Hacker’s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65681"/>
            <a:ext cx="9560560" cy="4178935"/>
          </a:xfrm>
          <a:prstGeom prst="rect">
            <a:avLst/>
          </a:prstGeom>
        </p:spPr>
        <p:txBody>
          <a:bodyPr vert="horz" wrap="square" lIns="0" tIns="89535" rIns="0" bIns="0" rtlCol="0">
            <a:spAutoFit/>
          </a:bodyPr>
          <a:lstStyle/>
          <a:p>
            <a:pPr marL="12700" marR="5080">
              <a:lnSpc>
                <a:spcPts val="2500"/>
              </a:lnSpc>
              <a:spcBef>
                <a:spcPts val="705"/>
              </a:spcBef>
            </a:pPr>
            <a:r>
              <a:rPr sz="2600" spc="-5" dirty="0">
                <a:latin typeface="Calibri"/>
                <a:cs typeface="Calibri"/>
              </a:rPr>
              <a:t>Databases typically </a:t>
            </a:r>
            <a:r>
              <a:rPr sz="2600" b="1" spc="-15" dirty="0">
                <a:latin typeface="Calibri"/>
                <a:cs typeface="Calibri"/>
              </a:rPr>
              <a:t>store </a:t>
            </a:r>
            <a:r>
              <a:rPr sz="2600" b="1" spc="-20" dirty="0">
                <a:latin typeface="Calibri"/>
                <a:cs typeface="Calibri"/>
              </a:rPr>
              <a:t>data </a:t>
            </a:r>
            <a:r>
              <a:rPr sz="2600" spc="-15" dirty="0">
                <a:latin typeface="Calibri"/>
                <a:cs typeface="Calibri"/>
              </a:rPr>
              <a:t>related to </a:t>
            </a:r>
            <a:r>
              <a:rPr sz="2600" spc="-10" dirty="0">
                <a:latin typeface="Calibri"/>
                <a:cs typeface="Calibri"/>
              </a:rPr>
              <a:t>customers, </a:t>
            </a:r>
            <a:r>
              <a:rPr sz="2600" dirty="0">
                <a:latin typeface="Calibri"/>
                <a:cs typeface="Calibri"/>
              </a:rPr>
              <a:t>sales, </a:t>
            </a:r>
            <a:r>
              <a:rPr sz="2600" spc="-5" dirty="0">
                <a:latin typeface="Calibri"/>
                <a:cs typeface="Calibri"/>
              </a:rPr>
              <a:t>other critical </a:t>
            </a:r>
            <a:r>
              <a:rPr sz="2600" spc="-575" dirty="0">
                <a:latin typeface="Calibri"/>
                <a:cs typeface="Calibri"/>
              </a:rPr>
              <a:t> </a:t>
            </a:r>
            <a:r>
              <a:rPr sz="2600" spc="-5" dirty="0">
                <a:latin typeface="Calibri"/>
                <a:cs typeface="Calibri"/>
              </a:rPr>
              <a:t>business</a:t>
            </a:r>
            <a:r>
              <a:rPr sz="2600" spc="-50" dirty="0">
                <a:latin typeface="Calibri"/>
                <a:cs typeface="Calibri"/>
              </a:rPr>
              <a:t> </a:t>
            </a:r>
            <a:r>
              <a:rPr sz="2600" spc="-15" dirty="0">
                <a:latin typeface="Calibri"/>
                <a:cs typeface="Calibri"/>
              </a:rPr>
              <a:t>data,</a:t>
            </a:r>
            <a:r>
              <a:rPr sz="2600" spc="-5" dirty="0">
                <a:latin typeface="Calibri"/>
                <a:cs typeface="Calibri"/>
              </a:rPr>
              <a:t> </a:t>
            </a:r>
            <a:r>
              <a:rPr sz="2600" dirty="0">
                <a:latin typeface="Calibri"/>
                <a:cs typeface="Calibri"/>
              </a:rPr>
              <a:t>and in</a:t>
            </a:r>
            <a:r>
              <a:rPr sz="2600" spc="-15" dirty="0">
                <a:latin typeface="Calibri"/>
                <a:cs typeface="Calibri"/>
              </a:rPr>
              <a:t> </a:t>
            </a:r>
            <a:r>
              <a:rPr sz="2600" spc="-5" dirty="0">
                <a:latin typeface="Calibri"/>
                <a:cs typeface="Calibri"/>
              </a:rPr>
              <a:t>some cases,</a:t>
            </a:r>
            <a:r>
              <a:rPr sz="2600" spc="-20" dirty="0">
                <a:latin typeface="Calibri"/>
                <a:cs typeface="Calibri"/>
              </a:rPr>
              <a:t> </a:t>
            </a:r>
            <a:r>
              <a:rPr sz="2600" b="1" spc="-10" dirty="0">
                <a:latin typeface="Calibri"/>
                <a:cs typeface="Calibri"/>
              </a:rPr>
              <a:t>application</a:t>
            </a:r>
            <a:r>
              <a:rPr sz="2600" b="1" spc="15" dirty="0">
                <a:latin typeface="Calibri"/>
                <a:cs typeface="Calibri"/>
              </a:rPr>
              <a:t> </a:t>
            </a:r>
            <a:r>
              <a:rPr sz="2600" b="1" spc="-25" dirty="0">
                <a:latin typeface="Calibri"/>
                <a:cs typeface="Calibri"/>
              </a:rPr>
              <a:t>state</a:t>
            </a:r>
            <a:endParaRPr sz="2600">
              <a:latin typeface="Calibri"/>
              <a:cs typeface="Calibri"/>
            </a:endParaRPr>
          </a:p>
          <a:p>
            <a:pPr>
              <a:lnSpc>
                <a:spcPct val="100000"/>
              </a:lnSpc>
              <a:spcBef>
                <a:spcPts val="45"/>
              </a:spcBef>
            </a:pPr>
            <a:endParaRPr sz="3150">
              <a:latin typeface="Calibri"/>
              <a:cs typeface="Calibri"/>
            </a:endParaRPr>
          </a:p>
          <a:p>
            <a:pPr marL="12700">
              <a:lnSpc>
                <a:spcPct val="100000"/>
              </a:lnSpc>
            </a:pPr>
            <a:r>
              <a:rPr sz="2600" spc="-5" dirty="0">
                <a:latin typeface="Calibri"/>
                <a:cs typeface="Calibri"/>
              </a:rPr>
              <a:t>Look</a:t>
            </a:r>
            <a:r>
              <a:rPr sz="2600" spc="-30" dirty="0">
                <a:latin typeface="Calibri"/>
                <a:cs typeface="Calibri"/>
              </a:rPr>
              <a:t> </a:t>
            </a:r>
            <a:r>
              <a:rPr sz="2600" spc="-20" dirty="0">
                <a:latin typeface="Calibri"/>
                <a:cs typeface="Calibri"/>
              </a:rPr>
              <a:t>for:</a:t>
            </a:r>
            <a:endParaRPr sz="2600">
              <a:latin typeface="Calibri"/>
              <a:cs typeface="Calibri"/>
            </a:endParaRPr>
          </a:p>
          <a:p>
            <a:pPr marL="228600" marR="4298950" indent="-228600" algn="r">
              <a:lnSpc>
                <a:spcPts val="3115"/>
              </a:lnSpc>
              <a:spcBef>
                <a:spcPts val="370"/>
              </a:spcBef>
              <a:buFont typeface="Arial"/>
              <a:buChar char="•"/>
              <a:tabLst>
                <a:tab pos="228600" algn="l"/>
              </a:tabLst>
            </a:pPr>
            <a:r>
              <a:rPr sz="2600" spc="-25" dirty="0">
                <a:latin typeface="Calibri"/>
                <a:cs typeface="Calibri"/>
              </a:rPr>
              <a:t>Weak</a:t>
            </a:r>
            <a:r>
              <a:rPr sz="2600" dirty="0">
                <a:latin typeface="Calibri"/>
                <a:cs typeface="Calibri"/>
              </a:rPr>
              <a:t> </a:t>
            </a:r>
            <a:r>
              <a:rPr sz="2600" spc="-5" dirty="0">
                <a:latin typeface="Calibri"/>
                <a:cs typeface="Calibri"/>
              </a:rPr>
              <a:t>(or</a:t>
            </a:r>
            <a:r>
              <a:rPr sz="2600" spc="10" dirty="0">
                <a:latin typeface="Calibri"/>
                <a:cs typeface="Calibri"/>
              </a:rPr>
              <a:t> </a:t>
            </a:r>
            <a:r>
              <a:rPr sz="2600" spc="-15" dirty="0">
                <a:latin typeface="Calibri"/>
                <a:cs typeface="Calibri"/>
              </a:rPr>
              <a:t>nonexistent)</a:t>
            </a:r>
            <a:r>
              <a:rPr sz="2600" spc="-20" dirty="0">
                <a:latin typeface="Calibri"/>
                <a:cs typeface="Calibri"/>
              </a:rPr>
              <a:t> </a:t>
            </a:r>
            <a:r>
              <a:rPr sz="2600" spc="-10" dirty="0">
                <a:latin typeface="Calibri"/>
                <a:cs typeface="Calibri"/>
              </a:rPr>
              <a:t>authentication</a:t>
            </a:r>
            <a:endParaRPr sz="2600">
              <a:latin typeface="Calibri"/>
              <a:cs typeface="Calibri"/>
            </a:endParaRPr>
          </a:p>
          <a:p>
            <a:pPr marL="227965" marR="4249420" lvl="1" indent="-227965" algn="r">
              <a:lnSpc>
                <a:spcPts val="2635"/>
              </a:lnSpc>
              <a:buFont typeface="Arial"/>
              <a:buChar char="•"/>
              <a:tabLst>
                <a:tab pos="227965" algn="l"/>
                <a:tab pos="228600" algn="l"/>
              </a:tabLst>
            </a:pPr>
            <a:r>
              <a:rPr sz="2200" spc="-5" dirty="0">
                <a:latin typeface="Calibri"/>
                <a:cs typeface="Calibri"/>
              </a:rPr>
              <a:t>Can</a:t>
            </a:r>
            <a:r>
              <a:rPr sz="2200" spc="-15" dirty="0">
                <a:latin typeface="Calibri"/>
                <a:cs typeface="Calibri"/>
              </a:rPr>
              <a:t> </a:t>
            </a:r>
            <a:r>
              <a:rPr sz="2200" spc="-5" dirty="0">
                <a:latin typeface="Calibri"/>
                <a:cs typeface="Calibri"/>
              </a:rPr>
              <a:t>find</a:t>
            </a:r>
            <a:r>
              <a:rPr sz="2200" spc="-15" dirty="0">
                <a:latin typeface="Calibri"/>
                <a:cs typeface="Calibri"/>
              </a:rPr>
              <a:t> </a:t>
            </a:r>
            <a:r>
              <a:rPr sz="2200" spc="-25" dirty="0">
                <a:latin typeface="Calibri"/>
                <a:cs typeface="Calibri"/>
              </a:rPr>
              <a:t>unauth’d</a:t>
            </a:r>
            <a:r>
              <a:rPr sz="2200" spc="-10" dirty="0">
                <a:latin typeface="Calibri"/>
                <a:cs typeface="Calibri"/>
              </a:rPr>
              <a:t> mongo</a:t>
            </a:r>
            <a:r>
              <a:rPr sz="2200" spc="5" dirty="0">
                <a:latin typeface="Calibri"/>
                <a:cs typeface="Calibri"/>
              </a:rPr>
              <a:t> </a:t>
            </a:r>
            <a:r>
              <a:rPr sz="2200" spc="-5" dirty="0">
                <a:latin typeface="Calibri"/>
                <a:cs typeface="Calibri"/>
              </a:rPr>
              <a:t>with shodan.io</a:t>
            </a:r>
            <a:endParaRPr sz="2200">
              <a:latin typeface="Calibri"/>
              <a:cs typeface="Calibri"/>
            </a:endParaRPr>
          </a:p>
          <a:p>
            <a:pPr marL="241300" indent="-228600">
              <a:lnSpc>
                <a:spcPct val="100000"/>
              </a:lnSpc>
              <a:spcBef>
                <a:spcPts val="355"/>
              </a:spcBef>
              <a:buFont typeface="Arial"/>
              <a:buChar char="•"/>
              <a:tabLst>
                <a:tab pos="241300" algn="l"/>
              </a:tabLst>
            </a:pPr>
            <a:r>
              <a:rPr sz="2600" spc="-25" dirty="0">
                <a:latin typeface="Calibri"/>
                <a:cs typeface="Calibri"/>
              </a:rPr>
              <a:t>Weak</a:t>
            </a:r>
            <a:r>
              <a:rPr sz="2600" spc="-30" dirty="0">
                <a:latin typeface="Calibri"/>
                <a:cs typeface="Calibri"/>
              </a:rPr>
              <a:t> </a:t>
            </a:r>
            <a:r>
              <a:rPr sz="2600" spc="-15" dirty="0">
                <a:latin typeface="Calibri"/>
                <a:cs typeface="Calibri"/>
              </a:rPr>
              <a:t>passwords</a:t>
            </a:r>
            <a:endParaRPr sz="2600">
              <a:latin typeface="Calibri"/>
              <a:cs typeface="Calibri"/>
            </a:endParaRPr>
          </a:p>
          <a:p>
            <a:pPr marL="241300" indent="-228600">
              <a:lnSpc>
                <a:spcPct val="100000"/>
              </a:lnSpc>
              <a:spcBef>
                <a:spcPts val="375"/>
              </a:spcBef>
              <a:buFont typeface="Arial"/>
              <a:buChar char="•"/>
              <a:tabLst>
                <a:tab pos="241300" algn="l"/>
              </a:tabLst>
            </a:pPr>
            <a:r>
              <a:rPr sz="2600" spc="-5" dirty="0">
                <a:latin typeface="Calibri"/>
                <a:cs typeface="Calibri"/>
              </a:rPr>
              <a:t>Insecure</a:t>
            </a:r>
            <a:r>
              <a:rPr sz="2600" spc="-55" dirty="0">
                <a:latin typeface="Calibri"/>
                <a:cs typeface="Calibri"/>
              </a:rPr>
              <a:t> </a:t>
            </a:r>
            <a:r>
              <a:rPr sz="2600" spc="-10" dirty="0">
                <a:latin typeface="Calibri"/>
                <a:cs typeface="Calibri"/>
              </a:rPr>
              <a:t>communication</a:t>
            </a:r>
            <a:r>
              <a:rPr sz="2600" spc="-15" dirty="0">
                <a:latin typeface="Calibri"/>
                <a:cs typeface="Calibri"/>
              </a:rPr>
              <a:t> </a:t>
            </a:r>
            <a:r>
              <a:rPr sz="2600" spc="-5" dirty="0">
                <a:latin typeface="Calibri"/>
                <a:cs typeface="Calibri"/>
              </a:rPr>
              <a:t>(not</a:t>
            </a:r>
            <a:r>
              <a:rPr sz="2600" dirty="0">
                <a:latin typeface="Calibri"/>
                <a:cs typeface="Calibri"/>
              </a:rPr>
              <a:t> </a:t>
            </a:r>
            <a:r>
              <a:rPr sz="2600" spc="-5" dirty="0">
                <a:latin typeface="Calibri"/>
                <a:cs typeface="Calibri"/>
              </a:rPr>
              <a:t>encrypted)</a:t>
            </a:r>
            <a:endParaRPr sz="2600">
              <a:latin typeface="Calibri"/>
              <a:cs typeface="Calibri"/>
            </a:endParaRPr>
          </a:p>
          <a:p>
            <a:pPr marL="241300" indent="-228600">
              <a:lnSpc>
                <a:spcPct val="100000"/>
              </a:lnSpc>
              <a:spcBef>
                <a:spcPts val="384"/>
              </a:spcBef>
              <a:buFont typeface="Arial"/>
              <a:buChar char="•"/>
              <a:tabLst>
                <a:tab pos="241300" algn="l"/>
              </a:tabLst>
            </a:pPr>
            <a:r>
              <a:rPr sz="2600" spc="-10" dirty="0">
                <a:latin typeface="Calibri"/>
                <a:cs typeface="Calibri"/>
              </a:rPr>
              <a:t>Unpatched</a:t>
            </a:r>
            <a:r>
              <a:rPr sz="2600" spc="-65" dirty="0">
                <a:latin typeface="Calibri"/>
                <a:cs typeface="Calibri"/>
              </a:rPr>
              <a:t> </a:t>
            </a:r>
            <a:r>
              <a:rPr sz="2600" spc="-20" dirty="0">
                <a:latin typeface="Calibri"/>
                <a:cs typeface="Calibri"/>
              </a:rPr>
              <a:t>systems</a:t>
            </a:r>
            <a:endParaRPr sz="2600">
              <a:latin typeface="Calibri"/>
              <a:cs typeface="Calibri"/>
            </a:endParaRPr>
          </a:p>
          <a:p>
            <a:pPr marL="241300" indent="-228600">
              <a:lnSpc>
                <a:spcPct val="100000"/>
              </a:lnSpc>
              <a:spcBef>
                <a:spcPts val="370"/>
              </a:spcBef>
              <a:buFont typeface="Arial"/>
              <a:buChar char="•"/>
              <a:tabLst>
                <a:tab pos="241300" algn="l"/>
              </a:tabLst>
            </a:pPr>
            <a:r>
              <a:rPr sz="2600" dirty="0">
                <a:latin typeface="Calibri"/>
                <a:cs typeface="Calibri"/>
              </a:rPr>
              <a:t>SQL</a:t>
            </a:r>
            <a:r>
              <a:rPr sz="2600" spc="-40" dirty="0">
                <a:latin typeface="Calibri"/>
                <a:cs typeface="Calibri"/>
              </a:rPr>
              <a:t> </a:t>
            </a:r>
            <a:r>
              <a:rPr sz="2600" spc="-5" dirty="0">
                <a:latin typeface="Calibri"/>
                <a:cs typeface="Calibri"/>
              </a:rPr>
              <a:t>Injections</a:t>
            </a:r>
            <a:endParaRPr sz="2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4F3A-4CD5-422B-A84C-6F8FD863D33E}"/>
              </a:ext>
            </a:extLst>
          </p:cNvPr>
          <p:cNvSpPr>
            <a:spLocks noGrp="1"/>
          </p:cNvSpPr>
          <p:nvPr>
            <p:ph type="title"/>
          </p:nvPr>
        </p:nvSpPr>
        <p:spPr>
          <a:xfrm>
            <a:off x="685800" y="457200"/>
            <a:ext cx="6172200" cy="696594"/>
          </a:xfrm>
        </p:spPr>
        <p:txBody>
          <a:bodyPr/>
          <a:lstStyle/>
          <a:p>
            <a:r>
              <a:rPr lang="en-US" dirty="0"/>
              <a:t>What to Expect?</a:t>
            </a:r>
          </a:p>
        </p:txBody>
      </p:sp>
      <p:sp>
        <p:nvSpPr>
          <p:cNvPr id="4" name="Footer Placeholder 3">
            <a:extLst>
              <a:ext uri="{FF2B5EF4-FFF2-40B4-BE49-F238E27FC236}">
                <a16:creationId xmlns:a16="http://schemas.microsoft.com/office/drawing/2014/main" id="{45A6AF78-E227-46F5-B346-0F197281351A}"/>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graphicFrame>
        <p:nvGraphicFramePr>
          <p:cNvPr id="6" name="Table 6">
            <a:extLst>
              <a:ext uri="{FF2B5EF4-FFF2-40B4-BE49-F238E27FC236}">
                <a16:creationId xmlns:a16="http://schemas.microsoft.com/office/drawing/2014/main" id="{7CF69B2B-F211-4BB2-AE9A-9009B40AD225}"/>
              </a:ext>
            </a:extLst>
          </p:cNvPr>
          <p:cNvGraphicFramePr>
            <a:graphicFrameLocks noGrp="1"/>
          </p:cNvGraphicFramePr>
          <p:nvPr>
            <p:extLst>
              <p:ext uri="{D42A27DB-BD31-4B8C-83A1-F6EECF244321}">
                <p14:modId xmlns:p14="http://schemas.microsoft.com/office/powerpoint/2010/main" val="489741955"/>
              </p:ext>
            </p:extLst>
          </p:nvPr>
        </p:nvGraphicFramePr>
        <p:xfrm>
          <a:off x="685800" y="1153794"/>
          <a:ext cx="10134600" cy="2382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98454094"/>
                    </a:ext>
                  </a:extLst>
                </a:gridCol>
                <a:gridCol w="4876800">
                  <a:extLst>
                    <a:ext uri="{9D8B030D-6E8A-4147-A177-3AD203B41FA5}">
                      <a16:colId xmlns:a16="http://schemas.microsoft.com/office/drawing/2014/main" val="697835417"/>
                    </a:ext>
                  </a:extLst>
                </a:gridCol>
              </a:tblGrid>
              <a:tr h="370840">
                <a:tc>
                  <a:txBody>
                    <a:bodyPr/>
                    <a:lstStyle/>
                    <a:p>
                      <a:r>
                        <a:rPr lang="en-US" dirty="0"/>
                        <a:t>Course 330 Content</a:t>
                      </a:r>
                    </a:p>
                  </a:txBody>
                  <a:tcPr/>
                </a:tc>
                <a:tc>
                  <a:txBody>
                    <a:bodyPr/>
                    <a:lstStyle/>
                    <a:p>
                      <a:r>
                        <a:rPr lang="en-US" dirty="0"/>
                        <a:t>Purpose?</a:t>
                      </a:r>
                    </a:p>
                  </a:txBody>
                  <a:tcPr/>
                </a:tc>
                <a:extLst>
                  <a:ext uri="{0D108BD9-81ED-4DB2-BD59-A6C34878D82A}">
                    <a16:rowId xmlns:a16="http://schemas.microsoft.com/office/drawing/2014/main" val="356484490"/>
                  </a:ext>
                </a:extLst>
              </a:tr>
              <a:tr h="370840">
                <a:tc>
                  <a:txBody>
                    <a:bodyPr/>
                    <a:lstStyle/>
                    <a:p>
                      <a:pPr marL="9525" marR="3810">
                        <a:lnSpc>
                          <a:spcPct val="115599"/>
                        </a:lnSpc>
                        <a:spcBef>
                          <a:spcPts val="79"/>
                        </a:spcBef>
                        <a:tabLst>
                          <a:tab pos="982046" algn="l"/>
                        </a:tabLst>
                      </a:pPr>
                      <a:r>
                        <a:rPr lang="en-US" sz="1800" b="1" dirty="0">
                          <a:latin typeface="+mn-lt"/>
                          <a:cs typeface="Calibri"/>
                        </a:rPr>
                        <a:t>Lesson 1 – </a:t>
                      </a:r>
                      <a:r>
                        <a:rPr lang="en-US" sz="1800" b="1" spc="-4" dirty="0">
                          <a:latin typeface="+mn-lt"/>
                          <a:cs typeface="Calibri"/>
                        </a:rPr>
                        <a:t>Introduction </a:t>
                      </a:r>
                      <a:r>
                        <a:rPr lang="en-US" sz="1800" b="1" spc="-11" dirty="0">
                          <a:latin typeface="+mn-lt"/>
                          <a:cs typeface="Calibri"/>
                        </a:rPr>
                        <a:t>to </a:t>
                      </a:r>
                      <a:r>
                        <a:rPr lang="en-US" sz="1800" b="1" spc="-4" dirty="0">
                          <a:latin typeface="+mn-lt"/>
                          <a:cs typeface="Calibri"/>
                        </a:rPr>
                        <a:t>Enterprise </a:t>
                      </a:r>
                      <a:r>
                        <a:rPr lang="en-US" sz="1800" b="1" spc="-7" dirty="0">
                          <a:latin typeface="+mn-lt"/>
                          <a:cs typeface="Calibri"/>
                        </a:rPr>
                        <a:t>Networks </a:t>
                      </a:r>
                      <a:r>
                        <a:rPr lang="en-US" sz="1800" b="1" spc="-4" dirty="0">
                          <a:latin typeface="+mn-lt"/>
                          <a:cs typeface="Calibri"/>
                        </a:rPr>
                        <a:t> </a:t>
                      </a:r>
                      <a:br>
                        <a:rPr lang="en-US" sz="1800" spc="-4" dirty="0">
                          <a:latin typeface="+mn-lt"/>
                          <a:cs typeface="Calibri"/>
                        </a:rPr>
                      </a:br>
                      <a:r>
                        <a:rPr lang="en-US" sz="1800" dirty="0">
                          <a:latin typeface="+mn-lt"/>
                          <a:cs typeface="Calibri"/>
                        </a:rPr>
                        <a:t>Lesson 2 – </a:t>
                      </a:r>
                      <a:r>
                        <a:rPr lang="en-US" sz="1800" spc="-7" dirty="0">
                          <a:latin typeface="+mn-lt"/>
                          <a:cs typeface="Calibri"/>
                        </a:rPr>
                        <a:t>Windows </a:t>
                      </a:r>
                      <a:r>
                        <a:rPr lang="en-US" sz="1800" spc="-4" dirty="0">
                          <a:latin typeface="+mn-lt"/>
                          <a:cs typeface="Calibri"/>
                        </a:rPr>
                        <a:t>Domains </a:t>
                      </a:r>
                      <a:r>
                        <a:rPr lang="en-US" sz="1800" dirty="0">
                          <a:latin typeface="+mn-lt"/>
                          <a:cs typeface="Calibri"/>
                        </a:rPr>
                        <a:t>and </a:t>
                      </a:r>
                      <a:r>
                        <a:rPr lang="en-US" sz="1800" spc="-4" dirty="0">
                          <a:latin typeface="+mn-lt"/>
                          <a:cs typeface="Calibri"/>
                        </a:rPr>
                        <a:t>Active Directory </a:t>
                      </a:r>
                      <a:r>
                        <a:rPr lang="en-US" sz="1800" spc="-435" dirty="0">
                          <a:latin typeface="+mn-lt"/>
                          <a:cs typeface="Calibri"/>
                        </a:rPr>
                        <a:t> </a:t>
                      </a:r>
                      <a:br>
                        <a:rPr lang="en-US" sz="1800" b="1" spc="-435" dirty="0">
                          <a:latin typeface="+mn-lt"/>
                          <a:cs typeface="Calibri"/>
                        </a:rPr>
                      </a:br>
                      <a:r>
                        <a:rPr lang="en-US" sz="1800" dirty="0">
                          <a:latin typeface="+mn-lt"/>
                          <a:cs typeface="Calibri"/>
                        </a:rPr>
                        <a:t>Lesson</a:t>
                      </a:r>
                      <a:r>
                        <a:rPr lang="en-US" sz="1800" spc="-23" dirty="0">
                          <a:latin typeface="+mn-lt"/>
                          <a:cs typeface="Calibri"/>
                        </a:rPr>
                        <a:t> </a:t>
                      </a:r>
                      <a:r>
                        <a:rPr lang="en-US" sz="1800" dirty="0">
                          <a:latin typeface="+mn-lt"/>
                          <a:cs typeface="Calibri"/>
                        </a:rPr>
                        <a:t>3 – </a:t>
                      </a:r>
                      <a:r>
                        <a:rPr lang="en-US" sz="1800" spc="-4" dirty="0">
                          <a:latin typeface="+mn-lt"/>
                          <a:cs typeface="Calibri"/>
                        </a:rPr>
                        <a:t>Linux</a:t>
                      </a:r>
                      <a:r>
                        <a:rPr lang="en-US" sz="1800" spc="-19" dirty="0">
                          <a:latin typeface="+mn-lt"/>
                          <a:cs typeface="Calibri"/>
                        </a:rPr>
                        <a:t> </a:t>
                      </a:r>
                      <a:r>
                        <a:rPr lang="en-US" sz="1800" spc="-7" dirty="0">
                          <a:latin typeface="+mn-lt"/>
                          <a:cs typeface="Calibri"/>
                        </a:rPr>
                        <a:t>Networks</a:t>
                      </a:r>
                      <a:endParaRPr lang="en-US" sz="1800" dirty="0">
                        <a:latin typeface="+mn-lt"/>
                        <a:cs typeface="Calibri"/>
                      </a:endParaRPr>
                    </a:p>
                    <a:p>
                      <a:pPr marL="10001">
                        <a:spcBef>
                          <a:spcPts val="367"/>
                        </a:spcBef>
                      </a:pPr>
                      <a:r>
                        <a:rPr lang="en-US" sz="1800" dirty="0">
                          <a:latin typeface="+mn-lt"/>
                          <a:cs typeface="Calibri"/>
                        </a:rPr>
                        <a:t>Lesson</a:t>
                      </a:r>
                      <a:r>
                        <a:rPr lang="en-US" sz="1800" spc="-26" dirty="0">
                          <a:latin typeface="+mn-lt"/>
                          <a:cs typeface="Calibri"/>
                        </a:rPr>
                        <a:t> </a:t>
                      </a:r>
                      <a:r>
                        <a:rPr lang="en-US" sz="1800" dirty="0">
                          <a:latin typeface="+mn-lt"/>
                          <a:cs typeface="Calibri"/>
                        </a:rPr>
                        <a:t>4</a:t>
                      </a:r>
                      <a:r>
                        <a:rPr lang="en-US" sz="1800" spc="-11" dirty="0">
                          <a:latin typeface="+mn-lt"/>
                          <a:cs typeface="Calibri"/>
                        </a:rPr>
                        <a:t> </a:t>
                      </a:r>
                      <a:r>
                        <a:rPr lang="en-US" sz="1800" dirty="0">
                          <a:latin typeface="+mn-lt"/>
                          <a:cs typeface="Calibri"/>
                        </a:rPr>
                        <a:t>– </a:t>
                      </a:r>
                      <a:r>
                        <a:rPr lang="en-US" sz="1800" spc="-11" dirty="0">
                          <a:latin typeface="+mn-lt"/>
                          <a:cs typeface="Calibri"/>
                        </a:rPr>
                        <a:t>Kerberos</a:t>
                      </a:r>
                      <a:r>
                        <a:rPr lang="en-US" sz="1800" spc="-19" dirty="0">
                          <a:latin typeface="+mn-lt"/>
                          <a:cs typeface="Calibri"/>
                        </a:rPr>
                        <a:t> </a:t>
                      </a:r>
                      <a:r>
                        <a:rPr lang="en-US" sz="1800" spc="-7" dirty="0">
                          <a:latin typeface="+mn-lt"/>
                          <a:cs typeface="Calibri"/>
                        </a:rPr>
                        <a:t>Fundamentals</a:t>
                      </a:r>
                      <a:endParaRPr lang="en-US" sz="1800" dirty="0">
                        <a:latin typeface="+mn-lt"/>
                        <a:cs typeface="Calibri"/>
                      </a:endParaRPr>
                    </a:p>
                    <a:p>
                      <a:pPr marL="9525">
                        <a:spcBef>
                          <a:spcPts val="379"/>
                        </a:spcBef>
                      </a:pPr>
                      <a:r>
                        <a:rPr lang="en-US" sz="1800" dirty="0">
                          <a:latin typeface="+mn-lt"/>
                          <a:cs typeface="Calibri"/>
                        </a:rPr>
                        <a:t>Lesson</a:t>
                      </a:r>
                      <a:r>
                        <a:rPr lang="en-US" sz="1800" spc="-15" dirty="0">
                          <a:latin typeface="+mn-lt"/>
                          <a:cs typeface="Calibri"/>
                        </a:rPr>
                        <a:t> </a:t>
                      </a:r>
                      <a:r>
                        <a:rPr lang="en-US" sz="1800" dirty="0">
                          <a:latin typeface="+mn-lt"/>
                          <a:cs typeface="Calibri"/>
                        </a:rPr>
                        <a:t>5 – </a:t>
                      </a:r>
                      <a:r>
                        <a:rPr lang="en-US" sz="1800" spc="-15" dirty="0">
                          <a:latin typeface="+mn-lt"/>
                          <a:cs typeface="Calibri"/>
                        </a:rPr>
                        <a:t>Attacking</a:t>
                      </a:r>
                      <a:r>
                        <a:rPr lang="en-US" sz="1800" spc="7" dirty="0">
                          <a:latin typeface="+mn-lt"/>
                          <a:cs typeface="Calibri"/>
                        </a:rPr>
                        <a:t> </a:t>
                      </a:r>
                      <a:r>
                        <a:rPr lang="en-US" sz="1800" dirty="0">
                          <a:latin typeface="+mn-lt"/>
                          <a:cs typeface="Calibri"/>
                        </a:rPr>
                        <a:t>Domain</a:t>
                      </a:r>
                      <a:r>
                        <a:rPr lang="en-US" sz="1800" spc="-11" dirty="0">
                          <a:latin typeface="+mn-lt"/>
                          <a:cs typeface="Calibri"/>
                        </a:rPr>
                        <a:t> Environments</a:t>
                      </a:r>
                      <a:endParaRPr lang="en-US" sz="1800" dirty="0">
                        <a:latin typeface="+mn-lt"/>
                        <a:cs typeface="Calibri"/>
                      </a:endParaRPr>
                    </a:p>
                    <a:p>
                      <a:endParaRPr lang="en-US" dirty="0"/>
                    </a:p>
                  </a:txBody>
                  <a:tcPr/>
                </a:tc>
                <a:tc>
                  <a:txBody>
                    <a:bodyPr/>
                    <a:lstStyle/>
                    <a:p>
                      <a:r>
                        <a:rPr lang="en-US" dirty="0"/>
                        <a:t>For techniques such as “pass the hash” and related, Lessons 1-4 are the</a:t>
                      </a:r>
                    </a:p>
                    <a:p>
                      <a:pPr marL="285750" indent="-285750">
                        <a:buFont typeface="Arial" panose="020B0604020202020204" pitchFamily="34" charset="0"/>
                        <a:buChar char="•"/>
                      </a:pPr>
                      <a:r>
                        <a:rPr lang="en-US" dirty="0"/>
                        <a:t>Where does this show up</a:t>
                      </a:r>
                    </a:p>
                    <a:p>
                      <a:pPr marL="285750" indent="-285750">
                        <a:buFont typeface="Arial" panose="020B0604020202020204" pitchFamily="34" charset="0"/>
                        <a:buChar char="•"/>
                      </a:pPr>
                      <a:r>
                        <a:rPr lang="en-US" dirty="0"/>
                        <a:t>What, why, and how of the problem</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Lesson 5 is a high level overview of Red Team processes and strategy</a:t>
                      </a:r>
                    </a:p>
                  </a:txBody>
                  <a:tcPr/>
                </a:tc>
                <a:extLst>
                  <a:ext uri="{0D108BD9-81ED-4DB2-BD59-A6C34878D82A}">
                    <a16:rowId xmlns:a16="http://schemas.microsoft.com/office/drawing/2014/main" val="977649931"/>
                  </a:ext>
                </a:extLst>
              </a:tr>
            </a:tbl>
          </a:graphicData>
        </a:graphic>
      </p:graphicFrame>
      <p:graphicFrame>
        <p:nvGraphicFramePr>
          <p:cNvPr id="7" name="Table 6">
            <a:extLst>
              <a:ext uri="{FF2B5EF4-FFF2-40B4-BE49-F238E27FC236}">
                <a16:creationId xmlns:a16="http://schemas.microsoft.com/office/drawing/2014/main" id="{99B0EA92-92D5-4895-928B-E52B6051A909}"/>
              </a:ext>
            </a:extLst>
          </p:cNvPr>
          <p:cNvGraphicFramePr>
            <a:graphicFrameLocks noGrp="1"/>
          </p:cNvGraphicFramePr>
          <p:nvPr>
            <p:extLst>
              <p:ext uri="{D42A27DB-BD31-4B8C-83A1-F6EECF244321}">
                <p14:modId xmlns:p14="http://schemas.microsoft.com/office/powerpoint/2010/main" val="876530186"/>
              </p:ext>
            </p:extLst>
          </p:nvPr>
        </p:nvGraphicFramePr>
        <p:xfrm>
          <a:off x="669587" y="3891279"/>
          <a:ext cx="10744200" cy="2514600"/>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379426562"/>
                    </a:ext>
                  </a:extLst>
                </a:gridCol>
                <a:gridCol w="1600200">
                  <a:extLst>
                    <a:ext uri="{9D8B030D-6E8A-4147-A177-3AD203B41FA5}">
                      <a16:colId xmlns:a16="http://schemas.microsoft.com/office/drawing/2014/main" val="4132083205"/>
                    </a:ext>
                  </a:extLst>
                </a:gridCol>
                <a:gridCol w="4343400">
                  <a:extLst>
                    <a:ext uri="{9D8B030D-6E8A-4147-A177-3AD203B41FA5}">
                      <a16:colId xmlns:a16="http://schemas.microsoft.com/office/drawing/2014/main" val="753146629"/>
                    </a:ext>
                  </a:extLst>
                </a:gridCol>
              </a:tblGrid>
              <a:tr h="0">
                <a:tc>
                  <a:txBody>
                    <a:bodyPr/>
                    <a:lstStyle/>
                    <a:p>
                      <a:r>
                        <a:rPr lang="en-US" dirty="0"/>
                        <a:t>Area</a:t>
                      </a:r>
                    </a:p>
                  </a:txBody>
                  <a:tcPr/>
                </a:tc>
                <a:tc>
                  <a:txBody>
                    <a:bodyPr/>
                    <a:lstStyle/>
                    <a:p>
                      <a:r>
                        <a:rPr lang="en-US" dirty="0"/>
                        <a:t>Time Allocated</a:t>
                      </a:r>
                    </a:p>
                  </a:txBody>
                  <a:tcPr/>
                </a:tc>
                <a:tc>
                  <a:txBody>
                    <a:bodyPr/>
                    <a:lstStyle/>
                    <a:p>
                      <a:r>
                        <a:rPr lang="en-US" dirty="0"/>
                        <a:t>Skills/Value Gained</a:t>
                      </a:r>
                    </a:p>
                  </a:txBody>
                  <a:tcPr/>
                </a:tc>
                <a:extLst>
                  <a:ext uri="{0D108BD9-81ED-4DB2-BD59-A6C34878D82A}">
                    <a16:rowId xmlns:a16="http://schemas.microsoft.com/office/drawing/2014/main" val="804838058"/>
                  </a:ext>
                </a:extLst>
              </a:tr>
              <a:tr h="370840">
                <a:tc>
                  <a:txBody>
                    <a:bodyPr/>
                    <a:lstStyle/>
                    <a:p>
                      <a:pPr marL="12700" lvl="0" indent="0">
                        <a:spcBef>
                          <a:spcPts val="800"/>
                        </a:spcBef>
                        <a:buFont typeface="Arial"/>
                        <a:buNone/>
                        <a:tabLst>
                          <a:tab pos="241300" algn="l"/>
                        </a:tabLst>
                      </a:pPr>
                      <a:r>
                        <a:rPr lang="en-US" sz="1800" b="1" spc="-5" dirty="0">
                          <a:latin typeface="+mn-lt"/>
                          <a:cs typeface="Calibri"/>
                        </a:rPr>
                        <a:t>basic </a:t>
                      </a:r>
                      <a:r>
                        <a:rPr lang="en-US" sz="1800" spc="-5" dirty="0">
                          <a:latin typeface="+mn-lt"/>
                          <a:cs typeface="Calibri"/>
                        </a:rPr>
                        <a:t>security topics shared among areas</a:t>
                      </a:r>
                    </a:p>
                  </a:txBody>
                  <a:tcPr/>
                </a:tc>
                <a:tc>
                  <a:txBody>
                    <a:bodyPr/>
                    <a:lstStyle/>
                    <a:p>
                      <a:pPr marL="12700" lvl="0" indent="0">
                        <a:spcBef>
                          <a:spcPts val="800"/>
                        </a:spcBef>
                        <a:buFont typeface="Arial"/>
                        <a:buNone/>
                        <a:tabLst>
                          <a:tab pos="241300" algn="l"/>
                        </a:tabLst>
                      </a:pPr>
                      <a:r>
                        <a:rPr lang="en-US" sz="1800" spc="-5" dirty="0">
                          <a:latin typeface="+mn-lt"/>
                          <a:cs typeface="Calibri"/>
                        </a:rPr>
                        <a:t>20%</a:t>
                      </a:r>
                    </a:p>
                  </a:txBody>
                  <a:tcPr/>
                </a:tc>
                <a:tc>
                  <a:txBody>
                    <a:bodyPr/>
                    <a:lstStyle/>
                    <a:p>
                      <a:r>
                        <a:rPr lang="en-US" sz="1400" dirty="0"/>
                        <a:t>Enough to understand more advanced topics</a:t>
                      </a:r>
                    </a:p>
                  </a:txBody>
                  <a:tcPr/>
                </a:tc>
                <a:extLst>
                  <a:ext uri="{0D108BD9-81ED-4DB2-BD59-A6C34878D82A}">
                    <a16:rowId xmlns:a16="http://schemas.microsoft.com/office/drawing/2014/main" val="1813574388"/>
                  </a:ext>
                </a:extLst>
              </a:tr>
              <a:tr h="370840">
                <a:tc>
                  <a:txBody>
                    <a:bodyPr/>
                    <a:lstStyle/>
                    <a:p>
                      <a:pPr marL="12700" lvl="0" indent="0">
                        <a:spcBef>
                          <a:spcPts val="800"/>
                        </a:spcBef>
                        <a:buFont typeface="Arial"/>
                        <a:buNone/>
                        <a:tabLst>
                          <a:tab pos="241300" algn="l"/>
                        </a:tabLst>
                      </a:pPr>
                      <a:r>
                        <a:rPr lang="en-US" sz="1800" b="1" spc="-5" dirty="0" err="1">
                          <a:latin typeface="+mn-lt"/>
                          <a:cs typeface="Calibri"/>
                        </a:rPr>
                        <a:t>pentesting</a:t>
                      </a:r>
                      <a:r>
                        <a:rPr lang="en-US" sz="1800" spc="-5" dirty="0">
                          <a:latin typeface="+mn-lt"/>
                          <a:cs typeface="Calibri"/>
                        </a:rPr>
                        <a:t> &amp; application security</a:t>
                      </a:r>
                    </a:p>
                  </a:txBody>
                  <a:tcPr/>
                </a:tc>
                <a:tc>
                  <a:txBody>
                    <a:bodyPr/>
                    <a:lstStyle/>
                    <a:p>
                      <a:pPr marL="12700" lvl="0" indent="0">
                        <a:spcBef>
                          <a:spcPts val="800"/>
                        </a:spcBef>
                        <a:buFont typeface="Arial"/>
                        <a:buNone/>
                        <a:tabLst>
                          <a:tab pos="241300" algn="l"/>
                        </a:tabLst>
                      </a:pPr>
                      <a:r>
                        <a:rPr lang="en-US" sz="1800" spc="-5" dirty="0">
                          <a:latin typeface="+mn-lt"/>
                          <a:cs typeface="Calibri"/>
                        </a:rPr>
                        <a:t>50%</a:t>
                      </a:r>
                    </a:p>
                  </a:txBody>
                  <a:tcPr/>
                </a:tc>
                <a:tc>
                  <a:txBody>
                    <a:bodyPr/>
                    <a:lstStyle/>
                    <a:p>
                      <a:r>
                        <a:rPr lang="en-US" sz="1400" dirty="0"/>
                        <a:t>Test basic applications independently </a:t>
                      </a:r>
                      <a:br>
                        <a:rPr lang="en-US" sz="1400" dirty="0"/>
                      </a:br>
                      <a:r>
                        <a:rPr lang="en-US" sz="1400" dirty="0"/>
                        <a:t>+ understand how to grow</a:t>
                      </a:r>
                    </a:p>
                  </a:txBody>
                  <a:tcPr/>
                </a:tc>
                <a:extLst>
                  <a:ext uri="{0D108BD9-81ED-4DB2-BD59-A6C34878D82A}">
                    <a16:rowId xmlns:a16="http://schemas.microsoft.com/office/drawing/2014/main" val="3199269938"/>
                  </a:ext>
                </a:extLst>
              </a:tr>
              <a:tr h="370840">
                <a:tc>
                  <a:txBody>
                    <a:bodyPr/>
                    <a:lstStyle/>
                    <a:p>
                      <a:pPr marL="12700" lvl="0" indent="0">
                        <a:spcBef>
                          <a:spcPts val="800"/>
                        </a:spcBef>
                        <a:buFont typeface="Arial" panose="020B0604020202020204" pitchFamily="34" charset="0"/>
                        <a:buNone/>
                        <a:tabLst>
                          <a:tab pos="241300" algn="l"/>
                        </a:tabLst>
                      </a:pPr>
                      <a:r>
                        <a:rPr lang="en-US" sz="1800" b="1" spc="-5" dirty="0">
                          <a:latin typeface="+mn-lt"/>
                          <a:cs typeface="Calibri"/>
                        </a:rPr>
                        <a:t>red teaming </a:t>
                      </a:r>
                      <a:r>
                        <a:rPr lang="en-US" sz="1800" spc="-5" dirty="0">
                          <a:latin typeface="+mn-lt"/>
                          <a:cs typeface="Calibri"/>
                        </a:rPr>
                        <a:t>&amp; </a:t>
                      </a:r>
                      <a:r>
                        <a:rPr lang="en-US" sz="1800" spc="-5" dirty="0" err="1">
                          <a:latin typeface="+mn-lt"/>
                          <a:cs typeface="Calibri"/>
                        </a:rPr>
                        <a:t>Network+OpSec</a:t>
                      </a:r>
                      <a:endParaRPr lang="en-US" sz="1800" spc="-5" dirty="0">
                        <a:latin typeface="+mn-lt"/>
                        <a:cs typeface="Calibri"/>
                      </a:endParaRPr>
                    </a:p>
                  </a:txBody>
                  <a:tcPr/>
                </a:tc>
                <a:tc>
                  <a:txBody>
                    <a:bodyPr/>
                    <a:lstStyle/>
                    <a:p>
                      <a:pPr marL="12700" lvl="0" indent="0">
                        <a:spcBef>
                          <a:spcPts val="800"/>
                        </a:spcBef>
                        <a:buFont typeface="Arial" panose="020B0604020202020204" pitchFamily="34" charset="0"/>
                        <a:buNone/>
                        <a:tabLst>
                          <a:tab pos="241300" algn="l"/>
                        </a:tabLst>
                      </a:pPr>
                      <a:r>
                        <a:rPr lang="en-US" sz="1800" spc="-5" dirty="0">
                          <a:latin typeface="+mn-lt"/>
                          <a:cs typeface="Calibri"/>
                        </a:rPr>
                        <a:t>10%</a:t>
                      </a:r>
                    </a:p>
                  </a:txBody>
                  <a:tcPr/>
                </a:tc>
                <a:tc>
                  <a:txBody>
                    <a:bodyPr/>
                    <a:lstStyle/>
                    <a:p>
                      <a:r>
                        <a:rPr lang="en-US" sz="1400" dirty="0"/>
                        <a:t>Awareness of common problems and techniques</a:t>
                      </a:r>
                    </a:p>
                  </a:txBody>
                  <a:tcPr/>
                </a:tc>
                <a:extLst>
                  <a:ext uri="{0D108BD9-81ED-4DB2-BD59-A6C34878D82A}">
                    <a16:rowId xmlns:a16="http://schemas.microsoft.com/office/drawing/2014/main" val="202504706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spc="-5" dirty="0">
                          <a:latin typeface="+mn-lt"/>
                          <a:cs typeface="Calibri"/>
                        </a:rPr>
                        <a:t>various other </a:t>
                      </a:r>
                      <a:r>
                        <a:rPr lang="en-US" sz="1800" spc="-5" dirty="0">
                          <a:latin typeface="+mn-lt"/>
                          <a:cs typeface="Calibri"/>
                        </a:rPr>
                        <a:t>security disciplines and topics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spc="-5" dirty="0">
                          <a:latin typeface="+mn-lt"/>
                          <a:cs typeface="Calibri"/>
                        </a:rPr>
                        <a:t>10%</a:t>
                      </a:r>
                    </a:p>
                  </a:txBody>
                  <a:tcPr/>
                </a:tc>
                <a:tc>
                  <a:txBody>
                    <a:bodyPr/>
                    <a:lstStyle/>
                    <a:p>
                      <a:r>
                        <a:rPr lang="en-US" sz="1400" dirty="0"/>
                        <a:t>Awareness and hands on introduction</a:t>
                      </a:r>
                    </a:p>
                  </a:txBody>
                  <a:tcPr/>
                </a:tc>
                <a:extLst>
                  <a:ext uri="{0D108BD9-81ED-4DB2-BD59-A6C34878D82A}">
                    <a16:rowId xmlns:a16="http://schemas.microsoft.com/office/drawing/2014/main" val="36681191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spc="-5" dirty="0">
                          <a:latin typeface="+mn-lt"/>
                          <a:cs typeface="Calibri"/>
                        </a:rPr>
                        <a:t>nontechnical</a:t>
                      </a:r>
                      <a:r>
                        <a:rPr lang="en-US" sz="1800" spc="-5" dirty="0">
                          <a:latin typeface="+mn-lt"/>
                          <a:cs typeface="Calibri"/>
                        </a:rPr>
                        <a:t> topics such as report, process, value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spc="-5" dirty="0">
                          <a:latin typeface="+mn-lt"/>
                          <a:cs typeface="Calibri"/>
                        </a:rPr>
                        <a:t>10%</a:t>
                      </a:r>
                    </a:p>
                  </a:txBody>
                  <a:tcPr/>
                </a:tc>
                <a:tc>
                  <a:txBody>
                    <a:bodyPr/>
                    <a:lstStyle/>
                    <a:p>
                      <a:r>
                        <a:rPr lang="en-US" sz="1400" dirty="0"/>
                        <a:t>Write basic reports</a:t>
                      </a:r>
                      <a:br>
                        <a:rPr lang="en-US" sz="1400" dirty="0"/>
                      </a:br>
                      <a:r>
                        <a:rPr lang="en-US" sz="1400" dirty="0"/>
                        <a:t>+ awareness of other for other considerations</a:t>
                      </a:r>
                    </a:p>
                  </a:txBody>
                  <a:tcPr/>
                </a:tc>
                <a:extLst>
                  <a:ext uri="{0D108BD9-81ED-4DB2-BD59-A6C34878D82A}">
                    <a16:rowId xmlns:a16="http://schemas.microsoft.com/office/drawing/2014/main" val="1884658125"/>
                  </a:ext>
                </a:extLst>
              </a:tr>
            </a:tbl>
          </a:graphicData>
        </a:graphic>
      </p:graphicFrame>
      <p:sp>
        <p:nvSpPr>
          <p:cNvPr id="8" name="TextBox 7">
            <a:extLst>
              <a:ext uri="{FF2B5EF4-FFF2-40B4-BE49-F238E27FC236}">
                <a16:creationId xmlns:a16="http://schemas.microsoft.com/office/drawing/2014/main" id="{1CE06848-D348-4196-A24B-1CB7322242F8}"/>
              </a:ext>
            </a:extLst>
          </p:cNvPr>
          <p:cNvSpPr txBox="1"/>
          <p:nvPr/>
        </p:nvSpPr>
        <p:spPr>
          <a:xfrm>
            <a:off x="634499" y="3536314"/>
            <a:ext cx="9119101" cy="369332"/>
          </a:xfrm>
          <a:prstGeom prst="rect">
            <a:avLst/>
          </a:prstGeom>
          <a:noFill/>
        </p:spPr>
        <p:txBody>
          <a:bodyPr wrap="square" rtlCol="0">
            <a:spAutoFit/>
          </a:bodyPr>
          <a:lstStyle/>
          <a:p>
            <a:r>
              <a:rPr lang="en-US" dirty="0"/>
              <a:t>Keep in mind we had to choose where to spend our time (setting the right expectations):</a:t>
            </a:r>
          </a:p>
        </p:txBody>
      </p:sp>
    </p:spTree>
    <p:extLst>
      <p:ext uri="{BB962C8B-B14F-4D97-AF65-F5344CB8AC3E}">
        <p14:creationId xmlns:p14="http://schemas.microsoft.com/office/powerpoint/2010/main" val="4203625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06654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Big</a:t>
            </a:r>
            <a:r>
              <a:rPr b="0" spc="-50" dirty="0">
                <a:latin typeface="Calibri Light"/>
                <a:cs typeface="Calibri Light"/>
              </a:rPr>
              <a:t> </a:t>
            </a:r>
            <a:r>
              <a:rPr b="0" spc="-25" dirty="0">
                <a:latin typeface="Calibri Light"/>
                <a:cs typeface="Calibri Light"/>
              </a:rPr>
              <a:t>Data</a:t>
            </a:r>
            <a:r>
              <a:rPr b="0" spc="-50" dirty="0">
                <a:latin typeface="Calibri Light"/>
                <a:cs typeface="Calibri Light"/>
              </a:rPr>
              <a:t> </a:t>
            </a:r>
            <a:r>
              <a:rPr b="0" dirty="0">
                <a:latin typeface="Calibri Light"/>
                <a:cs typeface="Calibri Light"/>
              </a:rPr>
              <a:t>Solutions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122535" cy="3265170"/>
          </a:xfrm>
          <a:prstGeom prst="rect">
            <a:avLst/>
          </a:prstGeom>
        </p:spPr>
        <p:txBody>
          <a:bodyPr vert="horz" wrap="square" lIns="0" tIns="59690" rIns="0" bIns="0" rtlCol="0">
            <a:spAutoFit/>
          </a:bodyPr>
          <a:lstStyle/>
          <a:p>
            <a:pPr marL="12700" marR="5080">
              <a:lnSpc>
                <a:spcPts val="3030"/>
              </a:lnSpc>
              <a:spcBef>
                <a:spcPts val="470"/>
              </a:spcBef>
            </a:pPr>
            <a:r>
              <a:rPr sz="2800" spc="-5" dirty="0">
                <a:latin typeface="Calibri"/>
                <a:cs typeface="Calibri"/>
              </a:rPr>
              <a:t>As</a:t>
            </a:r>
            <a:r>
              <a:rPr sz="2800" spc="15" dirty="0">
                <a:latin typeface="Calibri"/>
                <a:cs typeface="Calibri"/>
              </a:rPr>
              <a:t> </a:t>
            </a:r>
            <a:r>
              <a:rPr sz="2800" spc="-10" dirty="0">
                <a:latin typeface="Calibri"/>
                <a:cs typeface="Calibri"/>
              </a:rPr>
              <a:t>discussed</a:t>
            </a:r>
            <a:r>
              <a:rPr sz="2800" spc="60" dirty="0">
                <a:latin typeface="Calibri"/>
                <a:cs typeface="Calibri"/>
              </a:rPr>
              <a:t> </a:t>
            </a:r>
            <a:r>
              <a:rPr sz="2800" spc="-10" dirty="0">
                <a:latin typeface="Calibri"/>
                <a:cs typeface="Calibri"/>
              </a:rPr>
              <a:t>in</a:t>
            </a:r>
            <a:r>
              <a:rPr sz="2800" spc="20" dirty="0">
                <a:latin typeface="Calibri"/>
                <a:cs typeface="Calibri"/>
              </a:rPr>
              <a:t> </a:t>
            </a:r>
            <a:r>
              <a:rPr sz="2800" spc="-10" dirty="0">
                <a:latin typeface="Calibri"/>
                <a:cs typeface="Calibri"/>
              </a:rPr>
              <a:t>the</a:t>
            </a:r>
            <a:r>
              <a:rPr sz="2800" spc="20" dirty="0">
                <a:latin typeface="Calibri"/>
                <a:cs typeface="Calibri"/>
              </a:rPr>
              <a:t> </a:t>
            </a:r>
            <a:r>
              <a:rPr sz="2800" spc="-15" dirty="0">
                <a:latin typeface="Calibri"/>
                <a:cs typeface="Calibri"/>
              </a:rPr>
              <a:t>previous</a:t>
            </a:r>
            <a:r>
              <a:rPr sz="2800" spc="35" dirty="0">
                <a:latin typeface="Calibri"/>
                <a:cs typeface="Calibri"/>
              </a:rPr>
              <a:t> </a:t>
            </a:r>
            <a:r>
              <a:rPr sz="2800" spc="-15" dirty="0">
                <a:latin typeface="Calibri"/>
                <a:cs typeface="Calibri"/>
              </a:rPr>
              <a:t>Course</a:t>
            </a:r>
            <a:r>
              <a:rPr sz="2800" spc="30" dirty="0">
                <a:latin typeface="Calibri"/>
                <a:cs typeface="Calibri"/>
              </a:rPr>
              <a:t> </a:t>
            </a:r>
            <a:r>
              <a:rPr sz="2800" spc="-10" dirty="0">
                <a:latin typeface="Calibri"/>
                <a:cs typeface="Calibri"/>
              </a:rPr>
              <a:t>200</a:t>
            </a:r>
            <a:r>
              <a:rPr sz="2800" spc="35" dirty="0">
                <a:latin typeface="Calibri"/>
                <a:cs typeface="Calibri"/>
              </a:rPr>
              <a:t> </a:t>
            </a:r>
            <a:r>
              <a:rPr sz="2800" spc="-5" dirty="0">
                <a:latin typeface="Calibri"/>
                <a:cs typeface="Calibri"/>
              </a:rPr>
              <a:t>–</a:t>
            </a:r>
            <a:r>
              <a:rPr sz="2800" spc="20" dirty="0">
                <a:latin typeface="Calibri"/>
                <a:cs typeface="Calibri"/>
              </a:rPr>
              <a:t> </a:t>
            </a:r>
            <a:r>
              <a:rPr sz="2800" spc="-10" dirty="0">
                <a:latin typeface="Calibri"/>
                <a:cs typeface="Calibri"/>
              </a:rPr>
              <a:t>big</a:t>
            </a:r>
            <a:r>
              <a:rPr sz="2800" spc="5" dirty="0">
                <a:latin typeface="Calibri"/>
                <a:cs typeface="Calibri"/>
              </a:rPr>
              <a:t> </a:t>
            </a:r>
            <a:r>
              <a:rPr sz="2800" spc="-20" dirty="0">
                <a:latin typeface="Calibri"/>
                <a:cs typeface="Calibri"/>
              </a:rPr>
              <a:t>data</a:t>
            </a:r>
            <a:r>
              <a:rPr sz="2800" spc="25" dirty="0">
                <a:latin typeface="Calibri"/>
                <a:cs typeface="Calibri"/>
              </a:rPr>
              <a:t> </a:t>
            </a:r>
            <a:r>
              <a:rPr sz="2800" spc="-10" dirty="0">
                <a:latin typeface="Calibri"/>
                <a:cs typeface="Calibri"/>
              </a:rPr>
              <a:t>solutions,</a:t>
            </a:r>
            <a:r>
              <a:rPr sz="2800" spc="40" dirty="0">
                <a:latin typeface="Calibri"/>
                <a:cs typeface="Calibri"/>
              </a:rPr>
              <a:t> </a:t>
            </a:r>
            <a:r>
              <a:rPr sz="2800" spc="-5" dirty="0">
                <a:latin typeface="Calibri"/>
                <a:cs typeface="Calibri"/>
              </a:rPr>
              <a:t>and</a:t>
            </a:r>
            <a:r>
              <a:rPr sz="2800" spc="30" dirty="0">
                <a:latin typeface="Calibri"/>
                <a:cs typeface="Calibri"/>
              </a:rPr>
              <a:t> </a:t>
            </a:r>
            <a:r>
              <a:rPr sz="2800" spc="-5" dirty="0">
                <a:latin typeface="Calibri"/>
                <a:cs typeface="Calibri"/>
              </a:rPr>
              <a:t>non- </a:t>
            </a:r>
            <a:r>
              <a:rPr sz="2800" spc="-620" dirty="0">
                <a:latin typeface="Calibri"/>
                <a:cs typeface="Calibri"/>
              </a:rPr>
              <a:t> </a:t>
            </a:r>
            <a:r>
              <a:rPr sz="2800" spc="-15" dirty="0">
                <a:latin typeface="Calibri"/>
                <a:cs typeface="Calibri"/>
              </a:rPr>
              <a:t>relational</a:t>
            </a:r>
            <a:r>
              <a:rPr sz="2800" spc="-10" dirty="0">
                <a:latin typeface="Calibri"/>
                <a:cs typeface="Calibri"/>
              </a:rPr>
              <a:t> </a:t>
            </a:r>
            <a:r>
              <a:rPr sz="2800" spc="-25" dirty="0">
                <a:latin typeface="Calibri"/>
                <a:cs typeface="Calibri"/>
              </a:rPr>
              <a:t>systems</a:t>
            </a:r>
            <a:r>
              <a:rPr sz="2800" spc="30" dirty="0">
                <a:latin typeface="Calibri"/>
                <a:cs typeface="Calibri"/>
              </a:rPr>
              <a:t> </a:t>
            </a:r>
            <a:r>
              <a:rPr sz="2800" spc="-20" dirty="0">
                <a:latin typeface="Calibri"/>
                <a:cs typeface="Calibri"/>
              </a:rPr>
              <a:t>are</a:t>
            </a:r>
            <a:r>
              <a:rPr sz="2800" spc="-5" dirty="0">
                <a:latin typeface="Calibri"/>
                <a:cs typeface="Calibri"/>
              </a:rPr>
              <a:t> </a:t>
            </a:r>
            <a:r>
              <a:rPr sz="2800" spc="-10" dirty="0">
                <a:latin typeface="Calibri"/>
                <a:cs typeface="Calibri"/>
              </a:rPr>
              <a:t>increasingly</a:t>
            </a:r>
            <a:r>
              <a:rPr sz="2800" spc="15" dirty="0">
                <a:latin typeface="Calibri"/>
                <a:cs typeface="Calibri"/>
              </a:rPr>
              <a:t> </a:t>
            </a:r>
            <a:r>
              <a:rPr sz="2800" spc="-10" dirty="0">
                <a:latin typeface="Calibri"/>
                <a:cs typeface="Calibri"/>
              </a:rPr>
              <a:t>popular</a:t>
            </a:r>
            <a:r>
              <a:rPr sz="2800" spc="40" dirty="0">
                <a:latin typeface="Calibri"/>
                <a:cs typeface="Calibri"/>
              </a:rPr>
              <a:t> </a:t>
            </a:r>
            <a:r>
              <a:rPr sz="2800" spc="-10" dirty="0">
                <a:latin typeface="Calibri"/>
                <a:cs typeface="Calibri"/>
              </a:rPr>
              <a:t>in</a:t>
            </a:r>
            <a:r>
              <a:rPr sz="2800" spc="10" dirty="0">
                <a:latin typeface="Calibri"/>
                <a:cs typeface="Calibri"/>
              </a:rPr>
              <a:t> </a:t>
            </a:r>
            <a:r>
              <a:rPr sz="2800" spc="-15" dirty="0">
                <a:latin typeface="Calibri"/>
                <a:cs typeface="Calibri"/>
              </a:rPr>
              <a:t>order</a:t>
            </a:r>
            <a:r>
              <a:rPr sz="2800" spc="1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scale</a:t>
            </a:r>
            <a:r>
              <a:rPr sz="2800" spc="5" dirty="0">
                <a:latin typeface="Calibri"/>
                <a:cs typeface="Calibri"/>
              </a:rPr>
              <a:t> </a:t>
            </a:r>
            <a:r>
              <a:rPr sz="2800" spc="-5" dirty="0">
                <a:latin typeface="Calibri"/>
                <a:cs typeface="Calibri"/>
              </a:rPr>
              <a:t>out</a:t>
            </a:r>
            <a:r>
              <a:rPr sz="2800" spc="15" dirty="0">
                <a:latin typeface="Calibri"/>
                <a:cs typeface="Calibri"/>
              </a:rPr>
              <a:t> </a:t>
            </a:r>
            <a:r>
              <a:rPr sz="2800" spc="-5" dirty="0">
                <a:latin typeface="Calibri"/>
                <a:cs typeface="Calibri"/>
              </a:rPr>
              <a:t>and </a:t>
            </a:r>
            <a:r>
              <a:rPr sz="2800" dirty="0">
                <a:latin typeface="Calibri"/>
                <a:cs typeface="Calibri"/>
              </a:rPr>
              <a:t> </a:t>
            </a:r>
            <a:r>
              <a:rPr sz="2800" b="1" spc="-5" dirty="0">
                <a:latin typeface="Calibri"/>
                <a:cs typeface="Calibri"/>
              </a:rPr>
              <a:t>bring</a:t>
            </a:r>
            <a:r>
              <a:rPr sz="2800" b="1" spc="5" dirty="0">
                <a:latin typeface="Calibri"/>
                <a:cs typeface="Calibri"/>
              </a:rPr>
              <a:t> </a:t>
            </a:r>
            <a:r>
              <a:rPr sz="2800" b="1" spc="-5" dirty="0">
                <a:latin typeface="Calibri"/>
                <a:cs typeface="Calibri"/>
              </a:rPr>
              <a:t>the</a:t>
            </a:r>
            <a:r>
              <a:rPr sz="2800" b="1" spc="15" dirty="0">
                <a:latin typeface="Calibri"/>
                <a:cs typeface="Calibri"/>
              </a:rPr>
              <a:t> </a:t>
            </a:r>
            <a:r>
              <a:rPr sz="2800" b="1" spc="-10" dirty="0">
                <a:latin typeface="Calibri"/>
                <a:cs typeface="Calibri"/>
              </a:rPr>
              <a:t>code</a:t>
            </a:r>
            <a:r>
              <a:rPr sz="2800" b="1" spc="15" dirty="0">
                <a:latin typeface="Calibri"/>
                <a:cs typeface="Calibri"/>
              </a:rPr>
              <a:t> </a:t>
            </a:r>
            <a:r>
              <a:rPr sz="2800" b="1" spc="-5" dirty="0">
                <a:latin typeface="Calibri"/>
                <a:cs typeface="Calibri"/>
              </a:rPr>
              <a:t>closer</a:t>
            </a:r>
            <a:r>
              <a:rPr sz="2800" b="1" spc="15" dirty="0">
                <a:latin typeface="Calibri"/>
                <a:cs typeface="Calibri"/>
              </a:rPr>
              <a:t> </a:t>
            </a:r>
            <a:r>
              <a:rPr sz="2800" b="1" spc="-15" dirty="0">
                <a:latin typeface="Calibri"/>
                <a:cs typeface="Calibri"/>
              </a:rPr>
              <a:t>to</a:t>
            </a:r>
            <a:r>
              <a:rPr sz="2800" b="1" spc="-5" dirty="0">
                <a:latin typeface="Calibri"/>
                <a:cs typeface="Calibri"/>
              </a:rPr>
              <a:t> the</a:t>
            </a:r>
            <a:r>
              <a:rPr sz="2800" b="1" spc="15" dirty="0">
                <a:latin typeface="Calibri"/>
                <a:cs typeface="Calibri"/>
              </a:rPr>
              <a:t> </a:t>
            </a:r>
            <a:r>
              <a:rPr sz="2800" b="1" spc="-20" dirty="0">
                <a:latin typeface="Calibri"/>
                <a:cs typeface="Calibri"/>
              </a:rPr>
              <a:t>data</a:t>
            </a:r>
            <a:r>
              <a:rPr sz="2800" spc="-20" dirty="0">
                <a:latin typeface="Calibri"/>
                <a:cs typeface="Calibri"/>
              </a:rPr>
              <a:t>.</a:t>
            </a:r>
            <a:endParaRPr sz="2800">
              <a:latin typeface="Calibri"/>
              <a:cs typeface="Calibri"/>
            </a:endParaRPr>
          </a:p>
          <a:p>
            <a:pPr>
              <a:lnSpc>
                <a:spcPct val="100000"/>
              </a:lnSpc>
              <a:spcBef>
                <a:spcPts val="55"/>
              </a:spcBef>
            </a:pPr>
            <a:endParaRPr sz="3750">
              <a:latin typeface="Calibri"/>
              <a:cs typeface="Calibri"/>
            </a:endParaRPr>
          </a:p>
          <a:p>
            <a:pPr marL="241300" indent="-228600">
              <a:lnSpc>
                <a:spcPct val="100000"/>
              </a:lnSpc>
              <a:buFont typeface="Arial"/>
              <a:buChar char="•"/>
              <a:tabLst>
                <a:tab pos="241300" algn="l"/>
              </a:tabLst>
            </a:pPr>
            <a:r>
              <a:rPr sz="2800" spc="-15" dirty="0">
                <a:latin typeface="Calibri"/>
                <a:cs typeface="Calibri"/>
              </a:rPr>
              <a:t>Example</a:t>
            </a:r>
            <a:r>
              <a:rPr sz="2800" spc="-5" dirty="0">
                <a:latin typeface="Calibri"/>
                <a:cs typeface="Calibri"/>
              </a:rPr>
              <a:t> </a:t>
            </a:r>
            <a:r>
              <a:rPr sz="2800" spc="-15" dirty="0">
                <a:latin typeface="Calibri"/>
                <a:cs typeface="Calibri"/>
              </a:rPr>
              <a:t>products:</a:t>
            </a:r>
            <a:r>
              <a:rPr sz="2800" spc="55" dirty="0">
                <a:latin typeface="Calibri"/>
                <a:cs typeface="Calibri"/>
              </a:rPr>
              <a:t> </a:t>
            </a:r>
            <a:r>
              <a:rPr sz="2800" spc="-5" dirty="0">
                <a:latin typeface="Calibri"/>
                <a:cs typeface="Calibri"/>
              </a:rPr>
              <a:t>Apache</a:t>
            </a:r>
            <a:r>
              <a:rPr sz="2800" spc="15" dirty="0">
                <a:latin typeface="Calibri"/>
                <a:cs typeface="Calibri"/>
              </a:rPr>
              <a:t> </a:t>
            </a:r>
            <a:r>
              <a:rPr sz="2800" spc="-5" dirty="0">
                <a:latin typeface="Calibri"/>
                <a:cs typeface="Calibri"/>
              </a:rPr>
              <a:t>Hadoop,</a:t>
            </a:r>
            <a:r>
              <a:rPr sz="2800" spc="25" dirty="0">
                <a:latin typeface="Calibri"/>
                <a:cs typeface="Calibri"/>
              </a:rPr>
              <a:t> </a:t>
            </a:r>
            <a:r>
              <a:rPr sz="2800" spc="-10" dirty="0">
                <a:latin typeface="Calibri"/>
                <a:cs typeface="Calibri"/>
              </a:rPr>
              <a:t>HDInsight</a:t>
            </a:r>
            <a:endParaRPr sz="2800">
              <a:latin typeface="Calibri"/>
              <a:cs typeface="Calibri"/>
            </a:endParaRPr>
          </a:p>
          <a:p>
            <a:pPr marL="241300" indent="-228600">
              <a:lnSpc>
                <a:spcPct val="100000"/>
              </a:lnSpc>
              <a:spcBef>
                <a:spcPts val="660"/>
              </a:spcBef>
              <a:buFont typeface="Arial"/>
              <a:buChar char="•"/>
              <a:tabLst>
                <a:tab pos="241300" algn="l"/>
              </a:tabLst>
            </a:pPr>
            <a:r>
              <a:rPr sz="2800" spc="-15" dirty="0">
                <a:latin typeface="Calibri"/>
                <a:cs typeface="Calibri"/>
              </a:rPr>
              <a:t>Protocols</a:t>
            </a:r>
            <a:r>
              <a:rPr sz="2800" spc="25" dirty="0">
                <a:latin typeface="Calibri"/>
                <a:cs typeface="Calibri"/>
              </a:rPr>
              <a:t> </a:t>
            </a:r>
            <a:r>
              <a:rPr sz="2800" spc="-5" dirty="0">
                <a:latin typeface="Calibri"/>
                <a:cs typeface="Calibri"/>
              </a:rPr>
              <a:t>used:</a:t>
            </a:r>
            <a:r>
              <a:rPr sz="2800" spc="30" dirty="0">
                <a:latin typeface="Calibri"/>
                <a:cs typeface="Calibri"/>
              </a:rPr>
              <a:t> </a:t>
            </a:r>
            <a:r>
              <a:rPr sz="2800" spc="5" dirty="0">
                <a:latin typeface="Calibri"/>
                <a:cs typeface="Calibri"/>
              </a:rPr>
              <a:t>HTTP</a:t>
            </a:r>
            <a:r>
              <a:rPr sz="2800" spc="10" dirty="0">
                <a:latin typeface="Calibri"/>
                <a:cs typeface="Calibri"/>
              </a:rPr>
              <a:t> </a:t>
            </a:r>
            <a:r>
              <a:rPr sz="2800" spc="-10" dirty="0">
                <a:latin typeface="Calibri"/>
                <a:cs typeface="Calibri"/>
              </a:rPr>
              <a:t>(REST), </a:t>
            </a:r>
            <a:r>
              <a:rPr sz="2800" spc="-25" dirty="0">
                <a:latin typeface="Calibri"/>
                <a:cs typeface="Calibri"/>
              </a:rPr>
              <a:t>HTTP/2</a:t>
            </a:r>
            <a:r>
              <a:rPr sz="2800" spc="35" dirty="0">
                <a:latin typeface="Calibri"/>
                <a:cs typeface="Calibri"/>
              </a:rPr>
              <a:t> </a:t>
            </a:r>
            <a:r>
              <a:rPr sz="2800" spc="-5" dirty="0">
                <a:latin typeface="Calibri"/>
                <a:cs typeface="Calibri"/>
              </a:rPr>
              <a:t>(gRPC),</a:t>
            </a:r>
            <a:r>
              <a:rPr sz="2800" spc="5" dirty="0">
                <a:latin typeface="Calibri"/>
                <a:cs typeface="Calibri"/>
              </a:rPr>
              <a:t> </a:t>
            </a:r>
            <a:r>
              <a:rPr sz="2800" spc="-25" dirty="0">
                <a:latin typeface="Calibri"/>
                <a:cs typeface="Calibri"/>
              </a:rPr>
              <a:t>WebSockets</a:t>
            </a:r>
            <a:endParaRPr sz="2800">
              <a:latin typeface="Calibri"/>
              <a:cs typeface="Calibri"/>
            </a:endParaRPr>
          </a:p>
          <a:p>
            <a:pPr marL="241300" indent="-228600">
              <a:lnSpc>
                <a:spcPct val="100000"/>
              </a:lnSpc>
              <a:spcBef>
                <a:spcPts val="675"/>
              </a:spcBef>
              <a:buFont typeface="Arial"/>
              <a:buChar char="•"/>
              <a:tabLst>
                <a:tab pos="241300" algn="l"/>
              </a:tabLst>
            </a:pPr>
            <a:r>
              <a:rPr sz="2800" spc="-15" dirty="0">
                <a:latin typeface="Calibri"/>
                <a:cs typeface="Calibri"/>
              </a:rPr>
              <a:t>Interesting</a:t>
            </a:r>
            <a:r>
              <a:rPr sz="2800" dirty="0">
                <a:latin typeface="Calibri"/>
                <a:cs typeface="Calibri"/>
              </a:rPr>
              <a:t> </a:t>
            </a:r>
            <a:r>
              <a:rPr sz="2800" spc="-25" dirty="0">
                <a:latin typeface="Calibri"/>
                <a:cs typeface="Calibri"/>
              </a:rPr>
              <a:t>TCP</a:t>
            </a:r>
            <a:r>
              <a:rPr sz="2800" dirty="0">
                <a:latin typeface="Calibri"/>
                <a:cs typeface="Calibri"/>
              </a:rPr>
              <a:t> </a:t>
            </a:r>
            <a:r>
              <a:rPr sz="2800" spc="-15" dirty="0">
                <a:latin typeface="Calibri"/>
                <a:cs typeface="Calibri"/>
              </a:rPr>
              <a:t>Ports:</a:t>
            </a:r>
            <a:r>
              <a:rPr sz="2800" spc="5" dirty="0">
                <a:latin typeface="Calibri"/>
                <a:cs typeface="Calibri"/>
              </a:rPr>
              <a:t> </a:t>
            </a:r>
            <a:r>
              <a:rPr sz="2800" spc="-10" dirty="0">
                <a:latin typeface="Calibri"/>
                <a:cs typeface="Calibri"/>
              </a:rPr>
              <a:t>80/443</a:t>
            </a:r>
            <a:endParaRPr sz="28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7706995"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Big</a:t>
            </a:r>
            <a:r>
              <a:rPr b="0" spc="-15" dirty="0">
                <a:latin typeface="Calibri Light"/>
                <a:cs typeface="Calibri Light"/>
              </a:rPr>
              <a:t> </a:t>
            </a:r>
            <a:r>
              <a:rPr b="0" spc="-25" dirty="0">
                <a:latin typeface="Calibri Light"/>
                <a:cs typeface="Calibri Light"/>
              </a:rPr>
              <a:t>Data</a:t>
            </a:r>
            <a:r>
              <a:rPr b="0" spc="-15" dirty="0">
                <a:latin typeface="Calibri Light"/>
                <a:cs typeface="Calibri Light"/>
              </a:rPr>
              <a:t> </a:t>
            </a:r>
            <a:r>
              <a:rPr b="0" dirty="0">
                <a:latin typeface="Calibri Light"/>
                <a:cs typeface="Calibri Light"/>
              </a:rPr>
              <a:t>Solutions</a:t>
            </a:r>
            <a:r>
              <a:rPr b="0" spc="-5" dirty="0">
                <a:latin typeface="Calibri Light"/>
                <a:cs typeface="Calibri Light"/>
              </a:rPr>
              <a:t> </a:t>
            </a:r>
            <a:r>
              <a:rPr b="0" dirty="0">
                <a:latin typeface="Calibri Light"/>
                <a:cs typeface="Calibri Light"/>
              </a:rPr>
              <a:t>–</a:t>
            </a:r>
            <a:r>
              <a:rPr b="0" spc="-25" dirty="0">
                <a:latin typeface="Calibri Light"/>
                <a:cs typeface="Calibri Light"/>
              </a:rPr>
              <a:t> </a:t>
            </a:r>
            <a:r>
              <a:rPr b="0" spc="-30" dirty="0">
                <a:latin typeface="Calibri Light"/>
                <a:cs typeface="Calibri Light"/>
              </a:rPr>
              <a:t>Hacker’s</a:t>
            </a:r>
            <a:r>
              <a:rPr b="0" spc="-25" dirty="0">
                <a:latin typeface="Calibri Light"/>
                <a:cs typeface="Calibri Light"/>
              </a:rPr>
              <a:t>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9254490" cy="2200275"/>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See </a:t>
            </a:r>
            <a:r>
              <a:rPr sz="2800" spc="-15" dirty="0">
                <a:latin typeface="Calibri"/>
                <a:cs typeface="Calibri"/>
              </a:rPr>
              <a:t>Course</a:t>
            </a:r>
            <a:r>
              <a:rPr sz="2800" spc="5" dirty="0">
                <a:latin typeface="Calibri"/>
                <a:cs typeface="Calibri"/>
              </a:rPr>
              <a:t> </a:t>
            </a:r>
            <a:r>
              <a:rPr sz="2800" spc="-10" dirty="0">
                <a:latin typeface="Calibri"/>
                <a:cs typeface="Calibri"/>
              </a:rPr>
              <a:t>200.</a:t>
            </a:r>
            <a:r>
              <a:rPr sz="2800" spc="30" dirty="0">
                <a:latin typeface="Calibri"/>
                <a:cs typeface="Calibri"/>
              </a:rPr>
              <a:t> </a:t>
            </a:r>
            <a:r>
              <a:rPr sz="2800" spc="-5" dirty="0">
                <a:latin typeface="Calibri"/>
                <a:cs typeface="Calibri"/>
              </a:rPr>
              <a:t>But</a:t>
            </a:r>
            <a:r>
              <a:rPr sz="2800" spc="5" dirty="0">
                <a:latin typeface="Calibri"/>
                <a:cs typeface="Calibri"/>
              </a:rPr>
              <a:t> </a:t>
            </a:r>
            <a:r>
              <a:rPr sz="2800" spc="-15" dirty="0">
                <a:latin typeface="Calibri"/>
                <a:cs typeface="Calibri"/>
              </a:rPr>
              <a:t>also,</a:t>
            </a:r>
            <a:endParaRPr sz="2800">
              <a:latin typeface="Calibri"/>
              <a:cs typeface="Calibri"/>
            </a:endParaRPr>
          </a:p>
          <a:p>
            <a:pPr>
              <a:lnSpc>
                <a:spcPct val="100000"/>
              </a:lnSpc>
              <a:spcBef>
                <a:spcPts val="50"/>
              </a:spcBef>
            </a:pPr>
            <a:endParaRPr sz="3800">
              <a:latin typeface="Calibri"/>
              <a:cs typeface="Calibri"/>
            </a:endParaRPr>
          </a:p>
          <a:p>
            <a:pPr marL="12700">
              <a:lnSpc>
                <a:spcPct val="100000"/>
              </a:lnSpc>
              <a:spcBef>
                <a:spcPts val="5"/>
              </a:spcBef>
            </a:pPr>
            <a:r>
              <a:rPr sz="2800" spc="-5" dirty="0">
                <a:latin typeface="Calibri"/>
                <a:cs typeface="Calibri"/>
              </a:rPr>
              <a:t>-</a:t>
            </a:r>
            <a:r>
              <a:rPr sz="2800" spc="305" dirty="0">
                <a:latin typeface="Calibri"/>
                <a:cs typeface="Calibri"/>
              </a:rPr>
              <a:t> </a:t>
            </a:r>
            <a:r>
              <a:rPr sz="2800" spc="-5" dirty="0">
                <a:latin typeface="Calibri"/>
                <a:cs typeface="Calibri"/>
              </a:rPr>
              <a:t>Look</a:t>
            </a:r>
            <a:r>
              <a:rPr sz="2800" dirty="0">
                <a:latin typeface="Calibri"/>
                <a:cs typeface="Calibri"/>
              </a:rPr>
              <a:t> </a:t>
            </a:r>
            <a:r>
              <a:rPr sz="2800" spc="-25" dirty="0">
                <a:latin typeface="Calibri"/>
                <a:cs typeface="Calibri"/>
              </a:rPr>
              <a:t>for</a:t>
            </a:r>
            <a:r>
              <a:rPr sz="2800" spc="-5" dirty="0">
                <a:latin typeface="Calibri"/>
                <a:cs typeface="Calibri"/>
              </a:rPr>
              <a:t> </a:t>
            </a:r>
            <a:r>
              <a:rPr sz="2800" b="1" spc="-15" dirty="0">
                <a:latin typeface="Calibri"/>
                <a:cs typeface="Calibri"/>
              </a:rPr>
              <a:t>misconfigurations</a:t>
            </a:r>
            <a:endParaRPr sz="2800">
              <a:latin typeface="Calibri"/>
              <a:cs typeface="Calibri"/>
            </a:endParaRPr>
          </a:p>
          <a:p>
            <a:pPr marL="698500" marR="5080" indent="-228600">
              <a:lnSpc>
                <a:spcPts val="2590"/>
              </a:lnSpc>
              <a:spcBef>
                <a:spcPts val="570"/>
              </a:spcBef>
              <a:tabLst>
                <a:tab pos="697865" algn="l"/>
              </a:tabLst>
            </a:pPr>
            <a:r>
              <a:rPr sz="2400" dirty="0">
                <a:latin typeface="Calibri"/>
                <a:cs typeface="Calibri"/>
              </a:rPr>
              <a:t>-	</a:t>
            </a:r>
            <a:r>
              <a:rPr sz="2400" spc="-5" dirty="0">
                <a:latin typeface="Calibri"/>
                <a:cs typeface="Calibri"/>
              </a:rPr>
              <a:t>If </a:t>
            </a:r>
            <a:r>
              <a:rPr sz="2400" spc="-10" dirty="0">
                <a:latin typeface="Calibri"/>
                <a:cs typeface="Calibri"/>
              </a:rPr>
              <a:t>you </a:t>
            </a:r>
            <a:r>
              <a:rPr sz="2400" spc="-20" dirty="0">
                <a:latin typeface="Calibri"/>
                <a:cs typeface="Calibri"/>
              </a:rPr>
              <a:t>have </a:t>
            </a:r>
            <a:r>
              <a:rPr sz="2400" dirty="0">
                <a:latin typeface="Calibri"/>
                <a:cs typeface="Calibri"/>
              </a:rPr>
              <a:t>access </a:t>
            </a:r>
            <a:r>
              <a:rPr sz="2400" spc="-15" dirty="0">
                <a:latin typeface="Calibri"/>
                <a:cs typeface="Calibri"/>
              </a:rPr>
              <a:t>to </a:t>
            </a:r>
            <a:r>
              <a:rPr sz="2400" dirty="0">
                <a:latin typeface="Calibri"/>
                <a:cs typeface="Calibri"/>
              </a:rPr>
              <a:t>a </a:t>
            </a:r>
            <a:r>
              <a:rPr sz="2400" spc="-10" dirty="0">
                <a:latin typeface="Calibri"/>
                <a:cs typeface="Calibri"/>
              </a:rPr>
              <a:t>database, can you </a:t>
            </a:r>
            <a:r>
              <a:rPr sz="2400" spc="-5" dirty="0">
                <a:latin typeface="Calibri"/>
                <a:cs typeface="Calibri"/>
              </a:rPr>
              <a:t>view </a:t>
            </a:r>
            <a:r>
              <a:rPr sz="2400" spc="-10" dirty="0">
                <a:latin typeface="Calibri"/>
                <a:cs typeface="Calibri"/>
              </a:rPr>
              <a:t>information that </a:t>
            </a:r>
            <a:r>
              <a:rPr sz="2400" dirty="0">
                <a:latin typeface="Calibri"/>
                <a:cs typeface="Calibri"/>
              </a:rPr>
              <a:t>is </a:t>
            </a:r>
            <a:r>
              <a:rPr sz="2400" spc="-5" dirty="0">
                <a:latin typeface="Calibri"/>
                <a:cs typeface="Calibri"/>
              </a:rPr>
              <a:t>not </a:t>
            </a:r>
            <a:r>
              <a:rPr sz="2400" spc="-530" dirty="0">
                <a:latin typeface="Calibri"/>
                <a:cs typeface="Calibri"/>
              </a:rPr>
              <a:t> </a:t>
            </a:r>
            <a:r>
              <a:rPr sz="2400" spc="-10" dirty="0">
                <a:latin typeface="Calibri"/>
                <a:cs typeface="Calibri"/>
              </a:rPr>
              <a:t>intended </a:t>
            </a:r>
            <a:r>
              <a:rPr sz="2400" spc="-20" dirty="0">
                <a:latin typeface="Calibri"/>
                <a:cs typeface="Calibri"/>
              </a:rPr>
              <a:t>for</a:t>
            </a:r>
            <a:r>
              <a:rPr sz="2400" dirty="0">
                <a:latin typeface="Calibri"/>
                <a:cs typeface="Calibri"/>
              </a:rPr>
              <a:t> </a:t>
            </a:r>
            <a:r>
              <a:rPr sz="2400" spc="-10" dirty="0">
                <a:latin typeface="Calibri"/>
                <a:cs typeface="Calibri"/>
              </a:rPr>
              <a:t>you?</a:t>
            </a:r>
            <a:endParaRPr sz="24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328231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CRM</a:t>
            </a:r>
            <a:r>
              <a:rPr b="0" spc="-75" dirty="0">
                <a:latin typeface="Calibri Light"/>
                <a:cs typeface="Calibri Light"/>
              </a:rPr>
              <a:t> </a:t>
            </a:r>
            <a:r>
              <a:rPr b="0" spc="-5" dirty="0">
                <a:latin typeface="Calibri Light"/>
                <a:cs typeface="Calibri Light"/>
              </a:rPr>
              <a:t>Solutions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266680" cy="2753360"/>
          </a:xfrm>
          <a:prstGeom prst="rect">
            <a:avLst/>
          </a:prstGeom>
        </p:spPr>
        <p:txBody>
          <a:bodyPr vert="horz" wrap="square" lIns="0" tIns="59690" rIns="0" bIns="0" rtlCol="0">
            <a:spAutoFit/>
          </a:bodyPr>
          <a:lstStyle/>
          <a:p>
            <a:pPr marL="12700" marR="5080">
              <a:lnSpc>
                <a:spcPts val="3030"/>
              </a:lnSpc>
              <a:spcBef>
                <a:spcPts val="470"/>
              </a:spcBef>
            </a:pPr>
            <a:r>
              <a:rPr sz="2800" spc="-15" dirty="0">
                <a:latin typeface="Calibri"/>
                <a:cs typeface="Calibri"/>
              </a:rPr>
              <a:t>Customer</a:t>
            </a:r>
            <a:r>
              <a:rPr sz="2800" spc="30" dirty="0">
                <a:latin typeface="Calibri"/>
                <a:cs typeface="Calibri"/>
              </a:rPr>
              <a:t> </a:t>
            </a:r>
            <a:r>
              <a:rPr sz="2800" spc="-15" dirty="0">
                <a:latin typeface="Calibri"/>
                <a:cs typeface="Calibri"/>
              </a:rPr>
              <a:t>Relationship</a:t>
            </a:r>
            <a:r>
              <a:rPr sz="2800" spc="40" dirty="0">
                <a:latin typeface="Calibri"/>
                <a:cs typeface="Calibri"/>
              </a:rPr>
              <a:t> </a:t>
            </a:r>
            <a:r>
              <a:rPr sz="2800" spc="-10" dirty="0">
                <a:latin typeface="Calibri"/>
                <a:cs typeface="Calibri"/>
              </a:rPr>
              <a:t>Management</a:t>
            </a:r>
            <a:r>
              <a:rPr sz="2800" spc="20" dirty="0">
                <a:latin typeface="Calibri"/>
                <a:cs typeface="Calibri"/>
              </a:rPr>
              <a:t> </a:t>
            </a:r>
            <a:r>
              <a:rPr sz="2800" spc="-15" dirty="0">
                <a:latin typeface="Calibri"/>
                <a:cs typeface="Calibri"/>
              </a:rPr>
              <a:t>products</a:t>
            </a:r>
            <a:r>
              <a:rPr sz="2800" spc="55" dirty="0">
                <a:latin typeface="Calibri"/>
                <a:cs typeface="Calibri"/>
              </a:rPr>
              <a:t> </a:t>
            </a:r>
            <a:r>
              <a:rPr sz="2800" spc="-20" dirty="0">
                <a:latin typeface="Calibri"/>
                <a:cs typeface="Calibri"/>
              </a:rPr>
              <a:t>are</a:t>
            </a:r>
            <a:r>
              <a:rPr sz="2800" dirty="0">
                <a:latin typeface="Calibri"/>
                <a:cs typeface="Calibri"/>
              </a:rPr>
              <a:t> </a:t>
            </a:r>
            <a:r>
              <a:rPr sz="2800" spc="-5" dirty="0">
                <a:latin typeface="Calibri"/>
                <a:cs typeface="Calibri"/>
              </a:rPr>
              <a:t>an</a:t>
            </a:r>
            <a:r>
              <a:rPr sz="2800" spc="20" dirty="0">
                <a:latin typeface="Calibri"/>
                <a:cs typeface="Calibri"/>
              </a:rPr>
              <a:t> </a:t>
            </a:r>
            <a:r>
              <a:rPr sz="2800" spc="-15" dirty="0">
                <a:latin typeface="Calibri"/>
                <a:cs typeface="Calibri"/>
              </a:rPr>
              <a:t>important</a:t>
            </a:r>
            <a:r>
              <a:rPr sz="2800" spc="35" dirty="0">
                <a:latin typeface="Calibri"/>
                <a:cs typeface="Calibri"/>
              </a:rPr>
              <a:t> </a:t>
            </a:r>
            <a:r>
              <a:rPr sz="2800" spc="-5" dirty="0">
                <a:latin typeface="Calibri"/>
                <a:cs typeface="Calibri"/>
              </a:rPr>
              <a:t>service </a:t>
            </a:r>
            <a:r>
              <a:rPr sz="2800" spc="-615" dirty="0">
                <a:latin typeface="Calibri"/>
                <a:cs typeface="Calibri"/>
              </a:rPr>
              <a:t> </a:t>
            </a:r>
            <a:r>
              <a:rPr sz="2800" spc="-10" dirty="0">
                <a:latin typeface="Calibri"/>
                <a:cs typeface="Calibri"/>
              </a:rPr>
              <a:t>within</a:t>
            </a:r>
            <a:r>
              <a:rPr sz="2800" spc="25" dirty="0">
                <a:latin typeface="Calibri"/>
                <a:cs typeface="Calibri"/>
              </a:rPr>
              <a:t> </a:t>
            </a:r>
            <a:r>
              <a:rPr sz="2800" spc="-5" dirty="0">
                <a:latin typeface="Calibri"/>
                <a:cs typeface="Calibri"/>
              </a:rPr>
              <a:t>an</a:t>
            </a:r>
            <a:r>
              <a:rPr sz="2800" spc="5" dirty="0">
                <a:latin typeface="Calibri"/>
                <a:cs typeface="Calibri"/>
              </a:rPr>
              <a:t> </a:t>
            </a:r>
            <a:r>
              <a:rPr sz="2800" spc="-10" dirty="0">
                <a:latin typeface="Calibri"/>
                <a:cs typeface="Calibri"/>
              </a:rPr>
              <a:t>enterprise.</a:t>
            </a:r>
            <a:r>
              <a:rPr sz="2800" spc="35" dirty="0">
                <a:latin typeface="Calibri"/>
                <a:cs typeface="Calibri"/>
              </a:rPr>
              <a:t> </a:t>
            </a:r>
            <a:r>
              <a:rPr sz="2800" spc="-10" dirty="0">
                <a:latin typeface="Calibri"/>
                <a:cs typeface="Calibri"/>
              </a:rPr>
              <a:t>They</a:t>
            </a:r>
            <a:r>
              <a:rPr sz="2800" spc="5" dirty="0">
                <a:latin typeface="Calibri"/>
                <a:cs typeface="Calibri"/>
              </a:rPr>
              <a:t> </a:t>
            </a:r>
            <a:r>
              <a:rPr sz="2800" spc="-10" dirty="0">
                <a:latin typeface="Calibri"/>
                <a:cs typeface="Calibri"/>
              </a:rPr>
              <a:t>allow</a:t>
            </a:r>
            <a:r>
              <a:rPr sz="2800" spc="15" dirty="0">
                <a:latin typeface="Calibri"/>
                <a:cs typeface="Calibri"/>
              </a:rPr>
              <a:t> </a:t>
            </a:r>
            <a:r>
              <a:rPr sz="2800" spc="-15" dirty="0">
                <a:latin typeface="Calibri"/>
                <a:cs typeface="Calibri"/>
              </a:rPr>
              <a:t>to</a:t>
            </a:r>
            <a:r>
              <a:rPr sz="2800" spc="10" dirty="0">
                <a:latin typeface="Calibri"/>
                <a:cs typeface="Calibri"/>
              </a:rPr>
              <a:t> </a:t>
            </a:r>
            <a:r>
              <a:rPr sz="2800" spc="-25" dirty="0">
                <a:latin typeface="Calibri"/>
                <a:cs typeface="Calibri"/>
              </a:rPr>
              <a:t>keep</a:t>
            </a:r>
            <a:r>
              <a:rPr sz="2800" spc="5" dirty="0">
                <a:latin typeface="Calibri"/>
                <a:cs typeface="Calibri"/>
              </a:rPr>
              <a:t> </a:t>
            </a:r>
            <a:r>
              <a:rPr sz="2800" spc="-15" dirty="0">
                <a:latin typeface="Calibri"/>
                <a:cs typeface="Calibri"/>
              </a:rPr>
              <a:t>track</a:t>
            </a:r>
            <a:r>
              <a:rPr sz="2800" spc="10" dirty="0">
                <a:latin typeface="Calibri"/>
                <a:cs typeface="Calibri"/>
              </a:rPr>
              <a:t> </a:t>
            </a:r>
            <a:r>
              <a:rPr sz="2800" spc="-5" dirty="0">
                <a:latin typeface="Calibri"/>
                <a:cs typeface="Calibri"/>
              </a:rPr>
              <a:t>of</a:t>
            </a:r>
            <a:r>
              <a:rPr sz="2800" spc="10" dirty="0">
                <a:latin typeface="Calibri"/>
                <a:cs typeface="Calibri"/>
              </a:rPr>
              <a:t> </a:t>
            </a:r>
            <a:r>
              <a:rPr sz="2800" b="1" spc="-15" dirty="0">
                <a:latin typeface="Calibri"/>
                <a:cs typeface="Calibri"/>
              </a:rPr>
              <a:t>customer </a:t>
            </a:r>
            <a:r>
              <a:rPr sz="2800" b="1" spc="-10" dirty="0">
                <a:latin typeface="Calibri"/>
                <a:cs typeface="Calibri"/>
              </a:rPr>
              <a:t> </a:t>
            </a:r>
            <a:r>
              <a:rPr sz="2800" b="1" spc="-15" dirty="0">
                <a:latin typeface="Calibri"/>
                <a:cs typeface="Calibri"/>
              </a:rPr>
              <a:t>information</a:t>
            </a:r>
            <a:r>
              <a:rPr sz="2800" spc="-15" dirty="0">
                <a:latin typeface="Calibri"/>
                <a:cs typeface="Calibri"/>
              </a:rPr>
              <a:t>,</a:t>
            </a:r>
            <a:r>
              <a:rPr sz="2800" spc="20" dirty="0">
                <a:latin typeface="Calibri"/>
                <a:cs typeface="Calibri"/>
              </a:rPr>
              <a:t> </a:t>
            </a:r>
            <a:r>
              <a:rPr sz="2800" spc="-15" dirty="0">
                <a:latin typeface="Calibri"/>
                <a:cs typeface="Calibri"/>
              </a:rPr>
              <a:t>contracts,</a:t>
            </a:r>
            <a:r>
              <a:rPr sz="2800" spc="20" dirty="0">
                <a:latin typeface="Calibri"/>
                <a:cs typeface="Calibri"/>
              </a:rPr>
              <a:t> </a:t>
            </a:r>
            <a:r>
              <a:rPr sz="2800" spc="-15" dirty="0">
                <a:latin typeface="Calibri"/>
                <a:cs typeface="Calibri"/>
              </a:rPr>
              <a:t>etc..</a:t>
            </a:r>
            <a:endParaRPr sz="2800">
              <a:latin typeface="Calibri"/>
              <a:cs typeface="Calibri"/>
            </a:endParaRPr>
          </a:p>
          <a:p>
            <a:pPr>
              <a:lnSpc>
                <a:spcPct val="100000"/>
              </a:lnSpc>
            </a:pPr>
            <a:endParaRPr sz="3800">
              <a:latin typeface="Calibri"/>
              <a:cs typeface="Calibri"/>
            </a:endParaRPr>
          </a:p>
          <a:p>
            <a:pPr marL="12700">
              <a:lnSpc>
                <a:spcPct val="100000"/>
              </a:lnSpc>
            </a:pPr>
            <a:r>
              <a:rPr sz="2800" spc="-15" dirty="0">
                <a:latin typeface="Calibri"/>
                <a:cs typeface="Calibri"/>
              </a:rPr>
              <a:t>Products:</a:t>
            </a:r>
            <a:r>
              <a:rPr sz="2800" spc="45" dirty="0">
                <a:latin typeface="Calibri"/>
                <a:cs typeface="Calibri"/>
              </a:rPr>
              <a:t> </a:t>
            </a:r>
            <a:r>
              <a:rPr sz="2800" spc="-100" dirty="0">
                <a:latin typeface="Calibri"/>
                <a:cs typeface="Calibri"/>
              </a:rPr>
              <a:t>SAP,</a:t>
            </a:r>
            <a:r>
              <a:rPr sz="2800" spc="40" dirty="0">
                <a:latin typeface="Calibri"/>
                <a:cs typeface="Calibri"/>
              </a:rPr>
              <a:t> </a:t>
            </a:r>
            <a:r>
              <a:rPr sz="2800" spc="-10" dirty="0">
                <a:latin typeface="Calibri"/>
                <a:cs typeface="Calibri"/>
              </a:rPr>
              <a:t>Dynamics,</a:t>
            </a:r>
            <a:r>
              <a:rPr sz="2800" spc="40" dirty="0">
                <a:latin typeface="Calibri"/>
                <a:cs typeface="Calibri"/>
              </a:rPr>
              <a:t> </a:t>
            </a:r>
            <a:r>
              <a:rPr sz="2800" spc="-15" dirty="0">
                <a:latin typeface="Calibri"/>
                <a:cs typeface="Calibri"/>
              </a:rPr>
              <a:t>Salesforce,..</a:t>
            </a:r>
            <a:endParaRPr sz="2800">
              <a:latin typeface="Calibri"/>
              <a:cs typeface="Calibri"/>
            </a:endParaRPr>
          </a:p>
          <a:p>
            <a:pPr marL="12700">
              <a:lnSpc>
                <a:spcPct val="100000"/>
              </a:lnSpc>
              <a:spcBef>
                <a:spcPts val="660"/>
              </a:spcBef>
            </a:pPr>
            <a:r>
              <a:rPr sz="2800" spc="-15" dirty="0">
                <a:latin typeface="Calibri"/>
                <a:cs typeface="Calibri"/>
              </a:rPr>
              <a:t>Protocols</a:t>
            </a:r>
            <a:r>
              <a:rPr sz="2800" spc="20" dirty="0">
                <a:latin typeface="Calibri"/>
                <a:cs typeface="Calibri"/>
              </a:rPr>
              <a:t> </a:t>
            </a:r>
            <a:r>
              <a:rPr sz="2800" spc="-5" dirty="0">
                <a:latin typeface="Calibri"/>
                <a:cs typeface="Calibri"/>
              </a:rPr>
              <a:t>and</a:t>
            </a:r>
            <a:r>
              <a:rPr sz="2800" spc="5" dirty="0">
                <a:latin typeface="Calibri"/>
                <a:cs typeface="Calibri"/>
              </a:rPr>
              <a:t> </a:t>
            </a:r>
            <a:r>
              <a:rPr sz="2800" spc="-15" dirty="0">
                <a:latin typeface="Calibri"/>
                <a:cs typeface="Calibri"/>
              </a:rPr>
              <a:t>Ports:</a:t>
            </a:r>
            <a:r>
              <a:rPr sz="2800" spc="20" dirty="0">
                <a:latin typeface="Calibri"/>
                <a:cs typeface="Calibri"/>
              </a:rPr>
              <a:t> </a:t>
            </a:r>
            <a:r>
              <a:rPr sz="2800" spc="-70" dirty="0">
                <a:latin typeface="Calibri"/>
                <a:cs typeface="Calibri"/>
              </a:rPr>
              <a:t>REST,</a:t>
            </a:r>
            <a:r>
              <a:rPr sz="2800" dirty="0">
                <a:latin typeface="Calibri"/>
                <a:cs typeface="Calibri"/>
              </a:rPr>
              <a:t> </a:t>
            </a:r>
            <a:r>
              <a:rPr sz="2800" spc="-5" dirty="0">
                <a:latin typeface="Calibri"/>
                <a:cs typeface="Calibri"/>
              </a:rPr>
              <a:t>80,</a:t>
            </a:r>
            <a:r>
              <a:rPr sz="2800" spc="20" dirty="0">
                <a:latin typeface="Calibri"/>
                <a:cs typeface="Calibri"/>
              </a:rPr>
              <a:t> </a:t>
            </a:r>
            <a:r>
              <a:rPr sz="2800" spc="-10" dirty="0">
                <a:latin typeface="Calibri"/>
                <a:cs typeface="Calibri"/>
              </a:rPr>
              <a:t>443,</a:t>
            </a:r>
            <a:r>
              <a:rPr sz="2800" spc="25" dirty="0">
                <a:latin typeface="Calibri"/>
                <a:cs typeface="Calibri"/>
              </a:rPr>
              <a:t> </a:t>
            </a:r>
            <a:r>
              <a:rPr sz="2800" spc="-10" dirty="0">
                <a:latin typeface="Calibri"/>
                <a:cs typeface="Calibri"/>
              </a:rPr>
              <a:t>various</a:t>
            </a:r>
            <a:r>
              <a:rPr sz="2800" spc="10" dirty="0">
                <a:latin typeface="Calibri"/>
                <a:cs typeface="Calibri"/>
              </a:rPr>
              <a:t> </a:t>
            </a:r>
            <a:r>
              <a:rPr sz="2800" spc="-15" dirty="0">
                <a:latin typeface="Calibri"/>
                <a:cs typeface="Calibri"/>
              </a:rPr>
              <a:t>others…</a:t>
            </a:r>
            <a:endParaRPr sz="2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692594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CRM</a:t>
            </a:r>
            <a:r>
              <a:rPr b="0" spc="-30" dirty="0">
                <a:latin typeface="Calibri Light"/>
                <a:cs typeface="Calibri Light"/>
              </a:rPr>
              <a:t> </a:t>
            </a:r>
            <a:r>
              <a:rPr b="0" dirty="0">
                <a:latin typeface="Calibri Light"/>
                <a:cs typeface="Calibri Light"/>
              </a:rPr>
              <a:t>Solutions</a:t>
            </a:r>
            <a:r>
              <a:rPr b="0" spc="-10" dirty="0">
                <a:latin typeface="Calibri Light"/>
                <a:cs typeface="Calibri Light"/>
              </a:rPr>
              <a:t> </a:t>
            </a:r>
            <a:r>
              <a:rPr b="0" dirty="0">
                <a:latin typeface="Calibri Light"/>
                <a:cs typeface="Calibri Light"/>
              </a:rPr>
              <a:t>–</a:t>
            </a:r>
            <a:r>
              <a:rPr b="0" spc="-15" dirty="0">
                <a:latin typeface="Calibri Light"/>
                <a:cs typeface="Calibri Light"/>
              </a:rPr>
              <a:t> </a:t>
            </a:r>
            <a:r>
              <a:rPr b="0" spc="-30" dirty="0">
                <a:latin typeface="Calibri Light"/>
                <a:cs typeface="Calibri Light"/>
              </a:rPr>
              <a:t>Hacker’s</a:t>
            </a:r>
            <a:r>
              <a:rPr b="0" spc="-35" dirty="0">
                <a:latin typeface="Calibri Light"/>
                <a:cs typeface="Calibri Light"/>
              </a:rPr>
              <a:t>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2781935" cy="4521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10" dirty="0">
                <a:latin typeface="Calibri"/>
                <a:cs typeface="Calibri"/>
              </a:rPr>
              <a:t>What</a:t>
            </a:r>
            <a:r>
              <a:rPr sz="2800" spc="-20" dirty="0">
                <a:latin typeface="Calibri"/>
                <a:cs typeface="Calibri"/>
              </a:rPr>
              <a:t> </a:t>
            </a:r>
            <a:r>
              <a:rPr sz="2800" spc="-15" dirty="0">
                <a:latin typeface="Calibri"/>
                <a:cs typeface="Calibri"/>
              </a:rPr>
              <a:t>to</a:t>
            </a:r>
            <a:r>
              <a:rPr sz="2800" spc="-30" dirty="0">
                <a:latin typeface="Calibri"/>
                <a:cs typeface="Calibri"/>
              </a:rPr>
              <a:t> </a:t>
            </a:r>
            <a:r>
              <a:rPr sz="2800" spc="-5" dirty="0">
                <a:latin typeface="Calibri"/>
                <a:cs typeface="Calibri"/>
              </a:rPr>
              <a:t>look</a:t>
            </a:r>
            <a:r>
              <a:rPr sz="2800" spc="-30" dirty="0">
                <a:latin typeface="Calibri"/>
                <a:cs typeface="Calibri"/>
              </a:rPr>
              <a:t> </a:t>
            </a:r>
            <a:r>
              <a:rPr sz="2800" spc="-20" dirty="0">
                <a:latin typeface="Calibri"/>
                <a:cs typeface="Calibri"/>
              </a:rPr>
              <a:t>for?</a:t>
            </a:r>
            <a:endParaRPr sz="28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5354955" cy="696595"/>
          </a:xfrm>
          <a:prstGeom prst="rect">
            <a:avLst/>
          </a:prstGeom>
        </p:spPr>
        <p:txBody>
          <a:bodyPr vert="horz" wrap="square" lIns="0" tIns="13335" rIns="0" bIns="0" rtlCol="0">
            <a:spAutoFit/>
          </a:bodyPr>
          <a:lstStyle/>
          <a:p>
            <a:pPr marL="12700">
              <a:lnSpc>
                <a:spcPct val="100000"/>
              </a:lnSpc>
              <a:spcBef>
                <a:spcPts val="105"/>
              </a:spcBef>
            </a:pPr>
            <a:r>
              <a:rPr b="0" spc="-25" dirty="0">
                <a:latin typeface="Calibri Light"/>
                <a:cs typeface="Calibri Light"/>
              </a:rPr>
              <a:t>Remote</a:t>
            </a:r>
            <a:r>
              <a:rPr b="0" spc="-20" dirty="0">
                <a:latin typeface="Calibri Light"/>
                <a:cs typeface="Calibri Light"/>
              </a:rPr>
              <a:t> </a:t>
            </a:r>
            <a:r>
              <a:rPr b="0" spc="-5" dirty="0">
                <a:latin typeface="Calibri Light"/>
                <a:cs typeface="Calibri Light"/>
              </a:rPr>
              <a:t>Access</a:t>
            </a:r>
            <a:r>
              <a:rPr b="0" spc="-20" dirty="0">
                <a:latin typeface="Calibri Light"/>
                <a:cs typeface="Calibri Light"/>
              </a:rPr>
              <a:t> </a:t>
            </a:r>
            <a:r>
              <a:rPr b="0" dirty="0">
                <a:latin typeface="Calibri Light"/>
                <a:cs typeface="Calibri Light"/>
              </a:rPr>
              <a:t>Services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356850" cy="3539490"/>
          </a:xfrm>
          <a:prstGeom prst="rect">
            <a:avLst/>
          </a:prstGeom>
        </p:spPr>
        <p:txBody>
          <a:bodyPr vert="horz" wrap="square" lIns="0" tIns="59690" rIns="0" bIns="0" rtlCol="0">
            <a:spAutoFit/>
          </a:bodyPr>
          <a:lstStyle/>
          <a:p>
            <a:pPr marL="12700" marR="5080" indent="-635" algn="just">
              <a:lnSpc>
                <a:spcPts val="3030"/>
              </a:lnSpc>
              <a:spcBef>
                <a:spcPts val="470"/>
              </a:spcBef>
            </a:pPr>
            <a:r>
              <a:rPr sz="2800" spc="-5" dirty="0">
                <a:latin typeface="Calibri"/>
                <a:cs typeface="Calibri"/>
              </a:rPr>
              <a:t>In </a:t>
            </a:r>
            <a:r>
              <a:rPr sz="2800" spc="-15" dirty="0">
                <a:latin typeface="Calibri"/>
                <a:cs typeface="Calibri"/>
              </a:rPr>
              <a:t>order </a:t>
            </a:r>
            <a:r>
              <a:rPr sz="2800" spc="-20" dirty="0">
                <a:latin typeface="Calibri"/>
                <a:cs typeface="Calibri"/>
              </a:rPr>
              <a:t>to </a:t>
            </a:r>
            <a:r>
              <a:rPr sz="2800" spc="-10" dirty="0">
                <a:latin typeface="Calibri"/>
                <a:cs typeface="Calibri"/>
              </a:rPr>
              <a:t>enable </a:t>
            </a:r>
            <a:r>
              <a:rPr sz="2800" spc="-15" dirty="0">
                <a:latin typeface="Calibri"/>
                <a:cs typeface="Calibri"/>
              </a:rPr>
              <a:t>employee </a:t>
            </a:r>
            <a:r>
              <a:rPr sz="2800" spc="-10" dirty="0">
                <a:latin typeface="Calibri"/>
                <a:cs typeface="Calibri"/>
              </a:rPr>
              <a:t>productivity </a:t>
            </a:r>
            <a:r>
              <a:rPr sz="2800" spc="-15" dirty="0">
                <a:latin typeface="Calibri"/>
                <a:cs typeface="Calibri"/>
              </a:rPr>
              <a:t>most </a:t>
            </a:r>
            <a:r>
              <a:rPr sz="2800" spc="-10" dirty="0">
                <a:latin typeface="Calibri"/>
                <a:cs typeface="Calibri"/>
              </a:rPr>
              <a:t>enterprises allow their </a:t>
            </a:r>
            <a:r>
              <a:rPr sz="2800" spc="-5" dirty="0">
                <a:latin typeface="Calibri"/>
                <a:cs typeface="Calibri"/>
              </a:rPr>
              <a:t> </a:t>
            </a:r>
            <a:r>
              <a:rPr sz="2800" spc="-15" dirty="0">
                <a:latin typeface="Calibri"/>
                <a:cs typeface="Calibri"/>
              </a:rPr>
              <a:t>employees </a:t>
            </a:r>
            <a:r>
              <a:rPr sz="2800" spc="-20" dirty="0">
                <a:latin typeface="Calibri"/>
                <a:cs typeface="Calibri"/>
              </a:rPr>
              <a:t>to </a:t>
            </a:r>
            <a:r>
              <a:rPr sz="2800" spc="-5" dirty="0">
                <a:latin typeface="Calibri"/>
                <a:cs typeface="Calibri"/>
              </a:rPr>
              <a:t>connect </a:t>
            </a:r>
            <a:r>
              <a:rPr sz="2800" spc="-20" dirty="0">
                <a:latin typeface="Calibri"/>
                <a:cs typeface="Calibri"/>
              </a:rPr>
              <a:t>to </a:t>
            </a:r>
            <a:r>
              <a:rPr sz="2800" spc="-10" dirty="0">
                <a:latin typeface="Calibri"/>
                <a:cs typeface="Calibri"/>
              </a:rPr>
              <a:t>the </a:t>
            </a:r>
            <a:r>
              <a:rPr sz="2800" spc="-20" dirty="0">
                <a:latin typeface="Calibri"/>
                <a:cs typeface="Calibri"/>
              </a:rPr>
              <a:t>corporate </a:t>
            </a:r>
            <a:r>
              <a:rPr sz="2800" spc="-15" dirty="0">
                <a:latin typeface="Calibri"/>
                <a:cs typeface="Calibri"/>
              </a:rPr>
              <a:t>infrastructure </a:t>
            </a:r>
            <a:r>
              <a:rPr sz="2800" spc="-10" dirty="0">
                <a:latin typeface="Calibri"/>
                <a:cs typeface="Calibri"/>
              </a:rPr>
              <a:t>via </a:t>
            </a:r>
            <a:r>
              <a:rPr sz="2800" spc="-15" dirty="0">
                <a:latin typeface="Calibri"/>
                <a:cs typeface="Calibri"/>
              </a:rPr>
              <a:t>remote </a:t>
            </a:r>
            <a:r>
              <a:rPr sz="2800" spc="-5" dirty="0">
                <a:latin typeface="Calibri"/>
                <a:cs typeface="Calibri"/>
              </a:rPr>
              <a:t>access </a:t>
            </a:r>
            <a:r>
              <a:rPr sz="2800" spc="-620" dirty="0">
                <a:latin typeface="Calibri"/>
                <a:cs typeface="Calibri"/>
              </a:rPr>
              <a:t> </a:t>
            </a:r>
            <a:r>
              <a:rPr sz="2800" spc="-5" dirty="0">
                <a:latin typeface="Calibri"/>
                <a:cs typeface="Calibri"/>
              </a:rPr>
              <a:t>services.</a:t>
            </a:r>
            <a:endParaRPr sz="2800">
              <a:latin typeface="Calibri"/>
              <a:cs typeface="Calibri"/>
            </a:endParaRPr>
          </a:p>
          <a:p>
            <a:pPr>
              <a:lnSpc>
                <a:spcPct val="100000"/>
              </a:lnSpc>
              <a:spcBef>
                <a:spcPts val="55"/>
              </a:spcBef>
            </a:pPr>
            <a:endParaRPr sz="3750">
              <a:latin typeface="Calibri"/>
              <a:cs typeface="Calibri"/>
            </a:endParaRPr>
          </a:p>
          <a:p>
            <a:pPr marL="241300" indent="-228600">
              <a:lnSpc>
                <a:spcPct val="100000"/>
              </a:lnSpc>
              <a:buFont typeface="Arial"/>
              <a:buChar char="•"/>
              <a:tabLst>
                <a:tab pos="241300" algn="l"/>
              </a:tabLst>
            </a:pPr>
            <a:r>
              <a:rPr sz="2800" spc="-15" dirty="0">
                <a:latin typeface="Calibri"/>
                <a:cs typeface="Calibri"/>
              </a:rPr>
              <a:t>Products</a:t>
            </a:r>
            <a:r>
              <a:rPr sz="2800" spc="30"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Services:</a:t>
            </a:r>
            <a:endParaRPr sz="2800">
              <a:latin typeface="Calibri"/>
              <a:cs typeface="Calibri"/>
            </a:endParaRPr>
          </a:p>
          <a:p>
            <a:pPr marL="698500" lvl="1" indent="-228600">
              <a:lnSpc>
                <a:spcPct val="100000"/>
              </a:lnSpc>
              <a:spcBef>
                <a:spcPts val="245"/>
              </a:spcBef>
              <a:buFont typeface="Arial"/>
              <a:buChar char="•"/>
              <a:tabLst>
                <a:tab pos="698500" algn="l"/>
              </a:tabLst>
            </a:pPr>
            <a:r>
              <a:rPr sz="2400" spc="-10" dirty="0">
                <a:latin typeface="Calibri"/>
                <a:cs typeface="Calibri"/>
              </a:rPr>
              <a:t>Remote</a:t>
            </a:r>
            <a:r>
              <a:rPr sz="2400" spc="-30" dirty="0">
                <a:latin typeface="Calibri"/>
                <a:cs typeface="Calibri"/>
              </a:rPr>
              <a:t> </a:t>
            </a:r>
            <a:r>
              <a:rPr sz="2400" spc="-10" dirty="0">
                <a:latin typeface="Calibri"/>
                <a:cs typeface="Calibri"/>
              </a:rPr>
              <a:t>Desktop,</a:t>
            </a:r>
            <a:r>
              <a:rPr sz="2400" spc="-20" dirty="0">
                <a:latin typeface="Calibri"/>
                <a:cs typeface="Calibri"/>
              </a:rPr>
              <a:t> </a:t>
            </a:r>
            <a:r>
              <a:rPr sz="2400" spc="-30" dirty="0">
                <a:latin typeface="Calibri"/>
                <a:cs typeface="Calibri"/>
              </a:rPr>
              <a:t>Terminal</a:t>
            </a:r>
            <a:r>
              <a:rPr sz="2400" spc="-5" dirty="0">
                <a:latin typeface="Calibri"/>
                <a:cs typeface="Calibri"/>
              </a:rPr>
              <a:t> </a:t>
            </a:r>
            <a:r>
              <a:rPr sz="2400" dirty="0">
                <a:latin typeface="Calibri"/>
                <a:cs typeface="Calibri"/>
              </a:rPr>
              <a:t>Services,</a:t>
            </a:r>
            <a:r>
              <a:rPr sz="2400" spc="-20" dirty="0">
                <a:latin typeface="Calibri"/>
                <a:cs typeface="Calibri"/>
              </a:rPr>
              <a:t> </a:t>
            </a:r>
            <a:r>
              <a:rPr sz="2400" dirty="0">
                <a:latin typeface="Calibri"/>
                <a:cs typeface="Calibri"/>
              </a:rPr>
              <a:t>SSH,</a:t>
            </a:r>
            <a:r>
              <a:rPr sz="2400" spc="-15" dirty="0">
                <a:latin typeface="Calibri"/>
                <a:cs typeface="Calibri"/>
              </a:rPr>
              <a:t> </a:t>
            </a:r>
            <a:r>
              <a:rPr sz="2400" spc="-5" dirty="0">
                <a:latin typeface="Calibri"/>
                <a:cs typeface="Calibri"/>
              </a:rPr>
              <a:t>RADIUS</a:t>
            </a:r>
            <a:r>
              <a:rPr sz="2400" spc="-20" dirty="0">
                <a:latin typeface="Calibri"/>
                <a:cs typeface="Calibri"/>
              </a:rPr>
              <a:t> </a:t>
            </a:r>
            <a:r>
              <a:rPr sz="2400" spc="-5" dirty="0">
                <a:latin typeface="Calibri"/>
                <a:cs typeface="Calibri"/>
              </a:rPr>
              <a:t>Servers</a:t>
            </a:r>
            <a:endParaRPr sz="2400">
              <a:latin typeface="Calibri"/>
              <a:cs typeface="Calibri"/>
            </a:endParaRPr>
          </a:p>
          <a:p>
            <a:pPr marL="698500" lvl="1" indent="-228600">
              <a:lnSpc>
                <a:spcPct val="100000"/>
              </a:lnSpc>
              <a:spcBef>
                <a:spcPts val="204"/>
              </a:spcBef>
              <a:buFont typeface="Arial"/>
              <a:buChar char="•"/>
              <a:tabLst>
                <a:tab pos="698500" algn="l"/>
              </a:tabLst>
            </a:pPr>
            <a:r>
              <a:rPr sz="2400" spc="-5" dirty="0">
                <a:latin typeface="Calibri"/>
                <a:cs typeface="Calibri"/>
              </a:rPr>
              <a:t>VPN</a:t>
            </a:r>
            <a:r>
              <a:rPr sz="2400" spc="-15" dirty="0">
                <a:latin typeface="Calibri"/>
                <a:cs typeface="Calibri"/>
              </a:rPr>
              <a:t> </a:t>
            </a:r>
            <a:r>
              <a:rPr sz="2400" spc="-5" dirty="0">
                <a:latin typeface="Calibri"/>
                <a:cs typeface="Calibri"/>
              </a:rPr>
              <a:t>and</a:t>
            </a:r>
            <a:r>
              <a:rPr sz="2400" spc="-20" dirty="0">
                <a:latin typeface="Calibri"/>
                <a:cs typeface="Calibri"/>
              </a:rPr>
              <a:t> </a:t>
            </a:r>
            <a:r>
              <a:rPr sz="2400" spc="-5" dirty="0">
                <a:latin typeface="Calibri"/>
                <a:cs typeface="Calibri"/>
              </a:rPr>
              <a:t>Direct</a:t>
            </a:r>
            <a:r>
              <a:rPr sz="2400" spc="-45" dirty="0">
                <a:latin typeface="Calibri"/>
                <a:cs typeface="Calibri"/>
              </a:rPr>
              <a:t> </a:t>
            </a:r>
            <a:r>
              <a:rPr sz="2400" spc="-5" dirty="0">
                <a:latin typeface="Calibri"/>
                <a:cs typeface="Calibri"/>
              </a:rPr>
              <a:t>Connect</a:t>
            </a:r>
            <a:endParaRPr sz="2400">
              <a:latin typeface="Calibri"/>
              <a:cs typeface="Calibri"/>
            </a:endParaRPr>
          </a:p>
          <a:p>
            <a:pPr marL="241300" indent="-228600">
              <a:lnSpc>
                <a:spcPct val="100000"/>
              </a:lnSpc>
              <a:spcBef>
                <a:spcPts val="645"/>
              </a:spcBef>
              <a:buFont typeface="Arial"/>
              <a:buChar char="•"/>
              <a:tabLst>
                <a:tab pos="241300" algn="l"/>
              </a:tabLst>
            </a:pPr>
            <a:r>
              <a:rPr sz="2800" spc="-15" dirty="0">
                <a:latin typeface="Calibri"/>
                <a:cs typeface="Calibri"/>
              </a:rPr>
              <a:t>Interesting</a:t>
            </a:r>
            <a:r>
              <a:rPr sz="2800" dirty="0">
                <a:latin typeface="Calibri"/>
                <a:cs typeface="Calibri"/>
              </a:rPr>
              <a:t> </a:t>
            </a:r>
            <a:r>
              <a:rPr sz="2800" spc="-15" dirty="0">
                <a:latin typeface="Calibri"/>
                <a:cs typeface="Calibri"/>
              </a:rPr>
              <a:t>Ports:</a:t>
            </a:r>
            <a:r>
              <a:rPr sz="2800" spc="20" dirty="0">
                <a:latin typeface="Calibri"/>
                <a:cs typeface="Calibri"/>
              </a:rPr>
              <a:t> </a:t>
            </a:r>
            <a:r>
              <a:rPr sz="2800" spc="-10" dirty="0">
                <a:latin typeface="Calibri"/>
                <a:cs typeface="Calibri"/>
              </a:rPr>
              <a:t>3389,</a:t>
            </a:r>
            <a:r>
              <a:rPr sz="2800" spc="25" dirty="0">
                <a:latin typeface="Calibri"/>
                <a:cs typeface="Calibri"/>
              </a:rPr>
              <a:t> </a:t>
            </a:r>
            <a:r>
              <a:rPr sz="2800" spc="-10" dirty="0">
                <a:latin typeface="Calibri"/>
                <a:cs typeface="Calibri"/>
              </a:rPr>
              <a:t>22,…</a:t>
            </a:r>
            <a:endParaRPr sz="2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8996680" cy="696595"/>
          </a:xfrm>
          <a:prstGeom prst="rect">
            <a:avLst/>
          </a:prstGeom>
        </p:spPr>
        <p:txBody>
          <a:bodyPr vert="horz" wrap="square" lIns="0" tIns="13335" rIns="0" bIns="0" rtlCol="0">
            <a:spAutoFit/>
          </a:bodyPr>
          <a:lstStyle/>
          <a:p>
            <a:pPr marL="12700">
              <a:lnSpc>
                <a:spcPct val="100000"/>
              </a:lnSpc>
              <a:spcBef>
                <a:spcPts val="105"/>
              </a:spcBef>
            </a:pPr>
            <a:r>
              <a:rPr b="0" spc="-25" dirty="0">
                <a:latin typeface="Calibri Light"/>
                <a:cs typeface="Calibri Light"/>
              </a:rPr>
              <a:t>Remote</a:t>
            </a:r>
            <a:r>
              <a:rPr b="0" dirty="0">
                <a:latin typeface="Calibri Light"/>
                <a:cs typeface="Calibri Light"/>
              </a:rPr>
              <a:t> </a:t>
            </a:r>
            <a:r>
              <a:rPr b="0" spc="-5" dirty="0">
                <a:latin typeface="Calibri Light"/>
                <a:cs typeface="Calibri Light"/>
              </a:rPr>
              <a:t>Access</a:t>
            </a:r>
            <a:r>
              <a:rPr b="0" dirty="0">
                <a:latin typeface="Calibri Light"/>
                <a:cs typeface="Calibri Light"/>
              </a:rPr>
              <a:t> Services – </a:t>
            </a:r>
            <a:r>
              <a:rPr b="0" spc="-30" dirty="0">
                <a:latin typeface="Calibri Light"/>
                <a:cs typeface="Calibri Light"/>
              </a:rPr>
              <a:t>Hacker’s</a:t>
            </a:r>
            <a:r>
              <a:rPr b="0" spc="-15" dirty="0">
                <a:latin typeface="Calibri Light"/>
                <a:cs typeface="Calibri Light"/>
              </a:rPr>
              <a:t> </a:t>
            </a:r>
            <a:r>
              <a:rPr b="0" spc="-10" dirty="0">
                <a:latin typeface="Calibri Light"/>
                <a:cs typeface="Calibri Light"/>
              </a:rPr>
              <a:t>View</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9763760" cy="3902075"/>
          </a:xfrm>
          <a:prstGeom prst="rect">
            <a:avLst/>
          </a:prstGeom>
        </p:spPr>
        <p:txBody>
          <a:bodyPr vert="horz" wrap="square" lIns="0" tIns="59690" rIns="0" bIns="0" rtlCol="0">
            <a:spAutoFit/>
          </a:bodyPr>
          <a:lstStyle/>
          <a:p>
            <a:pPr marL="12700" marR="5080">
              <a:lnSpc>
                <a:spcPts val="3030"/>
              </a:lnSpc>
              <a:spcBef>
                <a:spcPts val="470"/>
              </a:spcBef>
            </a:pPr>
            <a:r>
              <a:rPr sz="2800" spc="-30" dirty="0">
                <a:latin typeface="Calibri"/>
                <a:cs typeface="Calibri"/>
              </a:rPr>
              <a:t>Obviously,</a:t>
            </a:r>
            <a:r>
              <a:rPr sz="2800" spc="50" dirty="0">
                <a:latin typeface="Calibri"/>
                <a:cs typeface="Calibri"/>
              </a:rPr>
              <a:t> </a:t>
            </a:r>
            <a:r>
              <a:rPr sz="2800" spc="-10" dirty="0">
                <a:latin typeface="Calibri"/>
                <a:cs typeface="Calibri"/>
              </a:rPr>
              <a:t>this</a:t>
            </a:r>
            <a:r>
              <a:rPr sz="2800" spc="25" dirty="0">
                <a:latin typeface="Calibri"/>
                <a:cs typeface="Calibri"/>
              </a:rPr>
              <a:t> </a:t>
            </a:r>
            <a:r>
              <a:rPr sz="2800" spc="-10" dirty="0">
                <a:latin typeface="Calibri"/>
                <a:cs typeface="Calibri"/>
              </a:rPr>
              <a:t>is</a:t>
            </a:r>
            <a:r>
              <a:rPr sz="2800" spc="20" dirty="0">
                <a:latin typeface="Calibri"/>
                <a:cs typeface="Calibri"/>
              </a:rPr>
              <a:t> </a:t>
            </a:r>
            <a:r>
              <a:rPr sz="2800" spc="-5" dirty="0">
                <a:latin typeface="Calibri"/>
                <a:cs typeface="Calibri"/>
              </a:rPr>
              <a:t>an</a:t>
            </a:r>
            <a:r>
              <a:rPr sz="2800" dirty="0">
                <a:latin typeface="Calibri"/>
                <a:cs typeface="Calibri"/>
              </a:rPr>
              <a:t> </a:t>
            </a:r>
            <a:r>
              <a:rPr sz="2800" spc="-20" dirty="0">
                <a:latin typeface="Calibri"/>
                <a:cs typeface="Calibri"/>
              </a:rPr>
              <a:t>interesting</a:t>
            </a:r>
            <a:r>
              <a:rPr sz="2800" spc="40" dirty="0">
                <a:latin typeface="Calibri"/>
                <a:cs typeface="Calibri"/>
              </a:rPr>
              <a:t> </a:t>
            </a:r>
            <a:r>
              <a:rPr sz="2800" spc="-25" dirty="0">
                <a:latin typeface="Calibri"/>
                <a:cs typeface="Calibri"/>
              </a:rPr>
              <a:t>target</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an</a:t>
            </a:r>
            <a:r>
              <a:rPr sz="2800" spc="20" dirty="0">
                <a:latin typeface="Calibri"/>
                <a:cs typeface="Calibri"/>
              </a:rPr>
              <a:t> </a:t>
            </a:r>
            <a:r>
              <a:rPr sz="2800" spc="-35" dirty="0">
                <a:latin typeface="Calibri"/>
                <a:cs typeface="Calibri"/>
              </a:rPr>
              <a:t>adversary,</a:t>
            </a:r>
            <a:r>
              <a:rPr sz="2800" spc="15" dirty="0">
                <a:latin typeface="Calibri"/>
                <a:cs typeface="Calibri"/>
              </a:rPr>
              <a:t> </a:t>
            </a:r>
            <a:r>
              <a:rPr sz="2800" spc="-5" dirty="0">
                <a:latin typeface="Calibri"/>
                <a:cs typeface="Calibri"/>
              </a:rPr>
              <a:t>as</a:t>
            </a:r>
            <a:r>
              <a:rPr sz="2800" spc="20" dirty="0">
                <a:latin typeface="Calibri"/>
                <a:cs typeface="Calibri"/>
              </a:rPr>
              <a:t> </a:t>
            </a:r>
            <a:r>
              <a:rPr sz="2800" spc="-10" dirty="0">
                <a:latin typeface="Calibri"/>
                <a:cs typeface="Calibri"/>
              </a:rPr>
              <a:t>it</a:t>
            </a:r>
            <a:r>
              <a:rPr sz="2800" spc="5" dirty="0">
                <a:latin typeface="Calibri"/>
                <a:cs typeface="Calibri"/>
              </a:rPr>
              <a:t> </a:t>
            </a:r>
            <a:r>
              <a:rPr sz="2800" spc="-10" dirty="0">
                <a:latin typeface="Calibri"/>
                <a:cs typeface="Calibri"/>
              </a:rPr>
              <a:t>enables </a:t>
            </a:r>
            <a:r>
              <a:rPr sz="2800" spc="-620" dirty="0">
                <a:latin typeface="Calibri"/>
                <a:cs typeface="Calibri"/>
              </a:rPr>
              <a:t> </a:t>
            </a:r>
            <a:r>
              <a:rPr sz="2800" spc="-15" dirty="0">
                <a:latin typeface="Calibri"/>
                <a:cs typeface="Calibri"/>
              </a:rPr>
              <a:t>direct</a:t>
            </a:r>
            <a:r>
              <a:rPr sz="2800" spc="10" dirty="0">
                <a:latin typeface="Calibri"/>
                <a:cs typeface="Calibri"/>
              </a:rPr>
              <a:t> </a:t>
            </a:r>
            <a:r>
              <a:rPr sz="2800" spc="-10" dirty="0">
                <a:latin typeface="Calibri"/>
                <a:cs typeface="Calibri"/>
              </a:rPr>
              <a:t>connectivity</a:t>
            </a:r>
            <a:r>
              <a:rPr sz="2800" spc="20" dirty="0">
                <a:latin typeface="Calibri"/>
                <a:cs typeface="Calibri"/>
              </a:rPr>
              <a:t> </a:t>
            </a:r>
            <a:r>
              <a:rPr sz="2800" spc="-20" dirty="0">
                <a:latin typeface="Calibri"/>
                <a:cs typeface="Calibri"/>
              </a:rPr>
              <a:t>from</a:t>
            </a:r>
            <a:r>
              <a:rPr sz="2800" spc="10" dirty="0">
                <a:latin typeface="Calibri"/>
                <a:cs typeface="Calibri"/>
              </a:rPr>
              <a:t> </a:t>
            </a:r>
            <a:r>
              <a:rPr sz="2800" spc="-5" dirty="0">
                <a:latin typeface="Calibri"/>
                <a:cs typeface="Calibri"/>
              </a:rPr>
              <a:t>an</a:t>
            </a:r>
            <a:r>
              <a:rPr sz="2800" spc="10" dirty="0">
                <a:latin typeface="Calibri"/>
                <a:cs typeface="Calibri"/>
              </a:rPr>
              <a:t> </a:t>
            </a:r>
            <a:r>
              <a:rPr sz="2800" spc="-10" dirty="0">
                <a:latin typeface="Calibri"/>
                <a:cs typeface="Calibri"/>
              </a:rPr>
              <a:t>outside</a:t>
            </a:r>
            <a:r>
              <a:rPr sz="2800" spc="25" dirty="0">
                <a:latin typeface="Calibri"/>
                <a:cs typeface="Calibri"/>
              </a:rPr>
              <a:t> </a:t>
            </a:r>
            <a:r>
              <a:rPr sz="2800" spc="-10" dirty="0">
                <a:latin typeface="Calibri"/>
                <a:cs typeface="Calibri"/>
              </a:rPr>
              <a:t>network.</a:t>
            </a:r>
            <a:endParaRPr sz="2800">
              <a:latin typeface="Calibri"/>
              <a:cs typeface="Calibri"/>
            </a:endParaRPr>
          </a:p>
          <a:p>
            <a:pPr>
              <a:lnSpc>
                <a:spcPct val="100000"/>
              </a:lnSpc>
              <a:spcBef>
                <a:spcPts val="5"/>
              </a:spcBef>
            </a:pPr>
            <a:endParaRPr sz="3800">
              <a:latin typeface="Calibri"/>
              <a:cs typeface="Calibri"/>
            </a:endParaRPr>
          </a:p>
          <a:p>
            <a:pPr marL="12700">
              <a:lnSpc>
                <a:spcPct val="100000"/>
              </a:lnSpc>
            </a:pPr>
            <a:r>
              <a:rPr sz="2800" spc="-10" dirty="0">
                <a:latin typeface="Calibri"/>
                <a:cs typeface="Calibri"/>
              </a:rPr>
              <a:t>What</a:t>
            </a:r>
            <a:r>
              <a:rPr sz="2800" spc="-15" dirty="0">
                <a:latin typeface="Calibri"/>
                <a:cs typeface="Calibri"/>
              </a:rPr>
              <a:t> to</a:t>
            </a:r>
            <a:r>
              <a:rPr sz="2800" spc="-20" dirty="0">
                <a:latin typeface="Calibri"/>
                <a:cs typeface="Calibri"/>
              </a:rPr>
              <a:t> </a:t>
            </a:r>
            <a:r>
              <a:rPr sz="2800" spc="-5" dirty="0">
                <a:latin typeface="Calibri"/>
                <a:cs typeface="Calibri"/>
              </a:rPr>
              <a:t>look</a:t>
            </a:r>
            <a:r>
              <a:rPr sz="2800" spc="-20" dirty="0">
                <a:latin typeface="Calibri"/>
                <a:cs typeface="Calibri"/>
              </a:rPr>
              <a:t> for?</a:t>
            </a:r>
            <a:endParaRPr sz="2800">
              <a:latin typeface="Calibri"/>
              <a:cs typeface="Calibri"/>
            </a:endParaRPr>
          </a:p>
          <a:p>
            <a:pPr marL="241300" indent="-228600">
              <a:lnSpc>
                <a:spcPct val="100000"/>
              </a:lnSpc>
              <a:spcBef>
                <a:spcPts val="655"/>
              </a:spcBef>
              <a:buFont typeface="Arial"/>
              <a:buChar char="•"/>
              <a:tabLst>
                <a:tab pos="241300" algn="l"/>
              </a:tabLst>
            </a:pPr>
            <a:r>
              <a:rPr sz="2800" spc="-20" dirty="0">
                <a:latin typeface="Calibri"/>
                <a:cs typeface="Calibri"/>
              </a:rPr>
              <a:t>Port </a:t>
            </a:r>
            <a:r>
              <a:rPr sz="2800" spc="-15" dirty="0">
                <a:latin typeface="Calibri"/>
                <a:cs typeface="Calibri"/>
              </a:rPr>
              <a:t>exposure</a:t>
            </a:r>
            <a:endParaRPr sz="2800">
              <a:latin typeface="Calibri"/>
              <a:cs typeface="Calibri"/>
            </a:endParaRPr>
          </a:p>
          <a:p>
            <a:pPr marL="241300" indent="-228600">
              <a:lnSpc>
                <a:spcPct val="100000"/>
              </a:lnSpc>
              <a:spcBef>
                <a:spcPts val="675"/>
              </a:spcBef>
              <a:buFont typeface="Arial"/>
              <a:buChar char="•"/>
              <a:tabLst>
                <a:tab pos="241300" algn="l"/>
              </a:tabLst>
            </a:pPr>
            <a:r>
              <a:rPr sz="2800" spc="-35" dirty="0">
                <a:latin typeface="Calibri"/>
                <a:cs typeface="Calibri"/>
              </a:rPr>
              <a:t>Weak</a:t>
            </a:r>
            <a:r>
              <a:rPr sz="2800" spc="-5" dirty="0">
                <a:latin typeface="Calibri"/>
                <a:cs typeface="Calibri"/>
              </a:rPr>
              <a:t> </a:t>
            </a:r>
            <a:r>
              <a:rPr sz="2800" spc="-15" dirty="0">
                <a:latin typeface="Calibri"/>
                <a:cs typeface="Calibri"/>
              </a:rPr>
              <a:t>passwords</a:t>
            </a:r>
            <a:r>
              <a:rPr sz="2800" spc="35" dirty="0">
                <a:latin typeface="Calibri"/>
                <a:cs typeface="Calibri"/>
              </a:rPr>
              <a:t> </a:t>
            </a:r>
            <a:r>
              <a:rPr sz="2800" spc="-10" dirty="0">
                <a:latin typeface="Calibri"/>
                <a:cs typeface="Calibri"/>
              </a:rPr>
              <a:t>(potential</a:t>
            </a:r>
            <a:r>
              <a:rPr sz="2800" spc="5" dirty="0">
                <a:latin typeface="Calibri"/>
                <a:cs typeface="Calibri"/>
              </a:rPr>
              <a:t> </a:t>
            </a:r>
            <a:r>
              <a:rPr sz="2800" spc="-20" dirty="0">
                <a:latin typeface="Calibri"/>
                <a:cs typeface="Calibri"/>
              </a:rPr>
              <a:t>bruteforce)</a:t>
            </a:r>
            <a:endParaRPr sz="2800">
              <a:latin typeface="Calibri"/>
              <a:cs typeface="Calibri"/>
            </a:endParaRPr>
          </a:p>
          <a:p>
            <a:pPr marL="241300" indent="-228600">
              <a:lnSpc>
                <a:spcPct val="100000"/>
              </a:lnSpc>
              <a:spcBef>
                <a:spcPts val="660"/>
              </a:spcBef>
              <a:buFont typeface="Arial"/>
              <a:buChar char="•"/>
              <a:tabLst>
                <a:tab pos="241300" algn="l"/>
              </a:tabLst>
            </a:pPr>
            <a:r>
              <a:rPr sz="2800" spc="-20" dirty="0">
                <a:latin typeface="Calibri"/>
                <a:cs typeface="Calibri"/>
              </a:rPr>
              <a:t>0-days</a:t>
            </a:r>
            <a:endParaRPr sz="2800">
              <a:latin typeface="Calibri"/>
              <a:cs typeface="Calibri"/>
            </a:endParaRPr>
          </a:p>
          <a:p>
            <a:pPr marL="241300" indent="-228600">
              <a:lnSpc>
                <a:spcPct val="100000"/>
              </a:lnSpc>
              <a:spcBef>
                <a:spcPts val="660"/>
              </a:spcBef>
              <a:buFont typeface="Arial"/>
              <a:buChar char="•"/>
              <a:tabLst>
                <a:tab pos="241300" algn="l"/>
              </a:tabLst>
            </a:pPr>
            <a:r>
              <a:rPr sz="2800" spc="-20" dirty="0">
                <a:latin typeface="Calibri"/>
                <a:cs typeface="Calibri"/>
              </a:rPr>
              <a:t>Are</a:t>
            </a:r>
            <a:r>
              <a:rPr sz="2800" spc="-5" dirty="0">
                <a:latin typeface="Calibri"/>
                <a:cs typeface="Calibri"/>
              </a:rPr>
              <a:t> </a:t>
            </a:r>
            <a:r>
              <a:rPr sz="2800" spc="-15" dirty="0">
                <a:latin typeface="Calibri"/>
                <a:cs typeface="Calibri"/>
              </a:rPr>
              <a:t>there</a:t>
            </a:r>
            <a:r>
              <a:rPr sz="2800" spc="15" dirty="0">
                <a:latin typeface="Calibri"/>
                <a:cs typeface="Calibri"/>
              </a:rPr>
              <a:t> </a:t>
            </a:r>
            <a:r>
              <a:rPr sz="2800" spc="-5" dirty="0">
                <a:latin typeface="Calibri"/>
                <a:cs typeface="Calibri"/>
              </a:rPr>
              <a:t>other</a:t>
            </a:r>
            <a:r>
              <a:rPr sz="2800" spc="5" dirty="0">
                <a:latin typeface="Calibri"/>
                <a:cs typeface="Calibri"/>
              </a:rPr>
              <a:t> </a:t>
            </a:r>
            <a:r>
              <a:rPr sz="2800" spc="-10" dirty="0">
                <a:latin typeface="Calibri"/>
                <a:cs typeface="Calibri"/>
              </a:rPr>
              <a:t>roundabout</a:t>
            </a:r>
            <a:r>
              <a:rPr sz="2800" spc="60" dirty="0">
                <a:latin typeface="Calibri"/>
                <a:cs typeface="Calibri"/>
              </a:rPr>
              <a:t> </a:t>
            </a:r>
            <a:r>
              <a:rPr sz="2800" spc="-30" dirty="0">
                <a:latin typeface="Calibri"/>
                <a:cs typeface="Calibri"/>
              </a:rPr>
              <a:t>ways</a:t>
            </a:r>
            <a:r>
              <a:rPr sz="2800" spc="-5" dirty="0">
                <a:latin typeface="Calibri"/>
                <a:cs typeface="Calibri"/>
              </a:rPr>
              <a:t> </a:t>
            </a:r>
            <a:r>
              <a:rPr sz="2800" spc="-15" dirty="0">
                <a:latin typeface="Calibri"/>
                <a:cs typeface="Calibri"/>
              </a:rPr>
              <a:t>to</a:t>
            </a:r>
            <a:r>
              <a:rPr sz="2800" spc="-10" dirty="0">
                <a:latin typeface="Calibri"/>
                <a:cs typeface="Calibri"/>
              </a:rPr>
              <a:t> achieve</a:t>
            </a:r>
            <a:r>
              <a:rPr sz="2800" spc="-5" dirty="0">
                <a:latin typeface="Calibri"/>
                <a:cs typeface="Calibri"/>
              </a:rPr>
              <a:t> </a:t>
            </a:r>
            <a:r>
              <a:rPr sz="2800" spc="-15" dirty="0">
                <a:latin typeface="Calibri"/>
                <a:cs typeface="Calibri"/>
              </a:rPr>
              <a:t>remote</a:t>
            </a:r>
            <a:r>
              <a:rPr sz="2800" dirty="0">
                <a:latin typeface="Calibri"/>
                <a:cs typeface="Calibri"/>
              </a:rPr>
              <a:t> </a:t>
            </a:r>
            <a:r>
              <a:rPr sz="2800" spc="-5" dirty="0">
                <a:latin typeface="Calibri"/>
                <a:cs typeface="Calibri"/>
              </a:rPr>
              <a:t>access?</a:t>
            </a:r>
            <a:endParaRPr sz="28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7694295"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In-house</a:t>
            </a:r>
            <a:r>
              <a:rPr b="0" spc="-10" dirty="0">
                <a:latin typeface="Calibri Light"/>
                <a:cs typeface="Calibri Light"/>
              </a:rPr>
              <a:t> applications</a:t>
            </a:r>
            <a:r>
              <a:rPr b="0" spc="5" dirty="0">
                <a:latin typeface="Calibri Light"/>
                <a:cs typeface="Calibri Light"/>
              </a:rPr>
              <a:t> </a:t>
            </a:r>
            <a:r>
              <a:rPr b="0" dirty="0">
                <a:latin typeface="Calibri Light"/>
                <a:cs typeface="Calibri Light"/>
              </a:rPr>
              <a:t>and</a:t>
            </a:r>
            <a:r>
              <a:rPr b="0" spc="-10" dirty="0">
                <a:latin typeface="Calibri Light"/>
                <a:cs typeface="Calibri Light"/>
              </a:rPr>
              <a:t> </a:t>
            </a:r>
            <a:r>
              <a:rPr b="0" dirty="0">
                <a:latin typeface="Calibri Light"/>
                <a:cs typeface="Calibri Light"/>
              </a:rPr>
              <a:t>services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9851390" cy="2753360"/>
          </a:xfrm>
          <a:prstGeom prst="rect">
            <a:avLst/>
          </a:prstGeom>
        </p:spPr>
        <p:txBody>
          <a:bodyPr vert="horz" wrap="square" lIns="0" tIns="59690" rIns="0" bIns="0" rtlCol="0">
            <a:spAutoFit/>
          </a:bodyPr>
          <a:lstStyle/>
          <a:p>
            <a:pPr marL="12700" marR="40640">
              <a:lnSpc>
                <a:spcPts val="3030"/>
              </a:lnSpc>
              <a:spcBef>
                <a:spcPts val="470"/>
              </a:spcBef>
            </a:pPr>
            <a:r>
              <a:rPr sz="2800" spc="-10" dirty="0">
                <a:latin typeface="Calibri"/>
                <a:cs typeface="Calibri"/>
              </a:rPr>
              <a:t>During</a:t>
            </a:r>
            <a:r>
              <a:rPr sz="2800" spc="25" dirty="0">
                <a:latin typeface="Calibri"/>
                <a:cs typeface="Calibri"/>
              </a:rPr>
              <a:t> </a:t>
            </a:r>
            <a:r>
              <a:rPr sz="2800" spc="-5" dirty="0">
                <a:latin typeface="Calibri"/>
                <a:cs typeface="Calibri"/>
              </a:rPr>
              <a:t>pen</a:t>
            </a:r>
            <a:r>
              <a:rPr sz="2800" spc="20" dirty="0">
                <a:latin typeface="Calibri"/>
                <a:cs typeface="Calibri"/>
              </a:rPr>
              <a:t> </a:t>
            </a:r>
            <a:r>
              <a:rPr sz="2800" spc="-15" dirty="0">
                <a:latin typeface="Calibri"/>
                <a:cs typeface="Calibri"/>
              </a:rPr>
              <a:t>testing</a:t>
            </a:r>
            <a:r>
              <a:rPr sz="2800" spc="20" dirty="0">
                <a:latin typeface="Calibri"/>
                <a:cs typeface="Calibri"/>
              </a:rPr>
              <a:t> </a:t>
            </a:r>
            <a:r>
              <a:rPr sz="2800" spc="-25" dirty="0">
                <a:latin typeface="Calibri"/>
                <a:cs typeface="Calibri"/>
              </a:rPr>
              <a:t>it’s</a:t>
            </a:r>
            <a:r>
              <a:rPr sz="2800" spc="10" dirty="0">
                <a:latin typeface="Calibri"/>
                <a:cs typeface="Calibri"/>
              </a:rPr>
              <a:t> </a:t>
            </a:r>
            <a:r>
              <a:rPr sz="2800" spc="-15" dirty="0">
                <a:latin typeface="Calibri"/>
                <a:cs typeface="Calibri"/>
              </a:rPr>
              <a:t>most</a:t>
            </a:r>
            <a:r>
              <a:rPr sz="2800" spc="30" dirty="0">
                <a:latin typeface="Calibri"/>
                <a:cs typeface="Calibri"/>
              </a:rPr>
              <a:t> </a:t>
            </a:r>
            <a:r>
              <a:rPr sz="2800" spc="-25" dirty="0">
                <a:latin typeface="Calibri"/>
                <a:cs typeface="Calibri"/>
              </a:rPr>
              <a:t>likely</a:t>
            </a:r>
            <a:r>
              <a:rPr sz="2800" spc="-10" dirty="0">
                <a:latin typeface="Calibri"/>
                <a:cs typeface="Calibri"/>
              </a:rPr>
              <a:t> that</a:t>
            </a:r>
            <a:r>
              <a:rPr sz="2800" spc="15" dirty="0">
                <a:latin typeface="Calibri"/>
                <a:cs typeface="Calibri"/>
              </a:rPr>
              <a:t> </a:t>
            </a:r>
            <a:r>
              <a:rPr sz="2800" spc="-20" dirty="0">
                <a:latin typeface="Calibri"/>
                <a:cs typeface="Calibri"/>
              </a:rPr>
              <a:t>you</a:t>
            </a:r>
            <a:r>
              <a:rPr sz="2800" spc="5" dirty="0">
                <a:latin typeface="Calibri"/>
                <a:cs typeface="Calibri"/>
              </a:rPr>
              <a:t> </a:t>
            </a:r>
            <a:r>
              <a:rPr sz="2800" spc="-10" dirty="0">
                <a:latin typeface="Calibri"/>
                <a:cs typeface="Calibri"/>
              </a:rPr>
              <a:t>will </a:t>
            </a:r>
            <a:r>
              <a:rPr sz="2800" spc="-15" dirty="0">
                <a:latin typeface="Calibri"/>
                <a:cs typeface="Calibri"/>
              </a:rPr>
              <a:t>discover</a:t>
            </a:r>
            <a:r>
              <a:rPr sz="2800" spc="25" dirty="0">
                <a:latin typeface="Calibri"/>
                <a:cs typeface="Calibri"/>
              </a:rPr>
              <a:t> </a:t>
            </a:r>
            <a:r>
              <a:rPr sz="2800" spc="-15" dirty="0">
                <a:latin typeface="Calibri"/>
                <a:cs typeface="Calibri"/>
              </a:rPr>
              <a:t>custom</a:t>
            </a:r>
            <a:r>
              <a:rPr sz="2800" spc="25" dirty="0">
                <a:latin typeface="Calibri"/>
                <a:cs typeface="Calibri"/>
              </a:rPr>
              <a:t> </a:t>
            </a:r>
            <a:r>
              <a:rPr sz="2800" spc="-10" dirty="0">
                <a:latin typeface="Calibri"/>
                <a:cs typeface="Calibri"/>
              </a:rPr>
              <a:t>built </a:t>
            </a:r>
            <a:r>
              <a:rPr sz="2800" spc="-615" dirty="0">
                <a:latin typeface="Calibri"/>
                <a:cs typeface="Calibri"/>
              </a:rPr>
              <a:t> </a:t>
            </a:r>
            <a:r>
              <a:rPr sz="2800" spc="-10" dirty="0">
                <a:latin typeface="Calibri"/>
                <a:cs typeface="Calibri"/>
              </a:rPr>
              <a:t>applications</a:t>
            </a:r>
            <a:r>
              <a:rPr sz="2800" spc="35" dirty="0">
                <a:latin typeface="Calibri"/>
                <a:cs typeface="Calibri"/>
              </a:rPr>
              <a:t> </a:t>
            </a:r>
            <a:r>
              <a:rPr sz="2800" spc="-5" dirty="0">
                <a:latin typeface="Calibri"/>
                <a:cs typeface="Calibri"/>
              </a:rPr>
              <a:t>and</a:t>
            </a:r>
            <a:r>
              <a:rPr sz="2800" spc="5" dirty="0">
                <a:latin typeface="Calibri"/>
                <a:cs typeface="Calibri"/>
              </a:rPr>
              <a:t> </a:t>
            </a:r>
            <a:r>
              <a:rPr sz="2800" spc="-5" dirty="0">
                <a:latin typeface="Calibri"/>
                <a:cs typeface="Calibri"/>
              </a:rPr>
              <a:t>services,</a:t>
            </a:r>
            <a:r>
              <a:rPr sz="2800" spc="30" dirty="0">
                <a:latin typeface="Calibri"/>
                <a:cs typeface="Calibri"/>
              </a:rPr>
              <a:t> </a:t>
            </a:r>
            <a:r>
              <a:rPr sz="2800" spc="-15" dirty="0">
                <a:latin typeface="Calibri"/>
                <a:cs typeface="Calibri"/>
              </a:rPr>
              <a:t>implemented</a:t>
            </a:r>
            <a:r>
              <a:rPr sz="2800" spc="20" dirty="0">
                <a:latin typeface="Calibri"/>
                <a:cs typeface="Calibri"/>
              </a:rPr>
              <a:t> </a:t>
            </a:r>
            <a:r>
              <a:rPr sz="2800" spc="-10" dirty="0">
                <a:latin typeface="Calibri"/>
                <a:cs typeface="Calibri"/>
              </a:rPr>
              <a:t>in</a:t>
            </a:r>
            <a:r>
              <a:rPr sz="2800" spc="10" dirty="0">
                <a:latin typeface="Calibri"/>
                <a:cs typeface="Calibri"/>
              </a:rPr>
              <a:t> </a:t>
            </a:r>
            <a:r>
              <a:rPr sz="2800" spc="-5" dirty="0">
                <a:latin typeface="Calibri"/>
                <a:cs typeface="Calibri"/>
              </a:rPr>
              <a:t>all</a:t>
            </a:r>
            <a:r>
              <a:rPr sz="2800" spc="-10" dirty="0">
                <a:latin typeface="Calibri"/>
                <a:cs typeface="Calibri"/>
              </a:rPr>
              <a:t> </a:t>
            </a:r>
            <a:r>
              <a:rPr sz="2800" spc="-5" dirty="0">
                <a:latin typeface="Calibri"/>
                <a:cs typeface="Calibri"/>
              </a:rPr>
              <a:t>sorts</a:t>
            </a:r>
            <a:r>
              <a:rPr sz="2800" spc="3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languages, </a:t>
            </a:r>
            <a:r>
              <a:rPr sz="2800" spc="-5" dirty="0">
                <a:latin typeface="Calibri"/>
                <a:cs typeface="Calibri"/>
              </a:rPr>
              <a:t> </a:t>
            </a:r>
            <a:r>
              <a:rPr sz="2800" spc="-15" dirty="0">
                <a:latin typeface="Calibri"/>
                <a:cs typeface="Calibri"/>
              </a:rPr>
              <a:t>protocols,</a:t>
            </a:r>
            <a:r>
              <a:rPr sz="2800" spc="20" dirty="0">
                <a:latin typeface="Calibri"/>
                <a:cs typeface="Calibri"/>
              </a:rPr>
              <a:t> </a:t>
            </a:r>
            <a:r>
              <a:rPr sz="2800" spc="-15" dirty="0">
                <a:latin typeface="Calibri"/>
                <a:cs typeface="Calibri"/>
              </a:rPr>
              <a:t>etc.</a:t>
            </a:r>
            <a:endParaRPr sz="2800">
              <a:latin typeface="Calibri"/>
              <a:cs typeface="Calibri"/>
            </a:endParaRPr>
          </a:p>
          <a:p>
            <a:pPr>
              <a:lnSpc>
                <a:spcPct val="100000"/>
              </a:lnSpc>
            </a:pPr>
            <a:endParaRPr sz="3800">
              <a:latin typeface="Calibri"/>
              <a:cs typeface="Calibri"/>
            </a:endParaRPr>
          </a:p>
          <a:p>
            <a:pPr marL="12700">
              <a:lnSpc>
                <a:spcPct val="100000"/>
              </a:lnSpc>
            </a:pPr>
            <a:r>
              <a:rPr sz="2800" b="1" spc="-5" dirty="0">
                <a:latin typeface="Calibri"/>
                <a:cs typeface="Calibri"/>
              </a:rPr>
              <a:t>Mini</a:t>
            </a:r>
            <a:r>
              <a:rPr sz="2800" b="1" spc="-55" dirty="0">
                <a:latin typeface="Calibri"/>
                <a:cs typeface="Calibri"/>
              </a:rPr>
              <a:t> </a:t>
            </a:r>
            <a:r>
              <a:rPr sz="2800" b="1" spc="-20" dirty="0">
                <a:latin typeface="Calibri"/>
                <a:cs typeface="Calibri"/>
              </a:rPr>
              <a:t>Exercise:</a:t>
            </a:r>
            <a:endParaRPr sz="2800">
              <a:latin typeface="Calibri"/>
              <a:cs typeface="Calibri"/>
            </a:endParaRPr>
          </a:p>
          <a:p>
            <a:pPr marL="12700">
              <a:lnSpc>
                <a:spcPct val="100000"/>
              </a:lnSpc>
              <a:spcBef>
                <a:spcPts val="660"/>
              </a:spcBef>
            </a:pPr>
            <a:r>
              <a:rPr sz="2800" spc="-10" dirty="0">
                <a:latin typeface="Calibri"/>
                <a:cs typeface="Calibri"/>
              </a:rPr>
              <a:t>What</a:t>
            </a:r>
            <a:r>
              <a:rPr sz="2800" spc="10" dirty="0">
                <a:latin typeface="Calibri"/>
                <a:cs typeface="Calibri"/>
              </a:rPr>
              <a:t> </a:t>
            </a:r>
            <a:r>
              <a:rPr sz="2800" spc="-10" dirty="0">
                <a:latin typeface="Calibri"/>
                <a:cs typeface="Calibri"/>
              </a:rPr>
              <a:t>kind</a:t>
            </a:r>
            <a:r>
              <a:rPr sz="2800" spc="20"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in-house</a:t>
            </a:r>
            <a:r>
              <a:rPr sz="2800" spc="50" dirty="0">
                <a:latin typeface="Calibri"/>
                <a:cs typeface="Calibri"/>
              </a:rPr>
              <a:t> </a:t>
            </a:r>
            <a:r>
              <a:rPr sz="2800" spc="-10" dirty="0">
                <a:latin typeface="Calibri"/>
                <a:cs typeface="Calibri"/>
              </a:rPr>
              <a:t>applications</a:t>
            </a:r>
            <a:r>
              <a:rPr sz="2800" spc="40" dirty="0">
                <a:latin typeface="Calibri"/>
                <a:cs typeface="Calibri"/>
              </a:rPr>
              <a:t> </a:t>
            </a:r>
            <a:r>
              <a:rPr sz="2800" spc="-5" dirty="0">
                <a:latin typeface="Calibri"/>
                <a:cs typeface="Calibri"/>
              </a:rPr>
              <a:t>or</a:t>
            </a:r>
            <a:r>
              <a:rPr sz="2800" dirty="0">
                <a:latin typeface="Calibri"/>
                <a:cs typeface="Calibri"/>
              </a:rPr>
              <a:t> </a:t>
            </a:r>
            <a:r>
              <a:rPr sz="2800" spc="-5" dirty="0">
                <a:latin typeface="Calibri"/>
                <a:cs typeface="Calibri"/>
              </a:rPr>
              <a:t>services</a:t>
            </a:r>
            <a:r>
              <a:rPr sz="2800" spc="25" dirty="0">
                <a:latin typeface="Calibri"/>
                <a:cs typeface="Calibri"/>
              </a:rPr>
              <a:t> </a:t>
            </a:r>
            <a:r>
              <a:rPr sz="2800" spc="-25" dirty="0">
                <a:latin typeface="Calibri"/>
                <a:cs typeface="Calibri"/>
              </a:rPr>
              <a:t>have</a:t>
            </a:r>
            <a:r>
              <a:rPr sz="2800" spc="5" dirty="0">
                <a:latin typeface="Calibri"/>
                <a:cs typeface="Calibri"/>
              </a:rPr>
              <a:t> </a:t>
            </a:r>
            <a:r>
              <a:rPr sz="2800" spc="-20" dirty="0">
                <a:latin typeface="Calibri"/>
                <a:cs typeface="Calibri"/>
              </a:rPr>
              <a:t>you</a:t>
            </a:r>
            <a:r>
              <a:rPr sz="2800" spc="10" dirty="0">
                <a:latin typeface="Calibri"/>
                <a:cs typeface="Calibri"/>
              </a:rPr>
              <a:t> </a:t>
            </a:r>
            <a:r>
              <a:rPr sz="2800" spc="-5" dirty="0">
                <a:latin typeface="Calibri"/>
                <a:cs typeface="Calibri"/>
              </a:rPr>
              <a:t>seen</a:t>
            </a:r>
            <a:r>
              <a:rPr sz="2800" spc="15" dirty="0">
                <a:latin typeface="Calibri"/>
                <a:cs typeface="Calibri"/>
              </a:rPr>
              <a:t> </a:t>
            </a:r>
            <a:r>
              <a:rPr sz="2800" spc="-5" dirty="0">
                <a:latin typeface="Calibri"/>
                <a:cs typeface="Calibri"/>
              </a:rPr>
              <a:t>so</a:t>
            </a:r>
            <a:r>
              <a:rPr sz="2800" spc="15" dirty="0">
                <a:latin typeface="Calibri"/>
                <a:cs typeface="Calibri"/>
              </a:rPr>
              <a:t> </a:t>
            </a:r>
            <a:r>
              <a:rPr sz="2800" spc="-20" dirty="0">
                <a:latin typeface="Calibri"/>
                <a:cs typeface="Calibri"/>
              </a:rPr>
              <a:t>far?</a:t>
            </a:r>
            <a:endParaRPr sz="2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7694295"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In-house</a:t>
            </a:r>
            <a:r>
              <a:rPr b="0" spc="-10" dirty="0">
                <a:latin typeface="Calibri Light"/>
                <a:cs typeface="Calibri Light"/>
              </a:rPr>
              <a:t> applications</a:t>
            </a:r>
            <a:r>
              <a:rPr b="0" spc="5" dirty="0">
                <a:latin typeface="Calibri Light"/>
                <a:cs typeface="Calibri Light"/>
              </a:rPr>
              <a:t> </a:t>
            </a:r>
            <a:r>
              <a:rPr b="0" dirty="0">
                <a:latin typeface="Calibri Light"/>
                <a:cs typeface="Calibri Light"/>
              </a:rPr>
              <a:t>and</a:t>
            </a:r>
            <a:r>
              <a:rPr b="0" spc="-10" dirty="0">
                <a:latin typeface="Calibri Light"/>
                <a:cs typeface="Calibri Light"/>
              </a:rPr>
              <a:t> </a:t>
            </a:r>
            <a:r>
              <a:rPr b="0" dirty="0">
                <a:latin typeface="Calibri Light"/>
                <a:cs typeface="Calibri Light"/>
              </a:rPr>
              <a:t>services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1374139" y="2222881"/>
            <a:ext cx="4168140" cy="2381885"/>
          </a:xfrm>
          <a:prstGeom prst="rect">
            <a:avLst/>
          </a:prstGeom>
        </p:spPr>
        <p:txBody>
          <a:bodyPr vert="horz" wrap="square" lIns="0" tIns="40005" rIns="0" bIns="0" rtlCol="0">
            <a:spAutoFit/>
          </a:bodyPr>
          <a:lstStyle/>
          <a:p>
            <a:pPr marL="241300" indent="-228600">
              <a:lnSpc>
                <a:spcPct val="100000"/>
              </a:lnSpc>
              <a:spcBef>
                <a:spcPts val="315"/>
              </a:spcBef>
              <a:buFont typeface="Arial"/>
              <a:buChar char="•"/>
              <a:tabLst>
                <a:tab pos="241300" algn="l"/>
              </a:tabLst>
            </a:pPr>
            <a:r>
              <a:rPr sz="2400" spc="-5" dirty="0">
                <a:latin typeface="Calibri"/>
                <a:cs typeface="Calibri"/>
              </a:rPr>
              <a:t>Enterprise</a:t>
            </a:r>
            <a:r>
              <a:rPr sz="2400" spc="-40" dirty="0">
                <a:latin typeface="Calibri"/>
                <a:cs typeface="Calibri"/>
              </a:rPr>
              <a:t> </a:t>
            </a:r>
            <a:r>
              <a:rPr sz="2400" spc="-10" dirty="0">
                <a:latin typeface="Calibri"/>
                <a:cs typeface="Calibri"/>
              </a:rPr>
              <a:t>portals</a:t>
            </a:r>
            <a:endParaRPr sz="2400">
              <a:latin typeface="Calibri"/>
              <a:cs typeface="Calibri"/>
            </a:endParaRPr>
          </a:p>
          <a:p>
            <a:pPr marL="241300" indent="-228600">
              <a:lnSpc>
                <a:spcPct val="100000"/>
              </a:lnSpc>
              <a:spcBef>
                <a:spcPts val="215"/>
              </a:spcBef>
              <a:buFont typeface="Arial"/>
              <a:buChar char="•"/>
              <a:tabLst>
                <a:tab pos="241300" algn="l"/>
              </a:tabLst>
            </a:pPr>
            <a:r>
              <a:rPr sz="2400" dirty="0">
                <a:latin typeface="Calibri"/>
                <a:cs typeface="Calibri"/>
              </a:rPr>
              <a:t>HR</a:t>
            </a:r>
            <a:r>
              <a:rPr sz="2400" spc="-20" dirty="0">
                <a:latin typeface="Calibri"/>
                <a:cs typeface="Calibri"/>
              </a:rPr>
              <a:t> </a:t>
            </a:r>
            <a:r>
              <a:rPr sz="2400" spc="-10" dirty="0">
                <a:latin typeface="Calibri"/>
                <a:cs typeface="Calibri"/>
              </a:rPr>
              <a:t>dashboards,</a:t>
            </a:r>
            <a:r>
              <a:rPr sz="2400" spc="5" dirty="0">
                <a:latin typeface="Calibri"/>
                <a:cs typeface="Calibri"/>
              </a:rPr>
              <a:t> </a:t>
            </a:r>
            <a:r>
              <a:rPr sz="2400" dirty="0">
                <a:latin typeface="Calibri"/>
                <a:cs typeface="Calibri"/>
              </a:rPr>
              <a:t>HR</a:t>
            </a:r>
            <a:r>
              <a:rPr sz="2400" spc="-15" dirty="0">
                <a:latin typeface="Calibri"/>
                <a:cs typeface="Calibri"/>
              </a:rPr>
              <a:t> </a:t>
            </a:r>
            <a:r>
              <a:rPr sz="2400" spc="-10" dirty="0">
                <a:latin typeface="Calibri"/>
                <a:cs typeface="Calibri"/>
              </a:rPr>
              <a:t>applications</a:t>
            </a:r>
            <a:endParaRPr sz="2400">
              <a:latin typeface="Calibri"/>
              <a:cs typeface="Calibri"/>
            </a:endParaRPr>
          </a:p>
          <a:p>
            <a:pPr marL="241300" indent="-228600">
              <a:lnSpc>
                <a:spcPct val="100000"/>
              </a:lnSpc>
              <a:spcBef>
                <a:spcPts val="204"/>
              </a:spcBef>
              <a:buFont typeface="Arial"/>
              <a:buChar char="•"/>
              <a:tabLst>
                <a:tab pos="241300" algn="l"/>
              </a:tabLst>
            </a:pPr>
            <a:r>
              <a:rPr sz="2400" spc="-5" dirty="0">
                <a:latin typeface="Calibri"/>
                <a:cs typeface="Calibri"/>
              </a:rPr>
              <a:t>Search</a:t>
            </a:r>
            <a:endParaRPr sz="2400">
              <a:latin typeface="Calibri"/>
              <a:cs typeface="Calibri"/>
            </a:endParaRPr>
          </a:p>
          <a:p>
            <a:pPr marL="241300" indent="-228600">
              <a:lnSpc>
                <a:spcPct val="100000"/>
              </a:lnSpc>
              <a:spcBef>
                <a:spcPts val="215"/>
              </a:spcBef>
              <a:buFont typeface="Arial"/>
              <a:buChar char="•"/>
              <a:tabLst>
                <a:tab pos="241300" algn="l"/>
              </a:tabLst>
            </a:pPr>
            <a:r>
              <a:rPr sz="2400" dirty="0">
                <a:latin typeface="Calibri"/>
                <a:cs typeface="Calibri"/>
              </a:rPr>
              <a:t>Finance</a:t>
            </a:r>
            <a:r>
              <a:rPr sz="2400" spc="-30" dirty="0">
                <a:latin typeface="Calibri"/>
                <a:cs typeface="Calibri"/>
              </a:rPr>
              <a:t> </a:t>
            </a:r>
            <a:r>
              <a:rPr sz="2400" spc="-10" dirty="0">
                <a:latin typeface="Calibri"/>
                <a:cs typeface="Calibri"/>
              </a:rPr>
              <a:t>applications</a:t>
            </a:r>
            <a:endParaRPr sz="2400">
              <a:latin typeface="Calibri"/>
              <a:cs typeface="Calibri"/>
            </a:endParaRPr>
          </a:p>
          <a:p>
            <a:pPr marL="241300" indent="-228600">
              <a:lnSpc>
                <a:spcPct val="100000"/>
              </a:lnSpc>
              <a:spcBef>
                <a:spcPts val="215"/>
              </a:spcBef>
              <a:buFont typeface="Arial"/>
              <a:buChar char="•"/>
              <a:tabLst>
                <a:tab pos="241300" algn="l"/>
              </a:tabLst>
            </a:pPr>
            <a:r>
              <a:rPr sz="2400" spc="-15" dirty="0">
                <a:latin typeface="Calibri"/>
                <a:cs typeface="Calibri"/>
              </a:rPr>
              <a:t>SharePoint</a:t>
            </a:r>
            <a:r>
              <a:rPr sz="2400" spc="-40" dirty="0">
                <a:latin typeface="Calibri"/>
                <a:cs typeface="Calibri"/>
              </a:rPr>
              <a:t> </a:t>
            </a:r>
            <a:r>
              <a:rPr sz="2400" spc="-5" dirty="0">
                <a:latin typeface="Calibri"/>
                <a:cs typeface="Calibri"/>
              </a:rPr>
              <a:t>apps</a:t>
            </a:r>
            <a:endParaRPr sz="2400">
              <a:latin typeface="Calibri"/>
              <a:cs typeface="Calibri"/>
            </a:endParaRPr>
          </a:p>
          <a:p>
            <a:pPr marL="241300" indent="-228600">
              <a:lnSpc>
                <a:spcPct val="100000"/>
              </a:lnSpc>
              <a:spcBef>
                <a:spcPts val="204"/>
              </a:spcBef>
              <a:buFont typeface="Arial"/>
              <a:buChar char="•"/>
              <a:tabLst>
                <a:tab pos="241300" algn="l"/>
              </a:tabLst>
            </a:pPr>
            <a:r>
              <a:rPr sz="2400" spc="-15" dirty="0">
                <a:latin typeface="Calibri"/>
                <a:cs typeface="Calibri"/>
              </a:rPr>
              <a:t>Custom</a:t>
            </a:r>
            <a:r>
              <a:rPr sz="2400" spc="-40" dirty="0">
                <a:latin typeface="Calibri"/>
                <a:cs typeface="Calibri"/>
              </a:rPr>
              <a:t> </a:t>
            </a:r>
            <a:r>
              <a:rPr sz="2400" dirty="0">
                <a:latin typeface="Calibri"/>
                <a:cs typeface="Calibri"/>
              </a:rPr>
              <a:t>binary</a:t>
            </a:r>
            <a:r>
              <a:rPr sz="2400" spc="-10" dirty="0">
                <a:latin typeface="Calibri"/>
                <a:cs typeface="Calibri"/>
              </a:rPr>
              <a:t> </a:t>
            </a:r>
            <a:r>
              <a:rPr sz="2400" spc="-20" dirty="0">
                <a:latin typeface="Calibri"/>
                <a:cs typeface="Calibri"/>
              </a:rPr>
              <a:t>protocol</a:t>
            </a:r>
            <a:endParaRPr sz="24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922"/>
            <a:ext cx="10296525" cy="635000"/>
          </a:xfrm>
          <a:prstGeom prst="rect">
            <a:avLst/>
          </a:prstGeom>
        </p:spPr>
        <p:txBody>
          <a:bodyPr vert="horz" wrap="square" lIns="0" tIns="12065" rIns="0" bIns="0" rtlCol="0">
            <a:spAutoFit/>
          </a:bodyPr>
          <a:lstStyle/>
          <a:p>
            <a:pPr marL="12700">
              <a:lnSpc>
                <a:spcPct val="100000"/>
              </a:lnSpc>
              <a:spcBef>
                <a:spcPts val="95"/>
              </a:spcBef>
            </a:pPr>
            <a:r>
              <a:rPr sz="4000" b="0" spc="-5" dirty="0">
                <a:latin typeface="Calibri Light"/>
                <a:cs typeface="Calibri Light"/>
              </a:rPr>
              <a:t>In-house</a:t>
            </a:r>
            <a:r>
              <a:rPr sz="4000" b="0" spc="-10" dirty="0">
                <a:latin typeface="Calibri Light"/>
                <a:cs typeface="Calibri Light"/>
              </a:rPr>
              <a:t> applications </a:t>
            </a:r>
            <a:r>
              <a:rPr sz="4000" b="0" spc="-5" dirty="0">
                <a:latin typeface="Calibri Light"/>
                <a:cs typeface="Calibri Light"/>
              </a:rPr>
              <a:t>and</a:t>
            </a:r>
            <a:r>
              <a:rPr sz="4000" b="0" spc="-15" dirty="0">
                <a:latin typeface="Calibri Light"/>
                <a:cs typeface="Calibri Light"/>
              </a:rPr>
              <a:t> </a:t>
            </a:r>
            <a:r>
              <a:rPr sz="4000" b="0" dirty="0">
                <a:latin typeface="Calibri Light"/>
                <a:cs typeface="Calibri Light"/>
              </a:rPr>
              <a:t>services</a:t>
            </a:r>
            <a:r>
              <a:rPr sz="4000" b="0" spc="10" dirty="0">
                <a:latin typeface="Calibri Light"/>
                <a:cs typeface="Calibri Light"/>
              </a:rPr>
              <a:t> </a:t>
            </a:r>
            <a:r>
              <a:rPr sz="4000" b="0" spc="-5" dirty="0">
                <a:latin typeface="Calibri Light"/>
                <a:cs typeface="Calibri Light"/>
              </a:rPr>
              <a:t>–</a:t>
            </a:r>
            <a:r>
              <a:rPr sz="4000" b="0" spc="-20" dirty="0">
                <a:latin typeface="Calibri Light"/>
                <a:cs typeface="Calibri Light"/>
              </a:rPr>
              <a:t> </a:t>
            </a:r>
            <a:r>
              <a:rPr sz="4000" b="0" spc="-30" dirty="0">
                <a:latin typeface="Calibri Light"/>
                <a:cs typeface="Calibri Light"/>
              </a:rPr>
              <a:t>Hacker’s</a:t>
            </a:r>
            <a:r>
              <a:rPr sz="4000" b="0" spc="-10" dirty="0">
                <a:latin typeface="Calibri Light"/>
                <a:cs typeface="Calibri Light"/>
              </a:rPr>
              <a:t> </a:t>
            </a:r>
            <a:r>
              <a:rPr sz="4000" b="0" spc="-5" dirty="0">
                <a:latin typeface="Calibri Light"/>
                <a:cs typeface="Calibri Light"/>
              </a:rPr>
              <a:t>View</a:t>
            </a:r>
            <a:endParaRPr sz="4000">
              <a:latin typeface="Calibri Light"/>
              <a:cs typeface="Calibri Light"/>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59585"/>
            <a:ext cx="10080625" cy="4031615"/>
          </a:xfrm>
          <a:prstGeom prst="rect">
            <a:avLst/>
          </a:prstGeom>
        </p:spPr>
        <p:txBody>
          <a:bodyPr vert="horz" wrap="square" lIns="0" tIns="97155" rIns="0" bIns="0" rtlCol="0">
            <a:spAutoFit/>
          </a:bodyPr>
          <a:lstStyle/>
          <a:p>
            <a:pPr marL="12700" marR="274955" algn="just">
              <a:lnSpc>
                <a:spcPct val="80000"/>
              </a:lnSpc>
              <a:spcBef>
                <a:spcPts val="765"/>
              </a:spcBef>
            </a:pPr>
            <a:r>
              <a:rPr sz="2800" spc="-15" dirty="0">
                <a:latin typeface="Calibri"/>
                <a:cs typeface="Calibri"/>
              </a:rPr>
              <a:t>Internally </a:t>
            </a:r>
            <a:r>
              <a:rPr sz="2800" spc="-10" dirty="0">
                <a:latin typeface="Calibri"/>
                <a:cs typeface="Calibri"/>
              </a:rPr>
              <a:t>built applications </a:t>
            </a:r>
            <a:r>
              <a:rPr sz="2800" b="1" spc="-15" dirty="0">
                <a:latin typeface="Calibri"/>
                <a:cs typeface="Calibri"/>
              </a:rPr>
              <a:t>often </a:t>
            </a:r>
            <a:r>
              <a:rPr sz="2800" b="1" spc="-5" dirty="0">
                <a:latin typeface="Calibri"/>
                <a:cs typeface="Calibri"/>
              </a:rPr>
              <a:t>do </a:t>
            </a:r>
            <a:r>
              <a:rPr sz="2800" b="1" spc="-10" dirty="0">
                <a:latin typeface="Calibri"/>
                <a:cs typeface="Calibri"/>
              </a:rPr>
              <a:t>not </a:t>
            </a:r>
            <a:r>
              <a:rPr sz="2800" spc="-15" dirty="0">
                <a:latin typeface="Calibri"/>
                <a:cs typeface="Calibri"/>
              </a:rPr>
              <a:t>go through </a:t>
            </a:r>
            <a:r>
              <a:rPr sz="2800" spc="-5" dirty="0">
                <a:latin typeface="Calibri"/>
                <a:cs typeface="Calibri"/>
              </a:rPr>
              <a:t>a </a:t>
            </a:r>
            <a:r>
              <a:rPr sz="2800" spc="-15" dirty="0">
                <a:latin typeface="Calibri"/>
                <a:cs typeface="Calibri"/>
              </a:rPr>
              <a:t>strict </a:t>
            </a:r>
            <a:r>
              <a:rPr sz="2800" spc="-5" dirty="0">
                <a:latin typeface="Calibri"/>
                <a:cs typeface="Calibri"/>
              </a:rPr>
              <a:t>security </a:t>
            </a:r>
            <a:r>
              <a:rPr sz="2800" spc="-620" dirty="0">
                <a:latin typeface="Calibri"/>
                <a:cs typeface="Calibri"/>
              </a:rPr>
              <a:t> </a:t>
            </a:r>
            <a:r>
              <a:rPr sz="2800" spc="-15" dirty="0">
                <a:latin typeface="Calibri"/>
                <a:cs typeface="Calibri"/>
              </a:rPr>
              <a:t>process</a:t>
            </a:r>
            <a:r>
              <a:rPr sz="2800" spc="20" dirty="0">
                <a:latin typeface="Calibri"/>
                <a:cs typeface="Calibri"/>
              </a:rPr>
              <a:t> </a:t>
            </a:r>
            <a:r>
              <a:rPr sz="2800" spc="-5" dirty="0">
                <a:latin typeface="Calibri"/>
                <a:cs typeface="Calibri"/>
              </a:rPr>
              <a:t>or</a:t>
            </a:r>
            <a:r>
              <a:rPr sz="2800" spc="10" dirty="0">
                <a:latin typeface="Calibri"/>
                <a:cs typeface="Calibri"/>
              </a:rPr>
              <a:t> </a:t>
            </a:r>
            <a:r>
              <a:rPr sz="2800" spc="-15" dirty="0">
                <a:latin typeface="Calibri"/>
                <a:cs typeface="Calibri"/>
              </a:rPr>
              <a:t>threat</a:t>
            </a:r>
            <a:r>
              <a:rPr sz="2800" dirty="0">
                <a:latin typeface="Calibri"/>
                <a:cs typeface="Calibri"/>
              </a:rPr>
              <a:t> </a:t>
            </a:r>
            <a:r>
              <a:rPr sz="2800" spc="-10" dirty="0">
                <a:latin typeface="Calibri"/>
                <a:cs typeface="Calibri"/>
              </a:rPr>
              <a:t>modeling.</a:t>
            </a:r>
            <a:endParaRPr sz="2800">
              <a:latin typeface="Calibri"/>
              <a:cs typeface="Calibri"/>
            </a:endParaRPr>
          </a:p>
          <a:p>
            <a:pPr>
              <a:lnSpc>
                <a:spcPct val="100000"/>
              </a:lnSpc>
              <a:spcBef>
                <a:spcPts val="50"/>
              </a:spcBef>
            </a:pPr>
            <a:endParaRPr sz="3250">
              <a:latin typeface="Calibri"/>
              <a:cs typeface="Calibri"/>
            </a:endParaRPr>
          </a:p>
          <a:p>
            <a:pPr marL="12700" algn="just">
              <a:lnSpc>
                <a:spcPct val="100000"/>
              </a:lnSpc>
              <a:spcBef>
                <a:spcPts val="5"/>
              </a:spcBef>
            </a:pPr>
            <a:r>
              <a:rPr sz="2800" spc="-10" dirty="0">
                <a:latin typeface="Calibri"/>
                <a:cs typeface="Calibri"/>
              </a:rPr>
              <a:t>What</a:t>
            </a:r>
            <a:r>
              <a:rPr sz="2800" spc="-15" dirty="0">
                <a:latin typeface="Calibri"/>
                <a:cs typeface="Calibri"/>
              </a:rPr>
              <a:t> to</a:t>
            </a:r>
            <a:r>
              <a:rPr sz="2800" spc="-20" dirty="0">
                <a:latin typeface="Calibri"/>
                <a:cs typeface="Calibri"/>
              </a:rPr>
              <a:t> </a:t>
            </a:r>
            <a:r>
              <a:rPr sz="2800" spc="-5" dirty="0">
                <a:latin typeface="Calibri"/>
                <a:cs typeface="Calibri"/>
              </a:rPr>
              <a:t>look</a:t>
            </a:r>
            <a:r>
              <a:rPr sz="2800" spc="-20" dirty="0">
                <a:latin typeface="Calibri"/>
                <a:cs typeface="Calibri"/>
              </a:rPr>
              <a:t> for?</a:t>
            </a:r>
            <a:endParaRPr sz="2800">
              <a:latin typeface="Calibri"/>
              <a:cs typeface="Calibri"/>
            </a:endParaRPr>
          </a:p>
          <a:p>
            <a:pPr marL="241300" marR="5080" indent="-229235" algn="just">
              <a:lnSpc>
                <a:spcPct val="80000"/>
              </a:lnSpc>
              <a:spcBef>
                <a:spcPts val="994"/>
              </a:spcBef>
              <a:buFont typeface="Arial"/>
              <a:buChar char="•"/>
              <a:tabLst>
                <a:tab pos="241300" algn="l"/>
              </a:tabLst>
            </a:pPr>
            <a:r>
              <a:rPr sz="2800" spc="-5" dirty="0">
                <a:latin typeface="Calibri"/>
                <a:cs typeface="Calibri"/>
              </a:rPr>
              <a:t>All </a:t>
            </a:r>
            <a:r>
              <a:rPr sz="2800" spc="-10" dirty="0">
                <a:latin typeface="Calibri"/>
                <a:cs typeface="Calibri"/>
              </a:rPr>
              <a:t>the </a:t>
            </a:r>
            <a:r>
              <a:rPr sz="2800" b="1" spc="-5" dirty="0">
                <a:latin typeface="Calibri"/>
                <a:cs typeface="Calibri"/>
              </a:rPr>
              <a:t>common </a:t>
            </a:r>
            <a:r>
              <a:rPr sz="2800" spc="-10" dirty="0">
                <a:latin typeface="Calibri"/>
                <a:cs typeface="Calibri"/>
              </a:rPr>
              <a:t>web </a:t>
            </a:r>
            <a:r>
              <a:rPr sz="2800" spc="-5" dirty="0">
                <a:latin typeface="Calibri"/>
                <a:cs typeface="Calibri"/>
              </a:rPr>
              <a:t>and </a:t>
            </a:r>
            <a:r>
              <a:rPr sz="2800" spc="-10" dirty="0">
                <a:latin typeface="Calibri"/>
                <a:cs typeface="Calibri"/>
              </a:rPr>
              <a:t>application </a:t>
            </a:r>
            <a:r>
              <a:rPr sz="2800" b="1" spc="-5" dirty="0">
                <a:latin typeface="Calibri"/>
                <a:cs typeface="Calibri"/>
              </a:rPr>
              <a:t>security </a:t>
            </a:r>
            <a:r>
              <a:rPr sz="2800" b="1" spc="-10" dirty="0">
                <a:latin typeface="Calibri"/>
                <a:cs typeface="Calibri"/>
              </a:rPr>
              <a:t>flaws </a:t>
            </a:r>
            <a:r>
              <a:rPr sz="2800" spc="-10" dirty="0">
                <a:latin typeface="Calibri"/>
                <a:cs typeface="Calibri"/>
              </a:rPr>
              <a:t>that </a:t>
            </a:r>
            <a:r>
              <a:rPr sz="2800" spc="-15" dirty="0">
                <a:latin typeface="Calibri"/>
                <a:cs typeface="Calibri"/>
              </a:rPr>
              <a:t>we </a:t>
            </a:r>
            <a:r>
              <a:rPr sz="2800" spc="-20" dirty="0">
                <a:latin typeface="Calibri"/>
                <a:cs typeface="Calibri"/>
              </a:rPr>
              <a:t>covered </a:t>
            </a:r>
            <a:r>
              <a:rPr sz="2800" spc="-620" dirty="0">
                <a:latin typeface="Calibri"/>
                <a:cs typeface="Calibri"/>
              </a:rPr>
              <a:t> </a:t>
            </a:r>
            <a:r>
              <a:rPr sz="2800" spc="-10" dirty="0">
                <a:latin typeface="Calibri"/>
                <a:cs typeface="Calibri"/>
              </a:rPr>
              <a:t>in the </a:t>
            </a:r>
            <a:r>
              <a:rPr sz="2800" spc="-15" dirty="0">
                <a:latin typeface="Calibri"/>
                <a:cs typeface="Calibri"/>
              </a:rPr>
              <a:t>previous </a:t>
            </a:r>
            <a:r>
              <a:rPr sz="2800" spc="-5" dirty="0">
                <a:latin typeface="Calibri"/>
                <a:cs typeface="Calibri"/>
              </a:rPr>
              <a:t>classes </a:t>
            </a:r>
            <a:r>
              <a:rPr sz="2800" spc="-20" dirty="0">
                <a:latin typeface="Calibri"/>
                <a:cs typeface="Calibri"/>
              </a:rPr>
              <a:t>(buffer </a:t>
            </a:r>
            <a:r>
              <a:rPr sz="2800" spc="-15" dirty="0">
                <a:latin typeface="Calibri"/>
                <a:cs typeface="Calibri"/>
              </a:rPr>
              <a:t>overflows, authentication </a:t>
            </a:r>
            <a:r>
              <a:rPr sz="2800" spc="-10" dirty="0">
                <a:latin typeface="Calibri"/>
                <a:cs typeface="Calibri"/>
              </a:rPr>
              <a:t>issues, </a:t>
            </a:r>
            <a:r>
              <a:rPr sz="2800" spc="-15" dirty="0">
                <a:latin typeface="Calibri"/>
                <a:cs typeface="Calibri"/>
              </a:rPr>
              <a:t>XSS, </a:t>
            </a:r>
            <a:r>
              <a:rPr sz="2800" spc="-10" dirty="0">
                <a:latin typeface="Calibri"/>
                <a:cs typeface="Calibri"/>
              </a:rPr>
              <a:t> </a:t>
            </a:r>
            <a:r>
              <a:rPr sz="2800" spc="-60" dirty="0">
                <a:latin typeface="Calibri"/>
                <a:cs typeface="Calibri"/>
              </a:rPr>
              <a:t>CSRF,</a:t>
            </a:r>
            <a:r>
              <a:rPr sz="2800" spc="5" dirty="0">
                <a:latin typeface="Calibri"/>
                <a:cs typeface="Calibri"/>
              </a:rPr>
              <a:t> </a:t>
            </a:r>
            <a:r>
              <a:rPr sz="2800" spc="-5" dirty="0">
                <a:latin typeface="Calibri"/>
                <a:cs typeface="Calibri"/>
              </a:rPr>
              <a:t>SQL</a:t>
            </a:r>
            <a:r>
              <a:rPr sz="2800" dirty="0">
                <a:latin typeface="Calibri"/>
                <a:cs typeface="Calibri"/>
              </a:rPr>
              <a:t> </a:t>
            </a:r>
            <a:r>
              <a:rPr sz="2800" spc="-5" dirty="0">
                <a:latin typeface="Calibri"/>
                <a:cs typeface="Calibri"/>
              </a:rPr>
              <a:t>injection,..)</a:t>
            </a:r>
            <a:endParaRPr sz="2800">
              <a:latin typeface="Calibri"/>
              <a:cs typeface="Calibri"/>
            </a:endParaRPr>
          </a:p>
          <a:p>
            <a:pPr>
              <a:lnSpc>
                <a:spcPct val="100000"/>
              </a:lnSpc>
              <a:spcBef>
                <a:spcPts val="25"/>
              </a:spcBef>
              <a:buFont typeface="Arial"/>
              <a:buChar char="•"/>
            </a:pPr>
            <a:endParaRPr sz="3000">
              <a:latin typeface="Calibri"/>
              <a:cs typeface="Calibri"/>
            </a:endParaRPr>
          </a:p>
          <a:p>
            <a:pPr marL="241300" marR="195580" indent="-228600">
              <a:lnSpc>
                <a:spcPct val="80000"/>
              </a:lnSpc>
              <a:buFont typeface="Arial"/>
              <a:buChar char="•"/>
              <a:tabLst>
                <a:tab pos="241300" algn="l"/>
              </a:tabLst>
            </a:pPr>
            <a:r>
              <a:rPr sz="2800" spc="-10" dirty="0">
                <a:latin typeface="Calibri"/>
                <a:cs typeface="Calibri"/>
              </a:rPr>
              <a:t>High</a:t>
            </a:r>
            <a:r>
              <a:rPr sz="2800" dirty="0">
                <a:latin typeface="Calibri"/>
                <a:cs typeface="Calibri"/>
              </a:rPr>
              <a:t> </a:t>
            </a:r>
            <a:r>
              <a:rPr sz="2800" spc="-15" dirty="0">
                <a:latin typeface="Calibri"/>
                <a:cs typeface="Calibri"/>
              </a:rPr>
              <a:t>level</a:t>
            </a:r>
            <a:r>
              <a:rPr sz="2800" spc="-1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privilege:</a:t>
            </a:r>
            <a:r>
              <a:rPr sz="2800" spc="10" dirty="0">
                <a:latin typeface="Calibri"/>
                <a:cs typeface="Calibri"/>
              </a:rPr>
              <a:t> </a:t>
            </a:r>
            <a:r>
              <a:rPr sz="2800" spc="-10" dirty="0">
                <a:latin typeface="Calibri"/>
                <a:cs typeface="Calibri"/>
              </a:rPr>
              <a:t>what</a:t>
            </a:r>
            <a:r>
              <a:rPr sz="2800" spc="-5" dirty="0">
                <a:latin typeface="Calibri"/>
                <a:cs typeface="Calibri"/>
              </a:rPr>
              <a:t> </a:t>
            </a:r>
            <a:r>
              <a:rPr sz="2800" spc="-20" dirty="0">
                <a:latin typeface="Calibri"/>
                <a:cs typeface="Calibri"/>
              </a:rPr>
              <a:t>are</a:t>
            </a:r>
            <a:r>
              <a:rPr sz="2800" spc="-10" dirty="0">
                <a:latin typeface="Calibri"/>
                <a:cs typeface="Calibri"/>
              </a:rPr>
              <a:t> </a:t>
            </a:r>
            <a:r>
              <a:rPr sz="2800" spc="-5" dirty="0">
                <a:latin typeface="Calibri"/>
                <a:cs typeface="Calibri"/>
              </a:rPr>
              <a:t>these</a:t>
            </a:r>
            <a:r>
              <a:rPr sz="2800" spc="15" dirty="0">
                <a:latin typeface="Calibri"/>
                <a:cs typeface="Calibri"/>
              </a:rPr>
              <a:t> </a:t>
            </a:r>
            <a:r>
              <a:rPr sz="2800" spc="-10" dirty="0">
                <a:latin typeface="Calibri"/>
                <a:cs typeface="Calibri"/>
              </a:rPr>
              <a:t>applications</a:t>
            </a:r>
            <a:r>
              <a:rPr sz="2800" spc="35" dirty="0">
                <a:latin typeface="Calibri"/>
                <a:cs typeface="Calibri"/>
              </a:rPr>
              <a:t> </a:t>
            </a:r>
            <a:r>
              <a:rPr sz="2800" spc="-10" dirty="0">
                <a:latin typeface="Calibri"/>
                <a:cs typeface="Calibri"/>
              </a:rPr>
              <a:t>allowed </a:t>
            </a:r>
            <a:r>
              <a:rPr sz="2800" spc="-15" dirty="0">
                <a:latin typeface="Calibri"/>
                <a:cs typeface="Calibri"/>
              </a:rPr>
              <a:t>to</a:t>
            </a:r>
            <a:r>
              <a:rPr sz="2800" dirty="0">
                <a:latin typeface="Calibri"/>
                <a:cs typeface="Calibri"/>
              </a:rPr>
              <a:t> </a:t>
            </a:r>
            <a:r>
              <a:rPr sz="2800" spc="-5" dirty="0">
                <a:latin typeface="Calibri"/>
                <a:cs typeface="Calibri"/>
              </a:rPr>
              <a:t>do</a:t>
            </a:r>
            <a:r>
              <a:rPr sz="2800" spc="15" dirty="0">
                <a:latin typeface="Calibri"/>
                <a:cs typeface="Calibri"/>
              </a:rPr>
              <a:t> </a:t>
            </a:r>
            <a:r>
              <a:rPr sz="2800" spc="-15" dirty="0">
                <a:latin typeface="Calibri"/>
                <a:cs typeface="Calibri"/>
              </a:rPr>
              <a:t>in </a:t>
            </a:r>
            <a:r>
              <a:rPr sz="2800" spc="-62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environment?</a:t>
            </a:r>
            <a:endParaRPr sz="2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3451860"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Hybrid</a:t>
            </a:r>
            <a:r>
              <a:rPr b="0" spc="-100" dirty="0">
                <a:latin typeface="Calibri Light"/>
                <a:cs typeface="Calibri Light"/>
              </a:rPr>
              <a:t> </a:t>
            </a:r>
            <a:r>
              <a:rPr b="0" spc="-30" dirty="0">
                <a:latin typeface="Calibri Light"/>
                <a:cs typeface="Calibri Light"/>
              </a:rPr>
              <a:t>Systems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000615" cy="1348105"/>
          </a:xfrm>
          <a:prstGeom prst="rect">
            <a:avLst/>
          </a:prstGeom>
        </p:spPr>
        <p:txBody>
          <a:bodyPr vert="horz" wrap="square" lIns="0" tIns="12065" rIns="0" bIns="0" rtlCol="0">
            <a:spAutoFit/>
          </a:bodyPr>
          <a:lstStyle/>
          <a:p>
            <a:pPr marL="241300" indent="-228600">
              <a:lnSpc>
                <a:spcPct val="100000"/>
              </a:lnSpc>
              <a:spcBef>
                <a:spcPts val="95"/>
              </a:spcBef>
              <a:buChar char="-"/>
              <a:tabLst>
                <a:tab pos="241300" algn="l"/>
              </a:tabLst>
            </a:pPr>
            <a:r>
              <a:rPr sz="2800" spc="-10" dirty="0">
                <a:latin typeface="Calibri"/>
                <a:cs typeface="Calibri"/>
              </a:rPr>
              <a:t>Cloud</a:t>
            </a:r>
            <a:r>
              <a:rPr sz="2800" spc="5" dirty="0">
                <a:latin typeface="Calibri"/>
                <a:cs typeface="Calibri"/>
              </a:rPr>
              <a:t> </a:t>
            </a:r>
            <a:r>
              <a:rPr sz="2800" spc="-5" dirty="0">
                <a:latin typeface="Calibri"/>
                <a:cs typeface="Calibri"/>
              </a:rPr>
              <a:t>+</a:t>
            </a:r>
            <a:r>
              <a:rPr sz="2800" dirty="0">
                <a:latin typeface="Calibri"/>
                <a:cs typeface="Calibri"/>
              </a:rPr>
              <a:t> </a:t>
            </a:r>
            <a:r>
              <a:rPr sz="2800" spc="-10" dirty="0">
                <a:latin typeface="Calibri"/>
                <a:cs typeface="Calibri"/>
              </a:rPr>
              <a:t>on-premises</a:t>
            </a:r>
            <a:r>
              <a:rPr sz="2800" spc="40" dirty="0">
                <a:latin typeface="Calibri"/>
                <a:cs typeface="Calibri"/>
              </a:rPr>
              <a:t> </a:t>
            </a:r>
            <a:r>
              <a:rPr sz="2800" spc="-10" dirty="0">
                <a:latin typeface="Calibri"/>
                <a:cs typeface="Calibri"/>
              </a:rPr>
              <a:t>setups</a:t>
            </a:r>
            <a:endParaRPr sz="2800">
              <a:latin typeface="Calibri"/>
              <a:cs typeface="Calibri"/>
            </a:endParaRPr>
          </a:p>
          <a:p>
            <a:pPr>
              <a:lnSpc>
                <a:spcPct val="100000"/>
              </a:lnSpc>
              <a:spcBef>
                <a:spcPts val="30"/>
              </a:spcBef>
              <a:buFont typeface="Calibri"/>
              <a:buChar char="-"/>
            </a:pPr>
            <a:endParaRPr sz="3000">
              <a:latin typeface="Calibri"/>
              <a:cs typeface="Calibri"/>
            </a:endParaRPr>
          </a:p>
          <a:p>
            <a:pPr marL="241300" indent="-228600">
              <a:lnSpc>
                <a:spcPct val="100000"/>
              </a:lnSpc>
              <a:spcBef>
                <a:spcPts val="5"/>
              </a:spcBef>
              <a:buChar char="-"/>
              <a:tabLst>
                <a:tab pos="241300" algn="l"/>
              </a:tabLst>
            </a:pPr>
            <a:r>
              <a:rPr sz="2800" spc="-20" dirty="0">
                <a:latin typeface="Calibri"/>
                <a:cs typeface="Calibri"/>
              </a:rPr>
              <a:t>Many</a:t>
            </a:r>
            <a:r>
              <a:rPr sz="2800" spc="10" dirty="0">
                <a:latin typeface="Calibri"/>
                <a:cs typeface="Calibri"/>
              </a:rPr>
              <a:t> </a:t>
            </a:r>
            <a:r>
              <a:rPr sz="2800" spc="-15" dirty="0">
                <a:latin typeface="Calibri"/>
                <a:cs typeface="Calibri"/>
              </a:rPr>
              <a:t>offerings,</a:t>
            </a:r>
            <a:r>
              <a:rPr sz="2800" spc="10" dirty="0">
                <a:latin typeface="Calibri"/>
                <a:cs typeface="Calibri"/>
              </a:rPr>
              <a:t> </a:t>
            </a:r>
            <a:r>
              <a:rPr sz="2800" spc="-10" dirty="0">
                <a:latin typeface="Calibri"/>
                <a:cs typeface="Calibri"/>
              </a:rPr>
              <a:t>including</a:t>
            </a:r>
            <a:r>
              <a:rPr sz="2800" spc="55" dirty="0">
                <a:latin typeface="Calibri"/>
                <a:cs typeface="Calibri"/>
              </a:rPr>
              <a:t> </a:t>
            </a:r>
            <a:r>
              <a:rPr sz="2800" spc="-5" dirty="0">
                <a:latin typeface="Calibri"/>
                <a:cs typeface="Calibri"/>
              </a:rPr>
              <a:t>those</a:t>
            </a:r>
            <a:r>
              <a:rPr sz="2800" spc="20" dirty="0">
                <a:latin typeface="Calibri"/>
                <a:cs typeface="Calibri"/>
              </a:rPr>
              <a:t> </a:t>
            </a:r>
            <a:r>
              <a:rPr sz="2800" spc="-20" dirty="0">
                <a:latin typeface="Calibri"/>
                <a:cs typeface="Calibri"/>
              </a:rPr>
              <a:t>from</a:t>
            </a:r>
            <a:r>
              <a:rPr sz="2800" spc="10" dirty="0">
                <a:latin typeface="Calibri"/>
                <a:cs typeface="Calibri"/>
              </a:rPr>
              <a:t> </a:t>
            </a:r>
            <a:r>
              <a:rPr sz="2800" spc="-40" dirty="0">
                <a:latin typeface="Calibri"/>
                <a:cs typeface="Calibri"/>
              </a:rPr>
              <a:t>AWS,</a:t>
            </a:r>
            <a:r>
              <a:rPr sz="2800" spc="10" dirty="0">
                <a:latin typeface="Calibri"/>
                <a:cs typeface="Calibri"/>
              </a:rPr>
              <a:t> </a:t>
            </a:r>
            <a:r>
              <a:rPr sz="2800" spc="-15" dirty="0">
                <a:latin typeface="Calibri"/>
                <a:cs typeface="Calibri"/>
              </a:rPr>
              <a:t>Azure,</a:t>
            </a:r>
            <a:r>
              <a:rPr sz="2800" spc="10" dirty="0">
                <a:latin typeface="Calibri"/>
                <a:cs typeface="Calibri"/>
              </a:rPr>
              <a:t> </a:t>
            </a:r>
            <a:r>
              <a:rPr sz="2800" spc="-5" dirty="0">
                <a:latin typeface="Calibri"/>
                <a:cs typeface="Calibri"/>
              </a:rPr>
              <a:t>and</a:t>
            </a:r>
            <a:r>
              <a:rPr sz="2800" spc="25" dirty="0">
                <a:latin typeface="Calibri"/>
                <a:cs typeface="Calibri"/>
              </a:rPr>
              <a:t> </a:t>
            </a:r>
            <a:r>
              <a:rPr sz="2800" spc="-20" dirty="0">
                <a:latin typeface="Calibri"/>
                <a:cs typeface="Calibri"/>
              </a:rPr>
              <a:t>many</a:t>
            </a:r>
            <a:r>
              <a:rPr sz="2800" spc="10" dirty="0">
                <a:latin typeface="Calibri"/>
                <a:cs typeface="Calibri"/>
              </a:rPr>
              <a:t> </a:t>
            </a:r>
            <a:r>
              <a:rPr sz="2800" spc="-15" dirty="0">
                <a:latin typeface="Calibri"/>
                <a:cs typeface="Calibri"/>
              </a:rPr>
              <a:t>others.</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6A3E-EC13-4985-A6B2-4D065F5EEDCF}"/>
              </a:ext>
            </a:extLst>
          </p:cNvPr>
          <p:cNvSpPr>
            <a:spLocks noGrp="1"/>
          </p:cNvSpPr>
          <p:nvPr>
            <p:ph type="title"/>
          </p:nvPr>
        </p:nvSpPr>
        <p:spPr>
          <a:xfrm>
            <a:off x="762000" y="381000"/>
            <a:ext cx="9144000" cy="1354217"/>
          </a:xfrm>
        </p:spPr>
        <p:txBody>
          <a:bodyPr/>
          <a:lstStyle/>
          <a:p>
            <a:r>
              <a:rPr lang="en-US" dirty="0"/>
              <a:t>Clarity: Red Teaming Vs. </a:t>
            </a:r>
            <a:r>
              <a:rPr lang="en-US" dirty="0" err="1"/>
              <a:t>Pentesting</a:t>
            </a:r>
            <a:endParaRPr lang="en-US" dirty="0"/>
          </a:p>
        </p:txBody>
      </p:sp>
      <p:sp>
        <p:nvSpPr>
          <p:cNvPr id="4" name="Footer Placeholder 3">
            <a:extLst>
              <a:ext uri="{FF2B5EF4-FFF2-40B4-BE49-F238E27FC236}">
                <a16:creationId xmlns:a16="http://schemas.microsoft.com/office/drawing/2014/main" id="{4241855E-4043-4414-9992-459E03DE70F0}"/>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graphicFrame>
        <p:nvGraphicFramePr>
          <p:cNvPr id="5" name="Table 5">
            <a:extLst>
              <a:ext uri="{FF2B5EF4-FFF2-40B4-BE49-F238E27FC236}">
                <a16:creationId xmlns:a16="http://schemas.microsoft.com/office/drawing/2014/main" id="{86DDFD6C-0A9E-4A0D-AD73-E44ECD2406DD}"/>
              </a:ext>
            </a:extLst>
          </p:cNvPr>
          <p:cNvGraphicFramePr>
            <a:graphicFrameLocks noGrp="1"/>
          </p:cNvGraphicFramePr>
          <p:nvPr>
            <p:extLst>
              <p:ext uri="{D42A27DB-BD31-4B8C-83A1-F6EECF244321}">
                <p14:modId xmlns:p14="http://schemas.microsoft.com/office/powerpoint/2010/main" val="3252284813"/>
              </p:ext>
            </p:extLst>
          </p:nvPr>
        </p:nvGraphicFramePr>
        <p:xfrm>
          <a:off x="1447800" y="1316477"/>
          <a:ext cx="4064000" cy="39370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527730845"/>
                    </a:ext>
                  </a:extLst>
                </a:gridCol>
              </a:tblGrid>
              <a:tr h="370840">
                <a:tc>
                  <a:txBody>
                    <a:bodyPr/>
                    <a:lstStyle/>
                    <a:p>
                      <a:r>
                        <a:rPr lang="en-US" dirty="0"/>
                        <a:t>Red Teaming</a:t>
                      </a:r>
                    </a:p>
                  </a:txBody>
                  <a:tcPr/>
                </a:tc>
                <a:extLst>
                  <a:ext uri="{0D108BD9-81ED-4DB2-BD59-A6C34878D82A}">
                    <a16:rowId xmlns:a16="http://schemas.microsoft.com/office/drawing/2014/main" val="1811870723"/>
                  </a:ext>
                </a:extLst>
              </a:tr>
              <a:tr h="512323">
                <a:tc>
                  <a:txBody>
                    <a:bodyPr/>
                    <a:lstStyle/>
                    <a:p>
                      <a:r>
                        <a:rPr lang="en-US" dirty="0"/>
                        <a:t>Goals:</a:t>
                      </a:r>
                    </a:p>
                    <a:p>
                      <a:pPr marL="285750" indent="-285750">
                        <a:buFont typeface="Arial" panose="020B0604020202020204" pitchFamily="34" charset="0"/>
                        <a:buChar char="•"/>
                      </a:pPr>
                      <a:r>
                        <a:rPr lang="en-US" dirty="0"/>
                        <a:t>Show Impact - How bad can it get?</a:t>
                      </a:r>
                    </a:p>
                    <a:p>
                      <a:pPr marL="285750" indent="-285750">
                        <a:buFont typeface="Arial" panose="020B0604020202020204" pitchFamily="34" charset="0"/>
                        <a:buChar char="•"/>
                      </a:pPr>
                      <a:r>
                        <a:rPr lang="en-US" dirty="0"/>
                        <a:t>Depth of Risk</a:t>
                      </a:r>
                    </a:p>
                  </a:txBody>
                  <a:tcPr/>
                </a:tc>
                <a:extLst>
                  <a:ext uri="{0D108BD9-81ED-4DB2-BD59-A6C34878D82A}">
                    <a16:rowId xmlns:a16="http://schemas.microsoft.com/office/drawing/2014/main" val="4214555067"/>
                  </a:ext>
                </a:extLst>
              </a:tr>
              <a:tr h="370840">
                <a:tc>
                  <a:txBody>
                    <a:bodyPr/>
                    <a:lstStyle/>
                    <a:p>
                      <a:r>
                        <a:rPr lang="en-US" dirty="0"/>
                        <a:t>Characteristics</a:t>
                      </a:r>
                    </a:p>
                    <a:p>
                      <a:pPr marL="285750" indent="-285750">
                        <a:buFont typeface="Arial" panose="020B0604020202020204" pitchFamily="34" charset="0"/>
                        <a:buChar char="•"/>
                      </a:pPr>
                      <a:r>
                        <a:rPr lang="en-US" dirty="0"/>
                        <a:t>New Issues typically identified in network and operational designs</a:t>
                      </a:r>
                    </a:p>
                    <a:p>
                      <a:pPr marL="285750" indent="-285750">
                        <a:buFont typeface="Arial" panose="020B0604020202020204" pitchFamily="34" charset="0"/>
                        <a:buChar char="•"/>
                      </a:pPr>
                      <a:r>
                        <a:rPr lang="en-US" dirty="0"/>
                        <a:t>Okay to reuse </a:t>
                      </a:r>
                      <a:r>
                        <a:rPr lang="en-US" i="1" dirty="0"/>
                        <a:t>known</a:t>
                      </a:r>
                      <a:r>
                        <a:rPr lang="en-US" dirty="0"/>
                        <a:t> issues to prove a point about risk</a:t>
                      </a:r>
                    </a:p>
                  </a:txBody>
                  <a:tcPr/>
                </a:tc>
                <a:extLst>
                  <a:ext uri="{0D108BD9-81ED-4DB2-BD59-A6C34878D82A}">
                    <a16:rowId xmlns:a16="http://schemas.microsoft.com/office/drawing/2014/main" val="2388447841"/>
                  </a:ext>
                </a:extLst>
              </a:tr>
              <a:tr h="370840">
                <a:tc>
                  <a:txBody>
                    <a:bodyPr/>
                    <a:lstStyle/>
                    <a:p>
                      <a:r>
                        <a:rPr lang="en-US" dirty="0"/>
                        <a:t>Value to Business</a:t>
                      </a:r>
                    </a:p>
                    <a:p>
                      <a:pPr marL="285750" indent="-285750">
                        <a:buFont typeface="Arial" panose="020B0604020202020204" pitchFamily="34" charset="0"/>
                        <a:buChar char="•"/>
                      </a:pPr>
                      <a:r>
                        <a:rPr lang="en-US" dirty="0"/>
                        <a:t>Provide clarity on prioritization of what problems to fix first – “how bad is it”</a:t>
                      </a:r>
                    </a:p>
                  </a:txBody>
                  <a:tcPr/>
                </a:tc>
                <a:extLst>
                  <a:ext uri="{0D108BD9-81ED-4DB2-BD59-A6C34878D82A}">
                    <a16:rowId xmlns:a16="http://schemas.microsoft.com/office/drawing/2014/main" val="3208143009"/>
                  </a:ext>
                </a:extLst>
              </a:tr>
            </a:tbl>
          </a:graphicData>
        </a:graphic>
      </p:graphicFrame>
      <p:graphicFrame>
        <p:nvGraphicFramePr>
          <p:cNvPr id="7" name="Table 5">
            <a:extLst>
              <a:ext uri="{FF2B5EF4-FFF2-40B4-BE49-F238E27FC236}">
                <a16:creationId xmlns:a16="http://schemas.microsoft.com/office/drawing/2014/main" id="{15B4EDC6-2270-4C1A-BB36-A30D13804BEC}"/>
              </a:ext>
            </a:extLst>
          </p:cNvPr>
          <p:cNvGraphicFramePr>
            <a:graphicFrameLocks noGrp="1"/>
          </p:cNvGraphicFramePr>
          <p:nvPr>
            <p:extLst>
              <p:ext uri="{D42A27DB-BD31-4B8C-83A1-F6EECF244321}">
                <p14:modId xmlns:p14="http://schemas.microsoft.com/office/powerpoint/2010/main" val="806880746"/>
              </p:ext>
            </p:extLst>
          </p:nvPr>
        </p:nvGraphicFramePr>
        <p:xfrm>
          <a:off x="6477000" y="1295400"/>
          <a:ext cx="4419600" cy="3937000"/>
        </p:xfrm>
        <a:graphic>
          <a:graphicData uri="http://schemas.openxmlformats.org/drawingml/2006/table">
            <a:tbl>
              <a:tblPr firstRow="1" bandRow="1">
                <a:tableStyleId>{93296810-A885-4BE3-A3E7-6D5BEEA58F35}</a:tableStyleId>
              </a:tblPr>
              <a:tblGrid>
                <a:gridCol w="4419600">
                  <a:extLst>
                    <a:ext uri="{9D8B030D-6E8A-4147-A177-3AD203B41FA5}">
                      <a16:colId xmlns:a16="http://schemas.microsoft.com/office/drawing/2014/main" val="1527730845"/>
                    </a:ext>
                  </a:extLst>
                </a:gridCol>
              </a:tblGrid>
              <a:tr h="370840">
                <a:tc>
                  <a:txBody>
                    <a:bodyPr/>
                    <a:lstStyle/>
                    <a:p>
                      <a:r>
                        <a:rPr lang="en-US" dirty="0" err="1"/>
                        <a:t>Pentesting</a:t>
                      </a:r>
                      <a:endParaRPr lang="en-US" dirty="0"/>
                    </a:p>
                  </a:txBody>
                  <a:tcPr/>
                </a:tc>
                <a:extLst>
                  <a:ext uri="{0D108BD9-81ED-4DB2-BD59-A6C34878D82A}">
                    <a16:rowId xmlns:a16="http://schemas.microsoft.com/office/drawing/2014/main" val="1811870723"/>
                  </a:ext>
                </a:extLst>
              </a:tr>
              <a:tr h="370840">
                <a:tc>
                  <a:txBody>
                    <a:bodyPr/>
                    <a:lstStyle/>
                    <a:p>
                      <a:r>
                        <a:rPr lang="en-US" dirty="0"/>
                        <a:t>Goals</a:t>
                      </a:r>
                    </a:p>
                    <a:p>
                      <a:pPr marL="285750" indent="-285750">
                        <a:buFont typeface="Arial" panose="020B0604020202020204" pitchFamily="34" charset="0"/>
                        <a:buChar char="•"/>
                      </a:pPr>
                      <a:r>
                        <a:rPr lang="en-US" dirty="0"/>
                        <a:t>Obtain Coverage - What can go wrong?</a:t>
                      </a:r>
                    </a:p>
                    <a:p>
                      <a:pPr marL="285750" indent="-285750">
                        <a:buFont typeface="Arial" panose="020B0604020202020204" pitchFamily="34" charset="0"/>
                        <a:buChar char="•"/>
                      </a:pPr>
                      <a:r>
                        <a:rPr lang="en-US" dirty="0"/>
                        <a:t>Areas of Risk</a:t>
                      </a:r>
                    </a:p>
                  </a:txBody>
                  <a:tcPr/>
                </a:tc>
                <a:extLst>
                  <a:ext uri="{0D108BD9-81ED-4DB2-BD59-A6C34878D82A}">
                    <a16:rowId xmlns:a16="http://schemas.microsoft.com/office/drawing/2014/main" val="421455506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Characteristics</a:t>
                      </a:r>
                    </a:p>
                    <a:p>
                      <a:pPr marL="285750" indent="-285750">
                        <a:buFont typeface="Arial" panose="020B0604020202020204" pitchFamily="34" charset="0"/>
                        <a:buChar char="•"/>
                      </a:pPr>
                      <a:r>
                        <a:rPr lang="en-US" dirty="0"/>
                        <a:t>New Issues typically identified in application and systems designs</a:t>
                      </a:r>
                    </a:p>
                    <a:p>
                      <a:pPr marL="285750" indent="-285750">
                        <a:buFont typeface="Arial" panose="020B0604020202020204" pitchFamily="34" charset="0"/>
                        <a:buChar char="•"/>
                      </a:pPr>
                      <a:r>
                        <a:rPr lang="en-US" dirty="0"/>
                        <a:t>Point is to identify </a:t>
                      </a:r>
                      <a:r>
                        <a:rPr lang="en-US" i="1" dirty="0"/>
                        <a:t>new</a:t>
                      </a:r>
                      <a:r>
                        <a:rPr lang="en-US" dirty="0"/>
                        <a:t> issues to describe the overall risk</a:t>
                      </a:r>
                    </a:p>
                  </a:txBody>
                  <a:tcPr/>
                </a:tc>
                <a:extLst>
                  <a:ext uri="{0D108BD9-81ED-4DB2-BD59-A6C34878D82A}">
                    <a16:rowId xmlns:a16="http://schemas.microsoft.com/office/drawing/2014/main" val="238844784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Value to Business</a:t>
                      </a:r>
                    </a:p>
                    <a:p>
                      <a:pPr marL="285750" indent="-285750">
                        <a:buFont typeface="Arial" panose="020B0604020202020204" pitchFamily="34" charset="0"/>
                        <a:buChar char="•"/>
                      </a:pPr>
                      <a:r>
                        <a:rPr lang="en-US" dirty="0"/>
                        <a:t>Provide visibility into the state of the security posture of an application or system – “what could go wrong”</a:t>
                      </a:r>
                    </a:p>
                  </a:txBody>
                  <a:tcPr/>
                </a:tc>
                <a:extLst>
                  <a:ext uri="{0D108BD9-81ED-4DB2-BD59-A6C34878D82A}">
                    <a16:rowId xmlns:a16="http://schemas.microsoft.com/office/drawing/2014/main" val="3208143009"/>
                  </a:ext>
                </a:extLst>
              </a:tr>
            </a:tbl>
          </a:graphicData>
        </a:graphic>
      </p:graphicFrame>
      <p:sp>
        <p:nvSpPr>
          <p:cNvPr id="8" name="TextBox 7">
            <a:extLst>
              <a:ext uri="{FF2B5EF4-FFF2-40B4-BE49-F238E27FC236}">
                <a16:creationId xmlns:a16="http://schemas.microsoft.com/office/drawing/2014/main" id="{248C8F63-6D01-40DE-89A7-F970A60B4595}"/>
              </a:ext>
            </a:extLst>
          </p:cNvPr>
          <p:cNvSpPr txBox="1"/>
          <p:nvPr/>
        </p:nvSpPr>
        <p:spPr>
          <a:xfrm>
            <a:off x="2057400" y="5638800"/>
            <a:ext cx="8229600" cy="646331"/>
          </a:xfrm>
          <a:prstGeom prst="rect">
            <a:avLst/>
          </a:prstGeom>
          <a:noFill/>
        </p:spPr>
        <p:txBody>
          <a:bodyPr wrap="square" rtlCol="0">
            <a:spAutoFit/>
          </a:bodyPr>
          <a:lstStyle/>
          <a:p>
            <a:r>
              <a:rPr lang="en-US" dirty="0"/>
              <a:t>Naturally, there are grey areas, overlap, disagreements, </a:t>
            </a:r>
            <a:r>
              <a:rPr lang="en-US" dirty="0" err="1"/>
              <a:t>etc</a:t>
            </a:r>
            <a:br>
              <a:rPr lang="en-US" dirty="0"/>
            </a:br>
            <a:r>
              <a:rPr lang="en-US" dirty="0"/>
              <a:t>Also other disciplines of security such as researcher, analyst, forensic, blue team, </a:t>
            </a:r>
            <a:r>
              <a:rPr lang="en-US" dirty="0" err="1"/>
              <a:t>etc</a:t>
            </a:r>
            <a:endParaRPr lang="en-US" dirty="0"/>
          </a:p>
        </p:txBody>
      </p:sp>
    </p:spTree>
    <p:extLst>
      <p:ext uri="{BB962C8B-B14F-4D97-AF65-F5344CB8AC3E}">
        <p14:creationId xmlns:p14="http://schemas.microsoft.com/office/powerpoint/2010/main" val="3023768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433" y="244697"/>
            <a:ext cx="5114925" cy="696595"/>
          </a:xfrm>
          <a:prstGeom prst="rect">
            <a:avLst/>
          </a:prstGeom>
        </p:spPr>
        <p:txBody>
          <a:bodyPr vert="horz" wrap="square" lIns="0" tIns="12700" rIns="0" bIns="0" rtlCol="0">
            <a:spAutoFit/>
          </a:bodyPr>
          <a:lstStyle/>
          <a:p>
            <a:pPr marL="12700">
              <a:lnSpc>
                <a:spcPct val="100000"/>
              </a:lnSpc>
              <a:spcBef>
                <a:spcPts val="100"/>
              </a:spcBef>
            </a:pPr>
            <a:r>
              <a:rPr b="0" dirty="0">
                <a:latin typeface="Calibri Light"/>
                <a:cs typeface="Calibri Light"/>
              </a:rPr>
              <a:t>Hybrid</a:t>
            </a:r>
            <a:r>
              <a:rPr b="0" spc="-45" dirty="0">
                <a:latin typeface="Calibri Light"/>
                <a:cs typeface="Calibri Light"/>
              </a:rPr>
              <a:t> </a:t>
            </a:r>
            <a:r>
              <a:rPr b="0" spc="-30" dirty="0">
                <a:latin typeface="Calibri Light"/>
                <a:cs typeface="Calibri Light"/>
              </a:rPr>
              <a:t>Systems</a:t>
            </a:r>
            <a:r>
              <a:rPr b="0" spc="-45" dirty="0">
                <a:latin typeface="Calibri Light"/>
                <a:cs typeface="Calibri Light"/>
              </a:rPr>
              <a:t> </a:t>
            </a:r>
            <a:r>
              <a:rPr b="0" dirty="0">
                <a:latin typeface="Calibri Light"/>
                <a:cs typeface="Calibri Light"/>
              </a:rPr>
              <a:t>–</a:t>
            </a:r>
            <a:r>
              <a:rPr b="0" spc="-25" dirty="0">
                <a:latin typeface="Calibri Light"/>
                <a:cs typeface="Calibri Light"/>
              </a:rPr>
              <a:t> </a:t>
            </a:r>
            <a:r>
              <a:rPr b="0" dirty="0">
                <a:latin typeface="Calibri Light"/>
                <a:cs typeface="Calibri Light"/>
              </a:rPr>
              <a:t>2012</a:t>
            </a:r>
          </a:p>
        </p:txBody>
      </p:sp>
      <p:pic>
        <p:nvPicPr>
          <p:cNvPr id="3" name="object 3"/>
          <p:cNvPicPr/>
          <p:nvPr/>
        </p:nvPicPr>
        <p:blipFill>
          <a:blip r:embed="rId2" cstate="print"/>
          <a:stretch>
            <a:fillRect/>
          </a:stretch>
        </p:blipFill>
        <p:spPr>
          <a:xfrm>
            <a:off x="2005584" y="1184147"/>
            <a:ext cx="8040976" cy="4901457"/>
          </a:xfrm>
          <a:prstGeom prst="rect">
            <a:avLst/>
          </a:prstGeom>
        </p:spPr>
      </p:pic>
      <p:sp>
        <p:nvSpPr>
          <p:cNvPr id="4" name="object 4"/>
          <p:cNvSpPr txBox="1"/>
          <p:nvPr/>
        </p:nvSpPr>
        <p:spPr>
          <a:xfrm>
            <a:off x="37222" y="712950"/>
            <a:ext cx="177800" cy="5349875"/>
          </a:xfrm>
          <a:prstGeom prst="rect">
            <a:avLst/>
          </a:prstGeom>
        </p:spPr>
        <p:txBody>
          <a:bodyPr vert="vert" wrap="square" lIns="0" tIns="0" rIns="0" bIns="0" rtlCol="0">
            <a:spAutoFit/>
          </a:bodyPr>
          <a:lstStyle/>
          <a:p>
            <a:pPr marL="12700">
              <a:lnSpc>
                <a:spcPts val="1240"/>
              </a:lnSpc>
            </a:pPr>
            <a:r>
              <a:rPr sz="1200" u="sng" spc="-10" dirty="0">
                <a:solidFill>
                  <a:srgbClr val="0562C1"/>
                </a:solidFill>
                <a:uFill>
                  <a:solidFill>
                    <a:srgbClr val="0562C1"/>
                  </a:solidFill>
                </a:uFill>
                <a:latin typeface="Calibri"/>
                <a:cs typeface="Calibri"/>
              </a:rPr>
              <a:t>https://support.rackspace.com/how-to/rackspace-open-cloud-reference-architecture/</a:t>
            </a:r>
            <a:endParaRPr sz="12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433" y="244697"/>
            <a:ext cx="5069205" cy="696595"/>
          </a:xfrm>
          <a:prstGeom prst="rect">
            <a:avLst/>
          </a:prstGeom>
        </p:spPr>
        <p:txBody>
          <a:bodyPr vert="horz" wrap="square" lIns="0" tIns="12700" rIns="0" bIns="0" rtlCol="0">
            <a:spAutoFit/>
          </a:bodyPr>
          <a:lstStyle/>
          <a:p>
            <a:pPr marL="12700">
              <a:lnSpc>
                <a:spcPct val="100000"/>
              </a:lnSpc>
              <a:spcBef>
                <a:spcPts val="100"/>
              </a:spcBef>
            </a:pPr>
            <a:r>
              <a:rPr b="0" spc="5" dirty="0">
                <a:latin typeface="Calibri Light"/>
                <a:cs typeface="Calibri Light"/>
              </a:rPr>
              <a:t>Service</a:t>
            </a:r>
            <a:r>
              <a:rPr b="0" spc="-35" dirty="0">
                <a:latin typeface="Calibri Light"/>
                <a:cs typeface="Calibri Light"/>
              </a:rPr>
              <a:t> </a:t>
            </a:r>
            <a:r>
              <a:rPr b="0" dirty="0">
                <a:latin typeface="Calibri Light"/>
                <a:cs typeface="Calibri Light"/>
              </a:rPr>
              <a:t>Meshes</a:t>
            </a:r>
            <a:r>
              <a:rPr b="0" spc="-45" dirty="0">
                <a:latin typeface="Calibri Light"/>
                <a:cs typeface="Calibri Light"/>
              </a:rPr>
              <a:t> </a:t>
            </a:r>
            <a:r>
              <a:rPr b="0" dirty="0">
                <a:latin typeface="Calibri Light"/>
                <a:cs typeface="Calibri Light"/>
              </a:rPr>
              <a:t>-</a:t>
            </a:r>
            <a:r>
              <a:rPr b="0" spc="-25" dirty="0">
                <a:latin typeface="Calibri Light"/>
                <a:cs typeface="Calibri Light"/>
              </a:rPr>
              <a:t> </a:t>
            </a:r>
            <a:r>
              <a:rPr b="0" dirty="0">
                <a:latin typeface="Calibri Light"/>
                <a:cs typeface="Calibri Light"/>
              </a:rPr>
              <a:t>2019</a:t>
            </a:r>
          </a:p>
        </p:txBody>
      </p:sp>
      <p:sp>
        <p:nvSpPr>
          <p:cNvPr id="3" name="object 3"/>
          <p:cNvSpPr txBox="1"/>
          <p:nvPr/>
        </p:nvSpPr>
        <p:spPr>
          <a:xfrm>
            <a:off x="37222" y="712950"/>
            <a:ext cx="177800" cy="5349875"/>
          </a:xfrm>
          <a:prstGeom prst="rect">
            <a:avLst/>
          </a:prstGeom>
        </p:spPr>
        <p:txBody>
          <a:bodyPr vert="vert" wrap="square" lIns="0" tIns="0" rIns="0" bIns="0" rtlCol="0">
            <a:spAutoFit/>
          </a:bodyPr>
          <a:lstStyle/>
          <a:p>
            <a:pPr marL="12700">
              <a:lnSpc>
                <a:spcPts val="1240"/>
              </a:lnSpc>
            </a:pPr>
            <a:r>
              <a:rPr sz="1200" u="sng" spc="-10" dirty="0">
                <a:solidFill>
                  <a:srgbClr val="0562C1"/>
                </a:solidFill>
                <a:uFill>
                  <a:solidFill>
                    <a:srgbClr val="0562C1"/>
                  </a:solidFill>
                </a:uFill>
                <a:latin typeface="Calibri"/>
                <a:cs typeface="Calibri"/>
              </a:rPr>
              <a:t>https://support.rackspace.com/how-to/rackspace-open-cloud-reference-architecture/</a:t>
            </a:r>
            <a:endParaRPr sz="1200">
              <a:latin typeface="Calibri"/>
              <a:cs typeface="Calibri"/>
            </a:endParaRPr>
          </a:p>
        </p:txBody>
      </p:sp>
      <p:pic>
        <p:nvPicPr>
          <p:cNvPr id="4" name="object 4"/>
          <p:cNvPicPr/>
          <p:nvPr/>
        </p:nvPicPr>
        <p:blipFill>
          <a:blip r:embed="rId3" cstate="print"/>
          <a:stretch>
            <a:fillRect/>
          </a:stretch>
        </p:blipFill>
        <p:spPr>
          <a:xfrm>
            <a:off x="1748027" y="922019"/>
            <a:ext cx="8695931" cy="5417819"/>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433" y="244697"/>
            <a:ext cx="5069205" cy="696595"/>
          </a:xfrm>
          <a:prstGeom prst="rect">
            <a:avLst/>
          </a:prstGeom>
        </p:spPr>
        <p:txBody>
          <a:bodyPr vert="horz" wrap="square" lIns="0" tIns="12700" rIns="0" bIns="0" rtlCol="0">
            <a:spAutoFit/>
          </a:bodyPr>
          <a:lstStyle/>
          <a:p>
            <a:pPr marL="12700">
              <a:lnSpc>
                <a:spcPct val="100000"/>
              </a:lnSpc>
              <a:spcBef>
                <a:spcPts val="100"/>
              </a:spcBef>
            </a:pPr>
            <a:r>
              <a:rPr b="0" spc="5" dirty="0">
                <a:latin typeface="Calibri Light"/>
                <a:cs typeface="Calibri Light"/>
              </a:rPr>
              <a:t>Service</a:t>
            </a:r>
            <a:r>
              <a:rPr b="0" spc="-35" dirty="0">
                <a:latin typeface="Calibri Light"/>
                <a:cs typeface="Calibri Light"/>
              </a:rPr>
              <a:t> </a:t>
            </a:r>
            <a:r>
              <a:rPr b="0" dirty="0">
                <a:latin typeface="Calibri Light"/>
                <a:cs typeface="Calibri Light"/>
              </a:rPr>
              <a:t>Meshes</a:t>
            </a:r>
            <a:r>
              <a:rPr b="0" spc="-45" dirty="0">
                <a:latin typeface="Calibri Light"/>
                <a:cs typeface="Calibri Light"/>
              </a:rPr>
              <a:t> </a:t>
            </a:r>
            <a:r>
              <a:rPr b="0" dirty="0">
                <a:latin typeface="Calibri Light"/>
                <a:cs typeface="Calibri Light"/>
              </a:rPr>
              <a:t>-</a:t>
            </a:r>
            <a:r>
              <a:rPr b="0" spc="-25" dirty="0">
                <a:latin typeface="Calibri Light"/>
                <a:cs typeface="Calibri Light"/>
              </a:rPr>
              <a:t> </a:t>
            </a:r>
            <a:r>
              <a:rPr b="0" dirty="0">
                <a:latin typeface="Calibri Light"/>
                <a:cs typeface="Calibri Light"/>
              </a:rPr>
              <a:t>2019</a:t>
            </a:r>
          </a:p>
        </p:txBody>
      </p:sp>
      <p:sp>
        <p:nvSpPr>
          <p:cNvPr id="3" name="object 3"/>
          <p:cNvSpPr txBox="1"/>
          <p:nvPr/>
        </p:nvSpPr>
        <p:spPr>
          <a:xfrm>
            <a:off x="37222" y="712950"/>
            <a:ext cx="177800" cy="5349875"/>
          </a:xfrm>
          <a:prstGeom prst="rect">
            <a:avLst/>
          </a:prstGeom>
        </p:spPr>
        <p:txBody>
          <a:bodyPr vert="vert" wrap="square" lIns="0" tIns="0" rIns="0" bIns="0" rtlCol="0">
            <a:spAutoFit/>
          </a:bodyPr>
          <a:lstStyle/>
          <a:p>
            <a:pPr marL="12700">
              <a:lnSpc>
                <a:spcPts val="1240"/>
              </a:lnSpc>
            </a:pPr>
            <a:r>
              <a:rPr sz="1200" u="sng" spc="-10" dirty="0">
                <a:solidFill>
                  <a:srgbClr val="0562C1"/>
                </a:solidFill>
                <a:uFill>
                  <a:solidFill>
                    <a:srgbClr val="0562C1"/>
                  </a:solidFill>
                </a:uFill>
                <a:latin typeface="Calibri"/>
                <a:cs typeface="Calibri"/>
              </a:rPr>
              <a:t>https://support.rackspace.com/how-to/rackspace-open-cloud-reference-architecture/</a:t>
            </a:r>
            <a:endParaRPr sz="1200">
              <a:latin typeface="Calibri"/>
              <a:cs typeface="Calibri"/>
            </a:endParaRPr>
          </a:p>
        </p:txBody>
      </p:sp>
      <p:pic>
        <p:nvPicPr>
          <p:cNvPr id="4" name="object 4"/>
          <p:cNvPicPr/>
          <p:nvPr/>
        </p:nvPicPr>
        <p:blipFill>
          <a:blip r:embed="rId3" cstate="print"/>
          <a:stretch>
            <a:fillRect/>
          </a:stretch>
        </p:blipFill>
        <p:spPr>
          <a:xfrm>
            <a:off x="2014740" y="961644"/>
            <a:ext cx="8574010" cy="5373623"/>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7524750" cy="696595"/>
          </a:xfrm>
          <a:prstGeom prst="rect">
            <a:avLst/>
          </a:prstGeom>
        </p:spPr>
        <p:txBody>
          <a:bodyPr vert="horz" wrap="square" lIns="0" tIns="13335" rIns="0" bIns="0" rtlCol="0">
            <a:spAutoFit/>
          </a:bodyPr>
          <a:lstStyle/>
          <a:p>
            <a:pPr marL="12700">
              <a:lnSpc>
                <a:spcPct val="100000"/>
              </a:lnSpc>
              <a:spcBef>
                <a:spcPts val="105"/>
              </a:spcBef>
            </a:pPr>
            <a:r>
              <a:rPr b="0" spc="-15" dirty="0">
                <a:latin typeface="Calibri Light"/>
                <a:cs typeface="Calibri Light"/>
              </a:rPr>
              <a:t>Third</a:t>
            </a:r>
            <a:r>
              <a:rPr b="0" spc="-10" dirty="0">
                <a:latin typeface="Calibri Light"/>
                <a:cs typeface="Calibri Light"/>
              </a:rPr>
              <a:t> </a:t>
            </a:r>
            <a:r>
              <a:rPr b="0" spc="-20" dirty="0">
                <a:latin typeface="Calibri Light"/>
                <a:cs typeface="Calibri Light"/>
              </a:rPr>
              <a:t>Party</a:t>
            </a:r>
            <a:r>
              <a:rPr b="0" spc="-10" dirty="0">
                <a:latin typeface="Calibri Light"/>
                <a:cs typeface="Calibri Light"/>
              </a:rPr>
              <a:t> </a:t>
            </a:r>
            <a:r>
              <a:rPr b="0" spc="-15" dirty="0">
                <a:latin typeface="Calibri Light"/>
                <a:cs typeface="Calibri Light"/>
              </a:rPr>
              <a:t>Software</a:t>
            </a:r>
            <a:r>
              <a:rPr b="0" spc="-30" dirty="0">
                <a:latin typeface="Calibri Light"/>
                <a:cs typeface="Calibri Light"/>
              </a:rPr>
              <a:t> </a:t>
            </a:r>
            <a:r>
              <a:rPr b="0" dirty="0">
                <a:latin typeface="Calibri Light"/>
                <a:cs typeface="Calibri Light"/>
              </a:rPr>
              <a:t>and</a:t>
            </a:r>
            <a:r>
              <a:rPr b="0" spc="5" dirty="0">
                <a:latin typeface="Calibri Light"/>
                <a:cs typeface="Calibri Light"/>
              </a:rPr>
              <a:t> </a:t>
            </a:r>
            <a:r>
              <a:rPr b="0" dirty="0">
                <a:latin typeface="Calibri Light"/>
                <a:cs typeface="Calibri Light"/>
              </a:rPr>
              <a:t>Services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93112"/>
            <a:ext cx="10047605" cy="2242820"/>
          </a:xfrm>
          <a:prstGeom prst="rect">
            <a:avLst/>
          </a:prstGeom>
        </p:spPr>
        <p:txBody>
          <a:bodyPr vert="horz" wrap="square" lIns="0" tIns="59690" rIns="0" bIns="0" rtlCol="0">
            <a:spAutoFit/>
          </a:bodyPr>
          <a:lstStyle/>
          <a:p>
            <a:pPr marL="241300" marR="560070" indent="-228600">
              <a:lnSpc>
                <a:spcPts val="3030"/>
              </a:lnSpc>
              <a:spcBef>
                <a:spcPts val="470"/>
              </a:spcBef>
              <a:buFont typeface="Arial"/>
              <a:buChar char="•"/>
              <a:tabLst>
                <a:tab pos="241300" algn="l"/>
              </a:tabLst>
            </a:pPr>
            <a:r>
              <a:rPr sz="2800" spc="-20" dirty="0">
                <a:latin typeface="Calibri"/>
                <a:cs typeface="Calibri"/>
              </a:rPr>
              <a:t>Patching</a:t>
            </a:r>
            <a:r>
              <a:rPr sz="2800" spc="2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vulnerability</a:t>
            </a:r>
            <a:r>
              <a:rPr sz="2800" spc="40" dirty="0">
                <a:latin typeface="Calibri"/>
                <a:cs typeface="Calibri"/>
              </a:rPr>
              <a:t> </a:t>
            </a:r>
            <a:r>
              <a:rPr sz="2800" spc="-10" dirty="0">
                <a:latin typeface="Calibri"/>
                <a:cs typeface="Calibri"/>
              </a:rPr>
              <a:t>management</a:t>
            </a:r>
            <a:r>
              <a:rPr sz="2800" dirty="0">
                <a:latin typeface="Calibri"/>
                <a:cs typeface="Calibri"/>
              </a:rPr>
              <a:t> </a:t>
            </a:r>
            <a:r>
              <a:rPr sz="2800" spc="-10" dirty="0">
                <a:latin typeface="Calibri"/>
                <a:cs typeface="Calibri"/>
              </a:rPr>
              <a:t>is</a:t>
            </a:r>
            <a:r>
              <a:rPr sz="2800" spc="10" dirty="0">
                <a:latin typeface="Calibri"/>
                <a:cs typeface="Calibri"/>
              </a:rPr>
              <a:t> </a:t>
            </a:r>
            <a:r>
              <a:rPr sz="2800" spc="-10" dirty="0">
                <a:latin typeface="Calibri"/>
                <a:cs typeface="Calibri"/>
              </a:rPr>
              <a:t>often </a:t>
            </a:r>
            <a:r>
              <a:rPr sz="2800" spc="-5" dirty="0">
                <a:latin typeface="Calibri"/>
                <a:cs typeface="Calibri"/>
              </a:rPr>
              <a:t>an</a:t>
            </a:r>
            <a:r>
              <a:rPr sz="2800" spc="10" dirty="0">
                <a:latin typeface="Calibri"/>
                <a:cs typeface="Calibri"/>
              </a:rPr>
              <a:t> </a:t>
            </a:r>
            <a:r>
              <a:rPr sz="2800" spc="-10" dirty="0">
                <a:latin typeface="Calibri"/>
                <a:cs typeface="Calibri"/>
              </a:rPr>
              <a:t>afterthought </a:t>
            </a:r>
            <a:r>
              <a:rPr sz="2800" spc="-620" dirty="0">
                <a:latin typeface="Calibri"/>
                <a:cs typeface="Calibri"/>
              </a:rPr>
              <a:t> </a:t>
            </a:r>
            <a:r>
              <a:rPr sz="2800" spc="-5" dirty="0">
                <a:latin typeface="Calibri"/>
                <a:cs typeface="Calibri"/>
              </a:rPr>
              <a:t>when</a:t>
            </a:r>
            <a:r>
              <a:rPr sz="2800" spc="5" dirty="0">
                <a:latin typeface="Calibri"/>
                <a:cs typeface="Calibri"/>
              </a:rPr>
              <a:t> </a:t>
            </a:r>
            <a:r>
              <a:rPr sz="2800" spc="-10" dirty="0">
                <a:latin typeface="Calibri"/>
                <a:cs typeface="Calibri"/>
              </a:rPr>
              <a:t>it</a:t>
            </a:r>
            <a:r>
              <a:rPr sz="2800" spc="10" dirty="0">
                <a:latin typeface="Calibri"/>
                <a:cs typeface="Calibri"/>
              </a:rPr>
              <a:t> </a:t>
            </a:r>
            <a:r>
              <a:rPr sz="2800" spc="-10" dirty="0">
                <a:latin typeface="Calibri"/>
                <a:cs typeface="Calibri"/>
              </a:rPr>
              <a:t>comes</a:t>
            </a:r>
            <a:r>
              <a:rPr sz="2800" dirty="0">
                <a:latin typeface="Calibri"/>
                <a:cs typeface="Calibri"/>
              </a:rPr>
              <a:t> </a:t>
            </a:r>
            <a:r>
              <a:rPr sz="2800" spc="-15" dirty="0">
                <a:latin typeface="Calibri"/>
                <a:cs typeface="Calibri"/>
              </a:rPr>
              <a:t>to</a:t>
            </a:r>
            <a:r>
              <a:rPr sz="2800" dirty="0">
                <a:latin typeface="Calibri"/>
                <a:cs typeface="Calibri"/>
              </a:rPr>
              <a:t> </a:t>
            </a:r>
            <a:r>
              <a:rPr sz="2800" spc="-35" dirty="0">
                <a:latin typeface="Calibri"/>
                <a:cs typeface="Calibri"/>
              </a:rPr>
              <a:t>stay</a:t>
            </a:r>
            <a:r>
              <a:rPr sz="2800" spc="10" dirty="0">
                <a:latin typeface="Calibri"/>
                <a:cs typeface="Calibri"/>
              </a:rPr>
              <a:t> </a:t>
            </a:r>
            <a:r>
              <a:rPr sz="2800" spc="-5" dirty="0">
                <a:latin typeface="Calibri"/>
                <a:cs typeface="Calibri"/>
              </a:rPr>
              <a:t>up</a:t>
            </a:r>
            <a:r>
              <a:rPr sz="2800" spc="20" dirty="0">
                <a:latin typeface="Calibri"/>
                <a:cs typeface="Calibri"/>
              </a:rPr>
              <a:t> </a:t>
            </a:r>
            <a:r>
              <a:rPr sz="2800" spc="-15" dirty="0">
                <a:latin typeface="Calibri"/>
                <a:cs typeface="Calibri"/>
              </a:rPr>
              <a:t>to</a:t>
            </a:r>
            <a:r>
              <a:rPr sz="2800" spc="-5" dirty="0">
                <a:latin typeface="Calibri"/>
                <a:cs typeface="Calibri"/>
              </a:rPr>
              <a:t> </a:t>
            </a:r>
            <a:r>
              <a:rPr sz="2800" spc="-15" dirty="0">
                <a:latin typeface="Calibri"/>
                <a:cs typeface="Calibri"/>
              </a:rPr>
              <a:t>date</a:t>
            </a:r>
            <a:r>
              <a:rPr sz="2800" dirty="0">
                <a:latin typeface="Calibri"/>
                <a:cs typeface="Calibri"/>
              </a:rPr>
              <a:t> </a:t>
            </a:r>
            <a:r>
              <a:rPr sz="2800" spc="-5" dirty="0">
                <a:latin typeface="Calibri"/>
                <a:cs typeface="Calibri"/>
              </a:rPr>
              <a:t>with</a:t>
            </a:r>
            <a:r>
              <a:rPr sz="2800" spc="10" dirty="0">
                <a:latin typeface="Calibri"/>
                <a:cs typeface="Calibri"/>
              </a:rPr>
              <a:t> </a:t>
            </a:r>
            <a:r>
              <a:rPr sz="2800" spc="-15" dirty="0">
                <a:latin typeface="Calibri"/>
                <a:cs typeface="Calibri"/>
              </a:rPr>
              <a:t>third</a:t>
            </a:r>
            <a:r>
              <a:rPr sz="2800" spc="20" dirty="0">
                <a:latin typeface="Calibri"/>
                <a:cs typeface="Calibri"/>
              </a:rPr>
              <a:t> </a:t>
            </a:r>
            <a:r>
              <a:rPr sz="2800" spc="-5" dirty="0">
                <a:latin typeface="Calibri"/>
                <a:cs typeface="Calibri"/>
              </a:rPr>
              <a:t>party</a:t>
            </a:r>
            <a:r>
              <a:rPr sz="2800" spc="10" dirty="0">
                <a:latin typeface="Calibri"/>
                <a:cs typeface="Calibri"/>
              </a:rPr>
              <a:t> </a:t>
            </a:r>
            <a:r>
              <a:rPr sz="2800" spc="-15" dirty="0">
                <a:latin typeface="Calibri"/>
                <a:cs typeface="Calibri"/>
              </a:rPr>
              <a:t>software.</a:t>
            </a:r>
            <a:endParaRPr sz="2800">
              <a:latin typeface="Calibri"/>
              <a:cs typeface="Calibri"/>
            </a:endParaRPr>
          </a:p>
          <a:p>
            <a:pPr>
              <a:lnSpc>
                <a:spcPct val="100000"/>
              </a:lnSpc>
              <a:spcBef>
                <a:spcPts val="10"/>
              </a:spcBef>
              <a:buFont typeface="Arial"/>
              <a:buChar char="•"/>
            </a:pPr>
            <a:endParaRPr sz="4100">
              <a:latin typeface="Calibri"/>
              <a:cs typeface="Calibri"/>
            </a:endParaRPr>
          </a:p>
          <a:p>
            <a:pPr marL="241300" marR="5080" indent="-228600">
              <a:lnSpc>
                <a:spcPts val="3030"/>
              </a:lnSpc>
              <a:buFont typeface="Arial"/>
              <a:buChar char="•"/>
              <a:tabLst>
                <a:tab pos="241300" algn="l"/>
              </a:tabLst>
            </a:pPr>
            <a:r>
              <a:rPr sz="2800" spc="-5" dirty="0">
                <a:latin typeface="Calibri"/>
                <a:cs typeface="Calibri"/>
              </a:rPr>
              <a:t>Looking</a:t>
            </a:r>
            <a:r>
              <a:rPr sz="2800" spc="15" dirty="0">
                <a:latin typeface="Calibri"/>
                <a:cs typeface="Calibri"/>
              </a:rPr>
              <a:t> </a:t>
            </a:r>
            <a:r>
              <a:rPr sz="2800" spc="-25" dirty="0">
                <a:latin typeface="Calibri"/>
                <a:cs typeface="Calibri"/>
              </a:rPr>
              <a:t>for</a:t>
            </a:r>
            <a:r>
              <a:rPr sz="2800" spc="-5" dirty="0">
                <a:latin typeface="Calibri"/>
                <a:cs typeface="Calibri"/>
              </a:rPr>
              <a:t> </a:t>
            </a:r>
            <a:r>
              <a:rPr sz="2800" spc="-15" dirty="0">
                <a:latin typeface="Calibri"/>
                <a:cs typeface="Calibri"/>
              </a:rPr>
              <a:t>unpatched</a:t>
            </a:r>
            <a:r>
              <a:rPr sz="2800" spc="45" dirty="0">
                <a:latin typeface="Calibri"/>
                <a:cs typeface="Calibri"/>
              </a:rPr>
              <a:t> </a:t>
            </a:r>
            <a:r>
              <a:rPr sz="2800" spc="-25" dirty="0">
                <a:latin typeface="Calibri"/>
                <a:cs typeface="Calibri"/>
              </a:rPr>
              <a:t>systems</a:t>
            </a:r>
            <a:r>
              <a:rPr sz="2800" spc="25" dirty="0">
                <a:latin typeface="Calibri"/>
                <a:cs typeface="Calibri"/>
              </a:rPr>
              <a:t> </a:t>
            </a:r>
            <a:r>
              <a:rPr sz="2800" spc="-10" dirty="0">
                <a:latin typeface="Calibri"/>
                <a:cs typeface="Calibri"/>
              </a:rPr>
              <a:t>is</a:t>
            </a:r>
            <a:r>
              <a:rPr sz="2800" spc="10" dirty="0">
                <a:latin typeface="Calibri"/>
                <a:cs typeface="Calibri"/>
              </a:rPr>
              <a:t> </a:t>
            </a:r>
            <a:r>
              <a:rPr sz="2800" spc="-5" dirty="0">
                <a:latin typeface="Calibri"/>
                <a:cs typeface="Calibri"/>
              </a:rPr>
              <a:t>an </a:t>
            </a:r>
            <a:r>
              <a:rPr sz="2800" spc="-15" dirty="0">
                <a:latin typeface="Calibri"/>
                <a:cs typeface="Calibri"/>
              </a:rPr>
              <a:t>easy</a:t>
            </a:r>
            <a:r>
              <a:rPr sz="2800" dirty="0">
                <a:latin typeface="Calibri"/>
                <a:cs typeface="Calibri"/>
              </a:rPr>
              <a:t> </a:t>
            </a:r>
            <a:r>
              <a:rPr sz="2800" spc="-30" dirty="0">
                <a:latin typeface="Calibri"/>
                <a:cs typeface="Calibri"/>
              </a:rPr>
              <a:t>way</a:t>
            </a:r>
            <a:r>
              <a:rPr sz="2800" spc="-15" dirty="0">
                <a:latin typeface="Calibri"/>
                <a:cs typeface="Calibri"/>
              </a:rPr>
              <a:t> to</a:t>
            </a:r>
            <a:r>
              <a:rPr sz="2800" dirty="0">
                <a:latin typeface="Calibri"/>
                <a:cs typeface="Calibri"/>
              </a:rPr>
              <a:t> </a:t>
            </a:r>
            <a:r>
              <a:rPr sz="2800" spc="-20" dirty="0">
                <a:latin typeface="Calibri"/>
                <a:cs typeface="Calibri"/>
              </a:rPr>
              <a:t>gain</a:t>
            </a:r>
            <a:r>
              <a:rPr sz="2800" spc="-5" dirty="0">
                <a:latin typeface="Calibri"/>
                <a:cs typeface="Calibri"/>
              </a:rPr>
              <a:t> </a:t>
            </a:r>
            <a:r>
              <a:rPr sz="2800" spc="-10" dirty="0">
                <a:latin typeface="Calibri"/>
                <a:cs typeface="Calibri"/>
              </a:rPr>
              <a:t>privileged</a:t>
            </a:r>
            <a:r>
              <a:rPr sz="2800" spc="20" dirty="0">
                <a:latin typeface="Calibri"/>
                <a:cs typeface="Calibri"/>
              </a:rPr>
              <a:t> </a:t>
            </a:r>
            <a:r>
              <a:rPr sz="2800" spc="-30" dirty="0">
                <a:latin typeface="Calibri"/>
                <a:cs typeface="Calibri"/>
              </a:rPr>
              <a:t>way </a:t>
            </a:r>
            <a:r>
              <a:rPr sz="2800" spc="-615" dirty="0">
                <a:latin typeface="Calibri"/>
                <a:cs typeface="Calibri"/>
              </a:rPr>
              <a:t> </a:t>
            </a:r>
            <a:r>
              <a:rPr sz="2800" spc="-15" dirty="0">
                <a:latin typeface="Calibri"/>
                <a:cs typeface="Calibri"/>
              </a:rPr>
              <a:t>to</a:t>
            </a:r>
            <a:r>
              <a:rPr sz="2800" spc="-5" dirty="0">
                <a:latin typeface="Calibri"/>
                <a:cs typeface="Calibri"/>
              </a:rPr>
              <a:t> server </a:t>
            </a:r>
            <a:r>
              <a:rPr sz="2800" spc="-25" dirty="0">
                <a:latin typeface="Calibri"/>
                <a:cs typeface="Calibri"/>
              </a:rPr>
              <a:t>systems.</a:t>
            </a:r>
            <a:endParaRPr sz="2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7923530" cy="696595"/>
          </a:xfrm>
          <a:prstGeom prst="rect">
            <a:avLst/>
          </a:prstGeom>
        </p:spPr>
        <p:txBody>
          <a:bodyPr vert="horz" wrap="square" lIns="0" tIns="13335" rIns="0" bIns="0" rtlCol="0">
            <a:spAutoFit/>
          </a:bodyPr>
          <a:lstStyle/>
          <a:p>
            <a:pPr marL="12700">
              <a:lnSpc>
                <a:spcPct val="100000"/>
              </a:lnSpc>
              <a:spcBef>
                <a:spcPts val="105"/>
              </a:spcBef>
            </a:pPr>
            <a:r>
              <a:rPr b="0" spc="-20" dirty="0">
                <a:latin typeface="Calibri Light"/>
                <a:cs typeface="Calibri Light"/>
              </a:rPr>
              <a:t>Processes</a:t>
            </a:r>
            <a:r>
              <a:rPr b="0" dirty="0">
                <a:latin typeface="Calibri Light"/>
                <a:cs typeface="Calibri Light"/>
              </a:rPr>
              <a:t> in</a:t>
            </a:r>
            <a:r>
              <a:rPr b="0" spc="-5" dirty="0">
                <a:latin typeface="Calibri Light"/>
                <a:cs typeface="Calibri Light"/>
              </a:rPr>
              <a:t> </a:t>
            </a:r>
            <a:r>
              <a:rPr b="0" dirty="0">
                <a:latin typeface="Calibri Light"/>
                <a:cs typeface="Calibri Light"/>
              </a:rPr>
              <a:t>an</a:t>
            </a:r>
            <a:r>
              <a:rPr b="0" spc="-5" dirty="0">
                <a:latin typeface="Calibri Light"/>
                <a:cs typeface="Calibri Light"/>
              </a:rPr>
              <a:t> </a:t>
            </a:r>
            <a:r>
              <a:rPr b="0" spc="-10" dirty="0">
                <a:latin typeface="Calibri Light"/>
                <a:cs typeface="Calibri Light"/>
              </a:rPr>
              <a:t>Enterprise</a:t>
            </a:r>
            <a:r>
              <a:rPr b="0" spc="-25" dirty="0">
                <a:latin typeface="Calibri Light"/>
                <a:cs typeface="Calibri Light"/>
              </a:rPr>
              <a:t> </a:t>
            </a:r>
            <a:r>
              <a:rPr b="0" spc="-15" dirty="0">
                <a:latin typeface="Calibri Light"/>
                <a:cs typeface="Calibri Light"/>
              </a:rPr>
              <a:t>Network</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858426"/>
            <a:ext cx="10062210" cy="2242820"/>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5" dirty="0">
                <a:latin typeface="Calibri"/>
                <a:cs typeface="Calibri"/>
              </a:rPr>
              <a:t>Bigger</a:t>
            </a:r>
            <a:r>
              <a:rPr sz="2800" spc="-10" dirty="0">
                <a:latin typeface="Calibri"/>
                <a:cs typeface="Calibri"/>
              </a:rPr>
              <a:t> </a:t>
            </a:r>
            <a:r>
              <a:rPr sz="2800" spc="-20" dirty="0">
                <a:latin typeface="Calibri"/>
                <a:cs typeface="Calibri"/>
              </a:rPr>
              <a:t>organizations</a:t>
            </a:r>
            <a:r>
              <a:rPr sz="2800" spc="15" dirty="0">
                <a:latin typeface="Calibri"/>
                <a:cs typeface="Calibri"/>
              </a:rPr>
              <a:t> </a:t>
            </a:r>
            <a:r>
              <a:rPr sz="2800" spc="-25" dirty="0">
                <a:latin typeface="Calibri"/>
                <a:cs typeface="Calibri"/>
              </a:rPr>
              <a:t>have</a:t>
            </a:r>
            <a:r>
              <a:rPr sz="2800" spc="10" dirty="0">
                <a:latin typeface="Calibri"/>
                <a:cs typeface="Calibri"/>
              </a:rPr>
              <a:t> </a:t>
            </a:r>
            <a:r>
              <a:rPr sz="2800" spc="-15" dirty="0">
                <a:latin typeface="Calibri"/>
                <a:cs typeface="Calibri"/>
              </a:rPr>
              <a:t>more</a:t>
            </a:r>
            <a:r>
              <a:rPr sz="2800" spc="5" dirty="0">
                <a:latin typeface="Calibri"/>
                <a:cs typeface="Calibri"/>
              </a:rPr>
              <a:t> </a:t>
            </a:r>
            <a:r>
              <a:rPr sz="2800" spc="-10" dirty="0">
                <a:latin typeface="Calibri"/>
                <a:cs typeface="Calibri"/>
              </a:rPr>
              <a:t>processes</a:t>
            </a:r>
            <a:r>
              <a:rPr sz="2800" spc="40" dirty="0">
                <a:latin typeface="Calibri"/>
                <a:cs typeface="Calibri"/>
              </a:rPr>
              <a:t> </a:t>
            </a:r>
            <a:r>
              <a:rPr sz="2800" spc="-5" dirty="0">
                <a:latin typeface="Calibri"/>
                <a:cs typeface="Calibri"/>
              </a:rPr>
              <a:t>on</a:t>
            </a:r>
            <a:r>
              <a:rPr sz="2800" spc="20" dirty="0">
                <a:latin typeface="Calibri"/>
                <a:cs typeface="Calibri"/>
              </a:rPr>
              <a:t> </a:t>
            </a:r>
            <a:r>
              <a:rPr sz="2800" spc="-10" dirty="0">
                <a:latin typeface="Calibri"/>
                <a:cs typeface="Calibri"/>
              </a:rPr>
              <a:t>their</a:t>
            </a:r>
            <a:r>
              <a:rPr sz="2800" spc="10" dirty="0">
                <a:latin typeface="Calibri"/>
                <a:cs typeface="Calibri"/>
              </a:rPr>
              <a:t> </a:t>
            </a:r>
            <a:r>
              <a:rPr sz="2800" spc="-10" dirty="0">
                <a:latin typeface="Calibri"/>
                <a:cs typeface="Calibri"/>
              </a:rPr>
              <a:t>managed</a:t>
            </a:r>
            <a:r>
              <a:rPr sz="2800" dirty="0">
                <a:latin typeface="Calibri"/>
                <a:cs typeface="Calibri"/>
              </a:rPr>
              <a:t> </a:t>
            </a:r>
            <a:r>
              <a:rPr sz="2800" spc="-10" dirty="0">
                <a:latin typeface="Calibri"/>
                <a:cs typeface="Calibri"/>
              </a:rPr>
              <a:t>devices</a:t>
            </a:r>
            <a:endParaRPr sz="2800">
              <a:latin typeface="Calibri"/>
              <a:cs typeface="Calibri"/>
            </a:endParaRPr>
          </a:p>
          <a:p>
            <a:pPr>
              <a:lnSpc>
                <a:spcPct val="100000"/>
              </a:lnSpc>
              <a:spcBef>
                <a:spcPts val="30"/>
              </a:spcBef>
              <a:buFont typeface="Arial"/>
              <a:buChar char="•"/>
            </a:pPr>
            <a:endParaRPr sz="3000">
              <a:latin typeface="Calibri"/>
              <a:cs typeface="Calibri"/>
            </a:endParaRPr>
          </a:p>
          <a:p>
            <a:pPr marL="241300" indent="-228600">
              <a:lnSpc>
                <a:spcPct val="100000"/>
              </a:lnSpc>
              <a:spcBef>
                <a:spcPts val="5"/>
              </a:spcBef>
              <a:buFont typeface="Arial"/>
              <a:buChar char="•"/>
              <a:tabLst>
                <a:tab pos="241300" algn="l"/>
              </a:tabLst>
            </a:pPr>
            <a:r>
              <a:rPr sz="2800" spc="-35" dirty="0">
                <a:latin typeface="Calibri"/>
                <a:cs typeface="Calibri"/>
              </a:rPr>
              <a:t>Attackers</a:t>
            </a:r>
            <a:r>
              <a:rPr sz="2800" dirty="0">
                <a:latin typeface="Calibri"/>
                <a:cs typeface="Calibri"/>
              </a:rPr>
              <a:t> </a:t>
            </a:r>
            <a:r>
              <a:rPr sz="2800" spc="-15" dirty="0">
                <a:latin typeface="Calibri"/>
                <a:cs typeface="Calibri"/>
              </a:rPr>
              <a:t>might</a:t>
            </a:r>
            <a:r>
              <a:rPr sz="2800" spc="15" dirty="0">
                <a:latin typeface="Calibri"/>
                <a:cs typeface="Calibri"/>
              </a:rPr>
              <a:t> </a:t>
            </a:r>
            <a:r>
              <a:rPr sz="2800" spc="-35" dirty="0">
                <a:latin typeface="Calibri"/>
                <a:cs typeface="Calibri"/>
              </a:rPr>
              <a:t>take</a:t>
            </a:r>
            <a:r>
              <a:rPr sz="2800" spc="5" dirty="0">
                <a:latin typeface="Calibri"/>
                <a:cs typeface="Calibri"/>
              </a:rPr>
              <a:t> </a:t>
            </a:r>
            <a:r>
              <a:rPr sz="2800" spc="-20" dirty="0">
                <a:latin typeface="Calibri"/>
                <a:cs typeface="Calibri"/>
              </a:rPr>
              <a:t>advantage</a:t>
            </a:r>
            <a:r>
              <a:rPr sz="2800" spc="-5" dirty="0">
                <a:latin typeface="Calibri"/>
                <a:cs typeface="Calibri"/>
              </a:rPr>
              <a:t> of</a:t>
            </a:r>
            <a:r>
              <a:rPr sz="2800" dirty="0">
                <a:latin typeface="Calibri"/>
                <a:cs typeface="Calibri"/>
              </a:rPr>
              <a:t> </a:t>
            </a:r>
            <a:r>
              <a:rPr sz="2800" spc="-10" dirty="0">
                <a:latin typeface="Calibri"/>
                <a:cs typeface="Calibri"/>
              </a:rPr>
              <a:t>this</a:t>
            </a:r>
            <a:r>
              <a:rPr sz="2800" spc="25"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blend</a:t>
            </a:r>
            <a:r>
              <a:rPr sz="2800" spc="25" dirty="0">
                <a:latin typeface="Calibri"/>
                <a:cs typeface="Calibri"/>
              </a:rPr>
              <a:t> </a:t>
            </a:r>
            <a:r>
              <a:rPr sz="2800" spc="-10" dirty="0">
                <a:latin typeface="Calibri"/>
                <a:cs typeface="Calibri"/>
              </a:rPr>
              <a:t>in</a:t>
            </a:r>
            <a:r>
              <a:rPr sz="2800" spc="25" dirty="0">
                <a:latin typeface="Calibri"/>
                <a:cs typeface="Calibri"/>
              </a:rPr>
              <a:t> </a:t>
            </a:r>
            <a:r>
              <a:rPr sz="2800" spc="-5" dirty="0">
                <a:latin typeface="Calibri"/>
                <a:cs typeface="Calibri"/>
              </a:rPr>
              <a:t>with </a:t>
            </a:r>
            <a:r>
              <a:rPr sz="2800" spc="-10" dirty="0">
                <a:latin typeface="Calibri"/>
                <a:cs typeface="Calibri"/>
              </a:rPr>
              <a:t>the</a:t>
            </a:r>
            <a:r>
              <a:rPr sz="2800" spc="20" dirty="0">
                <a:latin typeface="Calibri"/>
                <a:cs typeface="Calibri"/>
              </a:rPr>
              <a:t> </a:t>
            </a:r>
            <a:r>
              <a:rPr sz="2800" spc="-10" dirty="0">
                <a:latin typeface="Calibri"/>
                <a:cs typeface="Calibri"/>
              </a:rPr>
              <a:t>noise</a:t>
            </a:r>
            <a:endParaRPr sz="2800">
              <a:latin typeface="Calibri"/>
              <a:cs typeface="Calibri"/>
            </a:endParaRPr>
          </a:p>
          <a:p>
            <a:pPr>
              <a:lnSpc>
                <a:spcPct val="100000"/>
              </a:lnSpc>
              <a:spcBef>
                <a:spcPts val="20"/>
              </a:spcBef>
              <a:buFont typeface="Arial"/>
              <a:buChar char="•"/>
            </a:pPr>
            <a:endParaRPr sz="3000">
              <a:latin typeface="Calibri"/>
              <a:cs typeface="Calibri"/>
            </a:endParaRPr>
          </a:p>
          <a:p>
            <a:pPr marL="241300" indent="-228600">
              <a:lnSpc>
                <a:spcPct val="100000"/>
              </a:lnSpc>
              <a:buFont typeface="Arial"/>
              <a:buChar char="•"/>
              <a:tabLst>
                <a:tab pos="241300" algn="l"/>
              </a:tabLst>
            </a:pPr>
            <a:r>
              <a:rPr sz="2800" spc="-5" dirty="0">
                <a:latin typeface="Calibri"/>
                <a:cs typeface="Calibri"/>
              </a:rPr>
              <a:t>Use</a:t>
            </a:r>
            <a:r>
              <a:rPr sz="2800" spc="-10" dirty="0">
                <a:latin typeface="Calibri"/>
                <a:cs typeface="Calibri"/>
              </a:rPr>
              <a:t> </a:t>
            </a:r>
            <a:r>
              <a:rPr sz="2800" spc="-5" dirty="0">
                <a:latin typeface="Calibri"/>
                <a:cs typeface="Calibri"/>
              </a:rPr>
              <a:t>them</a:t>
            </a:r>
            <a:r>
              <a:rPr sz="2800" spc="20" dirty="0">
                <a:latin typeface="Calibri"/>
                <a:cs typeface="Calibri"/>
              </a:rPr>
              <a:t> </a:t>
            </a:r>
            <a:r>
              <a:rPr sz="2800" spc="-15" dirty="0">
                <a:latin typeface="Calibri"/>
                <a:cs typeface="Calibri"/>
              </a:rPr>
              <a:t>to</a:t>
            </a:r>
            <a:r>
              <a:rPr sz="2800" spc="-5" dirty="0">
                <a:latin typeface="Calibri"/>
                <a:cs typeface="Calibri"/>
              </a:rPr>
              <a:t> </a:t>
            </a:r>
            <a:r>
              <a:rPr sz="2800" spc="-35" dirty="0">
                <a:latin typeface="Calibri"/>
                <a:cs typeface="Calibri"/>
              </a:rPr>
              <a:t>stay</a:t>
            </a:r>
            <a:r>
              <a:rPr sz="2800" spc="-10" dirty="0">
                <a:latin typeface="Calibri"/>
                <a:cs typeface="Calibri"/>
              </a:rPr>
              <a:t> </a:t>
            </a:r>
            <a:r>
              <a:rPr sz="2800" spc="-5" dirty="0">
                <a:latin typeface="Calibri"/>
                <a:cs typeface="Calibri"/>
              </a:rPr>
              <a:t>under</a:t>
            </a:r>
            <a:r>
              <a:rPr sz="2800" spc="30" dirty="0">
                <a:latin typeface="Calibri"/>
                <a:cs typeface="Calibri"/>
              </a:rPr>
              <a:t> </a:t>
            </a:r>
            <a:r>
              <a:rPr sz="2800" spc="-10" dirty="0">
                <a:latin typeface="Calibri"/>
                <a:cs typeface="Calibri"/>
              </a:rPr>
              <a:t>the</a:t>
            </a:r>
            <a:r>
              <a:rPr sz="2800" spc="5" dirty="0">
                <a:latin typeface="Calibri"/>
                <a:cs typeface="Calibri"/>
              </a:rPr>
              <a:t> </a:t>
            </a:r>
            <a:r>
              <a:rPr sz="2800" spc="-20" dirty="0">
                <a:latin typeface="Calibri"/>
                <a:cs typeface="Calibri"/>
              </a:rPr>
              <a:t>radar</a:t>
            </a:r>
            <a:endParaRPr sz="28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9393555" cy="696595"/>
          </a:xfrm>
          <a:prstGeom prst="rect">
            <a:avLst/>
          </a:prstGeom>
        </p:spPr>
        <p:txBody>
          <a:bodyPr vert="horz" wrap="square" lIns="0" tIns="13335" rIns="0" bIns="0" rtlCol="0">
            <a:spAutoFit/>
          </a:bodyPr>
          <a:lstStyle/>
          <a:p>
            <a:pPr marL="12700">
              <a:lnSpc>
                <a:spcPct val="100000"/>
              </a:lnSpc>
              <a:spcBef>
                <a:spcPts val="105"/>
              </a:spcBef>
            </a:pPr>
            <a:r>
              <a:rPr b="0" dirty="0">
                <a:latin typeface="Calibri Light"/>
                <a:cs typeface="Calibri Light"/>
              </a:rPr>
              <a:t>The</a:t>
            </a:r>
            <a:r>
              <a:rPr b="0" spc="-20" dirty="0">
                <a:latin typeface="Calibri Light"/>
                <a:cs typeface="Calibri Light"/>
              </a:rPr>
              <a:t> </a:t>
            </a:r>
            <a:r>
              <a:rPr b="0" dirty="0">
                <a:latin typeface="Calibri Light"/>
                <a:cs typeface="Calibri Light"/>
              </a:rPr>
              <a:t>Human</a:t>
            </a:r>
            <a:r>
              <a:rPr b="0" spc="-20" dirty="0">
                <a:latin typeface="Calibri Light"/>
                <a:cs typeface="Calibri Light"/>
              </a:rPr>
              <a:t> </a:t>
            </a:r>
            <a:r>
              <a:rPr b="0" spc="-30" dirty="0">
                <a:latin typeface="Calibri Light"/>
                <a:cs typeface="Calibri Light"/>
              </a:rPr>
              <a:t>Factor</a:t>
            </a:r>
            <a:r>
              <a:rPr b="0" spc="10" dirty="0">
                <a:latin typeface="Calibri Light"/>
                <a:cs typeface="Calibri Light"/>
              </a:rPr>
              <a:t> </a:t>
            </a:r>
            <a:r>
              <a:rPr b="0" dirty="0">
                <a:latin typeface="Calibri Light"/>
                <a:cs typeface="Calibri Light"/>
              </a:rPr>
              <a:t>in</a:t>
            </a:r>
            <a:r>
              <a:rPr b="0" spc="-5" dirty="0">
                <a:latin typeface="Calibri Light"/>
                <a:cs typeface="Calibri Light"/>
              </a:rPr>
              <a:t> </a:t>
            </a:r>
            <a:r>
              <a:rPr b="0" spc="-10" dirty="0">
                <a:latin typeface="Calibri Light"/>
                <a:cs typeface="Calibri Light"/>
              </a:rPr>
              <a:t>Enterprise</a:t>
            </a:r>
            <a:r>
              <a:rPr b="0" spc="-30" dirty="0">
                <a:latin typeface="Calibri Light"/>
                <a:cs typeface="Calibri Light"/>
              </a:rPr>
              <a:t> </a:t>
            </a:r>
            <a:r>
              <a:rPr b="0" spc="-15" dirty="0">
                <a:latin typeface="Calibri Light"/>
                <a:cs typeface="Calibri Light"/>
              </a:rPr>
              <a:t>Networks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65681"/>
            <a:ext cx="10151110" cy="4100195"/>
          </a:xfrm>
          <a:prstGeom prst="rect">
            <a:avLst/>
          </a:prstGeom>
        </p:spPr>
        <p:txBody>
          <a:bodyPr vert="horz" wrap="square" lIns="0" tIns="89535" rIns="0" bIns="0" rtlCol="0">
            <a:spAutoFit/>
          </a:bodyPr>
          <a:lstStyle/>
          <a:p>
            <a:pPr marL="241300" marR="625475" indent="-228600">
              <a:lnSpc>
                <a:spcPts val="2500"/>
              </a:lnSpc>
              <a:spcBef>
                <a:spcPts val="705"/>
              </a:spcBef>
              <a:buFont typeface="Arial"/>
              <a:buChar char="•"/>
              <a:tabLst>
                <a:tab pos="241300" algn="l"/>
              </a:tabLst>
            </a:pPr>
            <a:r>
              <a:rPr sz="2600" spc="-10" dirty="0">
                <a:latin typeface="Calibri"/>
                <a:cs typeface="Calibri"/>
              </a:rPr>
              <a:t>Adversaries </a:t>
            </a:r>
            <a:r>
              <a:rPr sz="2600" spc="-5" dirty="0">
                <a:latin typeface="Calibri"/>
                <a:cs typeface="Calibri"/>
              </a:rPr>
              <a:t>know </a:t>
            </a:r>
            <a:r>
              <a:rPr sz="2600" spc="-10" dirty="0">
                <a:latin typeface="Calibri"/>
                <a:cs typeface="Calibri"/>
              </a:rPr>
              <a:t>that </a:t>
            </a:r>
            <a:r>
              <a:rPr sz="2600" spc="-5" dirty="0">
                <a:latin typeface="Calibri"/>
                <a:cs typeface="Calibri"/>
              </a:rPr>
              <a:t>one of </a:t>
            </a:r>
            <a:r>
              <a:rPr sz="2600" dirty="0">
                <a:latin typeface="Calibri"/>
                <a:cs typeface="Calibri"/>
              </a:rPr>
              <a:t>the </a:t>
            </a:r>
            <a:r>
              <a:rPr sz="2600" spc="-20" dirty="0">
                <a:latin typeface="Calibri"/>
                <a:cs typeface="Calibri"/>
              </a:rPr>
              <a:t>weakest </a:t>
            </a:r>
            <a:r>
              <a:rPr sz="2600" spc="-5" dirty="0">
                <a:latin typeface="Calibri"/>
                <a:cs typeface="Calibri"/>
              </a:rPr>
              <a:t>links </a:t>
            </a:r>
            <a:r>
              <a:rPr sz="2600" dirty="0">
                <a:latin typeface="Calibri"/>
                <a:cs typeface="Calibri"/>
              </a:rPr>
              <a:t>in an </a:t>
            </a:r>
            <a:r>
              <a:rPr sz="2600" spc="-5" dirty="0">
                <a:latin typeface="Calibri"/>
                <a:cs typeface="Calibri"/>
              </a:rPr>
              <a:t>enterprise </a:t>
            </a:r>
            <a:r>
              <a:rPr sz="2600" dirty="0">
                <a:latin typeface="Calibri"/>
                <a:cs typeface="Calibri"/>
              </a:rPr>
              <a:t>is </a:t>
            </a:r>
            <a:r>
              <a:rPr sz="2600" spc="-5" dirty="0">
                <a:latin typeface="Calibri"/>
                <a:cs typeface="Calibri"/>
              </a:rPr>
              <a:t>the </a:t>
            </a:r>
            <a:r>
              <a:rPr sz="2600" spc="-575" dirty="0">
                <a:latin typeface="Calibri"/>
                <a:cs typeface="Calibri"/>
              </a:rPr>
              <a:t> </a:t>
            </a:r>
            <a:r>
              <a:rPr sz="2600" spc="-5" dirty="0">
                <a:latin typeface="Calibri"/>
                <a:cs typeface="Calibri"/>
              </a:rPr>
              <a:t>human</a:t>
            </a:r>
            <a:r>
              <a:rPr sz="2600" spc="-20" dirty="0">
                <a:latin typeface="Calibri"/>
                <a:cs typeface="Calibri"/>
              </a:rPr>
              <a:t> </a:t>
            </a:r>
            <a:r>
              <a:rPr sz="2600" spc="-15" dirty="0">
                <a:latin typeface="Calibri"/>
                <a:cs typeface="Calibri"/>
              </a:rPr>
              <a:t>factor</a:t>
            </a:r>
            <a:endParaRPr sz="2600">
              <a:latin typeface="Calibri"/>
              <a:cs typeface="Calibri"/>
            </a:endParaRPr>
          </a:p>
          <a:p>
            <a:pPr>
              <a:lnSpc>
                <a:spcPct val="100000"/>
              </a:lnSpc>
              <a:buFont typeface="Arial"/>
              <a:buChar char="•"/>
            </a:pPr>
            <a:endParaRPr sz="2850">
              <a:latin typeface="Calibri"/>
              <a:cs typeface="Calibri"/>
            </a:endParaRPr>
          </a:p>
          <a:p>
            <a:pPr marL="240665" marR="5080" indent="-228600">
              <a:lnSpc>
                <a:spcPts val="2500"/>
              </a:lnSpc>
              <a:buFont typeface="Arial"/>
              <a:buChar char="•"/>
              <a:tabLst>
                <a:tab pos="241300" algn="l"/>
              </a:tabLst>
            </a:pPr>
            <a:r>
              <a:rPr sz="2600" spc="-5" dirty="0">
                <a:latin typeface="Calibri"/>
                <a:cs typeface="Calibri"/>
              </a:rPr>
              <a:t>Social</a:t>
            </a:r>
            <a:r>
              <a:rPr sz="2600" spc="5" dirty="0">
                <a:latin typeface="Calibri"/>
                <a:cs typeface="Calibri"/>
              </a:rPr>
              <a:t> </a:t>
            </a:r>
            <a:r>
              <a:rPr sz="2600" spc="-5" dirty="0">
                <a:latin typeface="Calibri"/>
                <a:cs typeface="Calibri"/>
              </a:rPr>
              <a:t>Engineering</a:t>
            </a:r>
            <a:r>
              <a:rPr sz="2600" spc="-20" dirty="0">
                <a:latin typeface="Calibri"/>
                <a:cs typeface="Calibri"/>
              </a:rPr>
              <a:t> </a:t>
            </a:r>
            <a:r>
              <a:rPr sz="2600" spc="-15" dirty="0">
                <a:latin typeface="Calibri"/>
                <a:cs typeface="Calibri"/>
              </a:rPr>
              <a:t>attacks</a:t>
            </a:r>
            <a:r>
              <a:rPr sz="2600" spc="5" dirty="0">
                <a:latin typeface="Calibri"/>
                <a:cs typeface="Calibri"/>
              </a:rPr>
              <a:t> </a:t>
            </a:r>
            <a:r>
              <a:rPr sz="2600" dirty="0">
                <a:latin typeface="Calibri"/>
                <a:cs typeface="Calibri"/>
              </a:rPr>
              <a:t>-</a:t>
            </a:r>
            <a:r>
              <a:rPr sz="2600" spc="15" dirty="0">
                <a:latin typeface="Calibri"/>
                <a:cs typeface="Calibri"/>
              </a:rPr>
              <a:t> </a:t>
            </a:r>
            <a:r>
              <a:rPr sz="2600" spc="-10" dirty="0">
                <a:latin typeface="Calibri"/>
                <a:cs typeface="Calibri"/>
              </a:rPr>
              <a:t>provide</a:t>
            </a:r>
            <a:r>
              <a:rPr sz="2600" spc="-25" dirty="0">
                <a:latin typeface="Calibri"/>
                <a:cs typeface="Calibri"/>
              </a:rPr>
              <a:t> </a:t>
            </a:r>
            <a:r>
              <a:rPr sz="2600" spc="-5" dirty="0">
                <a:latin typeface="Calibri"/>
                <a:cs typeface="Calibri"/>
              </a:rPr>
              <a:t>one</a:t>
            </a:r>
            <a:r>
              <a:rPr sz="2600" spc="5" dirty="0">
                <a:latin typeface="Calibri"/>
                <a:cs typeface="Calibri"/>
              </a:rPr>
              <a:t> </a:t>
            </a:r>
            <a:r>
              <a:rPr sz="2600" spc="-5" dirty="0">
                <a:latin typeface="Calibri"/>
                <a:cs typeface="Calibri"/>
              </a:rPr>
              <a:t>of</a:t>
            </a:r>
            <a:r>
              <a:rPr sz="2600" dirty="0">
                <a:latin typeface="Calibri"/>
                <a:cs typeface="Calibri"/>
              </a:rPr>
              <a:t> the</a:t>
            </a:r>
            <a:r>
              <a:rPr sz="2600" spc="-5" dirty="0">
                <a:latin typeface="Calibri"/>
                <a:cs typeface="Calibri"/>
              </a:rPr>
              <a:t> </a:t>
            </a:r>
            <a:r>
              <a:rPr sz="2600" spc="-10" dirty="0">
                <a:latin typeface="Calibri"/>
                <a:cs typeface="Calibri"/>
              </a:rPr>
              <a:t>most</a:t>
            </a:r>
            <a:r>
              <a:rPr sz="2600" spc="-5" dirty="0">
                <a:latin typeface="Calibri"/>
                <a:cs typeface="Calibri"/>
              </a:rPr>
              <a:t> </a:t>
            </a:r>
            <a:r>
              <a:rPr sz="2600" spc="-15" dirty="0">
                <a:latin typeface="Calibri"/>
                <a:cs typeface="Calibri"/>
              </a:rPr>
              <a:t>straight</a:t>
            </a:r>
            <a:r>
              <a:rPr sz="2600" spc="-10" dirty="0">
                <a:latin typeface="Calibri"/>
                <a:cs typeface="Calibri"/>
              </a:rPr>
              <a:t> </a:t>
            </a:r>
            <a:r>
              <a:rPr sz="2600" spc="-20" dirty="0">
                <a:latin typeface="Calibri"/>
                <a:cs typeface="Calibri"/>
              </a:rPr>
              <a:t>forward</a:t>
            </a:r>
            <a:r>
              <a:rPr sz="2600" spc="15" dirty="0">
                <a:latin typeface="Calibri"/>
                <a:cs typeface="Calibri"/>
              </a:rPr>
              <a:t> </a:t>
            </a:r>
            <a:r>
              <a:rPr sz="2600" spc="-30" dirty="0">
                <a:latin typeface="Calibri"/>
                <a:cs typeface="Calibri"/>
              </a:rPr>
              <a:t>ways </a:t>
            </a:r>
            <a:r>
              <a:rPr sz="2600" spc="-570" dirty="0">
                <a:latin typeface="Calibri"/>
                <a:cs typeface="Calibri"/>
              </a:rPr>
              <a:t> </a:t>
            </a:r>
            <a:r>
              <a:rPr sz="2600" spc="-25" dirty="0">
                <a:latin typeface="Calibri"/>
                <a:cs typeface="Calibri"/>
              </a:rPr>
              <a:t>for</a:t>
            </a:r>
            <a:r>
              <a:rPr sz="2600" spc="10" dirty="0">
                <a:latin typeface="Calibri"/>
                <a:cs typeface="Calibri"/>
              </a:rPr>
              <a:t> </a:t>
            </a:r>
            <a:r>
              <a:rPr sz="2600" dirty="0">
                <a:latin typeface="Calibri"/>
                <a:cs typeface="Calibri"/>
              </a:rPr>
              <a:t>an</a:t>
            </a:r>
            <a:r>
              <a:rPr sz="2600" spc="-15" dirty="0">
                <a:latin typeface="Calibri"/>
                <a:cs typeface="Calibri"/>
              </a:rPr>
              <a:t> </a:t>
            </a:r>
            <a:r>
              <a:rPr sz="2600" spc="-5" dirty="0">
                <a:latin typeface="Calibri"/>
                <a:cs typeface="Calibri"/>
              </a:rPr>
              <a:t>adversary</a:t>
            </a:r>
            <a:r>
              <a:rPr sz="2600" spc="-15" dirty="0">
                <a:latin typeface="Calibri"/>
                <a:cs typeface="Calibri"/>
              </a:rPr>
              <a:t> to</a:t>
            </a:r>
            <a:r>
              <a:rPr sz="2600" spc="-5" dirty="0">
                <a:latin typeface="Calibri"/>
                <a:cs typeface="Calibri"/>
              </a:rPr>
              <a:t> </a:t>
            </a:r>
            <a:r>
              <a:rPr sz="2600" spc="-15" dirty="0">
                <a:latin typeface="Calibri"/>
                <a:cs typeface="Calibri"/>
              </a:rPr>
              <a:t>gain</a:t>
            </a:r>
            <a:r>
              <a:rPr sz="2600" spc="-5" dirty="0">
                <a:latin typeface="Calibri"/>
                <a:cs typeface="Calibri"/>
              </a:rPr>
              <a:t> </a:t>
            </a:r>
            <a:r>
              <a:rPr sz="2600" dirty="0">
                <a:latin typeface="Calibri"/>
                <a:cs typeface="Calibri"/>
              </a:rPr>
              <a:t>a </a:t>
            </a:r>
            <a:r>
              <a:rPr sz="2600" spc="-15" dirty="0">
                <a:latin typeface="Calibri"/>
                <a:cs typeface="Calibri"/>
              </a:rPr>
              <a:t>foothold</a:t>
            </a:r>
            <a:r>
              <a:rPr sz="2600" spc="10" dirty="0">
                <a:latin typeface="Calibri"/>
                <a:cs typeface="Calibri"/>
              </a:rPr>
              <a:t> </a:t>
            </a:r>
            <a:r>
              <a:rPr sz="2600" dirty="0">
                <a:latin typeface="Calibri"/>
                <a:cs typeface="Calibri"/>
              </a:rPr>
              <a:t>in</a:t>
            </a:r>
            <a:r>
              <a:rPr sz="2600" spc="-15" dirty="0">
                <a:latin typeface="Calibri"/>
                <a:cs typeface="Calibri"/>
              </a:rPr>
              <a:t> </a:t>
            </a:r>
            <a:r>
              <a:rPr sz="2600" dirty="0">
                <a:latin typeface="Calibri"/>
                <a:cs typeface="Calibri"/>
              </a:rPr>
              <a:t>an </a:t>
            </a:r>
            <a:r>
              <a:rPr sz="2600" spc="-5" dirty="0">
                <a:latin typeface="Calibri"/>
                <a:cs typeface="Calibri"/>
              </a:rPr>
              <a:t>enterprise</a:t>
            </a:r>
            <a:endParaRPr sz="2600">
              <a:latin typeface="Calibri"/>
              <a:cs typeface="Calibri"/>
            </a:endParaRPr>
          </a:p>
          <a:p>
            <a:pPr>
              <a:lnSpc>
                <a:spcPct val="100000"/>
              </a:lnSpc>
              <a:spcBef>
                <a:spcPts val="30"/>
              </a:spcBef>
              <a:buFont typeface="Arial"/>
              <a:buChar char="•"/>
            </a:pPr>
            <a:endParaRPr sz="2350">
              <a:latin typeface="Calibri"/>
              <a:cs typeface="Calibri"/>
            </a:endParaRPr>
          </a:p>
          <a:p>
            <a:pPr marL="241300" indent="-228600">
              <a:lnSpc>
                <a:spcPct val="100000"/>
              </a:lnSpc>
              <a:buFont typeface="Arial"/>
              <a:buChar char="•"/>
              <a:tabLst>
                <a:tab pos="241300" algn="l"/>
              </a:tabLst>
            </a:pPr>
            <a:r>
              <a:rPr sz="2600" spc="-5" dirty="0">
                <a:latin typeface="Calibri"/>
                <a:cs typeface="Calibri"/>
              </a:rPr>
              <a:t>Phishing</a:t>
            </a:r>
            <a:r>
              <a:rPr sz="2600" spc="-35" dirty="0">
                <a:latin typeface="Calibri"/>
                <a:cs typeface="Calibri"/>
              </a:rPr>
              <a:t> </a:t>
            </a:r>
            <a:r>
              <a:rPr sz="2600" spc="-20" dirty="0">
                <a:latin typeface="Calibri"/>
                <a:cs typeface="Calibri"/>
              </a:rPr>
              <a:t>Attacks </a:t>
            </a:r>
            <a:r>
              <a:rPr sz="2600" spc="-10" dirty="0">
                <a:latin typeface="Calibri"/>
                <a:cs typeface="Calibri"/>
              </a:rPr>
              <a:t>are</a:t>
            </a:r>
            <a:r>
              <a:rPr sz="2600" spc="5" dirty="0">
                <a:latin typeface="Calibri"/>
                <a:cs typeface="Calibri"/>
              </a:rPr>
              <a:t> </a:t>
            </a:r>
            <a:r>
              <a:rPr sz="2600" spc="-5" dirty="0">
                <a:latin typeface="Calibri"/>
                <a:cs typeface="Calibri"/>
              </a:rPr>
              <a:t>very</a:t>
            </a:r>
            <a:r>
              <a:rPr sz="2600" spc="-10" dirty="0">
                <a:latin typeface="Calibri"/>
                <a:cs typeface="Calibri"/>
              </a:rPr>
              <a:t> common</a:t>
            </a:r>
            <a:r>
              <a:rPr sz="2600" spc="5" dirty="0">
                <a:latin typeface="Calibri"/>
                <a:cs typeface="Calibri"/>
              </a:rPr>
              <a:t> </a:t>
            </a:r>
            <a:r>
              <a:rPr sz="2600" spc="-15" dirty="0">
                <a:latin typeface="Calibri"/>
                <a:cs typeface="Calibri"/>
              </a:rPr>
              <a:t>attack</a:t>
            </a:r>
            <a:r>
              <a:rPr sz="2600" spc="5" dirty="0">
                <a:latin typeface="Calibri"/>
                <a:cs typeface="Calibri"/>
              </a:rPr>
              <a:t> </a:t>
            </a:r>
            <a:r>
              <a:rPr sz="2600" dirty="0">
                <a:latin typeface="Calibri"/>
                <a:cs typeface="Calibri"/>
              </a:rPr>
              <a:t>angle</a:t>
            </a:r>
            <a:r>
              <a:rPr sz="2600" spc="-5" dirty="0">
                <a:latin typeface="Calibri"/>
                <a:cs typeface="Calibri"/>
              </a:rPr>
              <a:t> </a:t>
            </a:r>
            <a:r>
              <a:rPr sz="2600" dirty="0">
                <a:latin typeface="Calibri"/>
                <a:cs typeface="Calibri"/>
              </a:rPr>
              <a:t>–</a:t>
            </a:r>
            <a:r>
              <a:rPr sz="2600" spc="15" dirty="0">
                <a:latin typeface="Calibri"/>
                <a:cs typeface="Calibri"/>
              </a:rPr>
              <a:t> </a:t>
            </a:r>
            <a:r>
              <a:rPr sz="2600" spc="-5" dirty="0">
                <a:latin typeface="Calibri"/>
                <a:cs typeface="Calibri"/>
              </a:rPr>
              <a:t>check</a:t>
            </a:r>
            <a:r>
              <a:rPr sz="2600" spc="-10" dirty="0">
                <a:latin typeface="Calibri"/>
                <a:cs typeface="Calibri"/>
              </a:rPr>
              <a:t> </a:t>
            </a:r>
            <a:r>
              <a:rPr sz="2600" spc="-15" dirty="0">
                <a:latin typeface="Calibri"/>
                <a:cs typeface="Calibri"/>
              </a:rPr>
              <a:t>your</a:t>
            </a:r>
            <a:r>
              <a:rPr sz="2600" spc="5" dirty="0">
                <a:latin typeface="Calibri"/>
                <a:cs typeface="Calibri"/>
              </a:rPr>
              <a:t> </a:t>
            </a:r>
            <a:r>
              <a:rPr sz="2600" spc="-5" dirty="0">
                <a:latin typeface="Calibri"/>
                <a:cs typeface="Calibri"/>
              </a:rPr>
              <a:t>Spam</a:t>
            </a:r>
            <a:r>
              <a:rPr sz="2600" dirty="0">
                <a:latin typeface="Calibri"/>
                <a:cs typeface="Calibri"/>
              </a:rPr>
              <a:t> </a:t>
            </a:r>
            <a:r>
              <a:rPr sz="2600" spc="-15" dirty="0">
                <a:latin typeface="Calibri"/>
                <a:cs typeface="Calibri"/>
              </a:rPr>
              <a:t>folder!</a:t>
            </a:r>
            <a:endParaRPr sz="2600">
              <a:latin typeface="Calibri"/>
              <a:cs typeface="Calibri"/>
            </a:endParaRPr>
          </a:p>
          <a:p>
            <a:pPr>
              <a:lnSpc>
                <a:spcPct val="100000"/>
              </a:lnSpc>
              <a:buFont typeface="Arial"/>
              <a:buChar char="•"/>
            </a:pPr>
            <a:endParaRPr sz="2350">
              <a:latin typeface="Calibri"/>
              <a:cs typeface="Calibri"/>
            </a:endParaRPr>
          </a:p>
          <a:p>
            <a:pPr marL="241300" indent="-228600">
              <a:lnSpc>
                <a:spcPct val="100000"/>
              </a:lnSpc>
              <a:buFont typeface="Arial"/>
              <a:buChar char="•"/>
              <a:tabLst>
                <a:tab pos="241300" algn="l"/>
              </a:tabLst>
            </a:pPr>
            <a:r>
              <a:rPr sz="2600" spc="-30" dirty="0">
                <a:latin typeface="Calibri"/>
                <a:cs typeface="Calibri"/>
              </a:rPr>
              <a:t>Tailgating</a:t>
            </a:r>
            <a:endParaRPr sz="2600">
              <a:latin typeface="Calibri"/>
              <a:cs typeface="Calibri"/>
            </a:endParaRPr>
          </a:p>
          <a:p>
            <a:pPr>
              <a:lnSpc>
                <a:spcPct val="100000"/>
              </a:lnSpc>
              <a:buFont typeface="Arial"/>
              <a:buChar char="•"/>
            </a:pPr>
            <a:endParaRPr sz="2350">
              <a:latin typeface="Calibri"/>
              <a:cs typeface="Calibri"/>
            </a:endParaRPr>
          </a:p>
          <a:p>
            <a:pPr marL="241300" indent="-228600">
              <a:lnSpc>
                <a:spcPct val="100000"/>
              </a:lnSpc>
              <a:buFont typeface="Arial"/>
              <a:buChar char="•"/>
              <a:tabLst>
                <a:tab pos="241300" algn="l"/>
              </a:tabLst>
            </a:pPr>
            <a:r>
              <a:rPr sz="2600" spc="-5" dirty="0">
                <a:latin typeface="Calibri"/>
                <a:cs typeface="Calibri"/>
              </a:rPr>
              <a:t>Lockpicking</a:t>
            </a:r>
            <a:endParaRPr sz="26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2882265" cy="696595"/>
          </a:xfrm>
          <a:prstGeom prst="rect">
            <a:avLst/>
          </a:prstGeom>
        </p:spPr>
        <p:txBody>
          <a:bodyPr vert="horz" wrap="square" lIns="0" tIns="13335" rIns="0" bIns="0" rtlCol="0">
            <a:spAutoFit/>
          </a:bodyPr>
          <a:lstStyle/>
          <a:p>
            <a:pPr marL="12700">
              <a:lnSpc>
                <a:spcPct val="100000"/>
              </a:lnSpc>
              <a:spcBef>
                <a:spcPts val="105"/>
              </a:spcBef>
            </a:pPr>
            <a:r>
              <a:rPr b="0" spc="-30" dirty="0">
                <a:latin typeface="Calibri Light"/>
                <a:cs typeface="Calibri Light"/>
              </a:rPr>
              <a:t>Red</a:t>
            </a:r>
            <a:r>
              <a:rPr b="0" spc="-85" dirty="0">
                <a:latin typeface="Calibri Light"/>
                <a:cs typeface="Calibri Light"/>
              </a:rPr>
              <a:t> </a:t>
            </a:r>
            <a:r>
              <a:rPr b="0" spc="-60" dirty="0">
                <a:latin typeface="Calibri Light"/>
                <a:cs typeface="Calibri Light"/>
              </a:rPr>
              <a:t>Teaming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916939" y="1736725"/>
            <a:ext cx="9991090" cy="3938270"/>
          </a:xfrm>
          <a:prstGeom prst="rect">
            <a:avLst/>
          </a:prstGeom>
        </p:spPr>
        <p:txBody>
          <a:bodyPr vert="horz" wrap="square" lIns="0" tIns="132080" rIns="0" bIns="0" rtlCol="0">
            <a:spAutoFit/>
          </a:bodyPr>
          <a:lstStyle/>
          <a:p>
            <a:pPr marL="241300" marR="318135" indent="-228600">
              <a:lnSpc>
                <a:spcPct val="70000"/>
              </a:lnSpc>
              <a:spcBef>
                <a:spcPts val="1040"/>
              </a:spcBef>
              <a:buFont typeface="Arial"/>
              <a:buChar char="•"/>
              <a:tabLst>
                <a:tab pos="241300" algn="l"/>
              </a:tabLst>
            </a:pPr>
            <a:r>
              <a:rPr sz="2600" dirty="0">
                <a:latin typeface="Calibri"/>
                <a:cs typeface="Calibri"/>
              </a:rPr>
              <a:t>During </a:t>
            </a:r>
            <a:r>
              <a:rPr sz="2600" spc="-15" dirty="0">
                <a:latin typeface="Calibri"/>
                <a:cs typeface="Calibri"/>
              </a:rPr>
              <a:t>your </a:t>
            </a:r>
            <a:r>
              <a:rPr sz="2600" spc="-10" dirty="0">
                <a:latin typeface="Calibri"/>
                <a:cs typeface="Calibri"/>
              </a:rPr>
              <a:t>professional career </a:t>
            </a:r>
            <a:r>
              <a:rPr sz="2600" spc="-15" dirty="0">
                <a:latin typeface="Calibri"/>
                <a:cs typeface="Calibri"/>
              </a:rPr>
              <a:t>you </a:t>
            </a:r>
            <a:r>
              <a:rPr sz="2600" spc="-10" dirty="0">
                <a:latin typeface="Calibri"/>
                <a:cs typeface="Calibri"/>
              </a:rPr>
              <a:t>might </a:t>
            </a:r>
            <a:r>
              <a:rPr sz="2600" spc="-5" dirty="0">
                <a:latin typeface="Calibri"/>
                <a:cs typeface="Calibri"/>
              </a:rPr>
              <a:t>be </a:t>
            </a:r>
            <a:r>
              <a:rPr sz="2600" spc="-15" dirty="0">
                <a:latin typeface="Calibri"/>
                <a:cs typeface="Calibri"/>
              </a:rPr>
              <a:t>involved </a:t>
            </a:r>
            <a:r>
              <a:rPr sz="2600" dirty="0">
                <a:latin typeface="Calibri"/>
                <a:cs typeface="Calibri"/>
              </a:rPr>
              <a:t>in an </a:t>
            </a:r>
            <a:r>
              <a:rPr sz="2600" spc="-5" dirty="0">
                <a:latin typeface="Calibri"/>
                <a:cs typeface="Calibri"/>
              </a:rPr>
              <a:t>enterprise </a:t>
            </a:r>
            <a:r>
              <a:rPr sz="2600" spc="-575" dirty="0">
                <a:latin typeface="Calibri"/>
                <a:cs typeface="Calibri"/>
              </a:rPr>
              <a:t> </a:t>
            </a:r>
            <a:r>
              <a:rPr sz="2600" spc="-10" dirty="0">
                <a:latin typeface="Calibri"/>
                <a:cs typeface="Calibri"/>
              </a:rPr>
              <a:t>network</a:t>
            </a:r>
            <a:r>
              <a:rPr sz="2600" spc="-15" dirty="0">
                <a:latin typeface="Calibri"/>
                <a:cs typeface="Calibri"/>
              </a:rPr>
              <a:t> </a:t>
            </a:r>
            <a:r>
              <a:rPr sz="2600" spc="-5" dirty="0">
                <a:latin typeface="Calibri"/>
                <a:cs typeface="Calibri"/>
              </a:rPr>
              <a:t>cyber</a:t>
            </a:r>
            <a:r>
              <a:rPr sz="2600" spc="-15" dirty="0">
                <a:latin typeface="Calibri"/>
                <a:cs typeface="Calibri"/>
              </a:rPr>
              <a:t> </a:t>
            </a:r>
            <a:r>
              <a:rPr sz="2600" spc="-10" dirty="0">
                <a:latin typeface="Calibri"/>
                <a:cs typeface="Calibri"/>
              </a:rPr>
              <a:t>operational red </a:t>
            </a:r>
            <a:r>
              <a:rPr sz="2600" spc="-5" dirty="0">
                <a:latin typeface="Calibri"/>
                <a:cs typeface="Calibri"/>
              </a:rPr>
              <a:t>teaming.</a:t>
            </a:r>
            <a:endParaRPr sz="2600">
              <a:latin typeface="Calibri"/>
              <a:cs typeface="Calibri"/>
            </a:endParaRPr>
          </a:p>
          <a:p>
            <a:pPr>
              <a:lnSpc>
                <a:spcPct val="100000"/>
              </a:lnSpc>
              <a:spcBef>
                <a:spcPts val="5"/>
              </a:spcBef>
              <a:buFont typeface="Arial"/>
              <a:buChar char="•"/>
            </a:pPr>
            <a:endParaRPr sz="2600">
              <a:latin typeface="Calibri"/>
              <a:cs typeface="Calibri"/>
            </a:endParaRPr>
          </a:p>
          <a:p>
            <a:pPr marL="240665" marR="412750" indent="-228600">
              <a:lnSpc>
                <a:spcPct val="70000"/>
              </a:lnSpc>
              <a:buFont typeface="Arial"/>
              <a:buChar char="•"/>
              <a:tabLst>
                <a:tab pos="241300" algn="l"/>
              </a:tabLst>
            </a:pPr>
            <a:r>
              <a:rPr sz="2600" spc="-10" dirty="0">
                <a:latin typeface="Calibri"/>
                <a:cs typeface="Calibri"/>
              </a:rPr>
              <a:t>Simulate </a:t>
            </a:r>
            <a:r>
              <a:rPr sz="2600" dirty="0">
                <a:latin typeface="Calibri"/>
                <a:cs typeface="Calibri"/>
              </a:rPr>
              <a:t>a </a:t>
            </a:r>
            <a:r>
              <a:rPr sz="2600" spc="-10" dirty="0">
                <a:latin typeface="Calibri"/>
                <a:cs typeface="Calibri"/>
              </a:rPr>
              <a:t>real-world </a:t>
            </a:r>
            <a:r>
              <a:rPr sz="2600" spc="-5" dirty="0">
                <a:latin typeface="Calibri"/>
                <a:cs typeface="Calibri"/>
              </a:rPr>
              <a:t>adversary </a:t>
            </a:r>
            <a:r>
              <a:rPr sz="2600" dirty="0">
                <a:latin typeface="Calibri"/>
                <a:cs typeface="Calibri"/>
              </a:rPr>
              <a:t>and </a:t>
            </a:r>
            <a:r>
              <a:rPr sz="2600" spc="-5" dirty="0">
                <a:latin typeface="Calibri"/>
                <a:cs typeface="Calibri"/>
              </a:rPr>
              <a:t>measure </a:t>
            </a:r>
            <a:r>
              <a:rPr sz="2600" dirty="0">
                <a:latin typeface="Calibri"/>
                <a:cs typeface="Calibri"/>
              </a:rPr>
              <a:t>the </a:t>
            </a:r>
            <a:r>
              <a:rPr sz="2600" spc="-20" dirty="0">
                <a:latin typeface="Calibri"/>
                <a:cs typeface="Calibri"/>
              </a:rPr>
              <a:t>company’s </a:t>
            </a:r>
            <a:r>
              <a:rPr sz="2600" dirty="0">
                <a:latin typeface="Calibri"/>
                <a:cs typeface="Calibri"/>
              </a:rPr>
              <a:t>ability </a:t>
            </a:r>
            <a:r>
              <a:rPr sz="2600" spc="-15" dirty="0">
                <a:latin typeface="Calibri"/>
                <a:cs typeface="Calibri"/>
              </a:rPr>
              <a:t>to </a:t>
            </a:r>
            <a:r>
              <a:rPr sz="2600" spc="-575" dirty="0">
                <a:latin typeface="Calibri"/>
                <a:cs typeface="Calibri"/>
              </a:rPr>
              <a:t> </a:t>
            </a:r>
            <a:r>
              <a:rPr sz="2600" spc="-10" dirty="0">
                <a:latin typeface="Calibri"/>
                <a:cs typeface="Calibri"/>
              </a:rPr>
              <a:t>detect</a:t>
            </a:r>
            <a:r>
              <a:rPr sz="2600" spc="-40" dirty="0">
                <a:latin typeface="Calibri"/>
                <a:cs typeface="Calibri"/>
              </a:rPr>
              <a:t> </a:t>
            </a:r>
            <a:r>
              <a:rPr sz="2600" dirty="0">
                <a:latin typeface="Calibri"/>
                <a:cs typeface="Calibri"/>
              </a:rPr>
              <a:t>an </a:t>
            </a:r>
            <a:r>
              <a:rPr sz="2600" spc="-5" dirty="0">
                <a:latin typeface="Calibri"/>
                <a:cs typeface="Calibri"/>
              </a:rPr>
              <a:t>adversary</a:t>
            </a:r>
            <a:endParaRPr sz="2600">
              <a:latin typeface="Calibri"/>
              <a:cs typeface="Calibri"/>
            </a:endParaRPr>
          </a:p>
          <a:p>
            <a:pPr marL="698500" marR="2714625" lvl="1" indent="-228600">
              <a:lnSpc>
                <a:spcPct val="70000"/>
              </a:lnSpc>
              <a:spcBef>
                <a:spcPts val="505"/>
              </a:spcBef>
              <a:buFont typeface="Arial"/>
              <a:buChar char="•"/>
              <a:tabLst>
                <a:tab pos="697865" algn="l"/>
                <a:tab pos="698500" algn="l"/>
              </a:tabLst>
            </a:pPr>
            <a:r>
              <a:rPr sz="2200" spc="-15" dirty="0">
                <a:latin typeface="Calibri"/>
                <a:cs typeface="Calibri"/>
              </a:rPr>
              <a:t>Walmart </a:t>
            </a:r>
            <a:r>
              <a:rPr sz="2200" spc="-20" dirty="0">
                <a:latin typeface="Calibri"/>
                <a:cs typeface="Calibri"/>
              </a:rPr>
              <a:t>Red</a:t>
            </a:r>
            <a:r>
              <a:rPr sz="2200" spc="15" dirty="0">
                <a:latin typeface="Calibri"/>
                <a:cs typeface="Calibri"/>
              </a:rPr>
              <a:t> </a:t>
            </a:r>
            <a:r>
              <a:rPr sz="2200" spc="-55" dirty="0">
                <a:latin typeface="Calibri"/>
                <a:cs typeface="Calibri"/>
              </a:rPr>
              <a:t>Team</a:t>
            </a:r>
            <a:r>
              <a:rPr sz="2200" spc="15" dirty="0">
                <a:latin typeface="Calibri"/>
                <a:cs typeface="Calibri"/>
              </a:rPr>
              <a:t> </a:t>
            </a:r>
            <a:r>
              <a:rPr sz="2200" spc="-15" dirty="0">
                <a:latin typeface="Calibri"/>
                <a:cs typeface="Calibri"/>
              </a:rPr>
              <a:t>at</a:t>
            </a:r>
            <a:r>
              <a:rPr sz="2200" dirty="0">
                <a:latin typeface="Calibri"/>
                <a:cs typeface="Calibri"/>
              </a:rPr>
              <a:t> </a:t>
            </a:r>
            <a:r>
              <a:rPr sz="2200" spc="-10" dirty="0">
                <a:latin typeface="Calibri"/>
                <a:cs typeface="Calibri"/>
              </a:rPr>
              <a:t>BlueHat</a:t>
            </a:r>
            <a:r>
              <a:rPr sz="2200" spc="15" dirty="0">
                <a:latin typeface="Calibri"/>
                <a:cs typeface="Calibri"/>
              </a:rPr>
              <a:t> </a:t>
            </a:r>
            <a:r>
              <a:rPr sz="2200" spc="-5" dirty="0">
                <a:latin typeface="Calibri"/>
                <a:cs typeface="Calibri"/>
              </a:rPr>
              <a:t>2018:</a:t>
            </a:r>
            <a:r>
              <a:rPr sz="2200" spc="-20" dirty="0">
                <a:latin typeface="Calibri"/>
                <a:cs typeface="Calibri"/>
              </a:rPr>
              <a:t> </a:t>
            </a:r>
            <a:r>
              <a:rPr sz="2200" dirty="0">
                <a:latin typeface="Calibri"/>
                <a:cs typeface="Calibri"/>
              </a:rPr>
              <a:t>“</a:t>
            </a:r>
            <a:r>
              <a:rPr sz="2200" b="1" dirty="0">
                <a:latin typeface="Calibri"/>
                <a:cs typeface="Calibri"/>
              </a:rPr>
              <a:t>If</a:t>
            </a:r>
            <a:r>
              <a:rPr sz="2200" b="1" spc="5" dirty="0">
                <a:latin typeface="Calibri"/>
                <a:cs typeface="Calibri"/>
              </a:rPr>
              <a:t> </a:t>
            </a:r>
            <a:r>
              <a:rPr sz="2200" b="1" spc="-15" dirty="0">
                <a:latin typeface="Calibri"/>
                <a:cs typeface="Calibri"/>
              </a:rPr>
              <a:t>we</a:t>
            </a:r>
            <a:r>
              <a:rPr sz="2200" b="1" spc="15" dirty="0">
                <a:latin typeface="Calibri"/>
                <a:cs typeface="Calibri"/>
              </a:rPr>
              <a:t> </a:t>
            </a:r>
            <a:r>
              <a:rPr sz="2200" b="1" spc="-5" dirty="0">
                <a:latin typeface="Calibri"/>
                <a:cs typeface="Calibri"/>
              </a:rPr>
              <a:t>win,</a:t>
            </a:r>
            <a:r>
              <a:rPr sz="2200" b="1" dirty="0">
                <a:latin typeface="Calibri"/>
                <a:cs typeface="Calibri"/>
              </a:rPr>
              <a:t> </a:t>
            </a:r>
            <a:r>
              <a:rPr sz="2200" b="1" spc="-15" dirty="0">
                <a:latin typeface="Calibri"/>
                <a:cs typeface="Calibri"/>
              </a:rPr>
              <a:t>we</a:t>
            </a:r>
            <a:r>
              <a:rPr sz="2200" b="1" dirty="0">
                <a:latin typeface="Calibri"/>
                <a:cs typeface="Calibri"/>
              </a:rPr>
              <a:t> </a:t>
            </a:r>
            <a:r>
              <a:rPr sz="2200" b="1" spc="-5" dirty="0">
                <a:latin typeface="Calibri"/>
                <a:cs typeface="Calibri"/>
              </a:rPr>
              <a:t>lose</a:t>
            </a:r>
            <a:r>
              <a:rPr sz="2200" spc="-5" dirty="0">
                <a:latin typeface="Calibri"/>
                <a:cs typeface="Calibri"/>
              </a:rPr>
              <a:t>”- </a:t>
            </a:r>
            <a:r>
              <a:rPr sz="2200" spc="-480" dirty="0">
                <a:solidFill>
                  <a:srgbClr val="0562C1"/>
                </a:solidFill>
                <a:latin typeface="Calibri"/>
                <a:cs typeface="Calibri"/>
              </a:rPr>
              <a:t> </a:t>
            </a:r>
            <a:r>
              <a:rPr sz="2200" u="sng" spc="-10" dirty="0">
                <a:solidFill>
                  <a:srgbClr val="0562C1"/>
                </a:solidFill>
                <a:uFill>
                  <a:solidFill>
                    <a:srgbClr val="0562C1"/>
                  </a:solidFill>
                </a:uFill>
                <a:latin typeface="Calibri"/>
                <a:cs typeface="Calibri"/>
                <a:hlinkClick r:id="rId3"/>
              </a:rPr>
              <a:t>https://youtu.be/ifCeaYShRSU</a:t>
            </a:r>
            <a:endParaRPr sz="2200">
              <a:latin typeface="Calibri"/>
              <a:cs typeface="Calibri"/>
            </a:endParaRPr>
          </a:p>
          <a:p>
            <a:pPr marL="698500" marR="5080" lvl="1" indent="-228600">
              <a:lnSpc>
                <a:spcPct val="70000"/>
              </a:lnSpc>
              <a:spcBef>
                <a:spcPts val="495"/>
              </a:spcBef>
              <a:buFont typeface="Arial"/>
              <a:buChar char="•"/>
              <a:tabLst>
                <a:tab pos="697865" algn="l"/>
                <a:tab pos="698500" algn="l"/>
              </a:tabLst>
            </a:pPr>
            <a:r>
              <a:rPr sz="2200" spc="-10" dirty="0">
                <a:latin typeface="Calibri"/>
                <a:cs typeface="Calibri"/>
                <a:hlinkClick r:id="rId4"/>
              </a:rPr>
              <a:t>How</a:t>
            </a:r>
            <a:r>
              <a:rPr sz="2200" spc="30" dirty="0">
                <a:latin typeface="Calibri"/>
                <a:cs typeface="Calibri"/>
                <a:hlinkClick r:id="rId4"/>
              </a:rPr>
              <a:t> </a:t>
            </a:r>
            <a:r>
              <a:rPr sz="2200" spc="-20" dirty="0">
                <a:latin typeface="Calibri"/>
                <a:cs typeface="Calibri"/>
                <a:hlinkClick r:id="rId4"/>
              </a:rPr>
              <a:t>to</a:t>
            </a:r>
            <a:r>
              <a:rPr sz="2200" spc="25" dirty="0">
                <a:latin typeface="Calibri"/>
                <a:cs typeface="Calibri"/>
                <a:hlinkClick r:id="rId4"/>
              </a:rPr>
              <a:t> </a:t>
            </a:r>
            <a:r>
              <a:rPr sz="2200" spc="-10" dirty="0">
                <a:latin typeface="Calibri"/>
                <a:cs typeface="Calibri"/>
                <a:hlinkClick r:id="rId4"/>
              </a:rPr>
              <a:t>measure</a:t>
            </a:r>
            <a:r>
              <a:rPr sz="2200" spc="15" dirty="0">
                <a:latin typeface="Calibri"/>
                <a:cs typeface="Calibri"/>
                <a:hlinkClick r:id="rId4"/>
              </a:rPr>
              <a:t> </a:t>
            </a:r>
            <a:r>
              <a:rPr sz="2200" spc="-5" dirty="0">
                <a:latin typeface="Calibri"/>
                <a:cs typeface="Calibri"/>
                <a:hlinkClick r:id="rId4"/>
              </a:rPr>
              <a:t>success:</a:t>
            </a:r>
            <a:r>
              <a:rPr sz="2200" spc="20" dirty="0">
                <a:solidFill>
                  <a:srgbClr val="0562C1"/>
                </a:solidFill>
                <a:latin typeface="Calibri"/>
                <a:cs typeface="Calibri"/>
                <a:hlinkClick r:id="rId4"/>
              </a:rPr>
              <a:t> </a:t>
            </a:r>
            <a:r>
              <a:rPr sz="2200" u="sng" spc="-10" dirty="0">
                <a:solidFill>
                  <a:srgbClr val="0562C1"/>
                </a:solidFill>
                <a:uFill>
                  <a:solidFill>
                    <a:srgbClr val="0562C1"/>
                  </a:solidFill>
                </a:uFill>
                <a:latin typeface="Calibri"/>
                <a:cs typeface="Calibri"/>
                <a:hlinkClick r:id="rId4"/>
              </a:rPr>
              <a:t>https://wardolphin.party/2020/01/24/Forecasting-risks- </a:t>
            </a:r>
            <a:r>
              <a:rPr sz="2200" spc="-484" dirty="0">
                <a:solidFill>
                  <a:srgbClr val="0562C1"/>
                </a:solidFill>
                <a:latin typeface="Calibri"/>
                <a:cs typeface="Calibri"/>
                <a:hlinkClick r:id="rId4"/>
              </a:rPr>
              <a:t> </a:t>
            </a:r>
            <a:r>
              <a:rPr sz="2200" u="sng" spc="-10" dirty="0">
                <a:solidFill>
                  <a:srgbClr val="0562C1"/>
                </a:solidFill>
                <a:uFill>
                  <a:solidFill>
                    <a:srgbClr val="0562C1"/>
                  </a:solidFill>
                </a:uFill>
                <a:latin typeface="Calibri"/>
                <a:cs typeface="Calibri"/>
                <a:hlinkClick r:id="rId4"/>
              </a:rPr>
              <a:t>inside-an-organisation.html</a:t>
            </a:r>
            <a:endParaRPr sz="2200">
              <a:latin typeface="Calibri"/>
              <a:cs typeface="Calibri"/>
            </a:endParaRPr>
          </a:p>
          <a:p>
            <a:pPr marL="698500" lvl="1" indent="-228600">
              <a:lnSpc>
                <a:spcPts val="2350"/>
              </a:lnSpc>
              <a:buFont typeface="Arial"/>
              <a:buChar char="•"/>
              <a:tabLst>
                <a:tab pos="697865" algn="l"/>
                <a:tab pos="698500" algn="l"/>
              </a:tabLst>
            </a:pPr>
            <a:r>
              <a:rPr sz="2200" spc="-5" dirty="0">
                <a:latin typeface="Calibri"/>
                <a:cs typeface="Calibri"/>
              </a:rPr>
              <a:t>Lots</a:t>
            </a:r>
            <a:r>
              <a:rPr sz="2200" spc="5"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opinions</a:t>
            </a:r>
            <a:r>
              <a:rPr sz="2200" spc="-15" dirty="0">
                <a:latin typeface="Calibri"/>
                <a:cs typeface="Calibri"/>
              </a:rPr>
              <a:t> </a:t>
            </a:r>
            <a:r>
              <a:rPr sz="2200" dirty="0">
                <a:latin typeface="Calibri"/>
                <a:cs typeface="Calibri"/>
              </a:rPr>
              <a:t>on</a:t>
            </a:r>
            <a:r>
              <a:rPr sz="2200" spc="-10" dirty="0">
                <a:latin typeface="Calibri"/>
                <a:cs typeface="Calibri"/>
              </a:rPr>
              <a:t> how</a:t>
            </a:r>
            <a:r>
              <a:rPr sz="2200"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do</a:t>
            </a:r>
            <a:r>
              <a:rPr sz="2200" spc="10" dirty="0">
                <a:latin typeface="Calibri"/>
                <a:cs typeface="Calibri"/>
              </a:rPr>
              <a:t> </a:t>
            </a:r>
            <a:r>
              <a:rPr sz="2200" spc="-10" dirty="0">
                <a:latin typeface="Calibri"/>
                <a:cs typeface="Calibri"/>
              </a:rPr>
              <a:t>Red/Blue</a:t>
            </a:r>
            <a:r>
              <a:rPr sz="2200" spc="10" dirty="0">
                <a:latin typeface="Calibri"/>
                <a:cs typeface="Calibri"/>
              </a:rPr>
              <a:t> </a:t>
            </a:r>
            <a:r>
              <a:rPr sz="2200" spc="-10" dirty="0">
                <a:latin typeface="Calibri"/>
                <a:cs typeface="Calibri"/>
              </a:rPr>
              <a:t>teaming</a:t>
            </a:r>
            <a:r>
              <a:rPr sz="2200" spc="15" dirty="0">
                <a:latin typeface="Calibri"/>
                <a:cs typeface="Calibri"/>
              </a:rPr>
              <a:t> </a:t>
            </a:r>
            <a:r>
              <a:rPr sz="2200" spc="-10" dirty="0">
                <a:latin typeface="Calibri"/>
                <a:cs typeface="Calibri"/>
              </a:rPr>
              <a:t>best</a:t>
            </a:r>
            <a:endParaRPr sz="2200">
              <a:latin typeface="Calibri"/>
              <a:cs typeface="Calibri"/>
            </a:endParaRPr>
          </a:p>
          <a:p>
            <a:pPr lvl="1">
              <a:lnSpc>
                <a:spcPct val="100000"/>
              </a:lnSpc>
              <a:spcBef>
                <a:spcPts val="30"/>
              </a:spcBef>
              <a:buFont typeface="Arial"/>
              <a:buChar char="•"/>
            </a:pPr>
            <a:endParaRPr sz="2300">
              <a:latin typeface="Calibri"/>
              <a:cs typeface="Calibri"/>
            </a:endParaRPr>
          </a:p>
          <a:p>
            <a:pPr marL="241300" marR="234315" indent="-228600">
              <a:lnSpc>
                <a:spcPct val="70000"/>
              </a:lnSpc>
              <a:buFont typeface="Arial"/>
              <a:buChar char="•"/>
              <a:tabLst>
                <a:tab pos="241300" algn="l"/>
              </a:tabLst>
            </a:pPr>
            <a:r>
              <a:rPr sz="2600" dirty="0">
                <a:latin typeface="Calibri"/>
                <a:cs typeface="Calibri"/>
              </a:rPr>
              <a:t>The</a:t>
            </a:r>
            <a:r>
              <a:rPr sz="2600" spc="-30" dirty="0">
                <a:latin typeface="Calibri"/>
                <a:cs typeface="Calibri"/>
              </a:rPr>
              <a:t> </a:t>
            </a:r>
            <a:r>
              <a:rPr sz="2600" spc="-10" dirty="0">
                <a:latin typeface="Calibri"/>
                <a:cs typeface="Calibri"/>
              </a:rPr>
              <a:t>value</a:t>
            </a:r>
            <a:r>
              <a:rPr sz="2600" spc="-15" dirty="0">
                <a:latin typeface="Calibri"/>
                <a:cs typeface="Calibri"/>
              </a:rPr>
              <a:t> </a:t>
            </a:r>
            <a:r>
              <a:rPr sz="2600" spc="-5" dirty="0">
                <a:latin typeface="Calibri"/>
                <a:cs typeface="Calibri"/>
              </a:rPr>
              <a:t>of</a:t>
            </a:r>
            <a:r>
              <a:rPr sz="2600" dirty="0">
                <a:latin typeface="Calibri"/>
                <a:cs typeface="Calibri"/>
              </a:rPr>
              <a:t> </a:t>
            </a:r>
            <a:r>
              <a:rPr sz="2600" spc="-10" dirty="0">
                <a:latin typeface="Calibri"/>
                <a:cs typeface="Calibri"/>
              </a:rPr>
              <a:t>red </a:t>
            </a:r>
            <a:r>
              <a:rPr sz="2600" spc="-5" dirty="0">
                <a:latin typeface="Calibri"/>
                <a:cs typeface="Calibri"/>
              </a:rPr>
              <a:t>teaming:</a:t>
            </a:r>
            <a:r>
              <a:rPr sz="2600" spc="-15" dirty="0">
                <a:latin typeface="Calibri"/>
                <a:cs typeface="Calibri"/>
              </a:rPr>
              <a:t> inform</a:t>
            </a:r>
            <a:r>
              <a:rPr sz="2600" dirty="0">
                <a:latin typeface="Calibri"/>
                <a:cs typeface="Calibri"/>
              </a:rPr>
              <a:t> </a:t>
            </a:r>
            <a:r>
              <a:rPr sz="2600" spc="-15" dirty="0">
                <a:latin typeface="Calibri"/>
                <a:cs typeface="Calibri"/>
              </a:rPr>
              <a:t>company </a:t>
            </a:r>
            <a:r>
              <a:rPr sz="2600" spc="-5" dirty="0">
                <a:latin typeface="Calibri"/>
                <a:cs typeface="Calibri"/>
              </a:rPr>
              <a:t>on</a:t>
            </a:r>
            <a:r>
              <a:rPr sz="2600" spc="5" dirty="0">
                <a:latin typeface="Calibri"/>
                <a:cs typeface="Calibri"/>
              </a:rPr>
              <a:t> </a:t>
            </a:r>
            <a:r>
              <a:rPr sz="2600" b="1" spc="-5" dirty="0">
                <a:latin typeface="Calibri"/>
                <a:cs typeface="Calibri"/>
              </a:rPr>
              <a:t>how</a:t>
            </a:r>
            <a:r>
              <a:rPr sz="2600" b="1" spc="5" dirty="0">
                <a:latin typeface="Calibri"/>
                <a:cs typeface="Calibri"/>
              </a:rPr>
              <a:t> </a:t>
            </a:r>
            <a:r>
              <a:rPr sz="2600" b="1" spc="-15" dirty="0">
                <a:latin typeface="Calibri"/>
                <a:cs typeface="Calibri"/>
              </a:rPr>
              <a:t>to</a:t>
            </a:r>
            <a:r>
              <a:rPr sz="2600" b="1" spc="-10" dirty="0">
                <a:latin typeface="Calibri"/>
                <a:cs typeface="Calibri"/>
              </a:rPr>
              <a:t> prioritize</a:t>
            </a:r>
            <a:r>
              <a:rPr sz="2600" b="1" spc="20" dirty="0">
                <a:latin typeface="Calibri"/>
                <a:cs typeface="Calibri"/>
              </a:rPr>
              <a:t> </a:t>
            </a:r>
            <a:r>
              <a:rPr sz="2600" spc="-5" dirty="0">
                <a:latin typeface="Calibri"/>
                <a:cs typeface="Calibri"/>
              </a:rPr>
              <a:t>their </a:t>
            </a:r>
            <a:r>
              <a:rPr sz="2600" dirty="0">
                <a:latin typeface="Calibri"/>
                <a:cs typeface="Calibri"/>
              </a:rPr>
              <a:t> security</a:t>
            </a:r>
            <a:r>
              <a:rPr sz="2600" spc="-30" dirty="0">
                <a:latin typeface="Calibri"/>
                <a:cs typeface="Calibri"/>
              </a:rPr>
              <a:t> </a:t>
            </a:r>
            <a:r>
              <a:rPr sz="2600" spc="-15" dirty="0">
                <a:latin typeface="Calibri"/>
                <a:cs typeface="Calibri"/>
              </a:rPr>
              <a:t>investments</a:t>
            </a:r>
            <a:r>
              <a:rPr sz="2600" spc="-30" dirty="0">
                <a:latin typeface="Calibri"/>
                <a:cs typeface="Calibri"/>
              </a:rPr>
              <a:t> </a:t>
            </a:r>
            <a:r>
              <a:rPr sz="2600" spc="-10" dirty="0">
                <a:latin typeface="Calibri"/>
                <a:cs typeface="Calibri"/>
              </a:rPr>
              <a:t>by demonstrating</a:t>
            </a:r>
            <a:r>
              <a:rPr sz="2600" spc="-40" dirty="0">
                <a:latin typeface="Calibri"/>
                <a:cs typeface="Calibri"/>
              </a:rPr>
              <a:t> </a:t>
            </a:r>
            <a:r>
              <a:rPr sz="2600" dirty="0">
                <a:latin typeface="Calibri"/>
                <a:cs typeface="Calibri"/>
              </a:rPr>
              <a:t>the</a:t>
            </a:r>
            <a:r>
              <a:rPr sz="2600" spc="-10" dirty="0">
                <a:latin typeface="Calibri"/>
                <a:cs typeface="Calibri"/>
              </a:rPr>
              <a:t> </a:t>
            </a:r>
            <a:r>
              <a:rPr sz="2600" spc="-5" dirty="0">
                <a:latin typeface="Calibri"/>
                <a:cs typeface="Calibri"/>
              </a:rPr>
              <a:t>business</a:t>
            </a:r>
            <a:r>
              <a:rPr sz="2600" spc="-30" dirty="0">
                <a:latin typeface="Calibri"/>
                <a:cs typeface="Calibri"/>
              </a:rPr>
              <a:t> </a:t>
            </a:r>
            <a:r>
              <a:rPr sz="2600" spc="-5" dirty="0">
                <a:latin typeface="Calibri"/>
                <a:cs typeface="Calibri"/>
              </a:rPr>
              <a:t>impact</a:t>
            </a:r>
            <a:r>
              <a:rPr sz="2600" spc="-10" dirty="0">
                <a:latin typeface="Calibri"/>
                <a:cs typeface="Calibri"/>
              </a:rPr>
              <a:t> </a:t>
            </a:r>
            <a:r>
              <a:rPr sz="2600" spc="-5" dirty="0">
                <a:latin typeface="Calibri"/>
                <a:cs typeface="Calibri"/>
              </a:rPr>
              <a:t>of</a:t>
            </a:r>
            <a:r>
              <a:rPr sz="2600" dirty="0">
                <a:latin typeface="Calibri"/>
                <a:cs typeface="Calibri"/>
              </a:rPr>
              <a:t> a</a:t>
            </a:r>
            <a:r>
              <a:rPr sz="2600" spc="5" dirty="0">
                <a:latin typeface="Calibri"/>
                <a:cs typeface="Calibri"/>
              </a:rPr>
              <a:t> </a:t>
            </a:r>
            <a:r>
              <a:rPr sz="2600" spc="-5" dirty="0">
                <a:latin typeface="Calibri"/>
                <a:cs typeface="Calibri"/>
              </a:rPr>
              <a:t>breach</a:t>
            </a:r>
            <a:endParaRPr sz="26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Than</a:t>
            </a:r>
            <a:r>
              <a:rPr spc="-40" dirty="0"/>
              <a:t>k</a:t>
            </a:r>
            <a:r>
              <a:rPr dirty="0"/>
              <a:t>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A6AF78-E227-46F5-B346-0F197281351A}"/>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sp>
        <p:nvSpPr>
          <p:cNvPr id="5" name="Title 1">
            <a:extLst>
              <a:ext uri="{FF2B5EF4-FFF2-40B4-BE49-F238E27FC236}">
                <a16:creationId xmlns:a16="http://schemas.microsoft.com/office/drawing/2014/main" id="{C5010B35-C7E9-4765-B0E9-FD2985C401C4}"/>
              </a:ext>
            </a:extLst>
          </p:cNvPr>
          <p:cNvSpPr txBox="1">
            <a:spLocks/>
          </p:cNvSpPr>
          <p:nvPr/>
        </p:nvSpPr>
        <p:spPr>
          <a:xfrm>
            <a:off x="486036" y="228600"/>
            <a:ext cx="10334364" cy="677108"/>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r>
              <a:rPr lang="en-US" kern="0" dirty="0"/>
              <a:t>Review – What makes a “good” </a:t>
            </a:r>
            <a:r>
              <a:rPr lang="en-US" kern="0" dirty="0" err="1"/>
              <a:t>pentester</a:t>
            </a:r>
            <a:r>
              <a:rPr lang="en-US" kern="0" dirty="0"/>
              <a:t>?</a:t>
            </a:r>
          </a:p>
        </p:txBody>
      </p:sp>
      <p:sp>
        <p:nvSpPr>
          <p:cNvPr id="8" name="Content Placeholder 2">
            <a:extLst>
              <a:ext uri="{FF2B5EF4-FFF2-40B4-BE49-F238E27FC236}">
                <a16:creationId xmlns:a16="http://schemas.microsoft.com/office/drawing/2014/main" id="{1F67EA10-C8A6-4C07-B5FD-4D3F4D51495C}"/>
              </a:ext>
            </a:extLst>
          </p:cNvPr>
          <p:cNvSpPr txBox="1">
            <a:spLocks/>
          </p:cNvSpPr>
          <p:nvPr/>
        </p:nvSpPr>
        <p:spPr>
          <a:xfrm>
            <a:off x="457200" y="1447800"/>
            <a:ext cx="9220200" cy="2462213"/>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Arial" panose="020B0604020202020204" pitchFamily="34" charset="0"/>
              <a:buChar char="•"/>
            </a:pPr>
            <a:r>
              <a:rPr lang="en-US" sz="2000" kern="0" dirty="0"/>
              <a:t>Depends whom you talk to</a:t>
            </a:r>
          </a:p>
          <a:p>
            <a:pPr>
              <a:buFont typeface="Arial" panose="020B0604020202020204" pitchFamily="34" charset="0"/>
              <a:buChar char="•"/>
            </a:pPr>
            <a:r>
              <a:rPr lang="en-US" sz="2000" kern="0" dirty="0"/>
              <a:t>Depends on what specific discipline </a:t>
            </a:r>
          </a:p>
          <a:p>
            <a:pPr lvl="2"/>
            <a:r>
              <a:rPr lang="en-US" sz="2000" kern="0" dirty="0">
                <a:solidFill>
                  <a:sysClr val="windowText" lastClr="000000"/>
                </a:solidFill>
              </a:rPr>
              <a:t>For our purposes we mean loosely application security and related fields</a:t>
            </a:r>
          </a:p>
          <a:p>
            <a:pPr lvl="2"/>
            <a:endParaRPr lang="en-US" sz="2000" kern="0" dirty="0">
              <a:solidFill>
                <a:sysClr val="windowText" lastClr="000000"/>
              </a:solidFill>
            </a:endParaRPr>
          </a:p>
          <a:p>
            <a:pPr marL="342900" lvl="1" indent="-342900">
              <a:buFont typeface="+mj-lt"/>
              <a:buAutoNum type="arabicParenR"/>
            </a:pPr>
            <a:r>
              <a:rPr lang="en-US" sz="2000" b="1" kern="0" dirty="0">
                <a:solidFill>
                  <a:sysClr val="windowText" lastClr="000000"/>
                </a:solidFill>
              </a:rPr>
              <a:t>Mindset</a:t>
            </a:r>
            <a:r>
              <a:rPr lang="en-US" sz="2000" kern="0" dirty="0">
                <a:solidFill>
                  <a:sysClr val="windowText" lastClr="000000"/>
                </a:solidFill>
              </a:rPr>
              <a:t> - Strong attacker's mindset</a:t>
            </a:r>
          </a:p>
          <a:p>
            <a:pPr marL="342900" lvl="1" indent="-342900">
              <a:buFont typeface="+mj-lt"/>
              <a:buAutoNum type="arabicParenR"/>
            </a:pPr>
            <a:r>
              <a:rPr lang="en-US" sz="2000" b="1" kern="0" dirty="0">
                <a:solidFill>
                  <a:sysClr val="windowText" lastClr="000000"/>
                </a:solidFill>
              </a:rPr>
              <a:t>Perseverance</a:t>
            </a:r>
            <a:r>
              <a:rPr lang="en-US" sz="2000" kern="0" dirty="0">
                <a:solidFill>
                  <a:sysClr val="windowText" lastClr="000000"/>
                </a:solidFill>
              </a:rPr>
              <a:t> – Ability to tread into the unknown and make sense of things</a:t>
            </a:r>
          </a:p>
          <a:p>
            <a:pPr marL="342900" lvl="1" indent="-342900">
              <a:buFont typeface="+mj-lt"/>
              <a:buAutoNum type="arabicParenR"/>
            </a:pPr>
            <a:r>
              <a:rPr lang="en-US" sz="2000" b="1" kern="0" dirty="0">
                <a:solidFill>
                  <a:sysClr val="windowText" lastClr="000000"/>
                </a:solidFill>
              </a:rPr>
              <a:t>Knowledge</a:t>
            </a:r>
            <a:r>
              <a:rPr lang="en-US" sz="2000" kern="0" dirty="0">
                <a:solidFill>
                  <a:sysClr val="windowText" lastClr="000000"/>
                </a:solidFill>
              </a:rPr>
              <a:t> - Strong foundational knowledge of “everything”</a:t>
            </a:r>
          </a:p>
          <a:p>
            <a:pPr marL="342900" lvl="1" indent="-342900">
              <a:buFont typeface="+mj-lt"/>
              <a:buAutoNum type="arabicParenR"/>
            </a:pPr>
            <a:r>
              <a:rPr lang="en-US" sz="2000" b="1" kern="0" dirty="0">
                <a:solidFill>
                  <a:sysClr val="windowText" lastClr="000000"/>
                </a:solidFill>
              </a:rPr>
              <a:t>Threat Modeling </a:t>
            </a:r>
            <a:r>
              <a:rPr lang="en-US" sz="2000" kern="0" dirty="0">
                <a:solidFill>
                  <a:sysClr val="windowText" lastClr="000000"/>
                </a:solidFill>
              </a:rPr>
              <a:t>- Great at threat modeling, quickly consume and digest designs</a:t>
            </a:r>
            <a:endParaRPr lang="en-US" kern="0" dirty="0">
              <a:solidFill>
                <a:sysClr val="windowText" lastClr="000000"/>
              </a:solidFill>
            </a:endParaRPr>
          </a:p>
        </p:txBody>
      </p:sp>
    </p:spTree>
    <p:extLst>
      <p:ext uri="{BB962C8B-B14F-4D97-AF65-F5344CB8AC3E}">
        <p14:creationId xmlns:p14="http://schemas.microsoft.com/office/powerpoint/2010/main" val="306453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41DD-BBFB-4FDF-AEF3-FE437A76BB50}"/>
              </a:ext>
            </a:extLst>
          </p:cNvPr>
          <p:cNvSpPr>
            <a:spLocks noGrp="1"/>
          </p:cNvSpPr>
          <p:nvPr>
            <p:ph type="title"/>
          </p:nvPr>
        </p:nvSpPr>
        <p:spPr>
          <a:xfrm>
            <a:off x="533400" y="457200"/>
            <a:ext cx="8077200" cy="696594"/>
          </a:xfrm>
        </p:spPr>
        <p:txBody>
          <a:bodyPr/>
          <a:lstStyle/>
          <a:p>
            <a:r>
              <a:rPr lang="en-US" dirty="0"/>
              <a:t>Demo + Closing out </a:t>
            </a:r>
            <a:r>
              <a:rPr lang="en-US" dirty="0" err="1"/>
              <a:t>Pentesting</a:t>
            </a:r>
            <a:endParaRPr lang="en-US" dirty="0"/>
          </a:p>
        </p:txBody>
      </p:sp>
      <p:sp>
        <p:nvSpPr>
          <p:cNvPr id="3" name="Text Placeholder 2">
            <a:extLst>
              <a:ext uri="{FF2B5EF4-FFF2-40B4-BE49-F238E27FC236}">
                <a16:creationId xmlns:a16="http://schemas.microsoft.com/office/drawing/2014/main" id="{777FFACB-E66E-42AD-BADB-DD03CEAE25F5}"/>
              </a:ext>
            </a:extLst>
          </p:cNvPr>
          <p:cNvSpPr>
            <a:spLocks noGrp="1"/>
          </p:cNvSpPr>
          <p:nvPr>
            <p:ph type="body" idx="1"/>
          </p:nvPr>
        </p:nvSpPr>
        <p:spPr>
          <a:xfrm>
            <a:off x="462596" y="1376639"/>
            <a:ext cx="11265535" cy="3877985"/>
          </a:xfrm>
        </p:spPr>
        <p:txBody>
          <a:bodyPr/>
          <a:lstStyle/>
          <a:p>
            <a:pPr marL="285750" indent="-285750">
              <a:buFont typeface="Arial" panose="020B0604020202020204" pitchFamily="34" charset="0"/>
              <a:buChar char="•"/>
            </a:pPr>
            <a:r>
              <a:rPr lang="en-US" i="1" dirty="0"/>
              <a:t>Quick</a:t>
            </a:r>
            <a:r>
              <a:rPr lang="en-US" dirty="0"/>
              <a:t> (10 min or so) Demonstration of how I would setup and approach a “</a:t>
            </a:r>
            <a:r>
              <a:rPr lang="en-US" dirty="0" err="1"/>
              <a:t>pentest</a:t>
            </a:r>
            <a:r>
              <a:rPr lang="en-US" dirty="0"/>
              <a:t>” from scratch</a:t>
            </a:r>
          </a:p>
          <a:p>
            <a:pPr marL="742950" lvl="1" indent="-285750">
              <a:buFont typeface="Arial" panose="020B0604020202020204" pitchFamily="34" charset="0"/>
              <a:buChar char="•"/>
            </a:pPr>
            <a:r>
              <a:rPr lang="en-US" dirty="0"/>
              <a:t>Attack Plan</a:t>
            </a:r>
          </a:p>
          <a:p>
            <a:pPr marL="742950" lvl="1" indent="-285750">
              <a:buFont typeface="Arial" panose="020B0604020202020204" pitchFamily="34" charset="0"/>
              <a:buChar char="•"/>
            </a:pPr>
            <a:r>
              <a:rPr lang="en-US" dirty="0"/>
              <a:t>Thought process (coverage)</a:t>
            </a:r>
          </a:p>
          <a:p>
            <a:pPr marL="742950" lvl="1" indent="-285750">
              <a:buFont typeface="Arial" panose="020B0604020202020204" pitchFamily="34" charset="0"/>
              <a:buChar char="•"/>
            </a:pPr>
            <a:r>
              <a:rPr lang="en-US" dirty="0"/>
              <a:t>Skills necessary, attacker's mindset, </a:t>
            </a:r>
            <a:r>
              <a:rPr lang="en-US" dirty="0" err="1"/>
              <a:t>etc</a:t>
            </a:r>
            <a:endParaRPr lang="en-US" dirty="0"/>
          </a:p>
          <a:p>
            <a:pPr marL="742950" lvl="1" indent="-285750">
              <a:buFont typeface="Arial" panose="020B0604020202020204" pitchFamily="34" charset="0"/>
              <a:buChar char="•"/>
            </a:pPr>
            <a:r>
              <a:rPr lang="en-US" dirty="0"/>
              <a:t>Initially start to look at things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sure to</a:t>
            </a:r>
          </a:p>
          <a:p>
            <a:pPr marL="742950" lvl="1" indent="-285750">
              <a:buFont typeface="Arial" panose="020B0604020202020204" pitchFamily="34" charset="0"/>
              <a:buChar char="•"/>
            </a:pPr>
            <a:r>
              <a:rPr lang="en-US" dirty="0"/>
              <a:t>Pay attention to how I am applying everything we have learned so far</a:t>
            </a:r>
          </a:p>
          <a:p>
            <a:pPr marL="742950" lvl="1" indent="-285750">
              <a:buFont typeface="Arial" panose="020B0604020202020204" pitchFamily="34" charset="0"/>
              <a:buChar char="•"/>
            </a:pPr>
            <a:r>
              <a:rPr lang="en-US" dirty="0"/>
              <a:t>Keep in mind what </a:t>
            </a:r>
            <a:r>
              <a:rPr lang="en-US" dirty="0" err="1"/>
              <a:t>pentesting</a:t>
            </a:r>
            <a:r>
              <a:rPr lang="en-US" dirty="0"/>
              <a:t> “looks like”</a:t>
            </a:r>
          </a:p>
          <a:p>
            <a:pPr marL="1200150" lvl="2" indent="-285750">
              <a:buFont typeface="Arial" panose="020B0604020202020204" pitchFamily="34" charset="0"/>
              <a:buChar char="•"/>
            </a:pPr>
            <a:r>
              <a:rPr lang="en-US" dirty="0"/>
              <a:t>Distinguish between red team vs </a:t>
            </a:r>
            <a:r>
              <a:rPr lang="en-US" dirty="0" err="1"/>
              <a:t>pentesting</a:t>
            </a:r>
            <a:endParaRPr lang="en-US" dirty="0"/>
          </a:p>
          <a:p>
            <a:pPr marL="1657350" lvl="3" indent="-285750">
              <a:buFont typeface="Arial" panose="020B0604020202020204" pitchFamily="34" charset="0"/>
              <a:buChar char="•"/>
            </a:pPr>
            <a:r>
              <a:rPr lang="en-US" i="1" dirty="0"/>
              <a:t>Think critically here, when does a business/client need red teaming vs </a:t>
            </a:r>
            <a:r>
              <a:rPr lang="en-US" i="1" dirty="0" err="1"/>
              <a:t>pentesting</a:t>
            </a:r>
            <a:endParaRPr lang="en-US" i="1" dirty="0"/>
          </a:p>
          <a:p>
            <a:pPr marL="1200150" lvl="2" indent="-285750">
              <a:buFont typeface="Arial" panose="020B0604020202020204" pitchFamily="34" charset="0"/>
              <a:buChar char="•"/>
            </a:pPr>
            <a:r>
              <a:rPr lang="en-US" dirty="0"/>
              <a:t>See the areas of overlap</a:t>
            </a:r>
          </a:p>
          <a:p>
            <a:pPr marL="742950" lvl="1" indent="-285750">
              <a:buFont typeface="Arial" panose="020B0604020202020204" pitchFamily="34" charset="0"/>
              <a:buChar char="•"/>
            </a:pPr>
            <a:r>
              <a:rPr lang="en-US" dirty="0"/>
              <a:t>Demo is completely unplanned and organic, pay attention to what parts are universal and consistent</a:t>
            </a:r>
          </a:p>
          <a:p>
            <a:pPr marL="742950" lvl="1"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F0E99461-5041-42EC-8EAD-C605AE5B9D4B}"/>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sp>
        <p:nvSpPr>
          <p:cNvPr id="5" name="TextBox 4">
            <a:extLst>
              <a:ext uri="{FF2B5EF4-FFF2-40B4-BE49-F238E27FC236}">
                <a16:creationId xmlns:a16="http://schemas.microsoft.com/office/drawing/2014/main" id="{13196038-3412-4C5B-93C0-C35629442DF4}"/>
              </a:ext>
            </a:extLst>
          </p:cNvPr>
          <p:cNvSpPr txBox="1"/>
          <p:nvPr/>
        </p:nvSpPr>
        <p:spPr>
          <a:xfrm>
            <a:off x="462596" y="5255421"/>
            <a:ext cx="8458200" cy="923330"/>
          </a:xfrm>
          <a:prstGeom prst="rect">
            <a:avLst/>
          </a:prstGeom>
          <a:noFill/>
        </p:spPr>
        <p:txBody>
          <a:bodyPr wrap="square" rtlCol="0">
            <a:spAutoFit/>
          </a:bodyPr>
          <a:lstStyle/>
          <a:p>
            <a:r>
              <a:rPr lang="en-US" b="1" dirty="0">
                <a:highlight>
                  <a:srgbClr val="FFFF00"/>
                </a:highlight>
              </a:rPr>
              <a:t>Someone pick something!!!</a:t>
            </a:r>
          </a:p>
          <a:p>
            <a:r>
              <a:rPr lang="en-US" dirty="0"/>
              <a:t>Anything that we can start looking at as a proof of concept, preferably that has a bug bounty, so we are not violating laws</a:t>
            </a:r>
          </a:p>
        </p:txBody>
      </p:sp>
    </p:spTree>
    <p:extLst>
      <p:ext uri="{BB962C8B-B14F-4D97-AF65-F5344CB8AC3E}">
        <p14:creationId xmlns:p14="http://schemas.microsoft.com/office/powerpoint/2010/main" val="16932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822"/>
            <a:ext cx="4594860" cy="696595"/>
          </a:xfrm>
          <a:prstGeom prst="rect">
            <a:avLst/>
          </a:prstGeom>
        </p:spPr>
        <p:txBody>
          <a:bodyPr vert="horz" wrap="square" lIns="0" tIns="13335" rIns="0" bIns="0" rtlCol="0">
            <a:spAutoFit/>
          </a:bodyPr>
          <a:lstStyle/>
          <a:p>
            <a:pPr marL="12700">
              <a:lnSpc>
                <a:spcPct val="100000"/>
              </a:lnSpc>
              <a:spcBef>
                <a:spcPts val="105"/>
              </a:spcBef>
            </a:pPr>
            <a:r>
              <a:rPr b="0" spc="-10" dirty="0">
                <a:latin typeface="Calibri Light"/>
                <a:cs typeface="Calibri Light"/>
              </a:rPr>
              <a:t>Enterprise</a:t>
            </a:r>
            <a:r>
              <a:rPr b="0" spc="-80" dirty="0">
                <a:latin typeface="Calibri Light"/>
                <a:cs typeface="Calibri Light"/>
              </a:rPr>
              <a:t> </a:t>
            </a:r>
            <a:r>
              <a:rPr b="0" spc="-20" dirty="0">
                <a:latin typeface="Calibri Light"/>
                <a:cs typeface="Calibri Light"/>
              </a:rPr>
              <a:t>Networks</a:t>
            </a:r>
          </a:p>
        </p:txBody>
      </p:sp>
      <p:sp>
        <p:nvSpPr>
          <p:cNvPr id="3" name="object 3"/>
          <p:cNvSpPr txBox="1"/>
          <p:nvPr/>
        </p:nvSpPr>
        <p:spPr>
          <a:xfrm>
            <a:off x="916939" y="1793112"/>
            <a:ext cx="9079230" cy="3902075"/>
          </a:xfrm>
          <a:prstGeom prst="rect">
            <a:avLst/>
          </a:prstGeom>
        </p:spPr>
        <p:txBody>
          <a:bodyPr vert="horz" wrap="square" lIns="0" tIns="59690" rIns="0" bIns="0" rtlCol="0">
            <a:spAutoFit/>
          </a:bodyPr>
          <a:lstStyle/>
          <a:p>
            <a:pPr marL="12700" marR="5080">
              <a:lnSpc>
                <a:spcPts val="3030"/>
              </a:lnSpc>
              <a:spcBef>
                <a:spcPts val="470"/>
              </a:spcBef>
            </a:pPr>
            <a:r>
              <a:rPr sz="2800" spc="-10" dirty="0">
                <a:latin typeface="Calibri"/>
                <a:cs typeface="Calibri"/>
              </a:rPr>
              <a:t>Wide</a:t>
            </a:r>
            <a:r>
              <a:rPr sz="2800" spc="20" dirty="0">
                <a:latin typeface="Calibri"/>
                <a:cs typeface="Calibri"/>
              </a:rPr>
              <a:t> </a:t>
            </a:r>
            <a:r>
              <a:rPr sz="2800" spc="-25" dirty="0">
                <a:latin typeface="Calibri"/>
                <a:cs typeface="Calibri"/>
              </a:rPr>
              <a:t>range</a:t>
            </a:r>
            <a:r>
              <a:rPr sz="2800" spc="5" dirty="0">
                <a:latin typeface="Calibri"/>
                <a:cs typeface="Calibri"/>
              </a:rPr>
              <a:t> </a:t>
            </a:r>
            <a:r>
              <a:rPr sz="2800" spc="-5" dirty="0">
                <a:latin typeface="Calibri"/>
                <a:cs typeface="Calibri"/>
              </a:rPr>
              <a:t>of</a:t>
            </a:r>
            <a:r>
              <a:rPr sz="2800" spc="5" dirty="0">
                <a:latin typeface="Calibri"/>
                <a:cs typeface="Calibri"/>
              </a:rPr>
              <a:t> </a:t>
            </a:r>
            <a:r>
              <a:rPr sz="2800" spc="-25" dirty="0">
                <a:latin typeface="Calibri"/>
                <a:cs typeface="Calibri"/>
              </a:rPr>
              <a:t>systems</a:t>
            </a:r>
            <a:r>
              <a:rPr sz="2800" spc="30" dirty="0">
                <a:latin typeface="Calibri"/>
                <a:cs typeface="Calibri"/>
              </a:rPr>
              <a:t> </a:t>
            </a:r>
            <a:r>
              <a:rPr sz="2800" spc="-10" dirty="0">
                <a:latin typeface="Calibri"/>
                <a:cs typeface="Calibri"/>
              </a:rPr>
              <a:t>that</a:t>
            </a:r>
            <a:r>
              <a:rPr sz="2800" spc="15" dirty="0">
                <a:latin typeface="Calibri"/>
                <a:cs typeface="Calibri"/>
              </a:rPr>
              <a:t> </a:t>
            </a:r>
            <a:r>
              <a:rPr sz="2800" spc="-10" dirty="0">
                <a:latin typeface="Calibri"/>
                <a:cs typeface="Calibri"/>
              </a:rPr>
              <a:t>enable</a:t>
            </a:r>
            <a:r>
              <a:rPr sz="2800" spc="5" dirty="0">
                <a:latin typeface="Calibri"/>
                <a:cs typeface="Calibri"/>
              </a:rPr>
              <a:t> </a:t>
            </a:r>
            <a:r>
              <a:rPr sz="2800" spc="-15" dirty="0">
                <a:latin typeface="Calibri"/>
                <a:cs typeface="Calibri"/>
              </a:rPr>
              <a:t>collaboration</a:t>
            </a:r>
            <a:r>
              <a:rPr sz="2800" spc="25" dirty="0">
                <a:latin typeface="Calibri"/>
                <a:cs typeface="Calibri"/>
              </a:rPr>
              <a:t> </a:t>
            </a:r>
            <a:r>
              <a:rPr sz="2800" spc="-10" dirty="0">
                <a:latin typeface="Calibri"/>
                <a:cs typeface="Calibri"/>
              </a:rPr>
              <a:t>in</a:t>
            </a:r>
            <a:r>
              <a:rPr sz="2800" spc="10" dirty="0">
                <a:latin typeface="Calibri"/>
                <a:cs typeface="Calibri"/>
              </a:rPr>
              <a:t> </a:t>
            </a:r>
            <a:r>
              <a:rPr sz="2800" spc="-5" dirty="0">
                <a:latin typeface="Calibri"/>
                <a:cs typeface="Calibri"/>
              </a:rPr>
              <a:t>a</a:t>
            </a:r>
            <a:r>
              <a:rPr sz="2800" spc="10" dirty="0">
                <a:latin typeface="Calibri"/>
                <a:cs typeface="Calibri"/>
              </a:rPr>
              <a:t> </a:t>
            </a:r>
            <a:r>
              <a:rPr sz="2800" spc="-20" dirty="0">
                <a:latin typeface="Calibri"/>
                <a:cs typeface="Calibri"/>
              </a:rPr>
              <a:t>corporate </a:t>
            </a:r>
            <a:r>
              <a:rPr sz="2800" spc="-615" dirty="0">
                <a:latin typeface="Calibri"/>
                <a:cs typeface="Calibri"/>
              </a:rPr>
              <a:t> </a:t>
            </a:r>
            <a:r>
              <a:rPr sz="2800" spc="-20" dirty="0">
                <a:latin typeface="Calibri"/>
                <a:cs typeface="Calibri"/>
              </a:rPr>
              <a:t>environment</a:t>
            </a:r>
            <a:endParaRPr sz="2800">
              <a:latin typeface="Calibri"/>
              <a:cs typeface="Calibri"/>
            </a:endParaRPr>
          </a:p>
          <a:p>
            <a:pPr>
              <a:lnSpc>
                <a:spcPct val="100000"/>
              </a:lnSpc>
            </a:pPr>
            <a:endParaRPr sz="3800">
              <a:latin typeface="Calibri"/>
              <a:cs typeface="Calibri"/>
            </a:endParaRPr>
          </a:p>
          <a:p>
            <a:pPr marL="241300" indent="-228600">
              <a:lnSpc>
                <a:spcPct val="100000"/>
              </a:lnSpc>
              <a:buFont typeface="Arial"/>
              <a:buChar char="•"/>
              <a:tabLst>
                <a:tab pos="241300" algn="l"/>
              </a:tabLst>
            </a:pPr>
            <a:r>
              <a:rPr sz="2800" spc="-15" dirty="0">
                <a:latin typeface="Calibri"/>
                <a:cs typeface="Calibri"/>
              </a:rPr>
              <a:t>Core</a:t>
            </a:r>
            <a:r>
              <a:rPr sz="2800" spc="-35" dirty="0">
                <a:latin typeface="Calibri"/>
                <a:cs typeface="Calibri"/>
              </a:rPr>
              <a:t> </a:t>
            </a:r>
            <a:r>
              <a:rPr sz="2800" spc="-15" dirty="0">
                <a:latin typeface="Calibri"/>
                <a:cs typeface="Calibri"/>
              </a:rPr>
              <a:t>Infrastructure</a:t>
            </a:r>
            <a:endParaRPr sz="2800">
              <a:latin typeface="Calibri"/>
              <a:cs typeface="Calibri"/>
            </a:endParaRPr>
          </a:p>
          <a:p>
            <a:pPr marL="241300" indent="-228600">
              <a:lnSpc>
                <a:spcPct val="100000"/>
              </a:lnSpc>
              <a:spcBef>
                <a:spcPts val="660"/>
              </a:spcBef>
              <a:buFont typeface="Arial"/>
              <a:buChar char="•"/>
              <a:tabLst>
                <a:tab pos="241300" algn="l"/>
              </a:tabLst>
            </a:pPr>
            <a:r>
              <a:rPr sz="2800" spc="-25" dirty="0">
                <a:latin typeface="Calibri"/>
                <a:cs typeface="Calibri"/>
              </a:rPr>
              <a:t>Hardware</a:t>
            </a:r>
            <a:endParaRPr sz="2800">
              <a:latin typeface="Calibri"/>
              <a:cs typeface="Calibri"/>
            </a:endParaRPr>
          </a:p>
          <a:p>
            <a:pPr marL="241300" indent="-228600">
              <a:lnSpc>
                <a:spcPct val="100000"/>
              </a:lnSpc>
              <a:spcBef>
                <a:spcPts val="675"/>
              </a:spcBef>
              <a:buFont typeface="Arial"/>
              <a:buChar char="•"/>
              <a:tabLst>
                <a:tab pos="241300" algn="l"/>
                <a:tab pos="3670300" algn="l"/>
                <a:tab pos="3941445" algn="l"/>
              </a:tabLst>
            </a:pPr>
            <a:r>
              <a:rPr sz="2800" b="1" spc="-15" dirty="0">
                <a:latin typeface="Calibri"/>
                <a:cs typeface="Calibri"/>
              </a:rPr>
              <a:t>Software</a:t>
            </a:r>
            <a:r>
              <a:rPr sz="2800" b="1" spc="35" dirty="0">
                <a:latin typeface="Calibri"/>
                <a:cs typeface="Calibri"/>
              </a:rPr>
              <a:t> </a:t>
            </a:r>
            <a:r>
              <a:rPr sz="2800" b="1" spc="-10" dirty="0">
                <a:latin typeface="Calibri"/>
                <a:cs typeface="Calibri"/>
              </a:rPr>
              <a:t>and</a:t>
            </a:r>
            <a:r>
              <a:rPr sz="2800" b="1" spc="35" dirty="0">
                <a:latin typeface="Calibri"/>
                <a:cs typeface="Calibri"/>
              </a:rPr>
              <a:t> </a:t>
            </a:r>
            <a:r>
              <a:rPr sz="2800" b="1" spc="-5" dirty="0">
                <a:latin typeface="Calibri"/>
                <a:cs typeface="Calibri"/>
              </a:rPr>
              <a:t>Services	</a:t>
            </a:r>
            <a:r>
              <a:rPr sz="2800" spc="-5" dirty="0">
                <a:latin typeface="Calibri"/>
                <a:cs typeface="Calibri"/>
              </a:rPr>
              <a:t>-	</a:t>
            </a:r>
            <a:r>
              <a:rPr sz="2800" spc="-10" dirty="0">
                <a:latin typeface="Calibri"/>
                <a:cs typeface="Calibri"/>
              </a:rPr>
              <a:t>this</a:t>
            </a:r>
            <a:r>
              <a:rPr sz="2800" spc="10" dirty="0">
                <a:latin typeface="Calibri"/>
                <a:cs typeface="Calibri"/>
              </a:rPr>
              <a:t> </a:t>
            </a:r>
            <a:r>
              <a:rPr sz="2800" spc="-10" dirty="0">
                <a:latin typeface="Calibri"/>
                <a:cs typeface="Calibri"/>
              </a:rPr>
              <a:t>will</a:t>
            </a:r>
            <a:r>
              <a:rPr sz="2800" spc="-20" dirty="0">
                <a:latin typeface="Calibri"/>
                <a:cs typeface="Calibri"/>
              </a:rPr>
              <a:t> </a:t>
            </a:r>
            <a:r>
              <a:rPr sz="2800" spc="-5" dirty="0">
                <a:latin typeface="Calibri"/>
                <a:cs typeface="Calibri"/>
              </a:rPr>
              <a:t>be</a:t>
            </a:r>
            <a:r>
              <a:rPr sz="2800" spc="5" dirty="0">
                <a:latin typeface="Calibri"/>
                <a:cs typeface="Calibri"/>
              </a:rPr>
              <a:t> </a:t>
            </a:r>
            <a:r>
              <a:rPr sz="2800" spc="-5" dirty="0">
                <a:latin typeface="Calibri"/>
                <a:cs typeface="Calibri"/>
              </a:rPr>
              <a:t>our </a:t>
            </a:r>
            <a:r>
              <a:rPr sz="2800" spc="-15" dirty="0">
                <a:latin typeface="Calibri"/>
                <a:cs typeface="Calibri"/>
              </a:rPr>
              <a:t>focus</a:t>
            </a:r>
            <a:endParaRPr sz="2800">
              <a:latin typeface="Calibri"/>
              <a:cs typeface="Calibri"/>
            </a:endParaRPr>
          </a:p>
          <a:p>
            <a:pPr marL="241300" indent="-228600">
              <a:lnSpc>
                <a:spcPct val="100000"/>
              </a:lnSpc>
              <a:spcBef>
                <a:spcPts val="660"/>
              </a:spcBef>
              <a:buFont typeface="Arial"/>
              <a:buChar char="•"/>
              <a:tabLst>
                <a:tab pos="241300" algn="l"/>
              </a:tabLst>
            </a:pPr>
            <a:r>
              <a:rPr sz="2800" spc="-10" dirty="0">
                <a:latin typeface="Calibri"/>
                <a:cs typeface="Calibri"/>
              </a:rPr>
              <a:t>Processes</a:t>
            </a:r>
            <a:r>
              <a:rPr sz="2800" spc="-5" dirty="0">
                <a:latin typeface="Calibri"/>
                <a:cs typeface="Calibri"/>
              </a:rPr>
              <a:t> and</a:t>
            </a:r>
            <a:endParaRPr sz="2800">
              <a:latin typeface="Calibri"/>
              <a:cs typeface="Calibri"/>
            </a:endParaRPr>
          </a:p>
          <a:p>
            <a:pPr marL="241300" indent="-228600">
              <a:lnSpc>
                <a:spcPct val="100000"/>
              </a:lnSpc>
              <a:spcBef>
                <a:spcPts val="660"/>
              </a:spcBef>
              <a:buFont typeface="Arial"/>
              <a:buChar char="•"/>
              <a:tabLst>
                <a:tab pos="241300" algn="l"/>
              </a:tabLst>
            </a:pPr>
            <a:r>
              <a:rPr sz="2800" spc="-10" dirty="0">
                <a:latin typeface="Calibri"/>
                <a:cs typeface="Calibri"/>
              </a:rPr>
              <a:t>Humans</a:t>
            </a:r>
            <a:endParaRPr sz="280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222" y="312458"/>
            <a:ext cx="177800" cy="4690745"/>
          </a:xfrm>
          <a:prstGeom prst="rect">
            <a:avLst/>
          </a:prstGeom>
        </p:spPr>
        <p:txBody>
          <a:bodyPr vert="vert" wrap="square" lIns="0" tIns="0" rIns="0" bIns="0" rtlCol="0">
            <a:spAutoFit/>
          </a:bodyPr>
          <a:lstStyle/>
          <a:p>
            <a:pPr marL="12700">
              <a:lnSpc>
                <a:spcPts val="1240"/>
              </a:lnSpc>
            </a:pPr>
            <a:r>
              <a:rPr sz="1200" u="sng" spc="-10" dirty="0">
                <a:solidFill>
                  <a:srgbClr val="0562C1"/>
                </a:solidFill>
                <a:uFill>
                  <a:solidFill>
                    <a:srgbClr val="0562C1"/>
                  </a:solidFill>
                </a:uFill>
                <a:latin typeface="Calibri"/>
                <a:cs typeface="Calibri"/>
                <a:hlinkClick r:id="rId2"/>
              </a:rPr>
              <a:t>http://ventej.blogspot.in/2012/06/typical-corporate-network-diagram.html</a:t>
            </a:r>
            <a:endParaRPr sz="1200">
              <a:latin typeface="Calibri"/>
              <a:cs typeface="Calibri"/>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4" name="TextBox 3">
            <a:extLst>
              <a:ext uri="{FF2B5EF4-FFF2-40B4-BE49-F238E27FC236}">
                <a16:creationId xmlns:a16="http://schemas.microsoft.com/office/drawing/2014/main" id="{5C5579D0-F2FA-4075-90AC-B9C0D651B48C}"/>
              </a:ext>
            </a:extLst>
          </p:cNvPr>
          <p:cNvSpPr txBox="1"/>
          <p:nvPr/>
        </p:nvSpPr>
        <p:spPr>
          <a:xfrm>
            <a:off x="304800" y="127792"/>
            <a:ext cx="2133600" cy="707886"/>
          </a:xfrm>
          <a:prstGeom prst="rect">
            <a:avLst/>
          </a:prstGeom>
          <a:noFill/>
        </p:spPr>
        <p:txBody>
          <a:bodyPr wrap="square" rtlCol="0">
            <a:spAutoFit/>
          </a:bodyPr>
          <a:lstStyle/>
          <a:p>
            <a:r>
              <a:rPr lang="en-US" sz="4000" b="1" dirty="0"/>
              <a:t>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914400"/>
            <a:ext cx="2916555" cy="696595"/>
          </a:xfrm>
          <a:prstGeom prst="rect">
            <a:avLst/>
          </a:prstGeom>
        </p:spPr>
        <p:txBody>
          <a:bodyPr vert="horz" wrap="square" lIns="0" tIns="13335" rIns="0" bIns="0" rtlCol="0">
            <a:spAutoFit/>
          </a:bodyPr>
          <a:lstStyle/>
          <a:p>
            <a:pPr marL="12700">
              <a:lnSpc>
                <a:spcPct val="100000"/>
              </a:lnSpc>
              <a:spcBef>
                <a:spcPts val="105"/>
              </a:spcBef>
            </a:pPr>
            <a:r>
              <a:rPr b="0" spc="-5" dirty="0">
                <a:latin typeface="Calibri Light"/>
                <a:cs typeface="Calibri Light"/>
              </a:rPr>
              <a:t>The</a:t>
            </a:r>
            <a:r>
              <a:rPr b="0" spc="-85" dirty="0">
                <a:latin typeface="Calibri Light"/>
                <a:cs typeface="Calibri Light"/>
              </a:rPr>
              <a:t> </a:t>
            </a:r>
            <a:r>
              <a:rPr b="0" spc="-15" dirty="0">
                <a:latin typeface="Calibri Light"/>
                <a:cs typeface="Calibri Light"/>
              </a:rPr>
              <a:t>Network</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pic>
        <p:nvPicPr>
          <p:cNvPr id="7" name="Picture 6">
            <a:extLst>
              <a:ext uri="{FF2B5EF4-FFF2-40B4-BE49-F238E27FC236}">
                <a16:creationId xmlns:a16="http://schemas.microsoft.com/office/drawing/2014/main" id="{7FDAF67C-7333-4BBF-882C-6BF2C126D4DC}"/>
              </a:ext>
            </a:extLst>
          </p:cNvPr>
          <p:cNvPicPr>
            <a:picLocks noChangeAspect="1"/>
          </p:cNvPicPr>
          <p:nvPr/>
        </p:nvPicPr>
        <p:blipFill>
          <a:blip r:embed="rId2"/>
          <a:stretch>
            <a:fillRect/>
          </a:stretch>
        </p:blipFill>
        <p:spPr>
          <a:xfrm>
            <a:off x="3291015" y="510383"/>
            <a:ext cx="8437123" cy="1609887"/>
          </a:xfrm>
          <a:prstGeom prst="rect">
            <a:avLst/>
          </a:prstGeom>
        </p:spPr>
      </p:pic>
      <p:graphicFrame>
        <p:nvGraphicFramePr>
          <p:cNvPr id="8" name="Table 5">
            <a:extLst>
              <a:ext uri="{FF2B5EF4-FFF2-40B4-BE49-F238E27FC236}">
                <a16:creationId xmlns:a16="http://schemas.microsoft.com/office/drawing/2014/main" id="{B6E869DF-4010-46AD-922A-1B485B20DFF2}"/>
              </a:ext>
            </a:extLst>
          </p:cNvPr>
          <p:cNvGraphicFramePr>
            <a:graphicFrameLocks/>
          </p:cNvGraphicFramePr>
          <p:nvPr>
            <p:extLst>
              <p:ext uri="{D42A27DB-BD31-4B8C-83A1-F6EECF244321}">
                <p14:modId xmlns:p14="http://schemas.microsoft.com/office/powerpoint/2010/main" val="2004441550"/>
              </p:ext>
            </p:extLst>
          </p:nvPr>
        </p:nvGraphicFramePr>
        <p:xfrm>
          <a:off x="462590" y="2200702"/>
          <a:ext cx="11265548" cy="4206240"/>
        </p:xfrm>
        <a:graphic>
          <a:graphicData uri="http://schemas.openxmlformats.org/drawingml/2006/table">
            <a:tbl>
              <a:tblPr firstRow="1" bandRow="1">
                <a:tableStyleId>{5C22544A-7EE6-4342-B048-85BDC9FD1C3A}</a:tableStyleId>
              </a:tblPr>
              <a:tblGrid>
                <a:gridCol w="1442410">
                  <a:extLst>
                    <a:ext uri="{9D8B030D-6E8A-4147-A177-3AD203B41FA5}">
                      <a16:colId xmlns:a16="http://schemas.microsoft.com/office/drawing/2014/main" val="2906766563"/>
                    </a:ext>
                  </a:extLst>
                </a:gridCol>
                <a:gridCol w="9823138">
                  <a:extLst>
                    <a:ext uri="{9D8B030D-6E8A-4147-A177-3AD203B41FA5}">
                      <a16:colId xmlns:a16="http://schemas.microsoft.com/office/drawing/2014/main" val="645237887"/>
                    </a:ext>
                  </a:extLst>
                </a:gridCol>
              </a:tblGrid>
              <a:tr h="338465">
                <a:tc>
                  <a:txBody>
                    <a:bodyPr/>
                    <a:lstStyle/>
                    <a:p>
                      <a:r>
                        <a:rPr lang="en-US" dirty="0"/>
                        <a:t>Layer</a:t>
                      </a:r>
                    </a:p>
                  </a:txBody>
                  <a:tcPr/>
                </a:tc>
                <a:tc>
                  <a:txBody>
                    <a:bodyPr/>
                    <a:lstStyle/>
                    <a:p>
                      <a:r>
                        <a:rPr lang="en-US" dirty="0"/>
                        <a:t>Description</a:t>
                      </a:r>
                    </a:p>
                  </a:txBody>
                  <a:tcPr/>
                </a:tc>
                <a:extLst>
                  <a:ext uri="{0D108BD9-81ED-4DB2-BD59-A6C34878D82A}">
                    <a16:rowId xmlns:a16="http://schemas.microsoft.com/office/drawing/2014/main" val="3389264936"/>
                  </a:ext>
                </a:extLst>
              </a:tr>
              <a:tr h="676929">
                <a:tc>
                  <a:txBody>
                    <a:bodyPr/>
                    <a:lstStyle/>
                    <a:p>
                      <a:r>
                        <a:rPr lang="en-US" sz="1400" dirty="0"/>
                        <a:t>7 – Application</a:t>
                      </a:r>
                    </a:p>
                  </a:txBody>
                  <a:tcPr/>
                </a:tc>
                <a:tc>
                  <a:txBody>
                    <a:bodyPr/>
                    <a:lstStyle/>
                    <a:p>
                      <a:r>
                        <a:rPr lang="en-US" sz="1400" b="1" u="none" dirty="0"/>
                        <a:t>Communicating</a:t>
                      </a:r>
                      <a:r>
                        <a:rPr lang="en-US" sz="1400" b="1" dirty="0"/>
                        <a:t> with Application</a:t>
                      </a:r>
                      <a:r>
                        <a:rPr lang="en-US" sz="1400" dirty="0"/>
                        <a:t>/program - aka “</a:t>
                      </a:r>
                      <a:r>
                        <a:rPr lang="en-US" sz="1400" b="1" u="sng" dirty="0"/>
                        <a:t>abstraction</a:t>
                      </a:r>
                      <a:r>
                        <a:rPr lang="en-US" sz="1400" dirty="0"/>
                        <a:t>” layer – being able to send a “request”, simply shipping a package without worrying about what it takes to make that happen. Not application logic, just communication.</a:t>
                      </a:r>
                      <a:br>
                        <a:rPr lang="en-US" sz="1400" dirty="0"/>
                      </a:br>
                      <a:r>
                        <a:rPr lang="en-US" sz="1400" i="1" dirty="0" err="1"/>
                        <a:t>e.g</a:t>
                      </a:r>
                      <a:r>
                        <a:rPr lang="en-US" sz="1400" i="1" dirty="0"/>
                        <a:t>: HTTP, FTP, Telnet, DHCP, </a:t>
                      </a:r>
                      <a:r>
                        <a:rPr lang="en-US" sz="1400" i="1" dirty="0" err="1"/>
                        <a:t>etc</a:t>
                      </a:r>
                      <a:endParaRPr lang="en-US" sz="1400" i="1" dirty="0"/>
                    </a:p>
                  </a:txBody>
                  <a:tcPr/>
                </a:tc>
                <a:extLst>
                  <a:ext uri="{0D108BD9-81ED-4DB2-BD59-A6C34878D82A}">
                    <a16:rowId xmlns:a16="http://schemas.microsoft.com/office/drawing/2014/main" val="2121530479"/>
                  </a:ext>
                </a:extLst>
              </a:tr>
              <a:tr h="479491">
                <a:tc>
                  <a:txBody>
                    <a:bodyPr/>
                    <a:lstStyle/>
                    <a:p>
                      <a:r>
                        <a:rPr lang="en-US" sz="1400" dirty="0"/>
                        <a:t>6 – Presentation</a:t>
                      </a:r>
                    </a:p>
                  </a:txBody>
                  <a:tcPr/>
                </a:tc>
                <a:tc>
                  <a:txBody>
                    <a:bodyPr/>
                    <a:lstStyle/>
                    <a:p>
                      <a:r>
                        <a:rPr lang="en-US" sz="1400" b="1" u="sng" dirty="0"/>
                        <a:t>Translate</a:t>
                      </a:r>
                      <a:r>
                        <a:rPr lang="en-US" sz="1400" b="1" dirty="0"/>
                        <a:t>/transform data </a:t>
                      </a:r>
                      <a:r>
                        <a:rPr lang="en-US" sz="1400" dirty="0"/>
                        <a:t>so the application layer understands – aka “syntax” layer</a:t>
                      </a:r>
                      <a:br>
                        <a:rPr lang="en-US" sz="1400" dirty="0"/>
                      </a:br>
                      <a:r>
                        <a:rPr lang="en-US" sz="1400" i="1" dirty="0" err="1"/>
                        <a:t>e.g</a:t>
                      </a:r>
                      <a:r>
                        <a:rPr lang="en-US" sz="1400" i="1" dirty="0"/>
                        <a:t>: ASCII, Serialization, character encoding, </a:t>
                      </a:r>
                      <a:r>
                        <a:rPr lang="en-US" sz="1400" i="1" dirty="0" err="1"/>
                        <a:t>etc</a:t>
                      </a:r>
                      <a:endParaRPr lang="en-US" sz="1400" i="1" dirty="0"/>
                    </a:p>
                  </a:txBody>
                  <a:tcPr/>
                </a:tc>
                <a:extLst>
                  <a:ext uri="{0D108BD9-81ED-4DB2-BD59-A6C34878D82A}">
                    <a16:rowId xmlns:a16="http://schemas.microsoft.com/office/drawing/2014/main" val="2174403838"/>
                  </a:ext>
                </a:extLst>
              </a:tr>
              <a:tr h="479491">
                <a:tc>
                  <a:txBody>
                    <a:bodyPr/>
                    <a:lstStyle/>
                    <a:p>
                      <a:r>
                        <a:rPr lang="en-US" sz="1400" dirty="0"/>
                        <a:t>5 – Session</a:t>
                      </a:r>
                    </a:p>
                  </a:txBody>
                  <a:tcPr/>
                </a:tc>
                <a:tc>
                  <a:txBody>
                    <a:bodyPr/>
                    <a:lstStyle/>
                    <a:p>
                      <a:r>
                        <a:rPr lang="en-US" sz="1400" dirty="0"/>
                        <a:t>How to </a:t>
                      </a:r>
                      <a:r>
                        <a:rPr lang="en-US" sz="1400" b="1" i="1" dirty="0"/>
                        <a:t>manage</a:t>
                      </a:r>
                      <a:r>
                        <a:rPr lang="en-US" sz="1400" b="1" dirty="0"/>
                        <a:t> a session, </a:t>
                      </a:r>
                      <a:r>
                        <a:rPr lang="en-US" sz="1400" b="0" i="0" kern="1200" dirty="0">
                          <a:solidFill>
                            <a:schemeClr val="tx1"/>
                          </a:solidFill>
                          <a:effectLst/>
                          <a:latin typeface="+mn-lt"/>
                          <a:ea typeface="+mn-ea"/>
                          <a:cs typeface="+mn-cs"/>
                        </a:rPr>
                        <a:t>not just send data but have a </a:t>
                      </a:r>
                      <a:r>
                        <a:rPr lang="en-US" sz="1400" b="1" i="0" u="sng" kern="1200" dirty="0">
                          <a:solidFill>
                            <a:schemeClr val="tx1"/>
                          </a:solidFill>
                          <a:effectLst/>
                          <a:latin typeface="+mn-lt"/>
                          <a:ea typeface="+mn-ea"/>
                          <a:cs typeface="+mn-cs"/>
                        </a:rPr>
                        <a:t>conversation</a:t>
                      </a:r>
                      <a:r>
                        <a:rPr lang="en-US" sz="1400" b="0" i="0" kern="1200" dirty="0">
                          <a:solidFill>
                            <a:schemeClr val="tx1"/>
                          </a:solidFill>
                          <a:effectLst/>
                          <a:latin typeface="+mn-lt"/>
                          <a:ea typeface="+mn-ea"/>
                          <a:cs typeface="+mn-cs"/>
                        </a:rPr>
                        <a:t> </a:t>
                      </a:r>
                      <a:r>
                        <a:rPr lang="en-US" sz="1400" dirty="0"/>
                        <a:t>– special rules/methods for connecting</a:t>
                      </a:r>
                      <a:br>
                        <a:rPr lang="en-US" sz="1400" dirty="0"/>
                      </a:br>
                      <a:r>
                        <a:rPr lang="en-US" sz="1400" i="1" dirty="0" err="1"/>
                        <a:t>e.g</a:t>
                      </a:r>
                      <a:r>
                        <a:rPr lang="en-US" sz="1400" i="1" dirty="0"/>
                        <a:t>: </a:t>
                      </a:r>
                      <a:r>
                        <a:rPr lang="en-US" sz="1400" i="1" dirty="0" err="1"/>
                        <a:t>pptp</a:t>
                      </a:r>
                      <a:r>
                        <a:rPr lang="en-US" sz="1400" i="1" dirty="0"/>
                        <a:t>, SOCKS, RTP, SSH, DNS, HTTP, </a:t>
                      </a:r>
                      <a:r>
                        <a:rPr lang="en-US" sz="1400" i="1" dirty="0" err="1"/>
                        <a:t>etc</a:t>
                      </a:r>
                      <a:endParaRPr lang="en-US" sz="1400" i="1" dirty="0"/>
                    </a:p>
                  </a:txBody>
                  <a:tcPr/>
                </a:tc>
                <a:extLst>
                  <a:ext uri="{0D108BD9-81ED-4DB2-BD59-A6C34878D82A}">
                    <a16:rowId xmlns:a16="http://schemas.microsoft.com/office/drawing/2014/main" val="3614036727"/>
                  </a:ext>
                </a:extLst>
              </a:tr>
              <a:tr h="479491">
                <a:tc>
                  <a:txBody>
                    <a:bodyPr/>
                    <a:lstStyle/>
                    <a:p>
                      <a:r>
                        <a:rPr lang="en-US" sz="1400" dirty="0"/>
                        <a:t>4 – Transport</a:t>
                      </a:r>
                    </a:p>
                  </a:txBody>
                  <a:tcPr/>
                </a:tc>
                <a:tc>
                  <a:txBody>
                    <a:bodyPr/>
                    <a:lstStyle/>
                    <a:p>
                      <a:r>
                        <a:rPr lang="en-US" sz="1400" b="1" dirty="0"/>
                        <a:t>How “structured” data is </a:t>
                      </a:r>
                      <a:r>
                        <a:rPr lang="en-US" sz="1400" b="1" u="sng" dirty="0"/>
                        <a:t>transferred</a:t>
                      </a:r>
                      <a:r>
                        <a:rPr lang="en-US" sz="1400" dirty="0"/>
                        <a:t>, </a:t>
                      </a:r>
                      <a:r>
                        <a:rPr lang="en-US" sz="1400" b="0" i="0" kern="1200" dirty="0">
                          <a:solidFill>
                            <a:schemeClr val="dk1"/>
                          </a:solidFill>
                          <a:effectLst/>
                          <a:latin typeface="+mn-lt"/>
                          <a:ea typeface="+mn-ea"/>
                          <a:cs typeface="+mn-cs"/>
                        </a:rPr>
                        <a:t>variable-length data sequences </a:t>
                      </a:r>
                      <a:br>
                        <a:rPr lang="en-US" sz="1400" dirty="0"/>
                      </a:br>
                      <a:r>
                        <a:rPr lang="en-US" sz="1400" i="1" dirty="0" err="1"/>
                        <a:t>e.g</a:t>
                      </a:r>
                      <a:r>
                        <a:rPr lang="en-US" sz="1400" i="1" dirty="0"/>
                        <a:t>: TCP, UDP, </a:t>
                      </a:r>
                      <a:r>
                        <a:rPr lang="en-US" sz="1400" i="1" dirty="0" err="1"/>
                        <a:t>etc</a:t>
                      </a:r>
                      <a:endParaRPr lang="en-US" sz="1400" i="1" dirty="0"/>
                    </a:p>
                  </a:txBody>
                  <a:tcPr/>
                </a:tc>
                <a:extLst>
                  <a:ext uri="{0D108BD9-81ED-4DB2-BD59-A6C34878D82A}">
                    <a16:rowId xmlns:a16="http://schemas.microsoft.com/office/drawing/2014/main" val="2189854834"/>
                  </a:ext>
                </a:extLst>
              </a:tr>
              <a:tr h="479491">
                <a:tc>
                  <a:txBody>
                    <a:bodyPr/>
                    <a:lstStyle/>
                    <a:p>
                      <a:r>
                        <a:rPr lang="en-US" sz="1400" dirty="0"/>
                        <a:t>3 – Network</a:t>
                      </a:r>
                    </a:p>
                  </a:txBody>
                  <a:tcPr/>
                </a:tc>
                <a:tc>
                  <a:txBody>
                    <a:bodyPr/>
                    <a:lstStyle/>
                    <a:p>
                      <a:r>
                        <a:rPr lang="en-US" sz="1400" b="1" dirty="0"/>
                        <a:t>How to interact with </a:t>
                      </a:r>
                      <a:r>
                        <a:rPr lang="en-US" sz="1400" b="1" u="sng" dirty="0"/>
                        <a:t>multiple nodes </a:t>
                      </a:r>
                      <a:r>
                        <a:rPr lang="en-US" sz="1400" dirty="0"/>
                        <a:t>- routing protocols, network-layer address assignment</a:t>
                      </a:r>
                      <a:br>
                        <a:rPr lang="en-US" sz="1400" dirty="0"/>
                      </a:br>
                      <a:r>
                        <a:rPr lang="en-US" sz="1400" i="1" dirty="0" err="1"/>
                        <a:t>e.g</a:t>
                      </a:r>
                      <a:r>
                        <a:rPr lang="en-US" sz="1400" i="1" dirty="0"/>
                        <a:t>: ipv4, ipv6, </a:t>
                      </a:r>
                      <a:r>
                        <a:rPr lang="en-US" sz="1400" i="1" dirty="0" err="1"/>
                        <a:t>icmp</a:t>
                      </a:r>
                      <a:r>
                        <a:rPr lang="en-US" sz="1400" i="1" dirty="0"/>
                        <a:t>, </a:t>
                      </a:r>
                      <a:r>
                        <a:rPr lang="en-US" sz="1400" i="1" dirty="0" err="1"/>
                        <a:t>ipsec</a:t>
                      </a:r>
                      <a:r>
                        <a:rPr lang="en-US" sz="1400" i="1" dirty="0"/>
                        <a:t>, </a:t>
                      </a:r>
                      <a:r>
                        <a:rPr lang="en-US" sz="1400" i="1" dirty="0" err="1"/>
                        <a:t>etc</a:t>
                      </a:r>
                      <a:endParaRPr lang="en-US" sz="1400" i="1" dirty="0"/>
                    </a:p>
                  </a:txBody>
                  <a:tcPr/>
                </a:tc>
                <a:extLst>
                  <a:ext uri="{0D108BD9-81ED-4DB2-BD59-A6C34878D82A}">
                    <a16:rowId xmlns:a16="http://schemas.microsoft.com/office/drawing/2014/main" val="3939422452"/>
                  </a:ext>
                </a:extLst>
              </a:tr>
              <a:tr h="479491">
                <a:tc>
                  <a:txBody>
                    <a:bodyPr/>
                    <a:lstStyle/>
                    <a:p>
                      <a:r>
                        <a:rPr lang="en-US" sz="1400" dirty="0"/>
                        <a:t>2 – Data link</a:t>
                      </a:r>
                    </a:p>
                  </a:txBody>
                  <a:tcPr/>
                </a:tc>
                <a:tc>
                  <a:txBody>
                    <a:bodyPr/>
                    <a:lstStyle/>
                    <a:p>
                      <a:r>
                        <a:rPr lang="en-US" sz="1400" dirty="0"/>
                        <a:t>Protocol/</a:t>
                      </a:r>
                      <a:r>
                        <a:rPr lang="en-US" sz="1400" b="1" dirty="0"/>
                        <a:t>How to handle </a:t>
                      </a:r>
                      <a:r>
                        <a:rPr lang="en-US" sz="1400" b="1" u="sng" dirty="0"/>
                        <a:t>raw bits</a:t>
                      </a:r>
                      <a:r>
                        <a:rPr lang="en-US" sz="1400" dirty="0"/>
                        <a:t>, protocol for flow control of 1 node to 1 node</a:t>
                      </a:r>
                      <a:br>
                        <a:rPr lang="en-US" sz="1400" dirty="0"/>
                      </a:br>
                      <a:r>
                        <a:rPr lang="en-US" sz="1400" i="1" dirty="0" err="1"/>
                        <a:t>e.g</a:t>
                      </a:r>
                      <a:r>
                        <a:rPr lang="en-US" sz="1400" i="1" dirty="0"/>
                        <a:t>: 802.3 Ethernet, 802.11 Wi-Fi, and 802.15.4 ZigBee </a:t>
                      </a:r>
                    </a:p>
                  </a:txBody>
                  <a:tcPr/>
                </a:tc>
                <a:extLst>
                  <a:ext uri="{0D108BD9-81ED-4DB2-BD59-A6C34878D82A}">
                    <a16:rowId xmlns:a16="http://schemas.microsoft.com/office/drawing/2014/main" val="295339533"/>
                  </a:ext>
                </a:extLst>
              </a:tr>
              <a:tr h="479491">
                <a:tc>
                  <a:txBody>
                    <a:bodyPr/>
                    <a:lstStyle/>
                    <a:p>
                      <a:r>
                        <a:rPr lang="en-US" sz="1400" dirty="0"/>
                        <a:t>1 – Physical</a:t>
                      </a:r>
                    </a:p>
                  </a:txBody>
                  <a:tcPr/>
                </a:tc>
                <a:tc>
                  <a:txBody>
                    <a:bodyPr/>
                    <a:lstStyle/>
                    <a:p>
                      <a:r>
                        <a:rPr lang="en-US" sz="1400" b="1" u="sng" dirty="0"/>
                        <a:t>Electrical</a:t>
                      </a:r>
                      <a:r>
                        <a:rPr lang="en-US" sz="1400" b="1" dirty="0"/>
                        <a:t> Connection </a:t>
                      </a:r>
                      <a:r>
                        <a:rPr lang="en-US" sz="1400" dirty="0"/>
                        <a:t>- raw bit streams over a physical medium</a:t>
                      </a:r>
                      <a:br>
                        <a:rPr lang="en-US" sz="1400" dirty="0"/>
                      </a:br>
                      <a:r>
                        <a:rPr lang="en-US" sz="1400" i="1" dirty="0" err="1"/>
                        <a:t>e.g</a:t>
                      </a:r>
                      <a:r>
                        <a:rPr lang="en-US" sz="1400" i="1" dirty="0"/>
                        <a:t>: Bluetooth, Ethernet, USB, </a:t>
                      </a:r>
                      <a:r>
                        <a:rPr lang="en-US" sz="1400" i="1" dirty="0" err="1"/>
                        <a:t>etc</a:t>
                      </a:r>
                      <a:endParaRPr lang="en-US" sz="1400" i="1" dirty="0"/>
                    </a:p>
                  </a:txBody>
                  <a:tcPr/>
                </a:tc>
                <a:extLst>
                  <a:ext uri="{0D108BD9-81ED-4DB2-BD59-A6C34878D82A}">
                    <a16:rowId xmlns:a16="http://schemas.microsoft.com/office/drawing/2014/main" val="174395349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5190</Words>
  <Application>Microsoft Office PowerPoint</Application>
  <PresentationFormat>Widescreen</PresentationFormat>
  <Paragraphs>509</Paragraphs>
  <Slides>47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-apple-system</vt:lpstr>
      <vt:lpstr>Arial</vt:lpstr>
      <vt:lpstr>Barlow</vt:lpstr>
      <vt:lpstr>Calibri</vt:lpstr>
      <vt:lpstr>Calibri Light</vt:lpstr>
      <vt:lpstr>Roboto</vt:lpstr>
      <vt:lpstr>Times New Roman</vt:lpstr>
      <vt:lpstr>Wingdings</vt:lpstr>
      <vt:lpstr>Office Theme</vt:lpstr>
      <vt:lpstr>Lesson 1  Introduction to  Enterprise Networks</vt:lpstr>
      <vt:lpstr>Course Layout – Hacking 300</vt:lpstr>
      <vt:lpstr>What to Expect?</vt:lpstr>
      <vt:lpstr>Clarity: Red Teaming Vs. Pentesting</vt:lpstr>
      <vt:lpstr>PowerPoint Presentation</vt:lpstr>
      <vt:lpstr>Demo + Closing out Pentesting</vt:lpstr>
      <vt:lpstr>Enterprise Networks</vt:lpstr>
      <vt:lpstr>PowerPoint Presentation</vt:lpstr>
      <vt:lpstr>The Network</vt:lpstr>
      <vt:lpstr>Infrastructure of an Enterprise Network</vt:lpstr>
      <vt:lpstr>Software and Services in an Enterprise Network</vt:lpstr>
      <vt:lpstr>Enterprise Directory</vt:lpstr>
      <vt:lpstr>Enterprise Directory – Hacker’s View</vt:lpstr>
      <vt:lpstr>DNS Servers</vt:lpstr>
      <vt:lpstr>DNS Servers – Hacker’s View</vt:lpstr>
      <vt:lpstr>DNS Servers –  What Actually Happens?</vt:lpstr>
      <vt:lpstr>DNS Servers –  What Actually Happens?</vt:lpstr>
      <vt:lpstr>File and Print Servers</vt:lpstr>
      <vt:lpstr>File and Print Servers</vt:lpstr>
      <vt:lpstr>File and Print Servers – Hacker’s View</vt:lpstr>
      <vt:lpstr>Email Systems</vt:lpstr>
      <vt:lpstr>Email Systems – Hacker’s View</vt:lpstr>
      <vt:lpstr>SNMP – Network Management</vt:lpstr>
      <vt:lpstr>Web Servers</vt:lpstr>
      <vt:lpstr>Web apps – 2013+</vt:lpstr>
      <vt:lpstr>Web Servers – Hacker’s View</vt:lpstr>
      <vt:lpstr>Database Systems</vt:lpstr>
      <vt:lpstr>Database Systems</vt:lpstr>
      <vt:lpstr>Database Systems – Hacker’s View</vt:lpstr>
      <vt:lpstr>Big Data Solutions</vt:lpstr>
      <vt:lpstr>Big Data Solutions – Hacker’s View</vt:lpstr>
      <vt:lpstr>CRM Solutions</vt:lpstr>
      <vt:lpstr>CRM Solutions – Hacker’s View</vt:lpstr>
      <vt:lpstr>Remote Access Services</vt:lpstr>
      <vt:lpstr>Remote Access Services – Hacker’s View</vt:lpstr>
      <vt:lpstr>In-house applications and services</vt:lpstr>
      <vt:lpstr>In-house applications and services</vt:lpstr>
      <vt:lpstr>In-house applications and services – Hacker’s View</vt:lpstr>
      <vt:lpstr>Hybrid Systems</vt:lpstr>
      <vt:lpstr>Hybrid Systems – 2012</vt:lpstr>
      <vt:lpstr>Service Meshes - 2019</vt:lpstr>
      <vt:lpstr>Service Meshes - 2019</vt:lpstr>
      <vt:lpstr>Third Party Software and Services</vt:lpstr>
      <vt:lpstr>Processes in an Enterprise Network</vt:lpstr>
      <vt:lpstr>The Human Factor in Enterprise Networks</vt:lpstr>
      <vt:lpstr>Red Teaming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Introduction to  Enterprise Networks</dc:title>
  <dc:creator>Jeremiah Nguyen</dc:creator>
  <cp:lastModifiedBy>Jason Tsang Mui Chung</cp:lastModifiedBy>
  <cp:revision>24</cp:revision>
  <dcterms:created xsi:type="dcterms:W3CDTF">2021-07-09T22:15:28Z</dcterms:created>
  <dcterms:modified xsi:type="dcterms:W3CDTF">2021-07-20T00:21:11Z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2020-06-29T00:00:00Z</vt:filetime>
  </property>
  <property fmtid="{D5CDD505-2E9C-101B-9397-08002B2CF9AE}" pid="3" name="Creator">
    <vt:lpwstr>Acrobat PDFMaker 20 for PowerPoint</vt:lpwstr>
  </property>
  <property fmtid="{D5CDD505-2E9C-101B-9397-08002B2CF9AE}" pid="4" name="LastSaved">
    <vt:filetime>2021-07-09T00:00:00Z</vt:filetime>
  </property>
</Properties>
</file>