
<file path=[Content_Types].xml><?xml version="1.0" encoding="utf-8"?>
<Types xmlns="http://schemas.openxmlformats.org/package/2006/content-types">
  <Default Extension="gif" ContentType="image/gi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3"/>
  </p:notesMasterIdLst>
  <p:sldIdLst>
    <p:sldId id="256" r:id="rId2"/>
    <p:sldId id="33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336"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3" r:id="rId70"/>
    <p:sldId id="324" r:id="rId71"/>
    <p:sldId id="337" r:id="rId72"/>
    <p:sldId id="325" r:id="rId73"/>
    <p:sldId id="326" r:id="rId74"/>
    <p:sldId id="327" r:id="rId75"/>
    <p:sldId id="328" r:id="rId76"/>
    <p:sldId id="329" r:id="rId77"/>
    <p:sldId id="330" r:id="rId78"/>
    <p:sldId id="331" r:id="rId79"/>
    <p:sldId id="332" r:id="rId80"/>
    <p:sldId id="333" r:id="rId81"/>
    <p:sldId id="334" r:id="rId82"/>
  </p:sldIdLst>
  <p:sldSz cx="10083800" cy="7562850"/>
  <p:notesSz cx="100838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03" autoAdjust="0"/>
  </p:normalViewPr>
  <p:slideViewPr>
    <p:cSldViewPr>
      <p:cViewPr varScale="1">
        <p:scale>
          <a:sx n="80" d="100"/>
          <a:sy n="80" d="100"/>
        </p:scale>
        <p:origin x="228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70388" cy="3794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11825" y="0"/>
            <a:ext cx="4370388" cy="379413"/>
          </a:xfrm>
          <a:prstGeom prst="rect">
            <a:avLst/>
          </a:prstGeom>
        </p:spPr>
        <p:txBody>
          <a:bodyPr vert="horz" lIns="91440" tIns="45720" rIns="91440" bIns="45720" rtlCol="0"/>
          <a:lstStyle>
            <a:lvl1pPr algn="r">
              <a:defRPr sz="1200"/>
            </a:lvl1pPr>
          </a:lstStyle>
          <a:p>
            <a:fld id="{867799F1-1C97-46B3-AA13-2D5434C79E5F}" type="datetimeFigureOut">
              <a:rPr lang="en-US" smtClean="0"/>
              <a:t>7/26/2021</a:t>
            </a:fld>
            <a:endParaRPr lang="en-US"/>
          </a:p>
        </p:txBody>
      </p:sp>
      <p:sp>
        <p:nvSpPr>
          <p:cNvPr id="4" name="Slide Image Placeholder 3"/>
          <p:cNvSpPr>
            <a:spLocks noGrp="1" noRot="1" noChangeAspect="1"/>
          </p:cNvSpPr>
          <p:nvPr>
            <p:ph type="sldImg" idx="2"/>
          </p:nvPr>
        </p:nvSpPr>
        <p:spPr>
          <a:xfrm>
            <a:off x="3341688" y="946150"/>
            <a:ext cx="3400425" cy="25511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8063" y="3640138"/>
            <a:ext cx="8067675" cy="2978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183438"/>
            <a:ext cx="4370388" cy="3794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11825" y="7183438"/>
            <a:ext cx="4370388" cy="379412"/>
          </a:xfrm>
          <a:prstGeom prst="rect">
            <a:avLst/>
          </a:prstGeom>
        </p:spPr>
        <p:txBody>
          <a:bodyPr vert="horz" lIns="91440" tIns="45720" rIns="91440" bIns="45720" rtlCol="0" anchor="b"/>
          <a:lstStyle>
            <a:lvl1pPr algn="r">
              <a:defRPr sz="1200"/>
            </a:lvl1pPr>
          </a:lstStyle>
          <a:p>
            <a:fld id="{C0907DA5-A9C0-49E1-8F07-4145BA7832E9}" type="slidenum">
              <a:rPr lang="en-US" smtClean="0"/>
              <a:t>‹#›</a:t>
            </a:fld>
            <a:endParaRPr lang="en-US"/>
          </a:p>
        </p:txBody>
      </p:sp>
    </p:spTree>
    <p:extLst>
      <p:ext uri="{BB962C8B-B14F-4D97-AF65-F5344CB8AC3E}">
        <p14:creationId xmlns:p14="http://schemas.microsoft.com/office/powerpoint/2010/main" val="343064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sdn.microsoft.com/en-us/library/windows/desktop/ms684190%28v=vs.85%29.aspx"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docs.microsoft.com/en-us/windows/desktop/api/Winsvc/nf-winsvc-changeserviceconfiga" TargetMode="External"/><Relationship Id="rId4" Type="http://schemas.openxmlformats.org/officeDocument/2006/relationships/hyperlink" Target="https://docs.microsoft.com/en-us/windows/desktop/api/Winsvc/nf-winsvc-createservicea"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Windows_Registry#Hives"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en.wikipedia.org/wiki/NTLM_hash" TargetMode="External"/><Relationship Id="rId4" Type="http://schemas.openxmlformats.org/officeDocument/2006/relationships/hyperlink" Target="https://en.wikipedia.org/wiki/LM_hash"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907DA5-A9C0-49E1-8F07-4145BA7832E9}" type="slidenum">
              <a:rPr lang="en-US" smtClean="0"/>
              <a:t>4</a:t>
            </a:fld>
            <a:endParaRPr lang="en-US"/>
          </a:p>
        </p:txBody>
      </p:sp>
    </p:spTree>
    <p:extLst>
      <p:ext uri="{BB962C8B-B14F-4D97-AF65-F5344CB8AC3E}">
        <p14:creationId xmlns:p14="http://schemas.microsoft.com/office/powerpoint/2010/main" val="1866242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ACL is a list structure that can contain zero, one, or multiple ACE. </a:t>
            </a:r>
          </a:p>
          <a:p>
            <a:endParaRPr lang="en-US" dirty="0"/>
          </a:p>
        </p:txBody>
      </p:sp>
      <p:sp>
        <p:nvSpPr>
          <p:cNvPr id="4" name="Slide Number Placeholder 3"/>
          <p:cNvSpPr>
            <a:spLocks noGrp="1"/>
          </p:cNvSpPr>
          <p:nvPr>
            <p:ph type="sldNum" sz="quarter" idx="5"/>
          </p:nvPr>
        </p:nvSpPr>
        <p:spPr/>
        <p:txBody>
          <a:bodyPr/>
          <a:lstStyle/>
          <a:p>
            <a:fld id="{C0907DA5-A9C0-49E1-8F07-4145BA7832E9}" type="slidenum">
              <a:rPr lang="en-US" smtClean="0"/>
              <a:t>19</a:t>
            </a:fld>
            <a:endParaRPr lang="en-US"/>
          </a:p>
        </p:txBody>
      </p:sp>
    </p:spTree>
    <p:extLst>
      <p:ext uri="{BB962C8B-B14F-4D97-AF65-F5344CB8AC3E}">
        <p14:creationId xmlns:p14="http://schemas.microsoft.com/office/powerpoint/2010/main" val="457106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1" i="0" dirty="0">
                <a:solidFill>
                  <a:srgbClr val="292929"/>
                </a:solidFill>
                <a:effectLst/>
                <a:latin typeface="charter"/>
              </a:rPr>
              <a:t>discretionary access control list</a:t>
            </a:r>
            <a:r>
              <a:rPr lang="en-US" b="0" i="0" dirty="0">
                <a:solidFill>
                  <a:srgbClr val="292929"/>
                </a:solidFill>
                <a:effectLst/>
                <a:latin typeface="charter"/>
              </a:rPr>
              <a:t> (DACL) - for </a:t>
            </a:r>
            <a:r>
              <a:rPr lang="en-US" b="0" i="1" dirty="0">
                <a:solidFill>
                  <a:srgbClr val="292929"/>
                </a:solidFill>
                <a:effectLst/>
                <a:latin typeface="charter"/>
              </a:rPr>
              <a:t>controlling access</a:t>
            </a:r>
            <a:r>
              <a:rPr lang="en-US" b="0" i="0" dirty="0">
                <a:solidFill>
                  <a:srgbClr val="292929"/>
                </a:solidFill>
                <a:effectLst/>
                <a:latin typeface="charter"/>
              </a:rPr>
              <a:t> to an object</a:t>
            </a:r>
          </a:p>
          <a:p>
            <a:pPr marL="171450" lvl="0" indent="-171450">
              <a:buFont typeface="Arial" panose="020B0604020202020204" pitchFamily="34" charset="0"/>
              <a:buChar char="•"/>
            </a:pPr>
            <a:r>
              <a:rPr lang="en-US" b="1" i="0" dirty="0">
                <a:solidFill>
                  <a:srgbClr val="292929"/>
                </a:solidFill>
                <a:effectLst/>
                <a:latin typeface="charter"/>
              </a:rPr>
              <a:t>system access control list </a:t>
            </a:r>
            <a:r>
              <a:rPr lang="en-US" b="0" i="0" dirty="0">
                <a:solidFill>
                  <a:srgbClr val="292929"/>
                </a:solidFill>
                <a:effectLst/>
                <a:latin typeface="charter"/>
              </a:rPr>
              <a:t>(SACL) -  for </a:t>
            </a:r>
            <a:r>
              <a:rPr lang="en-US" b="0" i="1" dirty="0">
                <a:solidFill>
                  <a:srgbClr val="292929"/>
                </a:solidFill>
                <a:effectLst/>
                <a:latin typeface="charter"/>
              </a:rPr>
              <a:t>logging access attempts </a:t>
            </a:r>
            <a:r>
              <a:rPr lang="en-US" b="0" i="0" dirty="0">
                <a:solidFill>
                  <a:srgbClr val="292929"/>
                </a:solidFill>
                <a:effectLst/>
                <a:latin typeface="charter"/>
              </a:rPr>
              <a:t>to an object</a:t>
            </a:r>
            <a:endParaRPr lang="en-US" dirty="0"/>
          </a:p>
          <a:p>
            <a:endParaRPr lang="en-US" dirty="0"/>
          </a:p>
        </p:txBody>
      </p:sp>
      <p:sp>
        <p:nvSpPr>
          <p:cNvPr id="4" name="Slide Number Placeholder 3"/>
          <p:cNvSpPr>
            <a:spLocks noGrp="1"/>
          </p:cNvSpPr>
          <p:nvPr>
            <p:ph type="sldNum" sz="quarter" idx="5"/>
          </p:nvPr>
        </p:nvSpPr>
        <p:spPr/>
        <p:txBody>
          <a:bodyPr/>
          <a:lstStyle/>
          <a:p>
            <a:fld id="{C0907DA5-A9C0-49E1-8F07-4145BA7832E9}" type="slidenum">
              <a:rPr lang="en-US" smtClean="0"/>
              <a:t>28</a:t>
            </a:fld>
            <a:endParaRPr lang="en-US"/>
          </a:p>
        </p:txBody>
      </p:sp>
    </p:spTree>
    <p:extLst>
      <p:ext uri="{BB962C8B-B14F-4D97-AF65-F5344CB8AC3E}">
        <p14:creationId xmlns:p14="http://schemas.microsoft.com/office/powerpoint/2010/main" val="3070317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907DA5-A9C0-49E1-8F07-4145BA7832E9}" type="slidenum">
              <a:rPr lang="en-US" smtClean="0"/>
              <a:t>29</a:t>
            </a:fld>
            <a:endParaRPr lang="en-US"/>
          </a:p>
        </p:txBody>
      </p:sp>
    </p:spTree>
    <p:extLst>
      <p:ext uri="{BB962C8B-B14F-4D97-AF65-F5344CB8AC3E}">
        <p14:creationId xmlns:p14="http://schemas.microsoft.com/office/powerpoint/2010/main" val="1121739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Images from https://eneter.blogspot.com/2013/08/windows-security-wiki.html and https://docs.microsoft.com/en-us/openspecs/windows_protocols/MS-WINPROTLP/df36f95e-6a6b-48d6-a3ae-35a17674f546?redirectedfrom=MSDN </a:t>
            </a:r>
          </a:p>
          <a:p>
            <a:r>
              <a:rPr lang="en-US" dirty="0"/>
              <a:t>Now tying everything together.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sng" dirty="0">
                <a:solidFill>
                  <a:srgbClr val="292929"/>
                </a:solidFill>
                <a:effectLst/>
                <a:latin typeface="charter"/>
              </a:rPr>
              <a:t>(left diagram) </a:t>
            </a:r>
            <a:r>
              <a:rPr lang="en-US" b="0" i="0" dirty="0">
                <a:solidFill>
                  <a:srgbClr val="292929"/>
                </a:solidFill>
                <a:effectLst/>
                <a:latin typeface="charter"/>
              </a:rPr>
              <a:t>We see DACL has both </a:t>
            </a:r>
            <a:r>
              <a:rPr lang="en-US" b="1" i="0" dirty="0">
                <a:solidFill>
                  <a:srgbClr val="292929"/>
                </a:solidFill>
                <a:effectLst/>
                <a:latin typeface="charter"/>
              </a:rPr>
              <a:t>Access Denied </a:t>
            </a:r>
            <a:r>
              <a:rPr lang="en-US" b="0" i="0" dirty="0">
                <a:solidFill>
                  <a:srgbClr val="292929"/>
                </a:solidFill>
                <a:effectLst/>
                <a:latin typeface="charter"/>
              </a:rPr>
              <a:t>and </a:t>
            </a:r>
            <a:r>
              <a:rPr lang="en-US" b="1" i="0" dirty="0">
                <a:solidFill>
                  <a:srgbClr val="292929"/>
                </a:solidFill>
                <a:effectLst/>
                <a:latin typeface="charter"/>
              </a:rPr>
              <a:t>Access Allowed </a:t>
            </a:r>
            <a:r>
              <a:rPr lang="en-US" b="0" i="0" dirty="0">
                <a:solidFill>
                  <a:srgbClr val="292929"/>
                </a:solidFill>
                <a:effectLst/>
                <a:latin typeface="charter"/>
              </a:rPr>
              <a:t>ACEs </a:t>
            </a:r>
          </a:p>
          <a:p>
            <a:pPr marL="171450" indent="-171450">
              <a:buFont typeface="Arial" panose="020B0604020202020204" pitchFamily="34" charset="0"/>
              <a:buChar char="•"/>
            </a:pPr>
            <a:r>
              <a:rPr lang="en-US" b="0" i="0" dirty="0">
                <a:solidFill>
                  <a:srgbClr val="292929"/>
                </a:solidFill>
                <a:effectLst/>
                <a:latin typeface="charter"/>
              </a:rPr>
              <a:t>attempt is made to access a securable objects</a:t>
            </a:r>
          </a:p>
          <a:p>
            <a:pPr marL="628650" lvl="1" indent="-171450">
              <a:buFont typeface="Arial" panose="020B0604020202020204" pitchFamily="34" charset="0"/>
              <a:buChar char="•"/>
            </a:pPr>
            <a:r>
              <a:rPr lang="en-US" b="0" i="0" dirty="0">
                <a:solidFill>
                  <a:srgbClr val="292929"/>
                </a:solidFill>
                <a:effectLst/>
                <a:latin typeface="charter"/>
              </a:rPr>
              <a:t>system checks the ACEs specified in the object’s DACL to check whether access should be allowed or not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sng" dirty="0">
                <a:solidFill>
                  <a:srgbClr val="292929"/>
                </a:solidFill>
                <a:effectLst/>
                <a:latin typeface="charter"/>
              </a:rPr>
              <a:t>(right diagram) </a:t>
            </a:r>
            <a:r>
              <a:rPr lang="en-US" b="0" i="0" dirty="0">
                <a:solidFill>
                  <a:srgbClr val="292929"/>
                </a:solidFill>
                <a:effectLst/>
                <a:latin typeface="charter"/>
              </a:rPr>
              <a:t>process is attempting to access a securable object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92929"/>
                </a:solidFill>
                <a:effectLst/>
                <a:latin typeface="charter"/>
              </a:rPr>
              <a:t>token is inspected and compared against ACE entries on the object’s DACL.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1" dirty="0">
                <a:solidFill>
                  <a:srgbClr val="292929"/>
                </a:solidFill>
                <a:effectLst/>
                <a:latin typeface="charter"/>
              </a:rPr>
              <a:t>SIDs specified in the access token match those specified in the ACE</a:t>
            </a:r>
            <a:r>
              <a:rPr lang="en-US" b="0" i="0" dirty="0">
                <a:solidFill>
                  <a:srgbClr val="292929"/>
                </a:solidFill>
                <a:effectLst/>
                <a:latin typeface="charter"/>
              </a:rPr>
              <a:t>, access is granted.</a:t>
            </a:r>
          </a:p>
        </p:txBody>
      </p:sp>
      <p:sp>
        <p:nvSpPr>
          <p:cNvPr id="4" name="Slide Number Placeholder 3"/>
          <p:cNvSpPr>
            <a:spLocks noGrp="1"/>
          </p:cNvSpPr>
          <p:nvPr>
            <p:ph type="sldNum" sz="quarter" idx="5"/>
          </p:nvPr>
        </p:nvSpPr>
        <p:spPr/>
        <p:txBody>
          <a:bodyPr/>
          <a:lstStyle/>
          <a:p>
            <a:fld id="{C0907DA5-A9C0-49E1-8F07-4145BA7832E9}" type="slidenum">
              <a:rPr lang="en-US" smtClean="0"/>
              <a:t>30</a:t>
            </a:fld>
            <a:endParaRPr lang="en-US"/>
          </a:p>
        </p:txBody>
      </p:sp>
    </p:spTree>
    <p:extLst>
      <p:ext uri="{BB962C8B-B14F-4D97-AF65-F5344CB8AC3E}">
        <p14:creationId xmlns:p14="http://schemas.microsoft.com/office/powerpoint/2010/main" val="2384168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will be deny</a:t>
            </a:r>
          </a:p>
        </p:txBody>
      </p:sp>
      <p:sp>
        <p:nvSpPr>
          <p:cNvPr id="4" name="Slide Number Placeholder 3"/>
          <p:cNvSpPr>
            <a:spLocks noGrp="1"/>
          </p:cNvSpPr>
          <p:nvPr>
            <p:ph type="sldNum" sz="quarter" idx="5"/>
          </p:nvPr>
        </p:nvSpPr>
        <p:spPr/>
        <p:txBody>
          <a:bodyPr/>
          <a:lstStyle/>
          <a:p>
            <a:fld id="{C0907DA5-A9C0-49E1-8F07-4145BA7832E9}" type="slidenum">
              <a:rPr lang="en-US" smtClean="0"/>
              <a:t>31</a:t>
            </a:fld>
            <a:endParaRPr lang="en-US"/>
          </a:p>
        </p:txBody>
      </p:sp>
    </p:spTree>
    <p:extLst>
      <p:ext uri="{BB962C8B-B14F-4D97-AF65-F5344CB8AC3E}">
        <p14:creationId xmlns:p14="http://schemas.microsoft.com/office/powerpoint/2010/main" val="766556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sam</a:t>
            </a:r>
            <a:endParaRPr lang="en-US" dirty="0"/>
          </a:p>
        </p:txBody>
      </p:sp>
      <p:sp>
        <p:nvSpPr>
          <p:cNvPr id="4" name="Slide Number Placeholder 3"/>
          <p:cNvSpPr>
            <a:spLocks noGrp="1"/>
          </p:cNvSpPr>
          <p:nvPr>
            <p:ph type="sldNum" sz="quarter" idx="5"/>
          </p:nvPr>
        </p:nvSpPr>
        <p:spPr/>
        <p:txBody>
          <a:bodyPr/>
          <a:lstStyle/>
          <a:p>
            <a:fld id="{C0907DA5-A9C0-49E1-8F07-4145BA7832E9}" type="slidenum">
              <a:rPr lang="en-US" smtClean="0"/>
              <a:t>41</a:t>
            </a:fld>
            <a:endParaRPr lang="en-US"/>
          </a:p>
        </p:txBody>
      </p:sp>
    </p:spTree>
    <p:extLst>
      <p:ext uri="{BB962C8B-B14F-4D97-AF65-F5344CB8AC3E}">
        <p14:creationId xmlns:p14="http://schemas.microsoft.com/office/powerpoint/2010/main" val="4262702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fontAlgn="base">
              <a:buFont typeface="Arial" panose="020B0604020202020204" pitchFamily="34" charset="0"/>
              <a:buChar char="•"/>
            </a:pPr>
            <a:r>
              <a:rPr lang="en-US" b="0" i="0" dirty="0">
                <a:solidFill>
                  <a:srgbClr val="1A1A1B"/>
                </a:solidFill>
                <a:effectLst/>
                <a:latin typeface="Noto Sans"/>
              </a:rPr>
              <a:t>A feature called "Session 0 Isolation" enhances security and protect the integrity of the installed OS</a:t>
            </a:r>
          </a:p>
          <a:p>
            <a:pPr marL="628650" lvl="1" indent="-171450" algn="l" fontAlgn="base">
              <a:buFont typeface="Arial" panose="020B0604020202020204" pitchFamily="34" charset="0"/>
              <a:buChar char="•"/>
            </a:pPr>
            <a:r>
              <a:rPr lang="en-US" b="0" i="0" dirty="0">
                <a:solidFill>
                  <a:srgbClr val="333333"/>
                </a:solidFill>
                <a:effectLst/>
                <a:latin typeface="SegoeUI"/>
              </a:rPr>
              <a:t>Earlier versions of the Windows operating system, all services run in the same session as the first user who logs on to the console, this session is called Session 0.</a:t>
            </a:r>
          </a:p>
          <a:p>
            <a:pPr marL="628650" lvl="1" indent="-171450" algn="l" fontAlgn="base">
              <a:buFont typeface="Arial" panose="020B0604020202020204" pitchFamily="34" charset="0"/>
              <a:buChar char="•"/>
            </a:pPr>
            <a:r>
              <a:rPr lang="en-US" b="0" i="0" dirty="0">
                <a:solidFill>
                  <a:srgbClr val="333333"/>
                </a:solidFill>
                <a:effectLst/>
                <a:latin typeface="SegoeUI"/>
              </a:rPr>
              <a:t>Running services and user applications together in Session 0 poses a security risk because services run at elevated privilege and therefore are targets for malicious agents who are looking for a means to elevate their own privilege level. (</a:t>
            </a:r>
            <a:r>
              <a:rPr lang="en-US" b="0" i="0" dirty="0" err="1">
                <a:solidFill>
                  <a:srgbClr val="333333"/>
                </a:solidFill>
                <a:effectLst/>
                <a:latin typeface="SegoeUI"/>
              </a:rPr>
              <a:t>E.g</a:t>
            </a:r>
            <a:r>
              <a:rPr lang="en-US" b="0" i="0" dirty="0">
                <a:solidFill>
                  <a:srgbClr val="333333"/>
                </a:solidFill>
                <a:effectLst/>
                <a:latin typeface="SegoeUI"/>
              </a:rPr>
              <a:t>: start up drivers, spools, etc. )</a:t>
            </a:r>
            <a:endParaRPr lang="en-US" b="0" i="0" dirty="0">
              <a:solidFill>
                <a:srgbClr val="1A1A1B"/>
              </a:solidFill>
              <a:effectLst/>
              <a:latin typeface="Noto Sans"/>
            </a:endParaRPr>
          </a:p>
          <a:p>
            <a:pPr marL="171450" lvl="0" indent="-171450" algn="l" fontAlgn="base">
              <a:buFont typeface="Arial" panose="020B0604020202020204" pitchFamily="34" charset="0"/>
              <a:buChar char="•"/>
            </a:pPr>
            <a:r>
              <a:rPr lang="en-US" b="0" i="0" dirty="0">
                <a:solidFill>
                  <a:srgbClr val="1A1A1B"/>
                </a:solidFill>
                <a:effectLst/>
                <a:latin typeface="Noto Sans"/>
              </a:rPr>
              <a:t>Normal user operations occurs using a different security token, “Session 1”, while all Administration functionality requires elevation into Session 0. </a:t>
            </a:r>
          </a:p>
          <a:p>
            <a:pPr marL="628650" lvl="1" indent="-171450" algn="l" fontAlgn="base">
              <a:buFont typeface="Arial" panose="020B0604020202020204" pitchFamily="34" charset="0"/>
              <a:buChar char="•"/>
            </a:pPr>
            <a:r>
              <a:rPr lang="en-US" b="0" i="0" dirty="0">
                <a:solidFill>
                  <a:srgbClr val="1A1A1B"/>
                </a:solidFill>
                <a:effectLst/>
                <a:latin typeface="Noto Sans"/>
              </a:rPr>
              <a:t>When operating as a Standard User, User Account Control will prompt for admin credentials when one of these administrative activities is triggered, and won't execute without this authentication. </a:t>
            </a:r>
          </a:p>
          <a:p>
            <a:pPr marL="628650" lvl="1" indent="-171450" algn="l" fontAlgn="base">
              <a:buFont typeface="Arial" panose="020B0604020202020204" pitchFamily="34" charset="0"/>
              <a:buChar char="•"/>
            </a:pPr>
            <a:r>
              <a:rPr lang="en-US" b="0" i="1" u="sng" dirty="0">
                <a:solidFill>
                  <a:srgbClr val="1A1A1B"/>
                </a:solidFill>
                <a:effectLst/>
                <a:latin typeface="Noto Sans"/>
              </a:rPr>
              <a:t>Even as a Local Administrator, normal use occurs in Session 1</a:t>
            </a:r>
            <a:r>
              <a:rPr lang="en-US" b="0" i="0" dirty="0">
                <a:solidFill>
                  <a:srgbClr val="1A1A1B"/>
                </a:solidFill>
                <a:effectLst/>
                <a:latin typeface="Noto Sans"/>
              </a:rPr>
              <a:t> and elevation requests present a prompt (but no creds required). </a:t>
            </a:r>
          </a:p>
          <a:p>
            <a:pPr marL="628650" lvl="1" indent="-171450" algn="l" fontAlgn="base">
              <a:buFont typeface="Arial" panose="020B0604020202020204" pitchFamily="34" charset="0"/>
              <a:buChar char="•"/>
            </a:pPr>
            <a:r>
              <a:rPr lang="en-US" b="0" i="0" dirty="0">
                <a:solidFill>
                  <a:srgbClr val="1A1A1B"/>
                </a:solidFill>
                <a:effectLst/>
                <a:latin typeface="Noto Sans"/>
              </a:rPr>
              <a:t>UAC can be disabled, but it is not recommended. </a:t>
            </a:r>
          </a:p>
          <a:p>
            <a:pPr marL="628650" lvl="1" indent="-171450" algn="l" fontAlgn="base">
              <a:buFont typeface="Arial" panose="020B0604020202020204" pitchFamily="34" charset="0"/>
              <a:buChar char="•"/>
            </a:pPr>
            <a:r>
              <a:rPr lang="en-US" b="0" i="0" dirty="0">
                <a:solidFill>
                  <a:srgbClr val="1A1A1B"/>
                </a:solidFill>
                <a:effectLst/>
                <a:latin typeface="Noto Sans"/>
              </a:rPr>
              <a:t>This is all in an </a:t>
            </a:r>
            <a:r>
              <a:rPr lang="en-US" b="0" i="1" dirty="0">
                <a:solidFill>
                  <a:srgbClr val="1A1A1B"/>
                </a:solidFill>
                <a:effectLst/>
                <a:latin typeface="Noto Sans"/>
              </a:rPr>
              <a:t>effort to ensure malware and viruses aren't sneaking around behind your back</a:t>
            </a:r>
            <a:r>
              <a:rPr lang="en-US" b="0" i="0" dirty="0">
                <a:solidFill>
                  <a:srgbClr val="1A1A1B"/>
                </a:solidFill>
                <a:effectLst/>
                <a:latin typeface="Noto Sans"/>
              </a:rPr>
              <a:t>, elevating malicious processes without the user ever being notified.</a:t>
            </a:r>
          </a:p>
          <a:p>
            <a:endParaRPr lang="en-US" dirty="0"/>
          </a:p>
        </p:txBody>
      </p:sp>
      <p:sp>
        <p:nvSpPr>
          <p:cNvPr id="4" name="Slide Number Placeholder 3"/>
          <p:cNvSpPr>
            <a:spLocks noGrp="1"/>
          </p:cNvSpPr>
          <p:nvPr>
            <p:ph type="sldNum" sz="quarter" idx="5"/>
          </p:nvPr>
        </p:nvSpPr>
        <p:spPr/>
        <p:txBody>
          <a:bodyPr/>
          <a:lstStyle/>
          <a:p>
            <a:fld id="{C0907DA5-A9C0-49E1-8F07-4145BA7832E9}" type="slidenum">
              <a:rPr lang="en-US" smtClean="0"/>
              <a:t>44</a:t>
            </a:fld>
            <a:endParaRPr lang="en-US"/>
          </a:p>
        </p:txBody>
      </p:sp>
    </p:spTree>
    <p:extLst>
      <p:ext uri="{BB962C8B-B14F-4D97-AF65-F5344CB8AC3E}">
        <p14:creationId xmlns:p14="http://schemas.microsoft.com/office/powerpoint/2010/main" val="1563987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Trusts are the mechanism that ensures that a user who is authenticated in a domain can access resources in any trusted domain. </a:t>
            </a:r>
          </a:p>
          <a:p>
            <a:pPr marL="171450" indent="-171450">
              <a:buFont typeface="Arial" panose="020B0604020202020204" pitchFamily="34" charset="0"/>
              <a:buChar char="•"/>
            </a:pPr>
            <a:r>
              <a:rPr lang="en-US" b="1" i="0" dirty="0">
                <a:solidFill>
                  <a:srgbClr val="212529"/>
                </a:solidFill>
                <a:effectLst/>
                <a:latin typeface="Roboto" panose="02000000000000000000" pitchFamily="2" charset="0"/>
              </a:rPr>
              <a:t>transitive</a:t>
            </a:r>
            <a:r>
              <a:rPr lang="en-US" b="0" i="0" dirty="0">
                <a:solidFill>
                  <a:srgbClr val="212529"/>
                </a:solidFill>
                <a:effectLst/>
                <a:latin typeface="Roboto" panose="02000000000000000000" pitchFamily="2" charset="0"/>
              </a:rPr>
              <a:t> trust is one in which the trust relationship that is extended to one domain is </a:t>
            </a:r>
            <a:r>
              <a:rPr lang="en-US" b="0" i="1" dirty="0">
                <a:solidFill>
                  <a:srgbClr val="212529"/>
                </a:solidFill>
                <a:effectLst/>
                <a:latin typeface="Roboto" panose="02000000000000000000" pitchFamily="2" charset="0"/>
              </a:rPr>
              <a:t>automatically extended to all other domains that trust that domain</a:t>
            </a:r>
            <a:r>
              <a:rPr lang="en-US" b="0" i="0" dirty="0">
                <a:solidFill>
                  <a:srgbClr val="212529"/>
                </a:solidFill>
                <a:effectLst/>
                <a:latin typeface="Roboto" panose="02000000000000000000" pitchFamily="2" charset="0"/>
              </a:rPr>
              <a:t>. </a:t>
            </a:r>
          </a:p>
          <a:p>
            <a:pPr marL="171450" indent="-171450">
              <a:buFont typeface="Arial" panose="020B0604020202020204" pitchFamily="34" charset="0"/>
              <a:buChar char="•"/>
            </a:pPr>
            <a:r>
              <a:rPr lang="en-US" b="1" i="0" dirty="0">
                <a:solidFill>
                  <a:srgbClr val="212529"/>
                </a:solidFill>
                <a:effectLst/>
                <a:latin typeface="Roboto" panose="02000000000000000000" pitchFamily="2" charset="0"/>
              </a:rPr>
              <a:t>Nontransitive </a:t>
            </a:r>
            <a:r>
              <a:rPr lang="en-US" b="0" i="0" dirty="0">
                <a:solidFill>
                  <a:srgbClr val="212529"/>
                </a:solidFill>
                <a:effectLst/>
                <a:latin typeface="Roboto" panose="02000000000000000000" pitchFamily="2" charset="0"/>
              </a:rPr>
              <a:t>trusts are </a:t>
            </a:r>
            <a:r>
              <a:rPr lang="en-US" b="0" i="1" dirty="0">
                <a:solidFill>
                  <a:srgbClr val="212529"/>
                </a:solidFill>
                <a:effectLst/>
                <a:latin typeface="Roboto" panose="02000000000000000000" pitchFamily="2" charset="0"/>
              </a:rPr>
              <a:t>not automatic </a:t>
            </a:r>
            <a:r>
              <a:rPr lang="en-US" b="0" i="0" dirty="0">
                <a:solidFill>
                  <a:srgbClr val="212529"/>
                </a:solidFill>
                <a:effectLst/>
                <a:latin typeface="Roboto" panose="02000000000000000000" pitchFamily="2" charset="0"/>
              </a:rPr>
              <a:t>and must be set up. An example of a nontransitive trust is an external trust, such as the trust between a domain in one forest and a domain in another forest.</a:t>
            </a:r>
            <a:endParaRPr lang="en-US" b="0" dirty="0"/>
          </a:p>
        </p:txBody>
      </p:sp>
      <p:sp>
        <p:nvSpPr>
          <p:cNvPr id="4" name="Slide Number Placeholder 3"/>
          <p:cNvSpPr>
            <a:spLocks noGrp="1"/>
          </p:cNvSpPr>
          <p:nvPr>
            <p:ph type="sldNum" sz="quarter" idx="5"/>
          </p:nvPr>
        </p:nvSpPr>
        <p:spPr/>
        <p:txBody>
          <a:bodyPr/>
          <a:lstStyle/>
          <a:p>
            <a:fld id="{C0907DA5-A9C0-49E1-8F07-4145BA7832E9}" type="slidenum">
              <a:rPr lang="en-US" smtClean="0"/>
              <a:t>51</a:t>
            </a:fld>
            <a:endParaRPr lang="en-US"/>
          </a:p>
        </p:txBody>
      </p:sp>
    </p:spTree>
    <p:extLst>
      <p:ext uri="{BB962C8B-B14F-4D97-AF65-F5344CB8AC3E}">
        <p14:creationId xmlns:p14="http://schemas.microsoft.com/office/powerpoint/2010/main" val="1998575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907DA5-A9C0-49E1-8F07-4145BA7832E9}" type="slidenum">
              <a:rPr lang="en-US" smtClean="0"/>
              <a:t>71</a:t>
            </a:fld>
            <a:endParaRPr lang="en-US"/>
          </a:p>
        </p:txBody>
      </p:sp>
    </p:spTree>
    <p:extLst>
      <p:ext uri="{BB962C8B-B14F-4D97-AF65-F5344CB8AC3E}">
        <p14:creationId xmlns:p14="http://schemas.microsoft.com/office/powerpoint/2010/main" val="2562366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inter"/>
              </a:rPr>
              <a:t>- Windows user profile is a record of personal, user-specific data associated with a named user’s identity and desktop environment. </a:t>
            </a:r>
          </a:p>
          <a:p>
            <a:pPr marL="171450" indent="-171450">
              <a:buFontTx/>
              <a:buChar char="-"/>
            </a:pPr>
            <a:r>
              <a:rPr lang="en-US" b="0" i="0" dirty="0">
                <a:solidFill>
                  <a:srgbClr val="333333"/>
                </a:solidFill>
                <a:effectLst/>
                <a:latin typeface="inter"/>
              </a:rPr>
              <a:t>It contains many elements, such as settings, configuration items, connections and history. </a:t>
            </a:r>
          </a:p>
          <a:p>
            <a:pPr marL="171450" indent="-171450">
              <a:buFontTx/>
              <a:buChar char="-"/>
            </a:pPr>
            <a:r>
              <a:rPr lang="en-US" b="0" i="0" dirty="0">
                <a:solidFill>
                  <a:srgbClr val="333333"/>
                </a:solidFill>
                <a:effectLst/>
                <a:latin typeface="inter"/>
              </a:rPr>
              <a:t>Before Windows NT, there was no such thing as user profiles. Users who shared devices were accustomed to fighting with each other over configuration items, filenames, etc.</a:t>
            </a:r>
          </a:p>
          <a:p>
            <a:pPr marL="171450" indent="-171450">
              <a:buFontTx/>
              <a:buChar char="-"/>
            </a:pPr>
            <a:r>
              <a:rPr lang="en-US" b="0" i="0" dirty="0">
                <a:solidFill>
                  <a:srgbClr val="333333"/>
                </a:solidFill>
                <a:effectLst/>
                <a:latin typeface="inter"/>
              </a:rPr>
              <a:t>Windows NT and on user profiles stored in </a:t>
            </a:r>
            <a:r>
              <a:rPr lang="en-US" b="0" i="1" dirty="0">
                <a:solidFill>
                  <a:srgbClr val="333333"/>
                </a:solidFill>
                <a:effectLst/>
                <a:latin typeface="inter"/>
              </a:rPr>
              <a:t>%</a:t>
            </a:r>
            <a:r>
              <a:rPr lang="en-US" b="0" i="1" dirty="0" err="1">
                <a:solidFill>
                  <a:srgbClr val="333333"/>
                </a:solidFill>
                <a:effectLst/>
                <a:latin typeface="inter"/>
              </a:rPr>
              <a:t>systemdrive</a:t>
            </a:r>
            <a:r>
              <a:rPr lang="en-US" b="0" i="1" dirty="0">
                <a:solidFill>
                  <a:srgbClr val="333333"/>
                </a:solidFill>
                <a:effectLst/>
                <a:latin typeface="inter"/>
              </a:rPr>
              <a:t>%\</a:t>
            </a:r>
            <a:r>
              <a:rPr lang="en-US" b="0" i="1" dirty="0" err="1">
                <a:solidFill>
                  <a:srgbClr val="333333"/>
                </a:solidFill>
                <a:effectLst/>
                <a:latin typeface="inter"/>
              </a:rPr>
              <a:t>winnt</a:t>
            </a:r>
            <a:r>
              <a:rPr lang="en-US" b="0" i="1" dirty="0">
                <a:solidFill>
                  <a:srgbClr val="333333"/>
                </a:solidFill>
                <a:effectLst/>
                <a:latin typeface="inter"/>
              </a:rPr>
              <a:t>\profiles</a:t>
            </a:r>
            <a:endParaRPr lang="en-US" b="0" i="0" dirty="0">
              <a:solidFill>
                <a:srgbClr val="333333"/>
              </a:solidFill>
              <a:effectLst/>
              <a:latin typeface="inter"/>
            </a:endParaRPr>
          </a:p>
          <a:p>
            <a:pPr marL="171450" indent="-171450">
              <a:buFontTx/>
              <a:buChar char="-"/>
            </a:pPr>
            <a:r>
              <a:rPr lang="en-US" b="0" i="0" dirty="0">
                <a:solidFill>
                  <a:srgbClr val="333333"/>
                </a:solidFill>
                <a:effectLst/>
                <a:latin typeface="inter"/>
              </a:rPr>
              <a:t>Windows 2000 moved profiles into a new folder, called </a:t>
            </a:r>
            <a:r>
              <a:rPr lang="en-US" b="0" i="1" dirty="0">
                <a:solidFill>
                  <a:srgbClr val="333333"/>
                </a:solidFill>
                <a:effectLst/>
                <a:latin typeface="inter"/>
              </a:rPr>
              <a:t>%SYSTEMDRIVE%\Documents and Settings</a:t>
            </a:r>
            <a:r>
              <a:rPr lang="en-US" b="0" i="0" dirty="0">
                <a:solidFill>
                  <a:srgbClr val="333333"/>
                </a:solidFill>
                <a:effectLst/>
                <a:latin typeface="inter"/>
              </a:rPr>
              <a:t>.</a:t>
            </a:r>
          </a:p>
          <a:p>
            <a:pPr marL="171450" indent="-171450">
              <a:buFontTx/>
              <a:buChar char="-"/>
            </a:pPr>
            <a:endParaRPr lang="en-US" b="0" i="0" dirty="0">
              <a:solidFill>
                <a:srgbClr val="333333"/>
              </a:solidFill>
              <a:effectLst/>
              <a:latin typeface="inter"/>
            </a:endParaRPr>
          </a:p>
          <a:p>
            <a:pPr marL="171450" indent="-171450">
              <a:buFontTx/>
              <a:buChar char="-"/>
            </a:pPr>
            <a:r>
              <a:rPr lang="en-US" b="0" i="0" dirty="0">
                <a:solidFill>
                  <a:srgbClr val="333333"/>
                </a:solidFill>
                <a:effectLst/>
                <a:latin typeface="inter"/>
              </a:rPr>
              <a:t>Roaming profile, lets user’s login to any machine on the corporate network. Windows maintains a profile for each user who logs into the OS. The employees data follows them from device to device. </a:t>
            </a:r>
          </a:p>
          <a:p>
            <a:pPr marL="171450" indent="-171450">
              <a:buFontTx/>
              <a:buChar char="-"/>
            </a:pPr>
            <a:r>
              <a:rPr lang="en-US" b="0" i="0" dirty="0">
                <a:solidFill>
                  <a:srgbClr val="666666"/>
                </a:solidFill>
                <a:effectLst/>
                <a:latin typeface="Arial" panose="020B0604020202020204" pitchFamily="34" charset="0"/>
              </a:rPr>
              <a:t>When an employee logs in, Windows copies the user's profile from the organization's network share of profiles to the local computer. When the employee logs off, Windows copies any updates the user made to profile data from the desktop computer to the network copy of the profile.</a:t>
            </a:r>
            <a:endParaRPr lang="en-US" b="0" i="0" dirty="0">
              <a:solidFill>
                <a:srgbClr val="333333"/>
              </a:solidFill>
              <a:effectLst/>
              <a:latin typeface="inter"/>
            </a:endParaRP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C0907DA5-A9C0-49E1-8F07-4145BA7832E9}" type="slidenum">
              <a:rPr lang="en-US" smtClean="0"/>
              <a:t>5</a:t>
            </a:fld>
            <a:endParaRPr lang="en-US"/>
          </a:p>
        </p:txBody>
      </p:sp>
    </p:spTree>
    <p:extLst>
      <p:ext uri="{BB962C8B-B14F-4D97-AF65-F5344CB8AC3E}">
        <p14:creationId xmlns:p14="http://schemas.microsoft.com/office/powerpoint/2010/main" val="4115968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Later we will walk together in building your very own tool to visual this kind of thing, a “</a:t>
            </a:r>
            <a:r>
              <a:rPr lang="en-US" dirty="0" err="1"/>
              <a:t>pwn</a:t>
            </a:r>
            <a:r>
              <a:rPr lang="en-US" dirty="0"/>
              <a:t> path”</a:t>
            </a:r>
          </a:p>
        </p:txBody>
      </p:sp>
      <p:sp>
        <p:nvSpPr>
          <p:cNvPr id="4" name="Slide Number Placeholder 3"/>
          <p:cNvSpPr>
            <a:spLocks noGrp="1"/>
          </p:cNvSpPr>
          <p:nvPr>
            <p:ph type="sldNum" sz="quarter" idx="5"/>
          </p:nvPr>
        </p:nvSpPr>
        <p:spPr/>
        <p:txBody>
          <a:bodyPr/>
          <a:lstStyle/>
          <a:p>
            <a:fld id="{C0907DA5-A9C0-49E1-8F07-4145BA7832E9}" type="slidenum">
              <a:rPr lang="en-US" smtClean="0"/>
              <a:t>6</a:t>
            </a:fld>
            <a:endParaRPr lang="en-US"/>
          </a:p>
        </p:txBody>
      </p:sp>
    </p:spTree>
    <p:extLst>
      <p:ext uri="{BB962C8B-B14F-4D97-AF65-F5344CB8AC3E}">
        <p14:creationId xmlns:p14="http://schemas.microsoft.com/office/powerpoint/2010/main" val="4234340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i="0" u="sng" dirty="0" err="1">
                <a:solidFill>
                  <a:srgbClr val="242729"/>
                </a:solidFill>
                <a:effectLst/>
                <a:latin typeface="inherit"/>
                <a:hlinkClick r:id="rId3"/>
              </a:rPr>
              <a:t>LocalSystem</a:t>
            </a:r>
            <a:r>
              <a:rPr lang="en-US" b="0" i="0" dirty="0">
                <a:solidFill>
                  <a:srgbClr val="242729"/>
                </a:solidFill>
                <a:effectLst/>
                <a:latin typeface="-apple-system"/>
              </a:rPr>
              <a:t> account is a built-in Windows Account. It is the most powerful account on a Windows local instance,  service account, not a user account.</a:t>
            </a:r>
          </a:p>
          <a:p>
            <a:pPr marL="628650" lvl="1" indent="-171450">
              <a:buFontTx/>
              <a:buChar char="-"/>
            </a:pPr>
            <a:r>
              <a:rPr lang="en-US" b="0" i="0" dirty="0">
                <a:solidFill>
                  <a:srgbClr val="242729"/>
                </a:solidFill>
                <a:effectLst/>
                <a:latin typeface="-apple-system"/>
              </a:rPr>
              <a:t>It </a:t>
            </a:r>
            <a:r>
              <a:rPr lang="en-US" b="0" i="1" dirty="0">
                <a:solidFill>
                  <a:srgbClr val="242729"/>
                </a:solidFill>
                <a:effectLst/>
                <a:latin typeface="-apple-system"/>
              </a:rPr>
              <a:t>is</a:t>
            </a:r>
            <a:r>
              <a:rPr lang="en-US" b="0" i="0" dirty="0">
                <a:solidFill>
                  <a:srgbClr val="242729"/>
                </a:solidFill>
                <a:effectLst/>
                <a:latin typeface="-apple-system"/>
              </a:rPr>
              <a:t> recognized by the security subsystem, but it doesn't strictly exist as a user. It's a principle rather than a user.  So we say “</a:t>
            </a:r>
            <a:r>
              <a:rPr lang="en-US" b="0" i="0" dirty="0">
                <a:solidFill>
                  <a:srgbClr val="535A60"/>
                </a:solidFill>
                <a:effectLst/>
                <a:latin typeface="-apple-system"/>
              </a:rPr>
              <a:t>not </a:t>
            </a:r>
            <a:r>
              <a:rPr lang="en-US" b="0" i="0" dirty="0" err="1">
                <a:solidFill>
                  <a:srgbClr val="535A60"/>
                </a:solidFill>
                <a:effectLst/>
                <a:latin typeface="-apple-system"/>
              </a:rPr>
              <a:t>recognised</a:t>
            </a:r>
            <a:r>
              <a:rPr lang="en-US" b="0" i="0" dirty="0">
                <a:solidFill>
                  <a:srgbClr val="535A60"/>
                </a:solidFill>
                <a:effectLst/>
                <a:latin typeface="-apple-system"/>
              </a:rPr>
              <a:t> by security subsystem”.</a:t>
            </a:r>
          </a:p>
          <a:p>
            <a:pPr marL="628650" lvl="1" indent="-171450">
              <a:buFontTx/>
              <a:buChar char="-"/>
            </a:pPr>
            <a:r>
              <a:rPr lang="en-US" b="0" i="0" dirty="0">
                <a:solidFill>
                  <a:srgbClr val="171717"/>
                </a:solidFill>
                <a:effectLst/>
                <a:latin typeface="Segoe UI" panose="020B0502040204020203" pitchFamily="34" charset="0"/>
              </a:rPr>
              <a:t>subsystem keeps track of the security policies and the accounts that are on a computer system</a:t>
            </a:r>
          </a:p>
          <a:p>
            <a:pPr marL="628650" lvl="1" indent="-171450">
              <a:buFontTx/>
              <a:buChar char="-"/>
            </a:pPr>
            <a:r>
              <a:rPr lang="en-US" b="0" i="0" dirty="0">
                <a:solidFill>
                  <a:srgbClr val="242729"/>
                </a:solidFill>
                <a:effectLst/>
                <a:latin typeface="-apple-system"/>
              </a:rPr>
              <a:t>exists to provide ownership to objects that are created before a normal user logs on, such as the Local Security Authority Subsystem (LSASS) and the Session Management Subsystem (SMSS).</a:t>
            </a:r>
            <a:endParaRPr lang="en-US" b="0" i="0" dirty="0">
              <a:solidFill>
                <a:srgbClr val="171717"/>
              </a:solidFill>
              <a:effectLst/>
              <a:latin typeface="Segoe UI" panose="020B0502040204020203" pitchFamily="34" charset="0"/>
            </a:endParaRPr>
          </a:p>
          <a:p>
            <a:pPr marL="628650" lvl="1" indent="-171450">
              <a:buFontTx/>
              <a:buChar char="-"/>
            </a:pPr>
            <a:r>
              <a:rPr lang="en-US" b="0" i="0" dirty="0">
                <a:solidFill>
                  <a:srgbClr val="171717"/>
                </a:solidFill>
                <a:effectLst/>
                <a:latin typeface="Segoe UI" panose="020B0502040204020203" pitchFamily="34" charset="0"/>
              </a:rPr>
              <a:t>Does not have a passwords, has </a:t>
            </a:r>
            <a:r>
              <a:rPr lang="en-US" b="0" i="1" dirty="0">
                <a:solidFill>
                  <a:srgbClr val="242729"/>
                </a:solidFill>
                <a:effectLst/>
                <a:latin typeface="-apple-system"/>
              </a:rPr>
              <a:t>evidence</a:t>
            </a:r>
            <a:r>
              <a:rPr lang="en-US" b="0" i="0" dirty="0">
                <a:solidFill>
                  <a:srgbClr val="242729"/>
                </a:solidFill>
                <a:effectLst/>
                <a:latin typeface="-apple-system"/>
              </a:rPr>
              <a:t>, which is a term used in the Windows security model to mean any form of identifying data that proves you are who you say you are. For example security tokens attached to threads or processes vs a actual password matching up to a profile.</a:t>
            </a:r>
          </a:p>
          <a:p>
            <a:pPr marL="171450" lvl="0" indent="-171450">
              <a:buFontTx/>
              <a:buChar char="-"/>
            </a:pPr>
            <a:r>
              <a:rPr lang="en-US" b="0" i="0" dirty="0" err="1">
                <a:solidFill>
                  <a:srgbClr val="171717"/>
                </a:solidFill>
                <a:effectLst/>
                <a:latin typeface="Segoe UI" panose="020B0502040204020203" pitchFamily="34" charset="0"/>
              </a:rPr>
              <a:t>LocalService</a:t>
            </a:r>
            <a:r>
              <a:rPr lang="en-US" b="0" i="0" dirty="0">
                <a:solidFill>
                  <a:srgbClr val="171717"/>
                </a:solidFill>
                <a:effectLst/>
                <a:latin typeface="Segoe UI" panose="020B0502040204020203" pitchFamily="34" charset="0"/>
              </a:rPr>
              <a:t> account is a predefined local account used by the service control manager.</a:t>
            </a:r>
          </a:p>
          <a:p>
            <a:pPr marL="628650" lvl="1" indent="-171450">
              <a:buFontTx/>
              <a:buChar char="-"/>
            </a:pPr>
            <a:r>
              <a:rPr lang="en-US" b="0" i="0" dirty="0">
                <a:solidFill>
                  <a:srgbClr val="171717"/>
                </a:solidFill>
                <a:effectLst/>
                <a:latin typeface="Segoe UI" panose="020B0502040204020203" pitchFamily="34" charset="0"/>
              </a:rPr>
              <a:t>minimum privileges on the local computer and presents anonymous credentials on the network</a:t>
            </a:r>
          </a:p>
          <a:p>
            <a:pPr marL="628650" lvl="1" indent="-171450">
              <a:buFontTx/>
              <a:buChar char="-"/>
            </a:pPr>
            <a:r>
              <a:rPr lang="en-US" b="0" i="0" dirty="0">
                <a:solidFill>
                  <a:srgbClr val="171717"/>
                </a:solidFill>
                <a:effectLst/>
                <a:latin typeface="Segoe UI" panose="020B0502040204020203" pitchFamily="34" charset="0"/>
              </a:rPr>
              <a:t>account can be specified in a call to the </a:t>
            </a:r>
            <a:r>
              <a:rPr lang="en-US" b="1" i="0" u="none" strike="noStrike" dirty="0" err="1">
                <a:effectLst/>
                <a:latin typeface="Segoe UI" panose="020B0502040204020203" pitchFamily="34" charset="0"/>
                <a:hlinkClick r:id="rId4"/>
              </a:rPr>
              <a:t>CreateService</a:t>
            </a:r>
            <a:r>
              <a:rPr lang="en-US" b="0" i="0" dirty="0">
                <a:solidFill>
                  <a:srgbClr val="171717"/>
                </a:solidFill>
                <a:effectLst/>
                <a:latin typeface="Segoe UI" panose="020B0502040204020203" pitchFamily="34" charset="0"/>
              </a:rPr>
              <a:t> and </a:t>
            </a:r>
            <a:r>
              <a:rPr lang="en-US" b="1" i="0" u="none" strike="noStrike" dirty="0" err="1">
                <a:effectLst/>
                <a:latin typeface="Segoe UI" panose="020B0502040204020203" pitchFamily="34" charset="0"/>
                <a:hlinkClick r:id="rId5"/>
              </a:rPr>
              <a:t>ChangeServiceConfig</a:t>
            </a:r>
            <a:r>
              <a:rPr lang="en-US" b="0" i="0" dirty="0">
                <a:solidFill>
                  <a:srgbClr val="171717"/>
                </a:solidFill>
                <a:effectLst/>
                <a:latin typeface="Segoe UI" panose="020B0502040204020203" pitchFamily="34" charset="0"/>
              </a:rPr>
              <a:t> functions</a:t>
            </a:r>
          </a:p>
          <a:p>
            <a:pPr marL="628650" lvl="1" indent="-171450">
              <a:buFontTx/>
              <a:buChar char="-"/>
            </a:pPr>
            <a:r>
              <a:rPr lang="en-US" b="0" i="0" dirty="0">
                <a:solidFill>
                  <a:srgbClr val="171717"/>
                </a:solidFill>
                <a:effectLst/>
                <a:latin typeface="Segoe UI" panose="020B0502040204020203" pitchFamily="34" charset="0"/>
              </a:rPr>
              <a:t>account does not have a password</a:t>
            </a:r>
          </a:p>
          <a:p>
            <a:pPr marL="171450" lvl="0" indent="-171450">
              <a:buFontTx/>
              <a:buChar char="-"/>
            </a:pPr>
            <a:r>
              <a:rPr lang="en-US" b="0" i="0" dirty="0" err="1">
                <a:solidFill>
                  <a:srgbClr val="171717"/>
                </a:solidFill>
                <a:effectLst/>
                <a:latin typeface="Segoe UI" panose="020B0502040204020203" pitchFamily="34" charset="0"/>
              </a:rPr>
              <a:t>NetworkService</a:t>
            </a:r>
            <a:r>
              <a:rPr lang="en-US" b="0" i="0" dirty="0">
                <a:solidFill>
                  <a:srgbClr val="171717"/>
                </a:solidFill>
                <a:effectLst/>
                <a:latin typeface="Segoe UI" panose="020B0502040204020203" pitchFamily="34" charset="0"/>
              </a:rPr>
              <a:t> account is a predefined local account used by the service control manager.</a:t>
            </a:r>
          </a:p>
          <a:p>
            <a:pPr marL="628650" lvl="1" indent="-171450">
              <a:buFontTx/>
              <a:buChar char="-"/>
            </a:pPr>
            <a:r>
              <a:rPr lang="en-US" b="0" i="0" dirty="0">
                <a:solidFill>
                  <a:srgbClr val="171717"/>
                </a:solidFill>
                <a:effectLst/>
                <a:latin typeface="Segoe UI" panose="020B0502040204020203" pitchFamily="34" charset="0"/>
              </a:rPr>
              <a:t>account is not recognized by the security subsystem</a:t>
            </a:r>
          </a:p>
          <a:p>
            <a:pPr marL="628650" lvl="1" indent="-171450">
              <a:buFontTx/>
              <a:buChar char="-"/>
            </a:pPr>
            <a:r>
              <a:rPr lang="en-US" b="0" i="0" dirty="0">
                <a:solidFill>
                  <a:srgbClr val="171717"/>
                </a:solidFill>
                <a:effectLst/>
                <a:latin typeface="Segoe UI" panose="020B0502040204020203" pitchFamily="34" charset="0"/>
              </a:rPr>
              <a:t>can be specified in a call to the </a:t>
            </a:r>
            <a:r>
              <a:rPr lang="en-US" b="1" i="0" u="none" strike="noStrike" dirty="0" err="1">
                <a:effectLst/>
                <a:latin typeface="Segoe UI" panose="020B0502040204020203" pitchFamily="34" charset="0"/>
                <a:hlinkClick r:id="rId4"/>
              </a:rPr>
              <a:t>CreateService</a:t>
            </a:r>
            <a:r>
              <a:rPr lang="en-US" b="0" i="0" dirty="0">
                <a:solidFill>
                  <a:srgbClr val="171717"/>
                </a:solidFill>
                <a:effectLst/>
                <a:latin typeface="Segoe UI" panose="020B0502040204020203" pitchFamily="34" charset="0"/>
              </a:rPr>
              <a:t> and </a:t>
            </a:r>
            <a:r>
              <a:rPr lang="en-US" b="1" i="0" u="none" strike="noStrike" dirty="0" err="1">
                <a:effectLst/>
                <a:latin typeface="Segoe UI" panose="020B0502040204020203" pitchFamily="34" charset="0"/>
                <a:hlinkClick r:id="rId5"/>
              </a:rPr>
              <a:t>ChangeServiceConfig</a:t>
            </a:r>
            <a:r>
              <a:rPr lang="en-US" b="0" i="0" dirty="0">
                <a:solidFill>
                  <a:srgbClr val="171717"/>
                </a:solidFill>
                <a:effectLst/>
                <a:latin typeface="Segoe UI" panose="020B0502040204020203" pitchFamily="34" charset="0"/>
              </a:rPr>
              <a:t> functions. </a:t>
            </a:r>
          </a:p>
          <a:p>
            <a:pPr marL="628650" lvl="1" indent="-171450">
              <a:buFontTx/>
              <a:buChar char="-"/>
            </a:pPr>
            <a:r>
              <a:rPr lang="en-US" b="0" i="0" dirty="0">
                <a:solidFill>
                  <a:srgbClr val="171717"/>
                </a:solidFill>
                <a:effectLst/>
                <a:latin typeface="Segoe UI" panose="020B0502040204020203" pitchFamily="34" charset="0"/>
              </a:rPr>
              <a:t>does not have a password</a:t>
            </a:r>
          </a:p>
          <a:p>
            <a:pPr marL="628650" lvl="1" indent="-171450">
              <a:buFontTx/>
              <a:buChar char="-"/>
            </a:pPr>
            <a:r>
              <a:rPr lang="en-US" b="0" i="0" dirty="0">
                <a:solidFill>
                  <a:srgbClr val="171717"/>
                </a:solidFill>
                <a:effectLst/>
                <a:latin typeface="Segoe UI" panose="020B0502040204020203" pitchFamily="34" charset="0"/>
              </a:rPr>
              <a:t>service that runs in the context of the </a:t>
            </a:r>
            <a:r>
              <a:rPr lang="en-US" b="0" i="0" dirty="0" err="1">
                <a:solidFill>
                  <a:srgbClr val="171717"/>
                </a:solidFill>
                <a:effectLst/>
                <a:latin typeface="Segoe UI" panose="020B0502040204020203" pitchFamily="34" charset="0"/>
              </a:rPr>
              <a:t>NetworkService</a:t>
            </a:r>
            <a:r>
              <a:rPr lang="en-US" b="0" i="0" dirty="0">
                <a:solidFill>
                  <a:srgbClr val="171717"/>
                </a:solidFill>
                <a:effectLst/>
                <a:latin typeface="Segoe UI" panose="020B0502040204020203" pitchFamily="34" charset="0"/>
              </a:rPr>
              <a:t> account presents the computer's credentials to remote servers. By default, the remote token contains SIDs for the Everyone and Authenticated Users groups.</a:t>
            </a:r>
            <a:endParaRPr lang="en-US" b="0" i="0" dirty="0">
              <a:solidFill>
                <a:srgbClr val="242729"/>
              </a:solidFill>
              <a:effectLst/>
              <a:latin typeface="-apple-system"/>
            </a:endParaRPr>
          </a:p>
        </p:txBody>
      </p:sp>
      <p:sp>
        <p:nvSpPr>
          <p:cNvPr id="4" name="Slide Number Placeholder 3"/>
          <p:cNvSpPr>
            <a:spLocks noGrp="1"/>
          </p:cNvSpPr>
          <p:nvPr>
            <p:ph type="sldNum" sz="quarter" idx="5"/>
          </p:nvPr>
        </p:nvSpPr>
        <p:spPr/>
        <p:txBody>
          <a:bodyPr/>
          <a:lstStyle/>
          <a:p>
            <a:fld id="{C0907DA5-A9C0-49E1-8F07-4145BA7832E9}" type="slidenum">
              <a:rPr lang="en-US" smtClean="0"/>
              <a:t>7</a:t>
            </a:fld>
            <a:endParaRPr lang="en-US"/>
          </a:p>
        </p:txBody>
      </p:sp>
    </p:spTree>
    <p:extLst>
      <p:ext uri="{BB962C8B-B14F-4D97-AF65-F5344CB8AC3E}">
        <p14:creationId xmlns:p14="http://schemas.microsoft.com/office/powerpoint/2010/main" val="2939291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The user passwords are stored in a hashed format in a </a:t>
            </a:r>
            <a:r>
              <a:rPr lang="en-US" b="0" i="0" u="none" strike="noStrike" dirty="0">
                <a:solidFill>
                  <a:srgbClr val="0645AD"/>
                </a:solidFill>
                <a:effectLst/>
                <a:latin typeface="Arial" panose="020B0604020202020204" pitchFamily="34" charset="0"/>
                <a:hlinkClick r:id="rId3"/>
              </a:rPr>
              <a:t>registry hive</a:t>
            </a:r>
            <a:r>
              <a:rPr lang="en-US" b="0" i="0" dirty="0">
                <a:solidFill>
                  <a:srgbClr val="202122"/>
                </a:solidFill>
                <a:effectLst/>
                <a:latin typeface="Arial" panose="020B0604020202020204" pitchFamily="34" charset="0"/>
              </a:rPr>
              <a:t> either as a </a:t>
            </a:r>
            <a:r>
              <a:rPr lang="en-US" b="0" i="0" u="none" strike="noStrike" dirty="0">
                <a:solidFill>
                  <a:srgbClr val="0645AD"/>
                </a:solidFill>
                <a:effectLst/>
                <a:latin typeface="Arial" panose="020B0604020202020204" pitchFamily="34" charset="0"/>
                <a:hlinkClick r:id="rId4" tooltip="LM hash"/>
              </a:rPr>
              <a:t>LM hash</a:t>
            </a:r>
            <a:r>
              <a:rPr lang="en-US" b="0" i="0" dirty="0">
                <a:solidFill>
                  <a:srgbClr val="202122"/>
                </a:solidFill>
                <a:effectLst/>
                <a:latin typeface="Arial" panose="020B0604020202020204" pitchFamily="34" charset="0"/>
              </a:rPr>
              <a:t> or as an </a:t>
            </a:r>
            <a:r>
              <a:rPr lang="en-US" b="0" i="0" u="none" strike="noStrike" dirty="0">
                <a:solidFill>
                  <a:srgbClr val="0645AD"/>
                </a:solidFill>
                <a:effectLst/>
                <a:latin typeface="Arial" panose="020B0604020202020204" pitchFamily="34" charset="0"/>
                <a:hlinkClick r:id="rId5" tooltip="NTLM hash"/>
              </a:rPr>
              <a:t>NTLM hash</a:t>
            </a:r>
            <a:r>
              <a:rPr lang="en-US" b="0" i="0" dirty="0">
                <a:solidFill>
                  <a:srgbClr val="202122"/>
                </a:solidFill>
                <a:effectLst/>
                <a:latin typeface="Arial" panose="020B0604020202020204" pitchFamily="34" charset="0"/>
              </a:rPr>
              <a:t>. This file can be found in </a:t>
            </a:r>
            <a:r>
              <a:rPr lang="en-US" dirty="0"/>
              <a:t>%</a:t>
            </a:r>
            <a:r>
              <a:rPr lang="en-US" dirty="0" err="1"/>
              <a:t>SystemRoot</a:t>
            </a:r>
            <a:r>
              <a:rPr lang="en-US" dirty="0"/>
              <a:t>%/system32/config/SAM</a:t>
            </a:r>
            <a:r>
              <a:rPr lang="en-US" b="0" i="0" dirty="0">
                <a:solidFill>
                  <a:srgbClr val="202122"/>
                </a:solidFill>
                <a:effectLst/>
                <a:latin typeface="Arial" panose="020B0604020202020204" pitchFamily="34" charset="0"/>
              </a:rPr>
              <a:t> and is mounted on </a:t>
            </a:r>
            <a:r>
              <a:rPr lang="en-US" dirty="0"/>
              <a:t>HKLM/SAM</a:t>
            </a:r>
            <a:r>
              <a:rPr lang="en-US" b="0" i="0" dirty="0">
                <a:solidFill>
                  <a:srgbClr val="202122"/>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fld id="{C0907DA5-A9C0-49E1-8F07-4145BA7832E9}" type="slidenum">
              <a:rPr lang="en-US" smtClean="0"/>
              <a:t>8</a:t>
            </a:fld>
            <a:endParaRPr lang="en-US"/>
          </a:p>
        </p:txBody>
      </p:sp>
    </p:spTree>
    <p:extLst>
      <p:ext uri="{BB962C8B-B14F-4D97-AF65-F5344CB8AC3E}">
        <p14:creationId xmlns:p14="http://schemas.microsoft.com/office/powerpoint/2010/main" val="4102877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171717"/>
                </a:solidFill>
                <a:effectLst/>
                <a:latin typeface="Segoe UI" panose="020B0502040204020203" pitchFamily="34" charset="0"/>
              </a:rPr>
              <a:t>A security identifier (SID) is a data structure in binary format used to uniquely identify a security principal or security group. </a:t>
            </a:r>
          </a:p>
          <a:p>
            <a:pPr marL="628650" lvl="1" indent="-171450">
              <a:buFontTx/>
              <a:buChar char="-"/>
            </a:pPr>
            <a:r>
              <a:rPr lang="en-US" b="0" i="0" dirty="0">
                <a:solidFill>
                  <a:srgbClr val="171717"/>
                </a:solidFill>
                <a:effectLst/>
                <a:latin typeface="Segoe UI" panose="020B0502040204020203" pitchFamily="34" charset="0"/>
              </a:rPr>
              <a:t>fundamental building block of the Windows security model</a:t>
            </a:r>
          </a:p>
          <a:p>
            <a:pPr marL="628650" lvl="1" indent="-171450">
              <a:buFontTx/>
              <a:buChar char="-"/>
            </a:pPr>
            <a:r>
              <a:rPr lang="en-US" b="0" i="0" dirty="0">
                <a:solidFill>
                  <a:srgbClr val="171717"/>
                </a:solidFill>
                <a:effectLst/>
                <a:latin typeface="Segoe UI" panose="020B0502040204020203" pitchFamily="34" charset="0"/>
              </a:rPr>
              <a:t>works with specific components of authorization and access control and protects access to network resources and provides a more secure computing environment.</a:t>
            </a:r>
          </a:p>
          <a:p>
            <a:pPr marL="171450" indent="-171450">
              <a:buFontTx/>
              <a:buChar char="-"/>
            </a:pPr>
            <a:r>
              <a:rPr lang="en-US" b="0" i="0" dirty="0">
                <a:solidFill>
                  <a:srgbClr val="171717"/>
                </a:solidFill>
                <a:effectLst/>
                <a:latin typeface="Segoe UI" panose="020B0502040204020203" pitchFamily="34" charset="0"/>
              </a:rPr>
              <a:t>Security principals can represent any entity that can be authenticated by the operating system, such as a user account, a computer account, or a thread or process that runs in the security context of a user or computer account.</a:t>
            </a:r>
          </a:p>
          <a:p>
            <a:pPr marL="171450" indent="-171450">
              <a:buFontTx/>
              <a:buChar char="-"/>
            </a:pPr>
            <a:r>
              <a:rPr lang="en-US" b="0" i="0" dirty="0">
                <a:solidFill>
                  <a:srgbClr val="171717"/>
                </a:solidFill>
                <a:effectLst/>
                <a:latin typeface="Segoe UI" panose="020B0502040204020203" pitchFamily="34" charset="0"/>
              </a:rPr>
              <a:t>Each time a user signs in, the system creates an access token for that user. </a:t>
            </a:r>
          </a:p>
          <a:p>
            <a:pPr marL="628650" lvl="1" indent="-171450">
              <a:buFontTx/>
              <a:buChar char="-"/>
            </a:pPr>
            <a:r>
              <a:rPr lang="en-US" b="0" i="0" dirty="0">
                <a:solidFill>
                  <a:srgbClr val="171717"/>
                </a:solidFill>
                <a:effectLst/>
                <a:latin typeface="Segoe UI" panose="020B0502040204020203" pitchFamily="34" charset="0"/>
              </a:rPr>
              <a:t>The access token contains the user's SID, user rights, and the SIDs for any groups the user belongs to. </a:t>
            </a:r>
          </a:p>
          <a:p>
            <a:pPr marL="628650" lvl="1" indent="-171450">
              <a:buFontTx/>
              <a:buChar char="-"/>
            </a:pPr>
            <a:r>
              <a:rPr lang="en-US" b="0" i="0" dirty="0">
                <a:solidFill>
                  <a:srgbClr val="171717"/>
                </a:solidFill>
                <a:effectLst/>
                <a:latin typeface="Segoe UI" panose="020B0502040204020203" pitchFamily="34" charset="0"/>
              </a:rPr>
              <a:t>This token provides the security context for whatever actions the user performs on that computer.</a:t>
            </a:r>
            <a:br>
              <a:rPr lang="en-US" b="0" i="0" dirty="0">
                <a:solidFill>
                  <a:srgbClr val="171717"/>
                </a:solidFill>
                <a:effectLst/>
                <a:latin typeface="Segoe UI" panose="020B0502040204020203" pitchFamily="34" charset="0"/>
              </a:rPr>
            </a:br>
            <a:endParaRPr lang="en-US" b="0" i="0" dirty="0">
              <a:solidFill>
                <a:srgbClr val="171717"/>
              </a:solidFill>
              <a:effectLst/>
              <a:latin typeface="Segoe UI" panose="020B0502040204020203" pitchFamily="34" charset="0"/>
            </a:endParaRPr>
          </a:p>
          <a:p>
            <a:pPr marL="171450" lvl="0" indent="-171450">
              <a:buFontTx/>
              <a:buChar char="-"/>
            </a:pPr>
            <a:r>
              <a:rPr lang="en-US" b="0" i="0" dirty="0">
                <a:solidFill>
                  <a:srgbClr val="171717"/>
                </a:solidFill>
                <a:effectLst/>
                <a:latin typeface="Segoe UI" panose="020B0502040204020203" pitchFamily="34" charset="0"/>
              </a:rPr>
              <a:t>In addition to the uniquely created, domain-specific SIDs that are assigned to specific users and groups, there are “well-known SIDs” that identify generic groups and generic users. </a:t>
            </a:r>
          </a:p>
          <a:p>
            <a:pPr marL="628650" lvl="1" indent="-171450">
              <a:buFontTx/>
              <a:buChar char="-"/>
            </a:pPr>
            <a:r>
              <a:rPr lang="en-US" b="0" i="0" dirty="0">
                <a:solidFill>
                  <a:srgbClr val="171717"/>
                </a:solidFill>
                <a:effectLst/>
                <a:latin typeface="Segoe UI" panose="020B0502040204020203" pitchFamily="34" charset="0"/>
              </a:rPr>
              <a:t>For example, the Everyone and World SIDs identify a group that includes all users. Well-known SIDs have values that remain constant across all operating systems.</a:t>
            </a:r>
          </a:p>
          <a:p>
            <a:pPr marL="0" lvl="0" indent="0">
              <a:buFont typeface="Arial" panose="020B0604020202020204" pitchFamily="34" charset="0"/>
              <a:buNone/>
            </a:pPr>
            <a:r>
              <a:rPr lang="en-US" b="0" i="0" dirty="0">
                <a:solidFill>
                  <a:srgbClr val="171717"/>
                </a:solidFill>
                <a:effectLst/>
                <a:latin typeface="Segoe UI" panose="020B0502040204020203" pitchFamily="34" charset="0"/>
              </a:rPr>
              <a:t>---Table---</a:t>
            </a:r>
          </a:p>
          <a:p>
            <a:pPr marL="171450" lvl="0" indent="-171450">
              <a:buFontTx/>
              <a:buChar char="-"/>
            </a:pPr>
            <a:r>
              <a:rPr lang="en-US" b="1" i="0" dirty="0">
                <a:solidFill>
                  <a:srgbClr val="171717"/>
                </a:solidFill>
                <a:effectLst/>
                <a:latin typeface="Segoe UI" panose="020B0502040204020203" pitchFamily="34" charset="0"/>
              </a:rPr>
              <a:t>Revision: </a:t>
            </a:r>
            <a:r>
              <a:rPr lang="en-US" b="0" i="0" dirty="0">
                <a:solidFill>
                  <a:srgbClr val="171717"/>
                </a:solidFill>
                <a:effectLst/>
                <a:latin typeface="Segoe UI" panose="020B0502040204020203" pitchFamily="34" charset="0"/>
              </a:rPr>
              <a:t>Indicates the version of the SID structure that is used in a particular SID.</a:t>
            </a:r>
          </a:p>
          <a:p>
            <a:pPr marL="171450" lvl="0" indent="-171450">
              <a:buFontTx/>
              <a:buChar char="-"/>
            </a:pPr>
            <a:r>
              <a:rPr lang="en-US" b="1" i="0" dirty="0">
                <a:solidFill>
                  <a:srgbClr val="171717"/>
                </a:solidFill>
                <a:effectLst/>
                <a:latin typeface="Segoe UI" panose="020B0502040204020203" pitchFamily="34" charset="0"/>
              </a:rPr>
              <a:t>Identifier authority: </a:t>
            </a:r>
            <a:r>
              <a:rPr lang="en-US" b="0" i="0" dirty="0">
                <a:solidFill>
                  <a:srgbClr val="171717"/>
                </a:solidFill>
                <a:effectLst/>
                <a:latin typeface="Segoe UI" panose="020B0502040204020203" pitchFamily="34" charset="0"/>
              </a:rPr>
              <a:t>Identifies the highest level of authority that can issue SIDs for a particular type of security principal.</a:t>
            </a:r>
          </a:p>
          <a:p>
            <a:pPr marL="171450" lvl="0" indent="-171450">
              <a:buFontTx/>
              <a:buChar char="-"/>
            </a:pPr>
            <a:r>
              <a:rPr lang="en-US" b="1" i="0" dirty="0" err="1">
                <a:solidFill>
                  <a:srgbClr val="171717"/>
                </a:solidFill>
                <a:effectLst/>
                <a:latin typeface="Segoe UI" panose="020B0502040204020203" pitchFamily="34" charset="0"/>
              </a:rPr>
              <a:t>Subauthorities</a:t>
            </a:r>
            <a:r>
              <a:rPr lang="en-US" b="1" i="0" dirty="0">
                <a:solidFill>
                  <a:srgbClr val="171717"/>
                </a:solidFill>
                <a:effectLst/>
                <a:latin typeface="Segoe UI" panose="020B0502040204020203" pitchFamily="34" charset="0"/>
              </a:rPr>
              <a:t>: </a:t>
            </a:r>
            <a:r>
              <a:rPr lang="en-US" b="0" i="0" dirty="0">
                <a:solidFill>
                  <a:srgbClr val="171717"/>
                </a:solidFill>
                <a:effectLst/>
                <a:latin typeface="Segoe UI" panose="020B0502040204020203" pitchFamily="34" charset="0"/>
              </a:rPr>
              <a:t>most important information in a SID, which is contained in a series of one or more </a:t>
            </a:r>
            <a:r>
              <a:rPr lang="en-US" b="0" i="0" dirty="0" err="1">
                <a:solidFill>
                  <a:srgbClr val="171717"/>
                </a:solidFill>
                <a:effectLst/>
                <a:latin typeface="Segoe UI" panose="020B0502040204020203" pitchFamily="34" charset="0"/>
              </a:rPr>
              <a:t>subauthority</a:t>
            </a:r>
            <a:r>
              <a:rPr lang="en-US" b="0" i="0" dirty="0">
                <a:solidFill>
                  <a:srgbClr val="171717"/>
                </a:solidFill>
                <a:effectLst/>
                <a:latin typeface="Segoe UI" panose="020B0502040204020203" pitchFamily="34" charset="0"/>
              </a:rPr>
              <a:t> values.  </a:t>
            </a:r>
          </a:p>
          <a:p>
            <a:pPr marL="628650" lvl="1" indent="-171450">
              <a:buFontTx/>
              <a:buChar char="-"/>
            </a:pPr>
            <a:r>
              <a:rPr lang="en-US" b="0" i="0" dirty="0">
                <a:solidFill>
                  <a:srgbClr val="171717"/>
                </a:solidFill>
                <a:effectLst/>
                <a:latin typeface="Segoe UI" panose="020B0502040204020203" pitchFamily="34" charset="0"/>
              </a:rPr>
              <a:t>Values up to, but not including, the last value identify a domain, called the domain identifier. </a:t>
            </a:r>
          </a:p>
          <a:p>
            <a:pPr marL="628650" lvl="1" indent="-171450">
              <a:buFontTx/>
              <a:buChar char="-"/>
            </a:pPr>
            <a:r>
              <a:rPr lang="en-US" b="0" i="0" dirty="0">
                <a:solidFill>
                  <a:srgbClr val="171717"/>
                </a:solidFill>
                <a:effectLst/>
                <a:latin typeface="Segoe UI" panose="020B0502040204020203" pitchFamily="34" charset="0"/>
              </a:rPr>
              <a:t>Last value in the series, which is called the relative identifier (RID), identifies a particular account or group relative to a domain</a:t>
            </a:r>
          </a:p>
          <a:p>
            <a:pPr marL="171450" lvl="0" indent="-171450">
              <a:buFontTx/>
              <a:buChar char="-"/>
            </a:pPr>
            <a:r>
              <a:rPr lang="en-US" b="0" i="0" dirty="0">
                <a:solidFill>
                  <a:srgbClr val="171717"/>
                </a:solidFill>
                <a:effectLst/>
                <a:latin typeface="Segoe UI" panose="020B0502040204020203" pitchFamily="34" charset="0"/>
              </a:rPr>
              <a:t>components of a SID are easier to visualize when SIDs are converted from a binary to a string </a:t>
            </a:r>
            <a:endParaRPr lang="en-US" dirty="0"/>
          </a:p>
        </p:txBody>
      </p:sp>
      <p:sp>
        <p:nvSpPr>
          <p:cNvPr id="4" name="Slide Number Placeholder 3"/>
          <p:cNvSpPr>
            <a:spLocks noGrp="1"/>
          </p:cNvSpPr>
          <p:nvPr>
            <p:ph type="sldNum" sz="quarter" idx="5"/>
          </p:nvPr>
        </p:nvSpPr>
        <p:spPr/>
        <p:txBody>
          <a:bodyPr/>
          <a:lstStyle/>
          <a:p>
            <a:fld id="{C0907DA5-A9C0-49E1-8F07-4145BA7832E9}" type="slidenum">
              <a:rPr lang="en-US" smtClean="0"/>
              <a:t>9</a:t>
            </a:fld>
            <a:endParaRPr lang="en-US"/>
          </a:p>
        </p:txBody>
      </p:sp>
    </p:spTree>
    <p:extLst>
      <p:ext uri="{BB962C8B-B14F-4D97-AF65-F5344CB8AC3E}">
        <p14:creationId xmlns:p14="http://schemas.microsoft.com/office/powerpoint/2010/main" val="2774715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92929"/>
                </a:solidFill>
                <a:effectLst/>
                <a:latin typeface="charter"/>
              </a:rPr>
              <a:t>ACLs are applied against securable objects, such as files, folders, registry keys, and kernel objects. </a:t>
            </a:r>
          </a:p>
          <a:p>
            <a:pPr marL="628650" lvl="1" indent="-171450">
              <a:buFont typeface="Arial" panose="020B0604020202020204" pitchFamily="34" charset="0"/>
              <a:buChar char="•"/>
            </a:pPr>
            <a:r>
              <a:rPr lang="en-US" b="0" i="0" dirty="0">
                <a:solidFill>
                  <a:srgbClr val="292929"/>
                </a:solidFill>
                <a:effectLst/>
                <a:latin typeface="charter"/>
              </a:rPr>
              <a:t>Note: Keep in mind there are a bunch of undocumented objects in relation to ACLs</a:t>
            </a:r>
          </a:p>
          <a:p>
            <a:pPr marL="171450" indent="-171450">
              <a:buFont typeface="Arial" panose="020B0604020202020204" pitchFamily="34" charset="0"/>
              <a:buChar char="•"/>
            </a:pPr>
            <a:r>
              <a:rPr lang="en-US" b="0" i="0" dirty="0">
                <a:solidFill>
                  <a:srgbClr val="292929"/>
                </a:solidFill>
                <a:effectLst/>
                <a:latin typeface="charter"/>
              </a:rPr>
              <a:t>ACL is a list structure that can contain zero, one, or multiple ACE. </a:t>
            </a:r>
          </a:p>
          <a:p>
            <a:pPr marL="171450" indent="-171450">
              <a:buFont typeface="Arial" panose="020B0604020202020204" pitchFamily="34" charset="0"/>
              <a:buChar char="•"/>
            </a:pPr>
            <a:r>
              <a:rPr lang="en-US" b="0" i="0" dirty="0">
                <a:solidFill>
                  <a:srgbClr val="292929"/>
                </a:solidFill>
                <a:effectLst/>
                <a:latin typeface="charter"/>
              </a:rPr>
              <a:t>ACE describes a security identifier (SID) + specific access (or deny) rights allowed for that SID against a given object.</a:t>
            </a:r>
          </a:p>
          <a:p>
            <a:pPr marL="171450" indent="-171450">
              <a:buFont typeface="Arial" panose="020B0604020202020204" pitchFamily="34" charset="0"/>
              <a:buChar char="•"/>
            </a:pPr>
            <a:r>
              <a:rPr lang="en-US" b="0" i="0" dirty="0">
                <a:solidFill>
                  <a:srgbClr val="292929"/>
                </a:solidFill>
                <a:effectLst/>
                <a:latin typeface="charter"/>
              </a:rPr>
              <a:t>Two types of ACLs</a:t>
            </a:r>
          </a:p>
          <a:p>
            <a:pPr marL="628650" lvl="1" indent="-171450">
              <a:buFont typeface="Arial" panose="020B0604020202020204" pitchFamily="34" charset="0"/>
              <a:buChar char="•"/>
            </a:pPr>
            <a:r>
              <a:rPr lang="en-US" b="1" i="0" dirty="0">
                <a:solidFill>
                  <a:srgbClr val="292929"/>
                </a:solidFill>
                <a:effectLst/>
                <a:latin typeface="charter"/>
              </a:rPr>
              <a:t>discretionary access control list</a:t>
            </a:r>
            <a:r>
              <a:rPr lang="en-US" b="0" i="0" dirty="0">
                <a:solidFill>
                  <a:srgbClr val="292929"/>
                </a:solidFill>
                <a:effectLst/>
                <a:latin typeface="charter"/>
              </a:rPr>
              <a:t> (DACL) - for </a:t>
            </a:r>
            <a:r>
              <a:rPr lang="en-US" b="0" i="1" dirty="0">
                <a:solidFill>
                  <a:srgbClr val="292929"/>
                </a:solidFill>
                <a:effectLst/>
                <a:latin typeface="charter"/>
              </a:rPr>
              <a:t>controlling access</a:t>
            </a:r>
            <a:r>
              <a:rPr lang="en-US" b="0" i="0" dirty="0">
                <a:solidFill>
                  <a:srgbClr val="292929"/>
                </a:solidFill>
                <a:effectLst/>
                <a:latin typeface="charter"/>
              </a:rPr>
              <a:t> to an object</a:t>
            </a:r>
          </a:p>
          <a:p>
            <a:pPr marL="628650" lvl="1" indent="-171450">
              <a:buFont typeface="Arial" panose="020B0604020202020204" pitchFamily="34" charset="0"/>
              <a:buChar char="•"/>
            </a:pPr>
            <a:r>
              <a:rPr lang="en-US" b="1" i="0" dirty="0">
                <a:solidFill>
                  <a:srgbClr val="292929"/>
                </a:solidFill>
                <a:effectLst/>
                <a:latin typeface="charter"/>
              </a:rPr>
              <a:t>system access control list </a:t>
            </a:r>
            <a:r>
              <a:rPr lang="en-US" b="0" i="0" dirty="0">
                <a:solidFill>
                  <a:srgbClr val="292929"/>
                </a:solidFill>
                <a:effectLst/>
                <a:latin typeface="charter"/>
              </a:rPr>
              <a:t>(SACL) -  for </a:t>
            </a:r>
            <a:r>
              <a:rPr lang="en-US" b="0" i="1" dirty="0">
                <a:solidFill>
                  <a:srgbClr val="292929"/>
                </a:solidFill>
                <a:effectLst/>
                <a:latin typeface="charter"/>
              </a:rPr>
              <a:t>logging access attempts </a:t>
            </a:r>
            <a:r>
              <a:rPr lang="en-US" b="0" i="0" dirty="0">
                <a:solidFill>
                  <a:srgbClr val="292929"/>
                </a:solidFill>
                <a:effectLst/>
                <a:latin typeface="charter"/>
              </a:rPr>
              <a:t>to an object</a:t>
            </a:r>
            <a:endParaRPr lang="en-US" dirty="0"/>
          </a:p>
        </p:txBody>
      </p:sp>
      <p:sp>
        <p:nvSpPr>
          <p:cNvPr id="4" name="Slide Number Placeholder 3"/>
          <p:cNvSpPr>
            <a:spLocks noGrp="1"/>
          </p:cNvSpPr>
          <p:nvPr>
            <p:ph type="sldNum" sz="quarter" idx="5"/>
          </p:nvPr>
        </p:nvSpPr>
        <p:spPr/>
        <p:txBody>
          <a:bodyPr/>
          <a:lstStyle/>
          <a:p>
            <a:fld id="{C0907DA5-A9C0-49E1-8F07-4145BA7832E9}" type="slidenum">
              <a:rPr lang="en-US" smtClean="0"/>
              <a:t>16</a:t>
            </a:fld>
            <a:endParaRPr lang="en-US"/>
          </a:p>
        </p:txBody>
      </p:sp>
    </p:spTree>
    <p:extLst>
      <p:ext uri="{BB962C8B-B14F-4D97-AF65-F5344CB8AC3E}">
        <p14:creationId xmlns:p14="http://schemas.microsoft.com/office/powerpoint/2010/main" val="76551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ACE describes a security identifier (SID) + specific access (or deny) rights allowed for that SID against a given object.</a:t>
            </a:r>
          </a:p>
          <a:p>
            <a:endParaRPr lang="en-US" dirty="0"/>
          </a:p>
        </p:txBody>
      </p:sp>
      <p:sp>
        <p:nvSpPr>
          <p:cNvPr id="4" name="Slide Number Placeholder 3"/>
          <p:cNvSpPr>
            <a:spLocks noGrp="1"/>
          </p:cNvSpPr>
          <p:nvPr>
            <p:ph type="sldNum" sz="quarter" idx="5"/>
          </p:nvPr>
        </p:nvSpPr>
        <p:spPr/>
        <p:txBody>
          <a:bodyPr/>
          <a:lstStyle/>
          <a:p>
            <a:fld id="{C0907DA5-A9C0-49E1-8F07-4145BA7832E9}" type="slidenum">
              <a:rPr lang="en-US" smtClean="0"/>
              <a:t>17</a:t>
            </a:fld>
            <a:endParaRPr lang="en-US"/>
          </a:p>
        </p:txBody>
      </p:sp>
    </p:spTree>
    <p:extLst>
      <p:ext uri="{BB962C8B-B14F-4D97-AF65-F5344CB8AC3E}">
        <p14:creationId xmlns:p14="http://schemas.microsoft.com/office/powerpoint/2010/main" val="2948245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ACL is a list structure that can contain zero, one, or multiple ACE. </a:t>
            </a:r>
          </a:p>
          <a:p>
            <a:endParaRPr lang="en-US" dirty="0"/>
          </a:p>
        </p:txBody>
      </p:sp>
      <p:sp>
        <p:nvSpPr>
          <p:cNvPr id="4" name="Slide Number Placeholder 3"/>
          <p:cNvSpPr>
            <a:spLocks noGrp="1"/>
          </p:cNvSpPr>
          <p:nvPr>
            <p:ph type="sldNum" sz="quarter" idx="5"/>
          </p:nvPr>
        </p:nvSpPr>
        <p:spPr/>
        <p:txBody>
          <a:bodyPr/>
          <a:lstStyle/>
          <a:p>
            <a:fld id="{C0907DA5-A9C0-49E1-8F07-4145BA7832E9}" type="slidenum">
              <a:rPr lang="en-US" smtClean="0"/>
              <a:t>18</a:t>
            </a:fld>
            <a:endParaRPr lang="en-US"/>
          </a:p>
        </p:txBody>
      </p:sp>
    </p:spTree>
    <p:extLst>
      <p:ext uri="{BB962C8B-B14F-4D97-AF65-F5344CB8AC3E}">
        <p14:creationId xmlns:p14="http://schemas.microsoft.com/office/powerpoint/2010/main" val="25029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1977" y="332174"/>
            <a:ext cx="8919844" cy="108013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12570" y="4235196"/>
            <a:ext cx="705866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ts val="1810"/>
              </a:lnSpc>
            </a:pPr>
            <a:r>
              <a:rPr lang="en-US" spc="-10"/>
              <a:t>Real-world systems: ethical hacking practicum – UW Summer 2021</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833F397-1315-4094-AD0E-8BF6ADDB7091}" type="datetime1">
              <a:rPr lang="en-US" smtClean="0"/>
              <a:t>7/26/2021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ts val="1810"/>
              </a:lnSpc>
            </a:pPr>
            <a:r>
              <a:rPr lang="en-US" spc="-10"/>
              <a:t>Real-world systems: ethical hacking practicum – UW Summer 2021</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7B4D6D9-8A5C-4D53-972E-650FFE1A8930}" type="datetime1">
              <a:rPr lang="en-US" smtClean="0"/>
              <a:t>7/26/2021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504190" y="1739455"/>
            <a:ext cx="4386453"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93157" y="1739455"/>
            <a:ext cx="4386453"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ts val="1810"/>
              </a:lnSpc>
            </a:pPr>
            <a:r>
              <a:rPr lang="en-US" spc="-10"/>
              <a:t>Real-world systems: ethical hacking practicum – UW Summer 2021</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C9C90DC-BE9F-4687-AD4E-93442B01D282}" type="datetime1">
              <a:rPr lang="en-US" smtClean="0"/>
              <a:t>7/26/2021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ts val="1810"/>
              </a:lnSpc>
            </a:pPr>
            <a:r>
              <a:rPr lang="en-US" spc="-10"/>
              <a:t>Real-world systems: ethical hacking practicum – UW Summer 2021</a:t>
            </a: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4BA7AE6-9506-4CE1-869F-909B9BB36BC7}" type="datetime1">
              <a:rPr lang="en-US" smtClean="0"/>
              <a:t>7/26/2021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chemeClr val="bg1"/>
                </a:solidFill>
                <a:latin typeface="Calibri"/>
                <a:cs typeface="Calibri"/>
              </a:defRPr>
            </a:lvl1pPr>
          </a:lstStyle>
          <a:p>
            <a:pPr marL="12700">
              <a:lnSpc>
                <a:spcPts val="1810"/>
              </a:lnSpc>
            </a:pPr>
            <a:r>
              <a:rPr lang="en-US" spc="-10"/>
              <a:t>Real-world systems: ethical hacking practicum – UW Summer 2021</a:t>
            </a: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2AF337D-DD67-4CC7-8396-3450C1A4B7CD}" type="datetime1">
              <a:rPr lang="en-US" smtClean="0"/>
              <a:t>7/26/2021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7156704"/>
            <a:ext cx="10081260" cy="402590"/>
          </a:xfrm>
          <a:custGeom>
            <a:avLst/>
            <a:gdLst/>
            <a:ahLst/>
            <a:cxnLst/>
            <a:rect l="l" t="t" r="r" b="b"/>
            <a:pathLst>
              <a:path w="10081260" h="402590">
                <a:moveTo>
                  <a:pt x="10081260" y="0"/>
                </a:moveTo>
                <a:lnTo>
                  <a:pt x="0" y="0"/>
                </a:lnTo>
                <a:lnTo>
                  <a:pt x="0" y="402336"/>
                </a:lnTo>
                <a:lnTo>
                  <a:pt x="10081260" y="402336"/>
                </a:lnTo>
                <a:lnTo>
                  <a:pt x="10081260" y="0"/>
                </a:lnTo>
                <a:close/>
              </a:path>
            </a:pathLst>
          </a:custGeom>
          <a:solidFill>
            <a:srgbClr val="9966FF"/>
          </a:solidFill>
        </p:spPr>
        <p:txBody>
          <a:bodyPr wrap="square" lIns="0" tIns="0" rIns="0" bIns="0" rtlCol="0"/>
          <a:lstStyle/>
          <a:p>
            <a:endParaRPr/>
          </a:p>
        </p:txBody>
      </p:sp>
      <p:sp>
        <p:nvSpPr>
          <p:cNvPr id="2" name="Holder 2"/>
          <p:cNvSpPr>
            <a:spLocks noGrp="1"/>
          </p:cNvSpPr>
          <p:nvPr>
            <p:ph type="title"/>
          </p:nvPr>
        </p:nvSpPr>
        <p:spPr>
          <a:xfrm>
            <a:off x="771782" y="532593"/>
            <a:ext cx="8540234" cy="1080135"/>
          </a:xfrm>
          <a:prstGeom prst="rect">
            <a:avLst/>
          </a:prstGeom>
        </p:spPr>
        <p:txBody>
          <a:bodyPr wrap="square" lIns="0" tIns="0" rIns="0" bIns="0">
            <a:spAutoFit/>
          </a:bodyPr>
          <a:lstStyle>
            <a:lvl1pPr>
              <a:defRPr sz="36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682688" y="1778635"/>
            <a:ext cx="8718423" cy="3633470"/>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1935607" y="7232122"/>
            <a:ext cx="6210300" cy="254000"/>
          </a:xfrm>
          <a:prstGeom prst="rect">
            <a:avLst/>
          </a:prstGeom>
        </p:spPr>
        <p:txBody>
          <a:bodyPr wrap="square" lIns="0" tIns="0" rIns="0" bIns="0">
            <a:spAutoFit/>
          </a:bodyPr>
          <a:lstStyle>
            <a:lvl1pPr>
              <a:defRPr sz="1800" b="0" i="0">
                <a:solidFill>
                  <a:schemeClr val="bg1"/>
                </a:solidFill>
                <a:latin typeface="Calibri"/>
                <a:cs typeface="Calibri"/>
              </a:defRPr>
            </a:lvl1pPr>
          </a:lstStyle>
          <a:p>
            <a:pPr marL="12700">
              <a:lnSpc>
                <a:spcPts val="1810"/>
              </a:lnSpc>
            </a:pPr>
            <a:r>
              <a:rPr lang="en-US" spc="-10"/>
              <a:t>Real-world systems: ethical hacking practicum – UW Summer 2021</a:t>
            </a:r>
            <a:endParaRPr spc="-5" dirty="0"/>
          </a:p>
        </p:txBody>
      </p:sp>
      <p:sp>
        <p:nvSpPr>
          <p:cNvPr id="5" name="Holder 5"/>
          <p:cNvSpPr>
            <a:spLocks noGrp="1"/>
          </p:cNvSpPr>
          <p:nvPr>
            <p:ph type="dt" sz="half" idx="6"/>
          </p:nvPr>
        </p:nvSpPr>
        <p:spPr>
          <a:xfrm>
            <a:off x="504190" y="7033450"/>
            <a:ext cx="2319274" cy="378142"/>
          </a:xfrm>
          <a:prstGeom prst="rect">
            <a:avLst/>
          </a:prstGeom>
        </p:spPr>
        <p:txBody>
          <a:bodyPr wrap="square" lIns="0" tIns="0" rIns="0" bIns="0">
            <a:spAutoFit/>
          </a:bodyPr>
          <a:lstStyle>
            <a:lvl1pPr algn="l">
              <a:defRPr>
                <a:solidFill>
                  <a:schemeClr val="tx1">
                    <a:tint val="75000"/>
                  </a:schemeClr>
                </a:solidFill>
              </a:defRPr>
            </a:lvl1pPr>
          </a:lstStyle>
          <a:p>
            <a:fld id="{CF8D9949-828D-4211-8D45-26815F3AC1E0}" type="datetime1">
              <a:rPr lang="en-US" smtClean="0"/>
              <a:t>7/26/2021</a:t>
            </a:fld>
            <a:endParaRPr lang="en-US"/>
          </a:p>
        </p:txBody>
      </p:sp>
      <p:sp>
        <p:nvSpPr>
          <p:cNvPr id="6" name="Holder 6"/>
          <p:cNvSpPr>
            <a:spLocks noGrp="1"/>
          </p:cNvSpPr>
          <p:nvPr>
            <p:ph type="sldNum" sz="quarter" idx="7"/>
          </p:nvPr>
        </p:nvSpPr>
        <p:spPr>
          <a:xfrm>
            <a:off x="7260336" y="7033450"/>
            <a:ext cx="2319274"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ocs.microsoft.com/en-us/windows/security/threat-protection/security-policy-settings/change-the-system-ti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ocs.microsoft.com/en-us/windows/win32/secauthz/access-token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windows-server/storage/folder-redirection/deploy-roaming-user-profil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ocial.msdn.microsoft.com/Forums/sqlserver/en-US/31d57870-1faa-4e14-8527-ce77b1ff40e4/local-service-local-system-or-network-service?forum=sqlsecuri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docs.microsoft.com/en-us/security-updates/securitybulletins/2015/ms15-011" TargetMode="External"/><Relationship Id="rId2" Type="http://schemas.openxmlformats.org/officeDocument/2006/relationships/hyperlink" Target="https://docs.microsoft.com/en-us/security-updates/securitybulletins/2015/ms15-014" TargetMode="External"/><Relationship Id="rId1" Type="http://schemas.openxmlformats.org/officeDocument/2006/relationships/slideLayout" Target="../slideLayouts/slideLayout2.xml"/><Relationship Id="rId4" Type="http://schemas.openxmlformats.org/officeDocument/2006/relationships/hyperlink" Target="https://docs.microsoft.com/en-us/security-updates/securitybulletins/2017/ms17-010"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1977" y="581665"/>
            <a:ext cx="4336415" cy="579755"/>
          </a:xfrm>
          <a:prstGeom prst="rect">
            <a:avLst/>
          </a:prstGeom>
        </p:spPr>
        <p:txBody>
          <a:bodyPr vert="horz" wrap="square" lIns="0" tIns="17145" rIns="0" bIns="0" rtlCol="0">
            <a:spAutoFit/>
          </a:bodyPr>
          <a:lstStyle/>
          <a:p>
            <a:pPr marL="12700">
              <a:lnSpc>
                <a:spcPct val="100000"/>
              </a:lnSpc>
              <a:spcBef>
                <a:spcPts val="135"/>
              </a:spcBef>
            </a:pPr>
            <a:r>
              <a:rPr sz="3600" b="0" spc="10" dirty="0">
                <a:latin typeface="Calibri Light"/>
                <a:cs typeface="Calibri Light"/>
              </a:rPr>
              <a:t>Hacking</a:t>
            </a:r>
            <a:r>
              <a:rPr sz="3600" b="0" spc="-25" dirty="0">
                <a:latin typeface="Calibri Light"/>
                <a:cs typeface="Calibri Light"/>
              </a:rPr>
              <a:t> </a:t>
            </a:r>
            <a:r>
              <a:rPr sz="3600" b="0" spc="15" dirty="0">
                <a:latin typeface="Calibri Light"/>
                <a:cs typeface="Calibri Light"/>
              </a:rPr>
              <a:t>300</a:t>
            </a:r>
            <a:r>
              <a:rPr sz="3600" b="0" spc="20" dirty="0">
                <a:latin typeface="Calibri Light"/>
                <a:cs typeface="Calibri Light"/>
              </a:rPr>
              <a:t> </a:t>
            </a:r>
            <a:r>
              <a:rPr sz="3600" b="0" spc="15" dirty="0">
                <a:latin typeface="Calibri Light"/>
                <a:cs typeface="Calibri Light"/>
              </a:rPr>
              <a:t>–</a:t>
            </a:r>
            <a:r>
              <a:rPr sz="3600" b="0" spc="5" dirty="0">
                <a:latin typeface="Calibri Light"/>
                <a:cs typeface="Calibri Light"/>
              </a:rPr>
              <a:t> </a:t>
            </a:r>
            <a:r>
              <a:rPr sz="3600" b="0" spc="10" dirty="0">
                <a:latin typeface="Calibri Light"/>
                <a:cs typeface="Calibri Light"/>
              </a:rPr>
              <a:t>Lesson</a:t>
            </a:r>
            <a:r>
              <a:rPr sz="3600" b="0" spc="25" dirty="0">
                <a:latin typeface="Calibri Light"/>
                <a:cs typeface="Calibri Light"/>
              </a:rPr>
              <a:t> </a:t>
            </a:r>
            <a:r>
              <a:rPr sz="3600" b="0" spc="15" dirty="0">
                <a:latin typeface="Calibri Light"/>
                <a:cs typeface="Calibri Light"/>
              </a:rPr>
              <a:t>2</a:t>
            </a:r>
            <a:endParaRPr sz="3600">
              <a:latin typeface="Calibri Light"/>
              <a:cs typeface="Calibri Light"/>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dirty="0"/>
              <a:t>Real-world systems: ethical hacking practicum – UW Summer 2021</a:t>
            </a:r>
            <a:endParaRPr spc="-5" dirty="0"/>
          </a:p>
        </p:txBody>
      </p:sp>
      <p:sp>
        <p:nvSpPr>
          <p:cNvPr id="3" name="object 3"/>
          <p:cNvSpPr txBox="1"/>
          <p:nvPr/>
        </p:nvSpPr>
        <p:spPr>
          <a:xfrm>
            <a:off x="1919192" y="4067080"/>
            <a:ext cx="6238875" cy="378460"/>
          </a:xfrm>
          <a:prstGeom prst="rect">
            <a:avLst/>
          </a:prstGeom>
        </p:spPr>
        <p:txBody>
          <a:bodyPr vert="horz" wrap="square" lIns="0" tIns="14604" rIns="0" bIns="0" rtlCol="0">
            <a:spAutoFit/>
          </a:bodyPr>
          <a:lstStyle/>
          <a:p>
            <a:pPr marL="12700">
              <a:lnSpc>
                <a:spcPct val="100000"/>
              </a:lnSpc>
              <a:spcBef>
                <a:spcPts val="114"/>
              </a:spcBef>
            </a:pPr>
            <a:r>
              <a:rPr sz="2300" dirty="0">
                <a:latin typeface="Calibri"/>
                <a:cs typeface="Calibri"/>
              </a:rPr>
              <a:t>Windows Security</a:t>
            </a:r>
            <a:r>
              <a:rPr sz="2300" spc="-5" dirty="0">
                <a:latin typeface="Calibri"/>
                <a:cs typeface="Calibri"/>
              </a:rPr>
              <a:t> </a:t>
            </a:r>
            <a:r>
              <a:rPr sz="2300" spc="5" dirty="0">
                <a:latin typeface="Calibri"/>
                <a:cs typeface="Calibri"/>
              </a:rPr>
              <a:t>Model</a:t>
            </a:r>
            <a:r>
              <a:rPr sz="2300" spc="-10" dirty="0">
                <a:latin typeface="Calibri"/>
                <a:cs typeface="Calibri"/>
              </a:rPr>
              <a:t> </a:t>
            </a:r>
            <a:r>
              <a:rPr sz="2300" dirty="0">
                <a:latin typeface="Calibri"/>
                <a:cs typeface="Calibri"/>
              </a:rPr>
              <a:t>and</a:t>
            </a:r>
            <a:r>
              <a:rPr sz="2300" spc="-10" dirty="0">
                <a:latin typeface="Calibri"/>
                <a:cs typeface="Calibri"/>
              </a:rPr>
              <a:t> </a:t>
            </a:r>
            <a:r>
              <a:rPr sz="2300" spc="5" dirty="0">
                <a:latin typeface="Calibri"/>
                <a:cs typeface="Calibri"/>
              </a:rPr>
              <a:t>Domain</a:t>
            </a:r>
            <a:r>
              <a:rPr sz="2300" spc="15" dirty="0">
                <a:latin typeface="Calibri"/>
                <a:cs typeface="Calibri"/>
              </a:rPr>
              <a:t> </a:t>
            </a:r>
            <a:r>
              <a:rPr sz="2300" spc="-5" dirty="0">
                <a:latin typeface="Calibri"/>
                <a:cs typeface="Calibri"/>
              </a:rPr>
              <a:t>Environments</a:t>
            </a:r>
            <a:endParaRPr sz="23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6786880"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 </a:t>
            </a:r>
            <a:r>
              <a:rPr spc="15" dirty="0"/>
              <a:t>Model</a:t>
            </a:r>
            <a:r>
              <a:rPr spc="5" dirty="0"/>
              <a:t> </a:t>
            </a:r>
            <a:r>
              <a:rPr spc="15" dirty="0"/>
              <a:t>–</a:t>
            </a:r>
            <a:r>
              <a:rPr spc="5" dirty="0"/>
              <a:t> Accounts</a:t>
            </a:r>
          </a:p>
        </p:txBody>
      </p:sp>
      <p:sp>
        <p:nvSpPr>
          <p:cNvPr id="3" name="object 3"/>
          <p:cNvSpPr txBox="1"/>
          <p:nvPr/>
        </p:nvSpPr>
        <p:spPr>
          <a:xfrm>
            <a:off x="690181" y="1691580"/>
            <a:ext cx="7335520" cy="850265"/>
          </a:xfrm>
          <a:prstGeom prst="rect">
            <a:avLst/>
          </a:prstGeom>
        </p:spPr>
        <p:txBody>
          <a:bodyPr vert="horz" wrap="square" lIns="0" tIns="106045" rIns="0" bIns="0" rtlCol="0">
            <a:spAutoFit/>
          </a:bodyPr>
          <a:lstStyle/>
          <a:p>
            <a:pPr marL="335280" indent="-323215">
              <a:lnSpc>
                <a:spcPct val="100000"/>
              </a:lnSpc>
              <a:spcBef>
                <a:spcPts val="835"/>
              </a:spcBef>
              <a:buSzPct val="45652"/>
              <a:buFont typeface="Wingdings"/>
              <a:buChar char=""/>
              <a:tabLst>
                <a:tab pos="335280" algn="l"/>
                <a:tab pos="335915" algn="l"/>
              </a:tabLst>
            </a:pPr>
            <a:r>
              <a:rPr sz="2300" spc="-5" dirty="0">
                <a:latin typeface="Calibri"/>
                <a:cs typeface="Calibri"/>
              </a:rPr>
              <a:t>What</a:t>
            </a:r>
            <a:r>
              <a:rPr sz="2300" spc="5" dirty="0">
                <a:latin typeface="Calibri"/>
                <a:cs typeface="Calibri"/>
              </a:rPr>
              <a:t> </a:t>
            </a:r>
            <a:r>
              <a:rPr sz="2300" spc="-10" dirty="0">
                <a:latin typeface="Calibri"/>
                <a:cs typeface="Calibri"/>
              </a:rPr>
              <a:t>are</a:t>
            </a:r>
            <a:r>
              <a:rPr sz="2300" spc="30" dirty="0">
                <a:latin typeface="Calibri"/>
                <a:cs typeface="Calibri"/>
              </a:rPr>
              <a:t> </a:t>
            </a:r>
            <a:r>
              <a:rPr sz="2300" spc="5" dirty="0">
                <a:latin typeface="Calibri"/>
                <a:cs typeface="Calibri"/>
              </a:rPr>
              <a:t>some</a:t>
            </a:r>
            <a:r>
              <a:rPr sz="2300" spc="-5" dirty="0">
                <a:latin typeface="Calibri"/>
                <a:cs typeface="Calibri"/>
              </a:rPr>
              <a:t> </a:t>
            </a:r>
            <a:r>
              <a:rPr sz="2300" dirty="0">
                <a:latin typeface="Calibri"/>
                <a:cs typeface="Calibri"/>
              </a:rPr>
              <a:t>tools</a:t>
            </a:r>
            <a:r>
              <a:rPr sz="2300" spc="10" dirty="0">
                <a:latin typeface="Calibri"/>
                <a:cs typeface="Calibri"/>
              </a:rPr>
              <a:t> </a:t>
            </a:r>
            <a:r>
              <a:rPr sz="2300" spc="-15" dirty="0">
                <a:latin typeface="Calibri"/>
                <a:cs typeface="Calibri"/>
              </a:rPr>
              <a:t>for</a:t>
            </a:r>
            <a:r>
              <a:rPr sz="2300" spc="15" dirty="0">
                <a:latin typeface="Calibri"/>
                <a:cs typeface="Calibri"/>
              </a:rPr>
              <a:t> </a:t>
            </a:r>
            <a:r>
              <a:rPr sz="2300" spc="-5" dirty="0">
                <a:latin typeface="Calibri"/>
                <a:cs typeface="Calibri"/>
              </a:rPr>
              <a:t>enumerating</a:t>
            </a:r>
            <a:r>
              <a:rPr sz="2300" spc="15" dirty="0">
                <a:latin typeface="Calibri"/>
                <a:cs typeface="Calibri"/>
              </a:rPr>
              <a:t> </a:t>
            </a:r>
            <a:r>
              <a:rPr sz="2300" spc="-10" dirty="0">
                <a:latin typeface="Calibri"/>
                <a:cs typeface="Calibri"/>
              </a:rPr>
              <a:t>users</a:t>
            </a:r>
            <a:r>
              <a:rPr sz="2300" dirty="0">
                <a:latin typeface="Calibri"/>
                <a:cs typeface="Calibri"/>
              </a:rPr>
              <a:t> </a:t>
            </a:r>
            <a:r>
              <a:rPr sz="2300" spc="5" dirty="0">
                <a:latin typeface="Calibri"/>
                <a:cs typeface="Calibri"/>
              </a:rPr>
              <a:t>on</a:t>
            </a:r>
            <a:r>
              <a:rPr sz="2300" dirty="0">
                <a:latin typeface="Calibri"/>
                <a:cs typeface="Calibri"/>
              </a:rPr>
              <a:t> </a:t>
            </a:r>
            <a:r>
              <a:rPr sz="2300" spc="5" dirty="0">
                <a:latin typeface="Calibri"/>
                <a:cs typeface="Calibri"/>
              </a:rPr>
              <a:t>a</a:t>
            </a:r>
            <a:r>
              <a:rPr sz="2300" spc="10" dirty="0">
                <a:latin typeface="Calibri"/>
                <a:cs typeface="Calibri"/>
              </a:rPr>
              <a:t> </a:t>
            </a:r>
            <a:r>
              <a:rPr sz="2300" dirty="0">
                <a:latin typeface="Calibri"/>
                <a:cs typeface="Calibri"/>
              </a:rPr>
              <a:t>machine?</a:t>
            </a:r>
            <a:endParaRPr sz="2300">
              <a:latin typeface="Calibri"/>
              <a:cs typeface="Calibri"/>
            </a:endParaRPr>
          </a:p>
          <a:p>
            <a:pPr marL="768350" lvl="1" indent="-325120">
              <a:lnSpc>
                <a:spcPct val="100000"/>
              </a:lnSpc>
              <a:spcBef>
                <a:spcPts val="650"/>
              </a:spcBef>
              <a:buSzPct val="74358"/>
              <a:buFont typeface="Symbol"/>
              <a:buChar char=""/>
              <a:tabLst>
                <a:tab pos="768350" algn="l"/>
                <a:tab pos="768985" algn="l"/>
              </a:tabLst>
            </a:pPr>
            <a:r>
              <a:rPr sz="1950" spc="15" dirty="0">
                <a:latin typeface="Calibri"/>
                <a:cs typeface="Calibri"/>
              </a:rPr>
              <a:t>Command</a:t>
            </a:r>
            <a:r>
              <a:rPr sz="1950" dirty="0">
                <a:latin typeface="Calibri"/>
                <a:cs typeface="Calibri"/>
              </a:rPr>
              <a:t> </a:t>
            </a:r>
            <a:r>
              <a:rPr sz="1950" spc="5" dirty="0">
                <a:latin typeface="Calibri"/>
                <a:cs typeface="Calibri"/>
              </a:rPr>
              <a:t>line:</a:t>
            </a:r>
            <a:r>
              <a:rPr sz="1950" spc="-15" dirty="0">
                <a:latin typeface="Calibri"/>
                <a:cs typeface="Calibri"/>
              </a:rPr>
              <a:t> </a:t>
            </a:r>
            <a:r>
              <a:rPr sz="1950" b="1" spc="10" dirty="0">
                <a:latin typeface="Calibri"/>
                <a:cs typeface="Calibri"/>
              </a:rPr>
              <a:t>net</a:t>
            </a:r>
            <a:r>
              <a:rPr sz="1950" b="1" dirty="0">
                <a:latin typeface="Calibri"/>
                <a:cs typeface="Calibri"/>
              </a:rPr>
              <a:t> </a:t>
            </a:r>
            <a:r>
              <a:rPr sz="1950" b="1" spc="5" dirty="0">
                <a:latin typeface="Calibri"/>
                <a:cs typeface="Calibri"/>
              </a:rPr>
              <a:t>users</a:t>
            </a:r>
            <a:endParaRPr sz="1950">
              <a:latin typeface="Calibri"/>
              <a:cs typeface="Calibri"/>
            </a:endParaRPr>
          </a:p>
        </p:txBody>
      </p:sp>
      <p:pic>
        <p:nvPicPr>
          <p:cNvPr id="4" name="object 4"/>
          <p:cNvPicPr/>
          <p:nvPr/>
        </p:nvPicPr>
        <p:blipFill>
          <a:blip r:embed="rId2" cstate="print"/>
          <a:stretch>
            <a:fillRect/>
          </a:stretch>
        </p:blipFill>
        <p:spPr>
          <a:xfrm>
            <a:off x="1005839" y="4023360"/>
            <a:ext cx="8125967" cy="1735835"/>
          </a:xfrm>
          <a:prstGeom prst="rect">
            <a:avLst/>
          </a:prstGeom>
        </p:spPr>
      </p:pic>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1782" y="785541"/>
            <a:ext cx="7618095" cy="579755"/>
          </a:xfrm>
          <a:prstGeom prst="rect">
            <a:avLst/>
          </a:prstGeom>
        </p:spPr>
        <p:txBody>
          <a:bodyPr vert="horz" wrap="square" lIns="0" tIns="17145" rIns="0" bIns="0" rtlCol="0">
            <a:spAutoFit/>
          </a:bodyPr>
          <a:lstStyle/>
          <a:p>
            <a:pPr marL="12700">
              <a:lnSpc>
                <a:spcPct val="100000"/>
              </a:lnSpc>
              <a:spcBef>
                <a:spcPts val="135"/>
              </a:spcBef>
            </a:pPr>
            <a:r>
              <a:rPr spc="15" dirty="0"/>
              <a:t>Some</a:t>
            </a:r>
            <a:r>
              <a:rPr spc="10" dirty="0"/>
              <a:t> </a:t>
            </a:r>
            <a:r>
              <a:rPr spc="-5" dirty="0"/>
              <a:t>default</a:t>
            </a:r>
            <a:r>
              <a:rPr spc="20" dirty="0"/>
              <a:t> </a:t>
            </a:r>
            <a:r>
              <a:rPr spc="-5" dirty="0"/>
              <a:t>users</a:t>
            </a:r>
            <a:r>
              <a:rPr spc="35" dirty="0"/>
              <a:t> </a:t>
            </a:r>
            <a:r>
              <a:rPr spc="10" dirty="0"/>
              <a:t>and </a:t>
            </a:r>
            <a:r>
              <a:rPr spc="-5" dirty="0"/>
              <a:t>groups</a:t>
            </a:r>
            <a:r>
              <a:rPr spc="5" dirty="0"/>
              <a:t> </a:t>
            </a:r>
            <a:r>
              <a:rPr dirty="0"/>
              <a:t>visualized</a:t>
            </a:r>
          </a:p>
        </p:txBody>
      </p:sp>
      <p:pic>
        <p:nvPicPr>
          <p:cNvPr id="3" name="object 3"/>
          <p:cNvPicPr/>
          <p:nvPr/>
        </p:nvPicPr>
        <p:blipFill>
          <a:blip r:embed="rId2" cstate="print"/>
          <a:stretch>
            <a:fillRect/>
          </a:stretch>
        </p:blipFill>
        <p:spPr>
          <a:xfrm>
            <a:off x="874775" y="1341120"/>
            <a:ext cx="8331708" cy="5425440"/>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6786880"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 </a:t>
            </a:r>
            <a:r>
              <a:rPr spc="15" dirty="0"/>
              <a:t>Model</a:t>
            </a:r>
            <a:r>
              <a:rPr spc="5" dirty="0"/>
              <a:t> </a:t>
            </a:r>
            <a:r>
              <a:rPr spc="15" dirty="0"/>
              <a:t>–</a:t>
            </a:r>
            <a:r>
              <a:rPr spc="5" dirty="0"/>
              <a:t> Accounts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783207"/>
            <a:ext cx="8707120" cy="2977515"/>
          </a:xfrm>
          <a:prstGeom prst="rect">
            <a:avLst/>
          </a:prstGeom>
        </p:spPr>
        <p:txBody>
          <a:bodyPr vert="horz" wrap="square" lIns="0" tIns="14604" rIns="0" bIns="0" rtlCol="0">
            <a:spAutoFit/>
          </a:bodyPr>
          <a:lstStyle/>
          <a:p>
            <a:pPr marL="335280" indent="-323215">
              <a:lnSpc>
                <a:spcPct val="100000"/>
              </a:lnSpc>
              <a:spcBef>
                <a:spcPts val="114"/>
              </a:spcBef>
              <a:buSzPct val="45652"/>
              <a:buFont typeface="Wingdings"/>
              <a:buChar char=""/>
              <a:tabLst>
                <a:tab pos="335280" algn="l"/>
                <a:tab pos="335915" algn="l"/>
              </a:tabLst>
            </a:pPr>
            <a:r>
              <a:rPr sz="2300" spc="-5" dirty="0">
                <a:latin typeface="Calibri"/>
                <a:cs typeface="Calibri"/>
              </a:rPr>
              <a:t>What</a:t>
            </a:r>
            <a:r>
              <a:rPr sz="2300" spc="10" dirty="0">
                <a:latin typeface="Calibri"/>
                <a:cs typeface="Calibri"/>
              </a:rPr>
              <a:t> </a:t>
            </a:r>
            <a:r>
              <a:rPr sz="2300" spc="-10" dirty="0">
                <a:latin typeface="Calibri"/>
                <a:cs typeface="Calibri"/>
              </a:rPr>
              <a:t>are</a:t>
            </a:r>
            <a:r>
              <a:rPr sz="2300" spc="30" dirty="0">
                <a:latin typeface="Calibri"/>
                <a:cs typeface="Calibri"/>
              </a:rPr>
              <a:t> </a:t>
            </a:r>
            <a:r>
              <a:rPr sz="2300" spc="5" dirty="0">
                <a:latin typeface="Calibri"/>
                <a:cs typeface="Calibri"/>
              </a:rPr>
              <a:t>some</a:t>
            </a:r>
            <a:r>
              <a:rPr sz="2300" spc="-5" dirty="0">
                <a:latin typeface="Calibri"/>
                <a:cs typeface="Calibri"/>
              </a:rPr>
              <a:t> </a:t>
            </a:r>
            <a:r>
              <a:rPr sz="2300" dirty="0">
                <a:latin typeface="Calibri"/>
                <a:cs typeface="Calibri"/>
              </a:rPr>
              <a:t>tools</a:t>
            </a:r>
            <a:r>
              <a:rPr sz="2300" spc="10" dirty="0">
                <a:latin typeface="Calibri"/>
                <a:cs typeface="Calibri"/>
              </a:rPr>
              <a:t> </a:t>
            </a:r>
            <a:r>
              <a:rPr sz="2300" spc="-15" dirty="0">
                <a:latin typeface="Calibri"/>
                <a:cs typeface="Calibri"/>
              </a:rPr>
              <a:t>for</a:t>
            </a:r>
            <a:r>
              <a:rPr sz="2300" spc="15" dirty="0">
                <a:latin typeface="Calibri"/>
                <a:cs typeface="Calibri"/>
              </a:rPr>
              <a:t> </a:t>
            </a:r>
            <a:r>
              <a:rPr sz="2300" spc="-5" dirty="0">
                <a:latin typeface="Calibri"/>
                <a:cs typeface="Calibri"/>
              </a:rPr>
              <a:t>enumerating</a:t>
            </a:r>
            <a:r>
              <a:rPr sz="2300" spc="15" dirty="0">
                <a:latin typeface="Calibri"/>
                <a:cs typeface="Calibri"/>
              </a:rPr>
              <a:t> </a:t>
            </a:r>
            <a:r>
              <a:rPr sz="2300" spc="-10" dirty="0">
                <a:latin typeface="Calibri"/>
                <a:cs typeface="Calibri"/>
              </a:rPr>
              <a:t>users</a:t>
            </a:r>
            <a:r>
              <a:rPr sz="2300" dirty="0">
                <a:latin typeface="Calibri"/>
                <a:cs typeface="Calibri"/>
              </a:rPr>
              <a:t> </a:t>
            </a:r>
            <a:r>
              <a:rPr sz="2300" spc="5" dirty="0">
                <a:latin typeface="Calibri"/>
                <a:cs typeface="Calibri"/>
              </a:rPr>
              <a:t>on</a:t>
            </a:r>
            <a:r>
              <a:rPr sz="2300" dirty="0">
                <a:latin typeface="Calibri"/>
                <a:cs typeface="Calibri"/>
              </a:rPr>
              <a:t> </a:t>
            </a:r>
            <a:r>
              <a:rPr sz="2300" spc="5" dirty="0">
                <a:latin typeface="Calibri"/>
                <a:cs typeface="Calibri"/>
              </a:rPr>
              <a:t>a</a:t>
            </a:r>
            <a:r>
              <a:rPr sz="2300" spc="15" dirty="0">
                <a:latin typeface="Calibri"/>
                <a:cs typeface="Calibri"/>
              </a:rPr>
              <a:t> </a:t>
            </a:r>
            <a:r>
              <a:rPr sz="2300" dirty="0">
                <a:latin typeface="Calibri"/>
                <a:cs typeface="Calibri"/>
              </a:rPr>
              <a:t>machine?</a:t>
            </a:r>
            <a:endParaRPr sz="2300">
              <a:latin typeface="Calibri"/>
              <a:cs typeface="Calibri"/>
            </a:endParaRPr>
          </a:p>
          <a:p>
            <a:pPr>
              <a:lnSpc>
                <a:spcPct val="100000"/>
              </a:lnSpc>
              <a:spcBef>
                <a:spcPts val="40"/>
              </a:spcBef>
              <a:buFont typeface="Wingdings"/>
              <a:buChar char=""/>
            </a:pPr>
            <a:endParaRPr sz="2750">
              <a:latin typeface="Calibri"/>
              <a:cs typeface="Calibri"/>
            </a:endParaRPr>
          </a:p>
          <a:p>
            <a:pPr marL="768350" marR="281940" lvl="1" indent="-324485">
              <a:lnSpc>
                <a:spcPct val="101499"/>
              </a:lnSpc>
              <a:buSzPct val="74358"/>
              <a:buFont typeface="Symbol"/>
              <a:buChar char=""/>
              <a:tabLst>
                <a:tab pos="768350" algn="l"/>
                <a:tab pos="768985" algn="l"/>
              </a:tabLst>
            </a:pPr>
            <a:r>
              <a:rPr sz="1950" spc="10" dirty="0">
                <a:latin typeface="Calibri"/>
                <a:cs typeface="Calibri"/>
              </a:rPr>
              <a:t>GUI:</a:t>
            </a:r>
            <a:r>
              <a:rPr sz="1950" spc="5" dirty="0">
                <a:latin typeface="Calibri"/>
                <a:cs typeface="Calibri"/>
              </a:rPr>
              <a:t> </a:t>
            </a:r>
            <a:r>
              <a:rPr sz="1950" b="1" spc="10" dirty="0">
                <a:latin typeface="Calibri"/>
                <a:cs typeface="Calibri"/>
              </a:rPr>
              <a:t>Computer</a:t>
            </a:r>
            <a:r>
              <a:rPr sz="1950" b="1" spc="15" dirty="0">
                <a:latin typeface="Calibri"/>
                <a:cs typeface="Calibri"/>
              </a:rPr>
              <a:t> </a:t>
            </a:r>
            <a:r>
              <a:rPr sz="1950" b="1" spc="5" dirty="0">
                <a:latin typeface="Calibri"/>
                <a:cs typeface="Calibri"/>
              </a:rPr>
              <a:t>Management</a:t>
            </a:r>
            <a:r>
              <a:rPr sz="1950" b="1" spc="45" dirty="0">
                <a:latin typeface="Calibri"/>
                <a:cs typeface="Calibri"/>
              </a:rPr>
              <a:t> </a:t>
            </a:r>
            <a:r>
              <a:rPr sz="1950" b="1" spc="5" dirty="0">
                <a:latin typeface="Calibri"/>
                <a:cs typeface="Calibri"/>
              </a:rPr>
              <a:t>(compmgmt.msc)</a:t>
            </a:r>
            <a:r>
              <a:rPr sz="1950" b="1" spc="10" dirty="0">
                <a:latin typeface="Calibri"/>
                <a:cs typeface="Calibri"/>
              </a:rPr>
              <a:t> </a:t>
            </a:r>
            <a:r>
              <a:rPr sz="1950" spc="10" dirty="0">
                <a:latin typeface="Calibri"/>
                <a:cs typeface="Calibri"/>
              </a:rPr>
              <a:t>or</a:t>
            </a:r>
            <a:r>
              <a:rPr sz="1950" spc="30" dirty="0">
                <a:latin typeface="Calibri"/>
                <a:cs typeface="Calibri"/>
              </a:rPr>
              <a:t> </a:t>
            </a:r>
            <a:r>
              <a:rPr sz="1950" b="1" spc="5" dirty="0">
                <a:latin typeface="Calibri"/>
                <a:cs typeface="Calibri"/>
              </a:rPr>
              <a:t>Local Users </a:t>
            </a:r>
            <a:r>
              <a:rPr sz="1950" b="1" spc="10" dirty="0">
                <a:latin typeface="Calibri"/>
                <a:cs typeface="Calibri"/>
              </a:rPr>
              <a:t>and</a:t>
            </a:r>
            <a:r>
              <a:rPr sz="1950" b="1" spc="15" dirty="0">
                <a:latin typeface="Calibri"/>
                <a:cs typeface="Calibri"/>
              </a:rPr>
              <a:t> </a:t>
            </a:r>
            <a:r>
              <a:rPr sz="1950" b="1" spc="10" dirty="0">
                <a:latin typeface="Calibri"/>
                <a:cs typeface="Calibri"/>
              </a:rPr>
              <a:t>Groups </a:t>
            </a:r>
            <a:r>
              <a:rPr sz="1950" b="1" spc="-425" dirty="0">
                <a:latin typeface="Calibri"/>
                <a:cs typeface="Calibri"/>
              </a:rPr>
              <a:t> </a:t>
            </a:r>
            <a:r>
              <a:rPr sz="1950" b="1" spc="-5" dirty="0">
                <a:latin typeface="Calibri"/>
                <a:cs typeface="Calibri"/>
              </a:rPr>
              <a:t>(lusrmgr.msc)</a:t>
            </a:r>
            <a:r>
              <a:rPr sz="1950" b="1" spc="-30" dirty="0">
                <a:latin typeface="Calibri"/>
                <a:cs typeface="Calibri"/>
              </a:rPr>
              <a:t> </a:t>
            </a:r>
            <a:r>
              <a:rPr sz="1950" spc="10" dirty="0">
                <a:latin typeface="Calibri"/>
                <a:cs typeface="Calibri"/>
              </a:rPr>
              <a:t>or</a:t>
            </a:r>
            <a:r>
              <a:rPr sz="1950" spc="20" dirty="0">
                <a:latin typeface="Calibri"/>
                <a:cs typeface="Calibri"/>
              </a:rPr>
              <a:t> </a:t>
            </a:r>
            <a:r>
              <a:rPr sz="1950" b="1" spc="5" dirty="0">
                <a:latin typeface="Calibri"/>
                <a:cs typeface="Calibri"/>
              </a:rPr>
              <a:t>Control</a:t>
            </a:r>
            <a:r>
              <a:rPr sz="1950" b="1" spc="-5" dirty="0">
                <a:latin typeface="Calibri"/>
                <a:cs typeface="Calibri"/>
              </a:rPr>
              <a:t> </a:t>
            </a:r>
            <a:r>
              <a:rPr sz="1950" b="1" dirty="0">
                <a:latin typeface="Calibri"/>
                <a:cs typeface="Calibri"/>
              </a:rPr>
              <a:t>Panel</a:t>
            </a:r>
            <a:r>
              <a:rPr sz="1950" b="1" spc="5" dirty="0">
                <a:latin typeface="Calibri"/>
                <a:cs typeface="Calibri"/>
              </a:rPr>
              <a:t> </a:t>
            </a:r>
            <a:r>
              <a:rPr sz="1950" b="1" spc="10" dirty="0">
                <a:latin typeface="Calibri"/>
                <a:cs typeface="Calibri"/>
              </a:rPr>
              <a:t>“User</a:t>
            </a:r>
            <a:r>
              <a:rPr sz="1950" b="1" spc="5" dirty="0">
                <a:latin typeface="Calibri"/>
                <a:cs typeface="Calibri"/>
              </a:rPr>
              <a:t> Accounts”</a:t>
            </a:r>
            <a:endParaRPr sz="1950">
              <a:latin typeface="Calibri"/>
              <a:cs typeface="Calibri"/>
            </a:endParaRPr>
          </a:p>
          <a:p>
            <a:pPr lvl="1">
              <a:lnSpc>
                <a:spcPct val="100000"/>
              </a:lnSpc>
              <a:spcBef>
                <a:spcPts val="30"/>
              </a:spcBef>
              <a:buFont typeface="Symbol"/>
              <a:buChar char=""/>
            </a:pPr>
            <a:endParaRPr sz="2100">
              <a:latin typeface="Calibri"/>
              <a:cs typeface="Calibri"/>
            </a:endParaRPr>
          </a:p>
          <a:p>
            <a:pPr marL="768350" marR="5080" lvl="1" indent="-325120">
              <a:lnSpc>
                <a:spcPct val="101499"/>
              </a:lnSpc>
              <a:buSzPct val="74358"/>
              <a:buFont typeface="Symbol"/>
              <a:buChar char=""/>
              <a:tabLst>
                <a:tab pos="768350" algn="l"/>
                <a:tab pos="768985" algn="l"/>
              </a:tabLst>
            </a:pPr>
            <a:r>
              <a:rPr sz="1950" spc="5" dirty="0">
                <a:latin typeface="Calibri"/>
                <a:cs typeface="Calibri"/>
              </a:rPr>
              <a:t>Note:</a:t>
            </a:r>
            <a:r>
              <a:rPr sz="1950" spc="15" dirty="0">
                <a:latin typeface="Calibri"/>
                <a:cs typeface="Calibri"/>
              </a:rPr>
              <a:t> </a:t>
            </a:r>
            <a:r>
              <a:rPr sz="1950" spc="10" dirty="0">
                <a:latin typeface="Calibri"/>
                <a:cs typeface="Calibri"/>
              </a:rPr>
              <a:t>on</a:t>
            </a:r>
            <a:r>
              <a:rPr sz="1950" spc="15" dirty="0">
                <a:latin typeface="Calibri"/>
                <a:cs typeface="Calibri"/>
              </a:rPr>
              <a:t> </a:t>
            </a:r>
            <a:r>
              <a:rPr sz="1950" spc="10" dirty="0">
                <a:latin typeface="Calibri"/>
                <a:cs typeface="Calibri"/>
              </a:rPr>
              <a:t>non-domain</a:t>
            </a:r>
            <a:r>
              <a:rPr sz="1950" spc="15" dirty="0">
                <a:latin typeface="Calibri"/>
                <a:cs typeface="Calibri"/>
              </a:rPr>
              <a:t> </a:t>
            </a:r>
            <a:r>
              <a:rPr sz="1950" spc="5" dirty="0">
                <a:latin typeface="Calibri"/>
                <a:cs typeface="Calibri"/>
              </a:rPr>
              <a:t>joined</a:t>
            </a:r>
            <a:r>
              <a:rPr sz="1950" spc="15" dirty="0">
                <a:latin typeface="Calibri"/>
                <a:cs typeface="Calibri"/>
              </a:rPr>
              <a:t> </a:t>
            </a:r>
            <a:r>
              <a:rPr sz="1950" spc="10" dirty="0">
                <a:latin typeface="Calibri"/>
                <a:cs typeface="Calibri"/>
              </a:rPr>
              <a:t>machine</a:t>
            </a:r>
            <a:r>
              <a:rPr sz="1950" spc="-10" dirty="0">
                <a:latin typeface="Calibri"/>
                <a:cs typeface="Calibri"/>
              </a:rPr>
              <a:t> </a:t>
            </a:r>
            <a:r>
              <a:rPr sz="1950" spc="10" dirty="0">
                <a:latin typeface="Calibri"/>
                <a:cs typeface="Calibri"/>
              </a:rPr>
              <a:t>the</a:t>
            </a:r>
            <a:r>
              <a:rPr sz="1950" spc="20" dirty="0">
                <a:latin typeface="Calibri"/>
                <a:cs typeface="Calibri"/>
              </a:rPr>
              <a:t> </a:t>
            </a:r>
            <a:r>
              <a:rPr sz="1950" spc="15" dirty="0">
                <a:latin typeface="Calibri"/>
                <a:cs typeface="Calibri"/>
              </a:rPr>
              <a:t>.msc</a:t>
            </a:r>
            <a:r>
              <a:rPr sz="1950" spc="25" dirty="0">
                <a:latin typeface="Calibri"/>
                <a:cs typeface="Calibri"/>
              </a:rPr>
              <a:t> </a:t>
            </a:r>
            <a:r>
              <a:rPr sz="1950" dirty="0">
                <a:latin typeface="Calibri"/>
                <a:cs typeface="Calibri"/>
              </a:rPr>
              <a:t>tools</a:t>
            </a:r>
            <a:r>
              <a:rPr sz="1950" spc="30" dirty="0">
                <a:latin typeface="Calibri"/>
                <a:cs typeface="Calibri"/>
              </a:rPr>
              <a:t> </a:t>
            </a:r>
            <a:r>
              <a:rPr sz="1950" dirty="0">
                <a:latin typeface="Calibri"/>
                <a:cs typeface="Calibri"/>
              </a:rPr>
              <a:t>may</a:t>
            </a:r>
            <a:r>
              <a:rPr sz="1950" spc="25" dirty="0">
                <a:latin typeface="Calibri"/>
                <a:cs typeface="Calibri"/>
              </a:rPr>
              <a:t> </a:t>
            </a:r>
            <a:r>
              <a:rPr sz="1950" spc="10" dirty="0">
                <a:latin typeface="Calibri"/>
                <a:cs typeface="Calibri"/>
              </a:rPr>
              <a:t>not </a:t>
            </a:r>
            <a:r>
              <a:rPr sz="1950" spc="5" dirty="0">
                <a:latin typeface="Calibri"/>
                <a:cs typeface="Calibri"/>
              </a:rPr>
              <a:t>work</a:t>
            </a:r>
            <a:r>
              <a:rPr sz="1950" spc="20" dirty="0">
                <a:latin typeface="Calibri"/>
                <a:cs typeface="Calibri"/>
              </a:rPr>
              <a:t> </a:t>
            </a:r>
            <a:r>
              <a:rPr sz="1950" spc="10" dirty="0">
                <a:latin typeface="Calibri"/>
                <a:cs typeface="Calibri"/>
              </a:rPr>
              <a:t>depending </a:t>
            </a:r>
            <a:r>
              <a:rPr sz="1950" spc="-425" dirty="0">
                <a:latin typeface="Calibri"/>
                <a:cs typeface="Calibri"/>
              </a:rPr>
              <a:t> </a:t>
            </a:r>
            <a:r>
              <a:rPr sz="1950" spc="10" dirty="0">
                <a:latin typeface="Calibri"/>
                <a:cs typeface="Calibri"/>
              </a:rPr>
              <a:t>on</a:t>
            </a:r>
            <a:r>
              <a:rPr sz="1950" spc="5" dirty="0">
                <a:latin typeface="Calibri"/>
                <a:cs typeface="Calibri"/>
              </a:rPr>
              <a:t> </a:t>
            </a:r>
            <a:r>
              <a:rPr sz="1950" spc="10" dirty="0">
                <a:latin typeface="Calibri"/>
                <a:cs typeface="Calibri"/>
              </a:rPr>
              <a:t>Windows</a:t>
            </a:r>
            <a:r>
              <a:rPr sz="1950" spc="-5" dirty="0">
                <a:latin typeface="Calibri"/>
                <a:cs typeface="Calibri"/>
              </a:rPr>
              <a:t> </a:t>
            </a:r>
            <a:r>
              <a:rPr sz="1950" dirty="0">
                <a:latin typeface="Calibri"/>
                <a:cs typeface="Calibri"/>
              </a:rPr>
              <a:t>version</a:t>
            </a:r>
            <a:r>
              <a:rPr sz="1950" spc="5" dirty="0">
                <a:latin typeface="Calibri"/>
                <a:cs typeface="Calibri"/>
              </a:rPr>
              <a:t> (they </a:t>
            </a:r>
            <a:r>
              <a:rPr sz="1950" dirty="0">
                <a:latin typeface="Calibri"/>
                <a:cs typeface="Calibri"/>
              </a:rPr>
              <a:t>want</a:t>
            </a:r>
            <a:r>
              <a:rPr sz="1950" spc="10" dirty="0">
                <a:latin typeface="Calibri"/>
                <a:cs typeface="Calibri"/>
              </a:rPr>
              <a:t> </a:t>
            </a:r>
            <a:r>
              <a:rPr sz="1950" spc="5" dirty="0">
                <a:latin typeface="Calibri"/>
                <a:cs typeface="Calibri"/>
              </a:rPr>
              <a:t>you </a:t>
            </a:r>
            <a:r>
              <a:rPr sz="1950" spc="-5" dirty="0">
                <a:latin typeface="Calibri"/>
                <a:cs typeface="Calibri"/>
              </a:rPr>
              <a:t>to</a:t>
            </a:r>
            <a:r>
              <a:rPr sz="1950" spc="25" dirty="0">
                <a:latin typeface="Calibri"/>
                <a:cs typeface="Calibri"/>
              </a:rPr>
              <a:t> </a:t>
            </a:r>
            <a:r>
              <a:rPr sz="1950" spc="15" dirty="0">
                <a:latin typeface="Calibri"/>
                <a:cs typeface="Calibri"/>
              </a:rPr>
              <a:t>use</a:t>
            </a:r>
            <a:r>
              <a:rPr sz="1950" dirty="0">
                <a:latin typeface="Calibri"/>
                <a:cs typeface="Calibri"/>
              </a:rPr>
              <a:t> Control</a:t>
            </a:r>
            <a:r>
              <a:rPr sz="1950" spc="20" dirty="0">
                <a:latin typeface="Calibri"/>
                <a:cs typeface="Calibri"/>
              </a:rPr>
              <a:t> </a:t>
            </a:r>
            <a:r>
              <a:rPr sz="1950" dirty="0">
                <a:latin typeface="Calibri"/>
                <a:cs typeface="Calibri"/>
              </a:rPr>
              <a:t>Panel)</a:t>
            </a:r>
            <a:endParaRPr sz="1950">
              <a:latin typeface="Calibri"/>
              <a:cs typeface="Calibri"/>
            </a:endParaRPr>
          </a:p>
          <a:p>
            <a:pPr lvl="1">
              <a:lnSpc>
                <a:spcPct val="100000"/>
              </a:lnSpc>
              <a:spcBef>
                <a:spcPts val="5"/>
              </a:spcBef>
              <a:buFont typeface="Symbol"/>
              <a:buChar char=""/>
            </a:pPr>
            <a:endParaRPr sz="2150">
              <a:latin typeface="Calibri"/>
              <a:cs typeface="Calibri"/>
            </a:endParaRPr>
          </a:p>
          <a:p>
            <a:pPr marL="768350" lvl="1" indent="-325120">
              <a:lnSpc>
                <a:spcPct val="100000"/>
              </a:lnSpc>
              <a:buSzPct val="74358"/>
              <a:buFont typeface="Symbol"/>
              <a:buChar char=""/>
              <a:tabLst>
                <a:tab pos="768350" algn="l"/>
                <a:tab pos="768985" algn="l"/>
              </a:tabLst>
            </a:pPr>
            <a:r>
              <a:rPr sz="1950" spc="20" dirty="0">
                <a:latin typeface="Calibri"/>
                <a:cs typeface="Calibri"/>
              </a:rPr>
              <a:t>Mmc</a:t>
            </a:r>
            <a:r>
              <a:rPr sz="1950" spc="15" dirty="0">
                <a:latin typeface="Calibri"/>
                <a:cs typeface="Calibri"/>
              </a:rPr>
              <a:t> </a:t>
            </a:r>
            <a:r>
              <a:rPr sz="1950" spc="10" dirty="0">
                <a:latin typeface="Calibri"/>
                <a:cs typeface="Calibri"/>
              </a:rPr>
              <a:t>– </a:t>
            </a:r>
            <a:r>
              <a:rPr sz="1950" spc="5" dirty="0">
                <a:latin typeface="Calibri"/>
                <a:cs typeface="Calibri"/>
              </a:rPr>
              <a:t>lets you</a:t>
            </a:r>
            <a:r>
              <a:rPr sz="1950" spc="15" dirty="0">
                <a:latin typeface="Calibri"/>
                <a:cs typeface="Calibri"/>
              </a:rPr>
              <a:t> </a:t>
            </a:r>
            <a:r>
              <a:rPr sz="1950" spc="10" dirty="0">
                <a:latin typeface="Calibri"/>
                <a:cs typeface="Calibri"/>
              </a:rPr>
              <a:t>manage</a:t>
            </a:r>
            <a:r>
              <a:rPr sz="1950" dirty="0">
                <a:latin typeface="Calibri"/>
                <a:cs typeface="Calibri"/>
              </a:rPr>
              <a:t> </a:t>
            </a:r>
            <a:r>
              <a:rPr sz="1950" spc="5" dirty="0">
                <a:latin typeface="Calibri"/>
                <a:cs typeface="Calibri"/>
              </a:rPr>
              <a:t>remote</a:t>
            </a:r>
            <a:r>
              <a:rPr sz="1950" spc="25" dirty="0">
                <a:latin typeface="Calibri"/>
                <a:cs typeface="Calibri"/>
              </a:rPr>
              <a:t> </a:t>
            </a:r>
            <a:r>
              <a:rPr sz="1950" spc="10" dirty="0">
                <a:latin typeface="Calibri"/>
                <a:cs typeface="Calibri"/>
              </a:rPr>
              <a:t>machines</a:t>
            </a:r>
            <a:r>
              <a:rPr sz="1950" spc="-5" dirty="0">
                <a:latin typeface="Calibri"/>
                <a:cs typeface="Calibri"/>
              </a:rPr>
              <a:t> </a:t>
            </a:r>
            <a:r>
              <a:rPr sz="1950" spc="10" dirty="0">
                <a:latin typeface="Calibri"/>
                <a:cs typeface="Calibri"/>
              </a:rPr>
              <a:t>in</a:t>
            </a:r>
            <a:r>
              <a:rPr sz="1950" spc="-10" dirty="0">
                <a:latin typeface="Calibri"/>
                <a:cs typeface="Calibri"/>
              </a:rPr>
              <a:t> </a:t>
            </a:r>
            <a:r>
              <a:rPr sz="1950" spc="10" dirty="0">
                <a:latin typeface="Calibri"/>
                <a:cs typeface="Calibri"/>
              </a:rPr>
              <a:t>a</a:t>
            </a:r>
            <a:r>
              <a:rPr sz="1950" spc="15" dirty="0">
                <a:latin typeface="Calibri"/>
                <a:cs typeface="Calibri"/>
              </a:rPr>
              <a:t> </a:t>
            </a:r>
            <a:r>
              <a:rPr sz="1950" spc="10" dirty="0">
                <a:latin typeface="Calibri"/>
                <a:cs typeface="Calibri"/>
              </a:rPr>
              <a:t>domain </a:t>
            </a:r>
            <a:r>
              <a:rPr sz="1950" dirty="0">
                <a:latin typeface="Calibri"/>
                <a:cs typeface="Calibri"/>
              </a:rPr>
              <a:t>too</a:t>
            </a:r>
            <a:endParaRPr sz="195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27304" y="1950720"/>
            <a:ext cx="8950451" cy="3131818"/>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6425565"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 </a:t>
            </a:r>
            <a:r>
              <a:rPr spc="15" dirty="0"/>
              <a:t>Model</a:t>
            </a:r>
            <a:r>
              <a:rPr spc="5" dirty="0"/>
              <a:t> </a:t>
            </a:r>
            <a:r>
              <a:rPr spc="15" dirty="0"/>
              <a:t>–</a:t>
            </a:r>
            <a:r>
              <a:rPr spc="5" dirty="0"/>
              <a:t> </a:t>
            </a:r>
            <a:r>
              <a:rPr spc="-5" dirty="0"/>
              <a:t>Groups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783207"/>
            <a:ext cx="8562975" cy="3707129"/>
          </a:xfrm>
          <a:prstGeom prst="rect">
            <a:avLst/>
          </a:prstGeom>
        </p:spPr>
        <p:txBody>
          <a:bodyPr vert="horz" wrap="square" lIns="0" tIns="13335" rIns="0" bIns="0" rtlCol="0">
            <a:spAutoFit/>
          </a:bodyPr>
          <a:lstStyle/>
          <a:p>
            <a:pPr marL="335280" marR="5080" indent="-323215">
              <a:lnSpc>
                <a:spcPct val="100400"/>
              </a:lnSpc>
              <a:spcBef>
                <a:spcPts val="105"/>
              </a:spcBef>
              <a:buSzPct val="45652"/>
              <a:buFont typeface="Wingdings"/>
              <a:buChar char=""/>
              <a:tabLst>
                <a:tab pos="335280" algn="l"/>
                <a:tab pos="335915" algn="l"/>
              </a:tabLst>
            </a:pPr>
            <a:r>
              <a:rPr sz="2300" spc="-5" dirty="0">
                <a:latin typeface="Calibri"/>
                <a:cs typeface="Calibri"/>
              </a:rPr>
              <a:t>Groups</a:t>
            </a:r>
            <a:r>
              <a:rPr sz="2300" dirty="0">
                <a:latin typeface="Calibri"/>
                <a:cs typeface="Calibri"/>
              </a:rPr>
              <a:t> </a:t>
            </a:r>
            <a:r>
              <a:rPr sz="2300" spc="-5" dirty="0">
                <a:latin typeface="Calibri"/>
                <a:cs typeface="Calibri"/>
              </a:rPr>
              <a:t>can</a:t>
            </a:r>
            <a:r>
              <a:rPr sz="2300" spc="15" dirty="0">
                <a:latin typeface="Calibri"/>
                <a:cs typeface="Calibri"/>
              </a:rPr>
              <a:t> </a:t>
            </a:r>
            <a:r>
              <a:rPr sz="2300" spc="-5" dirty="0">
                <a:latin typeface="Calibri"/>
                <a:cs typeface="Calibri"/>
              </a:rPr>
              <a:t>contain</a:t>
            </a:r>
            <a:r>
              <a:rPr sz="2300" spc="5" dirty="0">
                <a:latin typeface="Calibri"/>
                <a:cs typeface="Calibri"/>
              </a:rPr>
              <a:t> </a:t>
            </a:r>
            <a:r>
              <a:rPr sz="2300" spc="-5" dirty="0">
                <a:latin typeface="Calibri"/>
                <a:cs typeface="Calibri"/>
              </a:rPr>
              <a:t>accounts,</a:t>
            </a:r>
            <a:r>
              <a:rPr sz="2300" spc="-10" dirty="0">
                <a:latin typeface="Calibri"/>
                <a:cs typeface="Calibri"/>
              </a:rPr>
              <a:t> </a:t>
            </a:r>
            <a:r>
              <a:rPr sz="2300" spc="-5" dirty="0">
                <a:latin typeface="Calibri"/>
                <a:cs typeface="Calibri"/>
              </a:rPr>
              <a:t>well</a:t>
            </a:r>
            <a:r>
              <a:rPr sz="2300" spc="20" dirty="0">
                <a:latin typeface="Calibri"/>
                <a:cs typeface="Calibri"/>
              </a:rPr>
              <a:t> </a:t>
            </a:r>
            <a:r>
              <a:rPr sz="2300" dirty="0">
                <a:latin typeface="Calibri"/>
                <a:cs typeface="Calibri"/>
              </a:rPr>
              <a:t>known</a:t>
            </a:r>
            <a:r>
              <a:rPr sz="2300" spc="-10" dirty="0">
                <a:latin typeface="Calibri"/>
                <a:cs typeface="Calibri"/>
              </a:rPr>
              <a:t> </a:t>
            </a:r>
            <a:r>
              <a:rPr sz="2300" spc="5" dirty="0">
                <a:latin typeface="Calibri"/>
                <a:cs typeface="Calibri"/>
              </a:rPr>
              <a:t>SID</a:t>
            </a:r>
            <a:r>
              <a:rPr sz="2300" spc="-5" dirty="0">
                <a:latin typeface="Calibri"/>
                <a:cs typeface="Calibri"/>
              </a:rPr>
              <a:t> groups</a:t>
            </a:r>
            <a:r>
              <a:rPr sz="2300" spc="15" dirty="0">
                <a:latin typeface="Calibri"/>
                <a:cs typeface="Calibri"/>
              </a:rPr>
              <a:t> </a:t>
            </a:r>
            <a:r>
              <a:rPr sz="2300" spc="-15" dirty="0">
                <a:latin typeface="Calibri"/>
                <a:cs typeface="Calibri"/>
              </a:rPr>
              <a:t>(“Authenticated </a:t>
            </a:r>
            <a:r>
              <a:rPr sz="2300" spc="-505" dirty="0">
                <a:latin typeface="Calibri"/>
                <a:cs typeface="Calibri"/>
              </a:rPr>
              <a:t> </a:t>
            </a:r>
            <a:r>
              <a:rPr sz="2300" dirty="0">
                <a:latin typeface="Calibri"/>
                <a:cs typeface="Calibri"/>
              </a:rPr>
              <a:t>Users”),</a:t>
            </a:r>
            <a:r>
              <a:rPr sz="2300" spc="-25" dirty="0">
                <a:latin typeface="Calibri"/>
                <a:cs typeface="Calibri"/>
              </a:rPr>
              <a:t> </a:t>
            </a:r>
            <a:r>
              <a:rPr sz="2300" dirty="0">
                <a:latin typeface="Calibri"/>
                <a:cs typeface="Calibri"/>
              </a:rPr>
              <a:t>and</a:t>
            </a:r>
            <a:r>
              <a:rPr sz="2300" spc="15" dirty="0">
                <a:latin typeface="Calibri"/>
                <a:cs typeface="Calibri"/>
              </a:rPr>
              <a:t> </a:t>
            </a:r>
            <a:r>
              <a:rPr sz="2300" dirty="0">
                <a:latin typeface="Calibri"/>
                <a:cs typeface="Calibri"/>
              </a:rPr>
              <a:t>other </a:t>
            </a:r>
            <a:r>
              <a:rPr sz="2300" spc="-5" dirty="0">
                <a:latin typeface="Calibri"/>
                <a:cs typeface="Calibri"/>
              </a:rPr>
              <a:t>groups</a:t>
            </a:r>
            <a:endParaRPr sz="2300">
              <a:latin typeface="Calibri"/>
              <a:cs typeface="Calibri"/>
            </a:endParaRPr>
          </a:p>
          <a:p>
            <a:pPr>
              <a:lnSpc>
                <a:spcPct val="100000"/>
              </a:lnSpc>
              <a:spcBef>
                <a:spcPts val="10"/>
              </a:spcBef>
              <a:buFont typeface="Wingdings"/>
              <a:buChar char=""/>
            </a:pPr>
            <a:endParaRPr sz="2750">
              <a:latin typeface="Calibri"/>
              <a:cs typeface="Calibri"/>
            </a:endParaRPr>
          </a:p>
          <a:p>
            <a:pPr marL="335280" marR="182880" indent="-323215">
              <a:lnSpc>
                <a:spcPct val="100899"/>
              </a:lnSpc>
              <a:buSzPct val="45652"/>
              <a:buFont typeface="Wingdings"/>
              <a:buChar char=""/>
              <a:tabLst>
                <a:tab pos="335280" algn="l"/>
                <a:tab pos="335915" algn="l"/>
              </a:tabLst>
            </a:pPr>
            <a:r>
              <a:rPr sz="2300" dirty="0">
                <a:latin typeface="Calibri"/>
                <a:cs typeface="Calibri"/>
              </a:rPr>
              <a:t>Simplifies</a:t>
            </a:r>
            <a:r>
              <a:rPr sz="2300" spc="40" dirty="0">
                <a:latin typeface="Calibri"/>
                <a:cs typeface="Calibri"/>
              </a:rPr>
              <a:t> </a:t>
            </a:r>
            <a:r>
              <a:rPr sz="2300" dirty="0">
                <a:latin typeface="Calibri"/>
                <a:cs typeface="Calibri"/>
              </a:rPr>
              <a:t>permissions</a:t>
            </a:r>
            <a:r>
              <a:rPr sz="2300" spc="35" dirty="0">
                <a:latin typeface="Calibri"/>
                <a:cs typeface="Calibri"/>
              </a:rPr>
              <a:t> </a:t>
            </a:r>
            <a:r>
              <a:rPr sz="2300" spc="-5" dirty="0">
                <a:latin typeface="Calibri"/>
                <a:cs typeface="Calibri"/>
              </a:rPr>
              <a:t>management</a:t>
            </a:r>
            <a:r>
              <a:rPr sz="2300" spc="30" dirty="0">
                <a:latin typeface="Calibri"/>
                <a:cs typeface="Calibri"/>
              </a:rPr>
              <a:t> </a:t>
            </a:r>
            <a:r>
              <a:rPr sz="2300" spc="-5" dirty="0">
                <a:latin typeface="Calibri"/>
                <a:cs typeface="Calibri"/>
              </a:rPr>
              <a:t>(groups</a:t>
            </a:r>
            <a:r>
              <a:rPr sz="2300" spc="10" dirty="0">
                <a:latin typeface="Calibri"/>
                <a:cs typeface="Calibri"/>
              </a:rPr>
              <a:t> </a:t>
            </a:r>
            <a:r>
              <a:rPr sz="2300" spc="-5" dirty="0">
                <a:latin typeface="Calibri"/>
                <a:cs typeface="Calibri"/>
              </a:rPr>
              <a:t>can</a:t>
            </a:r>
            <a:r>
              <a:rPr sz="2300" spc="10" dirty="0">
                <a:latin typeface="Calibri"/>
                <a:cs typeface="Calibri"/>
              </a:rPr>
              <a:t> </a:t>
            </a:r>
            <a:r>
              <a:rPr sz="2300" dirty="0">
                <a:latin typeface="Calibri"/>
                <a:cs typeface="Calibri"/>
              </a:rPr>
              <a:t>be</a:t>
            </a:r>
            <a:r>
              <a:rPr sz="2300" spc="-5" dirty="0">
                <a:latin typeface="Calibri"/>
                <a:cs typeface="Calibri"/>
              </a:rPr>
              <a:t> granted/denied </a:t>
            </a:r>
            <a:r>
              <a:rPr sz="2300" spc="-505" dirty="0">
                <a:latin typeface="Calibri"/>
                <a:cs typeface="Calibri"/>
              </a:rPr>
              <a:t> </a:t>
            </a:r>
            <a:r>
              <a:rPr sz="2300" dirty="0">
                <a:latin typeface="Calibri"/>
                <a:cs typeface="Calibri"/>
              </a:rPr>
              <a:t>permissions)</a:t>
            </a:r>
            <a:endParaRPr sz="2300">
              <a:latin typeface="Calibri"/>
              <a:cs typeface="Calibri"/>
            </a:endParaRPr>
          </a:p>
          <a:p>
            <a:pPr>
              <a:lnSpc>
                <a:spcPct val="100000"/>
              </a:lnSpc>
              <a:spcBef>
                <a:spcPts val="40"/>
              </a:spcBef>
              <a:buFont typeface="Wingdings"/>
              <a:buChar char=""/>
            </a:pPr>
            <a:endParaRPr sz="2750">
              <a:latin typeface="Calibri"/>
              <a:cs typeface="Calibri"/>
            </a:endParaRPr>
          </a:p>
          <a:p>
            <a:pPr marL="335280" indent="-323215">
              <a:lnSpc>
                <a:spcPct val="100000"/>
              </a:lnSpc>
              <a:buSzPct val="45652"/>
              <a:buFont typeface="Wingdings"/>
              <a:buChar char=""/>
              <a:tabLst>
                <a:tab pos="335280" algn="l"/>
                <a:tab pos="335915" algn="l"/>
              </a:tabLst>
            </a:pPr>
            <a:r>
              <a:rPr sz="2300" dirty="0">
                <a:latin typeface="Calibri"/>
                <a:cs typeface="Calibri"/>
              </a:rPr>
              <a:t>Built-in</a:t>
            </a:r>
            <a:r>
              <a:rPr sz="2300" spc="-10" dirty="0">
                <a:latin typeface="Calibri"/>
                <a:cs typeface="Calibri"/>
              </a:rPr>
              <a:t> </a:t>
            </a:r>
            <a:r>
              <a:rPr sz="2300" spc="-5" dirty="0">
                <a:latin typeface="Calibri"/>
                <a:cs typeface="Calibri"/>
              </a:rPr>
              <a:t>Groups</a:t>
            </a:r>
            <a:endParaRPr sz="2300">
              <a:latin typeface="Calibri"/>
              <a:cs typeface="Calibri"/>
            </a:endParaRPr>
          </a:p>
          <a:p>
            <a:pPr marL="768350" lvl="1" indent="-325120">
              <a:lnSpc>
                <a:spcPct val="100000"/>
              </a:lnSpc>
              <a:spcBef>
                <a:spcPts val="650"/>
              </a:spcBef>
              <a:buSzPct val="74358"/>
              <a:buFont typeface="Symbol"/>
              <a:buChar char=""/>
              <a:tabLst>
                <a:tab pos="768350" algn="l"/>
                <a:tab pos="768985" algn="l"/>
              </a:tabLst>
            </a:pPr>
            <a:r>
              <a:rPr sz="1950" dirty="0">
                <a:latin typeface="Calibri"/>
                <a:cs typeface="Calibri"/>
              </a:rPr>
              <a:t>Administrators,</a:t>
            </a:r>
            <a:r>
              <a:rPr sz="1950" spc="-10" dirty="0">
                <a:latin typeface="Calibri"/>
                <a:cs typeface="Calibri"/>
              </a:rPr>
              <a:t> </a:t>
            </a:r>
            <a:r>
              <a:rPr sz="1950" dirty="0">
                <a:latin typeface="Calibri"/>
                <a:cs typeface="Calibri"/>
              </a:rPr>
              <a:t>Power</a:t>
            </a:r>
            <a:r>
              <a:rPr sz="1950" spc="-5" dirty="0">
                <a:latin typeface="Calibri"/>
                <a:cs typeface="Calibri"/>
              </a:rPr>
              <a:t> </a:t>
            </a:r>
            <a:r>
              <a:rPr sz="1950" spc="5" dirty="0">
                <a:latin typeface="Calibri"/>
                <a:cs typeface="Calibri"/>
              </a:rPr>
              <a:t>Users,</a:t>
            </a:r>
            <a:r>
              <a:rPr sz="1950" spc="-10" dirty="0">
                <a:latin typeface="Calibri"/>
                <a:cs typeface="Calibri"/>
              </a:rPr>
              <a:t> </a:t>
            </a:r>
            <a:r>
              <a:rPr sz="1950" spc="5" dirty="0">
                <a:latin typeface="Calibri"/>
                <a:cs typeface="Calibri"/>
              </a:rPr>
              <a:t>Users</a:t>
            </a:r>
            <a:endParaRPr sz="1950">
              <a:latin typeface="Calibri"/>
              <a:cs typeface="Calibri"/>
            </a:endParaRPr>
          </a:p>
          <a:p>
            <a:pPr lvl="1">
              <a:lnSpc>
                <a:spcPct val="100000"/>
              </a:lnSpc>
              <a:spcBef>
                <a:spcPts val="25"/>
              </a:spcBef>
              <a:buFont typeface="Symbol"/>
              <a:buChar char=""/>
            </a:pPr>
            <a:endParaRPr sz="2100">
              <a:latin typeface="Calibri"/>
              <a:cs typeface="Calibri"/>
            </a:endParaRPr>
          </a:p>
          <a:p>
            <a:pPr marL="335280" indent="-323215">
              <a:lnSpc>
                <a:spcPct val="100000"/>
              </a:lnSpc>
              <a:spcBef>
                <a:spcPts val="5"/>
              </a:spcBef>
              <a:buSzPct val="45652"/>
              <a:buFont typeface="Wingdings"/>
              <a:buChar char=""/>
              <a:tabLst>
                <a:tab pos="335280" algn="l"/>
                <a:tab pos="335915" algn="l"/>
              </a:tabLst>
            </a:pPr>
            <a:r>
              <a:rPr sz="2300" spc="5" dirty="0">
                <a:latin typeface="Calibri"/>
                <a:cs typeface="Calibri"/>
              </a:rPr>
              <a:t>Of</a:t>
            </a:r>
            <a:r>
              <a:rPr sz="2300" dirty="0">
                <a:latin typeface="Calibri"/>
                <a:cs typeface="Calibri"/>
              </a:rPr>
              <a:t> </a:t>
            </a:r>
            <a:r>
              <a:rPr sz="2300" spc="-10" dirty="0">
                <a:latin typeface="Calibri"/>
                <a:cs typeface="Calibri"/>
              </a:rPr>
              <a:t>course</a:t>
            </a:r>
            <a:r>
              <a:rPr sz="2300" spc="5" dirty="0">
                <a:latin typeface="Calibri"/>
                <a:cs typeface="Calibri"/>
              </a:rPr>
              <a:t> </a:t>
            </a:r>
            <a:r>
              <a:rPr sz="2300" dirty="0">
                <a:latin typeface="Calibri"/>
                <a:cs typeface="Calibri"/>
              </a:rPr>
              <a:t>new</a:t>
            </a:r>
            <a:r>
              <a:rPr sz="2300" spc="-10" dirty="0">
                <a:latin typeface="Calibri"/>
                <a:cs typeface="Calibri"/>
              </a:rPr>
              <a:t> </a:t>
            </a:r>
            <a:r>
              <a:rPr sz="2300" spc="-5" dirty="0">
                <a:latin typeface="Calibri"/>
                <a:cs typeface="Calibri"/>
              </a:rPr>
              <a:t>groups</a:t>
            </a:r>
            <a:r>
              <a:rPr sz="2300" dirty="0">
                <a:latin typeface="Calibri"/>
                <a:cs typeface="Calibri"/>
              </a:rPr>
              <a:t> </a:t>
            </a:r>
            <a:r>
              <a:rPr sz="2300" spc="-5" dirty="0">
                <a:latin typeface="Calibri"/>
                <a:cs typeface="Calibri"/>
              </a:rPr>
              <a:t>can</a:t>
            </a:r>
            <a:r>
              <a:rPr sz="2300" spc="10" dirty="0">
                <a:latin typeface="Calibri"/>
                <a:cs typeface="Calibri"/>
              </a:rPr>
              <a:t> </a:t>
            </a:r>
            <a:r>
              <a:rPr sz="2300" dirty="0">
                <a:latin typeface="Calibri"/>
                <a:cs typeface="Calibri"/>
              </a:rPr>
              <a:t>be</a:t>
            </a:r>
            <a:r>
              <a:rPr sz="2300" spc="-10" dirty="0">
                <a:latin typeface="Calibri"/>
                <a:cs typeface="Calibri"/>
              </a:rPr>
              <a:t> created</a:t>
            </a:r>
            <a:r>
              <a:rPr sz="2300" spc="-5" dirty="0">
                <a:latin typeface="Calibri"/>
                <a:cs typeface="Calibri"/>
              </a:rPr>
              <a:t> </a:t>
            </a:r>
            <a:r>
              <a:rPr sz="2300" dirty="0">
                <a:latin typeface="Calibri"/>
                <a:cs typeface="Calibri"/>
              </a:rPr>
              <a:t>too.</a:t>
            </a:r>
            <a:endParaRPr sz="23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6425565"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 </a:t>
            </a:r>
            <a:r>
              <a:rPr spc="15" dirty="0"/>
              <a:t>Model</a:t>
            </a:r>
            <a:r>
              <a:rPr spc="5" dirty="0"/>
              <a:t> </a:t>
            </a:r>
            <a:r>
              <a:rPr spc="15" dirty="0"/>
              <a:t>–</a:t>
            </a:r>
            <a:r>
              <a:rPr spc="5" dirty="0"/>
              <a:t> </a:t>
            </a:r>
            <a:r>
              <a:rPr spc="-5" dirty="0"/>
              <a:t>Groups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691580"/>
            <a:ext cx="4193540" cy="2110740"/>
          </a:xfrm>
          <a:prstGeom prst="rect">
            <a:avLst/>
          </a:prstGeom>
        </p:spPr>
        <p:txBody>
          <a:bodyPr vert="horz" wrap="square" lIns="0" tIns="106045" rIns="0" bIns="0" rtlCol="0">
            <a:spAutoFit/>
          </a:bodyPr>
          <a:lstStyle/>
          <a:p>
            <a:pPr marL="335280" indent="-323215">
              <a:lnSpc>
                <a:spcPct val="100000"/>
              </a:lnSpc>
              <a:spcBef>
                <a:spcPts val="835"/>
              </a:spcBef>
              <a:buSzPct val="45652"/>
              <a:buFont typeface="Wingdings"/>
              <a:buChar char=""/>
              <a:tabLst>
                <a:tab pos="335280" algn="l"/>
                <a:tab pos="335915" algn="l"/>
              </a:tabLst>
            </a:pPr>
            <a:r>
              <a:rPr sz="2300" spc="-40" dirty="0">
                <a:latin typeface="Calibri"/>
                <a:cs typeface="Calibri"/>
              </a:rPr>
              <a:t>Tools</a:t>
            </a:r>
            <a:r>
              <a:rPr sz="2300" spc="-5" dirty="0">
                <a:latin typeface="Calibri"/>
                <a:cs typeface="Calibri"/>
              </a:rPr>
              <a:t> </a:t>
            </a:r>
            <a:r>
              <a:rPr sz="2300" spc="-15" dirty="0">
                <a:latin typeface="Calibri"/>
                <a:cs typeface="Calibri"/>
              </a:rPr>
              <a:t>for</a:t>
            </a:r>
            <a:r>
              <a:rPr sz="2300" spc="10" dirty="0">
                <a:latin typeface="Calibri"/>
                <a:cs typeface="Calibri"/>
              </a:rPr>
              <a:t> </a:t>
            </a:r>
            <a:r>
              <a:rPr sz="2300" spc="-10" dirty="0">
                <a:latin typeface="Calibri"/>
                <a:cs typeface="Calibri"/>
              </a:rPr>
              <a:t>interacting</a:t>
            </a:r>
            <a:r>
              <a:rPr sz="2300" spc="20" dirty="0">
                <a:latin typeface="Calibri"/>
                <a:cs typeface="Calibri"/>
              </a:rPr>
              <a:t> </a:t>
            </a:r>
            <a:r>
              <a:rPr sz="2300" spc="5" dirty="0">
                <a:latin typeface="Calibri"/>
                <a:cs typeface="Calibri"/>
              </a:rPr>
              <a:t>with</a:t>
            </a:r>
            <a:r>
              <a:rPr sz="2300" dirty="0">
                <a:latin typeface="Calibri"/>
                <a:cs typeface="Calibri"/>
              </a:rPr>
              <a:t> </a:t>
            </a:r>
            <a:r>
              <a:rPr sz="2300" spc="-5" dirty="0">
                <a:latin typeface="Calibri"/>
                <a:cs typeface="Calibri"/>
              </a:rPr>
              <a:t>groups</a:t>
            </a:r>
            <a:endParaRPr sz="2300">
              <a:latin typeface="Calibri"/>
              <a:cs typeface="Calibri"/>
            </a:endParaRPr>
          </a:p>
          <a:p>
            <a:pPr marL="768350" lvl="1" indent="-325120">
              <a:lnSpc>
                <a:spcPct val="100000"/>
              </a:lnSpc>
              <a:spcBef>
                <a:spcPts val="650"/>
              </a:spcBef>
              <a:buSzPct val="74358"/>
              <a:buFont typeface="Symbol"/>
              <a:buChar char=""/>
              <a:tabLst>
                <a:tab pos="768350" algn="l"/>
                <a:tab pos="768985" algn="l"/>
              </a:tabLst>
            </a:pPr>
            <a:r>
              <a:rPr sz="1950" spc="15" dirty="0">
                <a:latin typeface="Calibri"/>
                <a:cs typeface="Calibri"/>
              </a:rPr>
              <a:t>Command</a:t>
            </a:r>
            <a:r>
              <a:rPr sz="1950" dirty="0">
                <a:latin typeface="Calibri"/>
                <a:cs typeface="Calibri"/>
              </a:rPr>
              <a:t> </a:t>
            </a:r>
            <a:r>
              <a:rPr sz="1950" spc="5" dirty="0">
                <a:latin typeface="Calibri"/>
                <a:cs typeface="Calibri"/>
              </a:rPr>
              <a:t>line:</a:t>
            </a:r>
            <a:r>
              <a:rPr sz="1950" spc="-25" dirty="0">
                <a:latin typeface="Calibri"/>
                <a:cs typeface="Calibri"/>
              </a:rPr>
              <a:t> </a:t>
            </a:r>
            <a:r>
              <a:rPr sz="1950" spc="5" dirty="0">
                <a:latin typeface="Calibri"/>
                <a:cs typeface="Calibri"/>
              </a:rPr>
              <a:t>net</a:t>
            </a:r>
            <a:r>
              <a:rPr sz="1950" dirty="0">
                <a:latin typeface="Calibri"/>
                <a:cs typeface="Calibri"/>
              </a:rPr>
              <a:t> </a:t>
            </a:r>
            <a:r>
              <a:rPr sz="1950" spc="5" dirty="0">
                <a:latin typeface="Calibri"/>
                <a:cs typeface="Calibri"/>
              </a:rPr>
              <a:t>group</a:t>
            </a:r>
            <a:endParaRPr sz="1950">
              <a:latin typeface="Calibri"/>
              <a:cs typeface="Calibri"/>
            </a:endParaRPr>
          </a:p>
          <a:p>
            <a:pPr lvl="1">
              <a:lnSpc>
                <a:spcPct val="100000"/>
              </a:lnSpc>
              <a:spcBef>
                <a:spcPts val="5"/>
              </a:spcBef>
              <a:buFont typeface="Symbol"/>
              <a:buChar char=""/>
            </a:pPr>
            <a:endParaRPr sz="2150">
              <a:latin typeface="Calibri"/>
              <a:cs typeface="Calibri"/>
            </a:endParaRPr>
          </a:p>
          <a:p>
            <a:pPr marL="768350" lvl="1" indent="-325120">
              <a:lnSpc>
                <a:spcPct val="100000"/>
              </a:lnSpc>
              <a:buSzPct val="74358"/>
              <a:buFont typeface="Symbol"/>
              <a:buChar char=""/>
              <a:tabLst>
                <a:tab pos="768350" algn="l"/>
                <a:tab pos="768985" algn="l"/>
              </a:tabLst>
            </a:pPr>
            <a:r>
              <a:rPr sz="1950" spc="10" dirty="0">
                <a:latin typeface="Calibri"/>
                <a:cs typeface="Calibri"/>
              </a:rPr>
              <a:t>GUI:</a:t>
            </a:r>
            <a:r>
              <a:rPr sz="1950" spc="-20" dirty="0">
                <a:latin typeface="Calibri"/>
                <a:cs typeface="Calibri"/>
              </a:rPr>
              <a:t> </a:t>
            </a:r>
            <a:r>
              <a:rPr sz="1950" spc="15" dirty="0">
                <a:latin typeface="Calibri"/>
                <a:cs typeface="Calibri"/>
              </a:rPr>
              <a:t>Same</a:t>
            </a:r>
            <a:r>
              <a:rPr sz="1950" spc="10" dirty="0">
                <a:latin typeface="Calibri"/>
                <a:cs typeface="Calibri"/>
              </a:rPr>
              <a:t> as</a:t>
            </a:r>
            <a:r>
              <a:rPr sz="1950" spc="-15" dirty="0">
                <a:latin typeface="Calibri"/>
                <a:cs typeface="Calibri"/>
              </a:rPr>
              <a:t> </a:t>
            </a:r>
            <a:r>
              <a:rPr sz="1950" spc="5" dirty="0">
                <a:latin typeface="Calibri"/>
                <a:cs typeface="Calibri"/>
              </a:rPr>
              <a:t>Users</a:t>
            </a:r>
            <a:endParaRPr sz="1950">
              <a:latin typeface="Calibri"/>
              <a:cs typeface="Calibri"/>
            </a:endParaRPr>
          </a:p>
          <a:p>
            <a:pPr lvl="1">
              <a:lnSpc>
                <a:spcPct val="100000"/>
              </a:lnSpc>
              <a:spcBef>
                <a:spcPts val="50"/>
              </a:spcBef>
              <a:buFont typeface="Symbol"/>
              <a:buChar char=""/>
            </a:pPr>
            <a:endParaRPr sz="2100">
              <a:latin typeface="Calibri"/>
              <a:cs typeface="Calibri"/>
            </a:endParaRPr>
          </a:p>
          <a:p>
            <a:pPr marL="768350" lvl="1" indent="-325120">
              <a:lnSpc>
                <a:spcPct val="100000"/>
              </a:lnSpc>
              <a:buSzPct val="74358"/>
              <a:buFont typeface="Symbol"/>
              <a:buChar char=""/>
              <a:tabLst>
                <a:tab pos="768350" algn="l"/>
                <a:tab pos="768985" algn="l"/>
              </a:tabLst>
            </a:pPr>
            <a:r>
              <a:rPr sz="1950" dirty="0">
                <a:latin typeface="Calibri"/>
                <a:cs typeface="Calibri"/>
              </a:rPr>
              <a:t>Powershell</a:t>
            </a:r>
            <a:endParaRPr sz="195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7197725"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a:t>
            </a:r>
            <a:r>
              <a:rPr spc="5" dirty="0"/>
              <a:t> </a:t>
            </a:r>
            <a:r>
              <a:rPr spc="15" dirty="0"/>
              <a:t>Model</a:t>
            </a:r>
            <a:r>
              <a:rPr spc="5" dirty="0"/>
              <a:t> </a:t>
            </a:r>
            <a:r>
              <a:rPr spc="10" dirty="0"/>
              <a:t>-</a:t>
            </a:r>
            <a:r>
              <a:rPr spc="-5" dirty="0"/>
              <a:t> </a:t>
            </a:r>
            <a:r>
              <a:rPr spc="5" dirty="0"/>
              <a:t>Permissions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783207"/>
            <a:ext cx="8317230" cy="4012565"/>
          </a:xfrm>
          <a:prstGeom prst="rect">
            <a:avLst/>
          </a:prstGeom>
        </p:spPr>
        <p:txBody>
          <a:bodyPr vert="horz" wrap="square" lIns="0" tIns="13335" rIns="0" bIns="0" rtlCol="0">
            <a:spAutoFit/>
          </a:bodyPr>
          <a:lstStyle/>
          <a:p>
            <a:pPr marL="335280" marR="10160" indent="-323215">
              <a:lnSpc>
                <a:spcPct val="100400"/>
              </a:lnSpc>
              <a:spcBef>
                <a:spcPts val="105"/>
              </a:spcBef>
              <a:buSzPct val="45652"/>
              <a:buFont typeface="Wingdings"/>
              <a:buChar char=""/>
              <a:tabLst>
                <a:tab pos="335280" algn="l"/>
                <a:tab pos="335915" algn="l"/>
              </a:tabLst>
            </a:pPr>
            <a:r>
              <a:rPr sz="2300" dirty="0">
                <a:latin typeface="Calibri"/>
                <a:cs typeface="Calibri"/>
              </a:rPr>
              <a:t>Windows</a:t>
            </a:r>
            <a:r>
              <a:rPr sz="2300" spc="15" dirty="0">
                <a:latin typeface="Calibri"/>
                <a:cs typeface="Calibri"/>
              </a:rPr>
              <a:t> </a:t>
            </a:r>
            <a:r>
              <a:rPr sz="2300" spc="-5" dirty="0">
                <a:latin typeface="Calibri"/>
                <a:cs typeface="Calibri"/>
              </a:rPr>
              <a:t>defines</a:t>
            </a:r>
            <a:r>
              <a:rPr sz="2300" spc="15" dirty="0">
                <a:latin typeface="Calibri"/>
                <a:cs typeface="Calibri"/>
              </a:rPr>
              <a:t> </a:t>
            </a:r>
            <a:r>
              <a:rPr sz="2300" dirty="0">
                <a:latin typeface="Calibri"/>
                <a:cs typeface="Calibri"/>
              </a:rPr>
              <a:t>permissions</a:t>
            </a:r>
            <a:r>
              <a:rPr sz="2300" spc="35" dirty="0">
                <a:latin typeface="Calibri"/>
                <a:cs typeface="Calibri"/>
              </a:rPr>
              <a:t> </a:t>
            </a:r>
            <a:r>
              <a:rPr sz="2300" spc="-5" dirty="0">
                <a:latin typeface="Calibri"/>
                <a:cs typeface="Calibri"/>
              </a:rPr>
              <a:t>using</a:t>
            </a:r>
            <a:r>
              <a:rPr sz="2300" spc="10" dirty="0">
                <a:latin typeface="Calibri"/>
                <a:cs typeface="Calibri"/>
              </a:rPr>
              <a:t> </a:t>
            </a:r>
            <a:r>
              <a:rPr sz="2300" dirty="0">
                <a:latin typeface="Calibri"/>
                <a:cs typeface="Calibri"/>
              </a:rPr>
              <a:t>Access</a:t>
            </a:r>
            <a:r>
              <a:rPr sz="2300" spc="-20" dirty="0">
                <a:latin typeface="Calibri"/>
                <a:cs typeface="Calibri"/>
              </a:rPr>
              <a:t> </a:t>
            </a:r>
            <a:r>
              <a:rPr sz="2300" spc="-5" dirty="0">
                <a:latin typeface="Calibri"/>
                <a:cs typeface="Calibri"/>
              </a:rPr>
              <a:t>Control</a:t>
            </a:r>
            <a:r>
              <a:rPr sz="2300" spc="25" dirty="0">
                <a:latin typeface="Calibri"/>
                <a:cs typeface="Calibri"/>
              </a:rPr>
              <a:t> </a:t>
            </a:r>
            <a:r>
              <a:rPr sz="2300" spc="-5" dirty="0">
                <a:latin typeface="Calibri"/>
                <a:cs typeface="Calibri"/>
              </a:rPr>
              <a:t>Lists</a:t>
            </a:r>
            <a:r>
              <a:rPr sz="2300" spc="5" dirty="0">
                <a:latin typeface="Calibri"/>
                <a:cs typeface="Calibri"/>
              </a:rPr>
              <a:t> </a:t>
            </a:r>
            <a:r>
              <a:rPr sz="2300" dirty="0">
                <a:latin typeface="Calibri"/>
                <a:cs typeface="Calibri"/>
              </a:rPr>
              <a:t>(</a:t>
            </a:r>
            <a:r>
              <a:rPr sz="2300" b="1" dirty="0">
                <a:latin typeface="Calibri"/>
                <a:cs typeface="Calibri"/>
              </a:rPr>
              <a:t>ACLs</a:t>
            </a:r>
            <a:r>
              <a:rPr sz="2300" dirty="0">
                <a:latin typeface="Calibri"/>
                <a:cs typeface="Calibri"/>
              </a:rPr>
              <a:t>)</a:t>
            </a:r>
            <a:r>
              <a:rPr sz="2300" spc="-20" dirty="0">
                <a:latin typeface="Calibri"/>
                <a:cs typeface="Calibri"/>
              </a:rPr>
              <a:t> </a:t>
            </a:r>
            <a:r>
              <a:rPr sz="2300" dirty="0">
                <a:latin typeface="Calibri"/>
                <a:cs typeface="Calibri"/>
              </a:rPr>
              <a:t>and </a:t>
            </a:r>
            <a:r>
              <a:rPr sz="2300" spc="-505" dirty="0">
                <a:latin typeface="Calibri"/>
                <a:cs typeface="Calibri"/>
              </a:rPr>
              <a:t> </a:t>
            </a:r>
            <a:r>
              <a:rPr sz="2300" spc="5" dirty="0">
                <a:latin typeface="Calibri"/>
                <a:cs typeface="Calibri"/>
              </a:rPr>
              <a:t>Access</a:t>
            </a:r>
            <a:r>
              <a:rPr sz="2300" spc="-30" dirty="0">
                <a:latin typeface="Calibri"/>
                <a:cs typeface="Calibri"/>
              </a:rPr>
              <a:t> </a:t>
            </a:r>
            <a:r>
              <a:rPr sz="2300" spc="-5" dirty="0">
                <a:latin typeface="Calibri"/>
                <a:cs typeface="Calibri"/>
              </a:rPr>
              <a:t>Control</a:t>
            </a:r>
            <a:r>
              <a:rPr sz="2300" spc="15" dirty="0">
                <a:latin typeface="Calibri"/>
                <a:cs typeface="Calibri"/>
              </a:rPr>
              <a:t> </a:t>
            </a:r>
            <a:r>
              <a:rPr sz="2300" spc="-5" dirty="0">
                <a:latin typeface="Calibri"/>
                <a:cs typeface="Calibri"/>
              </a:rPr>
              <a:t>Entries</a:t>
            </a:r>
            <a:r>
              <a:rPr sz="2300" dirty="0">
                <a:latin typeface="Calibri"/>
                <a:cs typeface="Calibri"/>
              </a:rPr>
              <a:t> (ACEs)</a:t>
            </a:r>
            <a:endParaRPr sz="2300">
              <a:latin typeface="Calibri"/>
              <a:cs typeface="Calibri"/>
            </a:endParaRPr>
          </a:p>
          <a:p>
            <a:pPr>
              <a:lnSpc>
                <a:spcPct val="100000"/>
              </a:lnSpc>
              <a:spcBef>
                <a:spcPts val="10"/>
              </a:spcBef>
              <a:buFont typeface="Wingdings"/>
              <a:buChar char=""/>
            </a:pPr>
            <a:endParaRPr sz="2750">
              <a:latin typeface="Calibri"/>
              <a:cs typeface="Calibri"/>
            </a:endParaRPr>
          </a:p>
          <a:p>
            <a:pPr marL="335280" marR="5080" indent="-323215">
              <a:lnSpc>
                <a:spcPct val="100899"/>
              </a:lnSpc>
              <a:buSzPct val="45652"/>
              <a:buFont typeface="Wingdings"/>
              <a:buChar char=""/>
              <a:tabLst>
                <a:tab pos="335280" algn="l"/>
                <a:tab pos="335915" algn="l"/>
              </a:tabLst>
            </a:pPr>
            <a:r>
              <a:rPr sz="2300" spc="5" dirty="0">
                <a:latin typeface="Calibri"/>
                <a:cs typeface="Calibri"/>
              </a:rPr>
              <a:t>A</a:t>
            </a:r>
            <a:r>
              <a:rPr sz="2300" spc="-5" dirty="0">
                <a:latin typeface="Calibri"/>
                <a:cs typeface="Calibri"/>
              </a:rPr>
              <a:t> resource's</a:t>
            </a:r>
            <a:r>
              <a:rPr sz="2300" spc="20" dirty="0">
                <a:latin typeface="Calibri"/>
                <a:cs typeface="Calibri"/>
              </a:rPr>
              <a:t> </a:t>
            </a:r>
            <a:r>
              <a:rPr sz="2300" dirty="0">
                <a:latin typeface="Calibri"/>
                <a:cs typeface="Calibri"/>
              </a:rPr>
              <a:t>ACL</a:t>
            </a:r>
            <a:r>
              <a:rPr sz="2300" spc="-10" dirty="0">
                <a:latin typeface="Calibri"/>
                <a:cs typeface="Calibri"/>
              </a:rPr>
              <a:t> </a:t>
            </a:r>
            <a:r>
              <a:rPr sz="2300" spc="-5" dirty="0">
                <a:latin typeface="Calibri"/>
                <a:cs typeface="Calibri"/>
              </a:rPr>
              <a:t>contains</a:t>
            </a:r>
            <a:r>
              <a:rPr sz="2300" spc="5" dirty="0">
                <a:latin typeface="Calibri"/>
                <a:cs typeface="Calibri"/>
              </a:rPr>
              <a:t> </a:t>
            </a:r>
            <a:r>
              <a:rPr sz="2300" dirty="0">
                <a:latin typeface="Calibri"/>
                <a:cs typeface="Calibri"/>
              </a:rPr>
              <a:t>the</a:t>
            </a:r>
            <a:r>
              <a:rPr sz="2300" spc="10" dirty="0">
                <a:latin typeface="Calibri"/>
                <a:cs typeface="Calibri"/>
              </a:rPr>
              <a:t> </a:t>
            </a:r>
            <a:r>
              <a:rPr sz="2300" dirty="0">
                <a:latin typeface="Calibri"/>
                <a:cs typeface="Calibri"/>
              </a:rPr>
              <a:t>full</a:t>
            </a:r>
            <a:r>
              <a:rPr sz="2300" spc="15" dirty="0">
                <a:latin typeface="Calibri"/>
                <a:cs typeface="Calibri"/>
              </a:rPr>
              <a:t> </a:t>
            </a:r>
            <a:r>
              <a:rPr sz="2300" spc="-10" dirty="0">
                <a:latin typeface="Calibri"/>
                <a:cs typeface="Calibri"/>
              </a:rPr>
              <a:t>list</a:t>
            </a:r>
            <a:r>
              <a:rPr sz="2300" spc="25" dirty="0">
                <a:latin typeface="Calibri"/>
                <a:cs typeface="Calibri"/>
              </a:rPr>
              <a:t> </a:t>
            </a:r>
            <a:r>
              <a:rPr sz="2300" spc="5" dirty="0">
                <a:latin typeface="Calibri"/>
                <a:cs typeface="Calibri"/>
              </a:rPr>
              <a:t>of</a:t>
            </a:r>
            <a:r>
              <a:rPr sz="2300" spc="10" dirty="0">
                <a:latin typeface="Calibri"/>
                <a:cs typeface="Calibri"/>
              </a:rPr>
              <a:t> </a:t>
            </a:r>
            <a:r>
              <a:rPr sz="2300" dirty="0">
                <a:latin typeface="Calibri"/>
                <a:cs typeface="Calibri"/>
              </a:rPr>
              <a:t>permissions</a:t>
            </a:r>
            <a:r>
              <a:rPr sz="2300" spc="35" dirty="0">
                <a:latin typeface="Calibri"/>
                <a:cs typeface="Calibri"/>
              </a:rPr>
              <a:t> </a:t>
            </a:r>
            <a:r>
              <a:rPr sz="2300" dirty="0">
                <a:latin typeface="Calibri"/>
                <a:cs typeface="Calibri"/>
              </a:rPr>
              <a:t>(</a:t>
            </a:r>
            <a:r>
              <a:rPr sz="2300" b="1" dirty="0">
                <a:latin typeface="Calibri"/>
                <a:cs typeface="Calibri"/>
              </a:rPr>
              <a:t>ACEs</a:t>
            </a:r>
            <a:r>
              <a:rPr sz="2300" dirty="0">
                <a:latin typeface="Calibri"/>
                <a:cs typeface="Calibri"/>
              </a:rPr>
              <a:t>)</a:t>
            </a:r>
            <a:r>
              <a:rPr sz="2300" spc="-20" dirty="0">
                <a:latin typeface="Calibri"/>
                <a:cs typeface="Calibri"/>
              </a:rPr>
              <a:t> </a:t>
            </a:r>
            <a:r>
              <a:rPr sz="2300" spc="-15" dirty="0">
                <a:latin typeface="Calibri"/>
                <a:cs typeface="Calibri"/>
              </a:rPr>
              <a:t>for</a:t>
            </a:r>
            <a:r>
              <a:rPr sz="2300" spc="15" dirty="0">
                <a:latin typeface="Calibri"/>
                <a:cs typeface="Calibri"/>
              </a:rPr>
              <a:t> </a:t>
            </a:r>
            <a:r>
              <a:rPr sz="2300" spc="-5" dirty="0">
                <a:latin typeface="Calibri"/>
                <a:cs typeface="Calibri"/>
              </a:rPr>
              <a:t>that </a:t>
            </a:r>
            <a:r>
              <a:rPr sz="2300" spc="-505" dirty="0">
                <a:latin typeface="Calibri"/>
                <a:cs typeface="Calibri"/>
              </a:rPr>
              <a:t> </a:t>
            </a:r>
            <a:r>
              <a:rPr sz="2300" spc="-5" dirty="0">
                <a:latin typeface="Calibri"/>
                <a:cs typeface="Calibri"/>
              </a:rPr>
              <a:t>resource.</a:t>
            </a:r>
            <a:endParaRPr sz="2300">
              <a:latin typeface="Calibri"/>
              <a:cs typeface="Calibri"/>
            </a:endParaRPr>
          </a:p>
          <a:p>
            <a:pPr>
              <a:lnSpc>
                <a:spcPct val="100000"/>
              </a:lnSpc>
              <a:spcBef>
                <a:spcPts val="40"/>
              </a:spcBef>
              <a:buFont typeface="Wingdings"/>
              <a:buChar char=""/>
            </a:pPr>
            <a:endParaRPr sz="2750">
              <a:latin typeface="Calibri"/>
              <a:cs typeface="Calibri"/>
            </a:endParaRPr>
          </a:p>
          <a:p>
            <a:pPr marL="335280" indent="-323215">
              <a:lnSpc>
                <a:spcPct val="100000"/>
              </a:lnSpc>
              <a:buSzPct val="45652"/>
              <a:buFont typeface="Wingdings"/>
              <a:buChar char=""/>
              <a:tabLst>
                <a:tab pos="335280" algn="l"/>
                <a:tab pos="335915" algn="l"/>
              </a:tabLst>
            </a:pPr>
            <a:r>
              <a:rPr sz="2300" dirty="0">
                <a:latin typeface="Calibri"/>
                <a:cs typeface="Calibri"/>
              </a:rPr>
              <a:t>ACEs</a:t>
            </a:r>
            <a:r>
              <a:rPr sz="2300" spc="-30" dirty="0">
                <a:latin typeface="Calibri"/>
                <a:cs typeface="Calibri"/>
              </a:rPr>
              <a:t> </a:t>
            </a:r>
            <a:r>
              <a:rPr sz="2300" spc="-5" dirty="0">
                <a:latin typeface="Calibri"/>
                <a:cs typeface="Calibri"/>
              </a:rPr>
              <a:t>consist</a:t>
            </a:r>
            <a:r>
              <a:rPr sz="2300" spc="-25" dirty="0">
                <a:latin typeface="Calibri"/>
                <a:cs typeface="Calibri"/>
              </a:rPr>
              <a:t> </a:t>
            </a:r>
            <a:r>
              <a:rPr sz="2300" spc="5" dirty="0">
                <a:latin typeface="Calibri"/>
                <a:cs typeface="Calibri"/>
              </a:rPr>
              <a:t>of:</a:t>
            </a:r>
            <a:endParaRPr sz="2300">
              <a:latin typeface="Calibri"/>
              <a:cs typeface="Calibri"/>
            </a:endParaRPr>
          </a:p>
          <a:p>
            <a:pPr marL="768350" lvl="1" indent="-325120">
              <a:lnSpc>
                <a:spcPct val="100000"/>
              </a:lnSpc>
              <a:spcBef>
                <a:spcPts val="650"/>
              </a:spcBef>
              <a:buSzPct val="74358"/>
              <a:buFont typeface="Symbol"/>
              <a:buChar char=""/>
              <a:tabLst>
                <a:tab pos="768350" algn="l"/>
                <a:tab pos="768985" algn="l"/>
              </a:tabLst>
            </a:pPr>
            <a:r>
              <a:rPr sz="1950" spc="10" dirty="0">
                <a:latin typeface="Calibri"/>
                <a:cs typeface="Calibri"/>
              </a:rPr>
              <a:t>SID</a:t>
            </a:r>
            <a:endParaRPr sz="1950">
              <a:latin typeface="Calibri"/>
              <a:cs typeface="Calibri"/>
            </a:endParaRPr>
          </a:p>
          <a:p>
            <a:pPr marL="768350" lvl="1" indent="-325120">
              <a:lnSpc>
                <a:spcPct val="100000"/>
              </a:lnSpc>
              <a:spcBef>
                <a:spcPts val="240"/>
              </a:spcBef>
              <a:buSzPct val="74358"/>
              <a:buFont typeface="Symbol"/>
              <a:buChar char=""/>
              <a:tabLst>
                <a:tab pos="768350" algn="l"/>
                <a:tab pos="768985" algn="l"/>
              </a:tabLst>
            </a:pPr>
            <a:r>
              <a:rPr sz="1950" spc="10" dirty="0">
                <a:latin typeface="Calibri"/>
                <a:cs typeface="Calibri"/>
              </a:rPr>
              <a:t>Access</a:t>
            </a:r>
            <a:r>
              <a:rPr sz="1950" spc="5" dirty="0">
                <a:latin typeface="Calibri"/>
                <a:cs typeface="Calibri"/>
              </a:rPr>
              <a:t> </a:t>
            </a:r>
            <a:r>
              <a:rPr sz="1950" spc="15" dirty="0">
                <a:latin typeface="Calibri"/>
                <a:cs typeface="Calibri"/>
              </a:rPr>
              <a:t>Mask </a:t>
            </a:r>
            <a:r>
              <a:rPr sz="1950" spc="5" dirty="0">
                <a:latin typeface="Calibri"/>
                <a:cs typeface="Calibri"/>
              </a:rPr>
              <a:t>-</a:t>
            </a:r>
            <a:r>
              <a:rPr sz="1950" spc="25" dirty="0">
                <a:latin typeface="Calibri"/>
                <a:cs typeface="Calibri"/>
              </a:rPr>
              <a:t> </a:t>
            </a:r>
            <a:r>
              <a:rPr sz="1950" dirty="0">
                <a:latin typeface="Calibri"/>
                <a:cs typeface="Calibri"/>
              </a:rPr>
              <a:t>indicates </a:t>
            </a:r>
            <a:r>
              <a:rPr sz="1950" spc="10" dirty="0">
                <a:latin typeface="Calibri"/>
                <a:cs typeface="Calibri"/>
              </a:rPr>
              <a:t>the</a:t>
            </a:r>
            <a:r>
              <a:rPr sz="1950" spc="5" dirty="0">
                <a:latin typeface="Calibri"/>
                <a:cs typeface="Calibri"/>
              </a:rPr>
              <a:t> actual </a:t>
            </a:r>
            <a:r>
              <a:rPr sz="1950" spc="10" dirty="0">
                <a:latin typeface="Calibri"/>
                <a:cs typeface="Calibri"/>
              </a:rPr>
              <a:t>permissions</a:t>
            </a:r>
            <a:endParaRPr sz="1950">
              <a:latin typeface="Calibri"/>
              <a:cs typeface="Calibri"/>
            </a:endParaRPr>
          </a:p>
          <a:p>
            <a:pPr marL="768350" lvl="1" indent="-325120">
              <a:lnSpc>
                <a:spcPct val="100000"/>
              </a:lnSpc>
              <a:spcBef>
                <a:spcPts val="240"/>
              </a:spcBef>
              <a:buSzPct val="74358"/>
              <a:buFont typeface="Symbol"/>
              <a:buChar char=""/>
              <a:tabLst>
                <a:tab pos="768350" algn="l"/>
                <a:tab pos="768985" algn="l"/>
              </a:tabLst>
            </a:pPr>
            <a:r>
              <a:rPr sz="1950" spc="15" dirty="0">
                <a:latin typeface="Calibri"/>
                <a:cs typeface="Calibri"/>
              </a:rPr>
              <a:t>A</a:t>
            </a:r>
            <a:r>
              <a:rPr sz="1950" dirty="0">
                <a:latin typeface="Calibri"/>
                <a:cs typeface="Calibri"/>
              </a:rPr>
              <a:t> </a:t>
            </a:r>
            <a:r>
              <a:rPr sz="1950" spc="5" dirty="0">
                <a:latin typeface="Calibri"/>
                <a:cs typeface="Calibri"/>
              </a:rPr>
              <a:t>flag</a:t>
            </a:r>
            <a:r>
              <a:rPr sz="1950" spc="10" dirty="0">
                <a:latin typeface="Calibri"/>
                <a:cs typeface="Calibri"/>
              </a:rPr>
              <a:t> </a:t>
            </a:r>
            <a:r>
              <a:rPr sz="1950" spc="-5" dirty="0">
                <a:latin typeface="Calibri"/>
                <a:cs typeface="Calibri"/>
              </a:rPr>
              <a:t>for </a:t>
            </a:r>
            <a:r>
              <a:rPr sz="1950" spc="10" dirty="0">
                <a:latin typeface="Calibri"/>
                <a:cs typeface="Calibri"/>
              </a:rPr>
              <a:t>the</a:t>
            </a:r>
            <a:r>
              <a:rPr sz="1950" spc="5" dirty="0">
                <a:latin typeface="Calibri"/>
                <a:cs typeface="Calibri"/>
              </a:rPr>
              <a:t> </a:t>
            </a:r>
            <a:r>
              <a:rPr sz="1950" spc="10" dirty="0">
                <a:latin typeface="Calibri"/>
                <a:cs typeface="Calibri"/>
              </a:rPr>
              <a:t>type</a:t>
            </a:r>
            <a:r>
              <a:rPr sz="1950" dirty="0">
                <a:latin typeface="Calibri"/>
                <a:cs typeface="Calibri"/>
              </a:rPr>
              <a:t> </a:t>
            </a:r>
            <a:r>
              <a:rPr sz="1950" spc="10" dirty="0">
                <a:latin typeface="Calibri"/>
                <a:cs typeface="Calibri"/>
              </a:rPr>
              <a:t>of</a:t>
            </a:r>
            <a:r>
              <a:rPr sz="1950" dirty="0">
                <a:latin typeface="Calibri"/>
                <a:cs typeface="Calibri"/>
              </a:rPr>
              <a:t> </a:t>
            </a:r>
            <a:r>
              <a:rPr sz="1950" spc="5" dirty="0">
                <a:latin typeface="Calibri"/>
                <a:cs typeface="Calibri"/>
              </a:rPr>
              <a:t>ACE</a:t>
            </a:r>
            <a:r>
              <a:rPr sz="1950" spc="30" dirty="0">
                <a:latin typeface="Calibri"/>
                <a:cs typeface="Calibri"/>
              </a:rPr>
              <a:t> </a:t>
            </a:r>
            <a:r>
              <a:rPr sz="1950" spc="15" dirty="0">
                <a:latin typeface="Calibri"/>
                <a:cs typeface="Calibri"/>
              </a:rPr>
              <a:t>(</a:t>
            </a:r>
            <a:r>
              <a:rPr sz="1950" b="1" spc="15" dirty="0">
                <a:latin typeface="Calibri"/>
                <a:cs typeface="Calibri"/>
              </a:rPr>
              <a:t>Allow</a:t>
            </a:r>
            <a:r>
              <a:rPr sz="1950" b="1" spc="-15" dirty="0">
                <a:latin typeface="Calibri"/>
                <a:cs typeface="Calibri"/>
              </a:rPr>
              <a:t> </a:t>
            </a:r>
            <a:r>
              <a:rPr sz="1950" spc="10" dirty="0">
                <a:latin typeface="Calibri"/>
                <a:cs typeface="Calibri"/>
              </a:rPr>
              <a:t>or</a:t>
            </a:r>
            <a:r>
              <a:rPr sz="1950" dirty="0">
                <a:latin typeface="Calibri"/>
                <a:cs typeface="Calibri"/>
              </a:rPr>
              <a:t> </a:t>
            </a:r>
            <a:r>
              <a:rPr sz="1950" b="1" dirty="0">
                <a:latin typeface="Calibri"/>
                <a:cs typeface="Calibri"/>
              </a:rPr>
              <a:t>Deny</a:t>
            </a:r>
            <a:r>
              <a:rPr sz="1950" dirty="0">
                <a:latin typeface="Calibri"/>
                <a:cs typeface="Calibri"/>
              </a:rPr>
              <a:t>)</a:t>
            </a:r>
            <a:endParaRPr sz="1950">
              <a:latin typeface="Calibri"/>
              <a:cs typeface="Calibri"/>
            </a:endParaRPr>
          </a:p>
          <a:p>
            <a:pPr marL="768350" lvl="1" indent="-325120">
              <a:lnSpc>
                <a:spcPct val="100000"/>
              </a:lnSpc>
              <a:spcBef>
                <a:spcPts val="254"/>
              </a:spcBef>
              <a:buSzPct val="74358"/>
              <a:buFont typeface="Symbol"/>
              <a:buChar char=""/>
              <a:tabLst>
                <a:tab pos="768350" algn="l"/>
                <a:tab pos="768985" algn="l"/>
              </a:tabLst>
            </a:pPr>
            <a:r>
              <a:rPr sz="1950" spc="15" dirty="0">
                <a:latin typeface="Calibri"/>
                <a:cs typeface="Calibri"/>
              </a:rPr>
              <a:t>Some</a:t>
            </a:r>
            <a:r>
              <a:rPr sz="1950" spc="20" dirty="0">
                <a:latin typeface="Calibri"/>
                <a:cs typeface="Calibri"/>
              </a:rPr>
              <a:t> </a:t>
            </a:r>
            <a:r>
              <a:rPr sz="1950" spc="10" dirty="0">
                <a:latin typeface="Calibri"/>
                <a:cs typeface="Calibri"/>
              </a:rPr>
              <a:t>other</a:t>
            </a:r>
            <a:r>
              <a:rPr sz="1950" spc="5" dirty="0">
                <a:latin typeface="Calibri"/>
                <a:cs typeface="Calibri"/>
              </a:rPr>
              <a:t> flags indicating</a:t>
            </a:r>
            <a:r>
              <a:rPr sz="1950" spc="-20" dirty="0">
                <a:latin typeface="Calibri"/>
                <a:cs typeface="Calibri"/>
              </a:rPr>
              <a:t> </a:t>
            </a:r>
            <a:r>
              <a:rPr sz="1950" spc="5" dirty="0">
                <a:latin typeface="Calibri"/>
                <a:cs typeface="Calibri"/>
              </a:rPr>
              <a:t>inheritance,</a:t>
            </a:r>
            <a:r>
              <a:rPr sz="1950" spc="-25" dirty="0">
                <a:latin typeface="Calibri"/>
                <a:cs typeface="Calibri"/>
              </a:rPr>
              <a:t> </a:t>
            </a:r>
            <a:r>
              <a:rPr sz="1950" dirty="0">
                <a:latin typeface="Calibri"/>
                <a:cs typeface="Calibri"/>
              </a:rPr>
              <a:t>etc.</a:t>
            </a:r>
            <a:endParaRPr sz="195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7197725"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a:t>
            </a:r>
            <a:r>
              <a:rPr spc="5" dirty="0"/>
              <a:t> </a:t>
            </a:r>
            <a:r>
              <a:rPr spc="15" dirty="0"/>
              <a:t>Model</a:t>
            </a:r>
            <a:r>
              <a:rPr spc="5" dirty="0"/>
              <a:t> </a:t>
            </a:r>
            <a:r>
              <a:rPr spc="10" dirty="0"/>
              <a:t>-</a:t>
            </a:r>
            <a:r>
              <a:rPr spc="-5" dirty="0"/>
              <a:t> </a:t>
            </a:r>
            <a:r>
              <a:rPr spc="5" dirty="0"/>
              <a:t>Permissions</a:t>
            </a:r>
          </a:p>
        </p:txBody>
      </p:sp>
      <p:pic>
        <p:nvPicPr>
          <p:cNvPr id="3" name="object 3"/>
          <p:cNvPicPr/>
          <p:nvPr/>
        </p:nvPicPr>
        <p:blipFill>
          <a:blip r:embed="rId3" cstate="print"/>
          <a:stretch>
            <a:fillRect/>
          </a:stretch>
        </p:blipFill>
        <p:spPr>
          <a:xfrm>
            <a:off x="1249692" y="2560320"/>
            <a:ext cx="5119103" cy="1827275"/>
          </a:xfrm>
          <a:prstGeom prst="rect">
            <a:avLst/>
          </a:prstGeom>
        </p:spPr>
      </p:pic>
      <p:sp>
        <p:nvSpPr>
          <p:cNvPr id="4" name="object 4"/>
          <p:cNvSpPr txBox="1"/>
          <p:nvPr/>
        </p:nvSpPr>
        <p:spPr>
          <a:xfrm>
            <a:off x="1192466" y="2022778"/>
            <a:ext cx="4404360" cy="1918970"/>
          </a:xfrm>
          <a:prstGeom prst="rect">
            <a:avLst/>
          </a:prstGeom>
        </p:spPr>
        <p:txBody>
          <a:bodyPr vert="horz" wrap="square" lIns="0" tIns="245745" rIns="0" bIns="0" rtlCol="0">
            <a:spAutoFit/>
          </a:bodyPr>
          <a:lstStyle/>
          <a:p>
            <a:pPr marL="12700">
              <a:lnSpc>
                <a:spcPct val="100000"/>
              </a:lnSpc>
              <a:spcBef>
                <a:spcPts val="1935"/>
              </a:spcBef>
            </a:pPr>
            <a:r>
              <a:rPr sz="3200" dirty="0">
                <a:latin typeface="Arial"/>
                <a:cs typeface="Arial"/>
              </a:rPr>
              <a:t>ACE</a:t>
            </a:r>
            <a:endParaRPr sz="3200">
              <a:latin typeface="Arial"/>
              <a:cs typeface="Arial"/>
            </a:endParaRPr>
          </a:p>
          <a:p>
            <a:pPr marL="721995" indent="-217170">
              <a:lnSpc>
                <a:spcPts val="2090"/>
              </a:lnSpc>
              <a:spcBef>
                <a:spcPts val="1035"/>
              </a:spcBef>
              <a:buSzPct val="44444"/>
              <a:buFont typeface="Wingdings"/>
              <a:buChar char=""/>
              <a:tabLst>
                <a:tab pos="721995" algn="l"/>
                <a:tab pos="722630" algn="l"/>
              </a:tabLst>
            </a:pPr>
            <a:r>
              <a:rPr sz="1800" spc="-20" dirty="0">
                <a:latin typeface="Arial"/>
                <a:cs typeface="Arial"/>
              </a:rPr>
              <a:t>S-1-5-11 </a:t>
            </a:r>
            <a:r>
              <a:rPr sz="1800" spc="-5" dirty="0">
                <a:latin typeface="Arial"/>
                <a:cs typeface="Arial"/>
              </a:rPr>
              <a:t>(Authenticated</a:t>
            </a:r>
            <a:r>
              <a:rPr sz="1800" spc="-15" dirty="0">
                <a:latin typeface="Arial"/>
                <a:cs typeface="Arial"/>
              </a:rPr>
              <a:t> </a:t>
            </a:r>
            <a:r>
              <a:rPr sz="1800" spc="-5" dirty="0">
                <a:latin typeface="Arial"/>
                <a:cs typeface="Arial"/>
              </a:rPr>
              <a:t>Users)</a:t>
            </a:r>
            <a:endParaRPr sz="1800">
              <a:latin typeface="Arial"/>
              <a:cs typeface="Arial"/>
            </a:endParaRPr>
          </a:p>
          <a:p>
            <a:pPr marL="721995" indent="-217170">
              <a:lnSpc>
                <a:spcPts val="2010"/>
              </a:lnSpc>
              <a:buSzPct val="44444"/>
              <a:buFont typeface="Wingdings"/>
              <a:buChar char=""/>
              <a:tabLst>
                <a:tab pos="721995" algn="l"/>
                <a:tab pos="722630" algn="l"/>
              </a:tabLst>
            </a:pPr>
            <a:r>
              <a:rPr sz="1800" spc="-5" dirty="0">
                <a:latin typeface="Arial"/>
                <a:cs typeface="Arial"/>
              </a:rPr>
              <a:t>Full</a:t>
            </a:r>
            <a:r>
              <a:rPr sz="1800" spc="-35" dirty="0">
                <a:latin typeface="Arial"/>
                <a:cs typeface="Arial"/>
              </a:rPr>
              <a:t> </a:t>
            </a:r>
            <a:r>
              <a:rPr sz="1800" spc="-10" dirty="0">
                <a:latin typeface="Arial"/>
                <a:cs typeface="Arial"/>
              </a:rPr>
              <a:t>Control</a:t>
            </a:r>
            <a:endParaRPr sz="1800">
              <a:latin typeface="Arial"/>
              <a:cs typeface="Arial"/>
            </a:endParaRPr>
          </a:p>
          <a:p>
            <a:pPr marL="721995" indent="-217170">
              <a:lnSpc>
                <a:spcPts val="2010"/>
              </a:lnSpc>
              <a:buSzPct val="44444"/>
              <a:buFont typeface="Wingdings"/>
              <a:buChar char=""/>
              <a:tabLst>
                <a:tab pos="721995" algn="l"/>
                <a:tab pos="722630" algn="l"/>
              </a:tabLst>
            </a:pPr>
            <a:r>
              <a:rPr sz="1800" spc="-5" dirty="0">
                <a:latin typeface="Arial"/>
                <a:cs typeface="Arial"/>
              </a:rPr>
              <a:t>Allow</a:t>
            </a:r>
            <a:endParaRPr sz="1800">
              <a:latin typeface="Arial"/>
              <a:cs typeface="Arial"/>
            </a:endParaRPr>
          </a:p>
          <a:p>
            <a:pPr marL="721995" indent="-217170">
              <a:lnSpc>
                <a:spcPts val="2090"/>
              </a:lnSpc>
              <a:buSzPct val="44444"/>
              <a:buFont typeface="Wingdings"/>
              <a:buChar char=""/>
              <a:tabLst>
                <a:tab pos="721995" algn="l"/>
                <a:tab pos="722630" algn="l"/>
              </a:tabLst>
            </a:pPr>
            <a:r>
              <a:rPr sz="1800" spc="-5" dirty="0">
                <a:latin typeface="Arial"/>
                <a:cs typeface="Arial"/>
              </a:rPr>
              <a:t>Child</a:t>
            </a:r>
            <a:r>
              <a:rPr sz="1800" spc="5" dirty="0">
                <a:latin typeface="Arial"/>
                <a:cs typeface="Arial"/>
              </a:rPr>
              <a:t> </a:t>
            </a:r>
            <a:r>
              <a:rPr sz="1800" spc="-10" dirty="0">
                <a:latin typeface="Arial"/>
                <a:cs typeface="Arial"/>
              </a:rPr>
              <a:t>objects</a:t>
            </a:r>
            <a:r>
              <a:rPr sz="1800" spc="15" dirty="0">
                <a:latin typeface="Arial"/>
                <a:cs typeface="Arial"/>
              </a:rPr>
              <a:t> </a:t>
            </a:r>
            <a:r>
              <a:rPr sz="1800" spc="-10" dirty="0">
                <a:latin typeface="Arial"/>
                <a:cs typeface="Arial"/>
              </a:rPr>
              <a:t>should</a:t>
            </a:r>
            <a:r>
              <a:rPr sz="1800" spc="10" dirty="0">
                <a:latin typeface="Arial"/>
                <a:cs typeface="Arial"/>
              </a:rPr>
              <a:t> </a:t>
            </a:r>
            <a:r>
              <a:rPr sz="1800" spc="-10" dirty="0">
                <a:latin typeface="Arial"/>
                <a:cs typeface="Arial"/>
              </a:rPr>
              <a:t>inherit</a:t>
            </a:r>
            <a:r>
              <a:rPr sz="1800" spc="20" dirty="0">
                <a:latin typeface="Arial"/>
                <a:cs typeface="Arial"/>
              </a:rPr>
              <a:t> </a:t>
            </a:r>
            <a:r>
              <a:rPr sz="1800" spc="-5" dirty="0">
                <a:latin typeface="Arial"/>
                <a:cs typeface="Arial"/>
              </a:rPr>
              <a:t>this</a:t>
            </a:r>
            <a:r>
              <a:rPr sz="1800" spc="-95" dirty="0">
                <a:latin typeface="Arial"/>
                <a:cs typeface="Arial"/>
              </a:rPr>
              <a:t> </a:t>
            </a:r>
            <a:r>
              <a:rPr sz="1800" spc="-5" dirty="0">
                <a:latin typeface="Arial"/>
                <a:cs typeface="Arial"/>
              </a:rPr>
              <a:t>ACE</a:t>
            </a:r>
            <a:endParaRPr sz="18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798320"/>
            <a:ext cx="10081260" cy="5760720"/>
            <a:chOff x="0" y="1798320"/>
            <a:chExt cx="10081260" cy="5760720"/>
          </a:xfrm>
        </p:grpSpPr>
        <p:pic>
          <p:nvPicPr>
            <p:cNvPr id="3" name="object 3"/>
            <p:cNvPicPr/>
            <p:nvPr/>
          </p:nvPicPr>
          <p:blipFill>
            <a:blip r:embed="rId3" cstate="print"/>
            <a:stretch>
              <a:fillRect/>
            </a:stretch>
          </p:blipFill>
          <p:spPr>
            <a:xfrm>
              <a:off x="502919" y="1798320"/>
              <a:ext cx="8000987" cy="5606783"/>
            </a:xfrm>
            <a:prstGeom prst="rect">
              <a:avLst/>
            </a:prstGeom>
          </p:spPr>
        </p:pic>
        <p:pic>
          <p:nvPicPr>
            <p:cNvPr id="4" name="object 4"/>
            <p:cNvPicPr/>
            <p:nvPr/>
          </p:nvPicPr>
          <p:blipFill>
            <a:blip r:embed="rId4" cstate="print"/>
            <a:stretch>
              <a:fillRect/>
            </a:stretch>
          </p:blipFill>
          <p:spPr>
            <a:xfrm>
              <a:off x="1249692" y="2560320"/>
              <a:ext cx="5119103" cy="1827275"/>
            </a:xfrm>
            <a:prstGeom prst="rect">
              <a:avLst/>
            </a:prstGeom>
          </p:spPr>
        </p:pic>
      </p:grpSp>
      <p:sp>
        <p:nvSpPr>
          <p:cNvPr id="5" name="object 5"/>
          <p:cNvSpPr txBox="1">
            <a:spLocks noGrp="1"/>
          </p:cNvSpPr>
          <p:nvPr>
            <p:ph type="title"/>
          </p:nvPr>
        </p:nvSpPr>
        <p:spPr>
          <a:xfrm>
            <a:off x="581977" y="581665"/>
            <a:ext cx="7197725"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a:t>
            </a:r>
            <a:r>
              <a:rPr spc="5" dirty="0"/>
              <a:t> </a:t>
            </a:r>
            <a:r>
              <a:rPr spc="15" dirty="0"/>
              <a:t>Model</a:t>
            </a:r>
            <a:r>
              <a:rPr spc="5" dirty="0"/>
              <a:t> </a:t>
            </a:r>
            <a:r>
              <a:rPr spc="10" dirty="0"/>
              <a:t>-</a:t>
            </a:r>
            <a:r>
              <a:rPr spc="-5" dirty="0"/>
              <a:t> </a:t>
            </a:r>
            <a:r>
              <a:rPr spc="5" dirty="0"/>
              <a:t>Permissions</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6" name="object 6"/>
          <p:cNvSpPr txBox="1"/>
          <p:nvPr/>
        </p:nvSpPr>
        <p:spPr>
          <a:xfrm>
            <a:off x="1101978" y="1476982"/>
            <a:ext cx="4494530" cy="2464435"/>
          </a:xfrm>
          <a:prstGeom prst="rect">
            <a:avLst/>
          </a:prstGeom>
        </p:spPr>
        <p:txBody>
          <a:bodyPr vert="horz" wrap="square" lIns="0" tIns="153670" rIns="0" bIns="0" rtlCol="0">
            <a:spAutoFit/>
          </a:bodyPr>
          <a:lstStyle/>
          <a:p>
            <a:pPr marL="12700">
              <a:lnSpc>
                <a:spcPct val="100000"/>
              </a:lnSpc>
              <a:spcBef>
                <a:spcPts val="1210"/>
              </a:spcBef>
            </a:pPr>
            <a:r>
              <a:rPr sz="3600" b="1" dirty="0">
                <a:latin typeface="Arial"/>
                <a:cs typeface="Arial"/>
              </a:rPr>
              <a:t>ACL</a:t>
            </a:r>
            <a:endParaRPr sz="3600">
              <a:latin typeface="Arial"/>
              <a:cs typeface="Arial"/>
            </a:endParaRPr>
          </a:p>
          <a:p>
            <a:pPr marL="102870">
              <a:lnSpc>
                <a:spcPct val="100000"/>
              </a:lnSpc>
              <a:spcBef>
                <a:spcPts val="740"/>
              </a:spcBef>
            </a:pPr>
            <a:r>
              <a:rPr sz="2400" spc="-5" dirty="0">
                <a:latin typeface="Arial"/>
                <a:cs typeface="Arial"/>
              </a:rPr>
              <a:t>ACE</a:t>
            </a:r>
            <a:endParaRPr sz="2400">
              <a:latin typeface="Arial"/>
              <a:cs typeface="Arial"/>
            </a:endParaRPr>
          </a:p>
          <a:p>
            <a:pPr marL="812165" indent="-217170">
              <a:lnSpc>
                <a:spcPts val="2090"/>
              </a:lnSpc>
              <a:spcBef>
                <a:spcPts val="1955"/>
              </a:spcBef>
              <a:buSzPct val="44444"/>
              <a:buFont typeface="Wingdings"/>
              <a:buChar char=""/>
              <a:tabLst>
                <a:tab pos="812165" algn="l"/>
                <a:tab pos="812800" algn="l"/>
              </a:tabLst>
            </a:pPr>
            <a:r>
              <a:rPr sz="1800" spc="-20" dirty="0">
                <a:latin typeface="Arial"/>
                <a:cs typeface="Arial"/>
              </a:rPr>
              <a:t>S-1-5-11 </a:t>
            </a:r>
            <a:r>
              <a:rPr sz="1800" spc="-5" dirty="0">
                <a:latin typeface="Arial"/>
                <a:cs typeface="Arial"/>
              </a:rPr>
              <a:t>(Authenticated</a:t>
            </a:r>
            <a:r>
              <a:rPr sz="1800" spc="-15" dirty="0">
                <a:latin typeface="Arial"/>
                <a:cs typeface="Arial"/>
              </a:rPr>
              <a:t> </a:t>
            </a:r>
            <a:r>
              <a:rPr sz="1800" spc="-5" dirty="0">
                <a:latin typeface="Arial"/>
                <a:cs typeface="Arial"/>
              </a:rPr>
              <a:t>Users)</a:t>
            </a:r>
            <a:endParaRPr sz="1800">
              <a:latin typeface="Arial"/>
              <a:cs typeface="Arial"/>
            </a:endParaRPr>
          </a:p>
          <a:p>
            <a:pPr marL="812165" indent="-217170">
              <a:lnSpc>
                <a:spcPts val="2010"/>
              </a:lnSpc>
              <a:buSzPct val="44444"/>
              <a:buFont typeface="Wingdings"/>
              <a:buChar char=""/>
              <a:tabLst>
                <a:tab pos="812165" algn="l"/>
                <a:tab pos="812800" algn="l"/>
              </a:tabLst>
            </a:pPr>
            <a:r>
              <a:rPr sz="1800" spc="-5" dirty="0">
                <a:latin typeface="Arial"/>
                <a:cs typeface="Arial"/>
              </a:rPr>
              <a:t>Full</a:t>
            </a:r>
            <a:r>
              <a:rPr sz="1800" spc="-35" dirty="0">
                <a:latin typeface="Arial"/>
                <a:cs typeface="Arial"/>
              </a:rPr>
              <a:t> </a:t>
            </a:r>
            <a:r>
              <a:rPr sz="1800" spc="-10" dirty="0">
                <a:latin typeface="Arial"/>
                <a:cs typeface="Arial"/>
              </a:rPr>
              <a:t>Control</a:t>
            </a:r>
            <a:endParaRPr sz="1800">
              <a:latin typeface="Arial"/>
              <a:cs typeface="Arial"/>
            </a:endParaRPr>
          </a:p>
          <a:p>
            <a:pPr marL="812165" indent="-217170">
              <a:lnSpc>
                <a:spcPts val="2010"/>
              </a:lnSpc>
              <a:buSzPct val="44444"/>
              <a:buFont typeface="Wingdings"/>
              <a:buChar char=""/>
              <a:tabLst>
                <a:tab pos="812165" algn="l"/>
                <a:tab pos="812800" algn="l"/>
              </a:tabLst>
            </a:pPr>
            <a:r>
              <a:rPr sz="1800" spc="-5" dirty="0">
                <a:latin typeface="Arial"/>
                <a:cs typeface="Arial"/>
              </a:rPr>
              <a:t>Allow</a:t>
            </a:r>
            <a:endParaRPr sz="1800">
              <a:latin typeface="Arial"/>
              <a:cs typeface="Arial"/>
            </a:endParaRPr>
          </a:p>
          <a:p>
            <a:pPr marL="812165" indent="-217170">
              <a:lnSpc>
                <a:spcPts val="2090"/>
              </a:lnSpc>
              <a:buSzPct val="44444"/>
              <a:buFont typeface="Wingdings"/>
              <a:buChar char=""/>
              <a:tabLst>
                <a:tab pos="812165" algn="l"/>
                <a:tab pos="812800" algn="l"/>
              </a:tabLst>
            </a:pPr>
            <a:r>
              <a:rPr sz="1800" spc="-5" dirty="0">
                <a:latin typeface="Arial"/>
                <a:cs typeface="Arial"/>
              </a:rPr>
              <a:t>Child</a:t>
            </a:r>
            <a:r>
              <a:rPr sz="1800" spc="5" dirty="0">
                <a:latin typeface="Arial"/>
                <a:cs typeface="Arial"/>
              </a:rPr>
              <a:t> </a:t>
            </a:r>
            <a:r>
              <a:rPr sz="1800" spc="-10" dirty="0">
                <a:latin typeface="Arial"/>
                <a:cs typeface="Arial"/>
              </a:rPr>
              <a:t>objects</a:t>
            </a:r>
            <a:r>
              <a:rPr sz="1800" spc="15" dirty="0">
                <a:latin typeface="Arial"/>
                <a:cs typeface="Arial"/>
              </a:rPr>
              <a:t> </a:t>
            </a:r>
            <a:r>
              <a:rPr sz="1800" spc="-10" dirty="0">
                <a:latin typeface="Arial"/>
                <a:cs typeface="Arial"/>
              </a:rPr>
              <a:t>should</a:t>
            </a:r>
            <a:r>
              <a:rPr sz="1800" spc="10" dirty="0">
                <a:latin typeface="Arial"/>
                <a:cs typeface="Arial"/>
              </a:rPr>
              <a:t> </a:t>
            </a:r>
            <a:r>
              <a:rPr sz="1800" spc="-10" dirty="0">
                <a:latin typeface="Arial"/>
                <a:cs typeface="Arial"/>
              </a:rPr>
              <a:t>inherit</a:t>
            </a:r>
            <a:r>
              <a:rPr sz="1800" spc="20" dirty="0">
                <a:latin typeface="Arial"/>
                <a:cs typeface="Arial"/>
              </a:rPr>
              <a:t> </a:t>
            </a:r>
            <a:r>
              <a:rPr sz="1800" spc="-5" dirty="0">
                <a:latin typeface="Arial"/>
                <a:cs typeface="Arial"/>
              </a:rPr>
              <a:t>this</a:t>
            </a:r>
            <a:r>
              <a:rPr sz="1800" spc="-95" dirty="0">
                <a:latin typeface="Arial"/>
                <a:cs typeface="Arial"/>
              </a:rPr>
              <a:t> </a:t>
            </a:r>
            <a:r>
              <a:rPr sz="1800" spc="-5" dirty="0">
                <a:latin typeface="Arial"/>
                <a:cs typeface="Arial"/>
              </a:rPr>
              <a:t>ACE</a:t>
            </a:r>
            <a:endParaRPr sz="18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798320"/>
            <a:ext cx="10081260" cy="5760720"/>
            <a:chOff x="0" y="1798320"/>
            <a:chExt cx="10081260" cy="5760720"/>
          </a:xfrm>
        </p:grpSpPr>
        <p:pic>
          <p:nvPicPr>
            <p:cNvPr id="3" name="object 3"/>
            <p:cNvPicPr/>
            <p:nvPr/>
          </p:nvPicPr>
          <p:blipFill>
            <a:blip r:embed="rId3" cstate="print"/>
            <a:stretch>
              <a:fillRect/>
            </a:stretch>
          </p:blipFill>
          <p:spPr>
            <a:xfrm>
              <a:off x="502919" y="1798320"/>
              <a:ext cx="8000987" cy="5606783"/>
            </a:xfrm>
            <a:prstGeom prst="rect">
              <a:avLst/>
            </a:prstGeom>
          </p:spPr>
        </p:pic>
        <p:pic>
          <p:nvPicPr>
            <p:cNvPr id="4" name="object 4"/>
            <p:cNvPicPr/>
            <p:nvPr/>
          </p:nvPicPr>
          <p:blipFill>
            <a:blip r:embed="rId4" cstate="print"/>
            <a:stretch>
              <a:fillRect/>
            </a:stretch>
          </p:blipFill>
          <p:spPr>
            <a:xfrm>
              <a:off x="1249692" y="2560320"/>
              <a:ext cx="5119103" cy="1827275"/>
            </a:xfrm>
            <a:prstGeom prst="rect">
              <a:avLst/>
            </a:prstGeom>
          </p:spPr>
        </p:pic>
        <p:pic>
          <p:nvPicPr>
            <p:cNvPr id="5" name="object 5"/>
            <p:cNvPicPr/>
            <p:nvPr/>
          </p:nvPicPr>
          <p:blipFill>
            <a:blip r:embed="rId4" cstate="print"/>
            <a:stretch>
              <a:fillRect/>
            </a:stretch>
          </p:blipFill>
          <p:spPr>
            <a:xfrm>
              <a:off x="1264919" y="4480560"/>
              <a:ext cx="5120627" cy="1827275"/>
            </a:xfrm>
            <a:prstGeom prst="rect">
              <a:avLst/>
            </a:prstGeom>
          </p:spPr>
        </p:pic>
      </p:grpSp>
      <p:sp>
        <p:nvSpPr>
          <p:cNvPr id="6" name="object 6"/>
          <p:cNvSpPr txBox="1">
            <a:spLocks noGrp="1"/>
          </p:cNvSpPr>
          <p:nvPr>
            <p:ph type="title"/>
          </p:nvPr>
        </p:nvSpPr>
        <p:spPr>
          <a:xfrm>
            <a:off x="581977" y="581665"/>
            <a:ext cx="7197725"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a:t>
            </a:r>
            <a:r>
              <a:rPr spc="5" dirty="0"/>
              <a:t> </a:t>
            </a:r>
            <a:r>
              <a:rPr spc="15" dirty="0"/>
              <a:t>Model</a:t>
            </a:r>
            <a:r>
              <a:rPr spc="5" dirty="0"/>
              <a:t> </a:t>
            </a:r>
            <a:r>
              <a:rPr spc="10" dirty="0"/>
              <a:t>-</a:t>
            </a:r>
            <a:r>
              <a:rPr spc="-5" dirty="0"/>
              <a:t> </a:t>
            </a:r>
            <a:r>
              <a:rPr spc="5" dirty="0"/>
              <a:t>Permissions</a:t>
            </a: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7" name="object 7"/>
          <p:cNvSpPr txBox="1"/>
          <p:nvPr/>
        </p:nvSpPr>
        <p:spPr>
          <a:xfrm>
            <a:off x="1101978" y="1476982"/>
            <a:ext cx="4512310" cy="4385310"/>
          </a:xfrm>
          <a:prstGeom prst="rect">
            <a:avLst/>
          </a:prstGeom>
        </p:spPr>
        <p:txBody>
          <a:bodyPr vert="horz" wrap="square" lIns="0" tIns="153670" rIns="0" bIns="0" rtlCol="0">
            <a:spAutoFit/>
          </a:bodyPr>
          <a:lstStyle/>
          <a:p>
            <a:pPr marL="12700">
              <a:lnSpc>
                <a:spcPct val="100000"/>
              </a:lnSpc>
              <a:spcBef>
                <a:spcPts val="1210"/>
              </a:spcBef>
            </a:pPr>
            <a:r>
              <a:rPr sz="3600" b="1" dirty="0">
                <a:latin typeface="Arial"/>
                <a:cs typeface="Arial"/>
              </a:rPr>
              <a:t>ACL</a:t>
            </a:r>
            <a:endParaRPr sz="3600">
              <a:latin typeface="Arial"/>
              <a:cs typeface="Arial"/>
            </a:endParaRPr>
          </a:p>
          <a:p>
            <a:pPr marL="102870">
              <a:lnSpc>
                <a:spcPct val="100000"/>
              </a:lnSpc>
              <a:spcBef>
                <a:spcPts val="740"/>
              </a:spcBef>
            </a:pPr>
            <a:r>
              <a:rPr sz="2400" spc="-5" dirty="0">
                <a:latin typeface="Arial"/>
                <a:cs typeface="Arial"/>
              </a:rPr>
              <a:t>ACE</a:t>
            </a:r>
            <a:endParaRPr sz="2400">
              <a:latin typeface="Arial"/>
              <a:cs typeface="Arial"/>
            </a:endParaRPr>
          </a:p>
          <a:p>
            <a:pPr marL="812165" indent="-217170">
              <a:lnSpc>
                <a:spcPts val="2090"/>
              </a:lnSpc>
              <a:spcBef>
                <a:spcPts val="1955"/>
              </a:spcBef>
              <a:buSzPct val="44444"/>
              <a:buFont typeface="Wingdings"/>
              <a:buChar char=""/>
              <a:tabLst>
                <a:tab pos="812165" algn="l"/>
                <a:tab pos="812800" algn="l"/>
              </a:tabLst>
            </a:pPr>
            <a:r>
              <a:rPr sz="1800" spc="-20" dirty="0">
                <a:latin typeface="Arial"/>
                <a:cs typeface="Arial"/>
              </a:rPr>
              <a:t>S-1-5-11</a:t>
            </a:r>
            <a:r>
              <a:rPr sz="1800" dirty="0">
                <a:latin typeface="Arial"/>
                <a:cs typeface="Arial"/>
              </a:rPr>
              <a:t> </a:t>
            </a:r>
            <a:r>
              <a:rPr sz="1800" spc="-10" dirty="0">
                <a:latin typeface="Arial"/>
                <a:cs typeface="Arial"/>
              </a:rPr>
              <a:t>(</a:t>
            </a:r>
            <a:r>
              <a:rPr sz="1800" b="1" spc="-10" dirty="0">
                <a:latin typeface="Arial"/>
                <a:cs typeface="Arial"/>
              </a:rPr>
              <a:t>Authenticated</a:t>
            </a:r>
            <a:r>
              <a:rPr sz="1800" b="1" spc="45" dirty="0">
                <a:latin typeface="Arial"/>
                <a:cs typeface="Arial"/>
              </a:rPr>
              <a:t> </a:t>
            </a:r>
            <a:r>
              <a:rPr sz="1800" b="1" spc="-10" dirty="0">
                <a:latin typeface="Arial"/>
                <a:cs typeface="Arial"/>
              </a:rPr>
              <a:t>Users</a:t>
            </a:r>
            <a:r>
              <a:rPr sz="1800" spc="-10" dirty="0">
                <a:latin typeface="Arial"/>
                <a:cs typeface="Arial"/>
              </a:rPr>
              <a:t>)</a:t>
            </a:r>
            <a:endParaRPr sz="1800">
              <a:latin typeface="Arial"/>
              <a:cs typeface="Arial"/>
            </a:endParaRPr>
          </a:p>
          <a:p>
            <a:pPr marL="812165" indent="-217170">
              <a:lnSpc>
                <a:spcPts val="2010"/>
              </a:lnSpc>
              <a:buSzPct val="44444"/>
              <a:buFont typeface="Wingdings"/>
              <a:buChar char=""/>
              <a:tabLst>
                <a:tab pos="812165" algn="l"/>
                <a:tab pos="812800" algn="l"/>
              </a:tabLst>
            </a:pPr>
            <a:r>
              <a:rPr sz="1800" spc="-5" dirty="0">
                <a:latin typeface="Arial"/>
                <a:cs typeface="Arial"/>
              </a:rPr>
              <a:t>Full</a:t>
            </a:r>
            <a:r>
              <a:rPr sz="1800" spc="-35" dirty="0">
                <a:latin typeface="Arial"/>
                <a:cs typeface="Arial"/>
              </a:rPr>
              <a:t> </a:t>
            </a:r>
            <a:r>
              <a:rPr sz="1800" spc="-10" dirty="0">
                <a:latin typeface="Arial"/>
                <a:cs typeface="Arial"/>
              </a:rPr>
              <a:t>Control</a:t>
            </a:r>
            <a:endParaRPr sz="1800">
              <a:latin typeface="Arial"/>
              <a:cs typeface="Arial"/>
            </a:endParaRPr>
          </a:p>
          <a:p>
            <a:pPr marL="812165" indent="-217170">
              <a:lnSpc>
                <a:spcPts val="2010"/>
              </a:lnSpc>
              <a:buSzPct val="44444"/>
              <a:buFont typeface="Wingdings"/>
              <a:buChar char=""/>
              <a:tabLst>
                <a:tab pos="812165" algn="l"/>
                <a:tab pos="812800" algn="l"/>
              </a:tabLst>
            </a:pPr>
            <a:r>
              <a:rPr sz="1800" b="1" spc="-15" dirty="0">
                <a:latin typeface="Arial"/>
                <a:cs typeface="Arial"/>
              </a:rPr>
              <a:t>Allow</a:t>
            </a:r>
            <a:endParaRPr sz="1800">
              <a:latin typeface="Arial"/>
              <a:cs typeface="Arial"/>
            </a:endParaRPr>
          </a:p>
          <a:p>
            <a:pPr marL="812165" indent="-217170">
              <a:lnSpc>
                <a:spcPts val="2090"/>
              </a:lnSpc>
              <a:buSzPct val="44444"/>
              <a:buFont typeface="Wingdings"/>
              <a:buChar char=""/>
              <a:tabLst>
                <a:tab pos="812165" algn="l"/>
                <a:tab pos="812800" algn="l"/>
              </a:tabLst>
            </a:pPr>
            <a:r>
              <a:rPr sz="1800" spc="-5" dirty="0">
                <a:latin typeface="Arial"/>
                <a:cs typeface="Arial"/>
              </a:rPr>
              <a:t>Child</a:t>
            </a:r>
            <a:r>
              <a:rPr sz="1800" spc="5" dirty="0">
                <a:latin typeface="Arial"/>
                <a:cs typeface="Arial"/>
              </a:rPr>
              <a:t> </a:t>
            </a:r>
            <a:r>
              <a:rPr sz="1800" spc="-10" dirty="0">
                <a:latin typeface="Arial"/>
                <a:cs typeface="Arial"/>
              </a:rPr>
              <a:t>objects</a:t>
            </a:r>
            <a:r>
              <a:rPr sz="1800" spc="15" dirty="0">
                <a:latin typeface="Arial"/>
                <a:cs typeface="Arial"/>
              </a:rPr>
              <a:t> </a:t>
            </a:r>
            <a:r>
              <a:rPr sz="1800" spc="-10" dirty="0">
                <a:latin typeface="Arial"/>
                <a:cs typeface="Arial"/>
              </a:rPr>
              <a:t>should</a:t>
            </a:r>
            <a:r>
              <a:rPr sz="1800" spc="10" dirty="0">
                <a:latin typeface="Arial"/>
                <a:cs typeface="Arial"/>
              </a:rPr>
              <a:t> </a:t>
            </a:r>
            <a:r>
              <a:rPr sz="1800" spc="-10" dirty="0">
                <a:latin typeface="Arial"/>
                <a:cs typeface="Arial"/>
              </a:rPr>
              <a:t>inherit</a:t>
            </a:r>
            <a:r>
              <a:rPr sz="1800" spc="20" dirty="0">
                <a:latin typeface="Arial"/>
                <a:cs typeface="Arial"/>
              </a:rPr>
              <a:t> </a:t>
            </a:r>
            <a:r>
              <a:rPr sz="1800" spc="-5" dirty="0">
                <a:latin typeface="Arial"/>
                <a:cs typeface="Arial"/>
              </a:rPr>
              <a:t>this</a:t>
            </a:r>
            <a:r>
              <a:rPr sz="1800" spc="-95" dirty="0">
                <a:latin typeface="Arial"/>
                <a:cs typeface="Arial"/>
              </a:rPr>
              <a:t> </a:t>
            </a:r>
            <a:r>
              <a:rPr sz="1800" spc="-5" dirty="0">
                <a:latin typeface="Arial"/>
                <a:cs typeface="Arial"/>
              </a:rPr>
              <a:t>ACE</a:t>
            </a:r>
            <a:endParaRPr sz="1800">
              <a:latin typeface="Arial"/>
              <a:cs typeface="Arial"/>
            </a:endParaRPr>
          </a:p>
          <a:p>
            <a:pPr>
              <a:lnSpc>
                <a:spcPct val="100000"/>
              </a:lnSpc>
              <a:spcBef>
                <a:spcPts val="25"/>
              </a:spcBef>
              <a:buFont typeface="Wingdings"/>
              <a:buChar char=""/>
            </a:pPr>
            <a:endParaRPr sz="1800">
              <a:latin typeface="Arial"/>
              <a:cs typeface="Arial"/>
            </a:endParaRPr>
          </a:p>
          <a:p>
            <a:pPr marL="120650">
              <a:lnSpc>
                <a:spcPct val="100000"/>
              </a:lnSpc>
            </a:pPr>
            <a:r>
              <a:rPr sz="2400" spc="-5" dirty="0">
                <a:latin typeface="Arial"/>
                <a:cs typeface="Arial"/>
              </a:rPr>
              <a:t>ACE</a:t>
            </a:r>
            <a:endParaRPr sz="2400">
              <a:latin typeface="Arial"/>
              <a:cs typeface="Arial"/>
            </a:endParaRPr>
          </a:p>
          <a:p>
            <a:pPr marL="829944" indent="-217170">
              <a:lnSpc>
                <a:spcPts val="2090"/>
              </a:lnSpc>
              <a:spcBef>
                <a:spcPts val="1955"/>
              </a:spcBef>
              <a:buSzPct val="44444"/>
              <a:buFont typeface="Wingdings"/>
              <a:buChar char=""/>
              <a:tabLst>
                <a:tab pos="829944" algn="l"/>
                <a:tab pos="830580" algn="l"/>
              </a:tabLst>
            </a:pPr>
            <a:r>
              <a:rPr sz="1800" spc="-5" dirty="0">
                <a:latin typeface="Arial"/>
                <a:cs typeface="Arial"/>
              </a:rPr>
              <a:t>S-1-5-7</a:t>
            </a:r>
            <a:r>
              <a:rPr sz="1800" spc="-20" dirty="0">
                <a:latin typeface="Arial"/>
                <a:cs typeface="Arial"/>
              </a:rPr>
              <a:t> </a:t>
            </a:r>
            <a:r>
              <a:rPr sz="1800" spc="-10" dirty="0">
                <a:latin typeface="Arial"/>
                <a:cs typeface="Arial"/>
              </a:rPr>
              <a:t>(</a:t>
            </a:r>
            <a:r>
              <a:rPr sz="1800" b="1" spc="-10" dirty="0">
                <a:latin typeface="Arial"/>
                <a:cs typeface="Arial"/>
              </a:rPr>
              <a:t>Anonymous</a:t>
            </a:r>
            <a:r>
              <a:rPr sz="1800" spc="-10" dirty="0">
                <a:latin typeface="Arial"/>
                <a:cs typeface="Arial"/>
              </a:rPr>
              <a:t>)</a:t>
            </a:r>
            <a:endParaRPr sz="1800">
              <a:latin typeface="Arial"/>
              <a:cs typeface="Arial"/>
            </a:endParaRPr>
          </a:p>
          <a:p>
            <a:pPr marL="829944" indent="-217170">
              <a:lnSpc>
                <a:spcPts val="2010"/>
              </a:lnSpc>
              <a:buSzPct val="44444"/>
              <a:buFont typeface="Wingdings"/>
              <a:buChar char=""/>
              <a:tabLst>
                <a:tab pos="829944" algn="l"/>
                <a:tab pos="830580" algn="l"/>
              </a:tabLst>
            </a:pPr>
            <a:r>
              <a:rPr sz="1800" spc="-10" dirty="0">
                <a:latin typeface="Arial"/>
                <a:cs typeface="Arial"/>
              </a:rPr>
              <a:t>Read/Write/Execute/Modify/...</a:t>
            </a:r>
            <a:endParaRPr sz="1800">
              <a:latin typeface="Arial"/>
              <a:cs typeface="Arial"/>
            </a:endParaRPr>
          </a:p>
          <a:p>
            <a:pPr marL="829944" indent="-217170">
              <a:lnSpc>
                <a:spcPts val="2010"/>
              </a:lnSpc>
              <a:buSzPct val="44444"/>
              <a:buFont typeface="Wingdings"/>
              <a:buChar char=""/>
              <a:tabLst>
                <a:tab pos="829944" algn="l"/>
                <a:tab pos="830580" algn="l"/>
              </a:tabLst>
            </a:pPr>
            <a:r>
              <a:rPr sz="1800" b="1" spc="-5" dirty="0">
                <a:latin typeface="Arial"/>
                <a:cs typeface="Arial"/>
              </a:rPr>
              <a:t>Deny</a:t>
            </a:r>
            <a:endParaRPr sz="1800">
              <a:latin typeface="Arial"/>
              <a:cs typeface="Arial"/>
            </a:endParaRPr>
          </a:p>
          <a:p>
            <a:pPr marL="829944" indent="-217170">
              <a:lnSpc>
                <a:spcPts val="2090"/>
              </a:lnSpc>
              <a:buSzPct val="44444"/>
              <a:buFont typeface="Wingdings"/>
              <a:buChar char=""/>
              <a:tabLst>
                <a:tab pos="829944" algn="l"/>
                <a:tab pos="830580" algn="l"/>
              </a:tabLst>
            </a:pPr>
            <a:r>
              <a:rPr sz="1800" spc="-5" dirty="0">
                <a:latin typeface="Arial"/>
                <a:cs typeface="Arial"/>
              </a:rPr>
              <a:t>Child</a:t>
            </a:r>
            <a:r>
              <a:rPr sz="1800" spc="5" dirty="0">
                <a:latin typeface="Arial"/>
                <a:cs typeface="Arial"/>
              </a:rPr>
              <a:t> </a:t>
            </a:r>
            <a:r>
              <a:rPr sz="1800" spc="-10" dirty="0">
                <a:latin typeface="Arial"/>
                <a:cs typeface="Arial"/>
              </a:rPr>
              <a:t>objects</a:t>
            </a:r>
            <a:r>
              <a:rPr sz="1800" spc="15" dirty="0">
                <a:latin typeface="Arial"/>
                <a:cs typeface="Arial"/>
              </a:rPr>
              <a:t> </a:t>
            </a:r>
            <a:r>
              <a:rPr sz="1800" spc="-10" dirty="0">
                <a:latin typeface="Arial"/>
                <a:cs typeface="Arial"/>
              </a:rPr>
              <a:t>should</a:t>
            </a:r>
            <a:r>
              <a:rPr sz="1800" spc="10" dirty="0">
                <a:latin typeface="Arial"/>
                <a:cs typeface="Arial"/>
              </a:rPr>
              <a:t> </a:t>
            </a:r>
            <a:r>
              <a:rPr sz="1800" spc="-10" dirty="0">
                <a:latin typeface="Arial"/>
                <a:cs typeface="Arial"/>
              </a:rPr>
              <a:t>inherit</a:t>
            </a:r>
            <a:r>
              <a:rPr sz="1800" spc="20" dirty="0">
                <a:latin typeface="Arial"/>
                <a:cs typeface="Arial"/>
              </a:rPr>
              <a:t> </a:t>
            </a:r>
            <a:r>
              <a:rPr sz="1800" spc="-5" dirty="0">
                <a:latin typeface="Arial"/>
                <a:cs typeface="Arial"/>
              </a:rPr>
              <a:t>this</a:t>
            </a:r>
            <a:r>
              <a:rPr sz="1800" spc="-95" dirty="0">
                <a:latin typeface="Arial"/>
                <a:cs typeface="Arial"/>
              </a:rPr>
              <a:t> </a:t>
            </a:r>
            <a:r>
              <a:rPr sz="1800" spc="-5" dirty="0">
                <a:latin typeface="Arial"/>
                <a:cs typeface="Arial"/>
              </a:rPr>
              <a:t>ACE</a:t>
            </a:r>
            <a:endParaRPr sz="18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7140" y="733425"/>
            <a:ext cx="5359120" cy="565135"/>
          </a:xfrm>
          <a:prstGeom prst="rect">
            <a:avLst/>
          </a:prstGeom>
        </p:spPr>
        <p:txBody>
          <a:bodyPr vert="horz" wrap="square" lIns="0" tIns="11029" rIns="0" bIns="0" rtlCol="0">
            <a:spAutoFit/>
          </a:bodyPr>
          <a:lstStyle/>
          <a:p>
            <a:pPr marL="10504">
              <a:spcBef>
                <a:spcPts val="87"/>
              </a:spcBef>
            </a:pPr>
            <a:r>
              <a:rPr spc="-12" dirty="0"/>
              <a:t>Course</a:t>
            </a:r>
            <a:r>
              <a:rPr spc="-33" dirty="0"/>
              <a:t> </a:t>
            </a:r>
            <a:r>
              <a:rPr spc="-21" dirty="0"/>
              <a:t>Layout </a:t>
            </a:r>
            <a:r>
              <a:rPr dirty="0"/>
              <a:t>–</a:t>
            </a:r>
            <a:r>
              <a:rPr spc="-12" dirty="0"/>
              <a:t> </a:t>
            </a:r>
            <a:r>
              <a:rPr dirty="0"/>
              <a:t>Hacking</a:t>
            </a:r>
            <a:r>
              <a:rPr spc="-12" dirty="0"/>
              <a:t> </a:t>
            </a:r>
            <a:r>
              <a:rPr dirty="0"/>
              <a:t>300</a:t>
            </a:r>
          </a:p>
        </p:txBody>
      </p:sp>
      <p:sp>
        <p:nvSpPr>
          <p:cNvPr id="3" name="object 3"/>
          <p:cNvSpPr txBox="1"/>
          <p:nvPr/>
        </p:nvSpPr>
        <p:spPr>
          <a:xfrm>
            <a:off x="774700" y="1863859"/>
            <a:ext cx="8322116" cy="4084431"/>
          </a:xfrm>
          <a:prstGeom prst="rect">
            <a:avLst/>
          </a:prstGeom>
        </p:spPr>
        <p:txBody>
          <a:bodyPr vert="horz" wrap="square" lIns="0" tIns="11029" rIns="0" bIns="0" rtlCol="0">
            <a:spAutoFit/>
          </a:bodyPr>
          <a:lstStyle/>
          <a:p>
            <a:pPr marL="10504" marR="4202">
              <a:lnSpc>
                <a:spcPct val="115599"/>
              </a:lnSpc>
              <a:spcBef>
                <a:spcPts val="87"/>
              </a:spcBef>
              <a:tabLst>
                <a:tab pos="1082980" algn="l"/>
              </a:tabLst>
            </a:pPr>
            <a:r>
              <a:rPr sz="2400" dirty="0">
                <a:latin typeface="Calibri"/>
                <a:cs typeface="Calibri"/>
              </a:rPr>
              <a:t>Lesson 1 – </a:t>
            </a:r>
            <a:r>
              <a:rPr sz="2400" spc="-4" dirty="0">
                <a:latin typeface="Calibri"/>
                <a:cs typeface="Calibri"/>
              </a:rPr>
              <a:t>Introduction </a:t>
            </a:r>
            <a:r>
              <a:rPr sz="2400" spc="-12" dirty="0">
                <a:latin typeface="Calibri"/>
                <a:cs typeface="Calibri"/>
              </a:rPr>
              <a:t>to </a:t>
            </a:r>
            <a:r>
              <a:rPr sz="2400" spc="-4" dirty="0">
                <a:latin typeface="Calibri"/>
                <a:cs typeface="Calibri"/>
              </a:rPr>
              <a:t>Enterprise </a:t>
            </a:r>
            <a:r>
              <a:rPr sz="2400" spc="-8" dirty="0">
                <a:latin typeface="Calibri"/>
                <a:cs typeface="Calibri"/>
              </a:rPr>
              <a:t>Networks </a:t>
            </a:r>
            <a:r>
              <a:rPr sz="2400" spc="-4" dirty="0">
                <a:latin typeface="Calibri"/>
                <a:cs typeface="Calibri"/>
              </a:rPr>
              <a:t> </a:t>
            </a:r>
            <a:br>
              <a:rPr lang="en-US" sz="2400" spc="-4" dirty="0">
                <a:latin typeface="Calibri"/>
                <a:cs typeface="Calibri"/>
              </a:rPr>
            </a:br>
            <a:r>
              <a:rPr sz="2400" b="1" dirty="0">
                <a:latin typeface="Calibri"/>
                <a:cs typeface="Calibri"/>
              </a:rPr>
              <a:t>Lesson 2 – </a:t>
            </a:r>
            <a:r>
              <a:rPr sz="2400" b="1" spc="-8" dirty="0">
                <a:latin typeface="Calibri"/>
                <a:cs typeface="Calibri"/>
              </a:rPr>
              <a:t>Windows </a:t>
            </a:r>
            <a:r>
              <a:rPr sz="2400" b="1" spc="-4" dirty="0">
                <a:latin typeface="Calibri"/>
                <a:cs typeface="Calibri"/>
              </a:rPr>
              <a:t>Domains </a:t>
            </a:r>
            <a:r>
              <a:rPr sz="2400" b="1" dirty="0">
                <a:latin typeface="Calibri"/>
                <a:cs typeface="Calibri"/>
              </a:rPr>
              <a:t>and </a:t>
            </a:r>
            <a:r>
              <a:rPr sz="2400" b="1" spc="-4" dirty="0">
                <a:latin typeface="Calibri"/>
                <a:cs typeface="Calibri"/>
              </a:rPr>
              <a:t>Active Directory </a:t>
            </a:r>
            <a:r>
              <a:rPr sz="2400" b="1" spc="-480" dirty="0">
                <a:latin typeface="Calibri"/>
                <a:cs typeface="Calibri"/>
              </a:rPr>
              <a:t> </a:t>
            </a:r>
            <a:br>
              <a:rPr lang="en-US" sz="2400" b="1" spc="-480" dirty="0">
                <a:latin typeface="Calibri"/>
                <a:cs typeface="Calibri"/>
              </a:rPr>
            </a:br>
            <a:r>
              <a:rPr sz="2400" dirty="0">
                <a:latin typeface="Calibri"/>
                <a:cs typeface="Calibri"/>
              </a:rPr>
              <a:t>Lesson</a:t>
            </a:r>
            <a:r>
              <a:rPr sz="2400" spc="-25" dirty="0">
                <a:latin typeface="Calibri"/>
                <a:cs typeface="Calibri"/>
              </a:rPr>
              <a:t> </a:t>
            </a:r>
            <a:r>
              <a:rPr sz="2400" dirty="0">
                <a:latin typeface="Calibri"/>
                <a:cs typeface="Calibri"/>
              </a:rPr>
              <a:t>3	- </a:t>
            </a:r>
            <a:r>
              <a:rPr sz="2400" spc="-4" dirty="0">
                <a:latin typeface="Calibri"/>
                <a:cs typeface="Calibri"/>
              </a:rPr>
              <a:t>Linux</a:t>
            </a:r>
            <a:r>
              <a:rPr sz="2400" spc="-21" dirty="0">
                <a:latin typeface="Calibri"/>
                <a:cs typeface="Calibri"/>
              </a:rPr>
              <a:t> </a:t>
            </a:r>
            <a:r>
              <a:rPr sz="2400" spc="-8" dirty="0">
                <a:latin typeface="Calibri"/>
                <a:cs typeface="Calibri"/>
              </a:rPr>
              <a:t>Networks</a:t>
            </a:r>
            <a:endParaRPr sz="2400" dirty="0">
              <a:latin typeface="Calibri"/>
              <a:cs typeface="Calibri"/>
            </a:endParaRPr>
          </a:p>
          <a:p>
            <a:pPr marL="11029">
              <a:spcBef>
                <a:spcPts val="405"/>
              </a:spcBef>
            </a:pPr>
            <a:r>
              <a:rPr sz="2400" dirty="0">
                <a:latin typeface="Calibri"/>
                <a:cs typeface="Calibri"/>
              </a:rPr>
              <a:t>Lesson</a:t>
            </a:r>
            <a:r>
              <a:rPr sz="2400" spc="-29" dirty="0">
                <a:latin typeface="Calibri"/>
                <a:cs typeface="Calibri"/>
              </a:rPr>
              <a:t> </a:t>
            </a:r>
            <a:r>
              <a:rPr sz="2400" dirty="0">
                <a:latin typeface="Calibri"/>
                <a:cs typeface="Calibri"/>
              </a:rPr>
              <a:t>4</a:t>
            </a:r>
            <a:r>
              <a:rPr sz="2400" spc="-12" dirty="0">
                <a:latin typeface="Calibri"/>
                <a:cs typeface="Calibri"/>
              </a:rPr>
              <a:t> </a:t>
            </a:r>
            <a:r>
              <a:rPr sz="2400" dirty="0">
                <a:latin typeface="Calibri"/>
                <a:cs typeface="Calibri"/>
              </a:rPr>
              <a:t>– </a:t>
            </a:r>
            <a:r>
              <a:rPr sz="2400" spc="-12" dirty="0">
                <a:latin typeface="Calibri"/>
                <a:cs typeface="Calibri"/>
              </a:rPr>
              <a:t>Kerberos</a:t>
            </a:r>
            <a:r>
              <a:rPr sz="2400" spc="-21" dirty="0">
                <a:latin typeface="Calibri"/>
                <a:cs typeface="Calibri"/>
              </a:rPr>
              <a:t> </a:t>
            </a:r>
            <a:r>
              <a:rPr sz="2400" spc="-8" dirty="0">
                <a:latin typeface="Calibri"/>
                <a:cs typeface="Calibri"/>
              </a:rPr>
              <a:t>Fundamentals</a:t>
            </a:r>
            <a:endParaRPr sz="2400" dirty="0">
              <a:latin typeface="Calibri"/>
              <a:cs typeface="Calibri"/>
            </a:endParaRPr>
          </a:p>
          <a:p>
            <a:pPr marL="10504">
              <a:spcBef>
                <a:spcPts val="418"/>
              </a:spcBef>
            </a:pPr>
            <a:r>
              <a:rPr sz="2400" dirty="0">
                <a:latin typeface="Calibri"/>
                <a:cs typeface="Calibri"/>
              </a:rPr>
              <a:t>Lesson</a:t>
            </a:r>
            <a:r>
              <a:rPr sz="2400" spc="-17" dirty="0">
                <a:latin typeface="Calibri"/>
                <a:cs typeface="Calibri"/>
              </a:rPr>
              <a:t> </a:t>
            </a:r>
            <a:r>
              <a:rPr sz="2400" dirty="0">
                <a:latin typeface="Calibri"/>
                <a:cs typeface="Calibri"/>
              </a:rPr>
              <a:t>5 – </a:t>
            </a:r>
            <a:r>
              <a:rPr sz="2400" spc="-17" dirty="0">
                <a:latin typeface="Calibri"/>
                <a:cs typeface="Calibri"/>
              </a:rPr>
              <a:t>Attacking</a:t>
            </a:r>
            <a:r>
              <a:rPr sz="2400" spc="8" dirty="0">
                <a:latin typeface="Calibri"/>
                <a:cs typeface="Calibri"/>
              </a:rPr>
              <a:t> </a:t>
            </a:r>
            <a:r>
              <a:rPr sz="2400" dirty="0">
                <a:latin typeface="Calibri"/>
                <a:cs typeface="Calibri"/>
              </a:rPr>
              <a:t>Domain</a:t>
            </a:r>
            <a:r>
              <a:rPr sz="2400" spc="-12" dirty="0">
                <a:latin typeface="Calibri"/>
                <a:cs typeface="Calibri"/>
              </a:rPr>
              <a:t> Environments</a:t>
            </a:r>
            <a:endParaRPr sz="2400" dirty="0">
              <a:latin typeface="Calibri"/>
              <a:cs typeface="Calibri"/>
            </a:endParaRPr>
          </a:p>
          <a:p>
            <a:pPr marL="10504" marR="3391271" indent="-525">
              <a:lnSpc>
                <a:spcPts val="2986"/>
              </a:lnSpc>
              <a:spcBef>
                <a:spcPts val="149"/>
              </a:spcBef>
            </a:pPr>
            <a:r>
              <a:rPr sz="2400" dirty="0">
                <a:latin typeface="Calibri"/>
                <a:cs typeface="Calibri"/>
              </a:rPr>
              <a:t>Lesson</a:t>
            </a:r>
            <a:r>
              <a:rPr sz="2400" spc="-41" dirty="0">
                <a:latin typeface="Calibri"/>
                <a:cs typeface="Calibri"/>
              </a:rPr>
              <a:t> </a:t>
            </a:r>
            <a:r>
              <a:rPr sz="2400" dirty="0">
                <a:latin typeface="Calibri"/>
                <a:cs typeface="Calibri"/>
              </a:rPr>
              <a:t>6</a:t>
            </a:r>
            <a:r>
              <a:rPr sz="2400" spc="-25" dirty="0">
                <a:latin typeface="Calibri"/>
                <a:cs typeface="Calibri"/>
              </a:rPr>
              <a:t> </a:t>
            </a:r>
            <a:r>
              <a:rPr sz="2400" dirty="0">
                <a:latin typeface="Calibri"/>
                <a:cs typeface="Calibri"/>
              </a:rPr>
              <a:t>–</a:t>
            </a:r>
            <a:r>
              <a:rPr sz="2400" spc="-12" dirty="0">
                <a:latin typeface="Calibri"/>
                <a:cs typeface="Calibri"/>
              </a:rPr>
              <a:t> </a:t>
            </a:r>
            <a:r>
              <a:rPr sz="2400" spc="4" dirty="0">
                <a:latin typeface="Calibri"/>
                <a:cs typeface="Calibri"/>
              </a:rPr>
              <a:t>CTF</a:t>
            </a:r>
            <a:r>
              <a:rPr sz="2400" spc="-21" dirty="0">
                <a:latin typeface="Calibri"/>
                <a:cs typeface="Calibri"/>
              </a:rPr>
              <a:t> </a:t>
            </a:r>
            <a:r>
              <a:rPr sz="2400" spc="-8" dirty="0">
                <a:latin typeface="Calibri"/>
                <a:cs typeface="Calibri"/>
              </a:rPr>
              <a:t>Start </a:t>
            </a:r>
            <a:r>
              <a:rPr sz="2400" spc="-476" dirty="0">
                <a:latin typeface="Calibri"/>
                <a:cs typeface="Calibri"/>
              </a:rPr>
              <a:t> </a:t>
            </a:r>
            <a:br>
              <a:rPr lang="en-US" sz="2400" spc="-476" dirty="0">
                <a:latin typeface="Calibri"/>
                <a:cs typeface="Calibri"/>
              </a:rPr>
            </a:br>
            <a:r>
              <a:rPr sz="2400" dirty="0">
                <a:latin typeface="Calibri"/>
                <a:cs typeface="Calibri"/>
              </a:rPr>
              <a:t>Lesson</a:t>
            </a:r>
            <a:r>
              <a:rPr sz="2400" spc="-41" dirty="0">
                <a:latin typeface="Calibri"/>
                <a:cs typeface="Calibri"/>
              </a:rPr>
              <a:t> </a:t>
            </a:r>
            <a:r>
              <a:rPr sz="2400" dirty="0">
                <a:latin typeface="Calibri"/>
                <a:cs typeface="Calibri"/>
              </a:rPr>
              <a:t>7</a:t>
            </a:r>
            <a:r>
              <a:rPr sz="2400" spc="-29" dirty="0">
                <a:latin typeface="Calibri"/>
                <a:cs typeface="Calibri"/>
              </a:rPr>
              <a:t> </a:t>
            </a:r>
            <a:r>
              <a:rPr sz="2400" dirty="0">
                <a:latin typeface="Calibri"/>
                <a:cs typeface="Calibri"/>
              </a:rPr>
              <a:t>–</a:t>
            </a:r>
            <a:r>
              <a:rPr sz="2400" spc="-21" dirty="0">
                <a:latin typeface="Calibri"/>
                <a:cs typeface="Calibri"/>
              </a:rPr>
              <a:t> </a:t>
            </a:r>
            <a:r>
              <a:rPr sz="2400" spc="4" dirty="0">
                <a:latin typeface="Calibri"/>
                <a:cs typeface="Calibri"/>
              </a:rPr>
              <a:t>CTF</a:t>
            </a:r>
            <a:r>
              <a:rPr sz="2400" spc="-25" dirty="0">
                <a:latin typeface="Calibri"/>
                <a:cs typeface="Calibri"/>
              </a:rPr>
              <a:t> </a:t>
            </a:r>
            <a:r>
              <a:rPr sz="2400" dirty="0">
                <a:latin typeface="Calibri"/>
                <a:cs typeface="Calibri"/>
              </a:rPr>
              <a:t>Q&amp;A</a:t>
            </a:r>
          </a:p>
          <a:p>
            <a:pPr marL="11029" marR="3394422" indent="-525">
              <a:lnSpc>
                <a:spcPts val="2978"/>
              </a:lnSpc>
              <a:spcBef>
                <a:spcPts val="8"/>
              </a:spcBef>
            </a:pPr>
            <a:r>
              <a:rPr sz="2400" dirty="0">
                <a:latin typeface="Calibri"/>
                <a:cs typeface="Calibri"/>
              </a:rPr>
              <a:t>Lesson</a:t>
            </a:r>
            <a:r>
              <a:rPr sz="2400" spc="-41" dirty="0">
                <a:latin typeface="Calibri"/>
                <a:cs typeface="Calibri"/>
              </a:rPr>
              <a:t> </a:t>
            </a:r>
            <a:r>
              <a:rPr sz="2400" dirty="0">
                <a:latin typeface="Calibri"/>
                <a:cs typeface="Calibri"/>
              </a:rPr>
              <a:t>8</a:t>
            </a:r>
            <a:r>
              <a:rPr sz="2400" spc="-29" dirty="0">
                <a:latin typeface="Calibri"/>
                <a:cs typeface="Calibri"/>
              </a:rPr>
              <a:t> </a:t>
            </a:r>
            <a:r>
              <a:rPr sz="2400" dirty="0">
                <a:latin typeface="Calibri"/>
                <a:cs typeface="Calibri"/>
              </a:rPr>
              <a:t>–</a:t>
            </a:r>
            <a:r>
              <a:rPr sz="2400" spc="-17" dirty="0">
                <a:latin typeface="Calibri"/>
                <a:cs typeface="Calibri"/>
              </a:rPr>
              <a:t> </a:t>
            </a:r>
            <a:r>
              <a:rPr sz="2400" spc="4" dirty="0">
                <a:latin typeface="Calibri"/>
                <a:cs typeface="Calibri"/>
              </a:rPr>
              <a:t>CTF</a:t>
            </a:r>
            <a:r>
              <a:rPr sz="2400" spc="-25" dirty="0">
                <a:latin typeface="Calibri"/>
                <a:cs typeface="Calibri"/>
              </a:rPr>
              <a:t> </a:t>
            </a:r>
            <a:r>
              <a:rPr sz="2400" dirty="0">
                <a:latin typeface="Calibri"/>
                <a:cs typeface="Calibri"/>
              </a:rPr>
              <a:t>Q&amp;A </a:t>
            </a:r>
            <a:br>
              <a:rPr lang="en-US" sz="2400" dirty="0">
                <a:latin typeface="Calibri"/>
                <a:cs typeface="Calibri"/>
              </a:rPr>
            </a:br>
            <a:r>
              <a:rPr sz="2400" spc="-476" dirty="0">
                <a:latin typeface="Calibri"/>
                <a:cs typeface="Calibri"/>
              </a:rPr>
              <a:t> </a:t>
            </a:r>
            <a:r>
              <a:rPr sz="2400" dirty="0">
                <a:latin typeface="Calibri"/>
                <a:cs typeface="Calibri"/>
              </a:rPr>
              <a:t>Lesson</a:t>
            </a:r>
            <a:r>
              <a:rPr sz="2400" spc="-41" dirty="0">
                <a:latin typeface="Calibri"/>
                <a:cs typeface="Calibri"/>
              </a:rPr>
              <a:t> </a:t>
            </a:r>
            <a:r>
              <a:rPr sz="2400" dirty="0">
                <a:latin typeface="Calibri"/>
                <a:cs typeface="Calibri"/>
              </a:rPr>
              <a:t>9</a:t>
            </a:r>
            <a:r>
              <a:rPr sz="2400" spc="-29" dirty="0">
                <a:latin typeface="Calibri"/>
                <a:cs typeface="Calibri"/>
              </a:rPr>
              <a:t> </a:t>
            </a:r>
            <a:r>
              <a:rPr sz="2400" dirty="0">
                <a:latin typeface="Calibri"/>
                <a:cs typeface="Calibri"/>
              </a:rPr>
              <a:t>–</a:t>
            </a:r>
            <a:r>
              <a:rPr sz="2400" spc="-21" dirty="0">
                <a:latin typeface="Calibri"/>
                <a:cs typeface="Calibri"/>
              </a:rPr>
              <a:t> </a:t>
            </a:r>
            <a:r>
              <a:rPr sz="2400" spc="4" dirty="0">
                <a:latin typeface="Calibri"/>
                <a:cs typeface="Calibri"/>
              </a:rPr>
              <a:t>CTF</a:t>
            </a:r>
            <a:r>
              <a:rPr sz="2400" spc="-25" dirty="0">
                <a:latin typeface="Calibri"/>
                <a:cs typeface="Calibri"/>
              </a:rPr>
              <a:t> </a:t>
            </a:r>
            <a:r>
              <a:rPr sz="2400" dirty="0">
                <a:latin typeface="Calibri"/>
                <a:cs typeface="Calibri"/>
              </a:rPr>
              <a:t>Q&amp;A</a:t>
            </a:r>
          </a:p>
          <a:p>
            <a:pPr marL="11555">
              <a:spcBef>
                <a:spcPts val="240"/>
              </a:spcBef>
              <a:tabLst>
                <a:tab pos="1367642" algn="l"/>
              </a:tabLst>
            </a:pPr>
            <a:r>
              <a:rPr sz="2400" dirty="0">
                <a:latin typeface="Calibri"/>
                <a:cs typeface="Calibri"/>
              </a:rPr>
              <a:t>Lesson</a:t>
            </a:r>
            <a:r>
              <a:rPr sz="2400" spc="-25" dirty="0">
                <a:latin typeface="Calibri"/>
                <a:cs typeface="Calibri"/>
              </a:rPr>
              <a:t> </a:t>
            </a:r>
            <a:r>
              <a:rPr sz="2400" dirty="0">
                <a:latin typeface="Calibri"/>
                <a:cs typeface="Calibri"/>
              </a:rPr>
              <a:t>10</a:t>
            </a:r>
            <a:r>
              <a:rPr sz="2400" spc="-21" dirty="0">
                <a:latin typeface="Calibri"/>
                <a:cs typeface="Calibri"/>
              </a:rPr>
              <a:t> </a:t>
            </a:r>
            <a:r>
              <a:rPr sz="2400" dirty="0">
                <a:latin typeface="Calibri"/>
                <a:cs typeface="Calibri"/>
              </a:rPr>
              <a:t>-	</a:t>
            </a:r>
            <a:r>
              <a:rPr sz="2400" spc="-4" dirty="0">
                <a:latin typeface="Calibri"/>
                <a:cs typeface="Calibri"/>
              </a:rPr>
              <a:t>Outbrief</a:t>
            </a:r>
            <a:r>
              <a:rPr sz="2400" spc="-25" dirty="0">
                <a:latin typeface="Calibri"/>
                <a:cs typeface="Calibri"/>
              </a:rPr>
              <a:t> </a:t>
            </a:r>
            <a:r>
              <a:rPr sz="2400" dirty="0">
                <a:latin typeface="Calibri"/>
                <a:cs typeface="Calibri"/>
              </a:rPr>
              <a:t>and</a:t>
            </a:r>
            <a:r>
              <a:rPr sz="2400" spc="-12" dirty="0">
                <a:latin typeface="Calibri"/>
                <a:cs typeface="Calibri"/>
              </a:rPr>
              <a:t> </a:t>
            </a:r>
            <a:r>
              <a:rPr sz="2400" spc="-8" dirty="0">
                <a:latin typeface="Calibri"/>
                <a:cs typeface="Calibri"/>
              </a:rPr>
              <a:t>Course</a:t>
            </a:r>
            <a:r>
              <a:rPr sz="2400" spc="-17" dirty="0">
                <a:latin typeface="Calibri"/>
                <a:cs typeface="Calibri"/>
              </a:rPr>
              <a:t> </a:t>
            </a:r>
            <a:r>
              <a:rPr sz="2400" spc="-4" dirty="0">
                <a:latin typeface="Calibri"/>
                <a:cs typeface="Calibri"/>
              </a:rPr>
              <a:t>Conclusion</a:t>
            </a:r>
            <a:endParaRPr sz="2400" dirty="0">
              <a:latin typeface="Calibri"/>
              <a:cs typeface="Calibri"/>
            </a:endParaRPr>
          </a:p>
        </p:txBody>
      </p:sp>
      <p:sp>
        <p:nvSpPr>
          <p:cNvPr id="4" name="object 4"/>
          <p:cNvSpPr txBox="1"/>
          <p:nvPr/>
        </p:nvSpPr>
        <p:spPr>
          <a:xfrm>
            <a:off x="7480300" y="2333625"/>
            <a:ext cx="1143000" cy="379938"/>
          </a:xfrm>
          <a:prstGeom prst="rect">
            <a:avLst/>
          </a:prstGeom>
        </p:spPr>
        <p:txBody>
          <a:bodyPr vert="horz" wrap="square" lIns="0" tIns="10504" rIns="0" bIns="0" rtlCol="0">
            <a:spAutoFit/>
          </a:bodyPr>
          <a:lstStyle/>
          <a:p>
            <a:pPr marL="10504">
              <a:spcBef>
                <a:spcPts val="83"/>
              </a:spcBef>
            </a:pPr>
            <a:r>
              <a:rPr sz="2400" dirty="0">
                <a:latin typeface="Wingdings"/>
                <a:cs typeface="Wingdings"/>
              </a:rPr>
              <a:t></a:t>
            </a:r>
            <a:r>
              <a:rPr sz="2400" spc="-116" dirty="0">
                <a:latin typeface="Times New Roman"/>
                <a:cs typeface="Times New Roman"/>
              </a:rPr>
              <a:t> </a:t>
            </a:r>
            <a:r>
              <a:rPr sz="2400" b="1" spc="-50" dirty="0">
                <a:latin typeface="Calibri"/>
                <a:cs typeface="Calibri"/>
              </a:rPr>
              <a:t>Today</a:t>
            </a:r>
            <a:endParaRPr sz="2400" dirty="0">
              <a:latin typeface="Calibri"/>
              <a:cs typeface="Calibri"/>
            </a:endParaRPr>
          </a:p>
        </p:txBody>
      </p:sp>
      <p:sp>
        <p:nvSpPr>
          <p:cNvPr id="7" name="Footer Placeholder 6">
            <a:extLst>
              <a:ext uri="{FF2B5EF4-FFF2-40B4-BE49-F238E27FC236}">
                <a16:creationId xmlns:a16="http://schemas.microsoft.com/office/drawing/2014/main" id="{6E8F4055-F9D3-4852-B203-0025EC5B9003}"/>
              </a:ext>
            </a:extLst>
          </p:cNvPr>
          <p:cNvSpPr>
            <a:spLocks noGrp="1"/>
          </p:cNvSpPr>
          <p:nvPr>
            <p:ph type="ftr" sz="quarter" idx="5"/>
          </p:nvPr>
        </p:nvSpPr>
        <p:spPr>
          <a:xfrm>
            <a:off x="1600908" y="7872280"/>
            <a:ext cx="5136436" cy="375103"/>
          </a:xfrm>
        </p:spPr>
        <p:txBody>
          <a:bodyPr/>
          <a:lstStyle/>
          <a:p>
            <a:pPr>
              <a:lnSpc>
                <a:spcPts val="1414"/>
              </a:lnSpc>
            </a:pPr>
            <a:r>
              <a:rPr lang="en-US" spc="-8"/>
              <a:t>Real-world systems: ethical hacking practicum – UW Summer 2021</a:t>
            </a:r>
            <a:endParaRPr lang="en-US" spc="-4" dirty="0"/>
          </a:p>
        </p:txBody>
      </p:sp>
      <p:sp>
        <p:nvSpPr>
          <p:cNvPr id="6" name="object 5">
            <a:extLst>
              <a:ext uri="{FF2B5EF4-FFF2-40B4-BE49-F238E27FC236}">
                <a16:creationId xmlns:a16="http://schemas.microsoft.com/office/drawing/2014/main" id="{9FBD3B33-55D9-481A-A6F5-A47CB86822BC}"/>
              </a:ext>
            </a:extLst>
          </p:cNvPr>
          <p:cNvSpPr txBox="1">
            <a:spLocks/>
          </p:cNvSpPr>
          <p:nvPr/>
        </p:nvSpPr>
        <p:spPr>
          <a:xfrm>
            <a:off x="1935607" y="7232122"/>
            <a:ext cx="6210300" cy="254000"/>
          </a:xfrm>
          <a:prstGeom prst="rect">
            <a:avLst/>
          </a:prstGeom>
        </p:spPr>
        <p:txBody>
          <a:bodyPr vert="horz" wrap="square" lIns="0" tIns="0" rIns="0" bIns="0" rtlCol="0">
            <a:spAutoFit/>
          </a:bodyPr>
          <a:lstStyle>
            <a:defPPr>
              <a:defRPr lang="en-US"/>
            </a:defPPr>
            <a:lvl1pPr marL="0" algn="l" defTabSz="914400" rtl="0" eaLnBrk="1" latinLnBrk="0" hangingPunct="1">
              <a:defRPr sz="18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810"/>
              </a:lnSpc>
            </a:pPr>
            <a:r>
              <a:rPr lang="en-US" spc="-10"/>
              <a:t>Real-world systems: ethical hacking practicum – UW Summer 2021</a:t>
            </a:r>
            <a:endParaRPr lang="en-US" spc="-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49396" y="883920"/>
            <a:ext cx="6531864" cy="6284976"/>
          </a:xfrm>
          <a:prstGeom prst="rect">
            <a:avLst/>
          </a:prstGeom>
        </p:spPr>
      </p:pic>
      <p:sp>
        <p:nvSpPr>
          <p:cNvPr id="3" name="object 3"/>
          <p:cNvSpPr txBox="1">
            <a:spLocks noGrp="1"/>
          </p:cNvSpPr>
          <p:nvPr>
            <p:ph type="title"/>
          </p:nvPr>
        </p:nvSpPr>
        <p:spPr>
          <a:xfrm>
            <a:off x="771782" y="383058"/>
            <a:ext cx="6891655" cy="579755"/>
          </a:xfrm>
          <a:prstGeom prst="rect">
            <a:avLst/>
          </a:prstGeom>
        </p:spPr>
        <p:txBody>
          <a:bodyPr vert="horz" wrap="square" lIns="0" tIns="17145" rIns="0" bIns="0" rtlCol="0">
            <a:spAutoFit/>
          </a:bodyPr>
          <a:lstStyle/>
          <a:p>
            <a:pPr marL="12700">
              <a:lnSpc>
                <a:spcPct val="100000"/>
              </a:lnSpc>
              <a:spcBef>
                <a:spcPts val="135"/>
              </a:spcBef>
            </a:pPr>
            <a:r>
              <a:rPr spc="15" dirty="0"/>
              <a:t>An</a:t>
            </a:r>
            <a:r>
              <a:rPr spc="10" dirty="0"/>
              <a:t> </a:t>
            </a:r>
            <a:r>
              <a:rPr spc="-15" dirty="0"/>
              <a:t>exercise</a:t>
            </a:r>
            <a:r>
              <a:rPr spc="10" dirty="0"/>
              <a:t> in </a:t>
            </a:r>
            <a:r>
              <a:rPr dirty="0"/>
              <a:t>evaluating</a:t>
            </a:r>
            <a:r>
              <a:rPr spc="-10" dirty="0"/>
              <a:t> </a:t>
            </a:r>
            <a:r>
              <a:rPr spc="10" dirty="0"/>
              <a:t>permissions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49396" y="883920"/>
            <a:ext cx="6531864" cy="6284976"/>
          </a:xfrm>
          <a:prstGeom prst="rect">
            <a:avLst/>
          </a:prstGeom>
        </p:spPr>
      </p:pic>
      <p:sp>
        <p:nvSpPr>
          <p:cNvPr id="3" name="object 3"/>
          <p:cNvSpPr txBox="1">
            <a:spLocks noGrp="1"/>
          </p:cNvSpPr>
          <p:nvPr>
            <p:ph type="title"/>
          </p:nvPr>
        </p:nvSpPr>
        <p:spPr>
          <a:xfrm>
            <a:off x="771782" y="383058"/>
            <a:ext cx="6891655" cy="579755"/>
          </a:xfrm>
          <a:prstGeom prst="rect">
            <a:avLst/>
          </a:prstGeom>
        </p:spPr>
        <p:txBody>
          <a:bodyPr vert="horz" wrap="square" lIns="0" tIns="17145" rIns="0" bIns="0" rtlCol="0">
            <a:spAutoFit/>
          </a:bodyPr>
          <a:lstStyle/>
          <a:p>
            <a:pPr marL="12700">
              <a:lnSpc>
                <a:spcPct val="100000"/>
              </a:lnSpc>
              <a:spcBef>
                <a:spcPts val="135"/>
              </a:spcBef>
            </a:pPr>
            <a:r>
              <a:rPr spc="15" dirty="0"/>
              <a:t>An</a:t>
            </a:r>
            <a:r>
              <a:rPr spc="10" dirty="0"/>
              <a:t> </a:t>
            </a:r>
            <a:r>
              <a:rPr spc="-15" dirty="0"/>
              <a:t>exercise</a:t>
            </a:r>
            <a:r>
              <a:rPr spc="10" dirty="0"/>
              <a:t> in </a:t>
            </a:r>
            <a:r>
              <a:rPr dirty="0"/>
              <a:t>evaluating</a:t>
            </a:r>
            <a:r>
              <a:rPr spc="-10" dirty="0"/>
              <a:t> </a:t>
            </a:r>
            <a:r>
              <a:rPr spc="10" dirty="0"/>
              <a:t>permissions</a:t>
            </a:r>
          </a:p>
        </p:txBody>
      </p:sp>
      <p:pic>
        <p:nvPicPr>
          <p:cNvPr id="4" name="object 4"/>
          <p:cNvPicPr/>
          <p:nvPr/>
        </p:nvPicPr>
        <p:blipFill>
          <a:blip r:embed="rId3" cstate="print"/>
          <a:stretch>
            <a:fillRect/>
          </a:stretch>
        </p:blipFill>
        <p:spPr>
          <a:xfrm>
            <a:off x="907645" y="3545838"/>
            <a:ext cx="1456736" cy="3154175"/>
          </a:xfrm>
          <a:prstGeom prst="rect">
            <a:avLst/>
          </a:prstGeom>
        </p:spPr>
      </p:pic>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49396" y="883920"/>
            <a:ext cx="6531864" cy="6284976"/>
          </a:xfrm>
          <a:prstGeom prst="rect">
            <a:avLst/>
          </a:prstGeom>
        </p:spPr>
      </p:pic>
      <p:sp>
        <p:nvSpPr>
          <p:cNvPr id="3" name="object 3"/>
          <p:cNvSpPr txBox="1">
            <a:spLocks noGrp="1"/>
          </p:cNvSpPr>
          <p:nvPr>
            <p:ph type="title"/>
          </p:nvPr>
        </p:nvSpPr>
        <p:spPr>
          <a:xfrm>
            <a:off x="771782" y="383058"/>
            <a:ext cx="6891655" cy="579755"/>
          </a:xfrm>
          <a:prstGeom prst="rect">
            <a:avLst/>
          </a:prstGeom>
        </p:spPr>
        <p:txBody>
          <a:bodyPr vert="horz" wrap="square" lIns="0" tIns="17145" rIns="0" bIns="0" rtlCol="0">
            <a:spAutoFit/>
          </a:bodyPr>
          <a:lstStyle/>
          <a:p>
            <a:pPr marL="12700">
              <a:lnSpc>
                <a:spcPct val="100000"/>
              </a:lnSpc>
              <a:spcBef>
                <a:spcPts val="135"/>
              </a:spcBef>
            </a:pPr>
            <a:r>
              <a:rPr spc="15" dirty="0"/>
              <a:t>An</a:t>
            </a:r>
            <a:r>
              <a:rPr spc="10" dirty="0"/>
              <a:t> </a:t>
            </a:r>
            <a:r>
              <a:rPr spc="-15" dirty="0"/>
              <a:t>exercise</a:t>
            </a:r>
            <a:r>
              <a:rPr spc="10" dirty="0"/>
              <a:t> in </a:t>
            </a:r>
            <a:r>
              <a:rPr dirty="0"/>
              <a:t>evaluating</a:t>
            </a:r>
            <a:r>
              <a:rPr spc="-10" dirty="0"/>
              <a:t> </a:t>
            </a:r>
            <a:r>
              <a:rPr spc="10" dirty="0"/>
              <a:t>permissions</a:t>
            </a:r>
          </a:p>
        </p:txBody>
      </p:sp>
      <p:grpSp>
        <p:nvGrpSpPr>
          <p:cNvPr id="4" name="object 4"/>
          <p:cNvGrpSpPr/>
          <p:nvPr/>
        </p:nvGrpSpPr>
        <p:grpSpPr>
          <a:xfrm>
            <a:off x="907645" y="3545838"/>
            <a:ext cx="8480425" cy="3154680"/>
            <a:chOff x="907645" y="3545838"/>
            <a:chExt cx="8480425" cy="3154680"/>
          </a:xfrm>
        </p:grpSpPr>
        <p:pic>
          <p:nvPicPr>
            <p:cNvPr id="5" name="object 5"/>
            <p:cNvPicPr/>
            <p:nvPr/>
          </p:nvPicPr>
          <p:blipFill>
            <a:blip r:embed="rId3" cstate="print"/>
            <a:stretch>
              <a:fillRect/>
            </a:stretch>
          </p:blipFill>
          <p:spPr>
            <a:xfrm>
              <a:off x="907645" y="3545838"/>
              <a:ext cx="1456736" cy="3154175"/>
            </a:xfrm>
            <a:prstGeom prst="rect">
              <a:avLst/>
            </a:prstGeom>
          </p:spPr>
        </p:pic>
        <p:sp>
          <p:nvSpPr>
            <p:cNvPr id="6" name="object 6"/>
            <p:cNvSpPr/>
            <p:nvPr/>
          </p:nvSpPr>
          <p:spPr>
            <a:xfrm>
              <a:off x="8393430" y="5990082"/>
              <a:ext cx="995044" cy="0"/>
            </a:xfrm>
            <a:custGeom>
              <a:avLst/>
              <a:gdLst/>
              <a:ahLst/>
              <a:cxnLst/>
              <a:rect l="l" t="t" r="r" b="b"/>
              <a:pathLst>
                <a:path w="995045">
                  <a:moveTo>
                    <a:pt x="0" y="0"/>
                  </a:moveTo>
                  <a:lnTo>
                    <a:pt x="994473" y="0"/>
                  </a:lnTo>
                </a:path>
              </a:pathLst>
            </a:custGeom>
            <a:ln w="28575">
              <a:solidFill>
                <a:srgbClr val="FF0000"/>
              </a:solidFill>
            </a:ln>
          </p:spPr>
          <p:txBody>
            <a:bodyPr wrap="square" lIns="0" tIns="0" rIns="0" bIns="0" rtlCol="0"/>
            <a:lstStyle/>
            <a:p>
              <a:endParaRPr/>
            </a:p>
          </p:txBody>
        </p:sp>
        <p:sp>
          <p:nvSpPr>
            <p:cNvPr id="7" name="object 7"/>
            <p:cNvSpPr/>
            <p:nvPr/>
          </p:nvSpPr>
          <p:spPr>
            <a:xfrm>
              <a:off x="8622030" y="6218682"/>
              <a:ext cx="685800" cy="0"/>
            </a:xfrm>
            <a:custGeom>
              <a:avLst/>
              <a:gdLst/>
              <a:ahLst/>
              <a:cxnLst/>
              <a:rect l="l" t="t" r="r" b="b"/>
              <a:pathLst>
                <a:path w="685800">
                  <a:moveTo>
                    <a:pt x="0" y="0"/>
                  </a:moveTo>
                  <a:lnTo>
                    <a:pt x="685800" y="0"/>
                  </a:lnTo>
                </a:path>
              </a:pathLst>
            </a:custGeom>
            <a:ln w="28575">
              <a:solidFill>
                <a:srgbClr val="FF0000"/>
              </a:solidFill>
            </a:ln>
          </p:spPr>
          <p:txBody>
            <a:bodyPr wrap="square" lIns="0" tIns="0" rIns="0" bIns="0" rtlCol="0"/>
            <a:lstStyle/>
            <a:p>
              <a:endParaRPr/>
            </a:p>
          </p:txBody>
        </p:sp>
      </p:gr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49396" y="883920"/>
            <a:ext cx="6531864" cy="6284976"/>
          </a:xfrm>
          <a:prstGeom prst="rect">
            <a:avLst/>
          </a:prstGeom>
        </p:spPr>
      </p:pic>
      <p:sp>
        <p:nvSpPr>
          <p:cNvPr id="3" name="object 3"/>
          <p:cNvSpPr txBox="1">
            <a:spLocks noGrp="1"/>
          </p:cNvSpPr>
          <p:nvPr>
            <p:ph type="title"/>
          </p:nvPr>
        </p:nvSpPr>
        <p:spPr>
          <a:xfrm>
            <a:off x="771782" y="383058"/>
            <a:ext cx="6891655" cy="579755"/>
          </a:xfrm>
          <a:prstGeom prst="rect">
            <a:avLst/>
          </a:prstGeom>
        </p:spPr>
        <p:txBody>
          <a:bodyPr vert="horz" wrap="square" lIns="0" tIns="17145" rIns="0" bIns="0" rtlCol="0">
            <a:spAutoFit/>
          </a:bodyPr>
          <a:lstStyle/>
          <a:p>
            <a:pPr marL="12700">
              <a:lnSpc>
                <a:spcPct val="100000"/>
              </a:lnSpc>
              <a:spcBef>
                <a:spcPts val="135"/>
              </a:spcBef>
            </a:pPr>
            <a:r>
              <a:rPr spc="15" dirty="0"/>
              <a:t>An</a:t>
            </a:r>
            <a:r>
              <a:rPr spc="10" dirty="0"/>
              <a:t> </a:t>
            </a:r>
            <a:r>
              <a:rPr spc="-15" dirty="0"/>
              <a:t>exercise</a:t>
            </a:r>
            <a:r>
              <a:rPr spc="10" dirty="0"/>
              <a:t> in </a:t>
            </a:r>
            <a:r>
              <a:rPr dirty="0"/>
              <a:t>evaluating</a:t>
            </a:r>
            <a:r>
              <a:rPr spc="-10" dirty="0"/>
              <a:t> </a:t>
            </a:r>
            <a:r>
              <a:rPr spc="10" dirty="0"/>
              <a:t>permissions</a:t>
            </a:r>
          </a:p>
        </p:txBody>
      </p:sp>
      <p:grpSp>
        <p:nvGrpSpPr>
          <p:cNvPr id="4" name="object 4"/>
          <p:cNvGrpSpPr/>
          <p:nvPr/>
        </p:nvGrpSpPr>
        <p:grpSpPr>
          <a:xfrm>
            <a:off x="907645" y="3545838"/>
            <a:ext cx="8480425" cy="3154680"/>
            <a:chOff x="907645" y="3545838"/>
            <a:chExt cx="8480425" cy="3154680"/>
          </a:xfrm>
        </p:grpSpPr>
        <p:pic>
          <p:nvPicPr>
            <p:cNvPr id="5" name="object 5"/>
            <p:cNvPicPr/>
            <p:nvPr/>
          </p:nvPicPr>
          <p:blipFill>
            <a:blip r:embed="rId3" cstate="print"/>
            <a:stretch>
              <a:fillRect/>
            </a:stretch>
          </p:blipFill>
          <p:spPr>
            <a:xfrm>
              <a:off x="907645" y="3545838"/>
              <a:ext cx="1456736" cy="3154175"/>
            </a:xfrm>
            <a:prstGeom prst="rect">
              <a:avLst/>
            </a:prstGeom>
          </p:spPr>
        </p:pic>
        <p:sp>
          <p:nvSpPr>
            <p:cNvPr id="6" name="object 6"/>
            <p:cNvSpPr/>
            <p:nvPr/>
          </p:nvSpPr>
          <p:spPr>
            <a:xfrm>
              <a:off x="8393430" y="5990082"/>
              <a:ext cx="995044" cy="0"/>
            </a:xfrm>
            <a:custGeom>
              <a:avLst/>
              <a:gdLst/>
              <a:ahLst/>
              <a:cxnLst/>
              <a:rect l="l" t="t" r="r" b="b"/>
              <a:pathLst>
                <a:path w="995045">
                  <a:moveTo>
                    <a:pt x="0" y="0"/>
                  </a:moveTo>
                  <a:lnTo>
                    <a:pt x="994473" y="0"/>
                  </a:lnTo>
                </a:path>
              </a:pathLst>
            </a:custGeom>
            <a:ln w="28575">
              <a:solidFill>
                <a:srgbClr val="FF0000"/>
              </a:solidFill>
            </a:ln>
          </p:spPr>
          <p:txBody>
            <a:bodyPr wrap="square" lIns="0" tIns="0" rIns="0" bIns="0" rtlCol="0"/>
            <a:lstStyle/>
            <a:p>
              <a:endParaRPr/>
            </a:p>
          </p:txBody>
        </p:sp>
        <p:sp>
          <p:nvSpPr>
            <p:cNvPr id="7" name="object 7"/>
            <p:cNvSpPr/>
            <p:nvPr/>
          </p:nvSpPr>
          <p:spPr>
            <a:xfrm>
              <a:off x="8622030" y="6218682"/>
              <a:ext cx="685800" cy="0"/>
            </a:xfrm>
            <a:custGeom>
              <a:avLst/>
              <a:gdLst/>
              <a:ahLst/>
              <a:cxnLst/>
              <a:rect l="l" t="t" r="r" b="b"/>
              <a:pathLst>
                <a:path w="685800">
                  <a:moveTo>
                    <a:pt x="0" y="0"/>
                  </a:moveTo>
                  <a:lnTo>
                    <a:pt x="685800" y="0"/>
                  </a:lnTo>
                </a:path>
              </a:pathLst>
            </a:custGeom>
            <a:ln w="28575">
              <a:solidFill>
                <a:srgbClr val="FF0000"/>
              </a:solidFill>
            </a:ln>
          </p:spPr>
          <p:txBody>
            <a:bodyPr wrap="square" lIns="0" tIns="0" rIns="0" bIns="0" rtlCol="0"/>
            <a:lstStyle/>
            <a:p>
              <a:endParaRPr/>
            </a:p>
          </p:txBody>
        </p:sp>
        <p:sp>
          <p:nvSpPr>
            <p:cNvPr id="8" name="object 8"/>
            <p:cNvSpPr/>
            <p:nvPr/>
          </p:nvSpPr>
          <p:spPr>
            <a:xfrm>
              <a:off x="1915668" y="3598049"/>
              <a:ext cx="2091055" cy="2315210"/>
            </a:xfrm>
            <a:custGeom>
              <a:avLst/>
              <a:gdLst/>
              <a:ahLst/>
              <a:cxnLst/>
              <a:rect l="l" t="t" r="r" b="b"/>
              <a:pathLst>
                <a:path w="2091054" h="2315210">
                  <a:moveTo>
                    <a:pt x="0" y="2315070"/>
                  </a:moveTo>
                  <a:lnTo>
                    <a:pt x="2091042" y="0"/>
                  </a:lnTo>
                </a:path>
              </a:pathLst>
            </a:custGeom>
            <a:ln w="12700">
              <a:solidFill>
                <a:srgbClr val="000000"/>
              </a:solidFill>
            </a:ln>
          </p:spPr>
          <p:txBody>
            <a:bodyPr wrap="square" lIns="0" tIns="0" rIns="0" bIns="0" rtlCol="0"/>
            <a:lstStyle/>
            <a:p>
              <a:endParaRPr/>
            </a:p>
          </p:txBody>
        </p:sp>
        <p:sp>
          <p:nvSpPr>
            <p:cNvPr id="9" name="object 9"/>
            <p:cNvSpPr/>
            <p:nvPr/>
          </p:nvSpPr>
          <p:spPr>
            <a:xfrm>
              <a:off x="3969917" y="3550913"/>
              <a:ext cx="79375" cy="82550"/>
            </a:xfrm>
            <a:custGeom>
              <a:avLst/>
              <a:gdLst/>
              <a:ahLst/>
              <a:cxnLst/>
              <a:rect l="l" t="t" r="r" b="b"/>
              <a:pathLst>
                <a:path w="79375" h="82550">
                  <a:moveTo>
                    <a:pt x="79349" y="0"/>
                  </a:moveTo>
                  <a:lnTo>
                    <a:pt x="0" y="31013"/>
                  </a:lnTo>
                  <a:lnTo>
                    <a:pt x="56553" y="82092"/>
                  </a:lnTo>
                  <a:lnTo>
                    <a:pt x="79349" y="0"/>
                  </a:lnTo>
                  <a:close/>
                </a:path>
              </a:pathLst>
            </a:custGeom>
            <a:solidFill>
              <a:srgbClr val="000000"/>
            </a:solidFill>
          </p:spPr>
          <p:txBody>
            <a:bodyPr wrap="square" lIns="0" tIns="0" rIns="0" bIns="0" rtlCol="0"/>
            <a:lstStyle/>
            <a:p>
              <a:endParaRPr/>
            </a:p>
          </p:txBody>
        </p:sp>
        <p:pic>
          <p:nvPicPr>
            <p:cNvPr id="10" name="object 10"/>
            <p:cNvPicPr/>
            <p:nvPr/>
          </p:nvPicPr>
          <p:blipFill>
            <a:blip r:embed="rId4" cstate="print"/>
            <a:stretch>
              <a:fillRect/>
            </a:stretch>
          </p:blipFill>
          <p:spPr>
            <a:xfrm>
              <a:off x="2373976" y="4095394"/>
              <a:ext cx="1065314" cy="1118196"/>
            </a:xfrm>
            <a:prstGeom prst="rect">
              <a:avLst/>
            </a:prstGeom>
          </p:spPr>
        </p:pic>
      </p:gr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1782" y="3019894"/>
            <a:ext cx="6647815" cy="579755"/>
          </a:xfrm>
          <a:prstGeom prst="rect">
            <a:avLst/>
          </a:prstGeom>
        </p:spPr>
        <p:txBody>
          <a:bodyPr vert="horz" wrap="square" lIns="0" tIns="17145" rIns="0" bIns="0" rtlCol="0">
            <a:spAutoFit/>
          </a:bodyPr>
          <a:lstStyle/>
          <a:p>
            <a:pPr marL="12700">
              <a:lnSpc>
                <a:spcPct val="100000"/>
              </a:lnSpc>
              <a:spcBef>
                <a:spcPts val="135"/>
              </a:spcBef>
            </a:pPr>
            <a:r>
              <a:rPr spc="15" dirty="0"/>
              <a:t>How</a:t>
            </a:r>
            <a:r>
              <a:rPr spc="-5" dirty="0"/>
              <a:t> </a:t>
            </a:r>
            <a:r>
              <a:rPr spc="10" dirty="0"/>
              <a:t>about </a:t>
            </a:r>
            <a:r>
              <a:rPr spc="-15" dirty="0"/>
              <a:t>for</a:t>
            </a:r>
            <a:r>
              <a:rPr spc="-5" dirty="0"/>
              <a:t> </a:t>
            </a:r>
            <a:r>
              <a:rPr spc="15" dirty="0"/>
              <a:t>an</a:t>
            </a:r>
            <a:r>
              <a:rPr dirty="0"/>
              <a:t> </a:t>
            </a:r>
            <a:r>
              <a:rPr spc="5" dirty="0"/>
              <a:t>anonymous</a:t>
            </a:r>
            <a:r>
              <a:rPr spc="20" dirty="0"/>
              <a:t> </a:t>
            </a:r>
            <a:r>
              <a:rPr spc="10" dirty="0"/>
              <a:t>user?</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49396" y="883920"/>
            <a:ext cx="6531864" cy="6284976"/>
          </a:xfrm>
          <a:prstGeom prst="rect">
            <a:avLst/>
          </a:prstGeom>
        </p:spPr>
      </p:pic>
      <p:sp>
        <p:nvSpPr>
          <p:cNvPr id="3" name="object 3"/>
          <p:cNvSpPr txBox="1">
            <a:spLocks noGrp="1"/>
          </p:cNvSpPr>
          <p:nvPr>
            <p:ph type="title"/>
          </p:nvPr>
        </p:nvSpPr>
        <p:spPr>
          <a:xfrm>
            <a:off x="771782" y="383058"/>
            <a:ext cx="6891020" cy="579755"/>
          </a:xfrm>
          <a:prstGeom prst="rect">
            <a:avLst/>
          </a:prstGeom>
        </p:spPr>
        <p:txBody>
          <a:bodyPr vert="horz" wrap="square" lIns="0" tIns="17145" rIns="0" bIns="0" rtlCol="0">
            <a:spAutoFit/>
          </a:bodyPr>
          <a:lstStyle/>
          <a:p>
            <a:pPr marL="12700">
              <a:lnSpc>
                <a:spcPct val="100000"/>
              </a:lnSpc>
              <a:spcBef>
                <a:spcPts val="135"/>
              </a:spcBef>
            </a:pPr>
            <a:r>
              <a:rPr spc="15" dirty="0"/>
              <a:t>An</a:t>
            </a:r>
            <a:r>
              <a:rPr spc="5" dirty="0"/>
              <a:t> </a:t>
            </a:r>
            <a:r>
              <a:rPr spc="-15" dirty="0"/>
              <a:t>exercise</a:t>
            </a:r>
            <a:r>
              <a:rPr spc="10" dirty="0"/>
              <a:t> in</a:t>
            </a:r>
            <a:r>
              <a:rPr spc="5" dirty="0"/>
              <a:t> </a:t>
            </a:r>
            <a:r>
              <a:rPr dirty="0"/>
              <a:t>evaluating</a:t>
            </a:r>
            <a:r>
              <a:rPr spc="-10" dirty="0"/>
              <a:t> </a:t>
            </a:r>
            <a:r>
              <a:rPr spc="10" dirty="0"/>
              <a:t>permissions</a:t>
            </a:r>
          </a:p>
        </p:txBody>
      </p:sp>
      <p:grpSp>
        <p:nvGrpSpPr>
          <p:cNvPr id="4" name="object 4"/>
          <p:cNvGrpSpPr/>
          <p:nvPr/>
        </p:nvGrpSpPr>
        <p:grpSpPr>
          <a:xfrm>
            <a:off x="400484" y="3276056"/>
            <a:ext cx="3649345" cy="3445510"/>
            <a:chOff x="400484" y="3276056"/>
            <a:chExt cx="3649345" cy="3445510"/>
          </a:xfrm>
        </p:grpSpPr>
        <p:pic>
          <p:nvPicPr>
            <p:cNvPr id="5" name="object 5"/>
            <p:cNvPicPr/>
            <p:nvPr/>
          </p:nvPicPr>
          <p:blipFill>
            <a:blip r:embed="rId3" cstate="print"/>
            <a:stretch>
              <a:fillRect/>
            </a:stretch>
          </p:blipFill>
          <p:spPr>
            <a:xfrm>
              <a:off x="400484" y="3276056"/>
              <a:ext cx="1506366" cy="3445328"/>
            </a:xfrm>
            <a:prstGeom prst="rect">
              <a:avLst/>
            </a:prstGeom>
          </p:spPr>
        </p:pic>
        <p:sp>
          <p:nvSpPr>
            <p:cNvPr id="6" name="object 6"/>
            <p:cNvSpPr/>
            <p:nvPr/>
          </p:nvSpPr>
          <p:spPr>
            <a:xfrm>
              <a:off x="1915668" y="3598049"/>
              <a:ext cx="2091055" cy="2315210"/>
            </a:xfrm>
            <a:custGeom>
              <a:avLst/>
              <a:gdLst/>
              <a:ahLst/>
              <a:cxnLst/>
              <a:rect l="l" t="t" r="r" b="b"/>
              <a:pathLst>
                <a:path w="2091054" h="2315210">
                  <a:moveTo>
                    <a:pt x="0" y="2315070"/>
                  </a:moveTo>
                  <a:lnTo>
                    <a:pt x="2091042" y="0"/>
                  </a:lnTo>
                </a:path>
              </a:pathLst>
            </a:custGeom>
            <a:ln w="12700">
              <a:solidFill>
                <a:srgbClr val="000000"/>
              </a:solidFill>
              <a:prstDash val="sysDash"/>
            </a:ln>
          </p:spPr>
          <p:txBody>
            <a:bodyPr wrap="square" lIns="0" tIns="0" rIns="0" bIns="0" rtlCol="0"/>
            <a:lstStyle/>
            <a:p>
              <a:endParaRPr/>
            </a:p>
          </p:txBody>
        </p:sp>
        <p:sp>
          <p:nvSpPr>
            <p:cNvPr id="7" name="object 7"/>
            <p:cNvSpPr/>
            <p:nvPr/>
          </p:nvSpPr>
          <p:spPr>
            <a:xfrm>
              <a:off x="3969917" y="3550913"/>
              <a:ext cx="79375" cy="82550"/>
            </a:xfrm>
            <a:custGeom>
              <a:avLst/>
              <a:gdLst/>
              <a:ahLst/>
              <a:cxnLst/>
              <a:rect l="l" t="t" r="r" b="b"/>
              <a:pathLst>
                <a:path w="79375" h="82550">
                  <a:moveTo>
                    <a:pt x="79349" y="0"/>
                  </a:moveTo>
                  <a:lnTo>
                    <a:pt x="0" y="31013"/>
                  </a:lnTo>
                  <a:lnTo>
                    <a:pt x="56553" y="82092"/>
                  </a:lnTo>
                  <a:lnTo>
                    <a:pt x="79349" y="0"/>
                  </a:lnTo>
                  <a:close/>
                </a:path>
              </a:pathLst>
            </a:custGeom>
            <a:solidFill>
              <a:srgbClr val="000000"/>
            </a:solidFill>
          </p:spPr>
          <p:txBody>
            <a:bodyPr wrap="square" lIns="0" tIns="0" rIns="0" bIns="0" rtlCol="0"/>
            <a:lstStyle/>
            <a:p>
              <a:endParaRPr/>
            </a:p>
          </p:txBody>
        </p:sp>
        <p:pic>
          <p:nvPicPr>
            <p:cNvPr id="8" name="object 8"/>
            <p:cNvPicPr/>
            <p:nvPr/>
          </p:nvPicPr>
          <p:blipFill>
            <a:blip r:embed="rId4" cstate="print"/>
            <a:stretch>
              <a:fillRect/>
            </a:stretch>
          </p:blipFill>
          <p:spPr>
            <a:xfrm>
              <a:off x="2826687" y="4566336"/>
              <a:ext cx="133375" cy="127126"/>
            </a:xfrm>
            <a:prstGeom prst="rect">
              <a:avLst/>
            </a:prstGeom>
          </p:spPr>
        </p:pic>
      </p:gr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49396" y="883920"/>
            <a:ext cx="6531864" cy="6284976"/>
          </a:xfrm>
          <a:prstGeom prst="rect">
            <a:avLst/>
          </a:prstGeom>
        </p:spPr>
      </p:pic>
      <p:sp>
        <p:nvSpPr>
          <p:cNvPr id="3" name="object 3"/>
          <p:cNvSpPr txBox="1">
            <a:spLocks noGrp="1"/>
          </p:cNvSpPr>
          <p:nvPr>
            <p:ph type="title"/>
          </p:nvPr>
        </p:nvSpPr>
        <p:spPr>
          <a:xfrm>
            <a:off x="771782" y="383058"/>
            <a:ext cx="6891020" cy="579755"/>
          </a:xfrm>
          <a:prstGeom prst="rect">
            <a:avLst/>
          </a:prstGeom>
        </p:spPr>
        <p:txBody>
          <a:bodyPr vert="horz" wrap="square" lIns="0" tIns="17145" rIns="0" bIns="0" rtlCol="0">
            <a:spAutoFit/>
          </a:bodyPr>
          <a:lstStyle/>
          <a:p>
            <a:pPr marL="12700">
              <a:lnSpc>
                <a:spcPct val="100000"/>
              </a:lnSpc>
              <a:spcBef>
                <a:spcPts val="135"/>
              </a:spcBef>
            </a:pPr>
            <a:r>
              <a:rPr spc="15" dirty="0"/>
              <a:t>An</a:t>
            </a:r>
            <a:r>
              <a:rPr spc="5" dirty="0"/>
              <a:t> </a:t>
            </a:r>
            <a:r>
              <a:rPr spc="-15" dirty="0"/>
              <a:t>exercise</a:t>
            </a:r>
            <a:r>
              <a:rPr spc="10" dirty="0"/>
              <a:t> in</a:t>
            </a:r>
            <a:r>
              <a:rPr spc="5" dirty="0"/>
              <a:t> </a:t>
            </a:r>
            <a:r>
              <a:rPr dirty="0"/>
              <a:t>evaluating</a:t>
            </a:r>
            <a:r>
              <a:rPr spc="-10" dirty="0"/>
              <a:t> </a:t>
            </a:r>
            <a:r>
              <a:rPr spc="10" dirty="0"/>
              <a:t>permissions</a:t>
            </a:r>
          </a:p>
        </p:txBody>
      </p:sp>
      <p:grpSp>
        <p:nvGrpSpPr>
          <p:cNvPr id="4" name="object 4"/>
          <p:cNvGrpSpPr/>
          <p:nvPr/>
        </p:nvGrpSpPr>
        <p:grpSpPr>
          <a:xfrm>
            <a:off x="400484" y="3276056"/>
            <a:ext cx="9018270" cy="3445510"/>
            <a:chOff x="400484" y="3276056"/>
            <a:chExt cx="9018270" cy="3445510"/>
          </a:xfrm>
        </p:grpSpPr>
        <p:pic>
          <p:nvPicPr>
            <p:cNvPr id="5" name="object 5"/>
            <p:cNvPicPr/>
            <p:nvPr/>
          </p:nvPicPr>
          <p:blipFill>
            <a:blip r:embed="rId3" cstate="print"/>
            <a:stretch>
              <a:fillRect/>
            </a:stretch>
          </p:blipFill>
          <p:spPr>
            <a:xfrm>
              <a:off x="400484" y="3276056"/>
              <a:ext cx="1506366" cy="3445328"/>
            </a:xfrm>
            <a:prstGeom prst="rect">
              <a:avLst/>
            </a:prstGeom>
          </p:spPr>
        </p:pic>
        <p:sp>
          <p:nvSpPr>
            <p:cNvPr id="6" name="object 6"/>
            <p:cNvSpPr/>
            <p:nvPr/>
          </p:nvSpPr>
          <p:spPr>
            <a:xfrm>
              <a:off x="1915668" y="3598049"/>
              <a:ext cx="2091055" cy="2315210"/>
            </a:xfrm>
            <a:custGeom>
              <a:avLst/>
              <a:gdLst/>
              <a:ahLst/>
              <a:cxnLst/>
              <a:rect l="l" t="t" r="r" b="b"/>
              <a:pathLst>
                <a:path w="2091054" h="2315210">
                  <a:moveTo>
                    <a:pt x="0" y="2315070"/>
                  </a:moveTo>
                  <a:lnTo>
                    <a:pt x="2091042" y="0"/>
                  </a:lnTo>
                </a:path>
              </a:pathLst>
            </a:custGeom>
            <a:ln w="12700">
              <a:solidFill>
                <a:srgbClr val="000000"/>
              </a:solidFill>
              <a:prstDash val="sysDash"/>
            </a:ln>
          </p:spPr>
          <p:txBody>
            <a:bodyPr wrap="square" lIns="0" tIns="0" rIns="0" bIns="0" rtlCol="0"/>
            <a:lstStyle/>
            <a:p>
              <a:endParaRPr/>
            </a:p>
          </p:txBody>
        </p:sp>
        <p:sp>
          <p:nvSpPr>
            <p:cNvPr id="7" name="object 7"/>
            <p:cNvSpPr/>
            <p:nvPr/>
          </p:nvSpPr>
          <p:spPr>
            <a:xfrm>
              <a:off x="3969917" y="3550913"/>
              <a:ext cx="79375" cy="82550"/>
            </a:xfrm>
            <a:custGeom>
              <a:avLst/>
              <a:gdLst/>
              <a:ahLst/>
              <a:cxnLst/>
              <a:rect l="l" t="t" r="r" b="b"/>
              <a:pathLst>
                <a:path w="79375" h="82550">
                  <a:moveTo>
                    <a:pt x="79349" y="0"/>
                  </a:moveTo>
                  <a:lnTo>
                    <a:pt x="0" y="31013"/>
                  </a:lnTo>
                  <a:lnTo>
                    <a:pt x="56553" y="82092"/>
                  </a:lnTo>
                  <a:lnTo>
                    <a:pt x="79349" y="0"/>
                  </a:lnTo>
                  <a:close/>
                </a:path>
              </a:pathLst>
            </a:custGeom>
            <a:solidFill>
              <a:srgbClr val="000000"/>
            </a:solidFill>
          </p:spPr>
          <p:txBody>
            <a:bodyPr wrap="square" lIns="0" tIns="0" rIns="0" bIns="0" rtlCol="0"/>
            <a:lstStyle/>
            <a:p>
              <a:endParaRPr/>
            </a:p>
          </p:txBody>
        </p:sp>
        <p:pic>
          <p:nvPicPr>
            <p:cNvPr id="8" name="object 8"/>
            <p:cNvPicPr/>
            <p:nvPr/>
          </p:nvPicPr>
          <p:blipFill>
            <a:blip r:embed="rId4" cstate="print"/>
            <a:stretch>
              <a:fillRect/>
            </a:stretch>
          </p:blipFill>
          <p:spPr>
            <a:xfrm>
              <a:off x="2826687" y="4566336"/>
              <a:ext cx="133375" cy="127126"/>
            </a:xfrm>
            <a:prstGeom prst="rect">
              <a:avLst/>
            </a:prstGeom>
          </p:spPr>
        </p:pic>
        <p:sp>
          <p:nvSpPr>
            <p:cNvPr id="9" name="object 9"/>
            <p:cNvSpPr/>
            <p:nvPr/>
          </p:nvSpPr>
          <p:spPr>
            <a:xfrm>
              <a:off x="8423910" y="4389882"/>
              <a:ext cx="995044" cy="0"/>
            </a:xfrm>
            <a:custGeom>
              <a:avLst/>
              <a:gdLst/>
              <a:ahLst/>
              <a:cxnLst/>
              <a:rect l="l" t="t" r="r" b="b"/>
              <a:pathLst>
                <a:path w="995045">
                  <a:moveTo>
                    <a:pt x="0" y="0"/>
                  </a:moveTo>
                  <a:lnTo>
                    <a:pt x="994473" y="0"/>
                  </a:lnTo>
                </a:path>
              </a:pathLst>
            </a:custGeom>
            <a:ln w="28575">
              <a:solidFill>
                <a:srgbClr val="FF0000"/>
              </a:solidFill>
            </a:ln>
          </p:spPr>
          <p:txBody>
            <a:bodyPr wrap="square" lIns="0" tIns="0" rIns="0" bIns="0" rtlCol="0"/>
            <a:lstStyle/>
            <a:p>
              <a:endParaRPr/>
            </a:p>
          </p:txBody>
        </p:sp>
        <p:sp>
          <p:nvSpPr>
            <p:cNvPr id="10" name="object 10"/>
            <p:cNvSpPr/>
            <p:nvPr/>
          </p:nvSpPr>
          <p:spPr>
            <a:xfrm>
              <a:off x="8545829" y="4694682"/>
              <a:ext cx="685800" cy="0"/>
            </a:xfrm>
            <a:custGeom>
              <a:avLst/>
              <a:gdLst/>
              <a:ahLst/>
              <a:cxnLst/>
              <a:rect l="l" t="t" r="r" b="b"/>
              <a:pathLst>
                <a:path w="685800">
                  <a:moveTo>
                    <a:pt x="0" y="0"/>
                  </a:moveTo>
                  <a:lnTo>
                    <a:pt x="685800" y="0"/>
                  </a:lnTo>
                </a:path>
              </a:pathLst>
            </a:custGeom>
            <a:ln w="28575">
              <a:solidFill>
                <a:srgbClr val="FF0000"/>
              </a:solidFill>
            </a:ln>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49396" y="883920"/>
            <a:ext cx="6531864" cy="6284976"/>
          </a:xfrm>
          <a:prstGeom prst="rect">
            <a:avLst/>
          </a:prstGeom>
        </p:spPr>
      </p:pic>
      <p:sp>
        <p:nvSpPr>
          <p:cNvPr id="3" name="object 3"/>
          <p:cNvSpPr txBox="1">
            <a:spLocks noGrp="1"/>
          </p:cNvSpPr>
          <p:nvPr>
            <p:ph type="title"/>
          </p:nvPr>
        </p:nvSpPr>
        <p:spPr>
          <a:xfrm>
            <a:off x="771782" y="383058"/>
            <a:ext cx="6891020" cy="579755"/>
          </a:xfrm>
          <a:prstGeom prst="rect">
            <a:avLst/>
          </a:prstGeom>
        </p:spPr>
        <p:txBody>
          <a:bodyPr vert="horz" wrap="square" lIns="0" tIns="17145" rIns="0" bIns="0" rtlCol="0">
            <a:spAutoFit/>
          </a:bodyPr>
          <a:lstStyle/>
          <a:p>
            <a:pPr marL="12700">
              <a:lnSpc>
                <a:spcPct val="100000"/>
              </a:lnSpc>
              <a:spcBef>
                <a:spcPts val="135"/>
              </a:spcBef>
            </a:pPr>
            <a:r>
              <a:rPr spc="15" dirty="0"/>
              <a:t>An</a:t>
            </a:r>
            <a:r>
              <a:rPr spc="5" dirty="0"/>
              <a:t> </a:t>
            </a:r>
            <a:r>
              <a:rPr spc="-15" dirty="0"/>
              <a:t>exercise</a:t>
            </a:r>
            <a:r>
              <a:rPr spc="10" dirty="0"/>
              <a:t> in</a:t>
            </a:r>
            <a:r>
              <a:rPr spc="5" dirty="0"/>
              <a:t> </a:t>
            </a:r>
            <a:r>
              <a:rPr dirty="0"/>
              <a:t>evaluating</a:t>
            </a:r>
            <a:r>
              <a:rPr spc="-10" dirty="0"/>
              <a:t> </a:t>
            </a:r>
            <a:r>
              <a:rPr spc="10" dirty="0"/>
              <a:t>permissions</a:t>
            </a:r>
          </a:p>
        </p:txBody>
      </p:sp>
      <p:grpSp>
        <p:nvGrpSpPr>
          <p:cNvPr id="4" name="object 4"/>
          <p:cNvGrpSpPr/>
          <p:nvPr/>
        </p:nvGrpSpPr>
        <p:grpSpPr>
          <a:xfrm>
            <a:off x="400484" y="3276056"/>
            <a:ext cx="9018270" cy="3445510"/>
            <a:chOff x="400484" y="3276056"/>
            <a:chExt cx="9018270" cy="3445510"/>
          </a:xfrm>
        </p:grpSpPr>
        <p:pic>
          <p:nvPicPr>
            <p:cNvPr id="5" name="object 5"/>
            <p:cNvPicPr/>
            <p:nvPr/>
          </p:nvPicPr>
          <p:blipFill>
            <a:blip r:embed="rId3" cstate="print"/>
            <a:stretch>
              <a:fillRect/>
            </a:stretch>
          </p:blipFill>
          <p:spPr>
            <a:xfrm>
              <a:off x="400484" y="3276056"/>
              <a:ext cx="1506366" cy="3445328"/>
            </a:xfrm>
            <a:prstGeom prst="rect">
              <a:avLst/>
            </a:prstGeom>
          </p:spPr>
        </p:pic>
        <p:sp>
          <p:nvSpPr>
            <p:cNvPr id="6" name="object 6"/>
            <p:cNvSpPr/>
            <p:nvPr/>
          </p:nvSpPr>
          <p:spPr>
            <a:xfrm>
              <a:off x="1915668" y="3598049"/>
              <a:ext cx="2091055" cy="2315210"/>
            </a:xfrm>
            <a:custGeom>
              <a:avLst/>
              <a:gdLst/>
              <a:ahLst/>
              <a:cxnLst/>
              <a:rect l="l" t="t" r="r" b="b"/>
              <a:pathLst>
                <a:path w="2091054" h="2315210">
                  <a:moveTo>
                    <a:pt x="0" y="2315070"/>
                  </a:moveTo>
                  <a:lnTo>
                    <a:pt x="2091042" y="0"/>
                  </a:lnTo>
                </a:path>
              </a:pathLst>
            </a:custGeom>
            <a:ln w="12700">
              <a:solidFill>
                <a:srgbClr val="000000"/>
              </a:solidFill>
              <a:prstDash val="sysDash"/>
            </a:ln>
          </p:spPr>
          <p:txBody>
            <a:bodyPr wrap="square" lIns="0" tIns="0" rIns="0" bIns="0" rtlCol="0"/>
            <a:lstStyle/>
            <a:p>
              <a:endParaRPr/>
            </a:p>
          </p:txBody>
        </p:sp>
        <p:sp>
          <p:nvSpPr>
            <p:cNvPr id="7" name="object 7"/>
            <p:cNvSpPr/>
            <p:nvPr/>
          </p:nvSpPr>
          <p:spPr>
            <a:xfrm>
              <a:off x="3969917" y="3550913"/>
              <a:ext cx="79375" cy="82550"/>
            </a:xfrm>
            <a:custGeom>
              <a:avLst/>
              <a:gdLst/>
              <a:ahLst/>
              <a:cxnLst/>
              <a:rect l="l" t="t" r="r" b="b"/>
              <a:pathLst>
                <a:path w="79375" h="82550">
                  <a:moveTo>
                    <a:pt x="79349" y="0"/>
                  </a:moveTo>
                  <a:lnTo>
                    <a:pt x="0" y="31013"/>
                  </a:lnTo>
                  <a:lnTo>
                    <a:pt x="56553" y="82092"/>
                  </a:lnTo>
                  <a:lnTo>
                    <a:pt x="79349" y="0"/>
                  </a:lnTo>
                  <a:close/>
                </a:path>
              </a:pathLst>
            </a:custGeom>
            <a:solidFill>
              <a:srgbClr val="000000"/>
            </a:solidFill>
          </p:spPr>
          <p:txBody>
            <a:bodyPr wrap="square" lIns="0" tIns="0" rIns="0" bIns="0" rtlCol="0"/>
            <a:lstStyle/>
            <a:p>
              <a:endParaRPr/>
            </a:p>
          </p:txBody>
        </p:sp>
        <p:sp>
          <p:nvSpPr>
            <p:cNvPr id="8" name="object 8"/>
            <p:cNvSpPr/>
            <p:nvPr/>
          </p:nvSpPr>
          <p:spPr>
            <a:xfrm>
              <a:off x="2437966" y="4489325"/>
              <a:ext cx="704850" cy="694055"/>
            </a:xfrm>
            <a:custGeom>
              <a:avLst/>
              <a:gdLst/>
              <a:ahLst/>
              <a:cxnLst/>
              <a:rect l="l" t="t" r="r" b="b"/>
              <a:pathLst>
                <a:path w="704850" h="694054">
                  <a:moveTo>
                    <a:pt x="278422" y="0"/>
                  </a:moveTo>
                  <a:lnTo>
                    <a:pt x="237490" y="34518"/>
                  </a:lnTo>
                  <a:lnTo>
                    <a:pt x="226695" y="54254"/>
                  </a:lnTo>
                  <a:lnTo>
                    <a:pt x="228168" y="61607"/>
                  </a:lnTo>
                  <a:lnTo>
                    <a:pt x="306654" y="300621"/>
                  </a:lnTo>
                  <a:lnTo>
                    <a:pt x="63093" y="247827"/>
                  </a:lnTo>
                  <a:lnTo>
                    <a:pt x="52565" y="246938"/>
                  </a:lnTo>
                  <a:lnTo>
                    <a:pt x="49872" y="247700"/>
                  </a:lnTo>
                  <a:lnTo>
                    <a:pt x="43929" y="251167"/>
                  </a:lnTo>
                  <a:lnTo>
                    <a:pt x="14109" y="281393"/>
                  </a:lnTo>
                  <a:lnTo>
                    <a:pt x="0" y="301332"/>
                  </a:lnTo>
                  <a:lnTo>
                    <a:pt x="127" y="307860"/>
                  </a:lnTo>
                  <a:lnTo>
                    <a:pt x="313436" y="378358"/>
                  </a:lnTo>
                  <a:lnTo>
                    <a:pt x="407123" y="680669"/>
                  </a:lnTo>
                  <a:lnTo>
                    <a:pt x="409448" y="685876"/>
                  </a:lnTo>
                  <a:lnTo>
                    <a:pt x="414185" y="692162"/>
                  </a:lnTo>
                  <a:lnTo>
                    <a:pt x="416953" y="693661"/>
                  </a:lnTo>
                  <a:lnTo>
                    <a:pt x="423265" y="693343"/>
                  </a:lnTo>
                  <a:lnTo>
                    <a:pt x="453732" y="664616"/>
                  </a:lnTo>
                  <a:lnTo>
                    <a:pt x="470408" y="638162"/>
                  </a:lnTo>
                  <a:lnTo>
                    <a:pt x="470154" y="633120"/>
                  </a:lnTo>
                  <a:lnTo>
                    <a:pt x="469595" y="630402"/>
                  </a:lnTo>
                  <a:lnTo>
                    <a:pt x="385114" y="376935"/>
                  </a:lnTo>
                  <a:lnTo>
                    <a:pt x="641934" y="435698"/>
                  </a:lnTo>
                  <a:lnTo>
                    <a:pt x="644715" y="436613"/>
                  </a:lnTo>
                  <a:lnTo>
                    <a:pt x="647268" y="437006"/>
                  </a:lnTo>
                  <a:lnTo>
                    <a:pt x="651891" y="436778"/>
                  </a:lnTo>
                  <a:lnTo>
                    <a:pt x="690118" y="403021"/>
                  </a:lnTo>
                  <a:lnTo>
                    <a:pt x="704481" y="375475"/>
                  </a:lnTo>
                  <a:lnTo>
                    <a:pt x="702868" y="372706"/>
                  </a:lnTo>
                  <a:lnTo>
                    <a:pt x="696125" y="368630"/>
                  </a:lnTo>
                  <a:lnTo>
                    <a:pt x="690714" y="366852"/>
                  </a:lnTo>
                  <a:lnTo>
                    <a:pt x="683260" y="365328"/>
                  </a:lnTo>
                  <a:lnTo>
                    <a:pt x="380060" y="301955"/>
                  </a:lnTo>
                  <a:lnTo>
                    <a:pt x="291490" y="19723"/>
                  </a:lnTo>
                  <a:lnTo>
                    <a:pt x="289026" y="12687"/>
                  </a:lnTo>
                  <a:lnTo>
                    <a:pt x="286499" y="7594"/>
                  </a:lnTo>
                  <a:lnTo>
                    <a:pt x="281330" y="1320"/>
                  </a:lnTo>
                  <a:lnTo>
                    <a:pt x="278422" y="0"/>
                  </a:lnTo>
                  <a:close/>
                </a:path>
              </a:pathLst>
            </a:custGeom>
            <a:solidFill>
              <a:srgbClr val="FF0000"/>
            </a:solidFill>
          </p:spPr>
          <p:txBody>
            <a:bodyPr wrap="square" lIns="0" tIns="0" rIns="0" bIns="0" rtlCol="0"/>
            <a:lstStyle/>
            <a:p>
              <a:endParaRPr/>
            </a:p>
          </p:txBody>
        </p:sp>
        <p:sp>
          <p:nvSpPr>
            <p:cNvPr id="9" name="object 9"/>
            <p:cNvSpPr/>
            <p:nvPr/>
          </p:nvSpPr>
          <p:spPr>
            <a:xfrm>
              <a:off x="8423910" y="4389882"/>
              <a:ext cx="995044" cy="0"/>
            </a:xfrm>
            <a:custGeom>
              <a:avLst/>
              <a:gdLst/>
              <a:ahLst/>
              <a:cxnLst/>
              <a:rect l="l" t="t" r="r" b="b"/>
              <a:pathLst>
                <a:path w="995045">
                  <a:moveTo>
                    <a:pt x="0" y="0"/>
                  </a:moveTo>
                  <a:lnTo>
                    <a:pt x="994473" y="0"/>
                  </a:lnTo>
                </a:path>
              </a:pathLst>
            </a:custGeom>
            <a:ln w="28575">
              <a:solidFill>
                <a:srgbClr val="FF0000"/>
              </a:solidFill>
            </a:ln>
          </p:spPr>
          <p:txBody>
            <a:bodyPr wrap="square" lIns="0" tIns="0" rIns="0" bIns="0" rtlCol="0"/>
            <a:lstStyle/>
            <a:p>
              <a:endParaRPr/>
            </a:p>
          </p:txBody>
        </p:sp>
        <p:sp>
          <p:nvSpPr>
            <p:cNvPr id="10" name="object 10"/>
            <p:cNvSpPr/>
            <p:nvPr/>
          </p:nvSpPr>
          <p:spPr>
            <a:xfrm>
              <a:off x="8545829" y="4694682"/>
              <a:ext cx="685800" cy="0"/>
            </a:xfrm>
            <a:custGeom>
              <a:avLst/>
              <a:gdLst/>
              <a:ahLst/>
              <a:cxnLst/>
              <a:rect l="l" t="t" r="r" b="b"/>
              <a:pathLst>
                <a:path w="685800">
                  <a:moveTo>
                    <a:pt x="0" y="0"/>
                  </a:moveTo>
                  <a:lnTo>
                    <a:pt x="685800" y="0"/>
                  </a:lnTo>
                </a:path>
              </a:pathLst>
            </a:custGeom>
            <a:ln w="28575">
              <a:solidFill>
                <a:srgbClr val="FF0000"/>
              </a:solidFill>
            </a:ln>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7197725"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a:t>
            </a:r>
            <a:r>
              <a:rPr spc="5" dirty="0"/>
              <a:t> </a:t>
            </a:r>
            <a:r>
              <a:rPr spc="15" dirty="0"/>
              <a:t>Model</a:t>
            </a:r>
            <a:r>
              <a:rPr spc="5" dirty="0"/>
              <a:t> </a:t>
            </a:r>
            <a:r>
              <a:rPr spc="10" dirty="0"/>
              <a:t>-</a:t>
            </a:r>
            <a:r>
              <a:rPr spc="-5" dirty="0"/>
              <a:t> </a:t>
            </a:r>
            <a:r>
              <a:rPr spc="5" dirty="0"/>
              <a:t>Permissions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783207"/>
            <a:ext cx="8563610" cy="2652395"/>
          </a:xfrm>
          <a:prstGeom prst="rect">
            <a:avLst/>
          </a:prstGeom>
        </p:spPr>
        <p:txBody>
          <a:bodyPr vert="horz" wrap="square" lIns="0" tIns="14604" rIns="0" bIns="0" rtlCol="0">
            <a:spAutoFit/>
          </a:bodyPr>
          <a:lstStyle/>
          <a:p>
            <a:pPr marL="335280" indent="-323215">
              <a:lnSpc>
                <a:spcPct val="100000"/>
              </a:lnSpc>
              <a:spcBef>
                <a:spcPts val="114"/>
              </a:spcBef>
              <a:buSzPct val="45652"/>
              <a:buFont typeface="Wingdings"/>
              <a:buChar char=""/>
              <a:tabLst>
                <a:tab pos="335280" algn="l"/>
                <a:tab pos="335915" algn="l"/>
              </a:tabLst>
            </a:pPr>
            <a:r>
              <a:rPr sz="2300" spc="-5" dirty="0">
                <a:latin typeface="Calibri"/>
                <a:cs typeface="Calibri"/>
              </a:rPr>
              <a:t>There </a:t>
            </a:r>
            <a:r>
              <a:rPr sz="2300" spc="-10" dirty="0">
                <a:latin typeface="Calibri"/>
                <a:cs typeface="Calibri"/>
              </a:rPr>
              <a:t>are</a:t>
            </a:r>
            <a:r>
              <a:rPr sz="2300" spc="25" dirty="0">
                <a:latin typeface="Calibri"/>
                <a:cs typeface="Calibri"/>
              </a:rPr>
              <a:t> </a:t>
            </a:r>
            <a:r>
              <a:rPr sz="2300" dirty="0">
                <a:latin typeface="Calibri"/>
                <a:cs typeface="Calibri"/>
              </a:rPr>
              <a:t>actually</a:t>
            </a:r>
            <a:r>
              <a:rPr sz="2300" spc="20" dirty="0">
                <a:latin typeface="Calibri"/>
                <a:cs typeface="Calibri"/>
              </a:rPr>
              <a:t> </a:t>
            </a:r>
            <a:r>
              <a:rPr sz="2300" dirty="0">
                <a:latin typeface="Calibri"/>
                <a:cs typeface="Calibri"/>
              </a:rPr>
              <a:t>two</a:t>
            </a:r>
            <a:r>
              <a:rPr sz="2300" spc="-15" dirty="0">
                <a:latin typeface="Calibri"/>
                <a:cs typeface="Calibri"/>
              </a:rPr>
              <a:t> </a:t>
            </a:r>
            <a:r>
              <a:rPr sz="2300" dirty="0">
                <a:latin typeface="Calibri"/>
                <a:cs typeface="Calibri"/>
              </a:rPr>
              <a:t>kinds</a:t>
            </a:r>
            <a:r>
              <a:rPr sz="2300" spc="-5" dirty="0">
                <a:latin typeface="Calibri"/>
                <a:cs typeface="Calibri"/>
              </a:rPr>
              <a:t> </a:t>
            </a:r>
            <a:r>
              <a:rPr sz="2300" spc="5" dirty="0">
                <a:latin typeface="Calibri"/>
                <a:cs typeface="Calibri"/>
              </a:rPr>
              <a:t>of</a:t>
            </a:r>
            <a:r>
              <a:rPr sz="2300" dirty="0">
                <a:latin typeface="Calibri"/>
                <a:cs typeface="Calibri"/>
              </a:rPr>
              <a:t> ACLs</a:t>
            </a:r>
            <a:endParaRPr sz="2300">
              <a:latin typeface="Calibri"/>
              <a:cs typeface="Calibri"/>
            </a:endParaRPr>
          </a:p>
          <a:p>
            <a:pPr>
              <a:lnSpc>
                <a:spcPct val="100000"/>
              </a:lnSpc>
              <a:spcBef>
                <a:spcPts val="15"/>
              </a:spcBef>
              <a:buFont typeface="Wingdings"/>
              <a:buChar char=""/>
            </a:pPr>
            <a:endParaRPr sz="2800">
              <a:latin typeface="Calibri"/>
              <a:cs typeface="Calibri"/>
            </a:endParaRPr>
          </a:p>
          <a:p>
            <a:pPr marL="768350" lvl="1" indent="-325120">
              <a:lnSpc>
                <a:spcPct val="100000"/>
              </a:lnSpc>
              <a:buSzPct val="74358"/>
              <a:buFont typeface="Symbol"/>
              <a:buChar char=""/>
              <a:tabLst>
                <a:tab pos="768350" algn="l"/>
                <a:tab pos="768985" algn="l"/>
              </a:tabLst>
            </a:pPr>
            <a:r>
              <a:rPr sz="1950" spc="10" dirty="0">
                <a:latin typeface="Calibri"/>
                <a:cs typeface="Calibri"/>
              </a:rPr>
              <a:t>Discretionary</a:t>
            </a:r>
            <a:r>
              <a:rPr sz="1950" spc="-30" dirty="0">
                <a:latin typeface="Calibri"/>
                <a:cs typeface="Calibri"/>
              </a:rPr>
              <a:t> </a:t>
            </a:r>
            <a:r>
              <a:rPr sz="1950" dirty="0">
                <a:latin typeface="Calibri"/>
                <a:cs typeface="Calibri"/>
              </a:rPr>
              <a:t>(DACL)</a:t>
            </a:r>
            <a:r>
              <a:rPr sz="1950" spc="15" dirty="0">
                <a:latin typeface="Calibri"/>
                <a:cs typeface="Calibri"/>
              </a:rPr>
              <a:t> and</a:t>
            </a:r>
            <a:r>
              <a:rPr sz="1950" dirty="0">
                <a:latin typeface="Calibri"/>
                <a:cs typeface="Calibri"/>
              </a:rPr>
              <a:t> </a:t>
            </a:r>
            <a:r>
              <a:rPr sz="1950" spc="-5" dirty="0">
                <a:latin typeface="Calibri"/>
                <a:cs typeface="Calibri"/>
              </a:rPr>
              <a:t>System</a:t>
            </a:r>
            <a:r>
              <a:rPr sz="1950" spc="5" dirty="0">
                <a:latin typeface="Calibri"/>
                <a:cs typeface="Calibri"/>
              </a:rPr>
              <a:t> (SACL)</a:t>
            </a:r>
            <a:endParaRPr sz="1950">
              <a:latin typeface="Calibri"/>
              <a:cs typeface="Calibri"/>
            </a:endParaRPr>
          </a:p>
          <a:p>
            <a:pPr lvl="1">
              <a:lnSpc>
                <a:spcPct val="100000"/>
              </a:lnSpc>
              <a:spcBef>
                <a:spcPts val="50"/>
              </a:spcBef>
              <a:buFont typeface="Symbol"/>
              <a:buChar char=""/>
            </a:pPr>
            <a:endParaRPr sz="2100">
              <a:latin typeface="Calibri"/>
              <a:cs typeface="Calibri"/>
            </a:endParaRPr>
          </a:p>
          <a:p>
            <a:pPr marL="768350" lvl="1" indent="-325120">
              <a:lnSpc>
                <a:spcPct val="100000"/>
              </a:lnSpc>
              <a:spcBef>
                <a:spcPts val="5"/>
              </a:spcBef>
              <a:buSzPct val="74358"/>
              <a:buFont typeface="Symbol"/>
              <a:buChar char=""/>
              <a:tabLst>
                <a:tab pos="768350" algn="l"/>
                <a:tab pos="768985" algn="l"/>
              </a:tabLst>
            </a:pPr>
            <a:r>
              <a:rPr sz="1950" spc="10" dirty="0">
                <a:latin typeface="Calibri"/>
                <a:cs typeface="Calibri"/>
              </a:rPr>
              <a:t>Most</a:t>
            </a:r>
            <a:r>
              <a:rPr sz="1950" spc="20" dirty="0">
                <a:latin typeface="Calibri"/>
                <a:cs typeface="Calibri"/>
              </a:rPr>
              <a:t> </a:t>
            </a:r>
            <a:r>
              <a:rPr sz="1950" spc="10" dirty="0">
                <a:latin typeface="Calibri"/>
                <a:cs typeface="Calibri"/>
              </a:rPr>
              <a:t>of the</a:t>
            </a:r>
            <a:r>
              <a:rPr sz="1950" dirty="0">
                <a:latin typeface="Calibri"/>
                <a:cs typeface="Calibri"/>
              </a:rPr>
              <a:t> </a:t>
            </a:r>
            <a:r>
              <a:rPr sz="1950" spc="10" dirty="0">
                <a:latin typeface="Calibri"/>
                <a:cs typeface="Calibri"/>
              </a:rPr>
              <a:t>time</a:t>
            </a:r>
            <a:r>
              <a:rPr sz="1950" spc="15" dirty="0">
                <a:latin typeface="Calibri"/>
                <a:cs typeface="Calibri"/>
              </a:rPr>
              <a:t> when</a:t>
            </a:r>
            <a:r>
              <a:rPr sz="1950" spc="-10" dirty="0">
                <a:latin typeface="Calibri"/>
                <a:cs typeface="Calibri"/>
              </a:rPr>
              <a:t> </a:t>
            </a:r>
            <a:r>
              <a:rPr sz="1950" spc="10" dirty="0">
                <a:latin typeface="Calibri"/>
                <a:cs typeface="Calibri"/>
              </a:rPr>
              <a:t>someone</a:t>
            </a:r>
            <a:r>
              <a:rPr sz="1950" spc="25" dirty="0">
                <a:latin typeface="Calibri"/>
                <a:cs typeface="Calibri"/>
              </a:rPr>
              <a:t> </a:t>
            </a:r>
            <a:r>
              <a:rPr sz="1950" spc="-5" dirty="0">
                <a:latin typeface="Calibri"/>
                <a:cs typeface="Calibri"/>
              </a:rPr>
              <a:t>says</a:t>
            </a:r>
            <a:r>
              <a:rPr sz="1950" spc="5" dirty="0">
                <a:latin typeface="Calibri"/>
                <a:cs typeface="Calibri"/>
              </a:rPr>
              <a:t> </a:t>
            </a:r>
            <a:r>
              <a:rPr sz="1950" spc="-55" dirty="0">
                <a:latin typeface="Calibri"/>
                <a:cs typeface="Calibri"/>
              </a:rPr>
              <a:t>“ACL”</a:t>
            </a:r>
            <a:r>
              <a:rPr sz="1950" spc="30" dirty="0">
                <a:latin typeface="Calibri"/>
                <a:cs typeface="Calibri"/>
              </a:rPr>
              <a:t> </a:t>
            </a:r>
            <a:r>
              <a:rPr sz="1950" b="1" spc="5" dirty="0">
                <a:latin typeface="Calibri"/>
                <a:cs typeface="Calibri"/>
              </a:rPr>
              <a:t>they</a:t>
            </a:r>
            <a:r>
              <a:rPr sz="1950" b="1" spc="10" dirty="0">
                <a:latin typeface="Calibri"/>
                <a:cs typeface="Calibri"/>
              </a:rPr>
              <a:t> probably</a:t>
            </a:r>
            <a:r>
              <a:rPr sz="1950" b="1" spc="-25" dirty="0">
                <a:latin typeface="Calibri"/>
                <a:cs typeface="Calibri"/>
              </a:rPr>
              <a:t> </a:t>
            </a:r>
            <a:r>
              <a:rPr sz="1950" b="1" spc="10" dirty="0">
                <a:latin typeface="Calibri"/>
                <a:cs typeface="Calibri"/>
              </a:rPr>
              <a:t>mean</a:t>
            </a:r>
            <a:r>
              <a:rPr sz="1950" b="1" spc="20" dirty="0">
                <a:latin typeface="Calibri"/>
                <a:cs typeface="Calibri"/>
              </a:rPr>
              <a:t> </a:t>
            </a:r>
            <a:r>
              <a:rPr sz="1950" b="1" spc="-5" dirty="0">
                <a:latin typeface="Calibri"/>
                <a:cs typeface="Calibri"/>
              </a:rPr>
              <a:t>DACL</a:t>
            </a:r>
            <a:endParaRPr sz="1950">
              <a:latin typeface="Calibri"/>
              <a:cs typeface="Calibri"/>
            </a:endParaRPr>
          </a:p>
          <a:p>
            <a:pPr lvl="1">
              <a:lnSpc>
                <a:spcPct val="100000"/>
              </a:lnSpc>
              <a:buFont typeface="Symbol"/>
              <a:buChar char=""/>
            </a:pPr>
            <a:endParaRPr sz="2150">
              <a:latin typeface="Calibri"/>
              <a:cs typeface="Calibri"/>
            </a:endParaRPr>
          </a:p>
          <a:p>
            <a:pPr marL="768350" lvl="1" indent="-325120">
              <a:lnSpc>
                <a:spcPct val="100000"/>
              </a:lnSpc>
              <a:buSzPct val="74358"/>
              <a:buFont typeface="Symbol"/>
              <a:buChar char=""/>
              <a:tabLst>
                <a:tab pos="768350" algn="l"/>
                <a:tab pos="768985" algn="l"/>
              </a:tabLst>
            </a:pPr>
            <a:r>
              <a:rPr sz="1950" spc="5" dirty="0">
                <a:latin typeface="Calibri"/>
                <a:cs typeface="Calibri"/>
              </a:rPr>
              <a:t>SACLs</a:t>
            </a:r>
            <a:r>
              <a:rPr sz="1950" spc="35" dirty="0">
                <a:latin typeface="Calibri"/>
                <a:cs typeface="Calibri"/>
              </a:rPr>
              <a:t> </a:t>
            </a:r>
            <a:r>
              <a:rPr sz="1950" spc="5" dirty="0">
                <a:latin typeface="Calibri"/>
                <a:cs typeface="Calibri"/>
              </a:rPr>
              <a:t>define</a:t>
            </a:r>
            <a:r>
              <a:rPr sz="1950" spc="-10" dirty="0">
                <a:latin typeface="Calibri"/>
                <a:cs typeface="Calibri"/>
              </a:rPr>
              <a:t> </a:t>
            </a:r>
            <a:r>
              <a:rPr sz="1950" spc="10" dirty="0">
                <a:latin typeface="Calibri"/>
                <a:cs typeface="Calibri"/>
              </a:rPr>
              <a:t>which</a:t>
            </a:r>
            <a:r>
              <a:rPr sz="1950" spc="-10" dirty="0">
                <a:latin typeface="Calibri"/>
                <a:cs typeface="Calibri"/>
              </a:rPr>
              <a:t> </a:t>
            </a:r>
            <a:r>
              <a:rPr sz="1950" spc="10" dirty="0">
                <a:latin typeface="Calibri"/>
                <a:cs typeface="Calibri"/>
              </a:rPr>
              <a:t>accesses </a:t>
            </a:r>
            <a:r>
              <a:rPr sz="1950" spc="-5" dirty="0">
                <a:latin typeface="Calibri"/>
                <a:cs typeface="Calibri"/>
              </a:rPr>
              <a:t>for</a:t>
            </a:r>
            <a:r>
              <a:rPr sz="1950" spc="15" dirty="0">
                <a:latin typeface="Calibri"/>
                <a:cs typeface="Calibri"/>
              </a:rPr>
              <a:t> </a:t>
            </a:r>
            <a:r>
              <a:rPr sz="1950" spc="10" dirty="0">
                <a:latin typeface="Calibri"/>
                <a:cs typeface="Calibri"/>
              </a:rPr>
              <a:t>the</a:t>
            </a:r>
            <a:r>
              <a:rPr sz="1950" dirty="0">
                <a:latin typeface="Calibri"/>
                <a:cs typeface="Calibri"/>
              </a:rPr>
              <a:t> </a:t>
            </a:r>
            <a:r>
              <a:rPr sz="1950" spc="5" dirty="0">
                <a:latin typeface="Calibri"/>
                <a:cs typeface="Calibri"/>
              </a:rPr>
              <a:t>object</a:t>
            </a:r>
            <a:r>
              <a:rPr sz="1950" spc="30" dirty="0">
                <a:latin typeface="Calibri"/>
                <a:cs typeface="Calibri"/>
              </a:rPr>
              <a:t> </a:t>
            </a:r>
            <a:r>
              <a:rPr sz="1950" spc="10" dirty="0">
                <a:latin typeface="Calibri"/>
                <a:cs typeface="Calibri"/>
              </a:rPr>
              <a:t>end</a:t>
            </a:r>
            <a:r>
              <a:rPr sz="1950" spc="-5" dirty="0">
                <a:latin typeface="Calibri"/>
                <a:cs typeface="Calibri"/>
              </a:rPr>
              <a:t> </a:t>
            </a:r>
            <a:r>
              <a:rPr sz="1950" spc="15" dirty="0">
                <a:latin typeface="Calibri"/>
                <a:cs typeface="Calibri"/>
              </a:rPr>
              <a:t>up</a:t>
            </a:r>
            <a:r>
              <a:rPr sz="1950" spc="10" dirty="0">
                <a:latin typeface="Calibri"/>
                <a:cs typeface="Calibri"/>
              </a:rPr>
              <a:t> </a:t>
            </a:r>
            <a:r>
              <a:rPr sz="1950" dirty="0">
                <a:latin typeface="Calibri"/>
                <a:cs typeface="Calibri"/>
              </a:rPr>
              <a:t>generating </a:t>
            </a:r>
            <a:r>
              <a:rPr sz="1950" spc="10" dirty="0">
                <a:latin typeface="Calibri"/>
                <a:cs typeface="Calibri"/>
              </a:rPr>
              <a:t>an audit</a:t>
            </a:r>
            <a:r>
              <a:rPr sz="1950" spc="-5" dirty="0">
                <a:latin typeface="Calibri"/>
                <a:cs typeface="Calibri"/>
              </a:rPr>
              <a:t> </a:t>
            </a:r>
            <a:r>
              <a:rPr sz="1950" dirty="0">
                <a:latin typeface="Calibri"/>
                <a:cs typeface="Calibri"/>
              </a:rPr>
              <a:t>event</a:t>
            </a:r>
            <a:endParaRPr sz="1950">
              <a:latin typeface="Calibri"/>
              <a:cs typeface="Calibri"/>
            </a:endParaRPr>
          </a:p>
          <a:p>
            <a:pPr marL="1199515" lvl="2" indent="-288290">
              <a:lnSpc>
                <a:spcPct val="100000"/>
              </a:lnSpc>
              <a:spcBef>
                <a:spcPts val="229"/>
              </a:spcBef>
              <a:buSzPct val="45454"/>
              <a:buFont typeface="Wingdings"/>
              <a:buChar char=""/>
              <a:tabLst>
                <a:tab pos="1199515" algn="l"/>
                <a:tab pos="1200150" algn="l"/>
              </a:tabLst>
            </a:pPr>
            <a:r>
              <a:rPr sz="1650" spc="-10" dirty="0">
                <a:latin typeface="Calibri"/>
                <a:cs typeface="Calibri"/>
              </a:rPr>
              <a:t>For</a:t>
            </a:r>
            <a:r>
              <a:rPr sz="1650" spc="5" dirty="0">
                <a:latin typeface="Calibri"/>
                <a:cs typeface="Calibri"/>
              </a:rPr>
              <a:t> </a:t>
            </a:r>
            <a:r>
              <a:rPr sz="1650" spc="-5" dirty="0">
                <a:latin typeface="Calibri"/>
                <a:cs typeface="Calibri"/>
              </a:rPr>
              <a:t>example:</a:t>
            </a:r>
            <a:r>
              <a:rPr sz="1650" spc="-35" dirty="0">
                <a:latin typeface="Calibri"/>
                <a:cs typeface="Calibri"/>
              </a:rPr>
              <a:t> </a:t>
            </a:r>
            <a:r>
              <a:rPr sz="1650" spc="-10" dirty="0">
                <a:latin typeface="Calibri"/>
                <a:cs typeface="Calibri"/>
              </a:rPr>
              <a:t>generate</a:t>
            </a:r>
            <a:r>
              <a:rPr sz="1650" spc="-20" dirty="0">
                <a:latin typeface="Calibri"/>
                <a:cs typeface="Calibri"/>
              </a:rPr>
              <a:t> </a:t>
            </a:r>
            <a:r>
              <a:rPr sz="1650" dirty="0">
                <a:latin typeface="Calibri"/>
                <a:cs typeface="Calibri"/>
              </a:rPr>
              <a:t>an</a:t>
            </a:r>
            <a:r>
              <a:rPr sz="1650" spc="-5" dirty="0">
                <a:latin typeface="Calibri"/>
                <a:cs typeface="Calibri"/>
              </a:rPr>
              <a:t> </a:t>
            </a:r>
            <a:r>
              <a:rPr sz="1650" dirty="0">
                <a:latin typeface="Calibri"/>
                <a:cs typeface="Calibri"/>
              </a:rPr>
              <a:t>audit</a:t>
            </a:r>
            <a:r>
              <a:rPr sz="1650" spc="-15" dirty="0">
                <a:latin typeface="Calibri"/>
                <a:cs typeface="Calibri"/>
              </a:rPr>
              <a:t> </a:t>
            </a:r>
            <a:r>
              <a:rPr sz="1650" spc="-5" dirty="0">
                <a:latin typeface="Calibri"/>
                <a:cs typeface="Calibri"/>
              </a:rPr>
              <a:t>event</a:t>
            </a:r>
            <a:r>
              <a:rPr sz="1650" dirty="0">
                <a:latin typeface="Calibri"/>
                <a:cs typeface="Calibri"/>
              </a:rPr>
              <a:t> when</a:t>
            </a:r>
            <a:r>
              <a:rPr sz="1650" spc="5" dirty="0">
                <a:latin typeface="Calibri"/>
                <a:cs typeface="Calibri"/>
              </a:rPr>
              <a:t> </a:t>
            </a:r>
            <a:r>
              <a:rPr sz="1650" spc="-5" dirty="0">
                <a:latin typeface="Calibri"/>
                <a:cs typeface="Calibri"/>
              </a:rPr>
              <a:t>Anonymous</a:t>
            </a:r>
            <a:r>
              <a:rPr sz="1650" spc="15" dirty="0">
                <a:latin typeface="Calibri"/>
                <a:cs typeface="Calibri"/>
              </a:rPr>
              <a:t> </a:t>
            </a:r>
            <a:r>
              <a:rPr sz="1650" spc="-10" dirty="0">
                <a:latin typeface="Calibri"/>
                <a:cs typeface="Calibri"/>
              </a:rPr>
              <a:t>fails </a:t>
            </a:r>
            <a:r>
              <a:rPr sz="1650" spc="-5" dirty="0">
                <a:latin typeface="Calibri"/>
                <a:cs typeface="Calibri"/>
              </a:rPr>
              <a:t>to</a:t>
            </a:r>
            <a:r>
              <a:rPr sz="1650" spc="-10" dirty="0">
                <a:latin typeface="Calibri"/>
                <a:cs typeface="Calibri"/>
              </a:rPr>
              <a:t> </a:t>
            </a:r>
            <a:r>
              <a:rPr sz="1650" dirty="0">
                <a:latin typeface="Calibri"/>
                <a:cs typeface="Calibri"/>
              </a:rPr>
              <a:t>access</a:t>
            </a:r>
            <a:r>
              <a:rPr sz="1650" spc="15" dirty="0">
                <a:latin typeface="Calibri"/>
                <a:cs typeface="Calibri"/>
              </a:rPr>
              <a:t> </a:t>
            </a:r>
            <a:r>
              <a:rPr sz="1650" dirty="0">
                <a:latin typeface="Calibri"/>
                <a:cs typeface="Calibri"/>
              </a:rPr>
              <a:t>this</a:t>
            </a:r>
            <a:r>
              <a:rPr sz="1650" spc="-10" dirty="0">
                <a:latin typeface="Calibri"/>
                <a:cs typeface="Calibri"/>
              </a:rPr>
              <a:t> </a:t>
            </a:r>
            <a:r>
              <a:rPr sz="1650" dirty="0">
                <a:latin typeface="Calibri"/>
                <a:cs typeface="Calibri"/>
              </a:rPr>
              <a:t>object</a:t>
            </a:r>
            <a:endParaRPr sz="165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7197725"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a:t>
            </a:r>
            <a:r>
              <a:rPr spc="5" dirty="0"/>
              <a:t> </a:t>
            </a:r>
            <a:r>
              <a:rPr spc="15" dirty="0"/>
              <a:t>Model</a:t>
            </a:r>
            <a:r>
              <a:rPr spc="5" dirty="0"/>
              <a:t> </a:t>
            </a:r>
            <a:r>
              <a:rPr spc="10" dirty="0"/>
              <a:t>-</a:t>
            </a:r>
            <a:r>
              <a:rPr spc="-5" dirty="0"/>
              <a:t> </a:t>
            </a:r>
            <a:r>
              <a:rPr spc="5" dirty="0"/>
              <a:t>Permissions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783207"/>
            <a:ext cx="8594725" cy="4362450"/>
          </a:xfrm>
          <a:prstGeom prst="rect">
            <a:avLst/>
          </a:prstGeom>
        </p:spPr>
        <p:txBody>
          <a:bodyPr vert="horz" wrap="square" lIns="0" tIns="13335" rIns="0" bIns="0" rtlCol="0">
            <a:spAutoFit/>
          </a:bodyPr>
          <a:lstStyle/>
          <a:p>
            <a:pPr marL="335280" marR="196215" indent="-323215">
              <a:lnSpc>
                <a:spcPct val="100400"/>
              </a:lnSpc>
              <a:spcBef>
                <a:spcPts val="105"/>
              </a:spcBef>
              <a:buSzPct val="45652"/>
              <a:buFont typeface="Wingdings"/>
              <a:buChar char=""/>
              <a:tabLst>
                <a:tab pos="335280" algn="l"/>
                <a:tab pos="335915" algn="l"/>
              </a:tabLst>
            </a:pPr>
            <a:r>
              <a:rPr sz="2300" dirty="0">
                <a:latin typeface="Calibri"/>
                <a:cs typeface="Calibri"/>
              </a:rPr>
              <a:t>The</a:t>
            </a:r>
            <a:r>
              <a:rPr sz="2300" spc="-10" dirty="0">
                <a:latin typeface="Calibri"/>
                <a:cs typeface="Calibri"/>
              </a:rPr>
              <a:t> </a:t>
            </a:r>
            <a:r>
              <a:rPr sz="2300" dirty="0">
                <a:latin typeface="Calibri"/>
                <a:cs typeface="Calibri"/>
              </a:rPr>
              <a:t>combined</a:t>
            </a:r>
            <a:r>
              <a:rPr sz="2300" spc="10" dirty="0">
                <a:latin typeface="Calibri"/>
                <a:cs typeface="Calibri"/>
              </a:rPr>
              <a:t> </a:t>
            </a:r>
            <a:r>
              <a:rPr sz="2300" dirty="0">
                <a:latin typeface="Calibri"/>
                <a:cs typeface="Calibri"/>
              </a:rPr>
              <a:t>DACL,</a:t>
            </a:r>
            <a:r>
              <a:rPr sz="2300" spc="-15" dirty="0">
                <a:latin typeface="Calibri"/>
                <a:cs typeface="Calibri"/>
              </a:rPr>
              <a:t> </a:t>
            </a:r>
            <a:r>
              <a:rPr sz="2300" spc="5" dirty="0">
                <a:latin typeface="Calibri"/>
                <a:cs typeface="Calibri"/>
              </a:rPr>
              <a:t>SACL,</a:t>
            </a:r>
            <a:r>
              <a:rPr sz="2300" spc="-20" dirty="0">
                <a:latin typeface="Calibri"/>
                <a:cs typeface="Calibri"/>
              </a:rPr>
              <a:t> </a:t>
            </a:r>
            <a:r>
              <a:rPr sz="2300" dirty="0">
                <a:latin typeface="Calibri"/>
                <a:cs typeface="Calibri"/>
              </a:rPr>
              <a:t>and</a:t>
            </a:r>
            <a:r>
              <a:rPr sz="2300" spc="20" dirty="0">
                <a:latin typeface="Calibri"/>
                <a:cs typeface="Calibri"/>
              </a:rPr>
              <a:t> </a:t>
            </a:r>
            <a:r>
              <a:rPr sz="2300" dirty="0">
                <a:latin typeface="Calibri"/>
                <a:cs typeface="Calibri"/>
              </a:rPr>
              <a:t>owner</a:t>
            </a:r>
            <a:r>
              <a:rPr sz="2300" spc="5" dirty="0">
                <a:latin typeface="Calibri"/>
                <a:cs typeface="Calibri"/>
              </a:rPr>
              <a:t> </a:t>
            </a:r>
            <a:r>
              <a:rPr sz="2300" spc="-5" dirty="0">
                <a:latin typeface="Calibri"/>
                <a:cs typeface="Calibri"/>
              </a:rPr>
              <a:t>information</a:t>
            </a:r>
            <a:r>
              <a:rPr sz="2300" spc="40" dirty="0">
                <a:latin typeface="Calibri"/>
                <a:cs typeface="Calibri"/>
              </a:rPr>
              <a:t> </a:t>
            </a:r>
            <a:r>
              <a:rPr sz="2300" spc="-15" dirty="0">
                <a:latin typeface="Calibri"/>
                <a:cs typeface="Calibri"/>
              </a:rPr>
              <a:t>for</a:t>
            </a:r>
            <a:r>
              <a:rPr sz="2300" spc="15" dirty="0">
                <a:latin typeface="Calibri"/>
                <a:cs typeface="Calibri"/>
              </a:rPr>
              <a:t> </a:t>
            </a:r>
            <a:r>
              <a:rPr sz="2300" spc="5" dirty="0">
                <a:latin typeface="Calibri"/>
                <a:cs typeface="Calibri"/>
              </a:rPr>
              <a:t>an </a:t>
            </a:r>
            <a:r>
              <a:rPr sz="2300" dirty="0">
                <a:latin typeface="Calibri"/>
                <a:cs typeface="Calibri"/>
              </a:rPr>
              <a:t>object </a:t>
            </a:r>
            <a:r>
              <a:rPr sz="2300" spc="-10" dirty="0">
                <a:latin typeface="Calibri"/>
                <a:cs typeface="Calibri"/>
              </a:rPr>
              <a:t>are </a:t>
            </a:r>
            <a:r>
              <a:rPr sz="2300" spc="-505" dirty="0">
                <a:latin typeface="Calibri"/>
                <a:cs typeface="Calibri"/>
              </a:rPr>
              <a:t> </a:t>
            </a:r>
            <a:r>
              <a:rPr sz="2300" spc="-20" dirty="0">
                <a:latin typeface="Calibri"/>
                <a:cs typeface="Calibri"/>
              </a:rPr>
              <a:t>referred</a:t>
            </a:r>
            <a:r>
              <a:rPr sz="2300" spc="30" dirty="0">
                <a:latin typeface="Calibri"/>
                <a:cs typeface="Calibri"/>
              </a:rPr>
              <a:t> </a:t>
            </a:r>
            <a:r>
              <a:rPr sz="2300" spc="-5" dirty="0">
                <a:latin typeface="Calibri"/>
                <a:cs typeface="Calibri"/>
              </a:rPr>
              <a:t>to</a:t>
            </a:r>
            <a:r>
              <a:rPr sz="2300" spc="10" dirty="0">
                <a:latin typeface="Calibri"/>
                <a:cs typeface="Calibri"/>
              </a:rPr>
              <a:t> </a:t>
            </a:r>
            <a:r>
              <a:rPr sz="2300" dirty="0">
                <a:latin typeface="Calibri"/>
                <a:cs typeface="Calibri"/>
              </a:rPr>
              <a:t>as </a:t>
            </a:r>
            <a:r>
              <a:rPr sz="2300" spc="5" dirty="0">
                <a:latin typeface="Calibri"/>
                <a:cs typeface="Calibri"/>
              </a:rPr>
              <a:t>a</a:t>
            </a:r>
            <a:r>
              <a:rPr sz="2300" spc="10" dirty="0">
                <a:latin typeface="Calibri"/>
                <a:cs typeface="Calibri"/>
              </a:rPr>
              <a:t> </a:t>
            </a:r>
            <a:r>
              <a:rPr sz="2300" b="1" spc="5" dirty="0">
                <a:latin typeface="Calibri"/>
                <a:cs typeface="Calibri"/>
              </a:rPr>
              <a:t>Security</a:t>
            </a:r>
            <a:r>
              <a:rPr sz="2300" b="1" spc="-20" dirty="0">
                <a:latin typeface="Calibri"/>
                <a:cs typeface="Calibri"/>
              </a:rPr>
              <a:t> </a:t>
            </a:r>
            <a:r>
              <a:rPr sz="2300" b="1" dirty="0">
                <a:latin typeface="Calibri"/>
                <a:cs typeface="Calibri"/>
              </a:rPr>
              <a:t>Descriptor</a:t>
            </a:r>
            <a:r>
              <a:rPr sz="2300" dirty="0">
                <a:latin typeface="Calibri"/>
                <a:cs typeface="Calibri"/>
              </a:rPr>
              <a:t>.</a:t>
            </a:r>
          </a:p>
          <a:p>
            <a:pPr>
              <a:lnSpc>
                <a:spcPct val="100000"/>
              </a:lnSpc>
              <a:spcBef>
                <a:spcPts val="10"/>
              </a:spcBef>
              <a:buFont typeface="Wingdings"/>
              <a:buChar char=""/>
            </a:pPr>
            <a:endParaRPr sz="2750" dirty="0">
              <a:latin typeface="Calibri"/>
              <a:cs typeface="Calibri"/>
            </a:endParaRPr>
          </a:p>
          <a:p>
            <a:pPr marL="335280" marR="74930" indent="-323215">
              <a:lnSpc>
                <a:spcPct val="100899"/>
              </a:lnSpc>
              <a:buSzPct val="45652"/>
              <a:buFont typeface="Wingdings"/>
              <a:buChar char=""/>
              <a:tabLst>
                <a:tab pos="335280" algn="l"/>
                <a:tab pos="335915" algn="l"/>
              </a:tabLst>
            </a:pPr>
            <a:r>
              <a:rPr sz="2300" spc="-5" dirty="0">
                <a:latin typeface="Calibri"/>
                <a:cs typeface="Calibri"/>
              </a:rPr>
              <a:t>There</a:t>
            </a:r>
            <a:r>
              <a:rPr sz="2300" spc="10" dirty="0">
                <a:latin typeface="Calibri"/>
                <a:cs typeface="Calibri"/>
              </a:rPr>
              <a:t> </a:t>
            </a:r>
            <a:r>
              <a:rPr sz="2300" dirty="0">
                <a:latin typeface="Calibri"/>
                <a:cs typeface="Calibri"/>
              </a:rPr>
              <a:t>is</a:t>
            </a:r>
            <a:r>
              <a:rPr sz="2300" spc="25" dirty="0">
                <a:latin typeface="Calibri"/>
                <a:cs typeface="Calibri"/>
              </a:rPr>
              <a:t> </a:t>
            </a:r>
            <a:r>
              <a:rPr sz="2300" spc="5" dirty="0">
                <a:latin typeface="Calibri"/>
                <a:cs typeface="Calibri"/>
              </a:rPr>
              <a:t>a</a:t>
            </a:r>
            <a:r>
              <a:rPr sz="2300" spc="10" dirty="0">
                <a:latin typeface="Calibri"/>
                <a:cs typeface="Calibri"/>
              </a:rPr>
              <a:t> </a:t>
            </a:r>
            <a:r>
              <a:rPr sz="2300" dirty="0">
                <a:latin typeface="Calibri"/>
                <a:cs typeface="Calibri"/>
              </a:rPr>
              <a:t>special</a:t>
            </a:r>
            <a:r>
              <a:rPr sz="2300" spc="35" dirty="0">
                <a:latin typeface="Calibri"/>
                <a:cs typeface="Calibri"/>
              </a:rPr>
              <a:t> </a:t>
            </a:r>
            <a:r>
              <a:rPr sz="2300" spc="-5" dirty="0">
                <a:latin typeface="Calibri"/>
                <a:cs typeface="Calibri"/>
              </a:rPr>
              <a:t>language</a:t>
            </a:r>
            <a:r>
              <a:rPr sz="2300" spc="20" dirty="0">
                <a:latin typeface="Calibri"/>
                <a:cs typeface="Calibri"/>
              </a:rPr>
              <a:t> </a:t>
            </a:r>
            <a:r>
              <a:rPr sz="2300" spc="-15" dirty="0">
                <a:latin typeface="Calibri"/>
                <a:cs typeface="Calibri"/>
              </a:rPr>
              <a:t>for</a:t>
            </a:r>
            <a:r>
              <a:rPr sz="2300" spc="25" dirty="0">
                <a:latin typeface="Calibri"/>
                <a:cs typeface="Calibri"/>
              </a:rPr>
              <a:t> </a:t>
            </a:r>
            <a:r>
              <a:rPr sz="2300" spc="-5" dirty="0">
                <a:latin typeface="Calibri"/>
                <a:cs typeface="Calibri"/>
              </a:rPr>
              <a:t>defining</a:t>
            </a:r>
            <a:r>
              <a:rPr sz="2300" spc="40" dirty="0">
                <a:latin typeface="Calibri"/>
                <a:cs typeface="Calibri"/>
              </a:rPr>
              <a:t> </a:t>
            </a:r>
            <a:r>
              <a:rPr sz="2300" dirty="0">
                <a:latin typeface="Calibri"/>
                <a:cs typeface="Calibri"/>
              </a:rPr>
              <a:t>Security</a:t>
            </a:r>
            <a:r>
              <a:rPr sz="2300" spc="15" dirty="0">
                <a:latin typeface="Calibri"/>
                <a:cs typeface="Calibri"/>
              </a:rPr>
              <a:t> </a:t>
            </a:r>
            <a:r>
              <a:rPr sz="2300" spc="-5" dirty="0">
                <a:latin typeface="Calibri"/>
                <a:cs typeface="Calibri"/>
              </a:rPr>
              <a:t>Descriptors:</a:t>
            </a:r>
            <a:r>
              <a:rPr sz="2300" spc="20" dirty="0">
                <a:latin typeface="Calibri"/>
                <a:cs typeface="Calibri"/>
              </a:rPr>
              <a:t> </a:t>
            </a:r>
            <a:r>
              <a:rPr sz="2300" dirty="0">
                <a:latin typeface="Calibri"/>
                <a:cs typeface="Calibri"/>
              </a:rPr>
              <a:t>Security </a:t>
            </a:r>
            <a:r>
              <a:rPr sz="2300" spc="-505" dirty="0">
                <a:latin typeface="Calibri"/>
                <a:cs typeface="Calibri"/>
              </a:rPr>
              <a:t> </a:t>
            </a:r>
            <a:r>
              <a:rPr sz="2300" dirty="0">
                <a:latin typeface="Calibri"/>
                <a:cs typeface="Calibri"/>
              </a:rPr>
              <a:t>Descriptor</a:t>
            </a:r>
            <a:r>
              <a:rPr sz="2300" spc="5" dirty="0">
                <a:latin typeface="Calibri"/>
                <a:cs typeface="Calibri"/>
              </a:rPr>
              <a:t> </a:t>
            </a:r>
            <a:r>
              <a:rPr sz="2300" dirty="0">
                <a:latin typeface="Calibri"/>
                <a:cs typeface="Calibri"/>
              </a:rPr>
              <a:t>Definition</a:t>
            </a:r>
            <a:r>
              <a:rPr sz="2300" spc="25" dirty="0">
                <a:latin typeface="Calibri"/>
                <a:cs typeface="Calibri"/>
              </a:rPr>
              <a:t> </a:t>
            </a:r>
            <a:r>
              <a:rPr sz="2300" dirty="0">
                <a:latin typeface="Calibri"/>
                <a:cs typeface="Calibri"/>
              </a:rPr>
              <a:t>Language</a:t>
            </a:r>
            <a:r>
              <a:rPr sz="2300" spc="15" dirty="0">
                <a:latin typeface="Calibri"/>
                <a:cs typeface="Calibri"/>
              </a:rPr>
              <a:t> </a:t>
            </a:r>
            <a:r>
              <a:rPr sz="2300" spc="5" dirty="0">
                <a:latin typeface="Calibri"/>
                <a:cs typeface="Calibri"/>
              </a:rPr>
              <a:t>(SDDL)</a:t>
            </a:r>
            <a:endParaRPr sz="2300" dirty="0">
              <a:latin typeface="Calibri"/>
              <a:cs typeface="Calibri"/>
            </a:endParaRPr>
          </a:p>
          <a:p>
            <a:pPr>
              <a:lnSpc>
                <a:spcPct val="100000"/>
              </a:lnSpc>
              <a:spcBef>
                <a:spcPts val="40"/>
              </a:spcBef>
              <a:buFont typeface="Wingdings"/>
              <a:buChar char=""/>
            </a:pPr>
            <a:endParaRPr sz="2750" dirty="0">
              <a:latin typeface="Calibri"/>
              <a:cs typeface="Calibri"/>
            </a:endParaRPr>
          </a:p>
          <a:p>
            <a:pPr marL="335280" indent="-323215">
              <a:lnSpc>
                <a:spcPct val="100000"/>
              </a:lnSpc>
              <a:buSzPct val="45652"/>
              <a:buFont typeface="Wingdings"/>
              <a:buChar char=""/>
              <a:tabLst>
                <a:tab pos="335280" algn="l"/>
                <a:tab pos="335915" algn="l"/>
              </a:tabLst>
            </a:pPr>
            <a:r>
              <a:rPr sz="2300" dirty="0">
                <a:latin typeface="Calibri"/>
                <a:cs typeface="Calibri"/>
              </a:rPr>
              <a:t>This</a:t>
            </a:r>
            <a:r>
              <a:rPr sz="2300" spc="-5" dirty="0">
                <a:latin typeface="Calibri"/>
                <a:cs typeface="Calibri"/>
              </a:rPr>
              <a:t> </a:t>
            </a:r>
            <a:r>
              <a:rPr sz="2300" dirty="0">
                <a:latin typeface="Calibri"/>
                <a:cs typeface="Calibri"/>
              </a:rPr>
              <a:t>is</a:t>
            </a:r>
            <a:r>
              <a:rPr sz="2300" spc="10" dirty="0">
                <a:latin typeface="Calibri"/>
                <a:cs typeface="Calibri"/>
              </a:rPr>
              <a:t> </a:t>
            </a:r>
            <a:r>
              <a:rPr sz="2300" spc="-5" dirty="0">
                <a:latin typeface="Calibri"/>
                <a:cs typeface="Calibri"/>
              </a:rPr>
              <a:t>what</a:t>
            </a:r>
            <a:r>
              <a:rPr sz="2300" spc="5" dirty="0">
                <a:latin typeface="Calibri"/>
                <a:cs typeface="Calibri"/>
              </a:rPr>
              <a:t> a</a:t>
            </a:r>
            <a:r>
              <a:rPr sz="2300" dirty="0">
                <a:latin typeface="Calibri"/>
                <a:cs typeface="Calibri"/>
              </a:rPr>
              <a:t> </a:t>
            </a:r>
            <a:r>
              <a:rPr sz="2300" spc="-5" dirty="0">
                <a:latin typeface="Calibri"/>
                <a:cs typeface="Calibri"/>
              </a:rPr>
              <a:t>DACL</a:t>
            </a:r>
            <a:r>
              <a:rPr sz="2300" spc="-10" dirty="0">
                <a:latin typeface="Calibri"/>
                <a:cs typeface="Calibri"/>
              </a:rPr>
              <a:t> </a:t>
            </a:r>
            <a:r>
              <a:rPr sz="2300" dirty="0">
                <a:latin typeface="Calibri"/>
                <a:cs typeface="Calibri"/>
              </a:rPr>
              <a:t>looks</a:t>
            </a:r>
            <a:r>
              <a:rPr sz="2300" spc="5" dirty="0">
                <a:latin typeface="Calibri"/>
                <a:cs typeface="Calibri"/>
              </a:rPr>
              <a:t> </a:t>
            </a:r>
            <a:r>
              <a:rPr sz="2300" spc="-20" dirty="0">
                <a:latin typeface="Calibri"/>
                <a:cs typeface="Calibri"/>
              </a:rPr>
              <a:t>like</a:t>
            </a:r>
            <a:r>
              <a:rPr sz="2300" spc="5" dirty="0">
                <a:latin typeface="Calibri"/>
                <a:cs typeface="Calibri"/>
              </a:rPr>
              <a:t> </a:t>
            </a:r>
            <a:r>
              <a:rPr sz="2300" dirty="0">
                <a:latin typeface="Calibri"/>
                <a:cs typeface="Calibri"/>
              </a:rPr>
              <a:t>in</a:t>
            </a:r>
            <a:r>
              <a:rPr sz="2300" spc="15" dirty="0">
                <a:latin typeface="Calibri"/>
                <a:cs typeface="Calibri"/>
              </a:rPr>
              <a:t> </a:t>
            </a:r>
            <a:r>
              <a:rPr sz="2300" spc="5" dirty="0">
                <a:latin typeface="Calibri"/>
                <a:cs typeface="Calibri"/>
              </a:rPr>
              <a:t>SDDL:</a:t>
            </a:r>
            <a:endParaRPr sz="2300" dirty="0">
              <a:latin typeface="Calibri"/>
              <a:cs typeface="Calibri"/>
            </a:endParaRPr>
          </a:p>
          <a:p>
            <a:pPr marL="768350" marR="144145" indent="-324485">
              <a:lnSpc>
                <a:spcPct val="102000"/>
              </a:lnSpc>
              <a:spcBef>
                <a:spcPts val="605"/>
              </a:spcBef>
              <a:tabLst>
                <a:tab pos="768350" algn="l"/>
              </a:tabLst>
            </a:pPr>
            <a:r>
              <a:rPr sz="1450" spc="20" dirty="0">
                <a:latin typeface="Symbol"/>
                <a:cs typeface="Symbol"/>
              </a:rPr>
              <a:t></a:t>
            </a:r>
            <a:r>
              <a:rPr sz="1450" spc="20" dirty="0">
                <a:latin typeface="Times New Roman"/>
                <a:cs typeface="Times New Roman"/>
              </a:rPr>
              <a:t>	</a:t>
            </a:r>
            <a:r>
              <a:rPr sz="1950" dirty="0">
                <a:latin typeface="Calibri"/>
                <a:cs typeface="Calibri"/>
              </a:rPr>
              <a:t>D:AI(A;ID;FA;;;SY)(A;ID;FA;;;BA)(A;ID;FA;;;S-1-5-21-2301070057-449098063- </a:t>
            </a:r>
            <a:r>
              <a:rPr sz="1950" spc="-430" dirty="0">
                <a:latin typeface="Calibri"/>
                <a:cs typeface="Calibri"/>
              </a:rPr>
              <a:t> </a:t>
            </a:r>
            <a:r>
              <a:rPr sz="1950" spc="10" dirty="0">
                <a:latin typeface="Calibri"/>
                <a:cs typeface="Calibri"/>
              </a:rPr>
              <a:t>2537027615-1001)</a:t>
            </a:r>
            <a:endParaRPr sz="1950" dirty="0">
              <a:latin typeface="Calibri"/>
              <a:cs typeface="Calibri"/>
            </a:endParaRPr>
          </a:p>
          <a:p>
            <a:pPr>
              <a:lnSpc>
                <a:spcPct val="100000"/>
              </a:lnSpc>
              <a:spcBef>
                <a:spcPts val="50"/>
              </a:spcBef>
            </a:pPr>
            <a:endParaRPr sz="2050" dirty="0">
              <a:latin typeface="Calibri"/>
              <a:cs typeface="Calibri"/>
            </a:endParaRPr>
          </a:p>
          <a:p>
            <a:pPr marL="335280" marR="5080" indent="-323215">
              <a:lnSpc>
                <a:spcPct val="100899"/>
              </a:lnSpc>
              <a:buSzPct val="45652"/>
              <a:buFont typeface="Wingdings"/>
              <a:buChar char=""/>
              <a:tabLst>
                <a:tab pos="335280" algn="l"/>
                <a:tab pos="335915" algn="l"/>
              </a:tabLst>
            </a:pPr>
            <a:r>
              <a:rPr sz="2300" b="1" spc="-60" dirty="0">
                <a:latin typeface="Calibri"/>
                <a:cs typeface="Calibri"/>
              </a:rPr>
              <a:t>You </a:t>
            </a:r>
            <a:r>
              <a:rPr sz="2300" b="1" spc="5" dirty="0">
                <a:latin typeface="Calibri"/>
                <a:cs typeface="Calibri"/>
              </a:rPr>
              <a:t>probably </a:t>
            </a:r>
            <a:r>
              <a:rPr sz="2300" b="1" dirty="0">
                <a:latin typeface="Calibri"/>
                <a:cs typeface="Calibri"/>
              </a:rPr>
              <a:t>won't </a:t>
            </a:r>
            <a:r>
              <a:rPr sz="2300" b="1" spc="5" dirty="0">
                <a:latin typeface="Calibri"/>
                <a:cs typeface="Calibri"/>
              </a:rPr>
              <a:t>run </a:t>
            </a:r>
            <a:r>
              <a:rPr sz="2300" b="1" spc="-10" dirty="0">
                <a:latin typeface="Calibri"/>
                <a:cs typeface="Calibri"/>
              </a:rPr>
              <a:t>into </a:t>
            </a:r>
            <a:r>
              <a:rPr sz="2300" b="1" spc="5" dirty="0">
                <a:latin typeface="Calibri"/>
                <a:cs typeface="Calibri"/>
              </a:rPr>
              <a:t>SDDL </a:t>
            </a:r>
            <a:r>
              <a:rPr sz="2300" b="1" dirty="0">
                <a:latin typeface="Calibri"/>
                <a:cs typeface="Calibri"/>
              </a:rPr>
              <a:t>often, </a:t>
            </a:r>
            <a:r>
              <a:rPr sz="2300" b="1" spc="10" dirty="0">
                <a:latin typeface="Calibri"/>
                <a:cs typeface="Calibri"/>
              </a:rPr>
              <a:t>but </a:t>
            </a:r>
            <a:r>
              <a:rPr sz="2300" b="1" dirty="0">
                <a:latin typeface="Calibri"/>
                <a:cs typeface="Calibri"/>
              </a:rPr>
              <a:t>it's good </a:t>
            </a:r>
            <a:r>
              <a:rPr sz="2300" b="1" spc="-10" dirty="0">
                <a:latin typeface="Calibri"/>
                <a:cs typeface="Calibri"/>
              </a:rPr>
              <a:t>to </a:t>
            </a:r>
            <a:r>
              <a:rPr sz="2300" b="1" spc="5" dirty="0">
                <a:latin typeface="Calibri"/>
                <a:cs typeface="Calibri"/>
              </a:rPr>
              <a:t>know </a:t>
            </a:r>
            <a:r>
              <a:rPr sz="2300" b="1" dirty="0">
                <a:latin typeface="Calibri"/>
                <a:cs typeface="Calibri"/>
              </a:rPr>
              <a:t>what </a:t>
            </a:r>
            <a:r>
              <a:rPr sz="2300" b="1" spc="-505" dirty="0">
                <a:latin typeface="Calibri"/>
                <a:cs typeface="Calibri"/>
              </a:rPr>
              <a:t> </a:t>
            </a:r>
            <a:r>
              <a:rPr sz="2300" b="1" dirty="0">
                <a:latin typeface="Calibri"/>
                <a:cs typeface="Calibri"/>
              </a:rPr>
              <a:t>it</a:t>
            </a:r>
            <a:r>
              <a:rPr sz="2300" b="1" spc="-10" dirty="0">
                <a:latin typeface="Calibri"/>
                <a:cs typeface="Calibri"/>
              </a:rPr>
              <a:t> </a:t>
            </a:r>
            <a:r>
              <a:rPr sz="2300" b="1" dirty="0">
                <a:latin typeface="Calibri"/>
                <a:cs typeface="Calibri"/>
              </a:rPr>
              <a:t>is</a:t>
            </a:r>
            <a:r>
              <a:rPr sz="2300" b="1" spc="5" dirty="0">
                <a:latin typeface="Calibri"/>
                <a:cs typeface="Calibri"/>
              </a:rPr>
              <a:t> </a:t>
            </a:r>
            <a:r>
              <a:rPr sz="2300" b="1" dirty="0">
                <a:latin typeface="Calibri"/>
                <a:cs typeface="Calibri"/>
              </a:rPr>
              <a:t>if</a:t>
            </a:r>
            <a:r>
              <a:rPr sz="2300" b="1" spc="5" dirty="0">
                <a:latin typeface="Calibri"/>
                <a:cs typeface="Calibri"/>
              </a:rPr>
              <a:t> </a:t>
            </a:r>
            <a:r>
              <a:rPr sz="2300" b="1" spc="-5" dirty="0">
                <a:latin typeface="Calibri"/>
                <a:cs typeface="Calibri"/>
              </a:rPr>
              <a:t>you</a:t>
            </a:r>
            <a:r>
              <a:rPr sz="2300" b="1" spc="10" dirty="0">
                <a:latin typeface="Calibri"/>
                <a:cs typeface="Calibri"/>
              </a:rPr>
              <a:t> do</a:t>
            </a:r>
            <a:r>
              <a:rPr sz="2300" b="1" spc="-5" dirty="0">
                <a:latin typeface="Calibri"/>
                <a:cs typeface="Calibri"/>
              </a:rPr>
              <a:t> </a:t>
            </a:r>
            <a:r>
              <a:rPr sz="2300" b="1" dirty="0">
                <a:latin typeface="Calibri"/>
                <a:cs typeface="Calibri"/>
              </a:rPr>
              <a:t>see</a:t>
            </a:r>
            <a:r>
              <a:rPr sz="2300" b="1" spc="-10" dirty="0">
                <a:latin typeface="Calibri"/>
                <a:cs typeface="Calibri"/>
              </a:rPr>
              <a:t> </a:t>
            </a:r>
            <a:r>
              <a:rPr sz="2300" b="1" dirty="0">
                <a:latin typeface="Calibri"/>
                <a:cs typeface="Calibri"/>
              </a:rPr>
              <a:t>it!</a:t>
            </a:r>
            <a:endParaRPr sz="23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1958975" cy="579755"/>
          </a:xfrm>
          <a:prstGeom prst="rect">
            <a:avLst/>
          </a:prstGeom>
        </p:spPr>
        <p:txBody>
          <a:bodyPr vert="horz" wrap="square" lIns="0" tIns="17145" rIns="0" bIns="0" rtlCol="0">
            <a:spAutoFit/>
          </a:bodyPr>
          <a:lstStyle/>
          <a:p>
            <a:pPr marL="12700">
              <a:lnSpc>
                <a:spcPct val="100000"/>
              </a:lnSpc>
              <a:spcBef>
                <a:spcPts val="135"/>
              </a:spcBef>
            </a:pPr>
            <a:r>
              <a:rPr spc="5" dirty="0"/>
              <a:t>Objectives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dirty="0"/>
              <a:t>Real-world systems: ethical hacking practicum – UW Summer 2021</a:t>
            </a:r>
            <a:endParaRPr spc="-5" dirty="0"/>
          </a:p>
        </p:txBody>
      </p:sp>
      <p:sp>
        <p:nvSpPr>
          <p:cNvPr id="3" name="object 3"/>
          <p:cNvSpPr txBox="1"/>
          <p:nvPr/>
        </p:nvSpPr>
        <p:spPr>
          <a:xfrm>
            <a:off x="690181" y="1691580"/>
            <a:ext cx="5641975" cy="3955415"/>
          </a:xfrm>
          <a:prstGeom prst="rect">
            <a:avLst/>
          </a:prstGeom>
        </p:spPr>
        <p:txBody>
          <a:bodyPr vert="horz" wrap="square" lIns="0" tIns="106045" rIns="0" bIns="0" rtlCol="0">
            <a:spAutoFit/>
          </a:bodyPr>
          <a:lstStyle/>
          <a:p>
            <a:pPr marL="335280" indent="-323215">
              <a:lnSpc>
                <a:spcPct val="100000"/>
              </a:lnSpc>
              <a:spcBef>
                <a:spcPts val="835"/>
              </a:spcBef>
              <a:buSzPct val="45652"/>
              <a:buFont typeface="Wingdings"/>
              <a:buChar char=""/>
              <a:tabLst>
                <a:tab pos="335280" algn="l"/>
                <a:tab pos="335915" algn="l"/>
              </a:tabLst>
            </a:pPr>
            <a:r>
              <a:rPr sz="2300" spc="-5" dirty="0">
                <a:latin typeface="Calibri"/>
                <a:cs typeface="Calibri"/>
              </a:rPr>
              <a:t>Understand</a:t>
            </a:r>
            <a:r>
              <a:rPr sz="2300" spc="-10" dirty="0">
                <a:latin typeface="Calibri"/>
                <a:cs typeface="Calibri"/>
              </a:rPr>
              <a:t> </a:t>
            </a:r>
            <a:r>
              <a:rPr sz="2300" dirty="0">
                <a:latin typeface="Calibri"/>
                <a:cs typeface="Calibri"/>
              </a:rPr>
              <a:t>the</a:t>
            </a:r>
            <a:r>
              <a:rPr sz="2300" spc="-20" dirty="0">
                <a:latin typeface="Calibri"/>
                <a:cs typeface="Calibri"/>
              </a:rPr>
              <a:t> </a:t>
            </a:r>
            <a:r>
              <a:rPr sz="2300" dirty="0">
                <a:latin typeface="Calibri"/>
                <a:cs typeface="Calibri"/>
              </a:rPr>
              <a:t>Windows security</a:t>
            </a:r>
            <a:r>
              <a:rPr sz="2300" spc="-5" dirty="0">
                <a:latin typeface="Calibri"/>
                <a:cs typeface="Calibri"/>
              </a:rPr>
              <a:t> </a:t>
            </a:r>
            <a:r>
              <a:rPr sz="2300" dirty="0">
                <a:latin typeface="Calibri"/>
                <a:cs typeface="Calibri"/>
              </a:rPr>
              <a:t>model</a:t>
            </a:r>
          </a:p>
          <a:p>
            <a:pPr marL="768350" lvl="1" indent="-325120">
              <a:lnSpc>
                <a:spcPct val="100000"/>
              </a:lnSpc>
              <a:spcBef>
                <a:spcPts val="650"/>
              </a:spcBef>
              <a:buSzPct val="74358"/>
              <a:buFont typeface="Symbol"/>
              <a:buChar char=""/>
              <a:tabLst>
                <a:tab pos="768350" algn="l"/>
                <a:tab pos="768985" algn="l"/>
              </a:tabLst>
            </a:pPr>
            <a:r>
              <a:rPr sz="1950" spc="5" dirty="0">
                <a:latin typeface="Calibri"/>
                <a:cs typeface="Calibri"/>
              </a:rPr>
              <a:t>Accounts</a:t>
            </a:r>
            <a:endParaRPr sz="1950" dirty="0">
              <a:latin typeface="Calibri"/>
              <a:cs typeface="Calibri"/>
            </a:endParaRPr>
          </a:p>
          <a:p>
            <a:pPr marL="1199515" lvl="2" indent="-288290">
              <a:lnSpc>
                <a:spcPct val="100000"/>
              </a:lnSpc>
              <a:spcBef>
                <a:spcPts val="240"/>
              </a:spcBef>
              <a:buSzPct val="45454"/>
              <a:buFont typeface="Wingdings"/>
              <a:buChar char=""/>
              <a:tabLst>
                <a:tab pos="1199515" algn="l"/>
                <a:tab pos="1200150" algn="l"/>
              </a:tabLst>
            </a:pPr>
            <a:r>
              <a:rPr sz="1650" dirty="0">
                <a:latin typeface="Calibri"/>
                <a:cs typeface="Calibri"/>
              </a:rPr>
              <a:t>Built-in</a:t>
            </a:r>
            <a:r>
              <a:rPr sz="1650" spc="-50" dirty="0">
                <a:latin typeface="Calibri"/>
                <a:cs typeface="Calibri"/>
              </a:rPr>
              <a:t> </a:t>
            </a:r>
            <a:r>
              <a:rPr sz="1650" spc="-5" dirty="0">
                <a:latin typeface="Calibri"/>
                <a:cs typeface="Calibri"/>
              </a:rPr>
              <a:t>accounts</a:t>
            </a:r>
            <a:endParaRPr sz="1650" dirty="0">
              <a:latin typeface="Calibri"/>
              <a:cs typeface="Calibri"/>
            </a:endParaRPr>
          </a:p>
          <a:p>
            <a:pPr marL="1199515" lvl="2" indent="-288290">
              <a:lnSpc>
                <a:spcPct val="100000"/>
              </a:lnSpc>
              <a:spcBef>
                <a:spcPts val="204"/>
              </a:spcBef>
              <a:buSzPct val="45454"/>
              <a:buFont typeface="Wingdings"/>
              <a:buChar char=""/>
              <a:tabLst>
                <a:tab pos="1199515" algn="l"/>
                <a:tab pos="1200150" algn="l"/>
              </a:tabLst>
            </a:pPr>
            <a:r>
              <a:rPr sz="1650" dirty="0">
                <a:latin typeface="Calibri"/>
                <a:cs typeface="Calibri"/>
              </a:rPr>
              <a:t>Special</a:t>
            </a:r>
            <a:r>
              <a:rPr sz="1650" spc="-30" dirty="0">
                <a:latin typeface="Calibri"/>
                <a:cs typeface="Calibri"/>
              </a:rPr>
              <a:t> </a:t>
            </a:r>
            <a:r>
              <a:rPr sz="1650" spc="-5" dirty="0">
                <a:latin typeface="Calibri"/>
                <a:cs typeface="Calibri"/>
              </a:rPr>
              <a:t>account</a:t>
            </a:r>
            <a:r>
              <a:rPr sz="1650" spc="-30" dirty="0">
                <a:latin typeface="Calibri"/>
                <a:cs typeface="Calibri"/>
              </a:rPr>
              <a:t> </a:t>
            </a:r>
            <a:r>
              <a:rPr sz="1650" dirty="0">
                <a:latin typeface="Calibri"/>
                <a:cs typeface="Calibri"/>
              </a:rPr>
              <a:t>types</a:t>
            </a:r>
          </a:p>
          <a:p>
            <a:pPr marL="1199515" lvl="2" indent="-288290">
              <a:lnSpc>
                <a:spcPct val="100000"/>
              </a:lnSpc>
              <a:spcBef>
                <a:spcPts val="204"/>
              </a:spcBef>
              <a:buSzPct val="45454"/>
              <a:buFont typeface="Wingdings"/>
              <a:buChar char=""/>
              <a:tabLst>
                <a:tab pos="1199515" algn="l"/>
                <a:tab pos="1200150" algn="l"/>
              </a:tabLst>
            </a:pPr>
            <a:r>
              <a:rPr sz="1650" dirty="0">
                <a:latin typeface="Calibri"/>
                <a:cs typeface="Calibri"/>
              </a:rPr>
              <a:t>How</a:t>
            </a:r>
            <a:r>
              <a:rPr sz="1650" spc="-15" dirty="0">
                <a:latin typeface="Calibri"/>
                <a:cs typeface="Calibri"/>
              </a:rPr>
              <a:t> </a:t>
            </a:r>
            <a:r>
              <a:rPr sz="1650" spc="-5" dirty="0">
                <a:latin typeface="Calibri"/>
                <a:cs typeface="Calibri"/>
              </a:rPr>
              <a:t>credentials</a:t>
            </a:r>
            <a:r>
              <a:rPr sz="1650" spc="-35" dirty="0">
                <a:latin typeface="Calibri"/>
                <a:cs typeface="Calibri"/>
              </a:rPr>
              <a:t> </a:t>
            </a:r>
            <a:r>
              <a:rPr sz="1650" spc="-10" dirty="0">
                <a:latin typeface="Calibri"/>
                <a:cs typeface="Calibri"/>
              </a:rPr>
              <a:t>are</a:t>
            </a:r>
            <a:r>
              <a:rPr sz="1650" spc="-15" dirty="0">
                <a:latin typeface="Calibri"/>
                <a:cs typeface="Calibri"/>
              </a:rPr>
              <a:t> </a:t>
            </a:r>
            <a:r>
              <a:rPr sz="1650" spc="-10" dirty="0">
                <a:latin typeface="Calibri"/>
                <a:cs typeface="Calibri"/>
              </a:rPr>
              <a:t>stored</a:t>
            </a:r>
            <a:endParaRPr sz="1650" dirty="0">
              <a:latin typeface="Calibri"/>
              <a:cs typeface="Calibri"/>
            </a:endParaRPr>
          </a:p>
          <a:p>
            <a:pPr lvl="2">
              <a:lnSpc>
                <a:spcPct val="100000"/>
              </a:lnSpc>
              <a:spcBef>
                <a:spcPts val="60"/>
              </a:spcBef>
              <a:buFont typeface="Wingdings"/>
              <a:buChar char=""/>
            </a:pPr>
            <a:endParaRPr sz="1750" dirty="0">
              <a:latin typeface="Calibri"/>
              <a:cs typeface="Calibri"/>
            </a:endParaRPr>
          </a:p>
          <a:p>
            <a:pPr marL="768350" lvl="1" indent="-325120">
              <a:lnSpc>
                <a:spcPct val="100000"/>
              </a:lnSpc>
              <a:buSzPct val="74358"/>
              <a:buFont typeface="Symbol"/>
              <a:buChar char=""/>
              <a:tabLst>
                <a:tab pos="768350" algn="l"/>
                <a:tab pos="768985" algn="l"/>
              </a:tabLst>
            </a:pPr>
            <a:r>
              <a:rPr sz="1950" spc="5" dirty="0">
                <a:latin typeface="Calibri"/>
                <a:cs typeface="Calibri"/>
              </a:rPr>
              <a:t>Groups</a:t>
            </a:r>
            <a:endParaRPr sz="1950" dirty="0">
              <a:latin typeface="Calibri"/>
              <a:cs typeface="Calibri"/>
            </a:endParaRPr>
          </a:p>
          <a:p>
            <a:pPr marL="1199515" lvl="2" indent="-288290">
              <a:lnSpc>
                <a:spcPct val="100000"/>
              </a:lnSpc>
              <a:spcBef>
                <a:spcPts val="225"/>
              </a:spcBef>
              <a:buSzPct val="45454"/>
              <a:buFont typeface="Wingdings"/>
              <a:buChar char=""/>
              <a:tabLst>
                <a:tab pos="1199515" algn="l"/>
                <a:tab pos="1200150" algn="l"/>
              </a:tabLst>
            </a:pPr>
            <a:r>
              <a:rPr sz="1650" dirty="0">
                <a:latin typeface="Calibri"/>
                <a:cs typeface="Calibri"/>
              </a:rPr>
              <a:t>How</a:t>
            </a:r>
            <a:r>
              <a:rPr sz="1650" spc="-25" dirty="0">
                <a:latin typeface="Calibri"/>
                <a:cs typeface="Calibri"/>
              </a:rPr>
              <a:t> </a:t>
            </a:r>
            <a:r>
              <a:rPr sz="1650" dirty="0">
                <a:latin typeface="Calibri"/>
                <a:cs typeface="Calibri"/>
              </a:rPr>
              <a:t>they</a:t>
            </a:r>
            <a:r>
              <a:rPr sz="1650" spc="-35" dirty="0">
                <a:latin typeface="Calibri"/>
                <a:cs typeface="Calibri"/>
              </a:rPr>
              <a:t> </a:t>
            </a:r>
            <a:r>
              <a:rPr sz="1650" spc="-5" dirty="0">
                <a:latin typeface="Calibri"/>
                <a:cs typeface="Calibri"/>
              </a:rPr>
              <a:t>work</a:t>
            </a:r>
            <a:endParaRPr sz="1650" dirty="0">
              <a:latin typeface="Calibri"/>
              <a:cs typeface="Calibri"/>
            </a:endParaRPr>
          </a:p>
          <a:p>
            <a:pPr marL="1199515" lvl="2" indent="-288290">
              <a:lnSpc>
                <a:spcPct val="100000"/>
              </a:lnSpc>
              <a:spcBef>
                <a:spcPts val="204"/>
              </a:spcBef>
              <a:buSzPct val="45454"/>
              <a:buFont typeface="Wingdings"/>
              <a:buChar char=""/>
              <a:tabLst>
                <a:tab pos="1199515" algn="l"/>
                <a:tab pos="1200150" algn="l"/>
              </a:tabLst>
            </a:pPr>
            <a:r>
              <a:rPr sz="1650" dirty="0">
                <a:latin typeface="Calibri"/>
                <a:cs typeface="Calibri"/>
              </a:rPr>
              <a:t>Built-in</a:t>
            </a:r>
            <a:r>
              <a:rPr sz="1650" spc="-55" dirty="0">
                <a:latin typeface="Calibri"/>
                <a:cs typeface="Calibri"/>
              </a:rPr>
              <a:t> </a:t>
            </a:r>
            <a:r>
              <a:rPr sz="1650" spc="-5" dirty="0">
                <a:latin typeface="Calibri"/>
                <a:cs typeface="Calibri"/>
              </a:rPr>
              <a:t>groups</a:t>
            </a:r>
            <a:endParaRPr sz="1650" dirty="0">
              <a:latin typeface="Calibri"/>
              <a:cs typeface="Calibri"/>
            </a:endParaRPr>
          </a:p>
          <a:p>
            <a:pPr lvl="2">
              <a:lnSpc>
                <a:spcPct val="100000"/>
              </a:lnSpc>
              <a:spcBef>
                <a:spcPts val="10"/>
              </a:spcBef>
              <a:buFont typeface="Wingdings"/>
              <a:buChar char=""/>
            </a:pPr>
            <a:endParaRPr sz="1800" dirty="0">
              <a:latin typeface="Calibri"/>
              <a:cs typeface="Calibri"/>
            </a:endParaRPr>
          </a:p>
          <a:p>
            <a:pPr marL="768350" lvl="1" indent="-325120">
              <a:lnSpc>
                <a:spcPct val="100000"/>
              </a:lnSpc>
              <a:buSzPct val="74358"/>
              <a:buFont typeface="Symbol"/>
              <a:buChar char=""/>
              <a:tabLst>
                <a:tab pos="768350" algn="l"/>
                <a:tab pos="768985" algn="l"/>
              </a:tabLst>
            </a:pPr>
            <a:r>
              <a:rPr sz="1950" spc="10" dirty="0">
                <a:latin typeface="Calibri"/>
                <a:cs typeface="Calibri"/>
              </a:rPr>
              <a:t>Permissions</a:t>
            </a:r>
            <a:endParaRPr sz="1950" dirty="0">
              <a:latin typeface="Calibri"/>
              <a:cs typeface="Calibri"/>
            </a:endParaRPr>
          </a:p>
          <a:p>
            <a:pPr marL="1199515" lvl="2" indent="-288290">
              <a:lnSpc>
                <a:spcPct val="100000"/>
              </a:lnSpc>
              <a:spcBef>
                <a:spcPts val="229"/>
              </a:spcBef>
              <a:buSzPct val="45454"/>
              <a:buFont typeface="Wingdings"/>
              <a:buChar char=""/>
              <a:tabLst>
                <a:tab pos="1199515" algn="l"/>
                <a:tab pos="1200150" algn="l"/>
              </a:tabLst>
            </a:pPr>
            <a:r>
              <a:rPr sz="1650" spc="-5" dirty="0">
                <a:latin typeface="Calibri"/>
                <a:cs typeface="Calibri"/>
              </a:rPr>
              <a:t>ACLs</a:t>
            </a:r>
            <a:r>
              <a:rPr sz="1650" spc="-10" dirty="0">
                <a:latin typeface="Calibri"/>
                <a:cs typeface="Calibri"/>
              </a:rPr>
              <a:t> </a:t>
            </a:r>
            <a:r>
              <a:rPr sz="1650" dirty="0">
                <a:latin typeface="Calibri"/>
                <a:cs typeface="Calibri"/>
              </a:rPr>
              <a:t>and</a:t>
            </a:r>
            <a:r>
              <a:rPr sz="1650" spc="-10" dirty="0">
                <a:latin typeface="Calibri"/>
                <a:cs typeface="Calibri"/>
              </a:rPr>
              <a:t> </a:t>
            </a:r>
            <a:r>
              <a:rPr sz="1650" spc="-5" dirty="0">
                <a:latin typeface="Calibri"/>
                <a:cs typeface="Calibri"/>
              </a:rPr>
              <a:t>ACEs</a:t>
            </a:r>
            <a:endParaRPr sz="1650" dirty="0">
              <a:latin typeface="Calibri"/>
              <a:cs typeface="Calibri"/>
            </a:endParaRPr>
          </a:p>
          <a:p>
            <a:pPr marL="1199515" lvl="2" indent="-288290">
              <a:lnSpc>
                <a:spcPct val="100000"/>
              </a:lnSpc>
              <a:spcBef>
                <a:spcPts val="204"/>
              </a:spcBef>
              <a:buSzPct val="45454"/>
              <a:buFont typeface="Wingdings"/>
              <a:buChar char=""/>
              <a:tabLst>
                <a:tab pos="1199515" algn="l"/>
                <a:tab pos="1200150" algn="l"/>
              </a:tabLst>
            </a:pPr>
            <a:r>
              <a:rPr sz="1650" spc="-10" dirty="0">
                <a:latin typeface="Calibri"/>
                <a:cs typeface="Calibri"/>
              </a:rPr>
              <a:t>Different</a:t>
            </a:r>
            <a:r>
              <a:rPr sz="1650" spc="-45" dirty="0">
                <a:latin typeface="Calibri"/>
                <a:cs typeface="Calibri"/>
              </a:rPr>
              <a:t> </a:t>
            </a:r>
            <a:r>
              <a:rPr sz="1650" dirty="0">
                <a:latin typeface="Calibri"/>
                <a:cs typeface="Calibri"/>
              </a:rPr>
              <a:t>types of</a:t>
            </a:r>
            <a:r>
              <a:rPr sz="1650" spc="-10" dirty="0">
                <a:latin typeface="Calibri"/>
                <a:cs typeface="Calibri"/>
              </a:rPr>
              <a:t> </a:t>
            </a:r>
            <a:r>
              <a:rPr sz="1650" dirty="0">
                <a:latin typeface="Calibri"/>
                <a:cs typeface="Calibri"/>
              </a:rPr>
              <a:t>permissions</a:t>
            </a:r>
            <a:r>
              <a:rPr sz="1650" spc="-20" dirty="0">
                <a:latin typeface="Calibri"/>
                <a:cs typeface="Calibri"/>
              </a:rPr>
              <a:t> </a:t>
            </a:r>
            <a:r>
              <a:rPr sz="1650" dirty="0">
                <a:latin typeface="Calibri"/>
                <a:cs typeface="Calibri"/>
              </a:rPr>
              <a:t>throughout</a:t>
            </a:r>
            <a:r>
              <a:rPr sz="1650" spc="-25" dirty="0">
                <a:latin typeface="Calibri"/>
                <a:cs typeface="Calibri"/>
              </a:rPr>
              <a:t> </a:t>
            </a:r>
            <a:r>
              <a:rPr sz="1650" dirty="0">
                <a:latin typeface="Calibri"/>
                <a:cs typeface="Calibri"/>
              </a:rPr>
              <a:t>Windows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D45C9AF-FF57-4771-BB67-2F9E84BC15CA}"/>
              </a:ext>
            </a:extLst>
          </p:cNvPr>
          <p:cNvSpPr>
            <a:spLocks noGrp="1"/>
          </p:cNvSpPr>
          <p:nvPr>
            <p:ph type="ftr" sz="quarter" idx="5"/>
          </p:nvPr>
        </p:nvSpPr>
        <p:spPr/>
        <p:txBody>
          <a:bodyPr/>
          <a:lstStyle/>
          <a:p>
            <a:pPr marL="12700">
              <a:lnSpc>
                <a:spcPts val="1810"/>
              </a:lnSpc>
            </a:pPr>
            <a:r>
              <a:rPr lang="en-US" spc="-10"/>
              <a:t>Real-world systems: ethical hacking practicum – UW Summer 2021</a:t>
            </a:r>
            <a:endParaRPr lang="en-US" spc="-5" dirty="0"/>
          </a:p>
        </p:txBody>
      </p:sp>
      <p:pic>
        <p:nvPicPr>
          <p:cNvPr id="2050" name="Picture 2">
            <a:extLst>
              <a:ext uri="{FF2B5EF4-FFF2-40B4-BE49-F238E27FC236}">
                <a16:creationId xmlns:a16="http://schemas.microsoft.com/office/drawing/2014/main" id="{E7D619D1-C91C-4591-B207-9F50F2977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100" y="1343025"/>
            <a:ext cx="6667500" cy="5467350"/>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
            <a:extLst>
              <a:ext uri="{FF2B5EF4-FFF2-40B4-BE49-F238E27FC236}">
                <a16:creationId xmlns:a16="http://schemas.microsoft.com/office/drawing/2014/main" id="{C01E7645-46C8-41C9-B0FE-B0A2DDBA95A1}"/>
              </a:ext>
            </a:extLst>
          </p:cNvPr>
          <p:cNvSpPr txBox="1">
            <a:spLocks noGrp="1"/>
          </p:cNvSpPr>
          <p:nvPr>
            <p:ph type="title"/>
          </p:nvPr>
        </p:nvSpPr>
        <p:spPr>
          <a:xfrm>
            <a:off x="771525" y="531813"/>
            <a:ext cx="8540750" cy="1081087"/>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a:t>
            </a:r>
            <a:r>
              <a:rPr spc="5" dirty="0"/>
              <a:t> </a:t>
            </a:r>
            <a:r>
              <a:rPr spc="15" dirty="0"/>
              <a:t>Model</a:t>
            </a:r>
            <a:r>
              <a:rPr spc="5" dirty="0"/>
              <a:t> </a:t>
            </a:r>
            <a:r>
              <a:rPr spc="10" dirty="0"/>
              <a:t>-</a:t>
            </a:r>
            <a:r>
              <a:rPr spc="-5" dirty="0"/>
              <a:t> </a:t>
            </a:r>
            <a:r>
              <a:rPr spc="5" dirty="0"/>
              <a:t>Permissions</a:t>
            </a:r>
          </a:p>
        </p:txBody>
      </p:sp>
      <p:pic>
        <p:nvPicPr>
          <p:cNvPr id="2052" name="Picture 4">
            <a:extLst>
              <a:ext uri="{FF2B5EF4-FFF2-40B4-BE49-F238E27FC236}">
                <a16:creationId xmlns:a16="http://schemas.microsoft.com/office/drawing/2014/main" id="{92E201E6-9206-4B39-BBA5-6B9618E23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3900" y="2692734"/>
            <a:ext cx="3860774" cy="14792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18329B8-1AE5-482A-BE8D-B1486C5C6406}"/>
              </a:ext>
            </a:extLst>
          </p:cNvPr>
          <p:cNvSpPr txBox="1"/>
          <p:nvPr/>
        </p:nvSpPr>
        <p:spPr>
          <a:xfrm>
            <a:off x="546100" y="6905625"/>
            <a:ext cx="8991600" cy="307777"/>
          </a:xfrm>
          <a:prstGeom prst="rect">
            <a:avLst/>
          </a:prstGeom>
          <a:noFill/>
        </p:spPr>
        <p:txBody>
          <a:bodyPr wrap="square" rtlCol="0">
            <a:spAutoFit/>
          </a:bodyPr>
          <a:lstStyle/>
          <a:p>
            <a:r>
              <a:rPr lang="en-US" sz="700" dirty="0"/>
              <a:t>Images from https://eneter.blogspot.com/2013/08/windows-security-wiki.html and https://winprotocoldoc.blob.core.windows.net/productionwindowsarchives/WinArchive/%5bMS-SECO%5d.pdf</a:t>
            </a:r>
          </a:p>
          <a:p>
            <a:endParaRPr lang="en-US" sz="700" dirty="0"/>
          </a:p>
        </p:txBody>
      </p:sp>
    </p:spTree>
    <p:extLst>
      <p:ext uri="{BB962C8B-B14F-4D97-AF65-F5344CB8AC3E}">
        <p14:creationId xmlns:p14="http://schemas.microsoft.com/office/powerpoint/2010/main" val="4149796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7197725"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a:t>
            </a:r>
            <a:r>
              <a:rPr spc="5" dirty="0"/>
              <a:t> </a:t>
            </a:r>
            <a:r>
              <a:rPr spc="15" dirty="0"/>
              <a:t>Model</a:t>
            </a:r>
            <a:r>
              <a:rPr spc="5" dirty="0"/>
              <a:t> </a:t>
            </a:r>
            <a:r>
              <a:rPr spc="10" dirty="0"/>
              <a:t>-</a:t>
            </a:r>
            <a:r>
              <a:rPr spc="-5" dirty="0"/>
              <a:t> </a:t>
            </a:r>
            <a:r>
              <a:rPr spc="5" dirty="0"/>
              <a:t>Permissions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783207"/>
            <a:ext cx="8676005" cy="2999740"/>
          </a:xfrm>
          <a:prstGeom prst="rect">
            <a:avLst/>
          </a:prstGeom>
        </p:spPr>
        <p:txBody>
          <a:bodyPr vert="horz" wrap="square" lIns="0" tIns="14604" rIns="0" bIns="0" rtlCol="0">
            <a:spAutoFit/>
          </a:bodyPr>
          <a:lstStyle/>
          <a:p>
            <a:pPr marL="335280" indent="-323215">
              <a:lnSpc>
                <a:spcPct val="100000"/>
              </a:lnSpc>
              <a:spcBef>
                <a:spcPts val="114"/>
              </a:spcBef>
              <a:buSzPct val="45652"/>
              <a:buFont typeface="Wingdings"/>
              <a:buChar char=""/>
              <a:tabLst>
                <a:tab pos="335280" algn="l"/>
                <a:tab pos="335915" algn="l"/>
              </a:tabLst>
            </a:pPr>
            <a:r>
              <a:rPr sz="2300" b="1" dirty="0">
                <a:latin typeface="Calibri"/>
                <a:cs typeface="Calibri"/>
              </a:rPr>
              <a:t>Important:</a:t>
            </a:r>
            <a:r>
              <a:rPr sz="2300" b="1" spc="-20" dirty="0">
                <a:latin typeface="Calibri"/>
                <a:cs typeface="Calibri"/>
              </a:rPr>
              <a:t> </a:t>
            </a:r>
            <a:r>
              <a:rPr sz="2300" spc="5" dirty="0">
                <a:latin typeface="Calibri"/>
                <a:cs typeface="Calibri"/>
              </a:rPr>
              <a:t>DENY</a:t>
            </a:r>
            <a:r>
              <a:rPr sz="2300" dirty="0">
                <a:latin typeface="Calibri"/>
                <a:cs typeface="Calibri"/>
              </a:rPr>
              <a:t> </a:t>
            </a:r>
            <a:r>
              <a:rPr sz="2300" spc="-5" dirty="0">
                <a:latin typeface="Calibri"/>
                <a:cs typeface="Calibri"/>
              </a:rPr>
              <a:t>entries</a:t>
            </a:r>
            <a:r>
              <a:rPr sz="2300" spc="15" dirty="0">
                <a:latin typeface="Calibri"/>
                <a:cs typeface="Calibri"/>
              </a:rPr>
              <a:t> </a:t>
            </a:r>
            <a:r>
              <a:rPr sz="2300" spc="-5" dirty="0">
                <a:latin typeface="Calibri"/>
                <a:cs typeface="Calibri"/>
              </a:rPr>
              <a:t>override</a:t>
            </a:r>
            <a:r>
              <a:rPr sz="2300" spc="35" dirty="0">
                <a:latin typeface="Calibri"/>
                <a:cs typeface="Calibri"/>
              </a:rPr>
              <a:t> </a:t>
            </a:r>
            <a:r>
              <a:rPr sz="2300" spc="-10" dirty="0">
                <a:latin typeface="Calibri"/>
                <a:cs typeface="Calibri"/>
              </a:rPr>
              <a:t>ALLOW</a:t>
            </a:r>
            <a:r>
              <a:rPr sz="2300" spc="20" dirty="0">
                <a:latin typeface="Calibri"/>
                <a:cs typeface="Calibri"/>
              </a:rPr>
              <a:t> </a:t>
            </a:r>
            <a:r>
              <a:rPr sz="2300" spc="-5" dirty="0">
                <a:latin typeface="Calibri"/>
                <a:cs typeface="Calibri"/>
              </a:rPr>
              <a:t>entries</a:t>
            </a:r>
            <a:endParaRPr sz="2300">
              <a:latin typeface="Calibri"/>
              <a:cs typeface="Calibri"/>
            </a:endParaRPr>
          </a:p>
          <a:p>
            <a:pPr>
              <a:lnSpc>
                <a:spcPct val="100000"/>
              </a:lnSpc>
              <a:spcBef>
                <a:spcPts val="25"/>
              </a:spcBef>
              <a:buFont typeface="Wingdings"/>
              <a:buChar char=""/>
            </a:pPr>
            <a:endParaRPr sz="2750">
              <a:latin typeface="Calibri"/>
              <a:cs typeface="Calibri"/>
            </a:endParaRPr>
          </a:p>
          <a:p>
            <a:pPr marL="335280" marR="5080" indent="-323215">
              <a:lnSpc>
                <a:spcPct val="100400"/>
              </a:lnSpc>
              <a:spcBef>
                <a:spcPts val="5"/>
              </a:spcBef>
              <a:buSzPct val="45652"/>
              <a:buFont typeface="Wingdings"/>
              <a:buChar char=""/>
              <a:tabLst>
                <a:tab pos="335280" algn="l"/>
                <a:tab pos="335915" algn="l"/>
              </a:tabLst>
            </a:pPr>
            <a:r>
              <a:rPr sz="2300" dirty="0">
                <a:latin typeface="Calibri"/>
                <a:cs typeface="Calibri"/>
              </a:rPr>
              <a:t>If</a:t>
            </a:r>
            <a:r>
              <a:rPr sz="2300" spc="5" dirty="0">
                <a:latin typeface="Calibri"/>
                <a:cs typeface="Calibri"/>
              </a:rPr>
              <a:t> </a:t>
            </a:r>
            <a:r>
              <a:rPr sz="2300" spc="-5" dirty="0">
                <a:latin typeface="Calibri"/>
                <a:cs typeface="Calibri"/>
              </a:rPr>
              <a:t>there</a:t>
            </a:r>
            <a:r>
              <a:rPr sz="2300" spc="10" dirty="0">
                <a:latin typeface="Calibri"/>
                <a:cs typeface="Calibri"/>
              </a:rPr>
              <a:t> </a:t>
            </a:r>
            <a:r>
              <a:rPr sz="2300" spc="-10" dirty="0">
                <a:latin typeface="Calibri"/>
                <a:cs typeface="Calibri"/>
              </a:rPr>
              <a:t>are</a:t>
            </a:r>
            <a:r>
              <a:rPr sz="2300" spc="30" dirty="0">
                <a:latin typeface="Calibri"/>
                <a:cs typeface="Calibri"/>
              </a:rPr>
              <a:t> </a:t>
            </a:r>
            <a:r>
              <a:rPr sz="2300" dirty="0">
                <a:latin typeface="Calibri"/>
                <a:cs typeface="Calibri"/>
              </a:rPr>
              <a:t>two ACEs</a:t>
            </a:r>
            <a:r>
              <a:rPr sz="2300" spc="-5" dirty="0">
                <a:latin typeface="Calibri"/>
                <a:cs typeface="Calibri"/>
              </a:rPr>
              <a:t> </a:t>
            </a:r>
            <a:r>
              <a:rPr sz="2300" spc="5" dirty="0">
                <a:latin typeface="Calibri"/>
                <a:cs typeface="Calibri"/>
              </a:rPr>
              <a:t>on</a:t>
            </a:r>
            <a:r>
              <a:rPr sz="2300" spc="-10" dirty="0">
                <a:latin typeface="Calibri"/>
                <a:cs typeface="Calibri"/>
              </a:rPr>
              <a:t> </a:t>
            </a:r>
            <a:r>
              <a:rPr sz="2300" spc="5" dirty="0">
                <a:latin typeface="Calibri"/>
                <a:cs typeface="Calibri"/>
              </a:rPr>
              <a:t>an</a:t>
            </a:r>
            <a:r>
              <a:rPr sz="2300" spc="20" dirty="0">
                <a:latin typeface="Calibri"/>
                <a:cs typeface="Calibri"/>
              </a:rPr>
              <a:t> </a:t>
            </a:r>
            <a:r>
              <a:rPr sz="2300" dirty="0">
                <a:latin typeface="Calibri"/>
                <a:cs typeface="Calibri"/>
              </a:rPr>
              <a:t>object</a:t>
            </a:r>
            <a:r>
              <a:rPr sz="2300" spc="-15" dirty="0">
                <a:latin typeface="Calibri"/>
                <a:cs typeface="Calibri"/>
              </a:rPr>
              <a:t> </a:t>
            </a:r>
            <a:r>
              <a:rPr sz="2300" dirty="0">
                <a:latin typeface="Calibri"/>
                <a:cs typeface="Calibri"/>
              </a:rPr>
              <a:t>and</a:t>
            </a:r>
            <a:r>
              <a:rPr sz="2300" spc="20" dirty="0">
                <a:latin typeface="Calibri"/>
                <a:cs typeface="Calibri"/>
              </a:rPr>
              <a:t> </a:t>
            </a:r>
            <a:r>
              <a:rPr sz="2300" dirty="0">
                <a:latin typeface="Calibri"/>
                <a:cs typeface="Calibri"/>
              </a:rPr>
              <a:t>they</a:t>
            </a:r>
            <a:r>
              <a:rPr sz="2300" spc="-5" dirty="0">
                <a:latin typeface="Calibri"/>
                <a:cs typeface="Calibri"/>
              </a:rPr>
              <a:t> </a:t>
            </a:r>
            <a:r>
              <a:rPr sz="2300" spc="-10" dirty="0">
                <a:latin typeface="Calibri"/>
                <a:cs typeface="Calibri"/>
              </a:rPr>
              <a:t>are</a:t>
            </a:r>
            <a:r>
              <a:rPr sz="2300" spc="30" dirty="0">
                <a:latin typeface="Calibri"/>
                <a:cs typeface="Calibri"/>
              </a:rPr>
              <a:t> </a:t>
            </a:r>
            <a:r>
              <a:rPr sz="2300" spc="-5" dirty="0">
                <a:latin typeface="Calibri"/>
                <a:cs typeface="Calibri"/>
              </a:rPr>
              <a:t>identical</a:t>
            </a:r>
            <a:r>
              <a:rPr sz="2300" spc="30" dirty="0">
                <a:latin typeface="Calibri"/>
                <a:cs typeface="Calibri"/>
              </a:rPr>
              <a:t> </a:t>
            </a:r>
            <a:r>
              <a:rPr sz="2300" spc="-15" dirty="0">
                <a:latin typeface="Calibri"/>
                <a:cs typeface="Calibri"/>
              </a:rPr>
              <a:t>except</a:t>
            </a:r>
            <a:r>
              <a:rPr sz="2300" spc="-10" dirty="0">
                <a:latin typeface="Calibri"/>
                <a:cs typeface="Calibri"/>
              </a:rPr>
              <a:t> </a:t>
            </a:r>
            <a:r>
              <a:rPr sz="2300" dirty="0">
                <a:latin typeface="Calibri"/>
                <a:cs typeface="Calibri"/>
              </a:rPr>
              <a:t>one</a:t>
            </a:r>
            <a:r>
              <a:rPr sz="2300" spc="-10" dirty="0">
                <a:latin typeface="Calibri"/>
                <a:cs typeface="Calibri"/>
              </a:rPr>
              <a:t> </a:t>
            </a:r>
            <a:r>
              <a:rPr sz="2300" dirty="0">
                <a:latin typeface="Calibri"/>
                <a:cs typeface="Calibri"/>
              </a:rPr>
              <a:t>is </a:t>
            </a:r>
            <a:r>
              <a:rPr sz="2300" spc="-505" dirty="0">
                <a:latin typeface="Calibri"/>
                <a:cs typeface="Calibri"/>
              </a:rPr>
              <a:t> </a:t>
            </a:r>
            <a:r>
              <a:rPr sz="2300" spc="-10" dirty="0">
                <a:latin typeface="Calibri"/>
                <a:cs typeface="Calibri"/>
              </a:rPr>
              <a:t>ALLOW</a:t>
            </a:r>
            <a:r>
              <a:rPr sz="2300" spc="-5" dirty="0">
                <a:latin typeface="Calibri"/>
                <a:cs typeface="Calibri"/>
              </a:rPr>
              <a:t> </a:t>
            </a:r>
            <a:r>
              <a:rPr sz="2300" dirty="0">
                <a:latin typeface="Calibri"/>
                <a:cs typeface="Calibri"/>
              </a:rPr>
              <a:t>and</a:t>
            </a:r>
            <a:r>
              <a:rPr sz="2300" spc="20" dirty="0">
                <a:latin typeface="Calibri"/>
                <a:cs typeface="Calibri"/>
              </a:rPr>
              <a:t> </a:t>
            </a:r>
            <a:r>
              <a:rPr sz="2300" dirty="0">
                <a:latin typeface="Calibri"/>
                <a:cs typeface="Calibri"/>
              </a:rPr>
              <a:t>one</a:t>
            </a:r>
            <a:r>
              <a:rPr sz="2300" spc="10" dirty="0">
                <a:latin typeface="Calibri"/>
                <a:cs typeface="Calibri"/>
              </a:rPr>
              <a:t> </a:t>
            </a:r>
            <a:r>
              <a:rPr sz="2300" dirty="0">
                <a:latin typeface="Calibri"/>
                <a:cs typeface="Calibri"/>
              </a:rPr>
              <a:t>is </a:t>
            </a:r>
            <a:r>
              <a:rPr sz="2300" spc="-55" dirty="0">
                <a:latin typeface="Calibri"/>
                <a:cs typeface="Calibri"/>
              </a:rPr>
              <a:t>DENY,</a:t>
            </a:r>
            <a:r>
              <a:rPr sz="2300" spc="-5" dirty="0">
                <a:latin typeface="Calibri"/>
                <a:cs typeface="Calibri"/>
              </a:rPr>
              <a:t> </a:t>
            </a:r>
            <a:r>
              <a:rPr sz="2300" dirty="0">
                <a:latin typeface="Calibri"/>
                <a:cs typeface="Calibri"/>
              </a:rPr>
              <a:t>the</a:t>
            </a:r>
            <a:r>
              <a:rPr sz="2300" spc="10" dirty="0">
                <a:latin typeface="Calibri"/>
                <a:cs typeface="Calibri"/>
              </a:rPr>
              <a:t> </a:t>
            </a:r>
            <a:r>
              <a:rPr sz="2300" spc="-15" dirty="0">
                <a:latin typeface="Calibri"/>
                <a:cs typeface="Calibri"/>
              </a:rPr>
              <a:t>effective</a:t>
            </a:r>
            <a:r>
              <a:rPr sz="2300" spc="5" dirty="0">
                <a:latin typeface="Calibri"/>
                <a:cs typeface="Calibri"/>
              </a:rPr>
              <a:t> </a:t>
            </a:r>
            <a:r>
              <a:rPr sz="2300" dirty="0">
                <a:latin typeface="Calibri"/>
                <a:cs typeface="Calibri"/>
              </a:rPr>
              <a:t>permissions</a:t>
            </a:r>
            <a:r>
              <a:rPr sz="2300" spc="40" dirty="0">
                <a:latin typeface="Calibri"/>
                <a:cs typeface="Calibri"/>
              </a:rPr>
              <a:t> </a:t>
            </a:r>
            <a:r>
              <a:rPr sz="2300" dirty="0">
                <a:latin typeface="Calibri"/>
                <a:cs typeface="Calibri"/>
              </a:rPr>
              <a:t>will</a:t>
            </a:r>
            <a:r>
              <a:rPr sz="2300" spc="20" dirty="0">
                <a:latin typeface="Calibri"/>
                <a:cs typeface="Calibri"/>
              </a:rPr>
              <a:t> </a:t>
            </a:r>
            <a:r>
              <a:rPr sz="2300" dirty="0">
                <a:latin typeface="Calibri"/>
                <a:cs typeface="Calibri"/>
              </a:rPr>
              <a:t>be</a:t>
            </a:r>
            <a:r>
              <a:rPr sz="2300" spc="10" dirty="0">
                <a:latin typeface="Calibri"/>
                <a:cs typeface="Calibri"/>
              </a:rPr>
              <a:t> </a:t>
            </a:r>
            <a:r>
              <a:rPr sz="2300" spc="5" dirty="0">
                <a:latin typeface="Calibri"/>
                <a:cs typeface="Calibri"/>
              </a:rPr>
              <a:t>DENY</a:t>
            </a:r>
            <a:endParaRPr sz="2300">
              <a:latin typeface="Calibri"/>
              <a:cs typeface="Calibri"/>
            </a:endParaRPr>
          </a:p>
          <a:p>
            <a:pPr>
              <a:lnSpc>
                <a:spcPct val="100000"/>
              </a:lnSpc>
              <a:spcBef>
                <a:spcPts val="15"/>
              </a:spcBef>
              <a:buFont typeface="Wingdings"/>
              <a:buChar char=""/>
            </a:pPr>
            <a:endParaRPr sz="2750">
              <a:latin typeface="Calibri"/>
              <a:cs typeface="Calibri"/>
            </a:endParaRPr>
          </a:p>
          <a:p>
            <a:pPr marL="335280" marR="492125" indent="-323215" algn="just">
              <a:lnSpc>
                <a:spcPct val="100699"/>
              </a:lnSpc>
              <a:buSzPct val="45652"/>
              <a:buFont typeface="Wingdings"/>
              <a:buChar char=""/>
              <a:tabLst>
                <a:tab pos="335915" algn="l"/>
              </a:tabLst>
            </a:pPr>
            <a:r>
              <a:rPr sz="2300" dirty="0">
                <a:latin typeface="Calibri"/>
                <a:cs typeface="Calibri"/>
              </a:rPr>
              <a:t>If </a:t>
            </a:r>
            <a:r>
              <a:rPr sz="2300" spc="-5" dirty="0">
                <a:latin typeface="Calibri"/>
                <a:cs typeface="Calibri"/>
              </a:rPr>
              <a:t>there </a:t>
            </a:r>
            <a:r>
              <a:rPr sz="2300" spc="-10" dirty="0">
                <a:latin typeface="Calibri"/>
                <a:cs typeface="Calibri"/>
              </a:rPr>
              <a:t>are </a:t>
            </a:r>
            <a:r>
              <a:rPr sz="2300" spc="5" dirty="0">
                <a:latin typeface="Calibri"/>
                <a:cs typeface="Calibri"/>
              </a:rPr>
              <a:t>20 </a:t>
            </a:r>
            <a:r>
              <a:rPr sz="2300" spc="-15" dirty="0">
                <a:latin typeface="Calibri"/>
                <a:cs typeface="Calibri"/>
              </a:rPr>
              <a:t>different </a:t>
            </a:r>
            <a:r>
              <a:rPr sz="2300" dirty="0">
                <a:latin typeface="Calibri"/>
                <a:cs typeface="Calibri"/>
              </a:rPr>
              <a:t>ACEs </a:t>
            </a:r>
            <a:r>
              <a:rPr sz="2300" spc="5" dirty="0">
                <a:latin typeface="Calibri"/>
                <a:cs typeface="Calibri"/>
              </a:rPr>
              <a:t>on an </a:t>
            </a:r>
            <a:r>
              <a:rPr sz="2300" dirty="0">
                <a:latin typeface="Calibri"/>
                <a:cs typeface="Calibri"/>
              </a:rPr>
              <a:t>object </a:t>
            </a:r>
            <a:r>
              <a:rPr sz="2300" spc="-10" dirty="0">
                <a:latin typeface="Calibri"/>
                <a:cs typeface="Calibri"/>
              </a:rPr>
              <a:t>granting </a:t>
            </a:r>
            <a:r>
              <a:rPr sz="2300" spc="5" dirty="0">
                <a:latin typeface="Calibri"/>
                <a:cs typeface="Calibri"/>
              </a:rPr>
              <a:t>a </a:t>
            </a:r>
            <a:r>
              <a:rPr sz="2300" dirty="0">
                <a:latin typeface="Calibri"/>
                <a:cs typeface="Calibri"/>
              </a:rPr>
              <a:t>user </a:t>
            </a:r>
            <a:r>
              <a:rPr sz="2300" spc="-10" dirty="0">
                <a:latin typeface="Calibri"/>
                <a:cs typeface="Calibri"/>
              </a:rPr>
              <a:t>ALLOW </a:t>
            </a:r>
            <a:r>
              <a:rPr sz="2300" spc="-5" dirty="0">
                <a:latin typeface="Calibri"/>
                <a:cs typeface="Calibri"/>
              </a:rPr>
              <a:t> </a:t>
            </a:r>
            <a:r>
              <a:rPr sz="2300" spc="5" dirty="0">
                <a:latin typeface="Calibri"/>
                <a:cs typeface="Calibri"/>
              </a:rPr>
              <a:t>WRITE </a:t>
            </a:r>
            <a:r>
              <a:rPr sz="2300" dirty="0">
                <a:latin typeface="Calibri"/>
                <a:cs typeface="Calibri"/>
              </a:rPr>
              <a:t>and one </a:t>
            </a:r>
            <a:r>
              <a:rPr sz="2300" spc="5" dirty="0">
                <a:latin typeface="Calibri"/>
                <a:cs typeface="Calibri"/>
              </a:rPr>
              <a:t>ACE </a:t>
            </a:r>
            <a:r>
              <a:rPr sz="2300" spc="-5" dirty="0">
                <a:latin typeface="Calibri"/>
                <a:cs typeface="Calibri"/>
              </a:rPr>
              <a:t>DENYing </a:t>
            </a:r>
            <a:r>
              <a:rPr sz="2300" spc="5" dirty="0">
                <a:latin typeface="Calibri"/>
                <a:cs typeface="Calibri"/>
              </a:rPr>
              <a:t>them WRITE, </a:t>
            </a:r>
            <a:r>
              <a:rPr sz="2300" b="1" dirty="0">
                <a:latin typeface="Calibri"/>
                <a:cs typeface="Calibri"/>
              </a:rPr>
              <a:t>what will </a:t>
            </a:r>
            <a:r>
              <a:rPr sz="2300" b="1" spc="5" dirty="0">
                <a:latin typeface="Calibri"/>
                <a:cs typeface="Calibri"/>
              </a:rPr>
              <a:t>the </a:t>
            </a:r>
            <a:r>
              <a:rPr sz="2300" b="1" spc="-5" dirty="0">
                <a:latin typeface="Calibri"/>
                <a:cs typeface="Calibri"/>
              </a:rPr>
              <a:t>effective </a:t>
            </a:r>
            <a:r>
              <a:rPr sz="2300" b="1" spc="-505" dirty="0">
                <a:latin typeface="Calibri"/>
                <a:cs typeface="Calibri"/>
              </a:rPr>
              <a:t> </a:t>
            </a:r>
            <a:r>
              <a:rPr sz="2300" b="1" spc="5" dirty="0">
                <a:latin typeface="Calibri"/>
                <a:cs typeface="Calibri"/>
              </a:rPr>
              <a:t>permissions</a:t>
            </a:r>
            <a:r>
              <a:rPr sz="2300" b="1" spc="-20" dirty="0">
                <a:latin typeface="Calibri"/>
                <a:cs typeface="Calibri"/>
              </a:rPr>
              <a:t> </a:t>
            </a:r>
            <a:r>
              <a:rPr sz="2300" b="1" spc="5" dirty="0">
                <a:latin typeface="Calibri"/>
                <a:cs typeface="Calibri"/>
              </a:rPr>
              <a:t>be</a:t>
            </a:r>
            <a:r>
              <a:rPr sz="2300" spc="5" dirty="0">
                <a:latin typeface="Calibri"/>
                <a:cs typeface="Calibri"/>
              </a:rPr>
              <a:t>?</a:t>
            </a:r>
            <a:endParaRPr sz="23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7197725"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a:t>
            </a:r>
            <a:r>
              <a:rPr spc="5" dirty="0"/>
              <a:t> </a:t>
            </a:r>
            <a:r>
              <a:rPr spc="15" dirty="0"/>
              <a:t>Model</a:t>
            </a:r>
            <a:r>
              <a:rPr spc="5" dirty="0"/>
              <a:t> </a:t>
            </a:r>
            <a:r>
              <a:rPr spc="10" dirty="0"/>
              <a:t>-</a:t>
            </a:r>
            <a:r>
              <a:rPr spc="-5" dirty="0"/>
              <a:t> </a:t>
            </a:r>
            <a:r>
              <a:rPr spc="5" dirty="0"/>
              <a:t>Permissions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783207"/>
            <a:ext cx="8749665" cy="3007360"/>
          </a:xfrm>
          <a:prstGeom prst="rect">
            <a:avLst/>
          </a:prstGeom>
        </p:spPr>
        <p:txBody>
          <a:bodyPr vert="horz" wrap="square" lIns="0" tIns="14604" rIns="0" bIns="0" rtlCol="0">
            <a:spAutoFit/>
          </a:bodyPr>
          <a:lstStyle/>
          <a:p>
            <a:pPr marL="335280" indent="-323215">
              <a:lnSpc>
                <a:spcPct val="100000"/>
              </a:lnSpc>
              <a:spcBef>
                <a:spcPts val="114"/>
              </a:spcBef>
              <a:buSzPct val="45652"/>
              <a:buFont typeface="Wingdings"/>
              <a:buChar char=""/>
              <a:tabLst>
                <a:tab pos="335280" algn="l"/>
                <a:tab pos="335915" algn="l"/>
              </a:tabLst>
            </a:pPr>
            <a:r>
              <a:rPr sz="2300" spc="-40" dirty="0">
                <a:latin typeface="Calibri"/>
                <a:cs typeface="Calibri"/>
              </a:rPr>
              <a:t>Tools</a:t>
            </a:r>
            <a:r>
              <a:rPr sz="2300" dirty="0">
                <a:latin typeface="Calibri"/>
                <a:cs typeface="Calibri"/>
              </a:rPr>
              <a:t> </a:t>
            </a:r>
            <a:r>
              <a:rPr sz="2300" spc="-15" dirty="0">
                <a:latin typeface="Calibri"/>
                <a:cs typeface="Calibri"/>
              </a:rPr>
              <a:t>for</a:t>
            </a:r>
            <a:r>
              <a:rPr sz="2300" spc="15" dirty="0">
                <a:latin typeface="Calibri"/>
                <a:cs typeface="Calibri"/>
              </a:rPr>
              <a:t> </a:t>
            </a:r>
            <a:r>
              <a:rPr sz="2300" dirty="0">
                <a:latin typeface="Calibri"/>
                <a:cs typeface="Calibri"/>
              </a:rPr>
              <a:t>dealing</a:t>
            </a:r>
            <a:r>
              <a:rPr sz="2300" spc="35" dirty="0">
                <a:latin typeface="Calibri"/>
                <a:cs typeface="Calibri"/>
              </a:rPr>
              <a:t> </a:t>
            </a:r>
            <a:r>
              <a:rPr sz="2300" spc="5" dirty="0">
                <a:latin typeface="Calibri"/>
                <a:cs typeface="Calibri"/>
              </a:rPr>
              <a:t>with</a:t>
            </a:r>
            <a:r>
              <a:rPr sz="2300" spc="-10" dirty="0">
                <a:latin typeface="Calibri"/>
                <a:cs typeface="Calibri"/>
              </a:rPr>
              <a:t> </a:t>
            </a:r>
            <a:r>
              <a:rPr sz="2300" dirty="0">
                <a:latin typeface="Calibri"/>
                <a:cs typeface="Calibri"/>
              </a:rPr>
              <a:t>ACLs</a:t>
            </a:r>
            <a:r>
              <a:rPr sz="2300" spc="5" dirty="0">
                <a:latin typeface="Calibri"/>
                <a:cs typeface="Calibri"/>
              </a:rPr>
              <a:t> on</a:t>
            </a:r>
            <a:r>
              <a:rPr sz="2300" dirty="0">
                <a:latin typeface="Calibri"/>
                <a:cs typeface="Calibri"/>
              </a:rPr>
              <a:t> File </a:t>
            </a:r>
            <a:r>
              <a:rPr sz="2300" spc="-15" dirty="0">
                <a:latin typeface="Calibri"/>
                <a:cs typeface="Calibri"/>
              </a:rPr>
              <a:t>System</a:t>
            </a:r>
            <a:endParaRPr sz="2300">
              <a:latin typeface="Calibri"/>
              <a:cs typeface="Calibri"/>
            </a:endParaRPr>
          </a:p>
          <a:p>
            <a:pPr>
              <a:lnSpc>
                <a:spcPct val="100000"/>
              </a:lnSpc>
              <a:spcBef>
                <a:spcPts val="25"/>
              </a:spcBef>
              <a:buFont typeface="Wingdings"/>
              <a:buChar char=""/>
            </a:pPr>
            <a:endParaRPr sz="3250">
              <a:latin typeface="Calibri"/>
              <a:cs typeface="Calibri"/>
            </a:endParaRPr>
          </a:p>
          <a:p>
            <a:pPr marL="335280" indent="-323215">
              <a:lnSpc>
                <a:spcPct val="100000"/>
              </a:lnSpc>
              <a:spcBef>
                <a:spcPts val="5"/>
              </a:spcBef>
              <a:buSzPct val="45652"/>
              <a:buFont typeface="Wingdings"/>
              <a:buChar char=""/>
              <a:tabLst>
                <a:tab pos="335280" algn="l"/>
                <a:tab pos="335915" algn="l"/>
              </a:tabLst>
            </a:pPr>
            <a:r>
              <a:rPr sz="2300" spc="5" dirty="0">
                <a:latin typeface="Calibri"/>
                <a:cs typeface="Calibri"/>
              </a:rPr>
              <a:t>Command</a:t>
            </a:r>
            <a:r>
              <a:rPr sz="2300" spc="-20" dirty="0">
                <a:latin typeface="Calibri"/>
                <a:cs typeface="Calibri"/>
              </a:rPr>
              <a:t> </a:t>
            </a:r>
            <a:r>
              <a:rPr sz="2300" spc="-5" dirty="0">
                <a:latin typeface="Calibri"/>
                <a:cs typeface="Calibri"/>
              </a:rPr>
              <a:t>line</a:t>
            </a:r>
            <a:endParaRPr sz="2300">
              <a:latin typeface="Calibri"/>
              <a:cs typeface="Calibri"/>
            </a:endParaRPr>
          </a:p>
          <a:p>
            <a:pPr marL="768350" lvl="1" indent="-325120">
              <a:lnSpc>
                <a:spcPct val="100000"/>
              </a:lnSpc>
              <a:spcBef>
                <a:spcPts val="650"/>
              </a:spcBef>
              <a:buSzPct val="74358"/>
              <a:buFont typeface="Symbol"/>
              <a:buChar char=""/>
              <a:tabLst>
                <a:tab pos="768350" algn="l"/>
                <a:tab pos="768985" algn="l"/>
              </a:tabLst>
            </a:pPr>
            <a:r>
              <a:rPr sz="1950" dirty="0">
                <a:latin typeface="Calibri"/>
                <a:cs typeface="Calibri"/>
              </a:rPr>
              <a:t>Cacls.exe</a:t>
            </a:r>
            <a:r>
              <a:rPr sz="1950" spc="-20" dirty="0">
                <a:latin typeface="Calibri"/>
                <a:cs typeface="Calibri"/>
              </a:rPr>
              <a:t> </a:t>
            </a:r>
            <a:r>
              <a:rPr sz="1950" spc="10" dirty="0">
                <a:latin typeface="Calibri"/>
                <a:cs typeface="Calibri"/>
              </a:rPr>
              <a:t>(“See</a:t>
            </a:r>
            <a:r>
              <a:rPr sz="1950" spc="-10" dirty="0">
                <a:latin typeface="Calibri"/>
                <a:cs typeface="Calibri"/>
              </a:rPr>
              <a:t> </a:t>
            </a:r>
            <a:r>
              <a:rPr sz="1950" spc="5" dirty="0">
                <a:latin typeface="Calibri"/>
                <a:cs typeface="Calibri"/>
              </a:rPr>
              <a:t>ACLs”)</a:t>
            </a:r>
            <a:endParaRPr sz="1950">
              <a:latin typeface="Calibri"/>
              <a:cs typeface="Calibri"/>
            </a:endParaRPr>
          </a:p>
          <a:p>
            <a:pPr marL="1199515" marR="5080" lvl="2" indent="-288290">
              <a:lnSpc>
                <a:spcPct val="100000"/>
              </a:lnSpc>
              <a:spcBef>
                <a:spcPts val="240"/>
              </a:spcBef>
              <a:buSzPct val="45454"/>
              <a:buFont typeface="Wingdings"/>
              <a:buChar char=""/>
              <a:tabLst>
                <a:tab pos="1199515" algn="l"/>
                <a:tab pos="1200150" algn="l"/>
              </a:tabLst>
            </a:pPr>
            <a:r>
              <a:rPr sz="1650" spc="-5" dirty="0">
                <a:latin typeface="Calibri"/>
                <a:cs typeface="Calibri"/>
              </a:rPr>
              <a:t>Older/legacy tool, still </a:t>
            </a:r>
            <a:r>
              <a:rPr sz="1650" dirty="0">
                <a:latin typeface="Calibri"/>
                <a:cs typeface="Calibri"/>
              </a:rPr>
              <a:t>useful sometimes though. On old </a:t>
            </a:r>
            <a:r>
              <a:rPr sz="1650" spc="-5" dirty="0">
                <a:latin typeface="Calibri"/>
                <a:cs typeface="Calibri"/>
              </a:rPr>
              <a:t>versions </a:t>
            </a:r>
            <a:r>
              <a:rPr sz="1650" dirty="0">
                <a:latin typeface="Calibri"/>
                <a:cs typeface="Calibri"/>
              </a:rPr>
              <a:t>of Windows it </a:t>
            </a:r>
            <a:r>
              <a:rPr sz="1650" spc="-5" dirty="0">
                <a:latin typeface="Calibri"/>
                <a:cs typeface="Calibri"/>
              </a:rPr>
              <a:t>might </a:t>
            </a:r>
            <a:r>
              <a:rPr sz="1650" spc="5" dirty="0">
                <a:latin typeface="Calibri"/>
                <a:cs typeface="Calibri"/>
              </a:rPr>
              <a:t>be </a:t>
            </a:r>
            <a:r>
              <a:rPr sz="1650" spc="-360" dirty="0">
                <a:latin typeface="Calibri"/>
                <a:cs typeface="Calibri"/>
              </a:rPr>
              <a:t> </a:t>
            </a:r>
            <a:r>
              <a:rPr sz="1650" dirty="0">
                <a:latin typeface="Calibri"/>
                <a:cs typeface="Calibri"/>
              </a:rPr>
              <a:t>the</a:t>
            </a:r>
            <a:r>
              <a:rPr sz="1650" spc="-5" dirty="0">
                <a:latin typeface="Calibri"/>
                <a:cs typeface="Calibri"/>
              </a:rPr>
              <a:t> </a:t>
            </a:r>
            <a:r>
              <a:rPr sz="1650" dirty="0">
                <a:latin typeface="Calibri"/>
                <a:cs typeface="Calibri"/>
              </a:rPr>
              <a:t>only</a:t>
            </a:r>
            <a:r>
              <a:rPr sz="1650" spc="-10" dirty="0">
                <a:latin typeface="Calibri"/>
                <a:cs typeface="Calibri"/>
              </a:rPr>
              <a:t> </a:t>
            </a:r>
            <a:r>
              <a:rPr sz="1650" spc="-5" dirty="0">
                <a:latin typeface="Calibri"/>
                <a:cs typeface="Calibri"/>
              </a:rPr>
              <a:t>tool</a:t>
            </a:r>
            <a:r>
              <a:rPr sz="1650" spc="-25" dirty="0">
                <a:latin typeface="Calibri"/>
                <a:cs typeface="Calibri"/>
              </a:rPr>
              <a:t> </a:t>
            </a:r>
            <a:r>
              <a:rPr sz="1650" spc="-5" dirty="0">
                <a:latin typeface="Calibri"/>
                <a:cs typeface="Calibri"/>
              </a:rPr>
              <a:t>available.</a:t>
            </a:r>
            <a:endParaRPr sz="1650">
              <a:latin typeface="Calibri"/>
              <a:cs typeface="Calibri"/>
            </a:endParaRPr>
          </a:p>
          <a:p>
            <a:pPr lvl="2">
              <a:lnSpc>
                <a:spcPct val="100000"/>
              </a:lnSpc>
              <a:spcBef>
                <a:spcPts val="55"/>
              </a:spcBef>
              <a:buFont typeface="Wingdings"/>
              <a:buChar char=""/>
            </a:pPr>
            <a:endParaRPr sz="1750">
              <a:latin typeface="Calibri"/>
              <a:cs typeface="Calibri"/>
            </a:endParaRPr>
          </a:p>
          <a:p>
            <a:pPr marL="768350" lvl="1" indent="-325120">
              <a:lnSpc>
                <a:spcPct val="100000"/>
              </a:lnSpc>
              <a:spcBef>
                <a:spcPts val="5"/>
              </a:spcBef>
              <a:buSzPct val="74358"/>
              <a:buFont typeface="Symbol"/>
              <a:buChar char=""/>
              <a:tabLst>
                <a:tab pos="768350" algn="l"/>
                <a:tab pos="768985" algn="l"/>
              </a:tabLst>
            </a:pPr>
            <a:r>
              <a:rPr sz="1950" dirty="0">
                <a:latin typeface="Calibri"/>
                <a:cs typeface="Calibri"/>
              </a:rPr>
              <a:t>icacls.exe</a:t>
            </a:r>
            <a:r>
              <a:rPr sz="1950" spc="-30" dirty="0">
                <a:latin typeface="Calibri"/>
                <a:cs typeface="Calibri"/>
              </a:rPr>
              <a:t> </a:t>
            </a:r>
            <a:r>
              <a:rPr sz="1950" spc="5" dirty="0">
                <a:latin typeface="Calibri"/>
                <a:cs typeface="Calibri"/>
              </a:rPr>
              <a:t>(“I</a:t>
            </a:r>
            <a:r>
              <a:rPr sz="1950" spc="-5" dirty="0">
                <a:latin typeface="Calibri"/>
                <a:cs typeface="Calibri"/>
              </a:rPr>
              <a:t> </a:t>
            </a:r>
            <a:r>
              <a:rPr sz="1950" spc="10" dirty="0">
                <a:latin typeface="Calibri"/>
                <a:cs typeface="Calibri"/>
              </a:rPr>
              <a:t>See</a:t>
            </a:r>
            <a:r>
              <a:rPr sz="1950" dirty="0">
                <a:latin typeface="Calibri"/>
                <a:cs typeface="Calibri"/>
              </a:rPr>
              <a:t> </a:t>
            </a:r>
            <a:r>
              <a:rPr sz="1950" spc="5" dirty="0">
                <a:latin typeface="Calibri"/>
                <a:cs typeface="Calibri"/>
              </a:rPr>
              <a:t>ACLs”)</a:t>
            </a:r>
            <a:endParaRPr sz="1950">
              <a:latin typeface="Calibri"/>
              <a:cs typeface="Calibri"/>
            </a:endParaRPr>
          </a:p>
          <a:p>
            <a:pPr marL="1199515" lvl="2" indent="-288290">
              <a:lnSpc>
                <a:spcPct val="100000"/>
              </a:lnSpc>
              <a:spcBef>
                <a:spcPts val="240"/>
              </a:spcBef>
              <a:buSzPct val="45454"/>
              <a:buFont typeface="Wingdings"/>
              <a:buChar char=""/>
              <a:tabLst>
                <a:tab pos="1199515" algn="l"/>
                <a:tab pos="1200150" algn="l"/>
              </a:tabLst>
            </a:pPr>
            <a:r>
              <a:rPr sz="1650" spc="-5" dirty="0">
                <a:latin typeface="Calibri"/>
                <a:cs typeface="Calibri"/>
              </a:rPr>
              <a:t>Newer</a:t>
            </a:r>
            <a:r>
              <a:rPr sz="1650" spc="-15" dirty="0">
                <a:latin typeface="Calibri"/>
                <a:cs typeface="Calibri"/>
              </a:rPr>
              <a:t> </a:t>
            </a:r>
            <a:r>
              <a:rPr sz="1650" spc="-5" dirty="0">
                <a:latin typeface="Calibri"/>
                <a:cs typeface="Calibri"/>
              </a:rPr>
              <a:t>version, </a:t>
            </a:r>
            <a:r>
              <a:rPr sz="1650" dirty="0">
                <a:latin typeface="Calibri"/>
                <a:cs typeface="Calibri"/>
              </a:rPr>
              <a:t>similar</a:t>
            </a:r>
            <a:r>
              <a:rPr sz="1650" spc="-25" dirty="0">
                <a:latin typeface="Calibri"/>
                <a:cs typeface="Calibri"/>
              </a:rPr>
              <a:t> </a:t>
            </a:r>
            <a:r>
              <a:rPr sz="1650" spc="-5" dirty="0">
                <a:latin typeface="Calibri"/>
                <a:cs typeface="Calibri"/>
              </a:rPr>
              <a:t>behavior</a:t>
            </a:r>
            <a:r>
              <a:rPr sz="1650" spc="-15" dirty="0">
                <a:latin typeface="Calibri"/>
                <a:cs typeface="Calibri"/>
              </a:rPr>
              <a:t> </a:t>
            </a:r>
            <a:r>
              <a:rPr sz="1650" dirty="0">
                <a:latin typeface="Calibri"/>
                <a:cs typeface="Calibri"/>
              </a:rPr>
              <a:t>with</a:t>
            </a:r>
            <a:r>
              <a:rPr sz="1650" spc="-10" dirty="0">
                <a:latin typeface="Calibri"/>
                <a:cs typeface="Calibri"/>
              </a:rPr>
              <a:t> more</a:t>
            </a:r>
            <a:r>
              <a:rPr sz="1650" spc="5" dirty="0">
                <a:latin typeface="Calibri"/>
                <a:cs typeface="Calibri"/>
              </a:rPr>
              <a:t> </a:t>
            </a:r>
            <a:r>
              <a:rPr sz="1650" spc="-10" dirty="0">
                <a:latin typeface="Calibri"/>
                <a:cs typeface="Calibri"/>
              </a:rPr>
              <a:t>features.</a:t>
            </a:r>
            <a:endParaRPr sz="165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59196" y="2264664"/>
            <a:ext cx="3476243" cy="4867655"/>
          </a:xfrm>
          <a:prstGeom prst="rect">
            <a:avLst/>
          </a:prstGeom>
        </p:spPr>
      </p:pic>
      <p:sp>
        <p:nvSpPr>
          <p:cNvPr id="3" name="object 3"/>
          <p:cNvSpPr txBox="1">
            <a:spLocks noGrp="1"/>
          </p:cNvSpPr>
          <p:nvPr>
            <p:ph type="title"/>
          </p:nvPr>
        </p:nvSpPr>
        <p:spPr>
          <a:xfrm>
            <a:off x="581977" y="581665"/>
            <a:ext cx="7197725"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a:t>
            </a:r>
            <a:r>
              <a:rPr spc="5" dirty="0"/>
              <a:t> </a:t>
            </a:r>
            <a:r>
              <a:rPr spc="15" dirty="0"/>
              <a:t>Model</a:t>
            </a:r>
            <a:r>
              <a:rPr spc="5" dirty="0"/>
              <a:t> </a:t>
            </a:r>
            <a:r>
              <a:rPr spc="10" dirty="0"/>
              <a:t>-</a:t>
            </a:r>
            <a:r>
              <a:rPr spc="-5" dirty="0"/>
              <a:t> </a:t>
            </a:r>
            <a:r>
              <a:rPr spc="5" dirty="0"/>
              <a:t>Permissions</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4" name="object 4"/>
          <p:cNvSpPr txBox="1"/>
          <p:nvPr/>
        </p:nvSpPr>
        <p:spPr>
          <a:xfrm>
            <a:off x="702881" y="1691580"/>
            <a:ext cx="3237230" cy="1177925"/>
          </a:xfrm>
          <a:prstGeom prst="rect">
            <a:avLst/>
          </a:prstGeom>
        </p:spPr>
        <p:txBody>
          <a:bodyPr vert="horz" wrap="square" lIns="0" tIns="106045" rIns="0" bIns="0" rtlCol="0">
            <a:spAutoFit/>
          </a:bodyPr>
          <a:lstStyle/>
          <a:p>
            <a:pPr marL="322580" indent="-323215">
              <a:lnSpc>
                <a:spcPct val="100000"/>
              </a:lnSpc>
              <a:spcBef>
                <a:spcPts val="835"/>
              </a:spcBef>
              <a:buSzPct val="45652"/>
              <a:buFont typeface="Wingdings"/>
              <a:buChar char=""/>
              <a:tabLst>
                <a:tab pos="322580" algn="l"/>
                <a:tab pos="323215" algn="l"/>
              </a:tabLst>
            </a:pPr>
            <a:r>
              <a:rPr sz="2300" spc="5" dirty="0">
                <a:latin typeface="Calibri"/>
                <a:cs typeface="Calibri"/>
              </a:rPr>
              <a:t>UI</a:t>
            </a:r>
            <a:endParaRPr sz="2300">
              <a:latin typeface="Calibri"/>
              <a:cs typeface="Calibri"/>
            </a:endParaRPr>
          </a:p>
          <a:p>
            <a:pPr marL="755650" lvl="1" indent="-325120">
              <a:lnSpc>
                <a:spcPct val="100000"/>
              </a:lnSpc>
              <a:spcBef>
                <a:spcPts val="650"/>
              </a:spcBef>
              <a:buSzPct val="74358"/>
              <a:buFont typeface="Symbol"/>
              <a:buChar char=""/>
              <a:tabLst>
                <a:tab pos="755650" algn="l"/>
                <a:tab pos="756285" algn="l"/>
              </a:tabLst>
            </a:pPr>
            <a:r>
              <a:rPr sz="1950" spc="5" dirty="0">
                <a:latin typeface="Calibri"/>
                <a:cs typeface="Calibri"/>
              </a:rPr>
              <a:t>Right-click</a:t>
            </a:r>
            <a:r>
              <a:rPr sz="1950" spc="-40" dirty="0">
                <a:latin typeface="Calibri"/>
                <a:cs typeface="Calibri"/>
              </a:rPr>
              <a:t> </a:t>
            </a:r>
            <a:r>
              <a:rPr sz="1950" spc="10" dirty="0">
                <a:latin typeface="Calibri"/>
                <a:cs typeface="Calibri"/>
              </a:rPr>
              <a:t>&gt;&gt;</a:t>
            </a:r>
            <a:r>
              <a:rPr sz="1950" spc="5" dirty="0">
                <a:latin typeface="Calibri"/>
                <a:cs typeface="Calibri"/>
              </a:rPr>
              <a:t> Properties</a:t>
            </a:r>
            <a:endParaRPr sz="1950">
              <a:latin typeface="Calibri"/>
              <a:cs typeface="Calibri"/>
            </a:endParaRPr>
          </a:p>
          <a:p>
            <a:pPr marL="755650" lvl="1" indent="-325120">
              <a:lnSpc>
                <a:spcPct val="100000"/>
              </a:lnSpc>
              <a:spcBef>
                <a:spcPts val="240"/>
              </a:spcBef>
              <a:buSzPct val="74358"/>
              <a:buFont typeface="Symbol"/>
              <a:buChar char=""/>
              <a:tabLst>
                <a:tab pos="755650" algn="l"/>
                <a:tab pos="756285" algn="l"/>
              </a:tabLst>
            </a:pPr>
            <a:r>
              <a:rPr sz="1950" spc="10" dirty="0">
                <a:latin typeface="Calibri"/>
                <a:cs typeface="Calibri"/>
              </a:rPr>
              <a:t>Security</a:t>
            </a:r>
            <a:r>
              <a:rPr sz="1950" spc="-45" dirty="0">
                <a:latin typeface="Calibri"/>
                <a:cs typeface="Calibri"/>
              </a:rPr>
              <a:t> Tab</a:t>
            </a:r>
            <a:endParaRPr sz="195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7197725"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a:t>
            </a:r>
            <a:r>
              <a:rPr spc="5" dirty="0"/>
              <a:t> </a:t>
            </a:r>
            <a:r>
              <a:rPr spc="15" dirty="0"/>
              <a:t>Model</a:t>
            </a:r>
            <a:r>
              <a:rPr spc="5" dirty="0"/>
              <a:t> </a:t>
            </a:r>
            <a:r>
              <a:rPr spc="10" dirty="0"/>
              <a:t>-</a:t>
            </a:r>
            <a:r>
              <a:rPr spc="-5" dirty="0"/>
              <a:t> </a:t>
            </a:r>
            <a:r>
              <a:rPr spc="5" dirty="0"/>
              <a:t>Permissions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783207"/>
            <a:ext cx="8328659" cy="2474595"/>
          </a:xfrm>
          <a:prstGeom prst="rect">
            <a:avLst/>
          </a:prstGeom>
        </p:spPr>
        <p:txBody>
          <a:bodyPr vert="horz" wrap="square" lIns="0" tIns="14604" rIns="0" bIns="0" rtlCol="0">
            <a:spAutoFit/>
          </a:bodyPr>
          <a:lstStyle/>
          <a:p>
            <a:pPr marL="335280" indent="-323215">
              <a:lnSpc>
                <a:spcPct val="100000"/>
              </a:lnSpc>
              <a:spcBef>
                <a:spcPts val="114"/>
              </a:spcBef>
              <a:buSzPct val="45652"/>
              <a:buFont typeface="Wingdings"/>
              <a:buChar char=""/>
              <a:tabLst>
                <a:tab pos="335280" algn="l"/>
                <a:tab pos="335915" algn="l"/>
              </a:tabLst>
            </a:pPr>
            <a:r>
              <a:rPr sz="2300" dirty="0">
                <a:latin typeface="Calibri"/>
                <a:cs typeface="Calibri"/>
              </a:rPr>
              <a:t>ACLs</a:t>
            </a:r>
            <a:r>
              <a:rPr sz="2300" spc="-10" dirty="0">
                <a:latin typeface="Calibri"/>
                <a:cs typeface="Calibri"/>
              </a:rPr>
              <a:t> </a:t>
            </a:r>
            <a:r>
              <a:rPr sz="2300" spc="-5" dirty="0">
                <a:latin typeface="Calibri"/>
                <a:cs typeface="Calibri"/>
              </a:rPr>
              <a:t>aren't</a:t>
            </a:r>
            <a:r>
              <a:rPr sz="2300" spc="20" dirty="0">
                <a:latin typeface="Calibri"/>
                <a:cs typeface="Calibri"/>
              </a:rPr>
              <a:t> </a:t>
            </a:r>
            <a:r>
              <a:rPr sz="2300" spc="-5" dirty="0">
                <a:latin typeface="Calibri"/>
                <a:cs typeface="Calibri"/>
              </a:rPr>
              <a:t>just</a:t>
            </a:r>
            <a:r>
              <a:rPr sz="2300" dirty="0">
                <a:latin typeface="Calibri"/>
                <a:cs typeface="Calibri"/>
              </a:rPr>
              <a:t> </a:t>
            </a:r>
            <a:r>
              <a:rPr sz="2300" spc="-15" dirty="0">
                <a:latin typeface="Calibri"/>
                <a:cs typeface="Calibri"/>
              </a:rPr>
              <a:t>for</a:t>
            </a:r>
            <a:r>
              <a:rPr sz="2300" spc="15" dirty="0">
                <a:latin typeface="Calibri"/>
                <a:cs typeface="Calibri"/>
              </a:rPr>
              <a:t> </a:t>
            </a:r>
            <a:r>
              <a:rPr sz="2300" spc="5" dirty="0">
                <a:latin typeface="Calibri"/>
                <a:cs typeface="Calibri"/>
              </a:rPr>
              <a:t>the</a:t>
            </a:r>
            <a:r>
              <a:rPr sz="2300" dirty="0">
                <a:latin typeface="Calibri"/>
                <a:cs typeface="Calibri"/>
              </a:rPr>
              <a:t> File</a:t>
            </a:r>
            <a:r>
              <a:rPr sz="2300" spc="15" dirty="0">
                <a:latin typeface="Calibri"/>
                <a:cs typeface="Calibri"/>
              </a:rPr>
              <a:t> </a:t>
            </a:r>
            <a:r>
              <a:rPr sz="2300" spc="-15" dirty="0">
                <a:latin typeface="Calibri"/>
                <a:cs typeface="Calibri"/>
              </a:rPr>
              <a:t>System</a:t>
            </a:r>
            <a:r>
              <a:rPr sz="2300" spc="-5" dirty="0">
                <a:latin typeface="Calibri"/>
                <a:cs typeface="Calibri"/>
              </a:rPr>
              <a:t> </a:t>
            </a:r>
            <a:r>
              <a:rPr sz="2300" dirty="0">
                <a:latin typeface="Calibri"/>
                <a:cs typeface="Calibri"/>
              </a:rPr>
              <a:t>though</a:t>
            </a:r>
            <a:endParaRPr sz="2300">
              <a:latin typeface="Calibri"/>
              <a:cs typeface="Calibri"/>
            </a:endParaRPr>
          </a:p>
          <a:p>
            <a:pPr>
              <a:lnSpc>
                <a:spcPct val="100000"/>
              </a:lnSpc>
              <a:spcBef>
                <a:spcPts val="25"/>
              </a:spcBef>
              <a:buFont typeface="Wingdings"/>
              <a:buChar char=""/>
            </a:pPr>
            <a:endParaRPr sz="3250">
              <a:latin typeface="Calibri"/>
              <a:cs typeface="Calibri"/>
            </a:endParaRPr>
          </a:p>
          <a:p>
            <a:pPr marL="335280" indent="-323215">
              <a:lnSpc>
                <a:spcPct val="100000"/>
              </a:lnSpc>
              <a:spcBef>
                <a:spcPts val="5"/>
              </a:spcBef>
              <a:buSzPct val="45652"/>
              <a:buFont typeface="Wingdings"/>
              <a:buChar char=""/>
              <a:tabLst>
                <a:tab pos="335280" algn="l"/>
                <a:tab pos="335915" algn="l"/>
              </a:tabLst>
            </a:pPr>
            <a:r>
              <a:rPr sz="2300" spc="-5" dirty="0">
                <a:latin typeface="Calibri"/>
                <a:cs typeface="Calibri"/>
              </a:rPr>
              <a:t>Most </a:t>
            </a:r>
            <a:r>
              <a:rPr sz="2300" dirty="0">
                <a:latin typeface="Calibri"/>
                <a:cs typeface="Calibri"/>
              </a:rPr>
              <a:t>objects</a:t>
            </a:r>
            <a:r>
              <a:rPr sz="2300" spc="-30" dirty="0">
                <a:latin typeface="Calibri"/>
                <a:cs typeface="Calibri"/>
              </a:rPr>
              <a:t> </a:t>
            </a:r>
            <a:r>
              <a:rPr sz="2300" dirty="0">
                <a:latin typeface="Calibri"/>
                <a:cs typeface="Calibri"/>
              </a:rPr>
              <a:t>in</a:t>
            </a:r>
            <a:r>
              <a:rPr sz="2300" spc="5" dirty="0">
                <a:latin typeface="Calibri"/>
                <a:cs typeface="Calibri"/>
              </a:rPr>
              <a:t> </a:t>
            </a:r>
            <a:r>
              <a:rPr sz="2300" dirty="0">
                <a:latin typeface="Calibri"/>
                <a:cs typeface="Calibri"/>
              </a:rPr>
              <a:t>Windows</a:t>
            </a:r>
            <a:r>
              <a:rPr sz="2300" spc="-5" dirty="0">
                <a:latin typeface="Calibri"/>
                <a:cs typeface="Calibri"/>
              </a:rPr>
              <a:t> </a:t>
            </a:r>
            <a:r>
              <a:rPr sz="2300" dirty="0">
                <a:latin typeface="Calibri"/>
                <a:cs typeface="Calibri"/>
              </a:rPr>
              <a:t>use</a:t>
            </a:r>
            <a:r>
              <a:rPr sz="2300" spc="5" dirty="0">
                <a:latin typeface="Calibri"/>
                <a:cs typeface="Calibri"/>
              </a:rPr>
              <a:t> </a:t>
            </a:r>
            <a:r>
              <a:rPr sz="2300" dirty="0">
                <a:latin typeface="Calibri"/>
                <a:cs typeface="Calibri"/>
              </a:rPr>
              <a:t>ACLs</a:t>
            </a:r>
            <a:endParaRPr sz="2300">
              <a:latin typeface="Calibri"/>
              <a:cs typeface="Calibri"/>
            </a:endParaRPr>
          </a:p>
          <a:p>
            <a:pPr>
              <a:lnSpc>
                <a:spcPct val="100000"/>
              </a:lnSpc>
              <a:spcBef>
                <a:spcPts val="25"/>
              </a:spcBef>
              <a:buFont typeface="Wingdings"/>
              <a:buChar char=""/>
            </a:pPr>
            <a:endParaRPr sz="3250">
              <a:latin typeface="Calibri"/>
              <a:cs typeface="Calibri"/>
            </a:endParaRPr>
          </a:p>
          <a:p>
            <a:pPr marL="335280" indent="-323215">
              <a:lnSpc>
                <a:spcPct val="100000"/>
              </a:lnSpc>
              <a:buSzPct val="45652"/>
              <a:buFont typeface="Wingdings"/>
              <a:buChar char=""/>
              <a:tabLst>
                <a:tab pos="335280" algn="l"/>
                <a:tab pos="335915" algn="l"/>
              </a:tabLst>
            </a:pPr>
            <a:r>
              <a:rPr sz="2300" spc="-5" dirty="0">
                <a:latin typeface="Calibri"/>
                <a:cs typeface="Calibri"/>
              </a:rPr>
              <a:t>Process Explorer</a:t>
            </a:r>
            <a:r>
              <a:rPr sz="2300" spc="30" dirty="0">
                <a:latin typeface="Calibri"/>
                <a:cs typeface="Calibri"/>
              </a:rPr>
              <a:t> </a:t>
            </a:r>
            <a:r>
              <a:rPr sz="2300" spc="-5" dirty="0">
                <a:latin typeface="Calibri"/>
                <a:cs typeface="Calibri"/>
              </a:rPr>
              <a:t>from</a:t>
            </a:r>
            <a:r>
              <a:rPr sz="2300" spc="25" dirty="0">
                <a:latin typeface="Calibri"/>
                <a:cs typeface="Calibri"/>
              </a:rPr>
              <a:t> </a:t>
            </a:r>
            <a:r>
              <a:rPr sz="2300" spc="-5" dirty="0">
                <a:latin typeface="Calibri"/>
                <a:cs typeface="Calibri"/>
              </a:rPr>
              <a:t>SysInternals</a:t>
            </a:r>
            <a:r>
              <a:rPr sz="2300" spc="10" dirty="0">
                <a:latin typeface="Calibri"/>
                <a:cs typeface="Calibri"/>
              </a:rPr>
              <a:t> </a:t>
            </a:r>
            <a:r>
              <a:rPr sz="2300" spc="-5" dirty="0">
                <a:latin typeface="Calibri"/>
                <a:cs typeface="Calibri"/>
              </a:rPr>
              <a:t>can</a:t>
            </a:r>
            <a:r>
              <a:rPr sz="2300" spc="25" dirty="0">
                <a:latin typeface="Calibri"/>
                <a:cs typeface="Calibri"/>
              </a:rPr>
              <a:t> </a:t>
            </a:r>
            <a:r>
              <a:rPr sz="2300" dirty="0">
                <a:latin typeface="Calibri"/>
                <a:cs typeface="Calibri"/>
              </a:rPr>
              <a:t>show </a:t>
            </a:r>
            <a:r>
              <a:rPr sz="2300" spc="-5" dirty="0">
                <a:latin typeface="Calibri"/>
                <a:cs typeface="Calibri"/>
              </a:rPr>
              <a:t>you</a:t>
            </a:r>
            <a:r>
              <a:rPr sz="2300" spc="10" dirty="0">
                <a:latin typeface="Calibri"/>
                <a:cs typeface="Calibri"/>
              </a:rPr>
              <a:t> </a:t>
            </a:r>
            <a:r>
              <a:rPr sz="2300" dirty="0">
                <a:latin typeface="Calibri"/>
                <a:cs typeface="Calibri"/>
              </a:rPr>
              <a:t>ACLs</a:t>
            </a:r>
            <a:r>
              <a:rPr sz="2300" spc="-5" dirty="0">
                <a:latin typeface="Calibri"/>
                <a:cs typeface="Calibri"/>
              </a:rPr>
              <a:t> </a:t>
            </a:r>
            <a:r>
              <a:rPr sz="2300" spc="5" dirty="0">
                <a:latin typeface="Calibri"/>
                <a:cs typeface="Calibri"/>
              </a:rPr>
              <a:t>on a</a:t>
            </a:r>
            <a:r>
              <a:rPr sz="2300" spc="25" dirty="0">
                <a:latin typeface="Calibri"/>
                <a:cs typeface="Calibri"/>
              </a:rPr>
              <a:t> </a:t>
            </a:r>
            <a:r>
              <a:rPr sz="2300" spc="-5" dirty="0">
                <a:latin typeface="Calibri"/>
                <a:cs typeface="Calibri"/>
              </a:rPr>
              <a:t>Process</a:t>
            </a:r>
            <a:endParaRPr sz="2300">
              <a:latin typeface="Calibri"/>
              <a:cs typeface="Calibri"/>
            </a:endParaRPr>
          </a:p>
          <a:p>
            <a:pPr marL="768350" lvl="1" indent="-325120">
              <a:lnSpc>
                <a:spcPct val="100000"/>
              </a:lnSpc>
              <a:spcBef>
                <a:spcPts val="650"/>
              </a:spcBef>
              <a:buSzPct val="74358"/>
              <a:buFont typeface="Symbol"/>
              <a:buChar char=""/>
              <a:tabLst>
                <a:tab pos="768350" algn="l"/>
                <a:tab pos="768985" algn="l"/>
              </a:tabLst>
            </a:pPr>
            <a:r>
              <a:rPr sz="1950" spc="-30" dirty="0">
                <a:latin typeface="Calibri"/>
                <a:cs typeface="Calibri"/>
              </a:rPr>
              <a:t>Task</a:t>
            </a:r>
            <a:r>
              <a:rPr sz="1950" spc="10" dirty="0">
                <a:latin typeface="Calibri"/>
                <a:cs typeface="Calibri"/>
              </a:rPr>
              <a:t> Manager</a:t>
            </a:r>
            <a:r>
              <a:rPr sz="1950" spc="5" dirty="0">
                <a:latin typeface="Calibri"/>
                <a:cs typeface="Calibri"/>
              </a:rPr>
              <a:t> </a:t>
            </a:r>
            <a:r>
              <a:rPr sz="1950" spc="10" dirty="0">
                <a:latin typeface="Calibri"/>
                <a:cs typeface="Calibri"/>
              </a:rPr>
              <a:t>can</a:t>
            </a:r>
            <a:r>
              <a:rPr sz="1950" spc="-5" dirty="0">
                <a:latin typeface="Calibri"/>
                <a:cs typeface="Calibri"/>
              </a:rPr>
              <a:t> </a:t>
            </a:r>
            <a:r>
              <a:rPr sz="1950" spc="-10" dirty="0">
                <a:latin typeface="Calibri"/>
                <a:cs typeface="Calibri"/>
              </a:rPr>
              <a:t>too,</a:t>
            </a:r>
            <a:r>
              <a:rPr sz="1950" spc="30" dirty="0">
                <a:latin typeface="Calibri"/>
                <a:cs typeface="Calibri"/>
              </a:rPr>
              <a:t> </a:t>
            </a:r>
            <a:r>
              <a:rPr sz="1950" spc="10" dirty="0">
                <a:latin typeface="Calibri"/>
                <a:cs typeface="Calibri"/>
              </a:rPr>
              <a:t>but</a:t>
            </a:r>
            <a:r>
              <a:rPr sz="1950" spc="-5" dirty="0">
                <a:latin typeface="Calibri"/>
                <a:cs typeface="Calibri"/>
              </a:rPr>
              <a:t> </a:t>
            </a:r>
            <a:r>
              <a:rPr sz="1950" spc="5" dirty="0">
                <a:latin typeface="Calibri"/>
                <a:cs typeface="Calibri"/>
              </a:rPr>
              <a:t>it's </a:t>
            </a:r>
            <a:r>
              <a:rPr sz="1950" spc="10" dirty="0">
                <a:latin typeface="Calibri"/>
                <a:cs typeface="Calibri"/>
              </a:rPr>
              <a:t>less</a:t>
            </a:r>
            <a:r>
              <a:rPr sz="1950" spc="-10" dirty="0">
                <a:latin typeface="Calibri"/>
                <a:cs typeface="Calibri"/>
              </a:rPr>
              <a:t> </a:t>
            </a:r>
            <a:r>
              <a:rPr sz="1950" spc="5" dirty="0">
                <a:latin typeface="Calibri"/>
                <a:cs typeface="Calibri"/>
              </a:rPr>
              <a:t>detailed</a:t>
            </a:r>
            <a:endParaRPr sz="195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7197725"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a:t>
            </a:r>
            <a:r>
              <a:rPr spc="5" dirty="0"/>
              <a:t> </a:t>
            </a:r>
            <a:r>
              <a:rPr spc="15" dirty="0"/>
              <a:t>Model</a:t>
            </a:r>
            <a:r>
              <a:rPr spc="5" dirty="0"/>
              <a:t> </a:t>
            </a:r>
            <a:r>
              <a:rPr spc="10" dirty="0"/>
              <a:t>-</a:t>
            </a:r>
            <a:r>
              <a:rPr spc="-5" dirty="0"/>
              <a:t> </a:t>
            </a:r>
            <a:r>
              <a:rPr spc="5" dirty="0"/>
              <a:t>Permissions</a:t>
            </a:r>
          </a:p>
        </p:txBody>
      </p:sp>
      <p:pic>
        <p:nvPicPr>
          <p:cNvPr id="3" name="object 3"/>
          <p:cNvPicPr/>
          <p:nvPr/>
        </p:nvPicPr>
        <p:blipFill>
          <a:blip r:embed="rId2" cstate="print"/>
          <a:stretch>
            <a:fillRect/>
          </a:stretch>
        </p:blipFill>
        <p:spPr>
          <a:xfrm>
            <a:off x="1371600" y="1737372"/>
            <a:ext cx="6839711" cy="5305030"/>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52700" y="1818132"/>
            <a:ext cx="3848099" cy="4856987"/>
          </a:xfrm>
          <a:prstGeom prst="rect">
            <a:avLst/>
          </a:prstGeom>
        </p:spPr>
      </p:pic>
      <p:sp>
        <p:nvSpPr>
          <p:cNvPr id="3" name="object 3"/>
          <p:cNvSpPr txBox="1">
            <a:spLocks noGrp="1"/>
          </p:cNvSpPr>
          <p:nvPr>
            <p:ph type="title"/>
          </p:nvPr>
        </p:nvSpPr>
        <p:spPr>
          <a:xfrm>
            <a:off x="583565" y="581665"/>
            <a:ext cx="7197725"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a:t>
            </a:r>
            <a:r>
              <a:rPr spc="5" dirty="0"/>
              <a:t> </a:t>
            </a:r>
            <a:r>
              <a:rPr spc="15" dirty="0"/>
              <a:t>Model</a:t>
            </a:r>
            <a:r>
              <a:rPr spc="5" dirty="0"/>
              <a:t> </a:t>
            </a:r>
            <a:r>
              <a:rPr spc="10" dirty="0"/>
              <a:t>-</a:t>
            </a:r>
            <a:r>
              <a:rPr spc="-5" dirty="0"/>
              <a:t> </a:t>
            </a:r>
            <a:r>
              <a:rPr spc="5" dirty="0"/>
              <a:t>Permissions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7197725"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a:t>
            </a:r>
            <a:r>
              <a:rPr spc="5" dirty="0"/>
              <a:t> </a:t>
            </a:r>
            <a:r>
              <a:rPr spc="15" dirty="0"/>
              <a:t>Model</a:t>
            </a:r>
            <a:r>
              <a:rPr spc="5" dirty="0"/>
              <a:t> </a:t>
            </a:r>
            <a:r>
              <a:rPr spc="10" dirty="0"/>
              <a:t>-</a:t>
            </a:r>
            <a:r>
              <a:rPr spc="-5" dirty="0"/>
              <a:t> </a:t>
            </a:r>
            <a:r>
              <a:rPr spc="5" dirty="0"/>
              <a:t>Permissions</a:t>
            </a:r>
          </a:p>
        </p:txBody>
      </p:sp>
      <p:sp>
        <p:nvSpPr>
          <p:cNvPr id="3" name="object 3"/>
          <p:cNvSpPr txBox="1"/>
          <p:nvPr/>
        </p:nvSpPr>
        <p:spPr>
          <a:xfrm>
            <a:off x="690181" y="1783207"/>
            <a:ext cx="2964180" cy="378460"/>
          </a:xfrm>
          <a:prstGeom prst="rect">
            <a:avLst/>
          </a:prstGeom>
        </p:spPr>
        <p:txBody>
          <a:bodyPr vert="horz" wrap="square" lIns="0" tIns="14604" rIns="0" bIns="0" rtlCol="0">
            <a:spAutoFit/>
          </a:bodyPr>
          <a:lstStyle/>
          <a:p>
            <a:pPr marL="335280" indent="-323215">
              <a:lnSpc>
                <a:spcPct val="100000"/>
              </a:lnSpc>
              <a:spcBef>
                <a:spcPts val="114"/>
              </a:spcBef>
              <a:buSzPct val="45652"/>
              <a:buFont typeface="Wingdings"/>
              <a:buChar char=""/>
              <a:tabLst>
                <a:tab pos="335280" algn="l"/>
                <a:tab pos="335915" algn="l"/>
              </a:tabLst>
            </a:pPr>
            <a:r>
              <a:rPr sz="2300" spc="-15" dirty="0">
                <a:latin typeface="Calibri"/>
                <a:cs typeface="Calibri"/>
              </a:rPr>
              <a:t>Wait,</a:t>
            </a:r>
            <a:r>
              <a:rPr sz="2300" spc="-5" dirty="0">
                <a:latin typeface="Calibri"/>
                <a:cs typeface="Calibri"/>
              </a:rPr>
              <a:t> what </a:t>
            </a:r>
            <a:r>
              <a:rPr sz="2300" spc="-10" dirty="0">
                <a:latin typeface="Calibri"/>
                <a:cs typeface="Calibri"/>
              </a:rPr>
              <a:t>are</a:t>
            </a:r>
            <a:r>
              <a:rPr sz="2300" spc="-5" dirty="0">
                <a:latin typeface="Calibri"/>
                <a:cs typeface="Calibri"/>
              </a:rPr>
              <a:t> </a:t>
            </a:r>
            <a:r>
              <a:rPr sz="2300" dirty="0">
                <a:latin typeface="Calibri"/>
                <a:cs typeface="Calibri"/>
              </a:rPr>
              <a:t>these?</a:t>
            </a:r>
            <a:endParaRPr sz="2300">
              <a:latin typeface="Calibri"/>
              <a:cs typeface="Calibri"/>
            </a:endParaRPr>
          </a:p>
        </p:txBody>
      </p:sp>
      <p:pic>
        <p:nvPicPr>
          <p:cNvPr id="4" name="object 4"/>
          <p:cNvPicPr/>
          <p:nvPr/>
        </p:nvPicPr>
        <p:blipFill>
          <a:blip r:embed="rId2" cstate="print"/>
          <a:stretch>
            <a:fillRect/>
          </a:stretch>
        </p:blipFill>
        <p:spPr>
          <a:xfrm>
            <a:off x="2718434" y="2735579"/>
            <a:ext cx="3857624" cy="1428749"/>
          </a:xfrm>
          <a:prstGeom prst="rect">
            <a:avLst/>
          </a:prstGeom>
        </p:spPr>
      </p:pic>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7197725"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a:t>
            </a:r>
            <a:r>
              <a:rPr spc="5" dirty="0"/>
              <a:t> </a:t>
            </a:r>
            <a:r>
              <a:rPr spc="15" dirty="0"/>
              <a:t>Model</a:t>
            </a:r>
            <a:r>
              <a:rPr spc="5" dirty="0"/>
              <a:t> </a:t>
            </a:r>
            <a:r>
              <a:rPr spc="10" dirty="0"/>
              <a:t>-</a:t>
            </a:r>
            <a:r>
              <a:rPr spc="-5" dirty="0"/>
              <a:t> </a:t>
            </a:r>
            <a:r>
              <a:rPr spc="5" dirty="0"/>
              <a:t>Permissions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783207"/>
            <a:ext cx="8695690" cy="3154680"/>
          </a:xfrm>
          <a:prstGeom prst="rect">
            <a:avLst/>
          </a:prstGeom>
        </p:spPr>
        <p:txBody>
          <a:bodyPr vert="horz" wrap="square" lIns="0" tIns="14604" rIns="0" bIns="0" rtlCol="0">
            <a:spAutoFit/>
          </a:bodyPr>
          <a:lstStyle/>
          <a:p>
            <a:pPr marL="335280" indent="-323215">
              <a:lnSpc>
                <a:spcPct val="100000"/>
              </a:lnSpc>
              <a:spcBef>
                <a:spcPts val="114"/>
              </a:spcBef>
              <a:buSzPct val="45652"/>
              <a:buFont typeface="Wingdings"/>
              <a:buChar char=""/>
              <a:tabLst>
                <a:tab pos="335280" algn="l"/>
                <a:tab pos="335915" algn="l"/>
              </a:tabLst>
            </a:pPr>
            <a:r>
              <a:rPr sz="2300" spc="-5" dirty="0">
                <a:latin typeface="Calibri"/>
                <a:cs typeface="Calibri"/>
              </a:rPr>
              <a:t>Privileges</a:t>
            </a:r>
            <a:endParaRPr sz="2300">
              <a:latin typeface="Calibri"/>
              <a:cs typeface="Calibri"/>
            </a:endParaRPr>
          </a:p>
          <a:p>
            <a:pPr>
              <a:lnSpc>
                <a:spcPct val="100000"/>
              </a:lnSpc>
              <a:spcBef>
                <a:spcPts val="15"/>
              </a:spcBef>
              <a:buFont typeface="Wingdings"/>
              <a:buChar char=""/>
            </a:pPr>
            <a:endParaRPr sz="2800">
              <a:latin typeface="Calibri"/>
              <a:cs typeface="Calibri"/>
            </a:endParaRPr>
          </a:p>
          <a:p>
            <a:pPr marL="768350" lvl="1" indent="-325120">
              <a:lnSpc>
                <a:spcPct val="100000"/>
              </a:lnSpc>
              <a:buSzPct val="74358"/>
              <a:buFont typeface="Symbol"/>
              <a:buChar char=""/>
              <a:tabLst>
                <a:tab pos="768350" algn="l"/>
                <a:tab pos="768985" algn="l"/>
              </a:tabLst>
            </a:pPr>
            <a:r>
              <a:rPr sz="1950" dirty="0">
                <a:latin typeface="Calibri"/>
                <a:cs typeface="Calibri"/>
              </a:rPr>
              <a:t>Separate</a:t>
            </a:r>
            <a:r>
              <a:rPr sz="1950" spc="5" dirty="0">
                <a:latin typeface="Calibri"/>
                <a:cs typeface="Calibri"/>
              </a:rPr>
              <a:t> </a:t>
            </a:r>
            <a:r>
              <a:rPr sz="1950" spc="10" dirty="0">
                <a:latin typeface="Calibri"/>
                <a:cs typeface="Calibri"/>
              </a:rPr>
              <a:t>mechanism</a:t>
            </a:r>
            <a:r>
              <a:rPr sz="1950" spc="-15" dirty="0">
                <a:latin typeface="Calibri"/>
                <a:cs typeface="Calibri"/>
              </a:rPr>
              <a:t> </a:t>
            </a:r>
            <a:r>
              <a:rPr sz="1950" dirty="0">
                <a:latin typeface="Calibri"/>
                <a:cs typeface="Calibri"/>
              </a:rPr>
              <a:t>from</a:t>
            </a:r>
            <a:r>
              <a:rPr sz="1950" spc="10" dirty="0">
                <a:latin typeface="Calibri"/>
                <a:cs typeface="Calibri"/>
              </a:rPr>
              <a:t> </a:t>
            </a:r>
            <a:r>
              <a:rPr sz="1950" spc="5" dirty="0">
                <a:latin typeface="Calibri"/>
                <a:cs typeface="Calibri"/>
              </a:rPr>
              <a:t>ACLs</a:t>
            </a:r>
            <a:endParaRPr sz="1950">
              <a:latin typeface="Calibri"/>
              <a:cs typeface="Calibri"/>
            </a:endParaRPr>
          </a:p>
          <a:p>
            <a:pPr lvl="1">
              <a:lnSpc>
                <a:spcPct val="100000"/>
              </a:lnSpc>
              <a:spcBef>
                <a:spcPts val="50"/>
              </a:spcBef>
              <a:buFont typeface="Symbol"/>
              <a:buChar char=""/>
            </a:pPr>
            <a:endParaRPr sz="2100">
              <a:latin typeface="Calibri"/>
              <a:cs typeface="Calibri"/>
            </a:endParaRPr>
          </a:p>
          <a:p>
            <a:pPr marL="768350" lvl="1" indent="-325120">
              <a:lnSpc>
                <a:spcPct val="100000"/>
              </a:lnSpc>
              <a:spcBef>
                <a:spcPts val="5"/>
              </a:spcBef>
              <a:buSzPct val="74358"/>
              <a:buFont typeface="Symbol"/>
              <a:buChar char=""/>
              <a:tabLst>
                <a:tab pos="768350" algn="l"/>
                <a:tab pos="768985" algn="l"/>
              </a:tabLst>
            </a:pPr>
            <a:r>
              <a:rPr sz="1950" spc="10" dirty="0">
                <a:latin typeface="Calibri"/>
                <a:cs typeface="Calibri"/>
              </a:rPr>
              <a:t>Assigned</a:t>
            </a:r>
            <a:r>
              <a:rPr sz="1950" spc="-15" dirty="0">
                <a:latin typeface="Calibri"/>
                <a:cs typeface="Calibri"/>
              </a:rPr>
              <a:t> </a:t>
            </a:r>
            <a:r>
              <a:rPr sz="1950" spc="-5" dirty="0">
                <a:latin typeface="Calibri"/>
                <a:cs typeface="Calibri"/>
              </a:rPr>
              <a:t>to</a:t>
            </a:r>
            <a:r>
              <a:rPr sz="1950" spc="20" dirty="0">
                <a:latin typeface="Calibri"/>
                <a:cs typeface="Calibri"/>
              </a:rPr>
              <a:t> </a:t>
            </a:r>
            <a:r>
              <a:rPr sz="1950" spc="5" dirty="0">
                <a:latin typeface="Calibri"/>
                <a:cs typeface="Calibri"/>
              </a:rPr>
              <a:t>accounts</a:t>
            </a:r>
            <a:r>
              <a:rPr sz="1950" spc="-5" dirty="0">
                <a:latin typeface="Calibri"/>
                <a:cs typeface="Calibri"/>
              </a:rPr>
              <a:t> </a:t>
            </a:r>
            <a:r>
              <a:rPr sz="1950" spc="10" dirty="0">
                <a:latin typeface="Calibri"/>
                <a:cs typeface="Calibri"/>
              </a:rPr>
              <a:t>or </a:t>
            </a:r>
            <a:r>
              <a:rPr sz="1950" spc="5" dirty="0">
                <a:latin typeface="Calibri"/>
                <a:cs typeface="Calibri"/>
              </a:rPr>
              <a:t>groups</a:t>
            </a:r>
            <a:r>
              <a:rPr sz="1950" spc="-10" dirty="0">
                <a:latin typeface="Calibri"/>
                <a:cs typeface="Calibri"/>
              </a:rPr>
              <a:t> </a:t>
            </a:r>
            <a:r>
              <a:rPr sz="1950" spc="5" dirty="0">
                <a:latin typeface="Calibri"/>
                <a:cs typeface="Calibri"/>
              </a:rPr>
              <a:t>directly</a:t>
            </a:r>
            <a:endParaRPr sz="1950">
              <a:latin typeface="Calibri"/>
              <a:cs typeface="Calibri"/>
            </a:endParaRPr>
          </a:p>
          <a:p>
            <a:pPr marL="1199515" marR="328930" lvl="2" indent="-288290">
              <a:lnSpc>
                <a:spcPct val="100000"/>
              </a:lnSpc>
              <a:spcBef>
                <a:spcPts val="240"/>
              </a:spcBef>
              <a:buSzPct val="45454"/>
              <a:buFont typeface="Wingdings"/>
              <a:buChar char=""/>
              <a:tabLst>
                <a:tab pos="1199515" algn="l"/>
                <a:tab pos="1200150" algn="l"/>
              </a:tabLst>
            </a:pPr>
            <a:r>
              <a:rPr sz="1650" spc="-5" dirty="0">
                <a:latin typeface="Calibri"/>
                <a:cs typeface="Calibri"/>
              </a:rPr>
              <a:t>ACLs</a:t>
            </a:r>
            <a:r>
              <a:rPr sz="1650" spc="10" dirty="0">
                <a:latin typeface="Calibri"/>
                <a:cs typeface="Calibri"/>
              </a:rPr>
              <a:t> </a:t>
            </a:r>
            <a:r>
              <a:rPr sz="1650" spc="-10" dirty="0">
                <a:latin typeface="Calibri"/>
                <a:cs typeface="Calibri"/>
              </a:rPr>
              <a:t>are</a:t>
            </a:r>
            <a:r>
              <a:rPr sz="1650" spc="5" dirty="0">
                <a:latin typeface="Calibri"/>
                <a:cs typeface="Calibri"/>
              </a:rPr>
              <a:t> </a:t>
            </a:r>
            <a:r>
              <a:rPr sz="1650" spc="-5" dirty="0">
                <a:latin typeface="Calibri"/>
                <a:cs typeface="Calibri"/>
              </a:rPr>
              <a:t>set</a:t>
            </a:r>
            <a:r>
              <a:rPr sz="1650" dirty="0">
                <a:latin typeface="Calibri"/>
                <a:cs typeface="Calibri"/>
              </a:rPr>
              <a:t> on</a:t>
            </a:r>
            <a:r>
              <a:rPr sz="1650" spc="5" dirty="0">
                <a:latin typeface="Calibri"/>
                <a:cs typeface="Calibri"/>
              </a:rPr>
              <a:t> </a:t>
            </a:r>
            <a:r>
              <a:rPr sz="1650" dirty="0">
                <a:latin typeface="Calibri"/>
                <a:cs typeface="Calibri"/>
              </a:rPr>
              <a:t>an</a:t>
            </a:r>
            <a:r>
              <a:rPr sz="1650" spc="10" dirty="0">
                <a:latin typeface="Calibri"/>
                <a:cs typeface="Calibri"/>
              </a:rPr>
              <a:t> </a:t>
            </a:r>
            <a:r>
              <a:rPr sz="1650" dirty="0">
                <a:latin typeface="Calibri"/>
                <a:cs typeface="Calibri"/>
              </a:rPr>
              <a:t>object and</a:t>
            </a:r>
            <a:r>
              <a:rPr sz="1650" spc="10" dirty="0">
                <a:latin typeface="Calibri"/>
                <a:cs typeface="Calibri"/>
              </a:rPr>
              <a:t> </a:t>
            </a:r>
            <a:r>
              <a:rPr sz="1650" dirty="0">
                <a:latin typeface="Calibri"/>
                <a:cs typeface="Calibri"/>
              </a:rPr>
              <a:t>the </a:t>
            </a:r>
            <a:r>
              <a:rPr sz="1650" spc="-15" dirty="0">
                <a:latin typeface="Calibri"/>
                <a:cs typeface="Calibri"/>
              </a:rPr>
              <a:t>system</a:t>
            </a:r>
            <a:r>
              <a:rPr sz="1650" dirty="0">
                <a:latin typeface="Calibri"/>
                <a:cs typeface="Calibri"/>
              </a:rPr>
              <a:t> checks a</a:t>
            </a:r>
            <a:r>
              <a:rPr sz="1650" spc="-5" dirty="0">
                <a:latin typeface="Calibri"/>
                <a:cs typeface="Calibri"/>
              </a:rPr>
              <a:t> </a:t>
            </a:r>
            <a:r>
              <a:rPr sz="1650" dirty="0">
                <a:latin typeface="Calibri"/>
                <a:cs typeface="Calibri"/>
              </a:rPr>
              <a:t>user's identity</a:t>
            </a:r>
            <a:r>
              <a:rPr sz="1650" spc="-30" dirty="0">
                <a:latin typeface="Calibri"/>
                <a:cs typeface="Calibri"/>
              </a:rPr>
              <a:t> </a:t>
            </a:r>
            <a:r>
              <a:rPr sz="1650" spc="-10" dirty="0">
                <a:latin typeface="Calibri"/>
                <a:cs typeface="Calibri"/>
              </a:rPr>
              <a:t>against</a:t>
            </a:r>
            <a:r>
              <a:rPr sz="1650" spc="-20" dirty="0">
                <a:latin typeface="Calibri"/>
                <a:cs typeface="Calibri"/>
              </a:rPr>
              <a:t> </a:t>
            </a:r>
            <a:r>
              <a:rPr sz="1650" dirty="0">
                <a:latin typeface="Calibri"/>
                <a:cs typeface="Calibri"/>
              </a:rPr>
              <a:t>the</a:t>
            </a:r>
            <a:r>
              <a:rPr sz="1650" spc="5" dirty="0">
                <a:latin typeface="Calibri"/>
                <a:cs typeface="Calibri"/>
              </a:rPr>
              <a:t> </a:t>
            </a:r>
            <a:r>
              <a:rPr sz="1650" spc="-5" dirty="0">
                <a:latin typeface="Calibri"/>
                <a:cs typeface="Calibri"/>
              </a:rPr>
              <a:t>ACLs</a:t>
            </a:r>
            <a:r>
              <a:rPr sz="1650" spc="15" dirty="0">
                <a:latin typeface="Calibri"/>
                <a:cs typeface="Calibri"/>
              </a:rPr>
              <a:t> </a:t>
            </a:r>
            <a:r>
              <a:rPr sz="1650" spc="-10" dirty="0">
                <a:latin typeface="Calibri"/>
                <a:cs typeface="Calibri"/>
              </a:rPr>
              <a:t>at </a:t>
            </a:r>
            <a:r>
              <a:rPr sz="1650" spc="-360" dirty="0">
                <a:latin typeface="Calibri"/>
                <a:cs typeface="Calibri"/>
              </a:rPr>
              <a:t> </a:t>
            </a:r>
            <a:r>
              <a:rPr sz="1650" dirty="0">
                <a:latin typeface="Calibri"/>
                <a:cs typeface="Calibri"/>
              </a:rPr>
              <a:t>access</a:t>
            </a:r>
            <a:r>
              <a:rPr sz="1650" spc="5" dirty="0">
                <a:latin typeface="Calibri"/>
                <a:cs typeface="Calibri"/>
              </a:rPr>
              <a:t> </a:t>
            </a:r>
            <a:r>
              <a:rPr sz="1650" spc="-5" dirty="0">
                <a:latin typeface="Calibri"/>
                <a:cs typeface="Calibri"/>
              </a:rPr>
              <a:t>time</a:t>
            </a:r>
            <a:endParaRPr sz="1650">
              <a:latin typeface="Calibri"/>
              <a:cs typeface="Calibri"/>
            </a:endParaRPr>
          </a:p>
          <a:p>
            <a:pPr lvl="2">
              <a:lnSpc>
                <a:spcPct val="100000"/>
              </a:lnSpc>
              <a:spcBef>
                <a:spcPts val="10"/>
              </a:spcBef>
              <a:buFont typeface="Wingdings"/>
              <a:buChar char=""/>
            </a:pPr>
            <a:endParaRPr sz="1750">
              <a:latin typeface="Calibri"/>
              <a:cs typeface="Calibri"/>
            </a:endParaRPr>
          </a:p>
          <a:p>
            <a:pPr marL="768350" marR="5080" lvl="1" indent="-325120">
              <a:lnSpc>
                <a:spcPct val="102000"/>
              </a:lnSpc>
              <a:buSzPct val="74358"/>
              <a:buFont typeface="Symbol"/>
              <a:buChar char=""/>
              <a:tabLst>
                <a:tab pos="768350" algn="l"/>
                <a:tab pos="768985" algn="l"/>
              </a:tabLst>
            </a:pPr>
            <a:r>
              <a:rPr sz="1950" spc="10" dirty="0">
                <a:latin typeface="Calibri"/>
                <a:cs typeface="Calibri"/>
              </a:rPr>
              <a:t>Privileges </a:t>
            </a:r>
            <a:r>
              <a:rPr sz="1950" spc="5" dirty="0">
                <a:latin typeface="Calibri"/>
                <a:cs typeface="Calibri"/>
              </a:rPr>
              <a:t>are </a:t>
            </a:r>
            <a:r>
              <a:rPr sz="1950" dirty="0">
                <a:latin typeface="Calibri"/>
                <a:cs typeface="Calibri"/>
              </a:rPr>
              <a:t>granted </a:t>
            </a:r>
            <a:r>
              <a:rPr sz="1950" spc="-5" dirty="0">
                <a:latin typeface="Calibri"/>
                <a:cs typeface="Calibri"/>
              </a:rPr>
              <a:t>to </a:t>
            </a:r>
            <a:r>
              <a:rPr sz="1950" spc="15" dirty="0">
                <a:latin typeface="Calibri"/>
                <a:cs typeface="Calibri"/>
              </a:rPr>
              <a:t>an </a:t>
            </a:r>
            <a:r>
              <a:rPr sz="1950" spc="5" dirty="0">
                <a:latin typeface="Calibri"/>
                <a:cs typeface="Calibri"/>
              </a:rPr>
              <a:t>account </a:t>
            </a:r>
            <a:r>
              <a:rPr sz="1950" spc="10" dirty="0">
                <a:latin typeface="Calibri"/>
                <a:cs typeface="Calibri"/>
              </a:rPr>
              <a:t>or </a:t>
            </a:r>
            <a:r>
              <a:rPr sz="1950" spc="5" dirty="0">
                <a:latin typeface="Calibri"/>
                <a:cs typeface="Calibri"/>
              </a:rPr>
              <a:t>group by </a:t>
            </a:r>
            <a:r>
              <a:rPr sz="1950" spc="15" dirty="0">
                <a:latin typeface="Calibri"/>
                <a:cs typeface="Calibri"/>
              </a:rPr>
              <a:t>an </a:t>
            </a:r>
            <a:r>
              <a:rPr sz="1950" dirty="0">
                <a:latin typeface="Calibri"/>
                <a:cs typeface="Calibri"/>
              </a:rPr>
              <a:t>Administrator </a:t>
            </a:r>
            <a:r>
              <a:rPr sz="1950" spc="10" dirty="0">
                <a:latin typeface="Calibri"/>
                <a:cs typeface="Calibri"/>
              </a:rPr>
              <a:t>on the </a:t>
            </a:r>
            <a:r>
              <a:rPr sz="1950" spc="5" dirty="0">
                <a:latin typeface="Calibri"/>
                <a:cs typeface="Calibri"/>
              </a:rPr>
              <a:t>local </a:t>
            </a:r>
            <a:r>
              <a:rPr sz="1950" spc="-430" dirty="0">
                <a:latin typeface="Calibri"/>
                <a:cs typeface="Calibri"/>
              </a:rPr>
              <a:t> </a:t>
            </a:r>
            <a:r>
              <a:rPr sz="1950" spc="10" dirty="0">
                <a:latin typeface="Calibri"/>
                <a:cs typeface="Calibri"/>
              </a:rPr>
              <a:t>machine</a:t>
            </a:r>
            <a:r>
              <a:rPr sz="1950" spc="-20" dirty="0">
                <a:latin typeface="Calibri"/>
                <a:cs typeface="Calibri"/>
              </a:rPr>
              <a:t> </a:t>
            </a:r>
            <a:r>
              <a:rPr sz="1950" spc="10" dirty="0">
                <a:latin typeface="Calibri"/>
                <a:cs typeface="Calibri"/>
              </a:rPr>
              <a:t>or</a:t>
            </a:r>
            <a:r>
              <a:rPr sz="1950" spc="20" dirty="0">
                <a:latin typeface="Calibri"/>
                <a:cs typeface="Calibri"/>
              </a:rPr>
              <a:t> </a:t>
            </a:r>
            <a:r>
              <a:rPr sz="1950" spc="10" dirty="0">
                <a:latin typeface="Calibri"/>
                <a:cs typeface="Calibri"/>
              </a:rPr>
              <a:t>via</a:t>
            </a:r>
            <a:r>
              <a:rPr sz="1950" dirty="0">
                <a:latin typeface="Calibri"/>
                <a:cs typeface="Calibri"/>
              </a:rPr>
              <a:t> </a:t>
            </a:r>
            <a:r>
              <a:rPr sz="1950" spc="10" dirty="0">
                <a:latin typeface="Calibri"/>
                <a:cs typeface="Calibri"/>
              </a:rPr>
              <a:t>domain</a:t>
            </a:r>
            <a:r>
              <a:rPr sz="1950" spc="5" dirty="0">
                <a:latin typeface="Calibri"/>
                <a:cs typeface="Calibri"/>
              </a:rPr>
              <a:t> </a:t>
            </a:r>
            <a:r>
              <a:rPr sz="1950" spc="10" dirty="0">
                <a:latin typeface="Calibri"/>
                <a:cs typeface="Calibri"/>
              </a:rPr>
              <a:t>policy</a:t>
            </a:r>
            <a:endParaRPr sz="195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7197725"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a:t>
            </a:r>
            <a:r>
              <a:rPr spc="5" dirty="0"/>
              <a:t> </a:t>
            </a:r>
            <a:r>
              <a:rPr spc="15" dirty="0"/>
              <a:t>Model</a:t>
            </a:r>
            <a:r>
              <a:rPr spc="5" dirty="0"/>
              <a:t> </a:t>
            </a:r>
            <a:r>
              <a:rPr spc="10" dirty="0"/>
              <a:t>-</a:t>
            </a:r>
            <a:r>
              <a:rPr spc="-5" dirty="0"/>
              <a:t> </a:t>
            </a:r>
            <a:r>
              <a:rPr spc="5" dirty="0"/>
              <a:t>Permissions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783207"/>
            <a:ext cx="8584565" cy="4165600"/>
          </a:xfrm>
          <a:prstGeom prst="rect">
            <a:avLst/>
          </a:prstGeom>
        </p:spPr>
        <p:txBody>
          <a:bodyPr vert="horz" wrap="square" lIns="0" tIns="13335" rIns="0" bIns="0" rtlCol="0">
            <a:spAutoFit/>
          </a:bodyPr>
          <a:lstStyle/>
          <a:p>
            <a:pPr marL="335280" marR="5080" indent="-323215">
              <a:lnSpc>
                <a:spcPct val="100400"/>
              </a:lnSpc>
              <a:spcBef>
                <a:spcPts val="105"/>
              </a:spcBef>
              <a:buSzPct val="45652"/>
              <a:buFont typeface="Wingdings"/>
              <a:buChar char=""/>
              <a:tabLst>
                <a:tab pos="335280" algn="l"/>
                <a:tab pos="335915" algn="l"/>
              </a:tabLst>
            </a:pPr>
            <a:r>
              <a:rPr sz="2300" dirty="0">
                <a:latin typeface="Calibri"/>
                <a:cs typeface="Calibri"/>
              </a:rPr>
              <a:t>Privileges</a:t>
            </a:r>
            <a:r>
              <a:rPr sz="2300" spc="30" dirty="0">
                <a:latin typeface="Calibri"/>
                <a:cs typeface="Calibri"/>
              </a:rPr>
              <a:t> </a:t>
            </a:r>
            <a:r>
              <a:rPr sz="2300" dirty="0">
                <a:latin typeface="Calibri"/>
                <a:cs typeface="Calibri"/>
              </a:rPr>
              <a:t>allow</a:t>
            </a:r>
            <a:r>
              <a:rPr sz="2300" spc="30" dirty="0">
                <a:latin typeface="Calibri"/>
                <a:cs typeface="Calibri"/>
              </a:rPr>
              <a:t> </a:t>
            </a:r>
            <a:r>
              <a:rPr sz="2300" spc="-5" dirty="0">
                <a:latin typeface="Calibri"/>
                <a:cs typeface="Calibri"/>
              </a:rPr>
              <a:t>various</a:t>
            </a:r>
            <a:r>
              <a:rPr sz="2300" spc="35" dirty="0">
                <a:latin typeface="Calibri"/>
                <a:cs typeface="Calibri"/>
              </a:rPr>
              <a:t> </a:t>
            </a:r>
            <a:r>
              <a:rPr sz="2300" spc="-15" dirty="0">
                <a:latin typeface="Calibri"/>
                <a:cs typeface="Calibri"/>
              </a:rPr>
              <a:t>system</a:t>
            </a:r>
            <a:r>
              <a:rPr sz="2300" spc="-5" dirty="0">
                <a:latin typeface="Calibri"/>
                <a:cs typeface="Calibri"/>
              </a:rPr>
              <a:t> level</a:t>
            </a:r>
            <a:r>
              <a:rPr sz="2300" spc="30" dirty="0">
                <a:latin typeface="Calibri"/>
                <a:cs typeface="Calibri"/>
              </a:rPr>
              <a:t> </a:t>
            </a:r>
            <a:r>
              <a:rPr sz="2300" spc="-5" dirty="0">
                <a:latin typeface="Calibri"/>
                <a:cs typeface="Calibri"/>
              </a:rPr>
              <a:t>operations</a:t>
            </a:r>
            <a:r>
              <a:rPr sz="2300" spc="25" dirty="0">
                <a:latin typeface="Calibri"/>
                <a:cs typeface="Calibri"/>
              </a:rPr>
              <a:t> </a:t>
            </a:r>
            <a:r>
              <a:rPr sz="2300" spc="-5" dirty="0">
                <a:latin typeface="Calibri"/>
                <a:cs typeface="Calibri"/>
              </a:rPr>
              <a:t>to </a:t>
            </a:r>
            <a:r>
              <a:rPr sz="2300" spc="5" dirty="0">
                <a:latin typeface="Calibri"/>
                <a:cs typeface="Calibri"/>
              </a:rPr>
              <a:t>be </a:t>
            </a:r>
            <a:r>
              <a:rPr sz="2300" spc="-5" dirty="0">
                <a:latin typeface="Calibri"/>
                <a:cs typeface="Calibri"/>
              </a:rPr>
              <a:t>performed</a:t>
            </a:r>
            <a:r>
              <a:rPr sz="2300" spc="10" dirty="0">
                <a:latin typeface="Calibri"/>
                <a:cs typeface="Calibri"/>
              </a:rPr>
              <a:t> </a:t>
            </a:r>
            <a:r>
              <a:rPr sz="2300" spc="-5" dirty="0">
                <a:latin typeface="Calibri"/>
                <a:cs typeface="Calibri"/>
              </a:rPr>
              <a:t>by</a:t>
            </a:r>
            <a:r>
              <a:rPr sz="2300" spc="15" dirty="0">
                <a:latin typeface="Calibri"/>
                <a:cs typeface="Calibri"/>
              </a:rPr>
              <a:t> </a:t>
            </a:r>
            <a:r>
              <a:rPr sz="2300" spc="5" dirty="0">
                <a:latin typeface="Calibri"/>
                <a:cs typeface="Calibri"/>
              </a:rPr>
              <a:t>a </a:t>
            </a:r>
            <a:r>
              <a:rPr sz="2300" spc="-505" dirty="0">
                <a:latin typeface="Calibri"/>
                <a:cs typeface="Calibri"/>
              </a:rPr>
              <a:t> </a:t>
            </a:r>
            <a:r>
              <a:rPr sz="2300" dirty="0">
                <a:latin typeface="Calibri"/>
                <a:cs typeface="Calibri"/>
              </a:rPr>
              <a:t>user</a:t>
            </a:r>
          </a:p>
          <a:p>
            <a:pPr>
              <a:lnSpc>
                <a:spcPct val="100000"/>
              </a:lnSpc>
              <a:spcBef>
                <a:spcPts val="35"/>
              </a:spcBef>
              <a:buFont typeface="Wingdings"/>
              <a:buChar char=""/>
            </a:pPr>
            <a:endParaRPr sz="2750" dirty="0">
              <a:latin typeface="Calibri"/>
              <a:cs typeface="Calibri"/>
            </a:endParaRPr>
          </a:p>
          <a:p>
            <a:pPr marL="335280" indent="-323215">
              <a:lnSpc>
                <a:spcPct val="100000"/>
              </a:lnSpc>
              <a:buSzPct val="45652"/>
              <a:buFont typeface="Wingdings"/>
              <a:buChar char=""/>
              <a:tabLst>
                <a:tab pos="335280" algn="l"/>
                <a:tab pos="335915" algn="l"/>
              </a:tabLst>
            </a:pPr>
            <a:r>
              <a:rPr sz="2300" spc="-5" dirty="0">
                <a:latin typeface="Calibri"/>
                <a:cs typeface="Calibri"/>
              </a:rPr>
              <a:t>Examples:</a:t>
            </a:r>
            <a:endParaRPr sz="2300" dirty="0">
              <a:latin typeface="Calibri"/>
              <a:cs typeface="Calibri"/>
            </a:endParaRPr>
          </a:p>
          <a:p>
            <a:pPr marL="768350" lvl="1" indent="-325120">
              <a:lnSpc>
                <a:spcPct val="100000"/>
              </a:lnSpc>
              <a:spcBef>
                <a:spcPts val="665"/>
              </a:spcBef>
              <a:buSzPct val="74358"/>
              <a:buFont typeface="Symbol"/>
              <a:buChar char=""/>
              <a:tabLst>
                <a:tab pos="768350" algn="l"/>
                <a:tab pos="768985" algn="l"/>
              </a:tabLst>
            </a:pPr>
            <a:r>
              <a:rPr sz="1950" spc="5" dirty="0">
                <a:latin typeface="Calibri"/>
                <a:cs typeface="Calibri"/>
              </a:rPr>
              <a:t>SeSystemTimePrivilege</a:t>
            </a:r>
            <a:endParaRPr sz="1950" dirty="0">
              <a:latin typeface="Calibri"/>
              <a:cs typeface="Calibri"/>
            </a:endParaRPr>
          </a:p>
          <a:p>
            <a:pPr marL="1199515" lvl="2" indent="-288290">
              <a:lnSpc>
                <a:spcPct val="100000"/>
              </a:lnSpc>
              <a:spcBef>
                <a:spcPts val="225"/>
              </a:spcBef>
              <a:buSzPct val="45454"/>
              <a:buFont typeface="Wingdings"/>
              <a:buChar char=""/>
              <a:tabLst>
                <a:tab pos="1199515" algn="l"/>
                <a:tab pos="1200150" algn="l"/>
              </a:tabLst>
            </a:pPr>
            <a:r>
              <a:rPr sz="1650" dirty="0">
                <a:latin typeface="Calibri"/>
                <a:cs typeface="Calibri"/>
              </a:rPr>
              <a:t>Change</a:t>
            </a:r>
            <a:r>
              <a:rPr sz="1650" spc="-25" dirty="0">
                <a:latin typeface="Calibri"/>
                <a:cs typeface="Calibri"/>
              </a:rPr>
              <a:t> </a:t>
            </a:r>
            <a:r>
              <a:rPr sz="1650" spc="-15" dirty="0">
                <a:latin typeface="Calibri"/>
                <a:cs typeface="Calibri"/>
              </a:rPr>
              <a:t>system</a:t>
            </a:r>
            <a:r>
              <a:rPr sz="1650" spc="-20" dirty="0">
                <a:latin typeface="Calibri"/>
                <a:cs typeface="Calibri"/>
              </a:rPr>
              <a:t> </a:t>
            </a:r>
            <a:r>
              <a:rPr sz="1650" spc="-5" dirty="0">
                <a:latin typeface="Calibri"/>
                <a:cs typeface="Calibri"/>
              </a:rPr>
              <a:t>time</a:t>
            </a:r>
            <a:endParaRPr sz="1650" dirty="0">
              <a:latin typeface="Calibri"/>
              <a:cs typeface="Calibri"/>
            </a:endParaRPr>
          </a:p>
          <a:p>
            <a:pPr marL="1199515" lvl="2" indent="-288290">
              <a:lnSpc>
                <a:spcPct val="100000"/>
              </a:lnSpc>
              <a:spcBef>
                <a:spcPts val="204"/>
              </a:spcBef>
              <a:buSzPct val="45454"/>
              <a:buFont typeface="Wingdings"/>
              <a:buChar char=""/>
              <a:tabLst>
                <a:tab pos="1199515" algn="l"/>
                <a:tab pos="1200150" algn="l"/>
              </a:tabLst>
            </a:pPr>
            <a:r>
              <a:rPr sz="1650" b="1" spc="-10" dirty="0">
                <a:latin typeface="Calibri"/>
                <a:cs typeface="Calibri"/>
              </a:rPr>
              <a:t>Why</a:t>
            </a:r>
            <a:r>
              <a:rPr sz="1650" b="1" dirty="0">
                <a:latin typeface="Calibri"/>
                <a:cs typeface="Calibri"/>
              </a:rPr>
              <a:t> is this</a:t>
            </a:r>
            <a:r>
              <a:rPr sz="1650" b="1" spc="10" dirty="0">
                <a:latin typeface="Calibri"/>
                <a:cs typeface="Calibri"/>
              </a:rPr>
              <a:t> </a:t>
            </a:r>
            <a:r>
              <a:rPr sz="1650" b="1" dirty="0">
                <a:latin typeface="Calibri"/>
                <a:cs typeface="Calibri"/>
              </a:rPr>
              <a:t>a </a:t>
            </a:r>
            <a:r>
              <a:rPr sz="1650" b="1" spc="-5" dirty="0">
                <a:latin typeface="Calibri"/>
                <a:cs typeface="Calibri"/>
              </a:rPr>
              <a:t>sensitive</a:t>
            </a:r>
            <a:r>
              <a:rPr sz="1650" b="1" spc="5" dirty="0">
                <a:latin typeface="Calibri"/>
                <a:cs typeface="Calibri"/>
              </a:rPr>
              <a:t> </a:t>
            </a:r>
            <a:r>
              <a:rPr sz="1650" b="1" spc="-10" dirty="0">
                <a:latin typeface="Calibri"/>
                <a:cs typeface="Calibri"/>
              </a:rPr>
              <a:t>operation</a:t>
            </a:r>
            <a:r>
              <a:rPr sz="1650" spc="-10" dirty="0">
                <a:latin typeface="Calibri"/>
                <a:cs typeface="Calibri"/>
              </a:rPr>
              <a:t>?</a:t>
            </a:r>
            <a:r>
              <a:rPr sz="1650" spc="-5" dirty="0">
                <a:latin typeface="Calibri"/>
                <a:cs typeface="Calibri"/>
              </a:rPr>
              <a:t> </a:t>
            </a:r>
            <a:r>
              <a:rPr sz="1650" dirty="0">
                <a:latin typeface="Calibri"/>
                <a:cs typeface="Calibri"/>
              </a:rPr>
              <a:t>Think</a:t>
            </a:r>
            <a:r>
              <a:rPr sz="1650" spc="-20" dirty="0">
                <a:latin typeface="Calibri"/>
                <a:cs typeface="Calibri"/>
              </a:rPr>
              <a:t> </a:t>
            </a:r>
            <a:r>
              <a:rPr sz="1650" dirty="0">
                <a:latin typeface="Calibri"/>
                <a:cs typeface="Calibri"/>
              </a:rPr>
              <a:t>about this</a:t>
            </a:r>
            <a:r>
              <a:rPr sz="1650" spc="-5" dirty="0">
                <a:latin typeface="Calibri"/>
                <a:cs typeface="Calibri"/>
              </a:rPr>
              <a:t> </a:t>
            </a:r>
            <a:r>
              <a:rPr sz="1650" spc="-10" dirty="0">
                <a:latin typeface="Calibri"/>
                <a:cs typeface="Calibri"/>
              </a:rPr>
              <a:t>before</a:t>
            </a:r>
            <a:r>
              <a:rPr sz="1650" spc="5" dirty="0">
                <a:latin typeface="Calibri"/>
                <a:cs typeface="Calibri"/>
              </a:rPr>
              <a:t> </a:t>
            </a:r>
            <a:r>
              <a:rPr sz="1650" dirty="0">
                <a:latin typeface="Calibri"/>
                <a:cs typeface="Calibri"/>
              </a:rPr>
              <a:t>looking</a:t>
            </a:r>
            <a:r>
              <a:rPr sz="1650" spc="-30" dirty="0">
                <a:solidFill>
                  <a:srgbClr val="0562C1"/>
                </a:solidFill>
                <a:latin typeface="Calibri"/>
                <a:cs typeface="Calibri"/>
              </a:rPr>
              <a:t> </a:t>
            </a:r>
            <a:r>
              <a:rPr sz="1650" u="sng" spc="-5" dirty="0">
                <a:solidFill>
                  <a:srgbClr val="0562C1"/>
                </a:solidFill>
                <a:uFill>
                  <a:solidFill>
                    <a:srgbClr val="0562C1"/>
                  </a:solidFill>
                </a:uFill>
                <a:latin typeface="Calibri"/>
                <a:cs typeface="Calibri"/>
                <a:hlinkClick r:id="rId2"/>
              </a:rPr>
              <a:t>here</a:t>
            </a:r>
            <a:r>
              <a:rPr sz="1650" spc="-5" dirty="0">
                <a:latin typeface="Calibri"/>
                <a:cs typeface="Calibri"/>
              </a:rPr>
              <a:t>.</a:t>
            </a:r>
            <a:endParaRPr sz="1650" dirty="0">
              <a:latin typeface="Calibri"/>
              <a:cs typeface="Calibri"/>
            </a:endParaRPr>
          </a:p>
          <a:p>
            <a:pPr lvl="2">
              <a:lnSpc>
                <a:spcPct val="100000"/>
              </a:lnSpc>
              <a:buFont typeface="Wingdings"/>
              <a:buChar char=""/>
            </a:pPr>
            <a:endParaRPr sz="1800" dirty="0">
              <a:latin typeface="Calibri"/>
              <a:cs typeface="Calibri"/>
            </a:endParaRPr>
          </a:p>
          <a:p>
            <a:pPr marL="768350" lvl="1" indent="-325120">
              <a:lnSpc>
                <a:spcPct val="100000"/>
              </a:lnSpc>
              <a:buSzPct val="74358"/>
              <a:buFont typeface="Symbol"/>
              <a:buChar char=""/>
              <a:tabLst>
                <a:tab pos="768350" algn="l"/>
                <a:tab pos="768985" algn="l"/>
              </a:tabLst>
            </a:pPr>
            <a:r>
              <a:rPr sz="1950" spc="10" dirty="0">
                <a:latin typeface="Calibri"/>
                <a:cs typeface="Calibri"/>
              </a:rPr>
              <a:t>SeShutdownPrivilege</a:t>
            </a:r>
            <a:endParaRPr sz="1950" dirty="0">
              <a:latin typeface="Calibri"/>
              <a:cs typeface="Calibri"/>
            </a:endParaRPr>
          </a:p>
          <a:p>
            <a:pPr marL="1199515" lvl="2" indent="-288290">
              <a:lnSpc>
                <a:spcPct val="100000"/>
              </a:lnSpc>
              <a:spcBef>
                <a:spcPts val="240"/>
              </a:spcBef>
              <a:buSzPct val="45454"/>
              <a:buFont typeface="Wingdings"/>
              <a:buChar char=""/>
              <a:tabLst>
                <a:tab pos="1199515" algn="l"/>
                <a:tab pos="1200150" algn="l"/>
              </a:tabLst>
            </a:pPr>
            <a:r>
              <a:rPr sz="1650" spc="-5" dirty="0">
                <a:latin typeface="Calibri"/>
                <a:cs typeface="Calibri"/>
              </a:rPr>
              <a:t>Shutdown</a:t>
            </a:r>
            <a:r>
              <a:rPr sz="1650" dirty="0">
                <a:latin typeface="Calibri"/>
                <a:cs typeface="Calibri"/>
              </a:rPr>
              <a:t> the</a:t>
            </a:r>
            <a:r>
              <a:rPr sz="1650" spc="-10" dirty="0">
                <a:latin typeface="Calibri"/>
                <a:cs typeface="Calibri"/>
              </a:rPr>
              <a:t> </a:t>
            </a:r>
            <a:r>
              <a:rPr sz="1650" dirty="0">
                <a:latin typeface="Calibri"/>
                <a:cs typeface="Calibri"/>
              </a:rPr>
              <a:t>machine</a:t>
            </a:r>
          </a:p>
          <a:p>
            <a:pPr lvl="2">
              <a:lnSpc>
                <a:spcPct val="100000"/>
              </a:lnSpc>
              <a:buFont typeface="Wingdings"/>
              <a:buChar char=""/>
            </a:pPr>
            <a:endParaRPr sz="1800" dirty="0">
              <a:latin typeface="Calibri"/>
              <a:cs typeface="Calibri"/>
            </a:endParaRPr>
          </a:p>
          <a:p>
            <a:pPr marL="768350" lvl="1" indent="-325120">
              <a:lnSpc>
                <a:spcPct val="100000"/>
              </a:lnSpc>
              <a:buSzPct val="74358"/>
              <a:buFont typeface="Symbol"/>
              <a:buChar char=""/>
              <a:tabLst>
                <a:tab pos="768350" algn="l"/>
                <a:tab pos="768985" algn="l"/>
              </a:tabLst>
            </a:pPr>
            <a:r>
              <a:rPr sz="1950" spc="10" dirty="0">
                <a:latin typeface="Calibri"/>
                <a:cs typeface="Calibri"/>
              </a:rPr>
              <a:t>SeBackupPrivilege</a:t>
            </a:r>
            <a:endParaRPr sz="1950" dirty="0">
              <a:latin typeface="Calibri"/>
              <a:cs typeface="Calibri"/>
            </a:endParaRPr>
          </a:p>
          <a:p>
            <a:pPr marL="1199515" lvl="2" indent="-288290">
              <a:lnSpc>
                <a:spcPct val="100000"/>
              </a:lnSpc>
              <a:spcBef>
                <a:spcPts val="225"/>
              </a:spcBef>
              <a:buSzPct val="45454"/>
              <a:buFont typeface="Wingdings"/>
              <a:buChar char=""/>
              <a:tabLst>
                <a:tab pos="1199515" algn="l"/>
                <a:tab pos="1200150" algn="l"/>
              </a:tabLst>
            </a:pPr>
            <a:r>
              <a:rPr sz="1650" spc="-5" dirty="0">
                <a:latin typeface="Calibri"/>
                <a:cs typeface="Calibri"/>
              </a:rPr>
              <a:t>Backup</a:t>
            </a:r>
            <a:r>
              <a:rPr sz="1650" spc="5" dirty="0">
                <a:latin typeface="Calibri"/>
                <a:cs typeface="Calibri"/>
              </a:rPr>
              <a:t> </a:t>
            </a:r>
            <a:r>
              <a:rPr sz="1650" spc="-5" dirty="0">
                <a:latin typeface="Calibri"/>
                <a:cs typeface="Calibri"/>
              </a:rPr>
              <a:t>contents</a:t>
            </a:r>
            <a:r>
              <a:rPr sz="1650" spc="-20" dirty="0">
                <a:latin typeface="Calibri"/>
                <a:cs typeface="Calibri"/>
              </a:rPr>
              <a:t> </a:t>
            </a:r>
            <a:r>
              <a:rPr sz="1650" dirty="0">
                <a:latin typeface="Calibri"/>
                <a:cs typeface="Calibri"/>
              </a:rPr>
              <a:t>of</a:t>
            </a:r>
            <a:r>
              <a:rPr sz="1650" spc="-5" dirty="0">
                <a:latin typeface="Calibri"/>
                <a:cs typeface="Calibri"/>
              </a:rPr>
              <a:t> </a:t>
            </a:r>
            <a:r>
              <a:rPr sz="1650" dirty="0">
                <a:latin typeface="Calibri"/>
                <a:cs typeface="Calibri"/>
              </a:rPr>
              <a:t>a file,</a:t>
            </a:r>
            <a:r>
              <a:rPr sz="1650" spc="-20" dirty="0">
                <a:latin typeface="Calibri"/>
                <a:cs typeface="Calibri"/>
              </a:rPr>
              <a:t> </a:t>
            </a:r>
            <a:r>
              <a:rPr sz="1650" spc="-5" dirty="0">
                <a:latin typeface="Calibri"/>
                <a:cs typeface="Calibri"/>
              </a:rPr>
              <a:t>completely</a:t>
            </a:r>
            <a:r>
              <a:rPr sz="1650" spc="-15" dirty="0">
                <a:latin typeface="Calibri"/>
                <a:cs typeface="Calibri"/>
              </a:rPr>
              <a:t> </a:t>
            </a:r>
            <a:r>
              <a:rPr sz="1650" spc="-5" dirty="0">
                <a:latin typeface="Calibri"/>
                <a:cs typeface="Calibri"/>
              </a:rPr>
              <a:t>circumventing</a:t>
            </a:r>
            <a:r>
              <a:rPr sz="1650" spc="-25" dirty="0">
                <a:latin typeface="Calibri"/>
                <a:cs typeface="Calibri"/>
              </a:rPr>
              <a:t> </a:t>
            </a:r>
            <a:r>
              <a:rPr sz="1650" dirty="0">
                <a:latin typeface="Calibri"/>
                <a:cs typeface="Calibri"/>
              </a:rPr>
              <a:t>file</a:t>
            </a:r>
            <a:r>
              <a:rPr sz="1650" spc="-20" dirty="0">
                <a:latin typeface="Calibri"/>
                <a:cs typeface="Calibri"/>
              </a:rPr>
              <a:t> </a:t>
            </a:r>
            <a:r>
              <a:rPr sz="1650" spc="-15" dirty="0">
                <a:latin typeface="Calibri"/>
                <a:cs typeface="Calibri"/>
              </a:rPr>
              <a:t>system</a:t>
            </a:r>
            <a:r>
              <a:rPr sz="1650" spc="-5" dirty="0">
                <a:latin typeface="Calibri"/>
                <a:cs typeface="Calibri"/>
              </a:rPr>
              <a:t> ACLs</a:t>
            </a:r>
            <a:r>
              <a:rPr sz="1650" spc="15" dirty="0">
                <a:latin typeface="Calibri"/>
                <a:cs typeface="Calibri"/>
              </a:rPr>
              <a:t> </a:t>
            </a:r>
            <a:r>
              <a:rPr sz="1650" dirty="0">
                <a:latin typeface="Calibri"/>
                <a:cs typeface="Calibri"/>
              </a:rPr>
              <a:t>on</a:t>
            </a:r>
            <a:r>
              <a:rPr sz="1650" spc="5" dirty="0">
                <a:latin typeface="Calibri"/>
                <a:cs typeface="Calibri"/>
              </a:rPr>
              <a:t> </a:t>
            </a:r>
            <a:r>
              <a:rPr sz="1650" dirty="0">
                <a:latin typeface="Calibri"/>
                <a:cs typeface="Calibri"/>
              </a:rPr>
              <a:t>the</a:t>
            </a:r>
            <a:r>
              <a:rPr sz="1650" spc="5" dirty="0">
                <a:latin typeface="Calibri"/>
                <a:cs typeface="Calibri"/>
              </a:rPr>
              <a:t> </a:t>
            </a:r>
            <a:r>
              <a:rPr sz="1650" dirty="0">
                <a:latin typeface="Calibri"/>
                <a:cs typeface="Calibri"/>
              </a:rPr>
              <a:t>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1958975" cy="579755"/>
          </a:xfrm>
          <a:prstGeom prst="rect">
            <a:avLst/>
          </a:prstGeom>
        </p:spPr>
        <p:txBody>
          <a:bodyPr vert="horz" wrap="square" lIns="0" tIns="17145" rIns="0" bIns="0" rtlCol="0">
            <a:spAutoFit/>
          </a:bodyPr>
          <a:lstStyle/>
          <a:p>
            <a:pPr marL="12700">
              <a:lnSpc>
                <a:spcPct val="100000"/>
              </a:lnSpc>
              <a:spcBef>
                <a:spcPts val="135"/>
              </a:spcBef>
            </a:pPr>
            <a:r>
              <a:rPr spc="5" dirty="0"/>
              <a:t>Objectives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691580"/>
            <a:ext cx="7142480" cy="4410075"/>
          </a:xfrm>
          <a:prstGeom prst="rect">
            <a:avLst/>
          </a:prstGeom>
        </p:spPr>
        <p:txBody>
          <a:bodyPr vert="horz" wrap="square" lIns="0" tIns="106045" rIns="0" bIns="0" rtlCol="0">
            <a:spAutoFit/>
          </a:bodyPr>
          <a:lstStyle/>
          <a:p>
            <a:pPr marL="335280" indent="-323215">
              <a:lnSpc>
                <a:spcPct val="100000"/>
              </a:lnSpc>
              <a:spcBef>
                <a:spcPts val="835"/>
              </a:spcBef>
              <a:buSzPct val="45652"/>
              <a:buFont typeface="Wingdings"/>
              <a:buChar char=""/>
              <a:tabLst>
                <a:tab pos="335280" algn="l"/>
                <a:tab pos="335915" algn="l"/>
              </a:tabLst>
            </a:pPr>
            <a:r>
              <a:rPr sz="2300" dirty="0">
                <a:latin typeface="Calibri"/>
                <a:cs typeface="Calibri"/>
              </a:rPr>
              <a:t>Domains</a:t>
            </a:r>
            <a:r>
              <a:rPr sz="2300" spc="10" dirty="0">
                <a:latin typeface="Calibri"/>
                <a:cs typeface="Calibri"/>
              </a:rPr>
              <a:t> </a:t>
            </a:r>
            <a:r>
              <a:rPr sz="2300" dirty="0">
                <a:latin typeface="Calibri"/>
                <a:cs typeface="Calibri"/>
              </a:rPr>
              <a:t>and</a:t>
            </a:r>
            <a:r>
              <a:rPr sz="2300" spc="15" dirty="0">
                <a:latin typeface="Calibri"/>
                <a:cs typeface="Calibri"/>
              </a:rPr>
              <a:t> </a:t>
            </a:r>
            <a:r>
              <a:rPr sz="2300" spc="5" dirty="0">
                <a:latin typeface="Calibri"/>
                <a:cs typeface="Calibri"/>
              </a:rPr>
              <a:t>AD</a:t>
            </a:r>
            <a:r>
              <a:rPr sz="2300" spc="-5" dirty="0">
                <a:latin typeface="Calibri"/>
                <a:cs typeface="Calibri"/>
              </a:rPr>
              <a:t> </a:t>
            </a:r>
            <a:r>
              <a:rPr sz="2300" dirty="0">
                <a:latin typeface="Calibri"/>
                <a:cs typeface="Calibri"/>
              </a:rPr>
              <a:t>(</a:t>
            </a:r>
            <a:r>
              <a:rPr sz="2300" u="sng" dirty="0">
                <a:uFill>
                  <a:solidFill>
                    <a:srgbClr val="000000"/>
                  </a:solidFill>
                </a:uFill>
                <a:latin typeface="Calibri"/>
                <a:cs typeface="Calibri"/>
              </a:rPr>
              <a:t>from</a:t>
            </a:r>
            <a:r>
              <a:rPr sz="2300" u="sng" spc="5" dirty="0">
                <a:uFill>
                  <a:solidFill>
                    <a:srgbClr val="000000"/>
                  </a:solidFill>
                </a:uFill>
                <a:latin typeface="Calibri"/>
                <a:cs typeface="Calibri"/>
              </a:rPr>
              <a:t> </a:t>
            </a:r>
            <a:r>
              <a:rPr sz="2300" u="sng" spc="-15" dirty="0">
                <a:uFill>
                  <a:solidFill>
                    <a:srgbClr val="000000"/>
                  </a:solidFill>
                </a:uFill>
                <a:latin typeface="Calibri"/>
                <a:cs typeface="Calibri"/>
              </a:rPr>
              <a:t>attacker</a:t>
            </a:r>
            <a:r>
              <a:rPr sz="2300" u="sng" spc="5" dirty="0">
                <a:uFill>
                  <a:solidFill>
                    <a:srgbClr val="000000"/>
                  </a:solidFill>
                </a:uFill>
                <a:latin typeface="Calibri"/>
                <a:cs typeface="Calibri"/>
              </a:rPr>
              <a:t> </a:t>
            </a:r>
            <a:r>
              <a:rPr sz="2300" u="sng" spc="-5" dirty="0">
                <a:uFill>
                  <a:solidFill>
                    <a:srgbClr val="000000"/>
                  </a:solidFill>
                </a:uFill>
                <a:latin typeface="Calibri"/>
                <a:cs typeface="Calibri"/>
              </a:rPr>
              <a:t>perspective</a:t>
            </a:r>
            <a:r>
              <a:rPr sz="2300" spc="-5" dirty="0">
                <a:latin typeface="Calibri"/>
                <a:cs typeface="Calibri"/>
              </a:rPr>
              <a:t>)</a:t>
            </a:r>
            <a:endParaRPr sz="2300">
              <a:latin typeface="Calibri"/>
              <a:cs typeface="Calibri"/>
            </a:endParaRPr>
          </a:p>
          <a:p>
            <a:pPr marL="768350" lvl="1" indent="-325120">
              <a:lnSpc>
                <a:spcPct val="100000"/>
              </a:lnSpc>
              <a:spcBef>
                <a:spcPts val="650"/>
              </a:spcBef>
              <a:buSzPct val="74358"/>
              <a:buFont typeface="Symbol"/>
              <a:buChar char=""/>
              <a:tabLst>
                <a:tab pos="768350" algn="l"/>
                <a:tab pos="768985" algn="l"/>
              </a:tabLst>
            </a:pPr>
            <a:r>
              <a:rPr sz="1950" spc="5" dirty="0">
                <a:latin typeface="Calibri"/>
                <a:cs typeface="Calibri"/>
              </a:rPr>
              <a:t>What they </a:t>
            </a:r>
            <a:r>
              <a:rPr sz="1950" dirty="0">
                <a:latin typeface="Calibri"/>
                <a:cs typeface="Calibri"/>
              </a:rPr>
              <a:t>are,</a:t>
            </a:r>
            <a:r>
              <a:rPr sz="1950" spc="10" dirty="0">
                <a:latin typeface="Calibri"/>
                <a:cs typeface="Calibri"/>
              </a:rPr>
              <a:t> how</a:t>
            </a:r>
            <a:r>
              <a:rPr sz="1950" dirty="0">
                <a:latin typeface="Calibri"/>
                <a:cs typeface="Calibri"/>
              </a:rPr>
              <a:t> </a:t>
            </a:r>
            <a:r>
              <a:rPr sz="1950" spc="5" dirty="0">
                <a:latin typeface="Calibri"/>
                <a:cs typeface="Calibri"/>
              </a:rPr>
              <a:t>they</a:t>
            </a:r>
            <a:r>
              <a:rPr sz="1950" spc="15" dirty="0">
                <a:latin typeface="Calibri"/>
                <a:cs typeface="Calibri"/>
              </a:rPr>
              <a:t> </a:t>
            </a:r>
            <a:r>
              <a:rPr sz="1950" dirty="0">
                <a:latin typeface="Calibri"/>
                <a:cs typeface="Calibri"/>
              </a:rPr>
              <a:t>are</a:t>
            </a:r>
            <a:r>
              <a:rPr sz="1950" spc="5" dirty="0">
                <a:latin typeface="Calibri"/>
                <a:cs typeface="Calibri"/>
              </a:rPr>
              <a:t> </a:t>
            </a:r>
            <a:r>
              <a:rPr sz="1950" spc="10" dirty="0">
                <a:latin typeface="Calibri"/>
                <a:cs typeface="Calibri"/>
              </a:rPr>
              <a:t>used</a:t>
            </a:r>
            <a:endParaRPr sz="1950">
              <a:latin typeface="Calibri"/>
              <a:cs typeface="Calibri"/>
            </a:endParaRPr>
          </a:p>
          <a:p>
            <a:pPr lvl="1">
              <a:lnSpc>
                <a:spcPct val="100000"/>
              </a:lnSpc>
              <a:spcBef>
                <a:spcPts val="5"/>
              </a:spcBef>
              <a:buFont typeface="Symbol"/>
              <a:buChar char=""/>
            </a:pPr>
            <a:endParaRPr sz="2150">
              <a:latin typeface="Calibri"/>
              <a:cs typeface="Calibri"/>
            </a:endParaRPr>
          </a:p>
          <a:p>
            <a:pPr marL="768350" lvl="1" indent="-325120">
              <a:lnSpc>
                <a:spcPct val="100000"/>
              </a:lnSpc>
              <a:buSzPct val="74358"/>
              <a:buFont typeface="Symbol"/>
              <a:buChar char=""/>
              <a:tabLst>
                <a:tab pos="768350" algn="l"/>
                <a:tab pos="768985" algn="l"/>
              </a:tabLst>
            </a:pPr>
            <a:r>
              <a:rPr sz="1950" spc="-5" dirty="0">
                <a:latin typeface="Calibri"/>
                <a:cs typeface="Calibri"/>
              </a:rPr>
              <a:t>Key </a:t>
            </a:r>
            <a:r>
              <a:rPr sz="1950" dirty="0">
                <a:latin typeface="Calibri"/>
                <a:cs typeface="Calibri"/>
              </a:rPr>
              <a:t>roles</a:t>
            </a:r>
            <a:r>
              <a:rPr sz="1950" spc="-5" dirty="0">
                <a:latin typeface="Calibri"/>
                <a:cs typeface="Calibri"/>
              </a:rPr>
              <a:t> </a:t>
            </a:r>
            <a:r>
              <a:rPr sz="1950" spc="10" dirty="0">
                <a:latin typeface="Calibri"/>
                <a:cs typeface="Calibri"/>
              </a:rPr>
              <a:t>in</a:t>
            </a:r>
            <a:r>
              <a:rPr sz="1950" dirty="0">
                <a:latin typeface="Calibri"/>
                <a:cs typeface="Calibri"/>
              </a:rPr>
              <a:t> </a:t>
            </a:r>
            <a:r>
              <a:rPr sz="1950" spc="10" dirty="0">
                <a:latin typeface="Calibri"/>
                <a:cs typeface="Calibri"/>
              </a:rPr>
              <a:t>a</a:t>
            </a:r>
            <a:r>
              <a:rPr sz="1950" spc="-10" dirty="0">
                <a:latin typeface="Calibri"/>
                <a:cs typeface="Calibri"/>
              </a:rPr>
              <a:t> </a:t>
            </a:r>
            <a:r>
              <a:rPr sz="1950" spc="10" dirty="0">
                <a:latin typeface="Calibri"/>
                <a:cs typeface="Calibri"/>
              </a:rPr>
              <a:t>domain</a:t>
            </a:r>
            <a:endParaRPr sz="1950">
              <a:latin typeface="Calibri"/>
              <a:cs typeface="Calibri"/>
            </a:endParaRPr>
          </a:p>
          <a:p>
            <a:pPr lvl="1">
              <a:lnSpc>
                <a:spcPct val="100000"/>
              </a:lnSpc>
              <a:spcBef>
                <a:spcPts val="50"/>
              </a:spcBef>
              <a:buFont typeface="Symbol"/>
              <a:buChar char=""/>
            </a:pPr>
            <a:endParaRPr sz="2100">
              <a:latin typeface="Calibri"/>
              <a:cs typeface="Calibri"/>
            </a:endParaRPr>
          </a:p>
          <a:p>
            <a:pPr marL="768350" lvl="1" indent="-325120">
              <a:lnSpc>
                <a:spcPct val="100000"/>
              </a:lnSpc>
              <a:buSzPct val="74358"/>
              <a:buFont typeface="Symbol"/>
              <a:buChar char=""/>
              <a:tabLst>
                <a:tab pos="768350" algn="l"/>
                <a:tab pos="768985" algn="l"/>
              </a:tabLst>
            </a:pPr>
            <a:r>
              <a:rPr sz="1950" spc="10" dirty="0">
                <a:latin typeface="Calibri"/>
                <a:cs typeface="Calibri"/>
              </a:rPr>
              <a:t>Windows</a:t>
            </a:r>
            <a:r>
              <a:rPr sz="1950" spc="-15" dirty="0">
                <a:latin typeface="Calibri"/>
                <a:cs typeface="Calibri"/>
              </a:rPr>
              <a:t> </a:t>
            </a:r>
            <a:r>
              <a:rPr sz="1950" spc="10" dirty="0">
                <a:latin typeface="Calibri"/>
                <a:cs typeface="Calibri"/>
              </a:rPr>
              <a:t>domain </a:t>
            </a:r>
            <a:r>
              <a:rPr sz="1950" spc="5" dirty="0">
                <a:latin typeface="Calibri"/>
                <a:cs typeface="Calibri"/>
              </a:rPr>
              <a:t>technologies</a:t>
            </a:r>
            <a:r>
              <a:rPr sz="1950" spc="20" dirty="0">
                <a:latin typeface="Calibri"/>
                <a:cs typeface="Calibri"/>
              </a:rPr>
              <a:t> </a:t>
            </a:r>
            <a:r>
              <a:rPr sz="1950" spc="5" dirty="0">
                <a:latin typeface="Calibri"/>
                <a:cs typeface="Calibri"/>
              </a:rPr>
              <a:t>-</a:t>
            </a:r>
            <a:r>
              <a:rPr sz="1950" spc="30" dirty="0">
                <a:latin typeface="Calibri"/>
                <a:cs typeface="Calibri"/>
              </a:rPr>
              <a:t> </a:t>
            </a:r>
            <a:r>
              <a:rPr sz="1950" spc="5" dirty="0">
                <a:latin typeface="Calibri"/>
                <a:cs typeface="Calibri"/>
              </a:rPr>
              <a:t>Active</a:t>
            </a:r>
            <a:r>
              <a:rPr sz="1950" spc="20" dirty="0">
                <a:latin typeface="Calibri"/>
                <a:cs typeface="Calibri"/>
              </a:rPr>
              <a:t> </a:t>
            </a:r>
            <a:r>
              <a:rPr sz="1950" spc="-10" dirty="0">
                <a:latin typeface="Calibri"/>
                <a:cs typeface="Calibri"/>
              </a:rPr>
              <a:t>Directory,</a:t>
            </a:r>
            <a:r>
              <a:rPr sz="1950" spc="20" dirty="0">
                <a:latin typeface="Calibri"/>
                <a:cs typeface="Calibri"/>
              </a:rPr>
              <a:t> </a:t>
            </a:r>
            <a:r>
              <a:rPr sz="1950" spc="5" dirty="0">
                <a:latin typeface="Calibri"/>
                <a:cs typeface="Calibri"/>
              </a:rPr>
              <a:t>Group</a:t>
            </a:r>
            <a:r>
              <a:rPr sz="1950" dirty="0">
                <a:latin typeface="Calibri"/>
                <a:cs typeface="Calibri"/>
              </a:rPr>
              <a:t> Policy</a:t>
            </a:r>
            <a:endParaRPr sz="1950">
              <a:latin typeface="Calibri"/>
              <a:cs typeface="Calibri"/>
            </a:endParaRPr>
          </a:p>
          <a:p>
            <a:pPr lvl="1">
              <a:lnSpc>
                <a:spcPct val="100000"/>
              </a:lnSpc>
              <a:spcBef>
                <a:spcPts val="5"/>
              </a:spcBef>
              <a:buFont typeface="Symbol"/>
              <a:buChar char=""/>
            </a:pPr>
            <a:endParaRPr sz="2150">
              <a:latin typeface="Calibri"/>
              <a:cs typeface="Calibri"/>
            </a:endParaRPr>
          </a:p>
          <a:p>
            <a:pPr marL="768350" lvl="1" indent="-325120">
              <a:lnSpc>
                <a:spcPct val="100000"/>
              </a:lnSpc>
              <a:buSzPct val="74358"/>
              <a:buFont typeface="Symbol"/>
              <a:buChar char=""/>
              <a:tabLst>
                <a:tab pos="768350" algn="l"/>
                <a:tab pos="768985" algn="l"/>
              </a:tabLst>
            </a:pPr>
            <a:r>
              <a:rPr sz="1950" spc="15" dirty="0">
                <a:latin typeface="Calibri"/>
                <a:cs typeface="Calibri"/>
              </a:rPr>
              <a:t>Domain</a:t>
            </a:r>
            <a:r>
              <a:rPr sz="1950" spc="-30" dirty="0">
                <a:latin typeface="Calibri"/>
                <a:cs typeface="Calibri"/>
              </a:rPr>
              <a:t> </a:t>
            </a:r>
            <a:r>
              <a:rPr sz="1950" spc="10" dirty="0">
                <a:latin typeface="Calibri"/>
                <a:cs typeface="Calibri"/>
              </a:rPr>
              <a:t>security</a:t>
            </a:r>
            <a:endParaRPr sz="1950">
              <a:latin typeface="Calibri"/>
              <a:cs typeface="Calibri"/>
            </a:endParaRPr>
          </a:p>
          <a:p>
            <a:pPr marL="1199515" lvl="2" indent="-288290">
              <a:lnSpc>
                <a:spcPct val="100000"/>
              </a:lnSpc>
              <a:spcBef>
                <a:spcPts val="229"/>
              </a:spcBef>
              <a:buSzPct val="45454"/>
              <a:buFont typeface="Wingdings"/>
              <a:buChar char=""/>
              <a:tabLst>
                <a:tab pos="1199515" algn="l"/>
                <a:tab pos="1200150" algn="l"/>
              </a:tabLst>
            </a:pPr>
            <a:r>
              <a:rPr sz="1650" dirty="0">
                <a:latin typeface="Calibri"/>
                <a:cs typeface="Calibri"/>
              </a:rPr>
              <a:t>User</a:t>
            </a:r>
            <a:r>
              <a:rPr sz="1650" spc="-10" dirty="0">
                <a:latin typeface="Calibri"/>
                <a:cs typeface="Calibri"/>
              </a:rPr>
              <a:t> </a:t>
            </a:r>
            <a:r>
              <a:rPr sz="1650" spc="-5" dirty="0">
                <a:latin typeface="Calibri"/>
                <a:cs typeface="Calibri"/>
              </a:rPr>
              <a:t>accounts,</a:t>
            </a:r>
            <a:r>
              <a:rPr sz="1650" spc="-10" dirty="0">
                <a:latin typeface="Calibri"/>
                <a:cs typeface="Calibri"/>
              </a:rPr>
              <a:t> </a:t>
            </a:r>
            <a:r>
              <a:rPr sz="1650" spc="-5" dirty="0">
                <a:latin typeface="Calibri"/>
                <a:cs typeface="Calibri"/>
              </a:rPr>
              <a:t>groups,</a:t>
            </a:r>
            <a:r>
              <a:rPr sz="1650" spc="-15" dirty="0">
                <a:latin typeface="Calibri"/>
                <a:cs typeface="Calibri"/>
              </a:rPr>
              <a:t> </a:t>
            </a:r>
            <a:r>
              <a:rPr sz="1650" dirty="0">
                <a:latin typeface="Calibri"/>
                <a:cs typeface="Calibri"/>
              </a:rPr>
              <a:t>permissions</a:t>
            </a:r>
            <a:endParaRPr sz="1650">
              <a:latin typeface="Calibri"/>
              <a:cs typeface="Calibri"/>
            </a:endParaRPr>
          </a:p>
          <a:p>
            <a:pPr marL="1199515" lvl="2" indent="-288290">
              <a:lnSpc>
                <a:spcPct val="100000"/>
              </a:lnSpc>
              <a:spcBef>
                <a:spcPts val="200"/>
              </a:spcBef>
              <a:buSzPct val="45454"/>
              <a:buFont typeface="Wingdings"/>
              <a:buChar char=""/>
              <a:tabLst>
                <a:tab pos="1199515" algn="l"/>
                <a:tab pos="1200150" algn="l"/>
              </a:tabLst>
            </a:pPr>
            <a:r>
              <a:rPr sz="1650" spc="-5" dirty="0">
                <a:latin typeface="Calibri"/>
                <a:cs typeface="Calibri"/>
              </a:rPr>
              <a:t>Credential</a:t>
            </a:r>
            <a:r>
              <a:rPr sz="1650" spc="-50" dirty="0">
                <a:latin typeface="Calibri"/>
                <a:cs typeface="Calibri"/>
              </a:rPr>
              <a:t> </a:t>
            </a:r>
            <a:r>
              <a:rPr sz="1650" spc="-15" dirty="0">
                <a:latin typeface="Calibri"/>
                <a:cs typeface="Calibri"/>
              </a:rPr>
              <a:t>storage</a:t>
            </a:r>
            <a:endParaRPr sz="1650">
              <a:latin typeface="Calibri"/>
              <a:cs typeface="Calibri"/>
            </a:endParaRPr>
          </a:p>
          <a:p>
            <a:pPr marL="1199515" lvl="2" indent="-288290">
              <a:lnSpc>
                <a:spcPct val="100000"/>
              </a:lnSpc>
              <a:spcBef>
                <a:spcPts val="204"/>
              </a:spcBef>
              <a:buSzPct val="45454"/>
              <a:buFont typeface="Wingdings"/>
              <a:buChar char=""/>
              <a:tabLst>
                <a:tab pos="1199515" algn="l"/>
                <a:tab pos="1200150" algn="l"/>
              </a:tabLst>
            </a:pPr>
            <a:r>
              <a:rPr sz="1650" dirty="0">
                <a:latin typeface="Calibri"/>
                <a:cs typeface="Calibri"/>
              </a:rPr>
              <a:t>How</a:t>
            </a:r>
            <a:r>
              <a:rPr sz="1650" spc="-5" dirty="0">
                <a:latin typeface="Calibri"/>
                <a:cs typeface="Calibri"/>
              </a:rPr>
              <a:t> </a:t>
            </a:r>
            <a:r>
              <a:rPr sz="1650" dirty="0">
                <a:latin typeface="Calibri"/>
                <a:cs typeface="Calibri"/>
              </a:rPr>
              <a:t>a</a:t>
            </a:r>
            <a:r>
              <a:rPr sz="1650" spc="-5" dirty="0">
                <a:latin typeface="Calibri"/>
                <a:cs typeface="Calibri"/>
              </a:rPr>
              <a:t> </a:t>
            </a:r>
            <a:r>
              <a:rPr sz="1650" spc="-10" dirty="0">
                <a:latin typeface="Calibri"/>
                <a:cs typeface="Calibri"/>
              </a:rPr>
              <a:t>workstation</a:t>
            </a:r>
            <a:r>
              <a:rPr sz="1650" spc="-20" dirty="0">
                <a:latin typeface="Calibri"/>
                <a:cs typeface="Calibri"/>
              </a:rPr>
              <a:t> </a:t>
            </a:r>
            <a:r>
              <a:rPr sz="1650" dirty="0">
                <a:latin typeface="Calibri"/>
                <a:cs typeface="Calibri"/>
              </a:rPr>
              <a:t>changes</a:t>
            </a:r>
            <a:r>
              <a:rPr sz="1650" spc="-15" dirty="0">
                <a:latin typeface="Calibri"/>
                <a:cs typeface="Calibri"/>
              </a:rPr>
              <a:t> </a:t>
            </a:r>
            <a:r>
              <a:rPr sz="1650" dirty="0">
                <a:latin typeface="Calibri"/>
                <a:cs typeface="Calibri"/>
              </a:rPr>
              <a:t>when</a:t>
            </a:r>
            <a:r>
              <a:rPr sz="1650" spc="5" dirty="0">
                <a:latin typeface="Calibri"/>
                <a:cs typeface="Calibri"/>
              </a:rPr>
              <a:t> </a:t>
            </a:r>
            <a:r>
              <a:rPr sz="1650" dirty="0">
                <a:latin typeface="Calibri"/>
                <a:cs typeface="Calibri"/>
              </a:rPr>
              <a:t>it</a:t>
            </a:r>
            <a:r>
              <a:rPr sz="1650" spc="-20" dirty="0">
                <a:latin typeface="Calibri"/>
                <a:cs typeface="Calibri"/>
              </a:rPr>
              <a:t> </a:t>
            </a:r>
            <a:r>
              <a:rPr sz="1650" dirty="0">
                <a:latin typeface="Calibri"/>
                <a:cs typeface="Calibri"/>
              </a:rPr>
              <a:t>joins</a:t>
            </a:r>
            <a:r>
              <a:rPr sz="1650" spc="-5" dirty="0">
                <a:latin typeface="Calibri"/>
                <a:cs typeface="Calibri"/>
              </a:rPr>
              <a:t> </a:t>
            </a:r>
            <a:r>
              <a:rPr sz="1650" dirty="0">
                <a:latin typeface="Calibri"/>
                <a:cs typeface="Calibri"/>
              </a:rPr>
              <a:t>a</a:t>
            </a:r>
            <a:r>
              <a:rPr sz="1650" spc="-5" dirty="0">
                <a:latin typeface="Calibri"/>
                <a:cs typeface="Calibri"/>
              </a:rPr>
              <a:t> </a:t>
            </a:r>
            <a:r>
              <a:rPr sz="1650" dirty="0">
                <a:latin typeface="Calibri"/>
                <a:cs typeface="Calibri"/>
              </a:rPr>
              <a:t>domain</a:t>
            </a:r>
            <a:endParaRPr sz="1650">
              <a:latin typeface="Calibri"/>
              <a:cs typeface="Calibri"/>
            </a:endParaRPr>
          </a:p>
          <a:p>
            <a:pPr marL="1199515" lvl="2" indent="-288290">
              <a:lnSpc>
                <a:spcPct val="100000"/>
              </a:lnSpc>
              <a:spcBef>
                <a:spcPts val="204"/>
              </a:spcBef>
              <a:buSzPct val="45454"/>
              <a:buFont typeface="Wingdings"/>
              <a:buChar char=""/>
              <a:tabLst>
                <a:tab pos="1199515" algn="l"/>
                <a:tab pos="1200150" algn="l"/>
              </a:tabLst>
            </a:pPr>
            <a:r>
              <a:rPr sz="1650" spc="-5" dirty="0">
                <a:latin typeface="Calibri"/>
                <a:cs typeface="Calibri"/>
              </a:rPr>
              <a:t>Authentication</a:t>
            </a:r>
            <a:r>
              <a:rPr sz="1650" spc="-40" dirty="0">
                <a:latin typeface="Calibri"/>
                <a:cs typeface="Calibri"/>
              </a:rPr>
              <a:t> </a:t>
            </a:r>
            <a:r>
              <a:rPr sz="1650" dirty="0">
                <a:latin typeface="Calibri"/>
                <a:cs typeface="Calibri"/>
              </a:rPr>
              <a:t>and </a:t>
            </a:r>
            <a:r>
              <a:rPr sz="1650" spc="-5" dirty="0">
                <a:latin typeface="Calibri"/>
                <a:cs typeface="Calibri"/>
              </a:rPr>
              <a:t>authorization</a:t>
            </a:r>
            <a:endParaRPr sz="1650">
              <a:latin typeface="Calibri"/>
              <a:cs typeface="Calibri"/>
            </a:endParaRPr>
          </a:p>
          <a:p>
            <a:pPr marL="1199515" lvl="2" indent="-288290">
              <a:lnSpc>
                <a:spcPct val="100000"/>
              </a:lnSpc>
              <a:spcBef>
                <a:spcPts val="204"/>
              </a:spcBef>
              <a:buSzPct val="45454"/>
              <a:buFont typeface="Wingdings"/>
              <a:buChar char=""/>
              <a:tabLst>
                <a:tab pos="1199515" algn="l"/>
                <a:tab pos="1200150" algn="l"/>
              </a:tabLst>
            </a:pPr>
            <a:r>
              <a:rPr sz="1650" spc="-25" dirty="0">
                <a:latin typeface="Calibri"/>
                <a:cs typeface="Calibri"/>
              </a:rPr>
              <a:t>Trusts</a:t>
            </a:r>
            <a:endParaRPr sz="1650">
              <a:latin typeface="Calibri"/>
              <a:cs typeface="Calibri"/>
            </a:endParaRPr>
          </a:p>
          <a:p>
            <a:pPr marL="1199515" lvl="2" indent="-288290">
              <a:lnSpc>
                <a:spcPct val="100000"/>
              </a:lnSpc>
              <a:spcBef>
                <a:spcPts val="215"/>
              </a:spcBef>
              <a:buSzPct val="45454"/>
              <a:buFont typeface="Wingdings"/>
              <a:buChar char=""/>
              <a:tabLst>
                <a:tab pos="1199515" algn="l"/>
                <a:tab pos="1200150" algn="l"/>
              </a:tabLst>
            </a:pPr>
            <a:r>
              <a:rPr sz="1650" spc="-10" dirty="0">
                <a:latin typeface="Calibri"/>
                <a:cs typeface="Calibri"/>
              </a:rPr>
              <a:t>Policy</a:t>
            </a:r>
            <a:r>
              <a:rPr sz="1650" spc="-35" dirty="0">
                <a:latin typeface="Calibri"/>
                <a:cs typeface="Calibri"/>
              </a:rPr>
              <a:t> </a:t>
            </a:r>
            <a:r>
              <a:rPr sz="1650" spc="-5" dirty="0">
                <a:latin typeface="Calibri"/>
                <a:cs typeface="Calibri"/>
              </a:rPr>
              <a:t>settings</a:t>
            </a:r>
            <a:endParaRPr sz="165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4782185" cy="579755"/>
          </a:xfrm>
          <a:prstGeom prst="rect">
            <a:avLst/>
          </a:prstGeom>
        </p:spPr>
        <p:txBody>
          <a:bodyPr vert="horz" wrap="square" lIns="0" tIns="17145" rIns="0" bIns="0" rtlCol="0">
            <a:spAutoFit/>
          </a:bodyPr>
          <a:lstStyle/>
          <a:p>
            <a:pPr marL="12700">
              <a:lnSpc>
                <a:spcPct val="100000"/>
              </a:lnSpc>
              <a:spcBef>
                <a:spcPts val="135"/>
              </a:spcBef>
            </a:pPr>
            <a:r>
              <a:rPr spc="10" dirty="0"/>
              <a:t>Windows</a:t>
            </a:r>
            <a:r>
              <a:rPr spc="-30" dirty="0"/>
              <a:t> </a:t>
            </a:r>
            <a:r>
              <a:rPr spc="10" dirty="0"/>
              <a:t>Super</a:t>
            </a:r>
            <a:r>
              <a:rPr spc="-20" dirty="0"/>
              <a:t> </a:t>
            </a:r>
            <a:r>
              <a:rPr spc="5" dirty="0"/>
              <a:t>Privileges</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52081" y="1659410"/>
            <a:ext cx="8086725" cy="956944"/>
          </a:xfrm>
          <a:prstGeom prst="rect">
            <a:avLst/>
          </a:prstGeom>
        </p:spPr>
        <p:txBody>
          <a:bodyPr vert="horz" wrap="square" lIns="0" tIns="131445" rIns="0" bIns="0" rtlCol="0">
            <a:spAutoFit/>
          </a:bodyPr>
          <a:lstStyle/>
          <a:p>
            <a:pPr marL="50800">
              <a:lnSpc>
                <a:spcPct val="100000"/>
              </a:lnSpc>
              <a:spcBef>
                <a:spcPts val="1035"/>
              </a:spcBef>
            </a:pPr>
            <a:r>
              <a:rPr sz="2800" spc="-20" dirty="0">
                <a:latin typeface="Calibri"/>
                <a:cs typeface="Calibri"/>
              </a:rPr>
              <a:t>From</a:t>
            </a:r>
            <a:r>
              <a:rPr sz="2800" spc="15" dirty="0">
                <a:latin typeface="Calibri"/>
                <a:cs typeface="Calibri"/>
              </a:rPr>
              <a:t> </a:t>
            </a:r>
            <a:r>
              <a:rPr sz="2800" i="1" spc="-5" dirty="0">
                <a:latin typeface="Calibri"/>
                <a:cs typeface="Calibri"/>
              </a:rPr>
              <a:t>Windows </a:t>
            </a:r>
            <a:r>
              <a:rPr sz="2800" i="1" spc="-10" dirty="0">
                <a:latin typeface="Calibri"/>
                <a:cs typeface="Calibri"/>
              </a:rPr>
              <a:t>Internals </a:t>
            </a:r>
            <a:r>
              <a:rPr sz="2800" i="1" spc="-20" dirty="0">
                <a:latin typeface="Calibri"/>
                <a:cs typeface="Calibri"/>
              </a:rPr>
              <a:t>Part</a:t>
            </a:r>
            <a:r>
              <a:rPr sz="2800" i="1" spc="15" dirty="0">
                <a:latin typeface="Calibri"/>
                <a:cs typeface="Calibri"/>
              </a:rPr>
              <a:t> </a:t>
            </a:r>
            <a:r>
              <a:rPr sz="2800" i="1" spc="-10" dirty="0">
                <a:latin typeface="Calibri"/>
                <a:cs typeface="Calibri"/>
              </a:rPr>
              <a:t>One:</a:t>
            </a:r>
            <a:r>
              <a:rPr sz="2800" i="1" spc="25" dirty="0">
                <a:latin typeface="Calibri"/>
                <a:cs typeface="Calibri"/>
              </a:rPr>
              <a:t> </a:t>
            </a:r>
            <a:r>
              <a:rPr sz="2800" i="1" dirty="0">
                <a:latin typeface="Calibri"/>
                <a:cs typeface="Calibri"/>
              </a:rPr>
              <a:t>6</a:t>
            </a:r>
            <a:r>
              <a:rPr sz="2775" i="1" baseline="25525" dirty="0">
                <a:latin typeface="Calibri"/>
                <a:cs typeface="Calibri"/>
              </a:rPr>
              <a:t>th</a:t>
            </a:r>
            <a:r>
              <a:rPr sz="2775" i="1" spc="337" baseline="25525" dirty="0">
                <a:latin typeface="Calibri"/>
                <a:cs typeface="Calibri"/>
              </a:rPr>
              <a:t> </a:t>
            </a:r>
            <a:r>
              <a:rPr sz="2800" i="1" spc="-10" dirty="0">
                <a:latin typeface="Calibri"/>
                <a:cs typeface="Calibri"/>
              </a:rPr>
              <a:t>edition,</a:t>
            </a:r>
            <a:r>
              <a:rPr sz="2800" i="1" spc="20" dirty="0">
                <a:latin typeface="Calibri"/>
                <a:cs typeface="Calibri"/>
              </a:rPr>
              <a:t> </a:t>
            </a:r>
            <a:r>
              <a:rPr sz="2800" spc="-10" dirty="0">
                <a:latin typeface="Calibri"/>
                <a:cs typeface="Calibri"/>
              </a:rPr>
              <a:t>page 546</a:t>
            </a:r>
            <a:endParaRPr sz="2800">
              <a:latin typeface="Calibri"/>
              <a:cs typeface="Calibri"/>
            </a:endParaRPr>
          </a:p>
          <a:p>
            <a:pPr marL="806450" indent="-325120">
              <a:lnSpc>
                <a:spcPct val="100000"/>
              </a:lnSpc>
              <a:spcBef>
                <a:spcPts val="690"/>
              </a:spcBef>
              <a:buSzPct val="74358"/>
              <a:buFont typeface="Symbol"/>
              <a:buChar char=""/>
              <a:tabLst>
                <a:tab pos="806450" algn="l"/>
                <a:tab pos="807085" algn="l"/>
              </a:tabLst>
            </a:pPr>
            <a:r>
              <a:rPr sz="1950" spc="10" dirty="0">
                <a:latin typeface="Calibri"/>
                <a:cs typeface="Calibri"/>
              </a:rPr>
              <a:t>SeDebugPrivilege</a:t>
            </a:r>
            <a:endParaRPr sz="1950">
              <a:latin typeface="Calibri"/>
              <a:cs typeface="Calibri"/>
            </a:endParaRPr>
          </a:p>
        </p:txBody>
      </p:sp>
      <p:sp>
        <p:nvSpPr>
          <p:cNvPr id="4" name="object 4"/>
          <p:cNvSpPr txBox="1"/>
          <p:nvPr/>
        </p:nvSpPr>
        <p:spPr>
          <a:xfrm>
            <a:off x="1121473" y="2594584"/>
            <a:ext cx="8078470" cy="3782695"/>
          </a:xfrm>
          <a:prstGeom prst="rect">
            <a:avLst/>
          </a:prstGeom>
        </p:spPr>
        <p:txBody>
          <a:bodyPr vert="horz" wrap="square" lIns="0" tIns="38100" rIns="0" bIns="0" rtlCol="0">
            <a:spAutoFit/>
          </a:bodyPr>
          <a:lstStyle/>
          <a:p>
            <a:pPr marL="736600" indent="-323215">
              <a:lnSpc>
                <a:spcPct val="100000"/>
              </a:lnSpc>
              <a:spcBef>
                <a:spcPts val="300"/>
              </a:spcBef>
              <a:buSzPct val="75000"/>
              <a:buFont typeface="Symbol"/>
              <a:buChar char=""/>
              <a:tabLst>
                <a:tab pos="735965" algn="l"/>
                <a:tab pos="736600" algn="l"/>
              </a:tabLst>
            </a:pPr>
            <a:r>
              <a:rPr sz="1400" spc="-5" dirty="0">
                <a:latin typeface="Calibri"/>
                <a:cs typeface="Calibri"/>
              </a:rPr>
              <a:t>Open</a:t>
            </a:r>
            <a:r>
              <a:rPr sz="1400" spc="-15" dirty="0">
                <a:latin typeface="Calibri"/>
                <a:cs typeface="Calibri"/>
              </a:rPr>
              <a:t> </a:t>
            </a:r>
            <a:r>
              <a:rPr sz="1400" spc="-10" dirty="0">
                <a:latin typeface="Calibri"/>
                <a:cs typeface="Calibri"/>
              </a:rPr>
              <a:t>any</a:t>
            </a:r>
            <a:r>
              <a:rPr sz="1400" spc="-5" dirty="0">
                <a:latin typeface="Calibri"/>
                <a:cs typeface="Calibri"/>
              </a:rPr>
              <a:t> </a:t>
            </a:r>
            <a:r>
              <a:rPr sz="1400" spc="-10" dirty="0">
                <a:latin typeface="Calibri"/>
                <a:cs typeface="Calibri"/>
              </a:rPr>
              <a:t>process</a:t>
            </a:r>
            <a:r>
              <a:rPr sz="1400" spc="-15" dirty="0">
                <a:latin typeface="Calibri"/>
                <a:cs typeface="Calibri"/>
              </a:rPr>
              <a:t> </a:t>
            </a:r>
            <a:r>
              <a:rPr sz="1400" dirty="0">
                <a:latin typeface="Calibri"/>
                <a:cs typeface="Calibri"/>
              </a:rPr>
              <a:t>on</a:t>
            </a:r>
            <a:r>
              <a:rPr sz="1400" spc="-25" dirty="0">
                <a:latin typeface="Calibri"/>
                <a:cs typeface="Calibri"/>
              </a:rPr>
              <a:t> </a:t>
            </a:r>
            <a:r>
              <a:rPr sz="1400" spc="-10" dirty="0">
                <a:latin typeface="Calibri"/>
                <a:cs typeface="Calibri"/>
              </a:rPr>
              <a:t>system</a:t>
            </a:r>
            <a:endParaRPr sz="1400">
              <a:latin typeface="Calibri"/>
              <a:cs typeface="Calibri"/>
            </a:endParaRPr>
          </a:p>
          <a:p>
            <a:pPr marL="736600" indent="-323215">
              <a:lnSpc>
                <a:spcPct val="100000"/>
              </a:lnSpc>
              <a:spcBef>
                <a:spcPts val="204"/>
              </a:spcBef>
              <a:buSzPct val="75000"/>
              <a:buFont typeface="Symbol"/>
              <a:buChar char=""/>
              <a:tabLst>
                <a:tab pos="735965" algn="l"/>
                <a:tab pos="736600" algn="l"/>
              </a:tabLst>
            </a:pPr>
            <a:r>
              <a:rPr sz="1400" spc="-5" dirty="0">
                <a:latin typeface="Calibri"/>
                <a:cs typeface="Calibri"/>
              </a:rPr>
              <a:t>Inject</a:t>
            </a:r>
            <a:r>
              <a:rPr sz="1400" spc="25" dirty="0">
                <a:latin typeface="Calibri"/>
                <a:cs typeface="Calibri"/>
              </a:rPr>
              <a:t> </a:t>
            </a:r>
            <a:r>
              <a:rPr sz="1400" spc="-10" dirty="0">
                <a:latin typeface="Calibri"/>
                <a:cs typeface="Calibri"/>
              </a:rPr>
              <a:t>thread</a:t>
            </a:r>
            <a:r>
              <a:rPr sz="1400" spc="20" dirty="0">
                <a:latin typeface="Calibri"/>
                <a:cs typeface="Calibri"/>
              </a:rPr>
              <a:t> </a:t>
            </a:r>
            <a:r>
              <a:rPr sz="1400" spc="-5" dirty="0">
                <a:latin typeface="Calibri"/>
                <a:cs typeface="Calibri"/>
              </a:rPr>
              <a:t>twith</a:t>
            </a:r>
            <a:r>
              <a:rPr sz="1400" spc="10" dirty="0">
                <a:latin typeface="Calibri"/>
                <a:cs typeface="Calibri"/>
              </a:rPr>
              <a:t> </a:t>
            </a:r>
            <a:r>
              <a:rPr sz="1400" spc="-10" dirty="0">
                <a:latin typeface="Calibri"/>
                <a:cs typeface="Calibri"/>
              </a:rPr>
              <a:t>CreateRemoteThread</a:t>
            </a:r>
            <a:r>
              <a:rPr sz="1400" spc="30" dirty="0">
                <a:latin typeface="Calibri"/>
                <a:cs typeface="Calibri"/>
              </a:rPr>
              <a:t> </a:t>
            </a:r>
            <a:r>
              <a:rPr sz="1400" spc="-10" dirty="0">
                <a:latin typeface="Calibri"/>
                <a:cs typeface="Calibri"/>
              </a:rPr>
              <a:t>to</a:t>
            </a:r>
            <a:r>
              <a:rPr sz="1400" spc="5" dirty="0">
                <a:latin typeface="Calibri"/>
                <a:cs typeface="Calibri"/>
              </a:rPr>
              <a:t> </a:t>
            </a:r>
            <a:r>
              <a:rPr sz="1400" spc="-15" dirty="0">
                <a:latin typeface="Calibri"/>
                <a:cs typeface="Calibri"/>
              </a:rPr>
              <a:t>execute</a:t>
            </a:r>
            <a:r>
              <a:rPr sz="1400" spc="30" dirty="0">
                <a:latin typeface="Calibri"/>
                <a:cs typeface="Calibri"/>
              </a:rPr>
              <a:t> </a:t>
            </a:r>
            <a:r>
              <a:rPr sz="1400" spc="-5" dirty="0">
                <a:latin typeface="Calibri"/>
                <a:cs typeface="Calibri"/>
              </a:rPr>
              <a:t>injected</a:t>
            </a:r>
            <a:r>
              <a:rPr sz="1400" spc="20" dirty="0">
                <a:latin typeface="Calibri"/>
                <a:cs typeface="Calibri"/>
              </a:rPr>
              <a:t> </a:t>
            </a:r>
            <a:r>
              <a:rPr sz="1400" spc="-10" dirty="0">
                <a:latin typeface="Calibri"/>
                <a:cs typeface="Calibri"/>
              </a:rPr>
              <a:t>code</a:t>
            </a:r>
            <a:r>
              <a:rPr sz="1400" spc="10" dirty="0">
                <a:latin typeface="Calibri"/>
                <a:cs typeface="Calibri"/>
              </a:rPr>
              <a:t> </a:t>
            </a:r>
            <a:r>
              <a:rPr sz="1400" dirty="0">
                <a:latin typeface="Calibri"/>
                <a:cs typeface="Calibri"/>
              </a:rPr>
              <a:t>in</a:t>
            </a:r>
            <a:r>
              <a:rPr sz="1400" spc="-5" dirty="0">
                <a:latin typeface="Calibri"/>
                <a:cs typeface="Calibri"/>
              </a:rPr>
              <a:t> more-privileged</a:t>
            </a:r>
            <a:r>
              <a:rPr sz="1400" spc="10" dirty="0">
                <a:latin typeface="Calibri"/>
                <a:cs typeface="Calibri"/>
              </a:rPr>
              <a:t> </a:t>
            </a:r>
            <a:r>
              <a:rPr sz="1400" spc="-5" dirty="0">
                <a:latin typeface="Calibri"/>
                <a:cs typeface="Calibri"/>
              </a:rPr>
              <a:t>security</a:t>
            </a:r>
            <a:r>
              <a:rPr sz="1400" spc="15" dirty="0">
                <a:latin typeface="Calibri"/>
                <a:cs typeface="Calibri"/>
              </a:rPr>
              <a:t> </a:t>
            </a:r>
            <a:r>
              <a:rPr sz="1400" spc="-15" dirty="0">
                <a:latin typeface="Calibri"/>
                <a:cs typeface="Calibri"/>
              </a:rPr>
              <a:t>context</a:t>
            </a:r>
            <a:endParaRPr sz="1400">
              <a:latin typeface="Calibri"/>
              <a:cs typeface="Calibri"/>
            </a:endParaRPr>
          </a:p>
          <a:p>
            <a:pPr>
              <a:lnSpc>
                <a:spcPct val="100000"/>
              </a:lnSpc>
              <a:spcBef>
                <a:spcPts val="45"/>
              </a:spcBef>
            </a:pPr>
            <a:endParaRPr sz="1500">
              <a:latin typeface="Calibri"/>
              <a:cs typeface="Calibri"/>
            </a:endParaRPr>
          </a:p>
          <a:p>
            <a:pPr marL="337185" indent="-325120">
              <a:lnSpc>
                <a:spcPct val="100000"/>
              </a:lnSpc>
              <a:buSzPct val="74358"/>
              <a:buFont typeface="Symbol"/>
              <a:buChar char=""/>
              <a:tabLst>
                <a:tab pos="337185" algn="l"/>
                <a:tab pos="337820" algn="l"/>
              </a:tabLst>
            </a:pPr>
            <a:r>
              <a:rPr sz="1950" dirty="0">
                <a:latin typeface="Calibri"/>
                <a:cs typeface="Calibri"/>
              </a:rPr>
              <a:t>SeTakeOwnershipPrivilege</a:t>
            </a:r>
            <a:endParaRPr sz="1950">
              <a:latin typeface="Calibri"/>
              <a:cs typeface="Calibri"/>
            </a:endParaRPr>
          </a:p>
          <a:p>
            <a:pPr marL="736600" lvl="1" indent="-323215">
              <a:lnSpc>
                <a:spcPct val="100000"/>
              </a:lnSpc>
              <a:spcBef>
                <a:spcPts val="250"/>
              </a:spcBef>
              <a:buSzPct val="75000"/>
              <a:buFont typeface="Symbol"/>
              <a:buChar char=""/>
              <a:tabLst>
                <a:tab pos="735965" algn="l"/>
                <a:tab pos="736600" algn="l"/>
              </a:tabLst>
            </a:pPr>
            <a:r>
              <a:rPr sz="1400" spc="-45" dirty="0">
                <a:latin typeface="Calibri"/>
                <a:cs typeface="Calibri"/>
              </a:rPr>
              <a:t>Take</a:t>
            </a:r>
            <a:r>
              <a:rPr sz="1400" spc="5" dirty="0">
                <a:latin typeface="Calibri"/>
                <a:cs typeface="Calibri"/>
              </a:rPr>
              <a:t> </a:t>
            </a:r>
            <a:r>
              <a:rPr sz="1400" spc="-5" dirty="0">
                <a:latin typeface="Calibri"/>
                <a:cs typeface="Calibri"/>
              </a:rPr>
              <a:t>ownership</a:t>
            </a:r>
            <a:r>
              <a:rPr sz="1400" spc="-10" dirty="0">
                <a:latin typeface="Calibri"/>
                <a:cs typeface="Calibri"/>
              </a:rPr>
              <a:t> by</a:t>
            </a:r>
            <a:r>
              <a:rPr sz="1400" spc="10" dirty="0">
                <a:latin typeface="Calibri"/>
                <a:cs typeface="Calibri"/>
              </a:rPr>
              <a:t> </a:t>
            </a:r>
            <a:r>
              <a:rPr sz="1400" spc="-5" dirty="0">
                <a:latin typeface="Calibri"/>
                <a:cs typeface="Calibri"/>
              </a:rPr>
              <a:t>writing its</a:t>
            </a:r>
            <a:r>
              <a:rPr sz="1400" spc="20" dirty="0">
                <a:latin typeface="Calibri"/>
                <a:cs typeface="Calibri"/>
              </a:rPr>
              <a:t> </a:t>
            </a:r>
            <a:r>
              <a:rPr sz="1400" dirty="0">
                <a:latin typeface="Calibri"/>
                <a:cs typeface="Calibri"/>
              </a:rPr>
              <a:t>own</a:t>
            </a:r>
            <a:r>
              <a:rPr sz="1400" spc="-20" dirty="0">
                <a:latin typeface="Calibri"/>
                <a:cs typeface="Calibri"/>
              </a:rPr>
              <a:t> </a:t>
            </a:r>
            <a:r>
              <a:rPr sz="1400" spc="-5" dirty="0">
                <a:latin typeface="Calibri"/>
                <a:cs typeface="Calibri"/>
              </a:rPr>
              <a:t>SID</a:t>
            </a:r>
            <a:r>
              <a:rPr sz="1400" spc="-15" dirty="0">
                <a:latin typeface="Calibri"/>
                <a:cs typeface="Calibri"/>
              </a:rPr>
              <a:t> </a:t>
            </a:r>
            <a:r>
              <a:rPr sz="1400" spc="-10" dirty="0">
                <a:latin typeface="Calibri"/>
                <a:cs typeface="Calibri"/>
              </a:rPr>
              <a:t>to</a:t>
            </a:r>
            <a:r>
              <a:rPr sz="1400" dirty="0">
                <a:latin typeface="Calibri"/>
                <a:cs typeface="Calibri"/>
              </a:rPr>
              <a:t> </a:t>
            </a:r>
            <a:r>
              <a:rPr sz="1400" spc="-5" dirty="0">
                <a:latin typeface="Calibri"/>
                <a:cs typeface="Calibri"/>
              </a:rPr>
              <a:t>owner</a:t>
            </a:r>
            <a:r>
              <a:rPr sz="1400" spc="-10" dirty="0">
                <a:latin typeface="Calibri"/>
                <a:cs typeface="Calibri"/>
              </a:rPr>
              <a:t> </a:t>
            </a:r>
            <a:r>
              <a:rPr sz="1400" dirty="0">
                <a:latin typeface="Calibri"/>
                <a:cs typeface="Calibri"/>
              </a:rPr>
              <a:t>field</a:t>
            </a:r>
            <a:r>
              <a:rPr sz="1400" spc="-5" dirty="0">
                <a:latin typeface="Calibri"/>
                <a:cs typeface="Calibri"/>
              </a:rPr>
              <a:t> </a:t>
            </a:r>
            <a:r>
              <a:rPr sz="1400" dirty="0">
                <a:latin typeface="Calibri"/>
                <a:cs typeface="Calibri"/>
              </a:rPr>
              <a:t>of</a:t>
            </a:r>
            <a:r>
              <a:rPr sz="1400" spc="-10" dirty="0">
                <a:latin typeface="Calibri"/>
                <a:cs typeface="Calibri"/>
              </a:rPr>
              <a:t> object’s</a:t>
            </a:r>
            <a:r>
              <a:rPr sz="1400" spc="15" dirty="0">
                <a:latin typeface="Calibri"/>
                <a:cs typeface="Calibri"/>
              </a:rPr>
              <a:t> </a:t>
            </a:r>
            <a:r>
              <a:rPr sz="1400" spc="-5" dirty="0">
                <a:latin typeface="Calibri"/>
                <a:cs typeface="Calibri"/>
              </a:rPr>
              <a:t>security</a:t>
            </a:r>
            <a:r>
              <a:rPr sz="1400" spc="15" dirty="0">
                <a:latin typeface="Calibri"/>
                <a:cs typeface="Calibri"/>
              </a:rPr>
              <a:t> </a:t>
            </a:r>
            <a:r>
              <a:rPr sz="1400" spc="-5" dirty="0">
                <a:latin typeface="Calibri"/>
                <a:cs typeface="Calibri"/>
              </a:rPr>
              <a:t>descriptor</a:t>
            </a:r>
            <a:endParaRPr sz="1400">
              <a:latin typeface="Calibri"/>
              <a:cs typeface="Calibri"/>
            </a:endParaRPr>
          </a:p>
          <a:p>
            <a:pPr lvl="1">
              <a:lnSpc>
                <a:spcPct val="100000"/>
              </a:lnSpc>
              <a:spcBef>
                <a:spcPts val="40"/>
              </a:spcBef>
              <a:buFont typeface="Symbol"/>
              <a:buChar char=""/>
            </a:pPr>
            <a:endParaRPr sz="1500">
              <a:latin typeface="Calibri"/>
              <a:cs typeface="Calibri"/>
            </a:endParaRPr>
          </a:p>
          <a:p>
            <a:pPr marL="337185" indent="-325120">
              <a:lnSpc>
                <a:spcPct val="100000"/>
              </a:lnSpc>
              <a:buSzPct val="74358"/>
              <a:buFont typeface="Symbol"/>
              <a:buChar char=""/>
              <a:tabLst>
                <a:tab pos="337185" algn="l"/>
                <a:tab pos="337820" algn="l"/>
              </a:tabLst>
            </a:pPr>
            <a:r>
              <a:rPr sz="1950" spc="5" dirty="0">
                <a:latin typeface="Calibri"/>
                <a:cs typeface="Calibri"/>
              </a:rPr>
              <a:t>SeRestorePrivilege</a:t>
            </a:r>
            <a:endParaRPr sz="1950">
              <a:latin typeface="Calibri"/>
              <a:cs typeface="Calibri"/>
            </a:endParaRPr>
          </a:p>
          <a:p>
            <a:pPr marL="736600" lvl="1" indent="-323215">
              <a:lnSpc>
                <a:spcPct val="100000"/>
              </a:lnSpc>
              <a:spcBef>
                <a:spcPts val="229"/>
              </a:spcBef>
              <a:buSzPct val="75000"/>
              <a:buFont typeface="Symbol"/>
              <a:buChar char=""/>
              <a:tabLst>
                <a:tab pos="735965" algn="l"/>
                <a:tab pos="736600" algn="l"/>
              </a:tabLst>
            </a:pPr>
            <a:r>
              <a:rPr sz="1600" spc="-10" dirty="0">
                <a:latin typeface="Calibri"/>
                <a:cs typeface="Calibri"/>
              </a:rPr>
              <a:t>Replace</a:t>
            </a:r>
            <a:r>
              <a:rPr sz="1600" dirty="0">
                <a:latin typeface="Calibri"/>
                <a:cs typeface="Calibri"/>
              </a:rPr>
              <a:t> </a:t>
            </a:r>
            <a:r>
              <a:rPr sz="1600" spc="-15" dirty="0">
                <a:latin typeface="Calibri"/>
                <a:cs typeface="Calibri"/>
              </a:rPr>
              <a:t>any</a:t>
            </a:r>
            <a:r>
              <a:rPr sz="1600" spc="-20" dirty="0">
                <a:latin typeface="Calibri"/>
                <a:cs typeface="Calibri"/>
              </a:rPr>
              <a:t> </a:t>
            </a:r>
            <a:r>
              <a:rPr sz="1600" dirty="0">
                <a:latin typeface="Calibri"/>
                <a:cs typeface="Calibri"/>
              </a:rPr>
              <a:t>file</a:t>
            </a:r>
            <a:r>
              <a:rPr sz="1600" spc="-20" dirty="0">
                <a:latin typeface="Calibri"/>
                <a:cs typeface="Calibri"/>
              </a:rPr>
              <a:t> </a:t>
            </a:r>
            <a:r>
              <a:rPr sz="1600" spc="-5" dirty="0">
                <a:latin typeface="Calibri"/>
                <a:cs typeface="Calibri"/>
              </a:rPr>
              <a:t>on</a:t>
            </a:r>
            <a:r>
              <a:rPr sz="1600" spc="10" dirty="0">
                <a:latin typeface="Calibri"/>
                <a:cs typeface="Calibri"/>
              </a:rPr>
              <a:t> </a:t>
            </a:r>
            <a:r>
              <a:rPr sz="1600" spc="-15" dirty="0">
                <a:latin typeface="Calibri"/>
                <a:cs typeface="Calibri"/>
              </a:rPr>
              <a:t>system</a:t>
            </a:r>
            <a:r>
              <a:rPr sz="1600" spc="-5" dirty="0">
                <a:latin typeface="Calibri"/>
                <a:cs typeface="Calibri"/>
              </a:rPr>
              <a:t> with </a:t>
            </a:r>
            <a:r>
              <a:rPr sz="1600" spc="-15" dirty="0">
                <a:latin typeface="Calibri"/>
                <a:cs typeface="Calibri"/>
              </a:rPr>
              <a:t>your</a:t>
            </a:r>
            <a:r>
              <a:rPr sz="1600" spc="15" dirty="0">
                <a:latin typeface="Calibri"/>
                <a:cs typeface="Calibri"/>
              </a:rPr>
              <a:t> </a:t>
            </a:r>
            <a:r>
              <a:rPr sz="1600" spc="-10" dirty="0">
                <a:latin typeface="Calibri"/>
                <a:cs typeface="Calibri"/>
              </a:rPr>
              <a:t>own</a:t>
            </a:r>
            <a:endParaRPr sz="1600">
              <a:latin typeface="Calibri"/>
              <a:cs typeface="Calibri"/>
            </a:endParaRPr>
          </a:p>
          <a:p>
            <a:pPr lvl="1">
              <a:lnSpc>
                <a:spcPct val="100000"/>
              </a:lnSpc>
              <a:spcBef>
                <a:spcPts val="60"/>
              </a:spcBef>
              <a:buFont typeface="Symbol"/>
              <a:buChar char=""/>
            </a:pPr>
            <a:endParaRPr sz="1750">
              <a:latin typeface="Calibri"/>
              <a:cs typeface="Calibri"/>
            </a:endParaRPr>
          </a:p>
          <a:p>
            <a:pPr marL="337185" indent="-325120">
              <a:lnSpc>
                <a:spcPct val="100000"/>
              </a:lnSpc>
              <a:buSzPct val="74358"/>
              <a:buFont typeface="Symbol"/>
              <a:buChar char=""/>
              <a:tabLst>
                <a:tab pos="337185" algn="l"/>
                <a:tab pos="337820" algn="l"/>
              </a:tabLst>
            </a:pPr>
            <a:r>
              <a:rPr sz="1950" spc="10" dirty="0">
                <a:latin typeface="Calibri"/>
                <a:cs typeface="Calibri"/>
              </a:rPr>
              <a:t>SeLoadDriverPrivilege</a:t>
            </a:r>
            <a:endParaRPr sz="1950">
              <a:latin typeface="Calibri"/>
              <a:cs typeface="Calibri"/>
            </a:endParaRPr>
          </a:p>
          <a:p>
            <a:pPr marL="736600" lvl="1" indent="-323215">
              <a:lnSpc>
                <a:spcPct val="100000"/>
              </a:lnSpc>
              <a:spcBef>
                <a:spcPts val="229"/>
              </a:spcBef>
              <a:buSzPct val="75000"/>
              <a:buFont typeface="Symbol"/>
              <a:buChar char=""/>
              <a:tabLst>
                <a:tab pos="735965" algn="l"/>
                <a:tab pos="736600" algn="l"/>
              </a:tabLst>
            </a:pPr>
            <a:r>
              <a:rPr sz="1600" spc="-5" dirty="0">
                <a:latin typeface="Calibri"/>
                <a:cs typeface="Calibri"/>
              </a:rPr>
              <a:t>Load</a:t>
            </a:r>
            <a:r>
              <a:rPr sz="1600" spc="-25" dirty="0">
                <a:latin typeface="Calibri"/>
                <a:cs typeface="Calibri"/>
              </a:rPr>
              <a:t> </a:t>
            </a:r>
            <a:r>
              <a:rPr sz="1600" spc="-15" dirty="0">
                <a:latin typeface="Calibri"/>
                <a:cs typeface="Calibri"/>
              </a:rPr>
              <a:t>drivers</a:t>
            </a:r>
            <a:endParaRPr sz="1600">
              <a:latin typeface="Calibri"/>
              <a:cs typeface="Calibri"/>
            </a:endParaRPr>
          </a:p>
          <a:p>
            <a:pPr lvl="1">
              <a:lnSpc>
                <a:spcPct val="100000"/>
              </a:lnSpc>
              <a:spcBef>
                <a:spcPts val="55"/>
              </a:spcBef>
              <a:buFont typeface="Symbol"/>
              <a:buChar char=""/>
            </a:pPr>
            <a:endParaRPr sz="1700">
              <a:latin typeface="Calibri"/>
              <a:cs typeface="Calibri"/>
            </a:endParaRPr>
          </a:p>
          <a:p>
            <a:pPr marL="337185" indent="-325120">
              <a:lnSpc>
                <a:spcPct val="100000"/>
              </a:lnSpc>
              <a:spcBef>
                <a:spcPts val="5"/>
              </a:spcBef>
              <a:buSzPct val="74358"/>
              <a:buFont typeface="Symbol"/>
              <a:buChar char=""/>
              <a:tabLst>
                <a:tab pos="337185" algn="l"/>
                <a:tab pos="337820" algn="l"/>
              </a:tabLst>
            </a:pPr>
            <a:r>
              <a:rPr sz="1950" spc="-5" dirty="0">
                <a:latin typeface="Calibri"/>
                <a:cs typeface="Calibri"/>
              </a:rPr>
              <a:t>SeCreateTokenPrivilege</a:t>
            </a:r>
            <a:endParaRPr sz="1950">
              <a:latin typeface="Calibri"/>
              <a:cs typeface="Calibri"/>
            </a:endParaRPr>
          </a:p>
          <a:p>
            <a:pPr marL="736600" lvl="1" indent="-323215">
              <a:lnSpc>
                <a:spcPct val="100000"/>
              </a:lnSpc>
              <a:spcBef>
                <a:spcPts val="229"/>
              </a:spcBef>
              <a:buSzPct val="75000"/>
              <a:buFont typeface="Symbol"/>
              <a:buChar char=""/>
              <a:tabLst>
                <a:tab pos="735965" algn="l"/>
                <a:tab pos="736600" algn="l"/>
              </a:tabLst>
            </a:pPr>
            <a:r>
              <a:rPr sz="1600" spc="-15" dirty="0">
                <a:latin typeface="Calibri"/>
                <a:cs typeface="Calibri"/>
              </a:rPr>
              <a:t>Generate</a:t>
            </a:r>
            <a:r>
              <a:rPr sz="1600" spc="30" dirty="0">
                <a:latin typeface="Calibri"/>
                <a:cs typeface="Calibri"/>
              </a:rPr>
              <a:t> </a:t>
            </a:r>
            <a:r>
              <a:rPr sz="1600" spc="-15" dirty="0">
                <a:latin typeface="Calibri"/>
                <a:cs typeface="Calibri"/>
              </a:rPr>
              <a:t>tokens</a:t>
            </a:r>
            <a:r>
              <a:rPr sz="1600" spc="25" dirty="0">
                <a:latin typeface="Calibri"/>
                <a:cs typeface="Calibri"/>
              </a:rPr>
              <a:t> </a:t>
            </a:r>
            <a:r>
              <a:rPr sz="1600" spc="-5" dirty="0">
                <a:latin typeface="Calibri"/>
                <a:cs typeface="Calibri"/>
              </a:rPr>
              <a:t>that</a:t>
            </a:r>
            <a:r>
              <a:rPr sz="1600" dirty="0">
                <a:latin typeface="Calibri"/>
                <a:cs typeface="Calibri"/>
              </a:rPr>
              <a:t> </a:t>
            </a:r>
            <a:r>
              <a:rPr sz="1600" spc="-15" dirty="0">
                <a:latin typeface="Calibri"/>
                <a:cs typeface="Calibri"/>
              </a:rPr>
              <a:t>represent</a:t>
            </a:r>
            <a:r>
              <a:rPr sz="1600" spc="65" dirty="0">
                <a:latin typeface="Calibri"/>
                <a:cs typeface="Calibri"/>
              </a:rPr>
              <a:t> </a:t>
            </a:r>
            <a:r>
              <a:rPr sz="1600" spc="-10" dirty="0">
                <a:latin typeface="Calibri"/>
                <a:cs typeface="Calibri"/>
              </a:rPr>
              <a:t>arbitrary</a:t>
            </a:r>
            <a:r>
              <a:rPr sz="1600" spc="15" dirty="0">
                <a:latin typeface="Calibri"/>
                <a:cs typeface="Calibri"/>
              </a:rPr>
              <a:t> </a:t>
            </a:r>
            <a:r>
              <a:rPr sz="1600" spc="-5" dirty="0">
                <a:latin typeface="Calibri"/>
                <a:cs typeface="Calibri"/>
              </a:rPr>
              <a:t>user</a:t>
            </a:r>
            <a:r>
              <a:rPr sz="1600" spc="30" dirty="0">
                <a:latin typeface="Calibri"/>
                <a:cs typeface="Calibri"/>
              </a:rPr>
              <a:t> </a:t>
            </a:r>
            <a:r>
              <a:rPr sz="1600" spc="-10" dirty="0">
                <a:latin typeface="Calibri"/>
                <a:cs typeface="Calibri"/>
              </a:rPr>
              <a:t>accounts</a:t>
            </a:r>
            <a:r>
              <a:rPr sz="1600" spc="5" dirty="0">
                <a:latin typeface="Calibri"/>
                <a:cs typeface="Calibri"/>
              </a:rPr>
              <a:t> </a:t>
            </a:r>
            <a:r>
              <a:rPr sz="1600" spc="-5" dirty="0">
                <a:latin typeface="Calibri"/>
                <a:cs typeface="Calibri"/>
              </a:rPr>
              <a:t>with</a:t>
            </a:r>
            <a:r>
              <a:rPr sz="1600" spc="10" dirty="0">
                <a:latin typeface="Calibri"/>
                <a:cs typeface="Calibri"/>
              </a:rPr>
              <a:t> </a:t>
            </a:r>
            <a:r>
              <a:rPr sz="1600" spc="-10" dirty="0">
                <a:latin typeface="Calibri"/>
                <a:cs typeface="Calibri"/>
              </a:rPr>
              <a:t>arbitrary</a:t>
            </a:r>
            <a:r>
              <a:rPr sz="1600" spc="15" dirty="0">
                <a:latin typeface="Calibri"/>
                <a:cs typeface="Calibri"/>
              </a:rPr>
              <a:t> </a:t>
            </a:r>
            <a:r>
              <a:rPr sz="1600" spc="-10" dirty="0">
                <a:latin typeface="Calibri"/>
                <a:cs typeface="Calibri"/>
              </a:rPr>
              <a:t>group</a:t>
            </a:r>
            <a:r>
              <a:rPr sz="1600" spc="10" dirty="0">
                <a:latin typeface="Calibri"/>
                <a:cs typeface="Calibri"/>
              </a:rPr>
              <a:t> </a:t>
            </a:r>
            <a:r>
              <a:rPr sz="1600" spc="-10" dirty="0">
                <a:latin typeface="Calibri"/>
                <a:cs typeface="Calibri"/>
              </a:rPr>
              <a:t>membership</a:t>
            </a:r>
            <a:endParaRPr sz="160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7197725"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a:t>
            </a:r>
            <a:r>
              <a:rPr spc="5" dirty="0"/>
              <a:t> </a:t>
            </a:r>
            <a:r>
              <a:rPr spc="15" dirty="0"/>
              <a:t>Model</a:t>
            </a:r>
            <a:r>
              <a:rPr spc="5" dirty="0"/>
              <a:t> </a:t>
            </a:r>
            <a:r>
              <a:rPr spc="10" dirty="0"/>
              <a:t>-</a:t>
            </a:r>
            <a:r>
              <a:rPr spc="-5" dirty="0"/>
              <a:t> </a:t>
            </a:r>
            <a:r>
              <a:rPr spc="5" dirty="0"/>
              <a:t>Permissions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783207"/>
            <a:ext cx="8508365" cy="5109155"/>
          </a:xfrm>
          <a:prstGeom prst="rect">
            <a:avLst/>
          </a:prstGeom>
        </p:spPr>
        <p:txBody>
          <a:bodyPr vert="horz" wrap="square" lIns="0" tIns="14604" rIns="0" bIns="0" rtlCol="0">
            <a:spAutoFit/>
          </a:bodyPr>
          <a:lstStyle/>
          <a:p>
            <a:pPr marL="335280" indent="-323215">
              <a:lnSpc>
                <a:spcPct val="100000"/>
              </a:lnSpc>
              <a:spcBef>
                <a:spcPts val="114"/>
              </a:spcBef>
              <a:buSzPct val="45652"/>
              <a:buFont typeface="Wingdings"/>
              <a:buChar char=""/>
              <a:tabLst>
                <a:tab pos="335280" algn="l"/>
                <a:tab pos="335915" algn="l"/>
              </a:tabLst>
            </a:pPr>
            <a:r>
              <a:rPr sz="2300" spc="5" dirty="0">
                <a:latin typeface="Calibri"/>
                <a:cs typeface="Calibri"/>
              </a:rPr>
              <a:t>How</a:t>
            </a:r>
            <a:r>
              <a:rPr sz="2300" spc="-5" dirty="0">
                <a:latin typeface="Calibri"/>
                <a:cs typeface="Calibri"/>
              </a:rPr>
              <a:t> </a:t>
            </a:r>
            <a:r>
              <a:rPr sz="2300" dirty="0">
                <a:latin typeface="Calibri"/>
                <a:cs typeface="Calibri"/>
              </a:rPr>
              <a:t>do</a:t>
            </a:r>
            <a:r>
              <a:rPr sz="2300" spc="10" dirty="0">
                <a:latin typeface="Calibri"/>
                <a:cs typeface="Calibri"/>
              </a:rPr>
              <a:t> </a:t>
            </a:r>
            <a:r>
              <a:rPr sz="2300" spc="-5" dirty="0">
                <a:latin typeface="Calibri"/>
                <a:cs typeface="Calibri"/>
              </a:rPr>
              <a:t>we</a:t>
            </a:r>
            <a:r>
              <a:rPr sz="2300" spc="5" dirty="0">
                <a:latin typeface="Calibri"/>
                <a:cs typeface="Calibri"/>
              </a:rPr>
              <a:t> </a:t>
            </a:r>
            <a:r>
              <a:rPr sz="2300" spc="-15" dirty="0">
                <a:latin typeface="Calibri"/>
                <a:cs typeface="Calibri"/>
              </a:rPr>
              <a:t>keep</a:t>
            </a:r>
            <a:r>
              <a:rPr sz="2300" spc="-25" dirty="0">
                <a:latin typeface="Calibri"/>
                <a:cs typeface="Calibri"/>
              </a:rPr>
              <a:t> </a:t>
            </a:r>
            <a:r>
              <a:rPr sz="2300" spc="-10" dirty="0">
                <a:latin typeface="Calibri"/>
                <a:cs typeface="Calibri"/>
              </a:rPr>
              <a:t>track</a:t>
            </a:r>
            <a:r>
              <a:rPr sz="2300" spc="10" dirty="0">
                <a:latin typeface="Calibri"/>
                <a:cs typeface="Calibri"/>
              </a:rPr>
              <a:t> </a:t>
            </a:r>
            <a:r>
              <a:rPr sz="2300" spc="5" dirty="0">
                <a:latin typeface="Calibri"/>
                <a:cs typeface="Calibri"/>
              </a:rPr>
              <a:t>of </a:t>
            </a:r>
            <a:r>
              <a:rPr sz="2300" spc="-5" dirty="0">
                <a:latin typeface="Calibri"/>
                <a:cs typeface="Calibri"/>
              </a:rPr>
              <a:t>privileges</a:t>
            </a:r>
            <a:r>
              <a:rPr sz="2300" spc="40" dirty="0">
                <a:latin typeface="Calibri"/>
                <a:cs typeface="Calibri"/>
              </a:rPr>
              <a:t> </a:t>
            </a:r>
            <a:r>
              <a:rPr sz="2300" spc="-15" dirty="0">
                <a:latin typeface="Calibri"/>
                <a:cs typeface="Calibri"/>
              </a:rPr>
              <a:t>for</a:t>
            </a:r>
            <a:r>
              <a:rPr sz="2300" spc="15" dirty="0">
                <a:latin typeface="Calibri"/>
                <a:cs typeface="Calibri"/>
              </a:rPr>
              <a:t> </a:t>
            </a:r>
            <a:r>
              <a:rPr sz="2300" spc="5" dirty="0">
                <a:latin typeface="Calibri"/>
                <a:cs typeface="Calibri"/>
              </a:rPr>
              <a:t>a</a:t>
            </a:r>
            <a:r>
              <a:rPr sz="2300" spc="15" dirty="0">
                <a:latin typeface="Calibri"/>
                <a:cs typeface="Calibri"/>
              </a:rPr>
              <a:t> </a:t>
            </a:r>
            <a:r>
              <a:rPr sz="2300" dirty="0">
                <a:latin typeface="Calibri"/>
                <a:cs typeface="Calibri"/>
              </a:rPr>
              <a:t>user?</a:t>
            </a:r>
          </a:p>
          <a:p>
            <a:pPr>
              <a:lnSpc>
                <a:spcPct val="100000"/>
              </a:lnSpc>
              <a:spcBef>
                <a:spcPts val="40"/>
              </a:spcBef>
              <a:buFont typeface="Wingdings"/>
              <a:buChar char=""/>
            </a:pPr>
            <a:endParaRPr sz="2750" dirty="0">
              <a:latin typeface="Calibri"/>
              <a:cs typeface="Calibri"/>
            </a:endParaRPr>
          </a:p>
          <a:p>
            <a:pPr marL="335280" indent="-323215">
              <a:lnSpc>
                <a:spcPct val="100000"/>
              </a:lnSpc>
              <a:buSzPct val="45652"/>
              <a:buFont typeface="Wingdings"/>
              <a:buChar char=""/>
              <a:tabLst>
                <a:tab pos="335280" algn="l"/>
                <a:tab pos="335915" algn="l"/>
              </a:tabLst>
            </a:pPr>
            <a:r>
              <a:rPr sz="2300" dirty="0">
                <a:latin typeface="Calibri"/>
                <a:cs typeface="Calibri"/>
              </a:rPr>
              <a:t>HKEY_LOCAL_MACHINE\SECURITY</a:t>
            </a:r>
          </a:p>
          <a:p>
            <a:pPr marL="768350" lvl="1" indent="-325120">
              <a:lnSpc>
                <a:spcPct val="100000"/>
              </a:lnSpc>
              <a:spcBef>
                <a:spcPts val="650"/>
              </a:spcBef>
              <a:buSzPct val="74358"/>
              <a:buFont typeface="Symbol"/>
              <a:buChar char=""/>
              <a:tabLst>
                <a:tab pos="768350" algn="l"/>
                <a:tab pos="768985" algn="l"/>
              </a:tabLst>
            </a:pPr>
            <a:r>
              <a:rPr sz="1950" spc="5" dirty="0">
                <a:latin typeface="Calibri"/>
                <a:cs typeface="Calibri"/>
              </a:rPr>
              <a:t>Contains</a:t>
            </a:r>
            <a:r>
              <a:rPr sz="1950" spc="-5" dirty="0">
                <a:latin typeface="Calibri"/>
                <a:cs typeface="Calibri"/>
              </a:rPr>
              <a:t> </a:t>
            </a:r>
            <a:r>
              <a:rPr sz="1950" dirty="0">
                <a:latin typeface="Calibri"/>
                <a:cs typeface="Calibri"/>
              </a:rPr>
              <a:t>list</a:t>
            </a:r>
            <a:r>
              <a:rPr sz="1950" spc="-15" dirty="0">
                <a:latin typeface="Calibri"/>
                <a:cs typeface="Calibri"/>
              </a:rPr>
              <a:t> </a:t>
            </a:r>
            <a:r>
              <a:rPr sz="1950" spc="10" dirty="0">
                <a:latin typeface="Calibri"/>
                <a:cs typeface="Calibri"/>
              </a:rPr>
              <a:t>of</a:t>
            </a:r>
            <a:r>
              <a:rPr sz="1950" spc="5" dirty="0">
                <a:latin typeface="Calibri"/>
                <a:cs typeface="Calibri"/>
              </a:rPr>
              <a:t> </a:t>
            </a:r>
            <a:r>
              <a:rPr sz="1950" spc="10" dirty="0">
                <a:latin typeface="Calibri"/>
                <a:cs typeface="Calibri"/>
              </a:rPr>
              <a:t>privileges</a:t>
            </a:r>
            <a:r>
              <a:rPr sz="1950" spc="-40" dirty="0">
                <a:latin typeface="Calibri"/>
                <a:cs typeface="Calibri"/>
              </a:rPr>
              <a:t> </a:t>
            </a:r>
            <a:r>
              <a:rPr sz="1950" spc="-5" dirty="0">
                <a:latin typeface="Calibri"/>
                <a:cs typeface="Calibri"/>
              </a:rPr>
              <a:t>for</a:t>
            </a:r>
            <a:r>
              <a:rPr sz="1950" dirty="0">
                <a:latin typeface="Calibri"/>
                <a:cs typeface="Calibri"/>
              </a:rPr>
              <a:t> </a:t>
            </a:r>
            <a:r>
              <a:rPr sz="1950" spc="10" dirty="0">
                <a:latin typeface="Calibri"/>
                <a:cs typeface="Calibri"/>
              </a:rPr>
              <a:t>each</a:t>
            </a:r>
            <a:r>
              <a:rPr sz="1950" spc="15" dirty="0">
                <a:latin typeface="Calibri"/>
                <a:cs typeface="Calibri"/>
              </a:rPr>
              <a:t> </a:t>
            </a:r>
            <a:r>
              <a:rPr sz="1950" spc="10" dirty="0">
                <a:latin typeface="Calibri"/>
                <a:cs typeface="Calibri"/>
              </a:rPr>
              <a:t>SID</a:t>
            </a:r>
            <a:endParaRPr sz="1950" dirty="0">
              <a:latin typeface="Calibri"/>
              <a:cs typeface="Calibri"/>
            </a:endParaRPr>
          </a:p>
          <a:p>
            <a:pPr lvl="1">
              <a:lnSpc>
                <a:spcPct val="100000"/>
              </a:lnSpc>
              <a:spcBef>
                <a:spcPts val="25"/>
              </a:spcBef>
              <a:buFont typeface="Symbol"/>
              <a:buChar char=""/>
            </a:pPr>
            <a:endParaRPr sz="2100" dirty="0">
              <a:latin typeface="Calibri"/>
              <a:cs typeface="Calibri"/>
            </a:endParaRPr>
          </a:p>
          <a:p>
            <a:pPr marL="335280" indent="-323215">
              <a:lnSpc>
                <a:spcPct val="100000"/>
              </a:lnSpc>
              <a:buSzPct val="45652"/>
              <a:buFont typeface="Wingdings"/>
              <a:buChar char=""/>
              <a:tabLst>
                <a:tab pos="335280" algn="l"/>
                <a:tab pos="335915" algn="l"/>
              </a:tabLst>
            </a:pPr>
            <a:r>
              <a:rPr sz="2300" spc="-5" dirty="0">
                <a:latin typeface="Calibri"/>
                <a:cs typeface="Calibri"/>
              </a:rPr>
              <a:t>Protections</a:t>
            </a:r>
            <a:r>
              <a:rPr sz="2300" spc="-15" dirty="0">
                <a:latin typeface="Calibri"/>
                <a:cs typeface="Calibri"/>
              </a:rPr>
              <a:t> </a:t>
            </a:r>
            <a:r>
              <a:rPr sz="2300" spc="5" dirty="0">
                <a:latin typeface="Calibri"/>
                <a:cs typeface="Calibri"/>
              </a:rPr>
              <a:t>on</a:t>
            </a:r>
            <a:r>
              <a:rPr sz="2300" dirty="0">
                <a:latin typeface="Calibri"/>
                <a:cs typeface="Calibri"/>
              </a:rPr>
              <a:t> this</a:t>
            </a:r>
            <a:r>
              <a:rPr sz="2300" spc="15" dirty="0">
                <a:latin typeface="Calibri"/>
                <a:cs typeface="Calibri"/>
              </a:rPr>
              <a:t> </a:t>
            </a:r>
            <a:r>
              <a:rPr sz="2300" spc="-5" dirty="0">
                <a:latin typeface="Calibri"/>
                <a:cs typeface="Calibri"/>
              </a:rPr>
              <a:t>location</a:t>
            </a:r>
            <a:r>
              <a:rPr sz="2300" spc="10" dirty="0">
                <a:latin typeface="Calibri"/>
                <a:cs typeface="Calibri"/>
              </a:rPr>
              <a:t> </a:t>
            </a:r>
            <a:r>
              <a:rPr sz="2300" spc="-10" dirty="0">
                <a:latin typeface="Calibri"/>
                <a:cs typeface="Calibri"/>
              </a:rPr>
              <a:t>are</a:t>
            </a:r>
            <a:r>
              <a:rPr sz="2300" spc="40" dirty="0">
                <a:latin typeface="Calibri"/>
                <a:cs typeface="Calibri"/>
              </a:rPr>
              <a:t> </a:t>
            </a:r>
            <a:r>
              <a:rPr sz="2300" dirty="0">
                <a:latin typeface="Calibri"/>
                <a:cs typeface="Calibri"/>
              </a:rPr>
              <a:t>similar</a:t>
            </a:r>
            <a:r>
              <a:rPr sz="2300" spc="40" dirty="0">
                <a:latin typeface="Calibri"/>
                <a:cs typeface="Calibri"/>
              </a:rPr>
              <a:t> </a:t>
            </a:r>
            <a:r>
              <a:rPr sz="2300" spc="-5" dirty="0">
                <a:latin typeface="Calibri"/>
                <a:cs typeface="Calibri"/>
              </a:rPr>
              <a:t>to</a:t>
            </a:r>
            <a:r>
              <a:rPr sz="2300" spc="15" dirty="0">
                <a:latin typeface="Calibri"/>
                <a:cs typeface="Calibri"/>
              </a:rPr>
              <a:t> </a:t>
            </a:r>
            <a:r>
              <a:rPr sz="2300" dirty="0">
                <a:latin typeface="Calibri"/>
                <a:cs typeface="Calibri"/>
              </a:rPr>
              <a:t>the</a:t>
            </a:r>
            <a:r>
              <a:rPr sz="2300" spc="-5" dirty="0">
                <a:latin typeface="Calibri"/>
                <a:cs typeface="Calibri"/>
              </a:rPr>
              <a:t> </a:t>
            </a:r>
            <a:r>
              <a:rPr sz="2300" spc="5" dirty="0">
                <a:latin typeface="Calibri"/>
                <a:cs typeface="Calibri"/>
              </a:rPr>
              <a:t>SAM</a:t>
            </a:r>
            <a:r>
              <a:rPr lang="en-US" sz="2300" spc="5" dirty="0">
                <a:latin typeface="Calibri"/>
                <a:cs typeface="Calibri"/>
              </a:rPr>
              <a:t> (security account manager)</a:t>
            </a:r>
            <a:endParaRPr sz="2300" dirty="0">
              <a:latin typeface="Calibri"/>
              <a:cs typeface="Calibri"/>
            </a:endParaRPr>
          </a:p>
          <a:p>
            <a:pPr>
              <a:lnSpc>
                <a:spcPct val="100000"/>
              </a:lnSpc>
              <a:spcBef>
                <a:spcPts val="25"/>
              </a:spcBef>
              <a:buFont typeface="Wingdings"/>
              <a:buChar char=""/>
            </a:pPr>
            <a:endParaRPr sz="2750" dirty="0">
              <a:latin typeface="Calibri"/>
              <a:cs typeface="Calibri"/>
            </a:endParaRPr>
          </a:p>
          <a:p>
            <a:pPr marL="335280" marR="178435" indent="-323215">
              <a:lnSpc>
                <a:spcPct val="100400"/>
              </a:lnSpc>
              <a:spcBef>
                <a:spcPts val="5"/>
              </a:spcBef>
              <a:buSzPct val="45652"/>
              <a:buFont typeface="Wingdings"/>
              <a:buChar char=""/>
              <a:tabLst>
                <a:tab pos="335280" algn="l"/>
                <a:tab pos="335915" algn="l"/>
              </a:tabLst>
            </a:pPr>
            <a:r>
              <a:rPr sz="2300" spc="5" dirty="0">
                <a:latin typeface="Calibri"/>
                <a:cs typeface="Calibri"/>
              </a:rPr>
              <a:t>When</a:t>
            </a:r>
            <a:r>
              <a:rPr sz="2300" dirty="0">
                <a:latin typeface="Calibri"/>
                <a:cs typeface="Calibri"/>
              </a:rPr>
              <a:t> </a:t>
            </a:r>
            <a:r>
              <a:rPr sz="2300" spc="5" dirty="0">
                <a:latin typeface="Calibri"/>
                <a:cs typeface="Calibri"/>
              </a:rPr>
              <a:t>a</a:t>
            </a:r>
            <a:r>
              <a:rPr sz="2300" dirty="0">
                <a:latin typeface="Calibri"/>
                <a:cs typeface="Calibri"/>
              </a:rPr>
              <a:t> user</a:t>
            </a:r>
            <a:r>
              <a:rPr sz="2300" spc="5" dirty="0">
                <a:latin typeface="Calibri"/>
                <a:cs typeface="Calibri"/>
              </a:rPr>
              <a:t> logs</a:t>
            </a:r>
            <a:r>
              <a:rPr sz="2300" spc="15" dirty="0">
                <a:latin typeface="Calibri"/>
                <a:cs typeface="Calibri"/>
              </a:rPr>
              <a:t> </a:t>
            </a:r>
            <a:r>
              <a:rPr sz="2300" dirty="0">
                <a:latin typeface="Calibri"/>
                <a:cs typeface="Calibri"/>
              </a:rPr>
              <a:t>in,</a:t>
            </a:r>
            <a:r>
              <a:rPr sz="2300" spc="5" dirty="0">
                <a:latin typeface="Calibri"/>
                <a:cs typeface="Calibri"/>
              </a:rPr>
              <a:t> a</a:t>
            </a:r>
            <a:r>
              <a:rPr sz="2300" spc="20" dirty="0">
                <a:latin typeface="Calibri"/>
                <a:cs typeface="Calibri"/>
              </a:rPr>
              <a:t> </a:t>
            </a:r>
            <a:r>
              <a:rPr sz="2300" b="1" spc="-15" dirty="0">
                <a:latin typeface="Calibri"/>
                <a:cs typeface="Calibri"/>
              </a:rPr>
              <a:t>token </a:t>
            </a:r>
            <a:r>
              <a:rPr sz="2300" dirty="0">
                <a:latin typeface="Calibri"/>
                <a:cs typeface="Calibri"/>
              </a:rPr>
              <a:t>is </a:t>
            </a:r>
            <a:r>
              <a:rPr sz="2300" spc="-10" dirty="0">
                <a:latin typeface="Calibri"/>
                <a:cs typeface="Calibri"/>
              </a:rPr>
              <a:t>created</a:t>
            </a:r>
            <a:r>
              <a:rPr sz="2300" spc="10" dirty="0">
                <a:latin typeface="Calibri"/>
                <a:cs typeface="Calibri"/>
              </a:rPr>
              <a:t> </a:t>
            </a:r>
            <a:r>
              <a:rPr sz="2300" spc="-15" dirty="0">
                <a:latin typeface="Calibri"/>
                <a:cs typeface="Calibri"/>
              </a:rPr>
              <a:t>for</a:t>
            </a:r>
            <a:r>
              <a:rPr sz="2300" spc="10" dirty="0">
                <a:latin typeface="Calibri"/>
                <a:cs typeface="Calibri"/>
              </a:rPr>
              <a:t> </a:t>
            </a:r>
            <a:r>
              <a:rPr sz="2300" dirty="0">
                <a:latin typeface="Calibri"/>
                <a:cs typeface="Calibri"/>
              </a:rPr>
              <a:t>the</a:t>
            </a:r>
            <a:r>
              <a:rPr sz="2300" spc="5" dirty="0">
                <a:latin typeface="Calibri"/>
                <a:cs typeface="Calibri"/>
              </a:rPr>
              <a:t> </a:t>
            </a:r>
            <a:r>
              <a:rPr sz="2300" dirty="0">
                <a:latin typeface="Calibri"/>
                <a:cs typeface="Calibri"/>
              </a:rPr>
              <a:t>user</a:t>
            </a:r>
            <a:r>
              <a:rPr sz="2300" spc="5" dirty="0">
                <a:latin typeface="Calibri"/>
                <a:cs typeface="Calibri"/>
              </a:rPr>
              <a:t> </a:t>
            </a:r>
            <a:r>
              <a:rPr sz="2300" dirty="0">
                <a:latin typeface="Calibri"/>
                <a:cs typeface="Calibri"/>
              </a:rPr>
              <a:t>describing</a:t>
            </a:r>
            <a:r>
              <a:rPr sz="2300" spc="20" dirty="0">
                <a:latin typeface="Calibri"/>
                <a:cs typeface="Calibri"/>
              </a:rPr>
              <a:t> </a:t>
            </a:r>
            <a:r>
              <a:rPr sz="2300" dirty="0">
                <a:latin typeface="Calibri"/>
                <a:cs typeface="Calibri"/>
              </a:rPr>
              <a:t>their </a:t>
            </a:r>
            <a:r>
              <a:rPr sz="2300" spc="-505" dirty="0">
                <a:latin typeface="Calibri"/>
                <a:cs typeface="Calibri"/>
              </a:rPr>
              <a:t> </a:t>
            </a:r>
            <a:r>
              <a:rPr sz="2300" spc="-5" dirty="0">
                <a:latin typeface="Calibri"/>
                <a:cs typeface="Calibri"/>
              </a:rPr>
              <a:t>privileges</a:t>
            </a:r>
            <a:endParaRPr sz="2300" dirty="0">
              <a:latin typeface="Calibri"/>
              <a:cs typeface="Calibri"/>
            </a:endParaRPr>
          </a:p>
          <a:p>
            <a:pPr marL="736600" indent="-325120">
              <a:lnSpc>
                <a:spcPct val="100000"/>
              </a:lnSpc>
              <a:spcBef>
                <a:spcPts val="620"/>
              </a:spcBef>
              <a:buClr>
                <a:srgbClr val="5B9BD4"/>
              </a:buClr>
              <a:buSzPct val="45000"/>
              <a:buFont typeface="Wingdings"/>
              <a:buChar char=""/>
              <a:tabLst>
                <a:tab pos="735965" algn="l"/>
                <a:tab pos="736600" algn="l"/>
              </a:tabLst>
            </a:pPr>
            <a:r>
              <a:rPr sz="2000" u="sng" spc="-10" dirty="0">
                <a:solidFill>
                  <a:srgbClr val="0562C1"/>
                </a:solidFill>
                <a:uFill>
                  <a:solidFill>
                    <a:srgbClr val="0562C1"/>
                  </a:solidFill>
                </a:uFill>
                <a:latin typeface="Calibri"/>
                <a:cs typeface="Calibri"/>
                <a:hlinkClick r:id="rId3"/>
              </a:rPr>
              <a:t>https://docs.microsoft.com/en-us/windows/win32/secauthz/access-tokens</a:t>
            </a:r>
            <a:endParaRPr sz="2000" dirty="0">
              <a:latin typeface="Calibri"/>
              <a:cs typeface="Calibri"/>
            </a:endParaRPr>
          </a:p>
          <a:p>
            <a:pPr>
              <a:lnSpc>
                <a:spcPct val="100000"/>
              </a:lnSpc>
              <a:spcBef>
                <a:spcPts val="5"/>
              </a:spcBef>
            </a:pPr>
            <a:endParaRPr sz="2100" dirty="0">
              <a:latin typeface="Calibri"/>
              <a:cs typeface="Calibri"/>
            </a:endParaRPr>
          </a:p>
          <a:p>
            <a:pPr marL="335280" marR="464820" indent="-323215">
              <a:lnSpc>
                <a:spcPct val="100899"/>
              </a:lnSpc>
              <a:buSzPct val="45652"/>
              <a:buFont typeface="Wingdings"/>
              <a:buChar char=""/>
              <a:tabLst>
                <a:tab pos="335280" algn="l"/>
                <a:tab pos="335915" algn="l"/>
              </a:tabLst>
            </a:pPr>
            <a:r>
              <a:rPr sz="2300" spc="5" dirty="0">
                <a:latin typeface="Calibri"/>
                <a:cs typeface="Calibri"/>
              </a:rPr>
              <a:t>When</a:t>
            </a:r>
            <a:r>
              <a:rPr sz="2300" dirty="0">
                <a:latin typeface="Calibri"/>
                <a:cs typeface="Calibri"/>
              </a:rPr>
              <a:t> </a:t>
            </a:r>
            <a:r>
              <a:rPr sz="2300" spc="5" dirty="0">
                <a:latin typeface="Calibri"/>
                <a:cs typeface="Calibri"/>
              </a:rPr>
              <a:t>a</a:t>
            </a:r>
            <a:r>
              <a:rPr sz="2300" dirty="0">
                <a:latin typeface="Calibri"/>
                <a:cs typeface="Calibri"/>
              </a:rPr>
              <a:t> user</a:t>
            </a:r>
            <a:r>
              <a:rPr sz="2300" spc="5" dirty="0">
                <a:latin typeface="Calibri"/>
                <a:cs typeface="Calibri"/>
              </a:rPr>
              <a:t> </a:t>
            </a:r>
            <a:r>
              <a:rPr sz="2300" spc="-10" dirty="0">
                <a:latin typeface="Calibri"/>
                <a:cs typeface="Calibri"/>
              </a:rPr>
              <a:t>attempts</a:t>
            </a:r>
            <a:r>
              <a:rPr sz="2300" dirty="0">
                <a:latin typeface="Calibri"/>
                <a:cs typeface="Calibri"/>
              </a:rPr>
              <a:t> </a:t>
            </a:r>
            <a:r>
              <a:rPr sz="2300" spc="5" dirty="0">
                <a:latin typeface="Calibri"/>
                <a:cs typeface="Calibri"/>
              </a:rPr>
              <a:t>an</a:t>
            </a:r>
            <a:r>
              <a:rPr sz="2300" spc="15" dirty="0">
                <a:latin typeface="Calibri"/>
                <a:cs typeface="Calibri"/>
              </a:rPr>
              <a:t> </a:t>
            </a:r>
            <a:r>
              <a:rPr sz="2300" spc="5" dirty="0">
                <a:latin typeface="Calibri"/>
                <a:cs typeface="Calibri"/>
              </a:rPr>
              <a:t>action</a:t>
            </a:r>
            <a:r>
              <a:rPr sz="2300" dirty="0">
                <a:latin typeface="Calibri"/>
                <a:cs typeface="Calibri"/>
              </a:rPr>
              <a:t> </a:t>
            </a:r>
            <a:r>
              <a:rPr sz="2300" spc="-5" dirty="0">
                <a:latin typeface="Calibri"/>
                <a:cs typeface="Calibri"/>
              </a:rPr>
              <a:t>requiring</a:t>
            </a:r>
            <a:r>
              <a:rPr sz="2300" spc="40" dirty="0">
                <a:latin typeface="Calibri"/>
                <a:cs typeface="Calibri"/>
              </a:rPr>
              <a:t> </a:t>
            </a:r>
            <a:r>
              <a:rPr sz="2300" spc="5" dirty="0">
                <a:latin typeface="Calibri"/>
                <a:cs typeface="Calibri"/>
              </a:rPr>
              <a:t>a</a:t>
            </a:r>
            <a:r>
              <a:rPr sz="2300" dirty="0">
                <a:latin typeface="Calibri"/>
                <a:cs typeface="Calibri"/>
              </a:rPr>
              <a:t> </a:t>
            </a:r>
            <a:r>
              <a:rPr sz="2300" spc="-5" dirty="0">
                <a:latin typeface="Calibri"/>
                <a:cs typeface="Calibri"/>
              </a:rPr>
              <a:t>privilege,</a:t>
            </a:r>
            <a:r>
              <a:rPr sz="2300" spc="40" dirty="0">
                <a:latin typeface="Calibri"/>
                <a:cs typeface="Calibri"/>
              </a:rPr>
              <a:t> </a:t>
            </a:r>
            <a:r>
              <a:rPr sz="2300" dirty="0">
                <a:latin typeface="Calibri"/>
                <a:cs typeface="Calibri"/>
              </a:rPr>
              <a:t>the</a:t>
            </a:r>
            <a:r>
              <a:rPr sz="2300" spc="-10" dirty="0">
                <a:latin typeface="Calibri"/>
                <a:cs typeface="Calibri"/>
              </a:rPr>
              <a:t> </a:t>
            </a:r>
            <a:r>
              <a:rPr sz="2300" spc="-15" dirty="0">
                <a:latin typeface="Calibri"/>
                <a:cs typeface="Calibri"/>
              </a:rPr>
              <a:t>system </a:t>
            </a:r>
            <a:r>
              <a:rPr sz="2300" spc="-505" dirty="0">
                <a:latin typeface="Calibri"/>
                <a:cs typeface="Calibri"/>
              </a:rPr>
              <a:t> </a:t>
            </a:r>
            <a:r>
              <a:rPr sz="2300" dirty="0">
                <a:latin typeface="Calibri"/>
                <a:cs typeface="Calibri"/>
              </a:rPr>
              <a:t>checks</a:t>
            </a:r>
            <a:r>
              <a:rPr sz="2300" spc="-25" dirty="0">
                <a:latin typeface="Calibri"/>
                <a:cs typeface="Calibri"/>
              </a:rPr>
              <a:t> </a:t>
            </a:r>
            <a:r>
              <a:rPr sz="2300" dirty="0">
                <a:latin typeface="Calibri"/>
                <a:cs typeface="Calibri"/>
              </a:rPr>
              <a:t>the</a:t>
            </a:r>
            <a:r>
              <a:rPr sz="2300" spc="-10" dirty="0">
                <a:latin typeface="Calibri"/>
                <a:cs typeface="Calibri"/>
              </a:rPr>
              <a:t> </a:t>
            </a:r>
            <a:r>
              <a:rPr sz="2300" dirty="0">
                <a:latin typeface="Calibri"/>
                <a:cs typeface="Calibri"/>
              </a:rPr>
              <a:t>user's </a:t>
            </a:r>
            <a:r>
              <a:rPr sz="2300" spc="-15" dirty="0">
                <a:latin typeface="Calibri"/>
                <a:cs typeface="Calibri"/>
              </a:rPr>
              <a:t>token</a:t>
            </a:r>
            <a:r>
              <a:rPr sz="2300" spc="-5" dirty="0">
                <a:latin typeface="Calibri"/>
                <a:cs typeface="Calibri"/>
              </a:rPr>
              <a:t> </a:t>
            </a:r>
            <a:r>
              <a:rPr sz="2300" spc="-15" dirty="0">
                <a:latin typeface="Calibri"/>
                <a:cs typeface="Calibri"/>
              </a:rPr>
              <a:t>for</a:t>
            </a:r>
            <a:r>
              <a:rPr sz="2300" spc="15" dirty="0">
                <a:latin typeface="Calibri"/>
                <a:cs typeface="Calibri"/>
              </a:rPr>
              <a:t> </a:t>
            </a:r>
            <a:r>
              <a:rPr sz="2300" dirty="0">
                <a:latin typeface="Calibri"/>
                <a:cs typeface="Calibri"/>
              </a:rPr>
              <a:t>the</a:t>
            </a:r>
            <a:r>
              <a:rPr sz="2300" spc="-10" dirty="0">
                <a:latin typeface="Calibri"/>
                <a:cs typeface="Calibri"/>
              </a:rPr>
              <a:t> </a:t>
            </a:r>
            <a:r>
              <a:rPr sz="2300" spc="-5" dirty="0">
                <a:latin typeface="Calibri"/>
                <a:cs typeface="Calibri"/>
              </a:rPr>
              <a:t>presence</a:t>
            </a:r>
            <a:r>
              <a:rPr sz="2300" spc="10" dirty="0">
                <a:latin typeface="Calibri"/>
                <a:cs typeface="Calibri"/>
              </a:rPr>
              <a:t> </a:t>
            </a:r>
            <a:r>
              <a:rPr sz="2300" spc="5" dirty="0">
                <a:latin typeface="Calibri"/>
                <a:cs typeface="Calibri"/>
              </a:rPr>
              <a:t>of </a:t>
            </a:r>
            <a:r>
              <a:rPr sz="2300" dirty="0">
                <a:latin typeface="Calibri"/>
                <a:cs typeface="Calibri"/>
              </a:rPr>
              <a:t>the</a:t>
            </a:r>
            <a:r>
              <a:rPr sz="2300" spc="-10" dirty="0">
                <a:latin typeface="Calibri"/>
                <a:cs typeface="Calibri"/>
              </a:rPr>
              <a:t> </a:t>
            </a:r>
            <a:r>
              <a:rPr sz="2300" spc="-5" dirty="0">
                <a:latin typeface="Calibri"/>
                <a:cs typeface="Calibri"/>
              </a:rPr>
              <a:t>privilege</a:t>
            </a:r>
            <a:endParaRPr sz="2300" dirty="0">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36420" y="274320"/>
            <a:ext cx="6403653" cy="5786615"/>
          </a:xfrm>
          <a:prstGeom prst="rect">
            <a:avLst/>
          </a:prstGeom>
        </p:spPr>
      </p:pic>
      <p:sp>
        <p:nvSpPr>
          <p:cNvPr id="3" name="object 3"/>
          <p:cNvSpPr txBox="1"/>
          <p:nvPr/>
        </p:nvSpPr>
        <p:spPr>
          <a:xfrm>
            <a:off x="583565" y="6669658"/>
            <a:ext cx="6256020" cy="299720"/>
          </a:xfrm>
          <a:prstGeom prst="rect">
            <a:avLst/>
          </a:prstGeom>
        </p:spPr>
        <p:txBody>
          <a:bodyPr vert="horz" wrap="square" lIns="0" tIns="12700" rIns="0" bIns="0" rtlCol="0">
            <a:spAutoFit/>
          </a:bodyPr>
          <a:lstStyle/>
          <a:p>
            <a:pPr marL="12700">
              <a:lnSpc>
                <a:spcPct val="100000"/>
              </a:lnSpc>
              <a:spcBef>
                <a:spcPts val="100"/>
              </a:spcBef>
            </a:pPr>
            <a:r>
              <a:rPr sz="1800" b="0" i="1" spc="-5" dirty="0">
                <a:latin typeface="Calibri Light"/>
                <a:cs typeface="Calibri Light"/>
              </a:rPr>
              <a:t>Windows</a:t>
            </a:r>
            <a:r>
              <a:rPr sz="1800" b="0" i="1" spc="25" dirty="0">
                <a:latin typeface="Calibri Light"/>
                <a:cs typeface="Calibri Light"/>
              </a:rPr>
              <a:t> </a:t>
            </a:r>
            <a:r>
              <a:rPr sz="1800" b="0" i="1" spc="-20" dirty="0">
                <a:latin typeface="Calibri Light"/>
                <a:cs typeface="Calibri Light"/>
              </a:rPr>
              <a:t>System</a:t>
            </a:r>
            <a:r>
              <a:rPr sz="1800" b="0" i="1" spc="30" dirty="0">
                <a:latin typeface="Calibri Light"/>
                <a:cs typeface="Calibri Light"/>
              </a:rPr>
              <a:t> </a:t>
            </a:r>
            <a:r>
              <a:rPr sz="1800" b="0" i="1" spc="-5" dirty="0">
                <a:latin typeface="Calibri Light"/>
                <a:cs typeface="Calibri Light"/>
              </a:rPr>
              <a:t>Programming</a:t>
            </a:r>
            <a:r>
              <a:rPr sz="1800" b="0" i="1" dirty="0">
                <a:latin typeface="Calibri Light"/>
                <a:cs typeface="Calibri Light"/>
              </a:rPr>
              <a:t> </a:t>
            </a:r>
            <a:r>
              <a:rPr sz="1800" b="0" i="1" spc="-5" dirty="0">
                <a:latin typeface="Calibri Light"/>
                <a:cs typeface="Calibri Light"/>
              </a:rPr>
              <a:t>Fourth</a:t>
            </a:r>
            <a:r>
              <a:rPr sz="1800" b="0" i="1" spc="5" dirty="0">
                <a:latin typeface="Calibri Light"/>
                <a:cs typeface="Calibri Light"/>
              </a:rPr>
              <a:t> </a:t>
            </a:r>
            <a:r>
              <a:rPr sz="1800" b="0" i="1" spc="-10" dirty="0">
                <a:latin typeface="Calibri Light"/>
                <a:cs typeface="Calibri Light"/>
              </a:rPr>
              <a:t>Edition</a:t>
            </a:r>
            <a:r>
              <a:rPr sz="1800" b="0" spc="-10" dirty="0">
                <a:latin typeface="Calibri Light"/>
                <a:cs typeface="Calibri Light"/>
              </a:rPr>
              <a:t>,</a:t>
            </a:r>
            <a:r>
              <a:rPr sz="1800" b="0" spc="20" dirty="0">
                <a:latin typeface="Calibri Light"/>
                <a:cs typeface="Calibri Light"/>
              </a:rPr>
              <a:t> </a:t>
            </a:r>
            <a:r>
              <a:rPr sz="1800" b="0" spc="-5" dirty="0">
                <a:latin typeface="Calibri Light"/>
                <a:cs typeface="Calibri Light"/>
              </a:rPr>
              <a:t>Hart,</a:t>
            </a:r>
            <a:r>
              <a:rPr sz="1800" b="0" spc="-10" dirty="0">
                <a:latin typeface="Calibri Light"/>
                <a:cs typeface="Calibri Light"/>
              </a:rPr>
              <a:t> </a:t>
            </a:r>
            <a:r>
              <a:rPr sz="1800" b="0" dirty="0">
                <a:latin typeface="Calibri Light"/>
                <a:cs typeface="Calibri Light"/>
              </a:rPr>
              <a:t>2010,</a:t>
            </a:r>
            <a:r>
              <a:rPr sz="1800" b="0" spc="5" dirty="0">
                <a:latin typeface="Calibri Light"/>
                <a:cs typeface="Calibri Light"/>
              </a:rPr>
              <a:t> </a:t>
            </a:r>
            <a:r>
              <a:rPr sz="1800" b="0" spc="-5" dirty="0">
                <a:latin typeface="Calibri Light"/>
                <a:cs typeface="Calibri Light"/>
              </a:rPr>
              <a:t>page</a:t>
            </a:r>
            <a:r>
              <a:rPr sz="1800" b="0" spc="15" dirty="0">
                <a:latin typeface="Calibri Light"/>
                <a:cs typeface="Calibri Light"/>
              </a:rPr>
              <a:t> </a:t>
            </a:r>
            <a:r>
              <a:rPr sz="1800" b="0" dirty="0">
                <a:latin typeface="Calibri Light"/>
                <a:cs typeface="Calibri Light"/>
              </a:rPr>
              <a:t>521</a:t>
            </a:r>
            <a:endParaRPr sz="1800">
              <a:latin typeface="Calibri Light"/>
              <a:cs typeface="Calibri Light"/>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7197725"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a:t>
            </a:r>
            <a:r>
              <a:rPr spc="5" dirty="0"/>
              <a:t> </a:t>
            </a:r>
            <a:r>
              <a:rPr spc="15" dirty="0"/>
              <a:t>Model</a:t>
            </a:r>
            <a:r>
              <a:rPr spc="5" dirty="0"/>
              <a:t> </a:t>
            </a:r>
            <a:r>
              <a:rPr spc="10" dirty="0"/>
              <a:t>-</a:t>
            </a:r>
            <a:r>
              <a:rPr spc="-5" dirty="0"/>
              <a:t> </a:t>
            </a:r>
            <a:r>
              <a:rPr spc="5" dirty="0"/>
              <a:t>Permissions</a:t>
            </a:r>
          </a:p>
        </p:txBody>
      </p:sp>
      <p:sp>
        <p:nvSpPr>
          <p:cNvPr id="3" name="object 3"/>
          <p:cNvSpPr txBox="1"/>
          <p:nvPr/>
        </p:nvSpPr>
        <p:spPr>
          <a:xfrm>
            <a:off x="690181" y="1757370"/>
            <a:ext cx="8749665" cy="1214755"/>
          </a:xfrm>
          <a:prstGeom prst="rect">
            <a:avLst/>
          </a:prstGeom>
        </p:spPr>
        <p:txBody>
          <a:bodyPr vert="horz" wrap="square" lIns="0" tIns="13335" rIns="0" bIns="0" rtlCol="0">
            <a:spAutoFit/>
          </a:bodyPr>
          <a:lstStyle/>
          <a:p>
            <a:pPr marL="335280" marR="5080" indent="-323215">
              <a:lnSpc>
                <a:spcPct val="100000"/>
              </a:lnSpc>
              <a:spcBef>
                <a:spcPts val="105"/>
              </a:spcBef>
              <a:buSzPct val="44230"/>
              <a:buFont typeface="Wingdings"/>
              <a:buChar char=""/>
              <a:tabLst>
                <a:tab pos="335280" algn="l"/>
                <a:tab pos="335915" algn="l"/>
              </a:tabLst>
            </a:pPr>
            <a:r>
              <a:rPr sz="2600" spc="-65" dirty="0">
                <a:latin typeface="Calibri"/>
                <a:cs typeface="Calibri"/>
              </a:rPr>
              <a:t>You</a:t>
            </a:r>
            <a:r>
              <a:rPr sz="2600" spc="-15" dirty="0">
                <a:latin typeface="Calibri"/>
                <a:cs typeface="Calibri"/>
              </a:rPr>
              <a:t> </a:t>
            </a:r>
            <a:r>
              <a:rPr sz="2600" spc="-20" dirty="0">
                <a:latin typeface="Calibri"/>
                <a:cs typeface="Calibri"/>
              </a:rPr>
              <a:t>may</a:t>
            </a:r>
            <a:r>
              <a:rPr sz="2600" dirty="0">
                <a:latin typeface="Calibri"/>
                <a:cs typeface="Calibri"/>
              </a:rPr>
              <a:t> </a:t>
            </a:r>
            <a:r>
              <a:rPr sz="2600" spc="-20" dirty="0">
                <a:latin typeface="Calibri"/>
                <a:cs typeface="Calibri"/>
              </a:rPr>
              <a:t>have</a:t>
            </a:r>
            <a:r>
              <a:rPr sz="2600" spc="-5" dirty="0">
                <a:latin typeface="Calibri"/>
                <a:cs typeface="Calibri"/>
              </a:rPr>
              <a:t> noticed </a:t>
            </a:r>
            <a:r>
              <a:rPr sz="2600" spc="-25" dirty="0">
                <a:latin typeface="Calibri"/>
                <a:cs typeface="Calibri"/>
              </a:rPr>
              <a:t>before</a:t>
            </a:r>
            <a:r>
              <a:rPr sz="2600" spc="-10" dirty="0">
                <a:latin typeface="Calibri"/>
                <a:cs typeface="Calibri"/>
              </a:rPr>
              <a:t> that</a:t>
            </a:r>
            <a:r>
              <a:rPr sz="2600" spc="-5" dirty="0">
                <a:latin typeface="Calibri"/>
                <a:cs typeface="Calibri"/>
              </a:rPr>
              <a:t> </a:t>
            </a:r>
            <a:r>
              <a:rPr sz="2600" dirty="0">
                <a:latin typeface="Calibri"/>
                <a:cs typeface="Calibri"/>
              </a:rPr>
              <a:t>the</a:t>
            </a:r>
            <a:r>
              <a:rPr sz="2600" spc="-10" dirty="0">
                <a:latin typeface="Calibri"/>
                <a:cs typeface="Calibri"/>
              </a:rPr>
              <a:t> local</a:t>
            </a:r>
            <a:r>
              <a:rPr sz="2600" spc="20" dirty="0">
                <a:latin typeface="Calibri"/>
                <a:cs typeface="Calibri"/>
              </a:rPr>
              <a:t> </a:t>
            </a:r>
            <a:r>
              <a:rPr sz="2600" spc="-15" dirty="0">
                <a:latin typeface="Calibri"/>
                <a:cs typeface="Calibri"/>
              </a:rPr>
              <a:t>Administrator </a:t>
            </a:r>
            <a:r>
              <a:rPr sz="2600" spc="-10" dirty="0">
                <a:latin typeface="Calibri"/>
                <a:cs typeface="Calibri"/>
              </a:rPr>
              <a:t> account</a:t>
            </a:r>
            <a:r>
              <a:rPr sz="2600" spc="-5" dirty="0">
                <a:latin typeface="Calibri"/>
                <a:cs typeface="Calibri"/>
              </a:rPr>
              <a:t> typically</a:t>
            </a:r>
            <a:r>
              <a:rPr sz="2600" dirty="0">
                <a:latin typeface="Calibri"/>
                <a:cs typeface="Calibri"/>
              </a:rPr>
              <a:t> </a:t>
            </a:r>
            <a:r>
              <a:rPr sz="2600" spc="-5" dirty="0">
                <a:latin typeface="Calibri"/>
                <a:cs typeface="Calibri"/>
              </a:rPr>
              <a:t>does</a:t>
            </a:r>
            <a:r>
              <a:rPr sz="2600" spc="-20" dirty="0">
                <a:latin typeface="Calibri"/>
                <a:cs typeface="Calibri"/>
              </a:rPr>
              <a:t> </a:t>
            </a:r>
            <a:r>
              <a:rPr sz="2600" spc="-5" dirty="0">
                <a:latin typeface="Calibri"/>
                <a:cs typeface="Calibri"/>
              </a:rPr>
              <a:t>not</a:t>
            </a:r>
            <a:r>
              <a:rPr sz="2600" spc="10" dirty="0">
                <a:latin typeface="Calibri"/>
                <a:cs typeface="Calibri"/>
              </a:rPr>
              <a:t> </a:t>
            </a:r>
            <a:r>
              <a:rPr sz="2600" spc="-10" dirty="0">
                <a:latin typeface="Calibri"/>
                <a:cs typeface="Calibri"/>
              </a:rPr>
              <a:t>receive</a:t>
            </a:r>
            <a:r>
              <a:rPr sz="2600" spc="-20" dirty="0">
                <a:latin typeface="Calibri"/>
                <a:cs typeface="Calibri"/>
              </a:rPr>
              <a:t> </a:t>
            </a:r>
            <a:r>
              <a:rPr sz="2600" spc="-30" dirty="0">
                <a:latin typeface="Calibri"/>
                <a:cs typeface="Calibri"/>
              </a:rPr>
              <a:t>UAC</a:t>
            </a:r>
            <a:r>
              <a:rPr sz="2600" spc="-5" dirty="0">
                <a:latin typeface="Calibri"/>
                <a:cs typeface="Calibri"/>
              </a:rPr>
              <a:t> dialogs,</a:t>
            </a:r>
            <a:r>
              <a:rPr sz="2600" spc="-10" dirty="0">
                <a:latin typeface="Calibri"/>
                <a:cs typeface="Calibri"/>
              </a:rPr>
              <a:t> </a:t>
            </a:r>
            <a:r>
              <a:rPr sz="2600" spc="-5" dirty="0">
                <a:latin typeface="Calibri"/>
                <a:cs typeface="Calibri"/>
              </a:rPr>
              <a:t>but</a:t>
            </a:r>
            <a:r>
              <a:rPr sz="2600" dirty="0">
                <a:latin typeface="Calibri"/>
                <a:cs typeface="Calibri"/>
              </a:rPr>
              <a:t> </a:t>
            </a:r>
            <a:r>
              <a:rPr sz="2600" spc="-5" dirty="0">
                <a:latin typeface="Calibri"/>
                <a:cs typeface="Calibri"/>
              </a:rPr>
              <a:t>other</a:t>
            </a:r>
            <a:r>
              <a:rPr sz="2600" spc="5" dirty="0">
                <a:latin typeface="Calibri"/>
                <a:cs typeface="Calibri"/>
              </a:rPr>
              <a:t> </a:t>
            </a:r>
            <a:r>
              <a:rPr sz="2600" spc="-10" dirty="0">
                <a:latin typeface="Calibri"/>
                <a:cs typeface="Calibri"/>
              </a:rPr>
              <a:t>users </a:t>
            </a:r>
            <a:r>
              <a:rPr sz="2600" spc="-575" dirty="0">
                <a:latin typeface="Calibri"/>
                <a:cs typeface="Calibri"/>
              </a:rPr>
              <a:t> </a:t>
            </a:r>
            <a:r>
              <a:rPr sz="2600" dirty="0">
                <a:latin typeface="Calibri"/>
                <a:cs typeface="Calibri"/>
              </a:rPr>
              <a:t>in</a:t>
            </a:r>
            <a:r>
              <a:rPr sz="2600" spc="-20" dirty="0">
                <a:latin typeface="Calibri"/>
                <a:cs typeface="Calibri"/>
              </a:rPr>
              <a:t> </a:t>
            </a:r>
            <a:r>
              <a:rPr sz="2600" dirty="0">
                <a:latin typeface="Calibri"/>
                <a:cs typeface="Calibri"/>
              </a:rPr>
              <a:t>the</a:t>
            </a:r>
            <a:r>
              <a:rPr sz="2600" spc="-15" dirty="0">
                <a:latin typeface="Calibri"/>
                <a:cs typeface="Calibri"/>
              </a:rPr>
              <a:t> Administrators</a:t>
            </a:r>
            <a:r>
              <a:rPr sz="2600" spc="-35" dirty="0">
                <a:latin typeface="Calibri"/>
                <a:cs typeface="Calibri"/>
              </a:rPr>
              <a:t> </a:t>
            </a:r>
            <a:r>
              <a:rPr sz="2600" spc="-10" dirty="0">
                <a:latin typeface="Calibri"/>
                <a:cs typeface="Calibri"/>
              </a:rPr>
              <a:t>group</a:t>
            </a:r>
            <a:r>
              <a:rPr sz="2600" spc="-15" dirty="0">
                <a:latin typeface="Calibri"/>
                <a:cs typeface="Calibri"/>
              </a:rPr>
              <a:t> </a:t>
            </a:r>
            <a:r>
              <a:rPr sz="2600" spc="-5" dirty="0">
                <a:latin typeface="Calibri"/>
                <a:cs typeface="Calibri"/>
              </a:rPr>
              <a:t>do...</a:t>
            </a:r>
            <a:endParaRPr sz="2600">
              <a:latin typeface="Calibri"/>
              <a:cs typeface="Calibri"/>
            </a:endParaRPr>
          </a:p>
        </p:txBody>
      </p:sp>
      <p:sp>
        <p:nvSpPr>
          <p:cNvPr id="4" name="object 4"/>
          <p:cNvSpPr txBox="1"/>
          <p:nvPr/>
        </p:nvSpPr>
        <p:spPr>
          <a:xfrm>
            <a:off x="690181" y="5384490"/>
            <a:ext cx="1955164" cy="422275"/>
          </a:xfrm>
          <a:prstGeom prst="rect">
            <a:avLst/>
          </a:prstGeom>
        </p:spPr>
        <p:txBody>
          <a:bodyPr vert="horz" wrap="square" lIns="0" tIns="12700" rIns="0" bIns="0" rtlCol="0">
            <a:spAutoFit/>
          </a:bodyPr>
          <a:lstStyle/>
          <a:p>
            <a:pPr marL="335280" indent="-323215">
              <a:lnSpc>
                <a:spcPct val="100000"/>
              </a:lnSpc>
              <a:spcBef>
                <a:spcPts val="100"/>
              </a:spcBef>
              <a:buSzPct val="44230"/>
              <a:buFont typeface="Wingdings"/>
              <a:buChar char=""/>
              <a:tabLst>
                <a:tab pos="335280" algn="l"/>
                <a:tab pos="335915" algn="l"/>
              </a:tabLst>
            </a:pPr>
            <a:r>
              <a:rPr sz="2600" spc="-20" dirty="0">
                <a:latin typeface="Calibri"/>
                <a:cs typeface="Calibri"/>
              </a:rPr>
              <a:t>Why</a:t>
            </a:r>
            <a:r>
              <a:rPr sz="2600" spc="-50" dirty="0">
                <a:latin typeface="Calibri"/>
                <a:cs typeface="Calibri"/>
              </a:rPr>
              <a:t> </a:t>
            </a:r>
            <a:r>
              <a:rPr sz="2600" dirty="0">
                <a:latin typeface="Calibri"/>
                <a:cs typeface="Calibri"/>
              </a:rPr>
              <a:t>is</a:t>
            </a:r>
            <a:r>
              <a:rPr sz="2600" spc="-50" dirty="0">
                <a:latin typeface="Calibri"/>
                <a:cs typeface="Calibri"/>
              </a:rPr>
              <a:t> </a:t>
            </a:r>
            <a:r>
              <a:rPr sz="2600" dirty="0">
                <a:latin typeface="Calibri"/>
                <a:cs typeface="Calibri"/>
              </a:rPr>
              <a:t>this?</a:t>
            </a:r>
            <a:endParaRPr sz="2600">
              <a:latin typeface="Calibri"/>
              <a:cs typeface="Calibri"/>
            </a:endParaRPr>
          </a:p>
        </p:txBody>
      </p:sp>
      <p:pic>
        <p:nvPicPr>
          <p:cNvPr id="5" name="object 5"/>
          <p:cNvPicPr/>
          <p:nvPr/>
        </p:nvPicPr>
        <p:blipFill>
          <a:blip r:embed="rId2" cstate="print"/>
          <a:stretch>
            <a:fillRect/>
          </a:stretch>
        </p:blipFill>
        <p:spPr>
          <a:xfrm>
            <a:off x="3753611" y="3093720"/>
            <a:ext cx="2570987" cy="1781555"/>
          </a:xfrm>
          <a:prstGeom prst="rect">
            <a:avLst/>
          </a:prstGeom>
        </p:spPr>
      </p:pic>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7197725"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a:t>
            </a:r>
            <a:r>
              <a:rPr spc="5" dirty="0"/>
              <a:t> </a:t>
            </a:r>
            <a:r>
              <a:rPr spc="15" dirty="0"/>
              <a:t>Model</a:t>
            </a:r>
            <a:r>
              <a:rPr spc="5" dirty="0"/>
              <a:t> </a:t>
            </a:r>
            <a:r>
              <a:rPr spc="10" dirty="0"/>
              <a:t>-</a:t>
            </a:r>
            <a:r>
              <a:rPr spc="-5" dirty="0"/>
              <a:t> </a:t>
            </a:r>
            <a:r>
              <a:rPr spc="5" dirty="0"/>
              <a:t>Permissions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1121473" y="1765230"/>
            <a:ext cx="8152765" cy="2297430"/>
          </a:xfrm>
          <a:prstGeom prst="rect">
            <a:avLst/>
          </a:prstGeom>
        </p:spPr>
        <p:txBody>
          <a:bodyPr vert="horz" wrap="square" lIns="0" tIns="16510" rIns="0" bIns="0" rtlCol="0">
            <a:spAutoFit/>
          </a:bodyPr>
          <a:lstStyle/>
          <a:p>
            <a:pPr marL="337185" indent="-325120">
              <a:lnSpc>
                <a:spcPct val="100000"/>
              </a:lnSpc>
              <a:spcBef>
                <a:spcPts val="130"/>
              </a:spcBef>
              <a:buSzPct val="74358"/>
              <a:buFont typeface="Symbol"/>
              <a:buChar char=""/>
              <a:tabLst>
                <a:tab pos="337185" algn="l"/>
                <a:tab pos="337820" algn="l"/>
              </a:tabLst>
            </a:pPr>
            <a:r>
              <a:rPr sz="1950" spc="5" dirty="0">
                <a:latin typeface="Calibri"/>
                <a:cs typeface="Calibri"/>
              </a:rPr>
              <a:t>Local</a:t>
            </a:r>
            <a:r>
              <a:rPr sz="1950" spc="20" dirty="0">
                <a:latin typeface="Calibri"/>
                <a:cs typeface="Calibri"/>
              </a:rPr>
              <a:t> </a:t>
            </a:r>
            <a:r>
              <a:rPr sz="1950" dirty="0">
                <a:latin typeface="Calibri"/>
                <a:cs typeface="Calibri"/>
              </a:rPr>
              <a:t>administrator </a:t>
            </a:r>
            <a:r>
              <a:rPr sz="1950" spc="5" dirty="0">
                <a:latin typeface="Calibri"/>
                <a:cs typeface="Calibri"/>
              </a:rPr>
              <a:t>account </a:t>
            </a:r>
            <a:r>
              <a:rPr sz="1950" spc="10" dirty="0">
                <a:latin typeface="Calibri"/>
                <a:cs typeface="Calibri"/>
              </a:rPr>
              <a:t>has</a:t>
            </a:r>
            <a:r>
              <a:rPr sz="1950" dirty="0">
                <a:latin typeface="Calibri"/>
                <a:cs typeface="Calibri"/>
              </a:rPr>
              <a:t> </a:t>
            </a:r>
            <a:r>
              <a:rPr sz="1950" spc="10" dirty="0">
                <a:latin typeface="Calibri"/>
                <a:cs typeface="Calibri"/>
              </a:rPr>
              <a:t>a</a:t>
            </a:r>
            <a:r>
              <a:rPr sz="1950" spc="20" dirty="0">
                <a:latin typeface="Calibri"/>
                <a:cs typeface="Calibri"/>
              </a:rPr>
              <a:t> </a:t>
            </a:r>
            <a:r>
              <a:rPr sz="1950" b="1" spc="10" dirty="0">
                <a:latin typeface="Calibri"/>
                <a:cs typeface="Calibri"/>
              </a:rPr>
              <a:t>full</a:t>
            </a:r>
            <a:r>
              <a:rPr sz="1950" b="1" dirty="0">
                <a:latin typeface="Calibri"/>
                <a:cs typeface="Calibri"/>
              </a:rPr>
              <a:t> </a:t>
            </a:r>
            <a:r>
              <a:rPr sz="1950" b="1" spc="-10" dirty="0">
                <a:latin typeface="Calibri"/>
                <a:cs typeface="Calibri"/>
              </a:rPr>
              <a:t>token</a:t>
            </a:r>
            <a:r>
              <a:rPr sz="1950" b="1" spc="35" dirty="0">
                <a:latin typeface="Calibri"/>
                <a:cs typeface="Calibri"/>
              </a:rPr>
              <a:t> </a:t>
            </a:r>
            <a:r>
              <a:rPr sz="1950" spc="5" dirty="0">
                <a:latin typeface="Calibri"/>
                <a:cs typeface="Calibri"/>
              </a:rPr>
              <a:t>-</a:t>
            </a:r>
            <a:r>
              <a:rPr sz="1950" spc="10" dirty="0">
                <a:latin typeface="Calibri"/>
                <a:cs typeface="Calibri"/>
              </a:rPr>
              <a:t> </a:t>
            </a:r>
            <a:r>
              <a:rPr sz="1950" spc="5" dirty="0">
                <a:latin typeface="Calibri"/>
                <a:cs typeface="Calibri"/>
              </a:rPr>
              <a:t>all </a:t>
            </a:r>
            <a:r>
              <a:rPr sz="1950" spc="10" dirty="0">
                <a:latin typeface="Calibri"/>
                <a:cs typeface="Calibri"/>
              </a:rPr>
              <a:t>privileges</a:t>
            </a:r>
            <a:r>
              <a:rPr sz="1950" spc="-25" dirty="0">
                <a:latin typeface="Calibri"/>
                <a:cs typeface="Calibri"/>
              </a:rPr>
              <a:t> </a:t>
            </a:r>
            <a:r>
              <a:rPr sz="1950" dirty="0">
                <a:latin typeface="Calibri"/>
                <a:cs typeface="Calibri"/>
              </a:rPr>
              <a:t>listed</a:t>
            </a:r>
            <a:r>
              <a:rPr sz="1950" spc="10" dirty="0">
                <a:latin typeface="Calibri"/>
                <a:cs typeface="Calibri"/>
              </a:rPr>
              <a:t> in</a:t>
            </a:r>
            <a:r>
              <a:rPr sz="1950" spc="-5" dirty="0">
                <a:latin typeface="Calibri"/>
                <a:cs typeface="Calibri"/>
              </a:rPr>
              <a:t> </a:t>
            </a:r>
            <a:r>
              <a:rPr sz="1950" spc="10" dirty="0">
                <a:latin typeface="Calibri"/>
                <a:cs typeface="Calibri"/>
              </a:rPr>
              <a:t>the</a:t>
            </a:r>
            <a:r>
              <a:rPr sz="1950" spc="30" dirty="0">
                <a:latin typeface="Calibri"/>
                <a:cs typeface="Calibri"/>
              </a:rPr>
              <a:t> </a:t>
            </a:r>
            <a:r>
              <a:rPr sz="1950" spc="-10" dirty="0">
                <a:latin typeface="Calibri"/>
                <a:cs typeface="Calibri"/>
              </a:rPr>
              <a:t>token</a:t>
            </a:r>
            <a:endParaRPr sz="1950">
              <a:latin typeface="Calibri"/>
              <a:cs typeface="Calibri"/>
            </a:endParaRPr>
          </a:p>
          <a:p>
            <a:pPr>
              <a:lnSpc>
                <a:spcPct val="100000"/>
              </a:lnSpc>
              <a:spcBef>
                <a:spcPts val="50"/>
              </a:spcBef>
              <a:buFont typeface="Symbol"/>
              <a:buChar char=""/>
            </a:pPr>
            <a:endParaRPr sz="2100">
              <a:latin typeface="Calibri"/>
              <a:cs typeface="Calibri"/>
            </a:endParaRPr>
          </a:p>
          <a:p>
            <a:pPr marL="337185" indent="-325120">
              <a:lnSpc>
                <a:spcPct val="100000"/>
              </a:lnSpc>
              <a:buSzPct val="74358"/>
              <a:buFont typeface="Symbol"/>
              <a:buChar char=""/>
              <a:tabLst>
                <a:tab pos="337185" algn="l"/>
                <a:tab pos="337820" algn="l"/>
              </a:tabLst>
            </a:pPr>
            <a:r>
              <a:rPr sz="1950" spc="10" dirty="0">
                <a:latin typeface="Calibri"/>
                <a:cs typeface="Calibri"/>
              </a:rPr>
              <a:t>Other admins</a:t>
            </a:r>
            <a:r>
              <a:rPr sz="1950" dirty="0">
                <a:latin typeface="Calibri"/>
                <a:cs typeface="Calibri"/>
              </a:rPr>
              <a:t> </a:t>
            </a:r>
            <a:r>
              <a:rPr sz="1950" spc="-5" dirty="0">
                <a:latin typeface="Calibri"/>
                <a:cs typeface="Calibri"/>
              </a:rPr>
              <a:t>have</a:t>
            </a:r>
            <a:r>
              <a:rPr sz="1950" spc="20" dirty="0">
                <a:latin typeface="Calibri"/>
                <a:cs typeface="Calibri"/>
              </a:rPr>
              <a:t> </a:t>
            </a:r>
            <a:r>
              <a:rPr sz="1950" spc="10" dirty="0">
                <a:latin typeface="Calibri"/>
                <a:cs typeface="Calibri"/>
              </a:rPr>
              <a:t>a</a:t>
            </a:r>
            <a:r>
              <a:rPr sz="1950" spc="25" dirty="0">
                <a:latin typeface="Calibri"/>
                <a:cs typeface="Calibri"/>
              </a:rPr>
              <a:t> </a:t>
            </a:r>
            <a:r>
              <a:rPr sz="1950" b="1" spc="10" dirty="0">
                <a:latin typeface="Calibri"/>
                <a:cs typeface="Calibri"/>
              </a:rPr>
              <a:t>split</a:t>
            </a:r>
            <a:r>
              <a:rPr sz="1950" b="1" spc="-5" dirty="0">
                <a:latin typeface="Calibri"/>
                <a:cs typeface="Calibri"/>
              </a:rPr>
              <a:t> </a:t>
            </a:r>
            <a:r>
              <a:rPr sz="1950" b="1" spc="-10" dirty="0">
                <a:latin typeface="Calibri"/>
                <a:cs typeface="Calibri"/>
              </a:rPr>
              <a:t>token</a:t>
            </a:r>
            <a:r>
              <a:rPr sz="1950" b="1" spc="25" dirty="0">
                <a:latin typeface="Calibri"/>
                <a:cs typeface="Calibri"/>
              </a:rPr>
              <a:t> </a:t>
            </a:r>
            <a:r>
              <a:rPr sz="1950" spc="5" dirty="0">
                <a:latin typeface="Calibri"/>
                <a:cs typeface="Calibri"/>
              </a:rPr>
              <a:t>-</a:t>
            </a:r>
            <a:r>
              <a:rPr sz="1950" spc="30" dirty="0">
                <a:latin typeface="Calibri"/>
                <a:cs typeface="Calibri"/>
              </a:rPr>
              <a:t> </a:t>
            </a:r>
            <a:r>
              <a:rPr sz="1950" spc="5" dirty="0">
                <a:latin typeface="Calibri"/>
                <a:cs typeface="Calibri"/>
              </a:rPr>
              <a:t>they</a:t>
            </a:r>
            <a:r>
              <a:rPr sz="1950" spc="10" dirty="0">
                <a:latin typeface="Calibri"/>
                <a:cs typeface="Calibri"/>
              </a:rPr>
              <a:t> </a:t>
            </a:r>
            <a:r>
              <a:rPr sz="1950" dirty="0">
                <a:latin typeface="Calibri"/>
                <a:cs typeface="Calibri"/>
              </a:rPr>
              <a:t>are</a:t>
            </a:r>
            <a:r>
              <a:rPr sz="1950" spc="10" dirty="0">
                <a:latin typeface="Calibri"/>
                <a:cs typeface="Calibri"/>
              </a:rPr>
              <a:t> </a:t>
            </a:r>
            <a:r>
              <a:rPr sz="1950" spc="5" dirty="0">
                <a:latin typeface="Calibri"/>
                <a:cs typeface="Calibri"/>
              </a:rPr>
              <a:t>actually </a:t>
            </a:r>
            <a:r>
              <a:rPr sz="1950" spc="10" dirty="0">
                <a:latin typeface="Calibri"/>
                <a:cs typeface="Calibri"/>
              </a:rPr>
              <a:t>assigned</a:t>
            </a:r>
            <a:r>
              <a:rPr sz="1950" dirty="0">
                <a:latin typeface="Calibri"/>
                <a:cs typeface="Calibri"/>
              </a:rPr>
              <a:t> </a:t>
            </a:r>
            <a:r>
              <a:rPr sz="1950" spc="5" dirty="0">
                <a:latin typeface="Calibri"/>
                <a:cs typeface="Calibri"/>
              </a:rPr>
              <a:t>two</a:t>
            </a:r>
            <a:r>
              <a:rPr sz="1950" spc="30" dirty="0">
                <a:latin typeface="Calibri"/>
                <a:cs typeface="Calibri"/>
              </a:rPr>
              <a:t> </a:t>
            </a:r>
            <a:r>
              <a:rPr sz="1950" spc="-5" dirty="0">
                <a:latin typeface="Calibri"/>
                <a:cs typeface="Calibri"/>
              </a:rPr>
              <a:t>tokens</a:t>
            </a:r>
            <a:endParaRPr sz="1950">
              <a:latin typeface="Calibri"/>
              <a:cs typeface="Calibri"/>
            </a:endParaRPr>
          </a:p>
          <a:p>
            <a:pPr marL="768350" lvl="1" indent="-288925">
              <a:lnSpc>
                <a:spcPct val="100000"/>
              </a:lnSpc>
              <a:spcBef>
                <a:spcPts val="240"/>
              </a:spcBef>
              <a:buSzPct val="45454"/>
              <a:buFont typeface="Wingdings"/>
              <a:buChar char=""/>
              <a:tabLst>
                <a:tab pos="768350" algn="l"/>
                <a:tab pos="768985" algn="l"/>
              </a:tabLst>
            </a:pPr>
            <a:r>
              <a:rPr sz="1650" dirty="0">
                <a:latin typeface="Calibri"/>
                <a:cs typeface="Calibri"/>
              </a:rPr>
              <a:t>One</a:t>
            </a:r>
            <a:r>
              <a:rPr sz="1650" spc="10" dirty="0">
                <a:latin typeface="Calibri"/>
                <a:cs typeface="Calibri"/>
              </a:rPr>
              <a:t> </a:t>
            </a:r>
            <a:r>
              <a:rPr sz="1650" spc="-15" dirty="0">
                <a:latin typeface="Calibri"/>
                <a:cs typeface="Calibri"/>
              </a:rPr>
              <a:t>token</a:t>
            </a:r>
            <a:r>
              <a:rPr sz="1650" spc="-25" dirty="0">
                <a:latin typeface="Calibri"/>
                <a:cs typeface="Calibri"/>
              </a:rPr>
              <a:t> </a:t>
            </a:r>
            <a:r>
              <a:rPr sz="1650" dirty="0">
                <a:latin typeface="Calibri"/>
                <a:cs typeface="Calibri"/>
              </a:rPr>
              <a:t>has</a:t>
            </a:r>
            <a:r>
              <a:rPr sz="1650" spc="-10" dirty="0">
                <a:latin typeface="Calibri"/>
                <a:cs typeface="Calibri"/>
              </a:rPr>
              <a:t> </a:t>
            </a:r>
            <a:r>
              <a:rPr sz="1650" dirty="0">
                <a:latin typeface="Calibri"/>
                <a:cs typeface="Calibri"/>
              </a:rPr>
              <a:t>all</a:t>
            </a:r>
            <a:r>
              <a:rPr sz="1650" spc="-30" dirty="0">
                <a:latin typeface="Calibri"/>
                <a:cs typeface="Calibri"/>
              </a:rPr>
              <a:t> </a:t>
            </a:r>
            <a:r>
              <a:rPr sz="1650" dirty="0">
                <a:latin typeface="Calibri"/>
                <a:cs typeface="Calibri"/>
              </a:rPr>
              <a:t>privileges</a:t>
            </a:r>
            <a:r>
              <a:rPr sz="1650" spc="-30" dirty="0">
                <a:latin typeface="Calibri"/>
                <a:cs typeface="Calibri"/>
              </a:rPr>
              <a:t> </a:t>
            </a:r>
            <a:r>
              <a:rPr sz="1650" spc="-5" dirty="0">
                <a:latin typeface="Calibri"/>
                <a:cs typeface="Calibri"/>
              </a:rPr>
              <a:t>filtered</a:t>
            </a:r>
            <a:r>
              <a:rPr sz="1650" spc="-35" dirty="0">
                <a:latin typeface="Calibri"/>
                <a:cs typeface="Calibri"/>
              </a:rPr>
              <a:t> </a:t>
            </a:r>
            <a:r>
              <a:rPr sz="1650" dirty="0">
                <a:latin typeface="Calibri"/>
                <a:cs typeface="Calibri"/>
              </a:rPr>
              <a:t>out</a:t>
            </a:r>
            <a:endParaRPr sz="1650">
              <a:latin typeface="Calibri"/>
              <a:cs typeface="Calibri"/>
            </a:endParaRPr>
          </a:p>
          <a:p>
            <a:pPr marL="768350" lvl="1" indent="-288925">
              <a:lnSpc>
                <a:spcPct val="100000"/>
              </a:lnSpc>
              <a:spcBef>
                <a:spcPts val="204"/>
              </a:spcBef>
              <a:buSzPct val="45454"/>
              <a:buFont typeface="Wingdings"/>
              <a:buChar char=""/>
              <a:tabLst>
                <a:tab pos="768350" algn="l"/>
                <a:tab pos="768985" algn="l"/>
              </a:tabLst>
            </a:pPr>
            <a:r>
              <a:rPr sz="1650" dirty="0">
                <a:latin typeface="Calibri"/>
                <a:cs typeface="Calibri"/>
              </a:rPr>
              <a:t>One</a:t>
            </a:r>
            <a:r>
              <a:rPr sz="1650" spc="10" dirty="0">
                <a:latin typeface="Calibri"/>
                <a:cs typeface="Calibri"/>
              </a:rPr>
              <a:t> </a:t>
            </a:r>
            <a:r>
              <a:rPr sz="1650" spc="-15" dirty="0">
                <a:latin typeface="Calibri"/>
                <a:cs typeface="Calibri"/>
              </a:rPr>
              <a:t>token</a:t>
            </a:r>
            <a:r>
              <a:rPr sz="1650" spc="-20" dirty="0">
                <a:latin typeface="Calibri"/>
                <a:cs typeface="Calibri"/>
              </a:rPr>
              <a:t> </a:t>
            </a:r>
            <a:r>
              <a:rPr sz="1650" dirty="0">
                <a:latin typeface="Calibri"/>
                <a:cs typeface="Calibri"/>
              </a:rPr>
              <a:t>has</a:t>
            </a:r>
            <a:r>
              <a:rPr sz="1650" spc="-10" dirty="0">
                <a:latin typeface="Calibri"/>
                <a:cs typeface="Calibri"/>
              </a:rPr>
              <a:t> </a:t>
            </a:r>
            <a:r>
              <a:rPr sz="1650" dirty="0">
                <a:latin typeface="Calibri"/>
                <a:cs typeface="Calibri"/>
              </a:rPr>
              <a:t>all</a:t>
            </a:r>
            <a:r>
              <a:rPr sz="1650" spc="-25" dirty="0">
                <a:latin typeface="Calibri"/>
                <a:cs typeface="Calibri"/>
              </a:rPr>
              <a:t> </a:t>
            </a:r>
            <a:r>
              <a:rPr sz="1650" dirty="0">
                <a:latin typeface="Calibri"/>
                <a:cs typeface="Calibri"/>
              </a:rPr>
              <a:t>the privileges</a:t>
            </a:r>
            <a:r>
              <a:rPr sz="1650" spc="-30" dirty="0">
                <a:latin typeface="Calibri"/>
                <a:cs typeface="Calibri"/>
              </a:rPr>
              <a:t> </a:t>
            </a:r>
            <a:r>
              <a:rPr sz="1650" dirty="0">
                <a:latin typeface="Calibri"/>
                <a:cs typeface="Calibri"/>
              </a:rPr>
              <a:t>included</a:t>
            </a:r>
            <a:endParaRPr sz="1650">
              <a:latin typeface="Calibri"/>
              <a:cs typeface="Calibri"/>
            </a:endParaRPr>
          </a:p>
          <a:p>
            <a:pPr marL="768350" marR="11430" lvl="1" indent="-288290">
              <a:lnSpc>
                <a:spcPct val="100299"/>
              </a:lnSpc>
              <a:spcBef>
                <a:spcPts val="200"/>
              </a:spcBef>
              <a:buSzPct val="45454"/>
              <a:buFont typeface="Wingdings"/>
              <a:buChar char=""/>
              <a:tabLst>
                <a:tab pos="768350" algn="l"/>
                <a:tab pos="768985" algn="l"/>
              </a:tabLst>
            </a:pPr>
            <a:r>
              <a:rPr sz="1650" dirty="0">
                <a:latin typeface="Calibri"/>
                <a:cs typeface="Calibri"/>
              </a:rPr>
              <a:t>During</a:t>
            </a:r>
            <a:r>
              <a:rPr sz="1650" spc="-25" dirty="0">
                <a:latin typeface="Calibri"/>
                <a:cs typeface="Calibri"/>
              </a:rPr>
              <a:t> </a:t>
            </a:r>
            <a:r>
              <a:rPr sz="1650" dirty="0">
                <a:latin typeface="Calibri"/>
                <a:cs typeface="Calibri"/>
              </a:rPr>
              <a:t>normal</a:t>
            </a:r>
            <a:r>
              <a:rPr sz="1650" spc="-5" dirty="0">
                <a:latin typeface="Calibri"/>
                <a:cs typeface="Calibri"/>
              </a:rPr>
              <a:t> </a:t>
            </a:r>
            <a:r>
              <a:rPr sz="1650" dirty="0">
                <a:latin typeface="Calibri"/>
                <a:cs typeface="Calibri"/>
              </a:rPr>
              <a:t>use,</a:t>
            </a:r>
            <a:r>
              <a:rPr sz="1650" spc="10" dirty="0">
                <a:latin typeface="Calibri"/>
                <a:cs typeface="Calibri"/>
              </a:rPr>
              <a:t> </a:t>
            </a:r>
            <a:r>
              <a:rPr sz="1650" dirty="0">
                <a:latin typeface="Calibri"/>
                <a:cs typeface="Calibri"/>
              </a:rPr>
              <a:t>the</a:t>
            </a:r>
            <a:r>
              <a:rPr sz="1650" spc="5" dirty="0">
                <a:latin typeface="Calibri"/>
                <a:cs typeface="Calibri"/>
              </a:rPr>
              <a:t> </a:t>
            </a:r>
            <a:r>
              <a:rPr sz="1650" spc="-5" dirty="0">
                <a:latin typeface="Calibri"/>
                <a:cs typeface="Calibri"/>
              </a:rPr>
              <a:t>filtered</a:t>
            </a:r>
            <a:r>
              <a:rPr sz="1650" spc="-30" dirty="0">
                <a:latin typeface="Calibri"/>
                <a:cs typeface="Calibri"/>
              </a:rPr>
              <a:t> </a:t>
            </a:r>
            <a:r>
              <a:rPr sz="1650" spc="-15" dirty="0">
                <a:latin typeface="Calibri"/>
                <a:cs typeface="Calibri"/>
              </a:rPr>
              <a:t>token </a:t>
            </a:r>
            <a:r>
              <a:rPr sz="1650" dirty="0">
                <a:latin typeface="Calibri"/>
                <a:cs typeface="Calibri"/>
              </a:rPr>
              <a:t>is</a:t>
            </a:r>
            <a:r>
              <a:rPr sz="1650" spc="5" dirty="0">
                <a:latin typeface="Calibri"/>
                <a:cs typeface="Calibri"/>
              </a:rPr>
              <a:t> </a:t>
            </a:r>
            <a:r>
              <a:rPr sz="1650" dirty="0">
                <a:latin typeface="Calibri"/>
                <a:cs typeface="Calibri"/>
              </a:rPr>
              <a:t>used</a:t>
            </a:r>
            <a:r>
              <a:rPr sz="1650" spc="10" dirty="0">
                <a:latin typeface="Calibri"/>
                <a:cs typeface="Calibri"/>
              </a:rPr>
              <a:t> </a:t>
            </a:r>
            <a:r>
              <a:rPr sz="1650" dirty="0">
                <a:latin typeface="Calibri"/>
                <a:cs typeface="Calibri"/>
              </a:rPr>
              <a:t>until</a:t>
            </a:r>
            <a:r>
              <a:rPr sz="1650" spc="-25" dirty="0">
                <a:latin typeface="Calibri"/>
                <a:cs typeface="Calibri"/>
              </a:rPr>
              <a:t> </a:t>
            </a:r>
            <a:r>
              <a:rPr sz="1650" spc="-10" dirty="0">
                <a:latin typeface="Calibri"/>
                <a:cs typeface="Calibri"/>
              </a:rPr>
              <a:t>you</a:t>
            </a:r>
            <a:r>
              <a:rPr sz="1650" spc="20" dirty="0">
                <a:latin typeface="Calibri"/>
                <a:cs typeface="Calibri"/>
              </a:rPr>
              <a:t> </a:t>
            </a:r>
            <a:r>
              <a:rPr sz="1650" spc="-10" dirty="0">
                <a:latin typeface="Calibri"/>
                <a:cs typeface="Calibri"/>
              </a:rPr>
              <a:t>get</a:t>
            </a:r>
            <a:r>
              <a:rPr sz="1650" dirty="0">
                <a:latin typeface="Calibri"/>
                <a:cs typeface="Calibri"/>
              </a:rPr>
              <a:t> a </a:t>
            </a:r>
            <a:r>
              <a:rPr sz="1650" spc="-15" dirty="0">
                <a:latin typeface="Calibri"/>
                <a:cs typeface="Calibri"/>
              </a:rPr>
              <a:t>UAC</a:t>
            </a:r>
            <a:r>
              <a:rPr sz="1650" spc="-5" dirty="0">
                <a:latin typeface="Calibri"/>
                <a:cs typeface="Calibri"/>
              </a:rPr>
              <a:t> prompt</a:t>
            </a:r>
            <a:r>
              <a:rPr sz="1650" spc="5" dirty="0">
                <a:latin typeface="Calibri"/>
                <a:cs typeface="Calibri"/>
              </a:rPr>
              <a:t> </a:t>
            </a:r>
            <a:r>
              <a:rPr sz="1650" dirty="0">
                <a:latin typeface="Calibri"/>
                <a:cs typeface="Calibri"/>
              </a:rPr>
              <a:t>and</a:t>
            </a:r>
            <a:r>
              <a:rPr sz="1650" spc="-5" dirty="0">
                <a:latin typeface="Calibri"/>
                <a:cs typeface="Calibri"/>
              </a:rPr>
              <a:t> </a:t>
            </a:r>
            <a:r>
              <a:rPr sz="1650" dirty="0">
                <a:latin typeface="Calibri"/>
                <a:cs typeface="Calibri"/>
              </a:rPr>
              <a:t>hit </a:t>
            </a:r>
            <a:r>
              <a:rPr sz="1650" spc="-25" dirty="0">
                <a:latin typeface="Calibri"/>
                <a:cs typeface="Calibri"/>
              </a:rPr>
              <a:t>'Yes'</a:t>
            </a:r>
            <a:r>
              <a:rPr sz="1650" spc="-5" dirty="0">
                <a:latin typeface="Calibri"/>
                <a:cs typeface="Calibri"/>
              </a:rPr>
              <a:t> </a:t>
            </a:r>
            <a:r>
              <a:rPr sz="1650" dirty="0">
                <a:latin typeface="Calibri"/>
                <a:cs typeface="Calibri"/>
              </a:rPr>
              <a:t>– </a:t>
            </a:r>
            <a:r>
              <a:rPr sz="1650" spc="-360" dirty="0">
                <a:latin typeface="Calibri"/>
                <a:cs typeface="Calibri"/>
              </a:rPr>
              <a:t> </a:t>
            </a:r>
            <a:r>
              <a:rPr sz="1650" dirty="0">
                <a:latin typeface="Calibri"/>
                <a:cs typeface="Calibri"/>
              </a:rPr>
              <a:t>then the </a:t>
            </a:r>
            <a:r>
              <a:rPr sz="1650" spc="-15" dirty="0">
                <a:latin typeface="Calibri"/>
                <a:cs typeface="Calibri"/>
              </a:rPr>
              <a:t>token </a:t>
            </a:r>
            <a:r>
              <a:rPr sz="1650" dirty="0">
                <a:latin typeface="Calibri"/>
                <a:cs typeface="Calibri"/>
              </a:rPr>
              <a:t>with all privileges is </a:t>
            </a:r>
            <a:r>
              <a:rPr sz="1650" spc="-5" dirty="0">
                <a:latin typeface="Calibri"/>
                <a:cs typeface="Calibri"/>
              </a:rPr>
              <a:t>checked to </a:t>
            </a:r>
            <a:r>
              <a:rPr sz="1650" dirty="0">
                <a:latin typeface="Calibri"/>
                <a:cs typeface="Calibri"/>
              </a:rPr>
              <a:t>see if </a:t>
            </a:r>
            <a:r>
              <a:rPr sz="1650" spc="-10" dirty="0">
                <a:latin typeface="Calibri"/>
                <a:cs typeface="Calibri"/>
              </a:rPr>
              <a:t>you </a:t>
            </a:r>
            <a:r>
              <a:rPr sz="1650" spc="-5" dirty="0">
                <a:latin typeface="Calibri"/>
                <a:cs typeface="Calibri"/>
              </a:rPr>
              <a:t>really </a:t>
            </a:r>
            <a:r>
              <a:rPr sz="1650" spc="-10" dirty="0">
                <a:latin typeface="Calibri"/>
                <a:cs typeface="Calibri"/>
              </a:rPr>
              <a:t>have </a:t>
            </a:r>
            <a:r>
              <a:rPr sz="1650" dirty="0">
                <a:latin typeface="Calibri"/>
                <a:cs typeface="Calibri"/>
              </a:rPr>
              <a:t>the necessary </a:t>
            </a:r>
            <a:r>
              <a:rPr sz="1650" spc="5" dirty="0">
                <a:latin typeface="Calibri"/>
                <a:cs typeface="Calibri"/>
              </a:rPr>
              <a:t> </a:t>
            </a:r>
            <a:r>
              <a:rPr sz="1650" dirty="0">
                <a:latin typeface="Calibri"/>
                <a:cs typeface="Calibri"/>
              </a:rPr>
              <a:t>privilege.</a:t>
            </a:r>
            <a:endParaRPr sz="165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7197725"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a:t>
            </a:r>
            <a:r>
              <a:rPr spc="5" dirty="0"/>
              <a:t> </a:t>
            </a:r>
            <a:r>
              <a:rPr spc="15" dirty="0"/>
              <a:t>Model</a:t>
            </a:r>
            <a:r>
              <a:rPr spc="5" dirty="0"/>
              <a:t> </a:t>
            </a:r>
            <a:r>
              <a:rPr spc="10" dirty="0"/>
              <a:t>-</a:t>
            </a:r>
            <a:r>
              <a:rPr spc="-5" dirty="0"/>
              <a:t> </a:t>
            </a:r>
            <a:r>
              <a:rPr spc="5" dirty="0"/>
              <a:t>Permissions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681062"/>
            <a:ext cx="8587105" cy="4513580"/>
          </a:xfrm>
          <a:prstGeom prst="rect">
            <a:avLst/>
          </a:prstGeom>
        </p:spPr>
        <p:txBody>
          <a:bodyPr vert="horz" wrap="square" lIns="0" tIns="88900" rIns="0" bIns="0" rtlCol="0">
            <a:spAutoFit/>
          </a:bodyPr>
          <a:lstStyle/>
          <a:p>
            <a:pPr marL="335280" indent="-323215">
              <a:lnSpc>
                <a:spcPct val="100000"/>
              </a:lnSpc>
              <a:spcBef>
                <a:spcPts val="700"/>
              </a:spcBef>
              <a:buSzPct val="45000"/>
              <a:buFont typeface="Wingdings"/>
              <a:buChar char=""/>
              <a:tabLst>
                <a:tab pos="335280" algn="l"/>
                <a:tab pos="335915" algn="l"/>
              </a:tabLst>
            </a:pPr>
            <a:r>
              <a:rPr sz="2000" dirty="0">
                <a:latin typeface="Calibri"/>
                <a:cs typeface="Calibri"/>
              </a:rPr>
              <a:t>While</a:t>
            </a:r>
            <a:r>
              <a:rPr sz="2000" spc="-10" dirty="0">
                <a:latin typeface="Calibri"/>
                <a:cs typeface="Calibri"/>
              </a:rPr>
              <a:t> </a:t>
            </a:r>
            <a:r>
              <a:rPr sz="2000" spc="-5" dirty="0">
                <a:latin typeface="Calibri"/>
                <a:cs typeface="Calibri"/>
              </a:rPr>
              <a:t>pentesting,</a:t>
            </a:r>
            <a:r>
              <a:rPr sz="2000" spc="5" dirty="0">
                <a:latin typeface="Calibri"/>
                <a:cs typeface="Calibri"/>
              </a:rPr>
              <a:t> </a:t>
            </a:r>
            <a:r>
              <a:rPr sz="2000" spc="-10" dirty="0">
                <a:latin typeface="Calibri"/>
                <a:cs typeface="Calibri"/>
              </a:rPr>
              <a:t>you</a:t>
            </a:r>
            <a:r>
              <a:rPr sz="2000" spc="-20" dirty="0">
                <a:latin typeface="Calibri"/>
                <a:cs typeface="Calibri"/>
              </a:rPr>
              <a:t> </a:t>
            </a:r>
            <a:r>
              <a:rPr sz="2000" spc="-10" dirty="0">
                <a:latin typeface="Calibri"/>
                <a:cs typeface="Calibri"/>
              </a:rPr>
              <a:t>probably</a:t>
            </a:r>
            <a:r>
              <a:rPr sz="2000" spc="-15" dirty="0">
                <a:latin typeface="Calibri"/>
                <a:cs typeface="Calibri"/>
              </a:rPr>
              <a:t> </a:t>
            </a:r>
            <a:r>
              <a:rPr sz="2000" spc="-10" dirty="0">
                <a:latin typeface="Calibri"/>
                <a:cs typeface="Calibri"/>
              </a:rPr>
              <a:t>won't</a:t>
            </a:r>
            <a:r>
              <a:rPr sz="2000" spc="-15" dirty="0">
                <a:latin typeface="Calibri"/>
                <a:cs typeface="Calibri"/>
              </a:rPr>
              <a:t> </a:t>
            </a:r>
            <a:r>
              <a:rPr sz="2000" dirty="0">
                <a:latin typeface="Calibri"/>
                <a:cs typeface="Calibri"/>
              </a:rPr>
              <a:t>deal </a:t>
            </a:r>
            <a:r>
              <a:rPr sz="2000" spc="-5" dirty="0">
                <a:latin typeface="Calibri"/>
                <a:cs typeface="Calibri"/>
              </a:rPr>
              <a:t>directly</a:t>
            </a:r>
            <a:r>
              <a:rPr sz="2000" spc="5" dirty="0">
                <a:latin typeface="Calibri"/>
                <a:cs typeface="Calibri"/>
              </a:rPr>
              <a:t> </a:t>
            </a:r>
            <a:r>
              <a:rPr sz="2000" spc="-5" dirty="0">
                <a:latin typeface="Calibri"/>
                <a:cs typeface="Calibri"/>
              </a:rPr>
              <a:t>with</a:t>
            </a:r>
            <a:r>
              <a:rPr sz="2000" spc="-10" dirty="0">
                <a:latin typeface="Calibri"/>
                <a:cs typeface="Calibri"/>
              </a:rPr>
              <a:t> </a:t>
            </a:r>
            <a:r>
              <a:rPr sz="2000" spc="-15" dirty="0">
                <a:latin typeface="Calibri"/>
                <a:cs typeface="Calibri"/>
              </a:rPr>
              <a:t>tokens</a:t>
            </a:r>
            <a:endParaRPr sz="2000">
              <a:latin typeface="Calibri"/>
              <a:cs typeface="Calibri"/>
            </a:endParaRPr>
          </a:p>
          <a:p>
            <a:pPr marL="768350" lvl="1" indent="-325120">
              <a:lnSpc>
                <a:spcPct val="100000"/>
              </a:lnSpc>
              <a:spcBef>
                <a:spcPts val="600"/>
              </a:spcBef>
              <a:buSzPct val="75000"/>
              <a:buFont typeface="Symbol"/>
              <a:buChar char=""/>
              <a:tabLst>
                <a:tab pos="768350" algn="l"/>
                <a:tab pos="768985" algn="l"/>
              </a:tabLst>
            </a:pPr>
            <a:r>
              <a:rPr sz="2000" spc="-5" dirty="0">
                <a:latin typeface="Calibri"/>
                <a:cs typeface="Calibri"/>
              </a:rPr>
              <a:t>Unless</a:t>
            </a:r>
            <a:r>
              <a:rPr sz="2000" spc="15" dirty="0">
                <a:latin typeface="Calibri"/>
                <a:cs typeface="Calibri"/>
              </a:rPr>
              <a:t> </a:t>
            </a:r>
            <a:r>
              <a:rPr sz="2000" spc="-10" dirty="0">
                <a:latin typeface="Calibri"/>
                <a:cs typeface="Calibri"/>
              </a:rPr>
              <a:t>you</a:t>
            </a:r>
            <a:r>
              <a:rPr sz="2000" spc="-15" dirty="0">
                <a:latin typeface="Calibri"/>
                <a:cs typeface="Calibri"/>
              </a:rPr>
              <a:t> </a:t>
            </a:r>
            <a:r>
              <a:rPr sz="2000" spc="-10" dirty="0">
                <a:latin typeface="Calibri"/>
                <a:cs typeface="Calibri"/>
              </a:rPr>
              <a:t>are</a:t>
            </a:r>
            <a:r>
              <a:rPr sz="2000" spc="5" dirty="0">
                <a:latin typeface="Calibri"/>
                <a:cs typeface="Calibri"/>
              </a:rPr>
              <a:t> </a:t>
            </a:r>
            <a:r>
              <a:rPr sz="2000" spc="-5" dirty="0">
                <a:latin typeface="Calibri"/>
                <a:cs typeface="Calibri"/>
              </a:rPr>
              <a:t>writing</a:t>
            </a:r>
            <a:r>
              <a:rPr sz="2000" spc="10" dirty="0">
                <a:latin typeface="Calibri"/>
                <a:cs typeface="Calibri"/>
              </a:rPr>
              <a:t> </a:t>
            </a:r>
            <a:r>
              <a:rPr sz="2000" dirty="0">
                <a:latin typeface="Calibri"/>
                <a:cs typeface="Calibri"/>
              </a:rPr>
              <a:t>a</a:t>
            </a:r>
            <a:r>
              <a:rPr sz="2000" spc="-5" dirty="0">
                <a:latin typeface="Calibri"/>
                <a:cs typeface="Calibri"/>
              </a:rPr>
              <a:t> </a:t>
            </a:r>
            <a:r>
              <a:rPr sz="2000" spc="-10" dirty="0">
                <a:latin typeface="Calibri"/>
                <a:cs typeface="Calibri"/>
              </a:rPr>
              <a:t>rootkit</a:t>
            </a:r>
            <a:r>
              <a:rPr sz="2000" spc="20" dirty="0">
                <a:latin typeface="Calibri"/>
                <a:cs typeface="Calibri"/>
              </a:rPr>
              <a:t> </a:t>
            </a:r>
            <a:r>
              <a:rPr sz="2000" dirty="0">
                <a:latin typeface="Calibri"/>
                <a:cs typeface="Calibri"/>
              </a:rPr>
              <a:t>and</a:t>
            </a:r>
            <a:r>
              <a:rPr sz="2000" spc="-10" dirty="0">
                <a:latin typeface="Calibri"/>
                <a:cs typeface="Calibri"/>
              </a:rPr>
              <a:t> patching</a:t>
            </a:r>
            <a:r>
              <a:rPr sz="2000" spc="-5" dirty="0">
                <a:latin typeface="Calibri"/>
                <a:cs typeface="Calibri"/>
              </a:rPr>
              <a:t> Windows</a:t>
            </a:r>
            <a:r>
              <a:rPr sz="2000" spc="-35" dirty="0">
                <a:latin typeface="Calibri"/>
                <a:cs typeface="Calibri"/>
              </a:rPr>
              <a:t> </a:t>
            </a:r>
            <a:r>
              <a:rPr sz="2000" spc="-5" dirty="0">
                <a:latin typeface="Calibri"/>
                <a:cs typeface="Calibri"/>
              </a:rPr>
              <a:t>code</a:t>
            </a:r>
            <a:endParaRPr sz="2000">
              <a:latin typeface="Calibri"/>
              <a:cs typeface="Calibri"/>
            </a:endParaRPr>
          </a:p>
          <a:p>
            <a:pPr marL="768350" lvl="1" indent="-325120">
              <a:lnSpc>
                <a:spcPct val="100000"/>
              </a:lnSpc>
              <a:spcBef>
                <a:spcPts val="200"/>
              </a:spcBef>
              <a:buSzPct val="75000"/>
              <a:buFont typeface="Symbol"/>
              <a:buChar char=""/>
              <a:tabLst>
                <a:tab pos="768350" algn="l"/>
                <a:tab pos="768985" algn="l"/>
              </a:tabLst>
            </a:pPr>
            <a:r>
              <a:rPr sz="2000" spc="-10" dirty="0">
                <a:latin typeface="Calibri"/>
                <a:cs typeface="Calibri"/>
              </a:rPr>
              <a:t>Understanding</a:t>
            </a:r>
            <a:r>
              <a:rPr sz="2000" spc="-5" dirty="0">
                <a:latin typeface="Calibri"/>
                <a:cs typeface="Calibri"/>
              </a:rPr>
              <a:t> how</a:t>
            </a:r>
            <a:r>
              <a:rPr sz="2000" spc="-10" dirty="0">
                <a:latin typeface="Calibri"/>
                <a:cs typeface="Calibri"/>
              </a:rPr>
              <a:t> </a:t>
            </a:r>
            <a:r>
              <a:rPr sz="2000" spc="-5" dirty="0">
                <a:latin typeface="Calibri"/>
                <a:cs typeface="Calibri"/>
              </a:rPr>
              <a:t>privileges</a:t>
            </a:r>
            <a:r>
              <a:rPr sz="2000" spc="15" dirty="0">
                <a:latin typeface="Calibri"/>
                <a:cs typeface="Calibri"/>
              </a:rPr>
              <a:t> </a:t>
            </a:r>
            <a:r>
              <a:rPr sz="2000" spc="-10" dirty="0">
                <a:latin typeface="Calibri"/>
                <a:cs typeface="Calibri"/>
              </a:rPr>
              <a:t>work </a:t>
            </a:r>
            <a:r>
              <a:rPr sz="2000" spc="-5" dirty="0">
                <a:latin typeface="Calibri"/>
                <a:cs typeface="Calibri"/>
              </a:rPr>
              <a:t>is</a:t>
            </a:r>
            <a:r>
              <a:rPr sz="2000" spc="15" dirty="0">
                <a:latin typeface="Calibri"/>
                <a:cs typeface="Calibri"/>
              </a:rPr>
              <a:t> </a:t>
            </a:r>
            <a:r>
              <a:rPr sz="2000" spc="-10" dirty="0">
                <a:latin typeface="Calibri"/>
                <a:cs typeface="Calibri"/>
              </a:rPr>
              <a:t>important</a:t>
            </a:r>
            <a:r>
              <a:rPr sz="2000" spc="5" dirty="0">
                <a:latin typeface="Calibri"/>
                <a:cs typeface="Calibri"/>
              </a:rPr>
              <a:t> </a:t>
            </a:r>
            <a:r>
              <a:rPr sz="2000" dirty="0">
                <a:latin typeface="Calibri"/>
                <a:cs typeface="Calibri"/>
              </a:rPr>
              <a:t>though</a:t>
            </a:r>
            <a:endParaRPr sz="2000">
              <a:latin typeface="Calibri"/>
              <a:cs typeface="Calibri"/>
            </a:endParaRPr>
          </a:p>
          <a:p>
            <a:pPr marL="1199515" marR="5080" lvl="2" indent="-288290">
              <a:lnSpc>
                <a:spcPct val="100000"/>
              </a:lnSpc>
              <a:spcBef>
                <a:spcPts val="195"/>
              </a:spcBef>
              <a:buSzPct val="45000"/>
              <a:buFont typeface="Wingdings"/>
              <a:buChar char=""/>
              <a:tabLst>
                <a:tab pos="1199515" algn="l"/>
                <a:tab pos="1200150" algn="l"/>
              </a:tabLst>
            </a:pPr>
            <a:r>
              <a:rPr sz="2000" b="1" spc="-50" dirty="0">
                <a:latin typeface="Calibri"/>
                <a:cs typeface="Calibri"/>
              </a:rPr>
              <a:t>You </a:t>
            </a:r>
            <a:r>
              <a:rPr sz="2000" b="1" spc="-15" dirty="0">
                <a:latin typeface="Calibri"/>
                <a:cs typeface="Calibri"/>
              </a:rPr>
              <a:t>may </a:t>
            </a:r>
            <a:r>
              <a:rPr sz="2000" b="1" spc="-5" dirty="0">
                <a:latin typeface="Calibri"/>
                <a:cs typeface="Calibri"/>
              </a:rPr>
              <a:t>compromise </a:t>
            </a:r>
            <a:r>
              <a:rPr sz="2000" b="1" dirty="0">
                <a:latin typeface="Calibri"/>
                <a:cs typeface="Calibri"/>
              </a:rPr>
              <a:t>a </a:t>
            </a:r>
            <a:r>
              <a:rPr sz="2000" b="1" spc="-5" dirty="0">
                <a:latin typeface="Calibri"/>
                <a:cs typeface="Calibri"/>
              </a:rPr>
              <a:t>process and need </a:t>
            </a:r>
            <a:r>
              <a:rPr sz="2000" b="1" spc="-15" dirty="0">
                <a:latin typeface="Calibri"/>
                <a:cs typeface="Calibri"/>
              </a:rPr>
              <a:t>to </a:t>
            </a:r>
            <a:r>
              <a:rPr sz="2000" b="1" dirty="0">
                <a:latin typeface="Calibri"/>
                <a:cs typeface="Calibri"/>
              </a:rPr>
              <a:t>check the </a:t>
            </a:r>
            <a:r>
              <a:rPr sz="2000" b="1" spc="-5" dirty="0">
                <a:latin typeface="Calibri"/>
                <a:cs typeface="Calibri"/>
              </a:rPr>
              <a:t>privileges it has </a:t>
            </a:r>
            <a:r>
              <a:rPr sz="2000" b="1" spc="-440" dirty="0">
                <a:latin typeface="Calibri"/>
                <a:cs typeface="Calibri"/>
              </a:rPr>
              <a:t> </a:t>
            </a:r>
            <a:r>
              <a:rPr sz="2000" b="1" spc="-15" dirty="0">
                <a:latin typeface="Calibri"/>
                <a:cs typeface="Calibri"/>
              </a:rPr>
              <a:t>to</a:t>
            </a:r>
            <a:r>
              <a:rPr sz="2000" b="1" spc="-10" dirty="0">
                <a:latin typeface="Calibri"/>
                <a:cs typeface="Calibri"/>
              </a:rPr>
              <a:t> </a:t>
            </a:r>
            <a:r>
              <a:rPr sz="2000" b="1" spc="-5" dirty="0">
                <a:latin typeface="Calibri"/>
                <a:cs typeface="Calibri"/>
              </a:rPr>
              <a:t>fully</a:t>
            </a:r>
            <a:r>
              <a:rPr sz="2000" b="1" spc="-25" dirty="0">
                <a:latin typeface="Calibri"/>
                <a:cs typeface="Calibri"/>
              </a:rPr>
              <a:t> </a:t>
            </a:r>
            <a:r>
              <a:rPr sz="2000" b="1" spc="-10" dirty="0">
                <a:latin typeface="Calibri"/>
                <a:cs typeface="Calibri"/>
              </a:rPr>
              <a:t>understand</a:t>
            </a:r>
            <a:r>
              <a:rPr sz="2000" b="1" spc="-15" dirty="0">
                <a:latin typeface="Calibri"/>
                <a:cs typeface="Calibri"/>
              </a:rPr>
              <a:t> </a:t>
            </a:r>
            <a:r>
              <a:rPr sz="2000" b="1" spc="-10" dirty="0">
                <a:latin typeface="Calibri"/>
                <a:cs typeface="Calibri"/>
              </a:rPr>
              <a:t>what you</a:t>
            </a:r>
            <a:r>
              <a:rPr sz="2000" b="1" spc="-5" dirty="0">
                <a:latin typeface="Calibri"/>
                <a:cs typeface="Calibri"/>
              </a:rPr>
              <a:t> </a:t>
            </a:r>
            <a:r>
              <a:rPr sz="2000" b="1" spc="-10" dirty="0">
                <a:latin typeface="Calibri"/>
                <a:cs typeface="Calibri"/>
              </a:rPr>
              <a:t>can</a:t>
            </a:r>
            <a:r>
              <a:rPr sz="2000" b="1" spc="5" dirty="0">
                <a:latin typeface="Calibri"/>
                <a:cs typeface="Calibri"/>
              </a:rPr>
              <a:t> </a:t>
            </a:r>
            <a:r>
              <a:rPr sz="2000" b="1" dirty="0">
                <a:latin typeface="Calibri"/>
                <a:cs typeface="Calibri"/>
              </a:rPr>
              <a:t>use</a:t>
            </a:r>
            <a:r>
              <a:rPr sz="2000" b="1" spc="-10" dirty="0">
                <a:latin typeface="Calibri"/>
                <a:cs typeface="Calibri"/>
              </a:rPr>
              <a:t> </a:t>
            </a:r>
            <a:r>
              <a:rPr sz="2000" b="1" dirty="0">
                <a:latin typeface="Calibri"/>
                <a:cs typeface="Calibri"/>
              </a:rPr>
              <a:t>it</a:t>
            </a:r>
            <a:r>
              <a:rPr sz="2000" b="1" spc="-20" dirty="0">
                <a:latin typeface="Calibri"/>
                <a:cs typeface="Calibri"/>
              </a:rPr>
              <a:t> </a:t>
            </a:r>
            <a:r>
              <a:rPr sz="2000" b="1" spc="-15" dirty="0">
                <a:latin typeface="Calibri"/>
                <a:cs typeface="Calibri"/>
              </a:rPr>
              <a:t>for!</a:t>
            </a:r>
            <a:endParaRPr sz="2000">
              <a:latin typeface="Calibri"/>
              <a:cs typeface="Calibri"/>
            </a:endParaRPr>
          </a:p>
          <a:p>
            <a:pPr lvl="2">
              <a:lnSpc>
                <a:spcPct val="100000"/>
              </a:lnSpc>
              <a:spcBef>
                <a:spcPts val="40"/>
              </a:spcBef>
              <a:buFont typeface="Wingdings"/>
              <a:buChar char=""/>
            </a:pPr>
            <a:endParaRPr sz="2100">
              <a:latin typeface="Calibri"/>
              <a:cs typeface="Calibri"/>
            </a:endParaRPr>
          </a:p>
          <a:p>
            <a:pPr marL="335280" indent="-323215">
              <a:lnSpc>
                <a:spcPct val="100000"/>
              </a:lnSpc>
              <a:buSzPct val="45000"/>
              <a:buFont typeface="Wingdings"/>
              <a:buChar char=""/>
              <a:tabLst>
                <a:tab pos="335280" algn="l"/>
                <a:tab pos="335915" algn="l"/>
              </a:tabLst>
            </a:pPr>
            <a:r>
              <a:rPr sz="2000" spc="-10" dirty="0">
                <a:latin typeface="Calibri"/>
                <a:cs typeface="Calibri"/>
              </a:rPr>
              <a:t>Example</a:t>
            </a:r>
            <a:endParaRPr sz="2000">
              <a:latin typeface="Calibri"/>
              <a:cs typeface="Calibri"/>
            </a:endParaRPr>
          </a:p>
          <a:p>
            <a:pPr marL="768350" lvl="1" indent="-325120">
              <a:lnSpc>
                <a:spcPct val="100000"/>
              </a:lnSpc>
              <a:spcBef>
                <a:spcPts val="605"/>
              </a:spcBef>
              <a:buSzPct val="75000"/>
              <a:buFont typeface="Symbol"/>
              <a:buChar char=""/>
              <a:tabLst>
                <a:tab pos="768350" algn="l"/>
                <a:tab pos="768985" algn="l"/>
              </a:tabLst>
            </a:pPr>
            <a:r>
              <a:rPr sz="1800" spc="-5" dirty="0">
                <a:latin typeface="Calibri"/>
                <a:cs typeface="Calibri"/>
              </a:rPr>
              <a:t>Compromise </a:t>
            </a:r>
            <a:r>
              <a:rPr sz="1800" dirty="0">
                <a:latin typeface="Calibri"/>
                <a:cs typeface="Calibri"/>
              </a:rPr>
              <a:t>a</a:t>
            </a:r>
            <a:r>
              <a:rPr sz="1800" spc="-5" dirty="0">
                <a:latin typeface="Calibri"/>
                <a:cs typeface="Calibri"/>
              </a:rPr>
              <a:t> back-end</a:t>
            </a:r>
            <a:r>
              <a:rPr sz="1800" spc="10" dirty="0">
                <a:latin typeface="Calibri"/>
                <a:cs typeface="Calibri"/>
              </a:rPr>
              <a:t> </a:t>
            </a:r>
            <a:r>
              <a:rPr sz="1800" spc="-10" dirty="0">
                <a:latin typeface="Calibri"/>
                <a:cs typeface="Calibri"/>
              </a:rPr>
              <a:t>process</a:t>
            </a:r>
            <a:r>
              <a:rPr sz="1800" dirty="0">
                <a:latin typeface="Calibri"/>
                <a:cs typeface="Calibri"/>
              </a:rPr>
              <a:t> </a:t>
            </a:r>
            <a:r>
              <a:rPr sz="1800" spc="-5" dirty="0">
                <a:latin typeface="Calibri"/>
                <a:cs typeface="Calibri"/>
              </a:rPr>
              <a:t>on </a:t>
            </a:r>
            <a:r>
              <a:rPr sz="1800" dirty="0">
                <a:latin typeface="Calibri"/>
                <a:cs typeface="Calibri"/>
              </a:rPr>
              <a:t>a</a:t>
            </a:r>
            <a:r>
              <a:rPr sz="1800" spc="10" dirty="0">
                <a:latin typeface="Calibri"/>
                <a:cs typeface="Calibri"/>
              </a:rPr>
              <a:t> </a:t>
            </a:r>
            <a:r>
              <a:rPr sz="1800" spc="-25" dirty="0">
                <a:latin typeface="Calibri"/>
                <a:cs typeface="Calibri"/>
              </a:rPr>
              <a:t>server,</a:t>
            </a:r>
            <a:endParaRPr sz="1800">
              <a:latin typeface="Calibri"/>
              <a:cs typeface="Calibri"/>
            </a:endParaRPr>
          </a:p>
          <a:p>
            <a:pPr marL="768350" lvl="1" indent="-325120">
              <a:lnSpc>
                <a:spcPct val="100000"/>
              </a:lnSpc>
              <a:spcBef>
                <a:spcPts val="204"/>
              </a:spcBef>
              <a:buSzPct val="75000"/>
              <a:buFont typeface="Symbol"/>
              <a:buChar char=""/>
              <a:tabLst>
                <a:tab pos="768350" algn="l"/>
                <a:tab pos="768985" algn="l"/>
              </a:tabLst>
            </a:pPr>
            <a:r>
              <a:rPr sz="1800" spc="-5" dirty="0">
                <a:latin typeface="Calibri"/>
                <a:cs typeface="Calibri"/>
              </a:rPr>
              <a:t>Find</a:t>
            </a:r>
            <a:r>
              <a:rPr sz="1800" spc="5" dirty="0">
                <a:latin typeface="Calibri"/>
                <a:cs typeface="Calibri"/>
              </a:rPr>
              <a:t> </a:t>
            </a:r>
            <a:r>
              <a:rPr sz="1800" spc="-5" dirty="0">
                <a:latin typeface="Calibri"/>
                <a:cs typeface="Calibri"/>
              </a:rPr>
              <a:t>sensitive</a:t>
            </a:r>
            <a:r>
              <a:rPr sz="1800" spc="-10" dirty="0">
                <a:latin typeface="Calibri"/>
                <a:cs typeface="Calibri"/>
              </a:rPr>
              <a:t> </a:t>
            </a:r>
            <a:r>
              <a:rPr sz="1800" spc="-5" dirty="0">
                <a:latin typeface="Calibri"/>
                <a:cs typeface="Calibri"/>
              </a:rPr>
              <a:t>files,</a:t>
            </a:r>
            <a:r>
              <a:rPr sz="1800" spc="5" dirty="0">
                <a:latin typeface="Calibri"/>
                <a:cs typeface="Calibri"/>
              </a:rPr>
              <a:t> </a:t>
            </a:r>
            <a:r>
              <a:rPr sz="1800" dirty="0">
                <a:latin typeface="Calibri"/>
                <a:cs typeface="Calibri"/>
              </a:rPr>
              <a:t>but</a:t>
            </a:r>
            <a:r>
              <a:rPr sz="1800" spc="5" dirty="0">
                <a:latin typeface="Calibri"/>
                <a:cs typeface="Calibri"/>
              </a:rPr>
              <a:t> </a:t>
            </a:r>
            <a:r>
              <a:rPr sz="1800" spc="-5" dirty="0">
                <a:latin typeface="Calibri"/>
                <a:cs typeface="Calibri"/>
              </a:rPr>
              <a:t>don’t</a:t>
            </a:r>
            <a:r>
              <a:rPr sz="1800" dirty="0">
                <a:latin typeface="Calibri"/>
                <a:cs typeface="Calibri"/>
              </a:rPr>
              <a:t> </a:t>
            </a:r>
            <a:r>
              <a:rPr sz="1800" spc="-10" dirty="0">
                <a:latin typeface="Calibri"/>
                <a:cs typeface="Calibri"/>
              </a:rPr>
              <a:t>have read</a:t>
            </a:r>
            <a:r>
              <a:rPr sz="1800" spc="10" dirty="0">
                <a:latin typeface="Calibri"/>
                <a:cs typeface="Calibri"/>
              </a:rPr>
              <a:t> </a:t>
            </a:r>
            <a:r>
              <a:rPr sz="1800" spc="-5" dirty="0">
                <a:latin typeface="Calibri"/>
                <a:cs typeface="Calibri"/>
              </a:rPr>
              <a:t>access</a:t>
            </a:r>
            <a:endParaRPr sz="1800">
              <a:latin typeface="Calibri"/>
              <a:cs typeface="Calibri"/>
            </a:endParaRPr>
          </a:p>
          <a:p>
            <a:pPr marL="768350" lvl="1" indent="-325120">
              <a:lnSpc>
                <a:spcPct val="100000"/>
              </a:lnSpc>
              <a:spcBef>
                <a:spcPts val="204"/>
              </a:spcBef>
              <a:buSzPct val="75000"/>
              <a:buFont typeface="Symbol"/>
              <a:buChar char=""/>
              <a:tabLst>
                <a:tab pos="768350" algn="l"/>
                <a:tab pos="768985" algn="l"/>
              </a:tabLst>
            </a:pPr>
            <a:r>
              <a:rPr sz="1800" b="1" spc="-25" dirty="0">
                <a:latin typeface="Calibri"/>
                <a:cs typeface="Calibri"/>
              </a:rPr>
              <a:t>However,</a:t>
            </a:r>
            <a:r>
              <a:rPr sz="1800" b="1" spc="-20" dirty="0">
                <a:latin typeface="Calibri"/>
                <a:cs typeface="Calibri"/>
              </a:rPr>
              <a:t> </a:t>
            </a:r>
            <a:r>
              <a:rPr sz="1800" b="1" spc="-10" dirty="0">
                <a:latin typeface="Calibri"/>
                <a:cs typeface="Calibri"/>
              </a:rPr>
              <a:t>you </a:t>
            </a:r>
            <a:r>
              <a:rPr sz="1800" b="1" spc="-5" dirty="0">
                <a:latin typeface="Calibri"/>
                <a:cs typeface="Calibri"/>
              </a:rPr>
              <a:t>notice</a:t>
            </a:r>
            <a:r>
              <a:rPr sz="1800" b="1" spc="-10" dirty="0">
                <a:latin typeface="Calibri"/>
                <a:cs typeface="Calibri"/>
              </a:rPr>
              <a:t> </a:t>
            </a:r>
            <a:r>
              <a:rPr sz="1800" b="1" dirty="0">
                <a:latin typeface="Calibri"/>
                <a:cs typeface="Calibri"/>
              </a:rPr>
              <a:t>the</a:t>
            </a:r>
            <a:r>
              <a:rPr sz="1800" b="1" spc="-45" dirty="0">
                <a:latin typeface="Calibri"/>
                <a:cs typeface="Calibri"/>
              </a:rPr>
              <a:t> </a:t>
            </a:r>
            <a:r>
              <a:rPr sz="1800" b="1" spc="-5" dirty="0">
                <a:latin typeface="Calibri"/>
                <a:cs typeface="Calibri"/>
              </a:rPr>
              <a:t>process'</a:t>
            </a:r>
            <a:r>
              <a:rPr sz="1800" b="1" spc="-30" dirty="0">
                <a:latin typeface="Calibri"/>
                <a:cs typeface="Calibri"/>
              </a:rPr>
              <a:t> </a:t>
            </a:r>
            <a:r>
              <a:rPr sz="1800" b="1" spc="-5" dirty="0">
                <a:latin typeface="Calibri"/>
                <a:cs typeface="Calibri"/>
              </a:rPr>
              <a:t>account</a:t>
            </a:r>
            <a:r>
              <a:rPr sz="1800" b="1" spc="-30" dirty="0">
                <a:latin typeface="Calibri"/>
                <a:cs typeface="Calibri"/>
              </a:rPr>
              <a:t> </a:t>
            </a:r>
            <a:r>
              <a:rPr sz="1800" b="1" dirty="0">
                <a:latin typeface="Calibri"/>
                <a:cs typeface="Calibri"/>
              </a:rPr>
              <a:t>has</a:t>
            </a:r>
            <a:r>
              <a:rPr sz="1800" b="1" spc="-20" dirty="0">
                <a:latin typeface="Calibri"/>
                <a:cs typeface="Calibri"/>
              </a:rPr>
              <a:t> </a:t>
            </a:r>
            <a:r>
              <a:rPr sz="1800" b="1" spc="-5" dirty="0">
                <a:latin typeface="Calibri"/>
                <a:cs typeface="Calibri"/>
              </a:rPr>
              <a:t>SeBackupPrivilege</a:t>
            </a:r>
            <a:endParaRPr sz="1800">
              <a:latin typeface="Calibri"/>
              <a:cs typeface="Calibri"/>
            </a:endParaRPr>
          </a:p>
          <a:p>
            <a:pPr marL="1199515" lvl="2" indent="-288290">
              <a:lnSpc>
                <a:spcPct val="100000"/>
              </a:lnSpc>
              <a:spcBef>
                <a:spcPts val="190"/>
              </a:spcBef>
              <a:buSzPct val="44444"/>
              <a:buFont typeface="Wingdings"/>
              <a:buChar char=""/>
              <a:tabLst>
                <a:tab pos="1199515" algn="l"/>
                <a:tab pos="1200150" algn="l"/>
              </a:tabLst>
            </a:pPr>
            <a:r>
              <a:rPr sz="1800" spc="-10" dirty="0">
                <a:latin typeface="Calibri"/>
                <a:cs typeface="Calibri"/>
              </a:rPr>
              <a:t>From</a:t>
            </a:r>
            <a:r>
              <a:rPr sz="1800" dirty="0">
                <a:latin typeface="Calibri"/>
                <a:cs typeface="Calibri"/>
              </a:rPr>
              <a:t> </a:t>
            </a:r>
            <a:r>
              <a:rPr sz="1800" spc="-10" dirty="0">
                <a:latin typeface="Calibri"/>
                <a:cs typeface="Calibri"/>
              </a:rPr>
              <a:t>previous</a:t>
            </a:r>
            <a:r>
              <a:rPr sz="1800" spc="5" dirty="0">
                <a:latin typeface="Calibri"/>
                <a:cs typeface="Calibri"/>
              </a:rPr>
              <a:t> </a:t>
            </a:r>
            <a:r>
              <a:rPr sz="1800" spc="-5" dirty="0">
                <a:latin typeface="Calibri"/>
                <a:cs typeface="Calibri"/>
              </a:rPr>
              <a:t>slide,</a:t>
            </a:r>
            <a:r>
              <a:rPr sz="1800" spc="20" dirty="0">
                <a:latin typeface="Calibri"/>
                <a:cs typeface="Calibri"/>
              </a:rPr>
              <a:t> </a:t>
            </a:r>
            <a:r>
              <a:rPr sz="1800" spc="-5" dirty="0">
                <a:latin typeface="Calibri"/>
                <a:cs typeface="Calibri"/>
              </a:rPr>
              <a:t>what does</a:t>
            </a:r>
            <a:r>
              <a:rPr sz="1800" spc="5" dirty="0">
                <a:latin typeface="Calibri"/>
                <a:cs typeface="Calibri"/>
              </a:rPr>
              <a:t> </a:t>
            </a:r>
            <a:r>
              <a:rPr sz="1800" spc="-5" dirty="0">
                <a:latin typeface="Calibri"/>
                <a:cs typeface="Calibri"/>
              </a:rPr>
              <a:t>this</a:t>
            </a:r>
            <a:r>
              <a:rPr sz="1800" spc="5" dirty="0">
                <a:latin typeface="Calibri"/>
                <a:cs typeface="Calibri"/>
              </a:rPr>
              <a:t> </a:t>
            </a:r>
            <a:r>
              <a:rPr sz="1800" spc="-10" dirty="0">
                <a:latin typeface="Calibri"/>
                <a:cs typeface="Calibri"/>
              </a:rPr>
              <a:t>allow</a:t>
            </a:r>
            <a:r>
              <a:rPr sz="1800" spc="20" dirty="0">
                <a:latin typeface="Calibri"/>
                <a:cs typeface="Calibri"/>
              </a:rPr>
              <a:t> </a:t>
            </a:r>
            <a:r>
              <a:rPr sz="1800" dirty="0">
                <a:latin typeface="Calibri"/>
                <a:cs typeface="Calibri"/>
              </a:rPr>
              <a:t>us</a:t>
            </a:r>
            <a:r>
              <a:rPr sz="1800" spc="5" dirty="0">
                <a:latin typeface="Calibri"/>
                <a:cs typeface="Calibri"/>
              </a:rPr>
              <a:t> </a:t>
            </a:r>
            <a:r>
              <a:rPr sz="1800" spc="-10" dirty="0">
                <a:latin typeface="Calibri"/>
                <a:cs typeface="Calibri"/>
              </a:rPr>
              <a:t>to</a:t>
            </a:r>
            <a:r>
              <a:rPr sz="1800" dirty="0">
                <a:latin typeface="Calibri"/>
                <a:cs typeface="Calibri"/>
              </a:rPr>
              <a:t> </a:t>
            </a:r>
            <a:r>
              <a:rPr sz="1800" spc="-5" dirty="0">
                <a:latin typeface="Calibri"/>
                <a:cs typeface="Calibri"/>
              </a:rPr>
              <a:t>do?</a:t>
            </a:r>
            <a:endParaRPr sz="1800">
              <a:latin typeface="Calibri"/>
              <a:cs typeface="Calibri"/>
            </a:endParaRPr>
          </a:p>
          <a:p>
            <a:pPr marL="768350" marR="253365" lvl="1" indent="-325120">
              <a:lnSpc>
                <a:spcPct val="100000"/>
              </a:lnSpc>
              <a:spcBef>
                <a:spcPts val="204"/>
              </a:spcBef>
              <a:buSzPct val="75000"/>
              <a:buFont typeface="Symbol"/>
              <a:buChar char=""/>
              <a:tabLst>
                <a:tab pos="768350" algn="l"/>
                <a:tab pos="768985" algn="l"/>
              </a:tabLst>
            </a:pPr>
            <a:r>
              <a:rPr sz="1800" spc="-35" dirty="0">
                <a:latin typeface="Calibri"/>
                <a:cs typeface="Calibri"/>
              </a:rPr>
              <a:t>We</a:t>
            </a:r>
            <a:r>
              <a:rPr sz="1800" spc="5" dirty="0">
                <a:latin typeface="Calibri"/>
                <a:cs typeface="Calibri"/>
              </a:rPr>
              <a:t> </a:t>
            </a:r>
            <a:r>
              <a:rPr sz="1800" spc="-10" dirty="0">
                <a:latin typeface="Calibri"/>
                <a:cs typeface="Calibri"/>
              </a:rPr>
              <a:t>can</a:t>
            </a:r>
            <a:r>
              <a:rPr sz="1800" spc="20" dirty="0">
                <a:latin typeface="Calibri"/>
                <a:cs typeface="Calibri"/>
              </a:rPr>
              <a:t> </a:t>
            </a:r>
            <a:r>
              <a:rPr sz="1800" spc="-5" dirty="0">
                <a:latin typeface="Calibri"/>
                <a:cs typeface="Calibri"/>
              </a:rPr>
              <a:t>run</a:t>
            </a:r>
            <a:r>
              <a:rPr sz="1800" spc="20" dirty="0">
                <a:latin typeface="Calibri"/>
                <a:cs typeface="Calibri"/>
              </a:rPr>
              <a:t> </a:t>
            </a:r>
            <a:r>
              <a:rPr sz="1800" spc="-10" dirty="0">
                <a:latin typeface="Calibri"/>
                <a:cs typeface="Calibri"/>
              </a:rPr>
              <a:t>code</a:t>
            </a:r>
            <a:r>
              <a:rPr sz="1800" spc="15" dirty="0">
                <a:latin typeface="Calibri"/>
                <a:cs typeface="Calibri"/>
              </a:rPr>
              <a:t> </a:t>
            </a:r>
            <a:r>
              <a:rPr sz="1800" spc="-10" dirty="0">
                <a:latin typeface="Calibri"/>
                <a:cs typeface="Calibri"/>
              </a:rPr>
              <a:t>from</a:t>
            </a:r>
            <a:r>
              <a:rPr sz="1800" spc="5" dirty="0">
                <a:latin typeface="Calibri"/>
                <a:cs typeface="Calibri"/>
              </a:rPr>
              <a:t> </a:t>
            </a:r>
            <a:r>
              <a:rPr sz="1800" spc="-5" dirty="0">
                <a:latin typeface="Calibri"/>
                <a:cs typeface="Calibri"/>
              </a:rPr>
              <a:t>our</a:t>
            </a:r>
            <a:r>
              <a:rPr sz="1800" dirty="0">
                <a:latin typeface="Calibri"/>
                <a:cs typeface="Calibri"/>
              </a:rPr>
              <a:t> </a:t>
            </a:r>
            <a:r>
              <a:rPr sz="1800" spc="-10" dirty="0">
                <a:latin typeface="Calibri"/>
                <a:cs typeface="Calibri"/>
              </a:rPr>
              <a:t>compromised</a:t>
            </a:r>
            <a:r>
              <a:rPr sz="1800" spc="20" dirty="0">
                <a:latin typeface="Calibri"/>
                <a:cs typeface="Calibri"/>
              </a:rPr>
              <a:t> </a:t>
            </a:r>
            <a:r>
              <a:rPr sz="1800" spc="-10" dirty="0">
                <a:latin typeface="Calibri"/>
                <a:cs typeface="Calibri"/>
              </a:rPr>
              <a:t>process to</a:t>
            </a:r>
            <a:r>
              <a:rPr sz="1800" spc="5" dirty="0">
                <a:latin typeface="Calibri"/>
                <a:cs typeface="Calibri"/>
              </a:rPr>
              <a:t> </a:t>
            </a:r>
            <a:r>
              <a:rPr sz="1800" dirty="0">
                <a:latin typeface="Calibri"/>
                <a:cs typeface="Calibri"/>
              </a:rPr>
              <a:t>use</a:t>
            </a:r>
            <a:r>
              <a:rPr sz="1800" spc="10" dirty="0">
                <a:latin typeface="Calibri"/>
                <a:cs typeface="Calibri"/>
              </a:rPr>
              <a:t> </a:t>
            </a:r>
            <a:r>
              <a:rPr sz="1800" spc="-20" dirty="0">
                <a:latin typeface="Calibri"/>
                <a:cs typeface="Calibri"/>
              </a:rPr>
              <a:t>system</a:t>
            </a:r>
            <a:r>
              <a:rPr sz="1800" spc="-5" dirty="0">
                <a:latin typeface="Calibri"/>
                <a:cs typeface="Calibri"/>
              </a:rPr>
              <a:t> APIs</a:t>
            </a:r>
            <a:r>
              <a:rPr sz="1800" spc="-10" dirty="0">
                <a:latin typeface="Calibri"/>
                <a:cs typeface="Calibri"/>
              </a:rPr>
              <a:t> </a:t>
            </a:r>
            <a:r>
              <a:rPr sz="1800" dirty="0">
                <a:latin typeface="Calibri"/>
                <a:cs typeface="Calibri"/>
              </a:rPr>
              <a:t>as</a:t>
            </a:r>
            <a:r>
              <a:rPr sz="1800" spc="10" dirty="0">
                <a:latin typeface="Calibri"/>
                <a:cs typeface="Calibri"/>
              </a:rPr>
              <a:t> </a:t>
            </a:r>
            <a:r>
              <a:rPr sz="1800" spc="-5" dirty="0">
                <a:latin typeface="Calibri"/>
                <a:cs typeface="Calibri"/>
              </a:rPr>
              <a:t>if</a:t>
            </a:r>
            <a:r>
              <a:rPr sz="1800" spc="5" dirty="0">
                <a:latin typeface="Calibri"/>
                <a:cs typeface="Calibri"/>
              </a:rPr>
              <a:t> </a:t>
            </a:r>
            <a:r>
              <a:rPr sz="1800" spc="-10" dirty="0">
                <a:latin typeface="Calibri"/>
                <a:cs typeface="Calibri"/>
              </a:rPr>
              <a:t>we</a:t>
            </a:r>
            <a:r>
              <a:rPr sz="1800" spc="15" dirty="0">
                <a:latin typeface="Calibri"/>
                <a:cs typeface="Calibri"/>
              </a:rPr>
              <a:t> </a:t>
            </a:r>
            <a:r>
              <a:rPr sz="1800" spc="-10" dirty="0">
                <a:latin typeface="Calibri"/>
                <a:cs typeface="Calibri"/>
              </a:rPr>
              <a:t>are</a:t>
            </a:r>
            <a:r>
              <a:rPr sz="1800" spc="10" dirty="0">
                <a:latin typeface="Calibri"/>
                <a:cs typeface="Calibri"/>
              </a:rPr>
              <a:t> </a:t>
            </a:r>
            <a:r>
              <a:rPr sz="1800" dirty="0">
                <a:latin typeface="Calibri"/>
                <a:cs typeface="Calibri"/>
              </a:rPr>
              <a:t>a </a:t>
            </a:r>
            <a:r>
              <a:rPr sz="1800" spc="-390" dirty="0">
                <a:latin typeface="Calibri"/>
                <a:cs typeface="Calibri"/>
              </a:rPr>
              <a:t> </a:t>
            </a:r>
            <a:r>
              <a:rPr sz="1800" spc="-10" dirty="0">
                <a:latin typeface="Calibri"/>
                <a:cs typeface="Calibri"/>
              </a:rPr>
              <a:t>backup</a:t>
            </a:r>
            <a:r>
              <a:rPr sz="1800" spc="5" dirty="0">
                <a:latin typeface="Calibri"/>
                <a:cs typeface="Calibri"/>
              </a:rPr>
              <a:t> </a:t>
            </a:r>
            <a:r>
              <a:rPr sz="1800" spc="-10" dirty="0">
                <a:latin typeface="Calibri"/>
                <a:cs typeface="Calibri"/>
              </a:rPr>
              <a:t>application</a:t>
            </a:r>
            <a:endParaRPr sz="1800">
              <a:latin typeface="Calibri"/>
              <a:cs typeface="Calibri"/>
            </a:endParaRPr>
          </a:p>
          <a:p>
            <a:pPr marL="768350" lvl="1" indent="-325120">
              <a:lnSpc>
                <a:spcPct val="100000"/>
              </a:lnSpc>
              <a:spcBef>
                <a:spcPts val="204"/>
              </a:spcBef>
              <a:buSzPct val="75000"/>
              <a:buFont typeface="Symbol"/>
              <a:buChar char=""/>
              <a:tabLst>
                <a:tab pos="768350" algn="l"/>
                <a:tab pos="768985" algn="l"/>
              </a:tabLst>
            </a:pPr>
            <a:r>
              <a:rPr sz="1800" dirty="0">
                <a:latin typeface="Calibri"/>
                <a:cs typeface="Calibri"/>
              </a:rPr>
              <a:t>If </a:t>
            </a:r>
            <a:r>
              <a:rPr sz="1800" spc="-10" dirty="0">
                <a:latin typeface="Calibri"/>
                <a:cs typeface="Calibri"/>
              </a:rPr>
              <a:t>you</a:t>
            </a:r>
            <a:r>
              <a:rPr sz="1800" dirty="0">
                <a:latin typeface="Calibri"/>
                <a:cs typeface="Calibri"/>
              </a:rPr>
              <a:t> </a:t>
            </a:r>
            <a:r>
              <a:rPr sz="1800" spc="-15" dirty="0">
                <a:latin typeface="Calibri"/>
                <a:cs typeface="Calibri"/>
              </a:rPr>
              <a:t>were</a:t>
            </a:r>
            <a:r>
              <a:rPr sz="1800" spc="20" dirty="0">
                <a:latin typeface="Calibri"/>
                <a:cs typeface="Calibri"/>
              </a:rPr>
              <a:t> </a:t>
            </a:r>
            <a:r>
              <a:rPr sz="1800" spc="-5" dirty="0">
                <a:latin typeface="Calibri"/>
                <a:cs typeface="Calibri"/>
              </a:rPr>
              <a:t>only</a:t>
            </a:r>
            <a:r>
              <a:rPr sz="1800" spc="10" dirty="0">
                <a:latin typeface="Calibri"/>
                <a:cs typeface="Calibri"/>
              </a:rPr>
              <a:t> </a:t>
            </a:r>
            <a:r>
              <a:rPr sz="1800" spc="-10" dirty="0">
                <a:latin typeface="Calibri"/>
                <a:cs typeface="Calibri"/>
              </a:rPr>
              <a:t>focused</a:t>
            </a:r>
            <a:r>
              <a:rPr sz="1800" spc="5" dirty="0">
                <a:latin typeface="Calibri"/>
                <a:cs typeface="Calibri"/>
              </a:rPr>
              <a:t> </a:t>
            </a:r>
            <a:r>
              <a:rPr sz="1800" spc="-5" dirty="0">
                <a:latin typeface="Calibri"/>
                <a:cs typeface="Calibri"/>
              </a:rPr>
              <a:t>on</a:t>
            </a:r>
            <a:r>
              <a:rPr sz="1800" spc="10" dirty="0">
                <a:latin typeface="Calibri"/>
                <a:cs typeface="Calibri"/>
              </a:rPr>
              <a:t> </a:t>
            </a:r>
            <a:r>
              <a:rPr sz="1800" spc="-5" dirty="0">
                <a:latin typeface="Calibri"/>
                <a:cs typeface="Calibri"/>
              </a:rPr>
              <a:t>ACLs,</a:t>
            </a:r>
            <a:r>
              <a:rPr sz="1800" dirty="0">
                <a:latin typeface="Calibri"/>
                <a:cs typeface="Calibri"/>
              </a:rPr>
              <a:t> </a:t>
            </a:r>
            <a:r>
              <a:rPr sz="1800" spc="-10" dirty="0">
                <a:latin typeface="Calibri"/>
                <a:cs typeface="Calibri"/>
              </a:rPr>
              <a:t>you</a:t>
            </a:r>
            <a:r>
              <a:rPr sz="1800" spc="10" dirty="0">
                <a:latin typeface="Calibri"/>
                <a:cs typeface="Calibri"/>
              </a:rPr>
              <a:t> </a:t>
            </a:r>
            <a:r>
              <a:rPr sz="1800" spc="-5" dirty="0">
                <a:latin typeface="Calibri"/>
                <a:cs typeface="Calibri"/>
              </a:rPr>
              <a:t>would</a:t>
            </a:r>
            <a:r>
              <a:rPr sz="1800" spc="15" dirty="0">
                <a:latin typeface="Calibri"/>
                <a:cs typeface="Calibri"/>
              </a:rPr>
              <a:t> </a:t>
            </a:r>
            <a:r>
              <a:rPr sz="1800" spc="-10" dirty="0">
                <a:latin typeface="Calibri"/>
                <a:cs typeface="Calibri"/>
              </a:rPr>
              <a:t>have </a:t>
            </a:r>
            <a:r>
              <a:rPr sz="1800" spc="-5" dirty="0">
                <a:latin typeface="Calibri"/>
                <a:cs typeface="Calibri"/>
              </a:rPr>
              <a:t>missed</a:t>
            </a:r>
            <a:r>
              <a:rPr sz="1800" spc="-10" dirty="0">
                <a:latin typeface="Calibri"/>
                <a:cs typeface="Calibri"/>
              </a:rPr>
              <a:t> </a:t>
            </a:r>
            <a:r>
              <a:rPr sz="1800" spc="-5" dirty="0">
                <a:latin typeface="Calibri"/>
                <a:cs typeface="Calibri"/>
              </a:rPr>
              <a:t>this</a:t>
            </a:r>
            <a:r>
              <a:rPr sz="1800" spc="20" dirty="0">
                <a:latin typeface="Calibri"/>
                <a:cs typeface="Calibri"/>
              </a:rPr>
              <a:t> </a:t>
            </a:r>
            <a:r>
              <a:rPr sz="1800" spc="-5" dirty="0">
                <a:latin typeface="Calibri"/>
                <a:cs typeface="Calibri"/>
              </a:rPr>
              <a:t>opportunity!</a:t>
            </a:r>
            <a:endParaRPr sz="1800">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4651375" cy="579755"/>
          </a:xfrm>
          <a:prstGeom prst="rect">
            <a:avLst/>
          </a:prstGeom>
        </p:spPr>
        <p:txBody>
          <a:bodyPr vert="horz" wrap="square" lIns="0" tIns="17145" rIns="0" bIns="0" rtlCol="0">
            <a:spAutoFit/>
          </a:bodyPr>
          <a:lstStyle/>
          <a:p>
            <a:pPr marL="12700">
              <a:lnSpc>
                <a:spcPct val="100000"/>
              </a:lnSpc>
              <a:spcBef>
                <a:spcPts val="135"/>
              </a:spcBef>
            </a:pPr>
            <a:r>
              <a:rPr spc="10" dirty="0"/>
              <a:t>Windows</a:t>
            </a:r>
            <a:r>
              <a:rPr spc="-20" dirty="0"/>
              <a:t> </a:t>
            </a:r>
            <a:r>
              <a:rPr spc="10" dirty="0"/>
              <a:t>Security</a:t>
            </a:r>
            <a:r>
              <a:rPr spc="-20" dirty="0"/>
              <a:t> </a:t>
            </a:r>
            <a:r>
              <a:rPr spc="15" dirty="0"/>
              <a:t>Model</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783207"/>
            <a:ext cx="6104255" cy="378460"/>
          </a:xfrm>
          <a:prstGeom prst="rect">
            <a:avLst/>
          </a:prstGeom>
        </p:spPr>
        <p:txBody>
          <a:bodyPr vert="horz" wrap="square" lIns="0" tIns="14604" rIns="0" bIns="0" rtlCol="0">
            <a:spAutoFit/>
          </a:bodyPr>
          <a:lstStyle/>
          <a:p>
            <a:pPr marL="335280" indent="-323215">
              <a:lnSpc>
                <a:spcPct val="100000"/>
              </a:lnSpc>
              <a:spcBef>
                <a:spcPts val="114"/>
              </a:spcBef>
              <a:buSzPct val="45652"/>
              <a:buFont typeface="Wingdings"/>
              <a:buChar char=""/>
              <a:tabLst>
                <a:tab pos="335280" algn="l"/>
                <a:tab pos="335915" algn="l"/>
              </a:tabLst>
            </a:pPr>
            <a:r>
              <a:rPr sz="2300" spc="-10" dirty="0">
                <a:latin typeface="Calibri"/>
                <a:cs typeface="Calibri"/>
              </a:rPr>
              <a:t>Any</a:t>
            </a:r>
            <a:r>
              <a:rPr sz="2300" dirty="0">
                <a:latin typeface="Calibri"/>
                <a:cs typeface="Calibri"/>
              </a:rPr>
              <a:t> </a:t>
            </a:r>
            <a:r>
              <a:rPr sz="2300" spc="-5" dirty="0">
                <a:latin typeface="Calibri"/>
                <a:cs typeface="Calibri"/>
              </a:rPr>
              <a:t>questions</a:t>
            </a:r>
            <a:r>
              <a:rPr sz="2300" dirty="0">
                <a:latin typeface="Calibri"/>
                <a:cs typeface="Calibri"/>
              </a:rPr>
              <a:t> about</a:t>
            </a:r>
            <a:r>
              <a:rPr sz="2300" spc="10" dirty="0">
                <a:latin typeface="Calibri"/>
                <a:cs typeface="Calibri"/>
              </a:rPr>
              <a:t> </a:t>
            </a:r>
            <a:r>
              <a:rPr sz="2300" spc="-5" dirty="0">
                <a:latin typeface="Calibri"/>
                <a:cs typeface="Calibri"/>
              </a:rPr>
              <a:t>what</a:t>
            </a:r>
            <a:r>
              <a:rPr sz="2300" spc="5" dirty="0">
                <a:latin typeface="Calibri"/>
                <a:cs typeface="Calibri"/>
              </a:rPr>
              <a:t> </a:t>
            </a:r>
            <a:r>
              <a:rPr sz="2300" spc="-5" dirty="0">
                <a:latin typeface="Calibri"/>
                <a:cs typeface="Calibri"/>
              </a:rPr>
              <a:t>we've</a:t>
            </a:r>
            <a:r>
              <a:rPr sz="2300" spc="5" dirty="0">
                <a:latin typeface="Calibri"/>
                <a:cs typeface="Calibri"/>
              </a:rPr>
              <a:t> </a:t>
            </a:r>
            <a:r>
              <a:rPr sz="2300" spc="-10" dirty="0">
                <a:latin typeface="Calibri"/>
                <a:cs typeface="Calibri"/>
              </a:rPr>
              <a:t>covered</a:t>
            </a:r>
            <a:r>
              <a:rPr sz="2300" spc="10" dirty="0">
                <a:latin typeface="Calibri"/>
                <a:cs typeface="Calibri"/>
              </a:rPr>
              <a:t> </a:t>
            </a:r>
            <a:r>
              <a:rPr sz="2300" dirty="0">
                <a:latin typeface="Calibri"/>
                <a:cs typeface="Calibri"/>
              </a:rPr>
              <a:t>so</a:t>
            </a:r>
            <a:r>
              <a:rPr sz="2300" spc="10" dirty="0">
                <a:latin typeface="Calibri"/>
                <a:cs typeface="Calibri"/>
              </a:rPr>
              <a:t> </a:t>
            </a:r>
            <a:r>
              <a:rPr sz="2300" spc="-10" dirty="0">
                <a:latin typeface="Calibri"/>
                <a:cs typeface="Calibri"/>
              </a:rPr>
              <a:t>far?</a:t>
            </a:r>
            <a:endParaRPr sz="23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332174"/>
            <a:ext cx="4281805" cy="1080135"/>
          </a:xfrm>
          <a:prstGeom prst="rect">
            <a:avLst/>
          </a:prstGeom>
        </p:spPr>
        <p:txBody>
          <a:bodyPr vert="horz" wrap="square" lIns="0" tIns="74295" rIns="0" bIns="0" rtlCol="0">
            <a:spAutoFit/>
          </a:bodyPr>
          <a:lstStyle/>
          <a:p>
            <a:pPr marL="12700" marR="5080">
              <a:lnSpc>
                <a:spcPts val="3940"/>
              </a:lnSpc>
              <a:spcBef>
                <a:spcPts val="585"/>
              </a:spcBef>
            </a:pPr>
            <a:r>
              <a:rPr spc="10" dirty="0"/>
              <a:t>Windows</a:t>
            </a:r>
            <a:r>
              <a:rPr spc="-30" dirty="0"/>
              <a:t> </a:t>
            </a:r>
            <a:r>
              <a:rPr spc="15" dirty="0"/>
              <a:t>Domains</a:t>
            </a:r>
            <a:r>
              <a:rPr spc="-30" dirty="0"/>
              <a:t> </a:t>
            </a:r>
            <a:r>
              <a:rPr spc="15" dirty="0"/>
              <a:t>and </a:t>
            </a:r>
            <a:r>
              <a:rPr spc="-800" dirty="0"/>
              <a:t> </a:t>
            </a:r>
            <a:r>
              <a:rPr spc="5" dirty="0"/>
              <a:t>Active</a:t>
            </a:r>
            <a:r>
              <a:rPr spc="10" dirty="0"/>
              <a:t> </a:t>
            </a:r>
            <a:r>
              <a:rPr dirty="0"/>
              <a:t>Directory</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778635"/>
            <a:ext cx="8230234" cy="2604770"/>
          </a:xfrm>
          <a:prstGeom prst="rect">
            <a:avLst/>
          </a:prstGeom>
        </p:spPr>
        <p:txBody>
          <a:bodyPr vert="horz" wrap="square" lIns="0" tIns="12065" rIns="0" bIns="0" rtlCol="0">
            <a:spAutoFit/>
          </a:bodyPr>
          <a:lstStyle/>
          <a:p>
            <a:pPr marL="335280" indent="-323215">
              <a:lnSpc>
                <a:spcPct val="100000"/>
              </a:lnSpc>
              <a:spcBef>
                <a:spcPts val="95"/>
              </a:spcBef>
              <a:buSzPct val="44642"/>
              <a:buFont typeface="Wingdings"/>
              <a:buChar char=""/>
              <a:tabLst>
                <a:tab pos="335280" algn="l"/>
                <a:tab pos="335915" algn="l"/>
              </a:tabLst>
            </a:pPr>
            <a:r>
              <a:rPr sz="2800" spc="-5" dirty="0">
                <a:latin typeface="Calibri"/>
                <a:cs typeface="Calibri"/>
              </a:rPr>
              <a:t>In</a:t>
            </a:r>
            <a:r>
              <a:rPr sz="2800" spc="-10" dirty="0">
                <a:latin typeface="Calibri"/>
                <a:cs typeface="Calibri"/>
              </a:rPr>
              <a:t> the</a:t>
            </a:r>
            <a:r>
              <a:rPr sz="2800" spc="15" dirty="0">
                <a:latin typeface="Calibri"/>
                <a:cs typeface="Calibri"/>
              </a:rPr>
              <a:t> </a:t>
            </a:r>
            <a:r>
              <a:rPr sz="2800" spc="-15" dirty="0">
                <a:latin typeface="Calibri"/>
                <a:cs typeface="Calibri"/>
              </a:rPr>
              <a:t>last</a:t>
            </a:r>
            <a:r>
              <a:rPr sz="2800" spc="10" dirty="0">
                <a:latin typeface="Calibri"/>
                <a:cs typeface="Calibri"/>
              </a:rPr>
              <a:t> </a:t>
            </a:r>
            <a:r>
              <a:rPr sz="2800" spc="-5" dirty="0">
                <a:latin typeface="Calibri"/>
                <a:cs typeface="Calibri"/>
              </a:rPr>
              <a:t>class,</a:t>
            </a:r>
            <a:r>
              <a:rPr sz="2800" spc="10" dirty="0">
                <a:latin typeface="Calibri"/>
                <a:cs typeface="Calibri"/>
              </a:rPr>
              <a:t> </a:t>
            </a:r>
            <a:r>
              <a:rPr sz="2800" spc="-15" dirty="0">
                <a:latin typeface="Calibri"/>
                <a:cs typeface="Calibri"/>
              </a:rPr>
              <a:t>we</a:t>
            </a:r>
            <a:r>
              <a:rPr sz="2800" dirty="0">
                <a:latin typeface="Calibri"/>
                <a:cs typeface="Calibri"/>
              </a:rPr>
              <a:t> </a:t>
            </a:r>
            <a:r>
              <a:rPr sz="2800" spc="-15" dirty="0">
                <a:latin typeface="Calibri"/>
                <a:cs typeface="Calibri"/>
              </a:rPr>
              <a:t>briefly</a:t>
            </a:r>
            <a:r>
              <a:rPr sz="2800" dirty="0">
                <a:latin typeface="Calibri"/>
                <a:cs typeface="Calibri"/>
              </a:rPr>
              <a:t> </a:t>
            </a:r>
            <a:r>
              <a:rPr sz="2800" spc="-25" dirty="0">
                <a:latin typeface="Calibri"/>
                <a:cs typeface="Calibri"/>
              </a:rPr>
              <a:t>talked</a:t>
            </a:r>
            <a:r>
              <a:rPr sz="2800" spc="-5" dirty="0">
                <a:latin typeface="Calibri"/>
                <a:cs typeface="Calibri"/>
              </a:rPr>
              <a:t> about</a:t>
            </a:r>
            <a:r>
              <a:rPr sz="2800" spc="40" dirty="0">
                <a:latin typeface="Calibri"/>
                <a:cs typeface="Calibri"/>
              </a:rPr>
              <a:t> </a:t>
            </a:r>
            <a:r>
              <a:rPr sz="2800" spc="-15" dirty="0">
                <a:latin typeface="Calibri"/>
                <a:cs typeface="Calibri"/>
              </a:rPr>
              <a:t>LDAP</a:t>
            </a:r>
            <a:endParaRPr sz="2800">
              <a:latin typeface="Calibri"/>
              <a:cs typeface="Calibri"/>
            </a:endParaRPr>
          </a:p>
          <a:p>
            <a:pPr>
              <a:lnSpc>
                <a:spcPct val="100000"/>
              </a:lnSpc>
              <a:buFont typeface="Wingdings"/>
              <a:buChar char=""/>
            </a:pPr>
            <a:endParaRPr sz="2850">
              <a:latin typeface="Calibri"/>
              <a:cs typeface="Calibri"/>
            </a:endParaRPr>
          </a:p>
          <a:p>
            <a:pPr marL="335280" indent="-323215">
              <a:lnSpc>
                <a:spcPct val="100000"/>
              </a:lnSpc>
              <a:buSzPct val="44642"/>
              <a:buFont typeface="Wingdings"/>
              <a:buChar char=""/>
              <a:tabLst>
                <a:tab pos="335280" algn="l"/>
                <a:tab pos="335915" algn="l"/>
              </a:tabLst>
            </a:pPr>
            <a:r>
              <a:rPr sz="2800" spc="-5" dirty="0">
                <a:latin typeface="Calibri"/>
                <a:cs typeface="Calibri"/>
              </a:rPr>
              <a:t>In</a:t>
            </a:r>
            <a:r>
              <a:rPr sz="2800" spc="-10" dirty="0">
                <a:latin typeface="Calibri"/>
                <a:cs typeface="Calibri"/>
              </a:rPr>
              <a:t> </a:t>
            </a:r>
            <a:r>
              <a:rPr sz="2800" spc="-5" dirty="0">
                <a:latin typeface="Calibri"/>
                <a:cs typeface="Calibri"/>
              </a:rPr>
              <a:t>a</a:t>
            </a:r>
            <a:r>
              <a:rPr sz="2800" spc="5" dirty="0">
                <a:latin typeface="Calibri"/>
                <a:cs typeface="Calibri"/>
              </a:rPr>
              <a:t> </a:t>
            </a:r>
            <a:r>
              <a:rPr sz="2800" spc="-10" dirty="0">
                <a:latin typeface="Calibri"/>
                <a:cs typeface="Calibri"/>
              </a:rPr>
              <a:t>nutshell,</a:t>
            </a:r>
            <a:r>
              <a:rPr sz="2800" spc="45" dirty="0">
                <a:latin typeface="Calibri"/>
                <a:cs typeface="Calibri"/>
              </a:rPr>
              <a:t> </a:t>
            </a:r>
            <a:r>
              <a:rPr sz="2800" spc="-10" dirty="0">
                <a:latin typeface="Calibri"/>
                <a:cs typeface="Calibri"/>
              </a:rPr>
              <a:t>Active</a:t>
            </a:r>
            <a:r>
              <a:rPr sz="2800" dirty="0">
                <a:latin typeface="Calibri"/>
                <a:cs typeface="Calibri"/>
              </a:rPr>
              <a:t> </a:t>
            </a:r>
            <a:r>
              <a:rPr sz="2800" spc="-10" dirty="0">
                <a:latin typeface="Calibri"/>
                <a:cs typeface="Calibri"/>
              </a:rPr>
              <a:t>Directory</a:t>
            </a:r>
            <a:r>
              <a:rPr sz="2800" spc="5" dirty="0">
                <a:latin typeface="Calibri"/>
                <a:cs typeface="Calibri"/>
              </a:rPr>
              <a:t> </a:t>
            </a:r>
            <a:r>
              <a:rPr sz="2800" spc="-10" dirty="0">
                <a:latin typeface="Calibri"/>
                <a:cs typeface="Calibri"/>
              </a:rPr>
              <a:t>is</a:t>
            </a:r>
            <a:r>
              <a:rPr sz="2800" spc="10" dirty="0">
                <a:latin typeface="Calibri"/>
                <a:cs typeface="Calibri"/>
              </a:rPr>
              <a:t> </a:t>
            </a:r>
            <a:r>
              <a:rPr sz="2800" spc="-5" dirty="0">
                <a:latin typeface="Calibri"/>
                <a:cs typeface="Calibri"/>
              </a:rPr>
              <a:t>a</a:t>
            </a:r>
            <a:r>
              <a:rPr sz="2800" spc="5" dirty="0">
                <a:latin typeface="Calibri"/>
                <a:cs typeface="Calibri"/>
              </a:rPr>
              <a:t> </a:t>
            </a:r>
            <a:r>
              <a:rPr sz="2800" b="1" spc="-20" dirty="0">
                <a:latin typeface="Calibri"/>
                <a:cs typeface="Calibri"/>
              </a:rPr>
              <a:t>large</a:t>
            </a:r>
            <a:r>
              <a:rPr sz="2800" b="1" spc="20" dirty="0">
                <a:latin typeface="Calibri"/>
                <a:cs typeface="Calibri"/>
              </a:rPr>
              <a:t> </a:t>
            </a:r>
            <a:r>
              <a:rPr sz="2800" b="1" spc="-20" dirty="0">
                <a:latin typeface="Calibri"/>
                <a:cs typeface="Calibri"/>
              </a:rPr>
              <a:t>LDAP</a:t>
            </a:r>
            <a:r>
              <a:rPr sz="2800" b="1" spc="-5" dirty="0">
                <a:latin typeface="Calibri"/>
                <a:cs typeface="Calibri"/>
              </a:rPr>
              <a:t> </a:t>
            </a:r>
            <a:r>
              <a:rPr sz="2800" b="1" spc="-10" dirty="0">
                <a:latin typeface="Calibri"/>
                <a:cs typeface="Calibri"/>
              </a:rPr>
              <a:t>database</a:t>
            </a:r>
            <a:endParaRPr sz="2800">
              <a:latin typeface="Calibri"/>
              <a:cs typeface="Calibri"/>
            </a:endParaRPr>
          </a:p>
          <a:p>
            <a:pPr marL="335280">
              <a:lnSpc>
                <a:spcPct val="100000"/>
              </a:lnSpc>
            </a:pPr>
            <a:r>
              <a:rPr sz="2800" spc="-15" dirty="0">
                <a:latin typeface="Calibri"/>
                <a:cs typeface="Calibri"/>
              </a:rPr>
              <a:t>containing</a:t>
            </a:r>
            <a:r>
              <a:rPr sz="2800" spc="20" dirty="0">
                <a:latin typeface="Calibri"/>
                <a:cs typeface="Calibri"/>
              </a:rPr>
              <a:t> </a:t>
            </a:r>
            <a:r>
              <a:rPr sz="2800" spc="-15" dirty="0">
                <a:latin typeface="Calibri"/>
                <a:cs typeface="Calibri"/>
              </a:rPr>
              <a:t>resources,</a:t>
            </a:r>
            <a:r>
              <a:rPr sz="2800" spc="20" dirty="0">
                <a:latin typeface="Calibri"/>
                <a:cs typeface="Calibri"/>
              </a:rPr>
              <a:t> </a:t>
            </a:r>
            <a:r>
              <a:rPr sz="2800" spc="-15" dirty="0">
                <a:latin typeface="Calibri"/>
                <a:cs typeface="Calibri"/>
              </a:rPr>
              <a:t>users,</a:t>
            </a:r>
            <a:r>
              <a:rPr sz="2800" spc="15" dirty="0">
                <a:latin typeface="Calibri"/>
                <a:cs typeface="Calibri"/>
              </a:rPr>
              <a:t> </a:t>
            </a:r>
            <a:r>
              <a:rPr sz="2800" spc="-5" dirty="0">
                <a:latin typeface="Calibri"/>
                <a:cs typeface="Calibri"/>
              </a:rPr>
              <a:t>and</a:t>
            </a:r>
            <a:r>
              <a:rPr sz="2800" spc="15" dirty="0">
                <a:latin typeface="Calibri"/>
                <a:cs typeface="Calibri"/>
              </a:rPr>
              <a:t> </a:t>
            </a:r>
            <a:r>
              <a:rPr sz="2800" spc="-15" dirty="0">
                <a:latin typeface="Calibri"/>
                <a:cs typeface="Calibri"/>
              </a:rPr>
              <a:t>computers</a:t>
            </a:r>
            <a:endParaRPr sz="2800">
              <a:latin typeface="Calibri"/>
              <a:cs typeface="Calibri"/>
            </a:endParaRPr>
          </a:p>
          <a:p>
            <a:pPr marL="713740" lvl="1" indent="-323215">
              <a:lnSpc>
                <a:spcPct val="100000"/>
              </a:lnSpc>
              <a:spcBef>
                <a:spcPts val="650"/>
              </a:spcBef>
              <a:buSzPct val="44897"/>
              <a:buFont typeface="Wingdings"/>
              <a:buChar char=""/>
              <a:tabLst>
                <a:tab pos="713105" algn="l"/>
                <a:tab pos="713740" algn="l"/>
              </a:tabLst>
            </a:pPr>
            <a:r>
              <a:rPr sz="2450" spc="-15" dirty="0">
                <a:latin typeface="Calibri"/>
                <a:cs typeface="Calibri"/>
              </a:rPr>
              <a:t>Organize</a:t>
            </a:r>
            <a:r>
              <a:rPr sz="2450" spc="10" dirty="0">
                <a:latin typeface="Calibri"/>
                <a:cs typeface="Calibri"/>
              </a:rPr>
              <a:t> a </a:t>
            </a:r>
            <a:r>
              <a:rPr sz="2450" spc="-15" dirty="0">
                <a:latin typeface="Calibri"/>
                <a:cs typeface="Calibri"/>
              </a:rPr>
              <a:t>network’s</a:t>
            </a:r>
            <a:r>
              <a:rPr sz="2450" spc="-10" dirty="0">
                <a:latin typeface="Calibri"/>
                <a:cs typeface="Calibri"/>
              </a:rPr>
              <a:t> </a:t>
            </a:r>
            <a:r>
              <a:rPr sz="2450" spc="5" dirty="0">
                <a:latin typeface="Calibri"/>
                <a:cs typeface="Calibri"/>
              </a:rPr>
              <a:t>assets</a:t>
            </a:r>
            <a:r>
              <a:rPr sz="2450" spc="-40" dirty="0">
                <a:latin typeface="Calibri"/>
                <a:cs typeface="Calibri"/>
              </a:rPr>
              <a:t> </a:t>
            </a:r>
            <a:r>
              <a:rPr sz="2450" spc="5" dirty="0">
                <a:latin typeface="Calibri"/>
                <a:cs typeface="Calibri"/>
              </a:rPr>
              <a:t>in </a:t>
            </a:r>
            <a:r>
              <a:rPr sz="2450" spc="10" dirty="0">
                <a:latin typeface="Calibri"/>
                <a:cs typeface="Calibri"/>
              </a:rPr>
              <a:t>some</a:t>
            </a:r>
            <a:r>
              <a:rPr sz="2450" spc="-25" dirty="0">
                <a:latin typeface="Calibri"/>
                <a:cs typeface="Calibri"/>
              </a:rPr>
              <a:t> </a:t>
            </a:r>
            <a:r>
              <a:rPr sz="2450" dirty="0">
                <a:latin typeface="Calibri"/>
                <a:cs typeface="Calibri"/>
              </a:rPr>
              <a:t>logical structure</a:t>
            </a:r>
            <a:endParaRPr sz="2450">
              <a:latin typeface="Calibri"/>
              <a:cs typeface="Calibri"/>
            </a:endParaRPr>
          </a:p>
          <a:p>
            <a:pPr marL="713740" lvl="1" indent="-323215">
              <a:lnSpc>
                <a:spcPct val="100000"/>
              </a:lnSpc>
              <a:spcBef>
                <a:spcPts val="215"/>
              </a:spcBef>
              <a:buSzPct val="44897"/>
              <a:buFont typeface="Wingdings"/>
              <a:buChar char=""/>
              <a:tabLst>
                <a:tab pos="713105" algn="l"/>
                <a:tab pos="713740" algn="l"/>
              </a:tabLst>
            </a:pPr>
            <a:r>
              <a:rPr sz="2450" b="1" spc="-5" dirty="0">
                <a:latin typeface="Calibri"/>
                <a:cs typeface="Calibri"/>
              </a:rPr>
              <a:t>Centrally</a:t>
            </a:r>
            <a:r>
              <a:rPr sz="2450" b="1" spc="20" dirty="0">
                <a:latin typeface="Calibri"/>
                <a:cs typeface="Calibri"/>
              </a:rPr>
              <a:t> </a:t>
            </a:r>
            <a:r>
              <a:rPr sz="2450" b="1" dirty="0">
                <a:latin typeface="Calibri"/>
                <a:cs typeface="Calibri"/>
              </a:rPr>
              <a:t>manage/configure/monitor</a:t>
            </a:r>
            <a:r>
              <a:rPr sz="2450" b="1" spc="-20" dirty="0">
                <a:latin typeface="Calibri"/>
                <a:cs typeface="Calibri"/>
              </a:rPr>
              <a:t> </a:t>
            </a:r>
            <a:r>
              <a:rPr sz="2450" spc="5" dirty="0">
                <a:latin typeface="Calibri"/>
                <a:cs typeface="Calibri"/>
              </a:rPr>
              <a:t>those</a:t>
            </a:r>
            <a:r>
              <a:rPr sz="2450" spc="-5" dirty="0">
                <a:latin typeface="Calibri"/>
                <a:cs typeface="Calibri"/>
              </a:rPr>
              <a:t> </a:t>
            </a:r>
            <a:r>
              <a:rPr sz="2450" spc="5" dirty="0">
                <a:latin typeface="Calibri"/>
                <a:cs typeface="Calibri"/>
              </a:rPr>
              <a:t>assets</a:t>
            </a:r>
            <a:endParaRPr sz="245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332174"/>
            <a:ext cx="4281805" cy="1080135"/>
          </a:xfrm>
          <a:prstGeom prst="rect">
            <a:avLst/>
          </a:prstGeom>
        </p:spPr>
        <p:txBody>
          <a:bodyPr vert="horz" wrap="square" lIns="0" tIns="74295" rIns="0" bIns="0" rtlCol="0">
            <a:spAutoFit/>
          </a:bodyPr>
          <a:lstStyle/>
          <a:p>
            <a:pPr marL="12700" marR="5080">
              <a:lnSpc>
                <a:spcPts val="3940"/>
              </a:lnSpc>
              <a:spcBef>
                <a:spcPts val="585"/>
              </a:spcBef>
            </a:pPr>
            <a:r>
              <a:rPr spc="10" dirty="0"/>
              <a:t>Windows</a:t>
            </a:r>
            <a:r>
              <a:rPr spc="-30" dirty="0"/>
              <a:t> </a:t>
            </a:r>
            <a:r>
              <a:rPr spc="15" dirty="0"/>
              <a:t>Domains</a:t>
            </a:r>
            <a:r>
              <a:rPr spc="-30" dirty="0"/>
              <a:t> </a:t>
            </a:r>
            <a:r>
              <a:rPr spc="15" dirty="0"/>
              <a:t>and </a:t>
            </a:r>
            <a:r>
              <a:rPr spc="-800" dirty="0"/>
              <a:t> </a:t>
            </a:r>
            <a:r>
              <a:rPr spc="5" dirty="0"/>
              <a:t>Active</a:t>
            </a:r>
            <a:r>
              <a:rPr spc="10" dirty="0"/>
              <a:t> </a:t>
            </a:r>
            <a:r>
              <a:rPr dirty="0"/>
              <a:t>Directory</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686775"/>
            <a:ext cx="8655685" cy="4174490"/>
          </a:xfrm>
          <a:prstGeom prst="rect">
            <a:avLst/>
          </a:prstGeom>
        </p:spPr>
        <p:txBody>
          <a:bodyPr vert="horz" wrap="square" lIns="0" tIns="107314" rIns="0" bIns="0" rtlCol="0">
            <a:spAutoFit/>
          </a:bodyPr>
          <a:lstStyle/>
          <a:p>
            <a:pPr marL="335280" indent="-323215">
              <a:lnSpc>
                <a:spcPct val="100000"/>
              </a:lnSpc>
              <a:spcBef>
                <a:spcPts val="844"/>
              </a:spcBef>
              <a:buSzPct val="43750"/>
              <a:buFont typeface="Wingdings"/>
              <a:buChar char=""/>
              <a:tabLst>
                <a:tab pos="335280" algn="l"/>
                <a:tab pos="335915" algn="l"/>
              </a:tabLst>
            </a:pPr>
            <a:r>
              <a:rPr sz="2400" spc="-5" dirty="0">
                <a:latin typeface="Calibri"/>
                <a:cs typeface="Calibri"/>
              </a:rPr>
              <a:t>The</a:t>
            </a:r>
            <a:r>
              <a:rPr sz="2400" spc="10" dirty="0">
                <a:latin typeface="Calibri"/>
                <a:cs typeface="Calibri"/>
              </a:rPr>
              <a:t> </a:t>
            </a:r>
            <a:r>
              <a:rPr sz="2400" spc="-10" dirty="0">
                <a:latin typeface="Calibri"/>
                <a:cs typeface="Calibri"/>
              </a:rPr>
              <a:t>outermost</a:t>
            </a:r>
            <a:r>
              <a:rPr sz="2400" spc="-15" dirty="0">
                <a:latin typeface="Calibri"/>
                <a:cs typeface="Calibri"/>
              </a:rPr>
              <a:t> </a:t>
            </a:r>
            <a:r>
              <a:rPr sz="2400" spc="-10" dirty="0">
                <a:latin typeface="Calibri"/>
                <a:cs typeface="Calibri"/>
              </a:rPr>
              <a:t>container</a:t>
            </a:r>
            <a:r>
              <a:rPr sz="2400" spc="-25" dirty="0">
                <a:latin typeface="Calibri"/>
                <a:cs typeface="Calibri"/>
              </a:rPr>
              <a:t> </a:t>
            </a:r>
            <a:r>
              <a:rPr sz="2400" dirty="0">
                <a:latin typeface="Calibri"/>
                <a:cs typeface="Calibri"/>
              </a:rPr>
              <a:t>in</a:t>
            </a:r>
            <a:r>
              <a:rPr sz="2400" spc="-5" dirty="0">
                <a:latin typeface="Calibri"/>
                <a:cs typeface="Calibri"/>
              </a:rPr>
              <a:t> Active</a:t>
            </a:r>
            <a:r>
              <a:rPr sz="2400" spc="-10" dirty="0">
                <a:latin typeface="Calibri"/>
                <a:cs typeface="Calibri"/>
              </a:rPr>
              <a:t> Directory </a:t>
            </a:r>
            <a:r>
              <a:rPr sz="2400" dirty="0">
                <a:latin typeface="Calibri"/>
                <a:cs typeface="Calibri"/>
              </a:rPr>
              <a:t>is</a:t>
            </a:r>
            <a:r>
              <a:rPr sz="2400" spc="-20" dirty="0">
                <a:latin typeface="Calibri"/>
                <a:cs typeface="Calibri"/>
              </a:rPr>
              <a:t> </a:t>
            </a:r>
            <a:r>
              <a:rPr sz="2400" spc="-5" dirty="0">
                <a:latin typeface="Calibri"/>
                <a:cs typeface="Calibri"/>
              </a:rPr>
              <a:t>the</a:t>
            </a:r>
            <a:r>
              <a:rPr sz="2400" dirty="0">
                <a:latin typeface="Calibri"/>
                <a:cs typeface="Calibri"/>
              </a:rPr>
              <a:t> </a:t>
            </a:r>
            <a:r>
              <a:rPr sz="2400" b="1" spc="-15" dirty="0">
                <a:latin typeface="Calibri"/>
                <a:cs typeface="Calibri"/>
              </a:rPr>
              <a:t>forest</a:t>
            </a:r>
            <a:endParaRPr sz="2400">
              <a:latin typeface="Calibri"/>
              <a:cs typeface="Calibri"/>
            </a:endParaRPr>
          </a:p>
          <a:p>
            <a:pPr marL="736600" lvl="1" indent="-325120">
              <a:lnSpc>
                <a:spcPct val="100000"/>
              </a:lnSpc>
              <a:spcBef>
                <a:spcPts val="630"/>
              </a:spcBef>
              <a:buSzPct val="45000"/>
              <a:buFont typeface="Wingdings"/>
              <a:buChar char=""/>
              <a:tabLst>
                <a:tab pos="735965" algn="l"/>
                <a:tab pos="736600" algn="l"/>
              </a:tabLst>
            </a:pPr>
            <a:r>
              <a:rPr sz="2000" spc="-50" dirty="0">
                <a:latin typeface="Calibri"/>
                <a:cs typeface="Calibri"/>
              </a:rPr>
              <a:t>You</a:t>
            </a:r>
            <a:r>
              <a:rPr sz="2000" spc="-25" dirty="0">
                <a:latin typeface="Calibri"/>
                <a:cs typeface="Calibri"/>
              </a:rPr>
              <a:t> </a:t>
            </a:r>
            <a:r>
              <a:rPr sz="2000" spc="-5" dirty="0">
                <a:latin typeface="Calibri"/>
                <a:cs typeface="Calibri"/>
              </a:rPr>
              <a:t>can</a:t>
            </a:r>
            <a:r>
              <a:rPr sz="2000" spc="-10" dirty="0">
                <a:latin typeface="Calibri"/>
                <a:cs typeface="Calibri"/>
              </a:rPr>
              <a:t> </a:t>
            </a:r>
            <a:r>
              <a:rPr sz="2000" dirty="0">
                <a:latin typeface="Calibri"/>
                <a:cs typeface="Calibri"/>
              </a:rPr>
              <a:t>think</a:t>
            </a:r>
            <a:r>
              <a:rPr sz="2000" spc="-15" dirty="0">
                <a:latin typeface="Calibri"/>
                <a:cs typeface="Calibri"/>
              </a:rPr>
              <a:t> </a:t>
            </a:r>
            <a:r>
              <a:rPr sz="2000" spc="-5" dirty="0">
                <a:latin typeface="Calibri"/>
                <a:cs typeface="Calibri"/>
              </a:rPr>
              <a:t>of</a:t>
            </a:r>
            <a:r>
              <a:rPr sz="2000" spc="-15" dirty="0">
                <a:latin typeface="Calibri"/>
                <a:cs typeface="Calibri"/>
              </a:rPr>
              <a:t> </a:t>
            </a:r>
            <a:r>
              <a:rPr sz="2000" spc="-5" dirty="0">
                <a:latin typeface="Calibri"/>
                <a:cs typeface="Calibri"/>
              </a:rPr>
              <a:t>it</a:t>
            </a:r>
            <a:r>
              <a:rPr sz="2000" spc="10" dirty="0">
                <a:latin typeface="Calibri"/>
                <a:cs typeface="Calibri"/>
              </a:rPr>
              <a:t> </a:t>
            </a:r>
            <a:r>
              <a:rPr sz="2000" dirty="0">
                <a:latin typeface="Calibri"/>
                <a:cs typeface="Calibri"/>
              </a:rPr>
              <a:t>as</a:t>
            </a:r>
            <a:r>
              <a:rPr sz="2000" spc="-5" dirty="0">
                <a:latin typeface="Calibri"/>
                <a:cs typeface="Calibri"/>
              </a:rPr>
              <a:t> </a:t>
            </a:r>
            <a:r>
              <a:rPr sz="2000" dirty="0">
                <a:latin typeface="Calibri"/>
                <a:cs typeface="Calibri"/>
              </a:rPr>
              <a:t>the</a:t>
            </a:r>
            <a:r>
              <a:rPr sz="2000" spc="-5" dirty="0">
                <a:latin typeface="Calibri"/>
                <a:cs typeface="Calibri"/>
              </a:rPr>
              <a:t> </a:t>
            </a:r>
            <a:r>
              <a:rPr sz="2000" spc="5" dirty="0">
                <a:latin typeface="Calibri"/>
                <a:cs typeface="Calibri"/>
              </a:rPr>
              <a:t>“root”</a:t>
            </a:r>
            <a:r>
              <a:rPr sz="2000" spc="-25" dirty="0">
                <a:latin typeface="Calibri"/>
                <a:cs typeface="Calibri"/>
              </a:rPr>
              <a:t> </a:t>
            </a:r>
            <a:r>
              <a:rPr sz="2000" spc="-5" dirty="0">
                <a:latin typeface="Calibri"/>
                <a:cs typeface="Calibri"/>
              </a:rPr>
              <a:t>of</a:t>
            </a:r>
            <a:r>
              <a:rPr sz="2000" spc="-15" dirty="0">
                <a:latin typeface="Calibri"/>
                <a:cs typeface="Calibri"/>
              </a:rPr>
              <a:t> </a:t>
            </a:r>
            <a:r>
              <a:rPr sz="2000" dirty="0">
                <a:latin typeface="Calibri"/>
                <a:cs typeface="Calibri"/>
              </a:rPr>
              <a:t>AD</a:t>
            </a:r>
            <a:endParaRPr sz="2000">
              <a:latin typeface="Calibri"/>
              <a:cs typeface="Calibri"/>
            </a:endParaRPr>
          </a:p>
          <a:p>
            <a:pPr marL="736600" lvl="1" indent="-325120">
              <a:lnSpc>
                <a:spcPct val="100000"/>
              </a:lnSpc>
              <a:spcBef>
                <a:spcPts val="204"/>
              </a:spcBef>
              <a:buSzPct val="45000"/>
              <a:buFont typeface="Wingdings"/>
              <a:buChar char=""/>
              <a:tabLst>
                <a:tab pos="735965" algn="l"/>
                <a:tab pos="736600" algn="l"/>
              </a:tabLst>
            </a:pPr>
            <a:r>
              <a:rPr sz="2000" spc="-5" dirty="0">
                <a:latin typeface="Calibri"/>
                <a:cs typeface="Calibri"/>
              </a:rPr>
              <a:t>Its</a:t>
            </a:r>
            <a:r>
              <a:rPr sz="2000" spc="-10" dirty="0">
                <a:latin typeface="Calibri"/>
                <a:cs typeface="Calibri"/>
              </a:rPr>
              <a:t> layout</a:t>
            </a:r>
            <a:r>
              <a:rPr sz="2000" spc="-25" dirty="0">
                <a:latin typeface="Calibri"/>
                <a:cs typeface="Calibri"/>
              </a:rPr>
              <a:t> </a:t>
            </a:r>
            <a:r>
              <a:rPr sz="2000" spc="-5" dirty="0">
                <a:latin typeface="Calibri"/>
                <a:cs typeface="Calibri"/>
              </a:rPr>
              <a:t>is</a:t>
            </a:r>
            <a:r>
              <a:rPr sz="2000" dirty="0">
                <a:latin typeface="Calibri"/>
                <a:cs typeface="Calibri"/>
              </a:rPr>
              <a:t> </a:t>
            </a:r>
            <a:r>
              <a:rPr sz="2000" spc="-5" dirty="0">
                <a:latin typeface="Calibri"/>
                <a:cs typeface="Calibri"/>
              </a:rPr>
              <a:t>basically </a:t>
            </a:r>
            <a:r>
              <a:rPr sz="2000" dirty="0">
                <a:latin typeface="Calibri"/>
                <a:cs typeface="Calibri"/>
              </a:rPr>
              <a:t>a</a:t>
            </a:r>
            <a:r>
              <a:rPr sz="2000" spc="-5" dirty="0">
                <a:latin typeface="Calibri"/>
                <a:cs typeface="Calibri"/>
              </a:rPr>
              <a:t> </a:t>
            </a:r>
            <a:r>
              <a:rPr sz="2000" spc="-10" dirty="0">
                <a:latin typeface="Calibri"/>
                <a:cs typeface="Calibri"/>
              </a:rPr>
              <a:t>tree</a:t>
            </a:r>
            <a:endParaRPr sz="2000">
              <a:latin typeface="Calibri"/>
              <a:cs typeface="Calibri"/>
            </a:endParaRPr>
          </a:p>
          <a:p>
            <a:pPr lvl="1">
              <a:lnSpc>
                <a:spcPct val="100000"/>
              </a:lnSpc>
              <a:spcBef>
                <a:spcPts val="10"/>
              </a:spcBef>
              <a:buFont typeface="Wingdings"/>
              <a:buChar char=""/>
            </a:pPr>
            <a:endParaRPr sz="2100">
              <a:latin typeface="Calibri"/>
              <a:cs typeface="Calibri"/>
            </a:endParaRPr>
          </a:p>
          <a:p>
            <a:pPr marL="335280" indent="-323215">
              <a:lnSpc>
                <a:spcPct val="100000"/>
              </a:lnSpc>
              <a:buSzPct val="43750"/>
              <a:buFont typeface="Wingdings"/>
              <a:buChar char=""/>
              <a:tabLst>
                <a:tab pos="335280" algn="l"/>
                <a:tab pos="335915" algn="l"/>
              </a:tabLst>
            </a:pPr>
            <a:r>
              <a:rPr sz="2400" dirty="0">
                <a:latin typeface="Calibri"/>
                <a:cs typeface="Calibri"/>
              </a:rPr>
              <a:t>Within</a:t>
            </a:r>
            <a:r>
              <a:rPr sz="2400" spc="-10" dirty="0">
                <a:latin typeface="Calibri"/>
                <a:cs typeface="Calibri"/>
              </a:rPr>
              <a:t> </a:t>
            </a:r>
            <a:r>
              <a:rPr sz="2400" dirty="0">
                <a:latin typeface="Calibri"/>
                <a:cs typeface="Calibri"/>
              </a:rPr>
              <a:t>a</a:t>
            </a:r>
            <a:r>
              <a:rPr sz="2400" spc="-20" dirty="0">
                <a:latin typeface="Calibri"/>
                <a:cs typeface="Calibri"/>
              </a:rPr>
              <a:t> forest,</a:t>
            </a:r>
            <a:r>
              <a:rPr sz="2400" spc="-5" dirty="0">
                <a:latin typeface="Calibri"/>
                <a:cs typeface="Calibri"/>
              </a:rPr>
              <a:t> </a:t>
            </a:r>
            <a:r>
              <a:rPr sz="2400" dirty="0">
                <a:latin typeface="Calibri"/>
                <a:cs typeface="Calibri"/>
              </a:rPr>
              <a:t>an</a:t>
            </a:r>
            <a:r>
              <a:rPr sz="2400" spc="-10" dirty="0">
                <a:latin typeface="Calibri"/>
                <a:cs typeface="Calibri"/>
              </a:rPr>
              <a:t> </a:t>
            </a:r>
            <a:r>
              <a:rPr sz="2400" spc="-15" dirty="0">
                <a:latin typeface="Calibri"/>
                <a:cs typeface="Calibri"/>
              </a:rPr>
              <a:t>organization</a:t>
            </a:r>
            <a:r>
              <a:rPr sz="2400" spc="-5" dirty="0">
                <a:latin typeface="Calibri"/>
                <a:cs typeface="Calibri"/>
              </a:rPr>
              <a:t> has</a:t>
            </a:r>
            <a:r>
              <a:rPr sz="2400" spc="-15" dirty="0">
                <a:latin typeface="Calibri"/>
                <a:cs typeface="Calibri"/>
              </a:rPr>
              <a:t> </a:t>
            </a:r>
            <a:r>
              <a:rPr sz="2400" spc="-5" dirty="0">
                <a:latin typeface="Calibri"/>
                <a:cs typeface="Calibri"/>
              </a:rPr>
              <a:t>one</a:t>
            </a:r>
            <a:r>
              <a:rPr sz="2400" dirty="0">
                <a:latin typeface="Calibri"/>
                <a:cs typeface="Calibri"/>
              </a:rPr>
              <a:t> </a:t>
            </a:r>
            <a:r>
              <a:rPr sz="2400" spc="-5" dirty="0">
                <a:latin typeface="Calibri"/>
                <a:cs typeface="Calibri"/>
              </a:rPr>
              <a:t>or </a:t>
            </a:r>
            <a:r>
              <a:rPr sz="2400" spc="-15" dirty="0">
                <a:latin typeface="Calibri"/>
                <a:cs typeface="Calibri"/>
              </a:rPr>
              <a:t>more </a:t>
            </a:r>
            <a:r>
              <a:rPr sz="2400" b="1" spc="-5" dirty="0">
                <a:latin typeface="Calibri"/>
                <a:cs typeface="Calibri"/>
              </a:rPr>
              <a:t>domains</a:t>
            </a:r>
            <a:endParaRPr sz="2400">
              <a:latin typeface="Calibri"/>
              <a:cs typeface="Calibri"/>
            </a:endParaRPr>
          </a:p>
          <a:p>
            <a:pPr marL="736600" lvl="1" indent="-325120">
              <a:lnSpc>
                <a:spcPct val="100000"/>
              </a:lnSpc>
              <a:spcBef>
                <a:spcPts val="615"/>
              </a:spcBef>
              <a:buSzPct val="45000"/>
              <a:buFont typeface="Wingdings"/>
              <a:buChar char=""/>
              <a:tabLst>
                <a:tab pos="735965" algn="l"/>
                <a:tab pos="736600" algn="l"/>
              </a:tabLst>
            </a:pPr>
            <a:r>
              <a:rPr sz="2000" b="1" spc="-5" dirty="0">
                <a:latin typeface="Calibri"/>
                <a:cs typeface="Calibri"/>
              </a:rPr>
              <a:t>Domains</a:t>
            </a:r>
            <a:r>
              <a:rPr sz="2000" b="1" spc="-20" dirty="0">
                <a:latin typeface="Calibri"/>
                <a:cs typeface="Calibri"/>
              </a:rPr>
              <a:t> </a:t>
            </a:r>
            <a:r>
              <a:rPr sz="2000" spc="-10" dirty="0">
                <a:latin typeface="Calibri"/>
                <a:cs typeface="Calibri"/>
              </a:rPr>
              <a:t>are</a:t>
            </a:r>
            <a:r>
              <a:rPr sz="2000" spc="5" dirty="0">
                <a:latin typeface="Calibri"/>
                <a:cs typeface="Calibri"/>
              </a:rPr>
              <a:t> </a:t>
            </a:r>
            <a:r>
              <a:rPr sz="2000" dirty="0">
                <a:latin typeface="Calibri"/>
                <a:cs typeface="Calibri"/>
              </a:rPr>
              <a:t>a</a:t>
            </a:r>
            <a:r>
              <a:rPr sz="2000" spc="5" dirty="0">
                <a:latin typeface="Calibri"/>
                <a:cs typeface="Calibri"/>
              </a:rPr>
              <a:t> </a:t>
            </a:r>
            <a:r>
              <a:rPr sz="2000" spc="-5" dirty="0">
                <a:latin typeface="Calibri"/>
                <a:cs typeface="Calibri"/>
              </a:rPr>
              <a:t>logical</a:t>
            </a:r>
            <a:r>
              <a:rPr sz="2000" spc="-10" dirty="0">
                <a:latin typeface="Calibri"/>
                <a:cs typeface="Calibri"/>
              </a:rPr>
              <a:t> </a:t>
            </a:r>
            <a:r>
              <a:rPr sz="2000" spc="-5" dirty="0">
                <a:latin typeface="Calibri"/>
                <a:cs typeface="Calibri"/>
              </a:rPr>
              <a:t>grouping</a:t>
            </a:r>
            <a:r>
              <a:rPr sz="2000" spc="-25" dirty="0">
                <a:latin typeface="Calibri"/>
                <a:cs typeface="Calibri"/>
              </a:rPr>
              <a:t> </a:t>
            </a:r>
            <a:r>
              <a:rPr sz="2000" spc="-5" dirty="0">
                <a:latin typeface="Calibri"/>
                <a:cs typeface="Calibri"/>
              </a:rPr>
              <a:t>of </a:t>
            </a:r>
            <a:r>
              <a:rPr sz="2000" spc="-10" dirty="0">
                <a:latin typeface="Calibri"/>
                <a:cs typeface="Calibri"/>
              </a:rPr>
              <a:t>resources</a:t>
            </a:r>
            <a:r>
              <a:rPr sz="2000" spc="5" dirty="0">
                <a:latin typeface="Calibri"/>
                <a:cs typeface="Calibri"/>
              </a:rPr>
              <a:t> </a:t>
            </a:r>
            <a:r>
              <a:rPr sz="2000" spc="-5" dirty="0">
                <a:latin typeface="Calibri"/>
                <a:cs typeface="Calibri"/>
              </a:rPr>
              <a:t>within</a:t>
            </a:r>
            <a:r>
              <a:rPr sz="2000" spc="10" dirty="0">
                <a:latin typeface="Calibri"/>
                <a:cs typeface="Calibri"/>
              </a:rPr>
              <a:t> </a:t>
            </a:r>
            <a:r>
              <a:rPr sz="2000" dirty="0">
                <a:latin typeface="Calibri"/>
                <a:cs typeface="Calibri"/>
              </a:rPr>
              <a:t>the </a:t>
            </a:r>
            <a:r>
              <a:rPr sz="2000" spc="-20" dirty="0">
                <a:latin typeface="Calibri"/>
                <a:cs typeface="Calibri"/>
              </a:rPr>
              <a:t>forest</a:t>
            </a:r>
            <a:endParaRPr sz="2000">
              <a:latin typeface="Calibri"/>
              <a:cs typeface="Calibri"/>
            </a:endParaRPr>
          </a:p>
          <a:p>
            <a:pPr marL="736600" lvl="1" indent="-325120">
              <a:lnSpc>
                <a:spcPct val="100000"/>
              </a:lnSpc>
              <a:spcBef>
                <a:spcPts val="204"/>
              </a:spcBef>
              <a:buSzPct val="45000"/>
              <a:buFont typeface="Wingdings"/>
              <a:buChar char=""/>
              <a:tabLst>
                <a:tab pos="735965" algn="l"/>
                <a:tab pos="736600" algn="l"/>
              </a:tabLst>
            </a:pPr>
            <a:r>
              <a:rPr sz="2000" spc="-10" dirty="0">
                <a:latin typeface="Calibri"/>
                <a:cs typeface="Calibri"/>
              </a:rPr>
              <a:t>Group</a:t>
            </a:r>
            <a:r>
              <a:rPr sz="2000" spc="-5" dirty="0">
                <a:latin typeface="Calibri"/>
                <a:cs typeface="Calibri"/>
              </a:rPr>
              <a:t> </a:t>
            </a:r>
            <a:r>
              <a:rPr sz="2000" spc="-10" dirty="0">
                <a:latin typeface="Calibri"/>
                <a:cs typeface="Calibri"/>
              </a:rPr>
              <a:t>resources</a:t>
            </a:r>
            <a:r>
              <a:rPr sz="2000" dirty="0">
                <a:latin typeface="Calibri"/>
                <a:cs typeface="Calibri"/>
              </a:rPr>
              <a:t> </a:t>
            </a:r>
            <a:r>
              <a:rPr sz="2000" spc="-5" dirty="0">
                <a:latin typeface="Calibri"/>
                <a:cs typeface="Calibri"/>
              </a:rPr>
              <a:t>by</a:t>
            </a:r>
            <a:r>
              <a:rPr sz="2000" spc="-15" dirty="0">
                <a:latin typeface="Calibri"/>
                <a:cs typeface="Calibri"/>
              </a:rPr>
              <a:t> </a:t>
            </a:r>
            <a:r>
              <a:rPr sz="2000" spc="-5" dirty="0">
                <a:latin typeface="Calibri"/>
                <a:cs typeface="Calibri"/>
              </a:rPr>
              <a:t>location,</a:t>
            </a:r>
            <a:r>
              <a:rPr sz="2000" dirty="0">
                <a:latin typeface="Calibri"/>
                <a:cs typeface="Calibri"/>
              </a:rPr>
              <a:t> </a:t>
            </a:r>
            <a:r>
              <a:rPr sz="2000" spc="-5" dirty="0">
                <a:latin typeface="Calibri"/>
                <a:cs typeface="Calibri"/>
              </a:rPr>
              <a:t>division,</a:t>
            </a:r>
            <a:r>
              <a:rPr sz="2000" spc="5" dirty="0">
                <a:latin typeface="Calibri"/>
                <a:cs typeface="Calibri"/>
              </a:rPr>
              <a:t> </a:t>
            </a:r>
            <a:r>
              <a:rPr sz="2000" spc="-15" dirty="0">
                <a:latin typeface="Calibri"/>
                <a:cs typeface="Calibri"/>
              </a:rPr>
              <a:t>whatever</a:t>
            </a:r>
            <a:r>
              <a:rPr sz="2000" spc="25" dirty="0">
                <a:latin typeface="Calibri"/>
                <a:cs typeface="Calibri"/>
              </a:rPr>
              <a:t> </a:t>
            </a:r>
            <a:r>
              <a:rPr sz="2000" spc="-10" dirty="0">
                <a:latin typeface="Calibri"/>
                <a:cs typeface="Calibri"/>
              </a:rPr>
              <a:t>you</a:t>
            </a:r>
            <a:r>
              <a:rPr sz="2000" spc="-25" dirty="0">
                <a:latin typeface="Calibri"/>
                <a:cs typeface="Calibri"/>
              </a:rPr>
              <a:t> </a:t>
            </a:r>
            <a:r>
              <a:rPr sz="2000" spc="-10" dirty="0">
                <a:latin typeface="Calibri"/>
                <a:cs typeface="Calibri"/>
              </a:rPr>
              <a:t>want.</a:t>
            </a:r>
            <a:endParaRPr sz="2000">
              <a:latin typeface="Calibri"/>
              <a:cs typeface="Calibri"/>
            </a:endParaRPr>
          </a:p>
          <a:p>
            <a:pPr marL="736600" marR="5080" lvl="1" indent="-325120">
              <a:lnSpc>
                <a:spcPct val="100000"/>
              </a:lnSpc>
              <a:spcBef>
                <a:spcPts val="204"/>
              </a:spcBef>
              <a:buSzPct val="45000"/>
              <a:buFont typeface="Wingdings"/>
              <a:buChar char=""/>
              <a:tabLst>
                <a:tab pos="735965" algn="l"/>
                <a:tab pos="736600" algn="l"/>
              </a:tabLst>
            </a:pPr>
            <a:r>
              <a:rPr sz="2000" spc="-5" dirty="0">
                <a:latin typeface="Calibri"/>
                <a:cs typeface="Calibri"/>
              </a:rPr>
              <a:t>Domains</a:t>
            </a:r>
            <a:r>
              <a:rPr sz="2000" dirty="0">
                <a:latin typeface="Calibri"/>
                <a:cs typeface="Calibri"/>
              </a:rPr>
              <a:t> </a:t>
            </a:r>
            <a:r>
              <a:rPr sz="2000" spc="-5" dirty="0">
                <a:latin typeface="Calibri"/>
                <a:cs typeface="Calibri"/>
              </a:rPr>
              <a:t>can</a:t>
            </a:r>
            <a:r>
              <a:rPr sz="2000" spc="10" dirty="0">
                <a:latin typeface="Calibri"/>
                <a:cs typeface="Calibri"/>
              </a:rPr>
              <a:t> </a:t>
            </a:r>
            <a:r>
              <a:rPr sz="2000" dirty="0">
                <a:latin typeface="Calibri"/>
                <a:cs typeface="Calibri"/>
              </a:rPr>
              <a:t>be</a:t>
            </a:r>
            <a:r>
              <a:rPr sz="2000" spc="10" dirty="0">
                <a:latin typeface="Calibri"/>
                <a:cs typeface="Calibri"/>
              </a:rPr>
              <a:t> </a:t>
            </a:r>
            <a:r>
              <a:rPr sz="2000" spc="-10" dirty="0">
                <a:latin typeface="Calibri"/>
                <a:cs typeface="Calibri"/>
              </a:rPr>
              <a:t>structured</a:t>
            </a:r>
            <a:r>
              <a:rPr sz="2000" spc="25" dirty="0">
                <a:latin typeface="Calibri"/>
                <a:cs typeface="Calibri"/>
              </a:rPr>
              <a:t> </a:t>
            </a:r>
            <a:r>
              <a:rPr sz="2000" spc="-5" dirty="0">
                <a:latin typeface="Calibri"/>
                <a:cs typeface="Calibri"/>
              </a:rPr>
              <a:t>with</a:t>
            </a:r>
            <a:r>
              <a:rPr sz="2000" spc="20" dirty="0">
                <a:latin typeface="Calibri"/>
                <a:cs typeface="Calibri"/>
              </a:rPr>
              <a:t> </a:t>
            </a:r>
            <a:r>
              <a:rPr sz="2000" spc="-10" dirty="0">
                <a:latin typeface="Calibri"/>
                <a:cs typeface="Calibri"/>
              </a:rPr>
              <a:t>parent/child</a:t>
            </a:r>
            <a:r>
              <a:rPr sz="2000" spc="15" dirty="0">
                <a:latin typeface="Calibri"/>
                <a:cs typeface="Calibri"/>
              </a:rPr>
              <a:t> </a:t>
            </a:r>
            <a:r>
              <a:rPr sz="2000" spc="-10" dirty="0">
                <a:latin typeface="Calibri"/>
                <a:cs typeface="Calibri"/>
              </a:rPr>
              <a:t>relationships,</a:t>
            </a:r>
            <a:r>
              <a:rPr sz="2000" spc="50" dirty="0">
                <a:latin typeface="Calibri"/>
                <a:cs typeface="Calibri"/>
              </a:rPr>
              <a:t> </a:t>
            </a:r>
            <a:r>
              <a:rPr sz="2000" spc="-10" dirty="0">
                <a:latin typeface="Calibri"/>
                <a:cs typeface="Calibri"/>
              </a:rPr>
              <a:t>just</a:t>
            </a:r>
            <a:r>
              <a:rPr sz="2000" spc="5" dirty="0">
                <a:latin typeface="Calibri"/>
                <a:cs typeface="Calibri"/>
              </a:rPr>
              <a:t> </a:t>
            </a:r>
            <a:r>
              <a:rPr sz="2000" spc="-20" dirty="0">
                <a:latin typeface="Calibri"/>
                <a:cs typeface="Calibri"/>
              </a:rPr>
              <a:t>like</a:t>
            </a:r>
            <a:r>
              <a:rPr sz="2000" spc="30" dirty="0">
                <a:latin typeface="Calibri"/>
                <a:cs typeface="Calibri"/>
              </a:rPr>
              <a:t> </a:t>
            </a:r>
            <a:r>
              <a:rPr sz="2000" spc="-10" dirty="0">
                <a:latin typeface="Calibri"/>
                <a:cs typeface="Calibri"/>
              </a:rPr>
              <a:t>“internet </a:t>
            </a:r>
            <a:r>
              <a:rPr sz="2000" spc="-440" dirty="0">
                <a:latin typeface="Calibri"/>
                <a:cs typeface="Calibri"/>
              </a:rPr>
              <a:t> </a:t>
            </a:r>
            <a:r>
              <a:rPr sz="2000" spc="-5" dirty="0">
                <a:latin typeface="Calibri"/>
                <a:cs typeface="Calibri"/>
              </a:rPr>
              <a:t>domains”</a:t>
            </a:r>
            <a:endParaRPr sz="2000">
              <a:latin typeface="Calibri"/>
              <a:cs typeface="Calibri"/>
            </a:endParaRPr>
          </a:p>
          <a:p>
            <a:pPr marL="736600" lvl="1" indent="-325120">
              <a:lnSpc>
                <a:spcPct val="100000"/>
              </a:lnSpc>
              <a:spcBef>
                <a:spcPts val="190"/>
              </a:spcBef>
              <a:buSzPct val="45000"/>
              <a:buFont typeface="Wingdings"/>
              <a:buChar char=""/>
              <a:tabLst>
                <a:tab pos="735965" algn="l"/>
                <a:tab pos="736600" algn="l"/>
              </a:tabLst>
            </a:pPr>
            <a:r>
              <a:rPr sz="2000" spc="-5" dirty="0">
                <a:latin typeface="Calibri"/>
                <a:cs typeface="Calibri"/>
              </a:rPr>
              <a:t>Example:</a:t>
            </a:r>
            <a:endParaRPr sz="2000">
              <a:latin typeface="Calibri"/>
              <a:cs typeface="Calibri"/>
            </a:endParaRPr>
          </a:p>
          <a:p>
            <a:pPr marL="1135380" lvl="2" indent="-323215">
              <a:lnSpc>
                <a:spcPct val="100000"/>
              </a:lnSpc>
              <a:spcBef>
                <a:spcPts val="215"/>
              </a:spcBef>
              <a:buSzPct val="44444"/>
              <a:buFont typeface="Wingdings"/>
              <a:buChar char=""/>
              <a:tabLst>
                <a:tab pos="1135380" algn="l"/>
                <a:tab pos="1136015" algn="l"/>
              </a:tabLst>
            </a:pPr>
            <a:r>
              <a:rPr sz="1800" spc="-10" dirty="0">
                <a:latin typeface="Calibri"/>
                <a:cs typeface="Calibri"/>
              </a:rPr>
              <a:t>Washington.edu</a:t>
            </a:r>
            <a:r>
              <a:rPr sz="1800" spc="5" dirty="0">
                <a:latin typeface="Calibri"/>
                <a:cs typeface="Calibri"/>
              </a:rPr>
              <a:t> </a:t>
            </a:r>
            <a:r>
              <a:rPr sz="1800" spc="-15" dirty="0">
                <a:latin typeface="Calibri"/>
                <a:cs typeface="Calibri"/>
              </a:rPr>
              <a:t>[Parent </a:t>
            </a:r>
            <a:r>
              <a:rPr sz="1800" spc="-5" dirty="0">
                <a:latin typeface="Calibri"/>
                <a:cs typeface="Calibri"/>
              </a:rPr>
              <a:t>domain]</a:t>
            </a:r>
            <a:endParaRPr sz="1800">
              <a:latin typeface="Calibri"/>
              <a:cs typeface="Calibri"/>
            </a:endParaRPr>
          </a:p>
          <a:p>
            <a:pPr marL="1135380" lvl="2" indent="-323215">
              <a:lnSpc>
                <a:spcPct val="100000"/>
              </a:lnSpc>
              <a:spcBef>
                <a:spcPts val="200"/>
              </a:spcBef>
              <a:buSzPct val="44444"/>
              <a:buFont typeface="Wingdings"/>
              <a:buChar char=""/>
              <a:tabLst>
                <a:tab pos="1135380" algn="l"/>
                <a:tab pos="1136015" algn="l"/>
                <a:tab pos="3636645" algn="l"/>
              </a:tabLst>
            </a:pPr>
            <a:r>
              <a:rPr sz="1800" spc="-15" dirty="0">
                <a:latin typeface="Calibri"/>
                <a:cs typeface="Calibri"/>
              </a:rPr>
              <a:t>Compsci.Washington.edu	</a:t>
            </a:r>
            <a:r>
              <a:rPr sz="1800" spc="-5" dirty="0">
                <a:latin typeface="Calibri"/>
                <a:cs typeface="Calibri"/>
              </a:rPr>
              <a:t>[Child</a:t>
            </a:r>
            <a:r>
              <a:rPr sz="1800" spc="15" dirty="0">
                <a:latin typeface="Calibri"/>
                <a:cs typeface="Calibri"/>
              </a:rPr>
              <a:t> </a:t>
            </a:r>
            <a:r>
              <a:rPr sz="1800" spc="-5" dirty="0">
                <a:latin typeface="Calibri"/>
                <a:cs typeface="Calibri"/>
              </a:rPr>
              <a:t>domain</a:t>
            </a:r>
            <a:r>
              <a:rPr sz="1800" spc="10" dirty="0">
                <a:latin typeface="Calibri"/>
                <a:cs typeface="Calibri"/>
              </a:rPr>
              <a:t> </a:t>
            </a:r>
            <a:r>
              <a:rPr sz="1800" spc="-5" dirty="0">
                <a:latin typeface="Calibri"/>
                <a:cs typeface="Calibri"/>
              </a:rPr>
              <a:t>of</a:t>
            </a:r>
            <a:r>
              <a:rPr sz="1800" spc="-10" dirty="0">
                <a:latin typeface="Calibri"/>
                <a:cs typeface="Calibri"/>
              </a:rPr>
              <a:t> Washington.edu]</a:t>
            </a:r>
            <a:endParaRPr sz="18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332174"/>
            <a:ext cx="4281805" cy="1080135"/>
          </a:xfrm>
          <a:prstGeom prst="rect">
            <a:avLst/>
          </a:prstGeom>
        </p:spPr>
        <p:txBody>
          <a:bodyPr vert="horz" wrap="square" lIns="0" tIns="74295" rIns="0" bIns="0" rtlCol="0">
            <a:spAutoFit/>
          </a:bodyPr>
          <a:lstStyle/>
          <a:p>
            <a:pPr marL="12700" marR="5080">
              <a:lnSpc>
                <a:spcPts val="3940"/>
              </a:lnSpc>
              <a:spcBef>
                <a:spcPts val="585"/>
              </a:spcBef>
            </a:pPr>
            <a:r>
              <a:rPr spc="10" dirty="0"/>
              <a:t>Windows</a:t>
            </a:r>
            <a:r>
              <a:rPr spc="-30" dirty="0"/>
              <a:t> </a:t>
            </a:r>
            <a:r>
              <a:rPr spc="15" dirty="0"/>
              <a:t>Domains</a:t>
            </a:r>
            <a:r>
              <a:rPr spc="-30" dirty="0"/>
              <a:t> </a:t>
            </a:r>
            <a:r>
              <a:rPr spc="15" dirty="0"/>
              <a:t>and </a:t>
            </a:r>
            <a:r>
              <a:rPr spc="-800" dirty="0"/>
              <a:t> </a:t>
            </a:r>
            <a:r>
              <a:rPr spc="5" dirty="0"/>
              <a:t>Active</a:t>
            </a:r>
            <a:r>
              <a:rPr spc="10" dirty="0"/>
              <a:t> </a:t>
            </a:r>
            <a:r>
              <a:rPr dirty="0"/>
              <a:t>Directory</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778635"/>
            <a:ext cx="8646160" cy="3315970"/>
          </a:xfrm>
          <a:prstGeom prst="rect">
            <a:avLst/>
          </a:prstGeom>
        </p:spPr>
        <p:txBody>
          <a:bodyPr vert="horz" wrap="square" lIns="0" tIns="12065" rIns="0" bIns="0" rtlCol="0">
            <a:spAutoFit/>
          </a:bodyPr>
          <a:lstStyle/>
          <a:p>
            <a:pPr marL="335280" marR="5080" indent="-323215">
              <a:lnSpc>
                <a:spcPct val="100000"/>
              </a:lnSpc>
              <a:spcBef>
                <a:spcPts val="95"/>
              </a:spcBef>
              <a:buSzPct val="44642"/>
              <a:buFont typeface="Wingdings"/>
              <a:buChar char=""/>
              <a:tabLst>
                <a:tab pos="335280" algn="l"/>
                <a:tab pos="335915" algn="l"/>
              </a:tabLst>
            </a:pPr>
            <a:r>
              <a:rPr sz="2800" spc="-10" dirty="0">
                <a:latin typeface="Calibri"/>
                <a:cs typeface="Calibri"/>
              </a:rPr>
              <a:t>Within</a:t>
            </a:r>
            <a:r>
              <a:rPr sz="2800" spc="35" dirty="0">
                <a:latin typeface="Calibri"/>
                <a:cs typeface="Calibri"/>
              </a:rPr>
              <a:t> </a:t>
            </a:r>
            <a:r>
              <a:rPr sz="2800" spc="-5" dirty="0">
                <a:latin typeface="Calibri"/>
                <a:cs typeface="Calibri"/>
              </a:rPr>
              <a:t>a</a:t>
            </a:r>
            <a:r>
              <a:rPr sz="2800" dirty="0">
                <a:latin typeface="Calibri"/>
                <a:cs typeface="Calibri"/>
              </a:rPr>
              <a:t> </a:t>
            </a:r>
            <a:r>
              <a:rPr sz="2800" spc="-10" dirty="0">
                <a:latin typeface="Calibri"/>
                <a:cs typeface="Calibri"/>
              </a:rPr>
              <a:t>domain,</a:t>
            </a:r>
            <a:r>
              <a:rPr sz="2800" spc="30" dirty="0">
                <a:latin typeface="Calibri"/>
                <a:cs typeface="Calibri"/>
              </a:rPr>
              <a:t> </a:t>
            </a:r>
            <a:r>
              <a:rPr sz="2800" spc="-10" dirty="0">
                <a:latin typeface="Calibri"/>
                <a:cs typeface="Calibri"/>
              </a:rPr>
              <a:t>further</a:t>
            </a:r>
            <a:r>
              <a:rPr sz="2800" spc="40" dirty="0">
                <a:latin typeface="Calibri"/>
                <a:cs typeface="Calibri"/>
              </a:rPr>
              <a:t> </a:t>
            </a:r>
            <a:r>
              <a:rPr sz="2800" spc="-10" dirty="0">
                <a:latin typeface="Calibri"/>
                <a:cs typeface="Calibri"/>
              </a:rPr>
              <a:t>logical</a:t>
            </a:r>
            <a:r>
              <a:rPr sz="2800" spc="-15" dirty="0">
                <a:latin typeface="Calibri"/>
                <a:cs typeface="Calibri"/>
              </a:rPr>
              <a:t> </a:t>
            </a:r>
            <a:r>
              <a:rPr sz="2800" spc="-20" dirty="0">
                <a:latin typeface="Calibri"/>
                <a:cs typeface="Calibri"/>
              </a:rPr>
              <a:t>organization</a:t>
            </a:r>
            <a:r>
              <a:rPr sz="2800" dirty="0">
                <a:latin typeface="Calibri"/>
                <a:cs typeface="Calibri"/>
              </a:rPr>
              <a:t> </a:t>
            </a:r>
            <a:r>
              <a:rPr sz="2800" spc="-10" dirty="0">
                <a:latin typeface="Calibri"/>
                <a:cs typeface="Calibri"/>
              </a:rPr>
              <a:t>can</a:t>
            </a:r>
            <a:r>
              <a:rPr sz="2800" dirty="0">
                <a:latin typeface="Calibri"/>
                <a:cs typeface="Calibri"/>
              </a:rPr>
              <a:t> </a:t>
            </a:r>
            <a:r>
              <a:rPr sz="2800" spc="-5" dirty="0">
                <a:latin typeface="Calibri"/>
                <a:cs typeface="Calibri"/>
              </a:rPr>
              <a:t>be</a:t>
            </a:r>
            <a:r>
              <a:rPr sz="2800" spc="20" dirty="0">
                <a:latin typeface="Calibri"/>
                <a:cs typeface="Calibri"/>
              </a:rPr>
              <a:t> </a:t>
            </a:r>
            <a:r>
              <a:rPr sz="2800" spc="-5" dirty="0">
                <a:latin typeface="Calibri"/>
                <a:cs typeface="Calibri"/>
              </a:rPr>
              <a:t>done </a:t>
            </a:r>
            <a:r>
              <a:rPr sz="2800" spc="-620" dirty="0">
                <a:latin typeface="Calibri"/>
                <a:cs typeface="Calibri"/>
              </a:rPr>
              <a:t> </a:t>
            </a:r>
            <a:r>
              <a:rPr sz="2800" spc="-5" dirty="0">
                <a:latin typeface="Calibri"/>
                <a:cs typeface="Calibri"/>
              </a:rPr>
              <a:t>with</a:t>
            </a:r>
            <a:r>
              <a:rPr sz="2800" spc="5" dirty="0">
                <a:latin typeface="Calibri"/>
                <a:cs typeface="Calibri"/>
              </a:rPr>
              <a:t> </a:t>
            </a:r>
            <a:r>
              <a:rPr sz="2800" b="1" spc="-15" dirty="0">
                <a:latin typeface="Calibri"/>
                <a:cs typeface="Calibri"/>
              </a:rPr>
              <a:t>Organizational</a:t>
            </a:r>
            <a:r>
              <a:rPr sz="2800" b="1" spc="35" dirty="0">
                <a:latin typeface="Calibri"/>
                <a:cs typeface="Calibri"/>
              </a:rPr>
              <a:t> </a:t>
            </a:r>
            <a:r>
              <a:rPr sz="2800" b="1" spc="-5" dirty="0">
                <a:latin typeface="Calibri"/>
                <a:cs typeface="Calibri"/>
              </a:rPr>
              <a:t>Units </a:t>
            </a:r>
            <a:r>
              <a:rPr sz="2800" spc="-5" dirty="0">
                <a:latin typeface="Calibri"/>
                <a:cs typeface="Calibri"/>
              </a:rPr>
              <a:t>(OUs)</a:t>
            </a:r>
            <a:endParaRPr sz="2800">
              <a:latin typeface="Calibri"/>
              <a:cs typeface="Calibri"/>
            </a:endParaRPr>
          </a:p>
          <a:p>
            <a:pPr marL="736600" marR="326390" lvl="1" indent="-325120">
              <a:lnSpc>
                <a:spcPct val="100000"/>
              </a:lnSpc>
              <a:spcBef>
                <a:spcPts val="630"/>
              </a:spcBef>
              <a:buSzPct val="43750"/>
              <a:buFont typeface="Wingdings"/>
              <a:buChar char=""/>
              <a:tabLst>
                <a:tab pos="735965" algn="l"/>
                <a:tab pos="736600" algn="l"/>
              </a:tabLst>
            </a:pPr>
            <a:r>
              <a:rPr sz="2400" dirty="0">
                <a:latin typeface="Calibri"/>
                <a:cs typeface="Calibri"/>
              </a:rPr>
              <a:t>E.g.</a:t>
            </a:r>
            <a:r>
              <a:rPr sz="2400" spc="-10" dirty="0">
                <a:latin typeface="Calibri"/>
                <a:cs typeface="Calibri"/>
              </a:rPr>
              <a:t> </a:t>
            </a:r>
            <a:r>
              <a:rPr sz="2400" spc="-5" dirty="0">
                <a:latin typeface="Calibri"/>
                <a:cs typeface="Calibri"/>
              </a:rPr>
              <a:t>Engineering</a:t>
            </a:r>
            <a:r>
              <a:rPr sz="2400" spc="-15" dirty="0">
                <a:latin typeface="Calibri"/>
                <a:cs typeface="Calibri"/>
              </a:rPr>
              <a:t> </a:t>
            </a:r>
            <a:r>
              <a:rPr sz="2400" spc="-5" dirty="0">
                <a:latin typeface="Calibri"/>
                <a:cs typeface="Calibri"/>
              </a:rPr>
              <a:t>Department</a:t>
            </a:r>
            <a:r>
              <a:rPr sz="2400" spc="-10" dirty="0">
                <a:latin typeface="Calibri"/>
                <a:cs typeface="Calibri"/>
              </a:rPr>
              <a:t> </a:t>
            </a:r>
            <a:r>
              <a:rPr sz="2400" spc="-20" dirty="0">
                <a:latin typeface="Calibri"/>
                <a:cs typeface="Calibri"/>
              </a:rPr>
              <a:t>OU,</a:t>
            </a:r>
            <a:r>
              <a:rPr sz="2400" dirty="0">
                <a:latin typeface="Calibri"/>
                <a:cs typeface="Calibri"/>
              </a:rPr>
              <a:t> </a:t>
            </a:r>
            <a:r>
              <a:rPr sz="2400" spc="-10" dirty="0">
                <a:latin typeface="Calibri"/>
                <a:cs typeface="Calibri"/>
              </a:rPr>
              <a:t>Network Equipment</a:t>
            </a:r>
            <a:r>
              <a:rPr sz="2400" dirty="0">
                <a:latin typeface="Calibri"/>
                <a:cs typeface="Calibri"/>
              </a:rPr>
              <a:t> </a:t>
            </a:r>
            <a:r>
              <a:rPr sz="2400" spc="-20" dirty="0">
                <a:latin typeface="Calibri"/>
                <a:cs typeface="Calibri"/>
              </a:rPr>
              <a:t>OU,</a:t>
            </a:r>
            <a:r>
              <a:rPr sz="2400" dirty="0">
                <a:latin typeface="Calibri"/>
                <a:cs typeface="Calibri"/>
              </a:rPr>
              <a:t> All </a:t>
            </a:r>
            <a:r>
              <a:rPr sz="2400" spc="-525" dirty="0">
                <a:latin typeface="Calibri"/>
                <a:cs typeface="Calibri"/>
              </a:rPr>
              <a:t> </a:t>
            </a:r>
            <a:r>
              <a:rPr sz="2400" spc="-20" dirty="0">
                <a:latin typeface="Calibri"/>
                <a:cs typeface="Calibri"/>
              </a:rPr>
              <a:t>Workstations OU, any </a:t>
            </a:r>
            <a:r>
              <a:rPr sz="2400" spc="-5" dirty="0">
                <a:latin typeface="Calibri"/>
                <a:cs typeface="Calibri"/>
              </a:rPr>
              <a:t>other arbitrary OU </a:t>
            </a:r>
            <a:r>
              <a:rPr sz="2400" spc="-10" dirty="0">
                <a:latin typeface="Calibri"/>
                <a:cs typeface="Calibri"/>
              </a:rPr>
              <a:t>structure </a:t>
            </a:r>
            <a:r>
              <a:rPr sz="2400" spc="-5" dirty="0">
                <a:latin typeface="Calibri"/>
                <a:cs typeface="Calibri"/>
              </a:rPr>
              <a:t>(up </a:t>
            </a:r>
            <a:r>
              <a:rPr sz="2400" spc="-15" dirty="0">
                <a:latin typeface="Calibri"/>
                <a:cs typeface="Calibri"/>
              </a:rPr>
              <a:t>to </a:t>
            </a:r>
            <a:r>
              <a:rPr sz="2400" spc="-10" dirty="0">
                <a:latin typeface="Calibri"/>
                <a:cs typeface="Calibri"/>
              </a:rPr>
              <a:t> </a:t>
            </a:r>
            <a:r>
              <a:rPr sz="2400" spc="-15" dirty="0">
                <a:latin typeface="Calibri"/>
                <a:cs typeface="Calibri"/>
              </a:rPr>
              <a:t>organization)</a:t>
            </a:r>
            <a:endParaRPr sz="2400">
              <a:latin typeface="Calibri"/>
              <a:cs typeface="Calibri"/>
            </a:endParaRPr>
          </a:p>
          <a:p>
            <a:pPr lvl="1">
              <a:lnSpc>
                <a:spcPct val="100000"/>
              </a:lnSpc>
              <a:buFont typeface="Wingdings"/>
              <a:buChar char=""/>
            </a:pPr>
            <a:endParaRPr sz="2500">
              <a:latin typeface="Calibri"/>
              <a:cs typeface="Calibri"/>
            </a:endParaRPr>
          </a:p>
          <a:p>
            <a:pPr marL="335280" indent="-323215">
              <a:lnSpc>
                <a:spcPct val="100000"/>
              </a:lnSpc>
              <a:buSzPct val="44642"/>
              <a:buFont typeface="Wingdings"/>
              <a:buChar char=""/>
              <a:tabLst>
                <a:tab pos="335280" algn="l"/>
                <a:tab pos="335915" algn="l"/>
              </a:tabLst>
            </a:pPr>
            <a:r>
              <a:rPr sz="2800" spc="-15" dirty="0">
                <a:latin typeface="Calibri"/>
                <a:cs typeface="Calibri"/>
              </a:rPr>
              <a:t>Settings</a:t>
            </a:r>
            <a:r>
              <a:rPr sz="2800" spc="10" dirty="0">
                <a:latin typeface="Calibri"/>
                <a:cs typeface="Calibri"/>
              </a:rPr>
              <a:t> </a:t>
            </a:r>
            <a:r>
              <a:rPr sz="2800" spc="-10" dirty="0">
                <a:latin typeface="Calibri"/>
                <a:cs typeface="Calibri"/>
              </a:rPr>
              <a:t>can</a:t>
            </a:r>
            <a:r>
              <a:rPr sz="2800" spc="-5" dirty="0">
                <a:latin typeface="Calibri"/>
                <a:cs typeface="Calibri"/>
              </a:rPr>
              <a:t> be</a:t>
            </a:r>
            <a:r>
              <a:rPr sz="2800" spc="15" dirty="0">
                <a:latin typeface="Calibri"/>
                <a:cs typeface="Calibri"/>
              </a:rPr>
              <a:t> </a:t>
            </a:r>
            <a:r>
              <a:rPr sz="2800" spc="-15" dirty="0">
                <a:latin typeface="Calibri"/>
                <a:cs typeface="Calibri"/>
              </a:rPr>
              <a:t>rolled</a:t>
            </a:r>
            <a:r>
              <a:rPr sz="2800" spc="15" dirty="0">
                <a:latin typeface="Calibri"/>
                <a:cs typeface="Calibri"/>
              </a:rPr>
              <a:t> </a:t>
            </a:r>
            <a:r>
              <a:rPr sz="2800" spc="-5" dirty="0">
                <a:latin typeface="Calibri"/>
                <a:cs typeface="Calibri"/>
              </a:rPr>
              <a:t>out</a:t>
            </a:r>
            <a:r>
              <a:rPr sz="2800" spc="15" dirty="0">
                <a:latin typeface="Calibri"/>
                <a:cs typeface="Calibri"/>
              </a:rPr>
              <a:t> </a:t>
            </a:r>
            <a:r>
              <a:rPr sz="2800" spc="-15" dirty="0">
                <a:latin typeface="Calibri"/>
                <a:cs typeface="Calibri"/>
              </a:rPr>
              <a:t>across</a:t>
            </a:r>
            <a:r>
              <a:rPr sz="2800" spc="25" dirty="0">
                <a:latin typeface="Calibri"/>
                <a:cs typeface="Calibri"/>
              </a:rPr>
              <a:t> </a:t>
            </a:r>
            <a:r>
              <a:rPr sz="2800" spc="-10" dirty="0">
                <a:latin typeface="Calibri"/>
                <a:cs typeface="Calibri"/>
              </a:rPr>
              <a:t>the</a:t>
            </a:r>
            <a:r>
              <a:rPr sz="2800" spc="20" dirty="0">
                <a:latin typeface="Calibri"/>
                <a:cs typeface="Calibri"/>
              </a:rPr>
              <a:t> </a:t>
            </a:r>
            <a:r>
              <a:rPr sz="2800" spc="-10" dirty="0">
                <a:latin typeface="Calibri"/>
                <a:cs typeface="Calibri"/>
              </a:rPr>
              <a:t>domain</a:t>
            </a:r>
            <a:r>
              <a:rPr sz="2800" spc="10" dirty="0">
                <a:latin typeface="Calibri"/>
                <a:cs typeface="Calibri"/>
              </a:rPr>
              <a:t> </a:t>
            </a:r>
            <a:r>
              <a:rPr sz="2800" spc="-15" dirty="0">
                <a:latin typeface="Calibri"/>
                <a:cs typeface="Calibri"/>
              </a:rPr>
              <a:t>by</a:t>
            </a:r>
            <a:r>
              <a:rPr sz="2800" spc="20" dirty="0">
                <a:latin typeface="Calibri"/>
                <a:cs typeface="Calibri"/>
              </a:rPr>
              <a:t> </a:t>
            </a:r>
            <a:r>
              <a:rPr sz="2800" spc="-10" dirty="0">
                <a:latin typeface="Calibri"/>
                <a:cs typeface="Calibri"/>
              </a:rPr>
              <a:t>OU</a:t>
            </a:r>
            <a:endParaRPr sz="2800">
              <a:latin typeface="Calibri"/>
              <a:cs typeface="Calibri"/>
            </a:endParaRPr>
          </a:p>
          <a:p>
            <a:pPr marL="736600" lvl="1" indent="-325120">
              <a:lnSpc>
                <a:spcPct val="100000"/>
              </a:lnSpc>
              <a:spcBef>
                <a:spcPts val="630"/>
              </a:spcBef>
              <a:buSzPct val="43750"/>
              <a:buFont typeface="Wingdings"/>
              <a:buChar char=""/>
              <a:tabLst>
                <a:tab pos="735965" algn="l"/>
                <a:tab pos="736600" algn="l"/>
              </a:tabLst>
            </a:pPr>
            <a:r>
              <a:rPr sz="2400" spc="-10" dirty="0">
                <a:latin typeface="Calibri"/>
                <a:cs typeface="Calibri"/>
              </a:rPr>
              <a:t>Permissions,</a:t>
            </a:r>
            <a:r>
              <a:rPr sz="2400" spc="5" dirty="0">
                <a:latin typeface="Calibri"/>
                <a:cs typeface="Calibri"/>
              </a:rPr>
              <a:t> </a:t>
            </a:r>
            <a:r>
              <a:rPr sz="2400" spc="-10" dirty="0">
                <a:latin typeface="Calibri"/>
                <a:cs typeface="Calibri"/>
              </a:rPr>
              <a:t>software,</a:t>
            </a:r>
            <a:r>
              <a:rPr sz="2400" spc="-5" dirty="0">
                <a:latin typeface="Calibri"/>
                <a:cs typeface="Calibri"/>
              </a:rPr>
              <a:t> machine</a:t>
            </a:r>
            <a:r>
              <a:rPr sz="2400" dirty="0">
                <a:latin typeface="Calibri"/>
                <a:cs typeface="Calibri"/>
              </a:rPr>
              <a:t> </a:t>
            </a:r>
            <a:r>
              <a:rPr sz="2400" spc="-15" dirty="0">
                <a:latin typeface="Calibri"/>
                <a:cs typeface="Calibri"/>
              </a:rPr>
              <a:t>configuration,</a:t>
            </a:r>
            <a:r>
              <a:rPr sz="2400" spc="-5" dirty="0">
                <a:latin typeface="Calibri"/>
                <a:cs typeface="Calibri"/>
              </a:rPr>
              <a:t> </a:t>
            </a:r>
            <a:r>
              <a:rPr sz="2400" spc="-10" dirty="0">
                <a:latin typeface="Calibri"/>
                <a:cs typeface="Calibri"/>
              </a:rPr>
              <a:t>etc.</a:t>
            </a:r>
            <a:endParaRPr sz="24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6786880"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 </a:t>
            </a:r>
            <a:r>
              <a:rPr spc="15" dirty="0"/>
              <a:t>Model</a:t>
            </a:r>
            <a:r>
              <a:rPr spc="5" dirty="0"/>
              <a:t> </a:t>
            </a:r>
            <a:r>
              <a:rPr spc="15" dirty="0"/>
              <a:t>–</a:t>
            </a:r>
            <a:r>
              <a:rPr spc="5" dirty="0"/>
              <a:t> Accounts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740536"/>
            <a:ext cx="8687435" cy="5127301"/>
          </a:xfrm>
          <a:prstGeom prst="rect">
            <a:avLst/>
          </a:prstGeom>
        </p:spPr>
        <p:txBody>
          <a:bodyPr vert="horz" wrap="square" lIns="0" tIns="57785" rIns="0" bIns="0" rtlCol="0">
            <a:spAutoFit/>
          </a:bodyPr>
          <a:lstStyle/>
          <a:p>
            <a:pPr marL="335280" marR="5080" indent="-323215">
              <a:lnSpc>
                <a:spcPts val="2810"/>
              </a:lnSpc>
              <a:spcBef>
                <a:spcPts val="455"/>
              </a:spcBef>
              <a:buSzPct val="44230"/>
              <a:buFont typeface="Wingdings"/>
              <a:buChar char=""/>
              <a:tabLst>
                <a:tab pos="335280" algn="l"/>
                <a:tab pos="335915" algn="l"/>
              </a:tabLst>
            </a:pPr>
            <a:r>
              <a:rPr sz="2600" spc="-15" dirty="0">
                <a:latin typeface="Calibri"/>
                <a:cs typeface="Calibri"/>
              </a:rPr>
              <a:t>Each </a:t>
            </a:r>
            <a:r>
              <a:rPr sz="2600" dirty="0">
                <a:latin typeface="Calibri"/>
                <a:cs typeface="Calibri"/>
              </a:rPr>
              <a:t>user </a:t>
            </a:r>
            <a:r>
              <a:rPr sz="2600" spc="-5" dirty="0">
                <a:latin typeface="Calibri"/>
                <a:cs typeface="Calibri"/>
              </a:rPr>
              <a:t>of </a:t>
            </a:r>
            <a:r>
              <a:rPr sz="2600" dirty="0">
                <a:latin typeface="Calibri"/>
                <a:cs typeface="Calibri"/>
              </a:rPr>
              <a:t>the </a:t>
            </a:r>
            <a:r>
              <a:rPr sz="2600" spc="-20" dirty="0">
                <a:latin typeface="Calibri"/>
                <a:cs typeface="Calibri"/>
              </a:rPr>
              <a:t>system </a:t>
            </a:r>
            <a:r>
              <a:rPr sz="2600" spc="-10" dirty="0">
                <a:latin typeface="Calibri"/>
                <a:cs typeface="Calibri"/>
              </a:rPr>
              <a:t>(computer and/or </a:t>
            </a:r>
            <a:r>
              <a:rPr sz="2600" spc="-5" dirty="0">
                <a:latin typeface="Calibri"/>
                <a:cs typeface="Calibri"/>
              </a:rPr>
              <a:t>domain) </a:t>
            </a:r>
            <a:r>
              <a:rPr sz="2600" dirty="0">
                <a:latin typeface="Calibri"/>
                <a:cs typeface="Calibri"/>
              </a:rPr>
              <a:t>is </a:t>
            </a:r>
            <a:r>
              <a:rPr sz="2600" spc="-5" dirty="0">
                <a:latin typeface="Calibri"/>
                <a:cs typeface="Calibri"/>
              </a:rPr>
              <a:t>assigned </a:t>
            </a:r>
            <a:r>
              <a:rPr sz="2600" spc="-575" dirty="0">
                <a:latin typeface="Calibri"/>
                <a:cs typeface="Calibri"/>
              </a:rPr>
              <a:t> </a:t>
            </a:r>
            <a:r>
              <a:rPr sz="2600" spc="-5" dirty="0">
                <a:latin typeface="Calibri"/>
                <a:cs typeface="Calibri"/>
              </a:rPr>
              <a:t>one</a:t>
            </a:r>
            <a:r>
              <a:rPr sz="2600" spc="-20" dirty="0">
                <a:latin typeface="Calibri"/>
                <a:cs typeface="Calibri"/>
              </a:rPr>
              <a:t> </a:t>
            </a:r>
            <a:r>
              <a:rPr sz="2600" spc="-5" dirty="0">
                <a:latin typeface="Calibri"/>
                <a:cs typeface="Calibri"/>
              </a:rPr>
              <a:t>or</a:t>
            </a:r>
            <a:r>
              <a:rPr sz="2600" spc="10" dirty="0">
                <a:latin typeface="Calibri"/>
                <a:cs typeface="Calibri"/>
              </a:rPr>
              <a:t> </a:t>
            </a:r>
            <a:r>
              <a:rPr sz="2600" spc="-10" dirty="0">
                <a:latin typeface="Calibri"/>
                <a:cs typeface="Calibri"/>
              </a:rPr>
              <a:t>more</a:t>
            </a:r>
            <a:r>
              <a:rPr sz="2600" dirty="0">
                <a:latin typeface="Calibri"/>
                <a:cs typeface="Calibri"/>
              </a:rPr>
              <a:t> </a:t>
            </a:r>
            <a:r>
              <a:rPr sz="2600" spc="-10" dirty="0">
                <a:latin typeface="Calibri"/>
                <a:cs typeface="Calibri"/>
              </a:rPr>
              <a:t>accounts</a:t>
            </a:r>
            <a:endParaRPr sz="2600" dirty="0">
              <a:latin typeface="Calibri"/>
              <a:cs typeface="Calibri"/>
            </a:endParaRPr>
          </a:p>
          <a:p>
            <a:pPr>
              <a:lnSpc>
                <a:spcPct val="100000"/>
              </a:lnSpc>
              <a:buFont typeface="Wingdings"/>
              <a:buChar char=""/>
            </a:pPr>
            <a:endParaRPr sz="2500" dirty="0">
              <a:latin typeface="Calibri"/>
              <a:cs typeface="Calibri"/>
            </a:endParaRPr>
          </a:p>
          <a:p>
            <a:pPr marL="335280" indent="-323215">
              <a:lnSpc>
                <a:spcPct val="100000"/>
              </a:lnSpc>
              <a:buSzPct val="44230"/>
              <a:buFont typeface="Wingdings"/>
              <a:buChar char=""/>
              <a:tabLst>
                <a:tab pos="335280" algn="l"/>
                <a:tab pos="335915" algn="l"/>
              </a:tabLst>
            </a:pPr>
            <a:r>
              <a:rPr sz="2600" spc="-10" dirty="0">
                <a:latin typeface="Calibri"/>
                <a:cs typeface="Calibri"/>
              </a:rPr>
              <a:t>Allows</a:t>
            </a:r>
            <a:r>
              <a:rPr sz="2600" dirty="0">
                <a:latin typeface="Calibri"/>
                <a:cs typeface="Calibri"/>
              </a:rPr>
              <a:t> </a:t>
            </a:r>
            <a:r>
              <a:rPr sz="2600" b="1" spc="-10" dirty="0">
                <a:latin typeface="Calibri"/>
                <a:cs typeface="Calibri"/>
              </a:rPr>
              <a:t>granting/restricting</a:t>
            </a:r>
            <a:r>
              <a:rPr sz="2600" b="1" spc="45" dirty="0">
                <a:latin typeface="Calibri"/>
                <a:cs typeface="Calibri"/>
              </a:rPr>
              <a:t> </a:t>
            </a:r>
            <a:r>
              <a:rPr sz="2600" b="1" dirty="0">
                <a:latin typeface="Calibri"/>
                <a:cs typeface="Calibri"/>
              </a:rPr>
              <a:t>access</a:t>
            </a:r>
            <a:r>
              <a:rPr sz="2600" b="1" spc="-15" dirty="0">
                <a:latin typeface="Calibri"/>
                <a:cs typeface="Calibri"/>
              </a:rPr>
              <a:t> </a:t>
            </a:r>
            <a:r>
              <a:rPr sz="2600" spc="-15" dirty="0">
                <a:latin typeface="Calibri"/>
                <a:cs typeface="Calibri"/>
              </a:rPr>
              <a:t>to</a:t>
            </a:r>
            <a:r>
              <a:rPr sz="2600" spc="15" dirty="0">
                <a:latin typeface="Calibri"/>
                <a:cs typeface="Calibri"/>
              </a:rPr>
              <a:t> </a:t>
            </a:r>
            <a:r>
              <a:rPr sz="2600" spc="-10" dirty="0">
                <a:latin typeface="Calibri"/>
                <a:cs typeface="Calibri"/>
              </a:rPr>
              <a:t>resources</a:t>
            </a:r>
            <a:r>
              <a:rPr sz="2600" spc="-25" dirty="0">
                <a:latin typeface="Calibri"/>
                <a:cs typeface="Calibri"/>
              </a:rPr>
              <a:t> </a:t>
            </a:r>
            <a:r>
              <a:rPr sz="2600" b="1" spc="-5" dirty="0">
                <a:latin typeface="Calibri"/>
                <a:cs typeface="Calibri"/>
              </a:rPr>
              <a:t>per</a:t>
            </a:r>
            <a:r>
              <a:rPr sz="2600" b="1" spc="20" dirty="0">
                <a:latin typeface="Calibri"/>
                <a:cs typeface="Calibri"/>
              </a:rPr>
              <a:t> </a:t>
            </a:r>
            <a:r>
              <a:rPr sz="2600" b="1" spc="-10" dirty="0">
                <a:latin typeface="Calibri"/>
                <a:cs typeface="Calibri"/>
              </a:rPr>
              <a:t>account</a:t>
            </a:r>
            <a:endParaRPr sz="2600" dirty="0">
              <a:latin typeface="Calibri"/>
              <a:cs typeface="Calibri"/>
            </a:endParaRPr>
          </a:p>
          <a:p>
            <a:pPr>
              <a:lnSpc>
                <a:spcPct val="100000"/>
              </a:lnSpc>
              <a:spcBef>
                <a:spcPts val="45"/>
              </a:spcBef>
              <a:buFont typeface="Wingdings"/>
              <a:buChar char=""/>
            </a:pPr>
            <a:endParaRPr sz="2500" dirty="0">
              <a:latin typeface="Calibri"/>
              <a:cs typeface="Calibri"/>
            </a:endParaRPr>
          </a:p>
          <a:p>
            <a:pPr marL="335280" indent="-323215">
              <a:lnSpc>
                <a:spcPct val="100000"/>
              </a:lnSpc>
              <a:buSzPct val="44230"/>
              <a:buFont typeface="Wingdings"/>
              <a:buChar char=""/>
              <a:tabLst>
                <a:tab pos="335280" algn="l"/>
                <a:tab pos="335915" algn="l"/>
              </a:tabLst>
            </a:pPr>
            <a:r>
              <a:rPr sz="2600" spc="-15" dirty="0">
                <a:latin typeface="Calibri"/>
                <a:cs typeface="Calibri"/>
              </a:rPr>
              <a:t>Customized</a:t>
            </a:r>
            <a:r>
              <a:rPr sz="2600" spc="-30" dirty="0">
                <a:latin typeface="Calibri"/>
                <a:cs typeface="Calibri"/>
              </a:rPr>
              <a:t> </a:t>
            </a:r>
            <a:r>
              <a:rPr sz="2600" spc="-10" dirty="0">
                <a:latin typeface="Calibri"/>
                <a:cs typeface="Calibri"/>
              </a:rPr>
              <a:t>experiences/profiles</a:t>
            </a:r>
            <a:r>
              <a:rPr sz="2600" spc="-30" dirty="0">
                <a:latin typeface="Calibri"/>
                <a:cs typeface="Calibri"/>
              </a:rPr>
              <a:t> </a:t>
            </a:r>
            <a:r>
              <a:rPr sz="2600" spc="-5" dirty="0">
                <a:latin typeface="Calibri"/>
                <a:cs typeface="Calibri"/>
              </a:rPr>
              <a:t>per</a:t>
            </a:r>
            <a:r>
              <a:rPr sz="2600" dirty="0">
                <a:latin typeface="Calibri"/>
                <a:cs typeface="Calibri"/>
              </a:rPr>
              <a:t> </a:t>
            </a:r>
            <a:r>
              <a:rPr sz="2600" spc="-10" dirty="0">
                <a:latin typeface="Calibri"/>
                <a:cs typeface="Calibri"/>
              </a:rPr>
              <a:t>account</a:t>
            </a:r>
            <a:endParaRPr sz="2600" dirty="0">
              <a:latin typeface="Calibri"/>
              <a:cs typeface="Calibri"/>
            </a:endParaRPr>
          </a:p>
          <a:p>
            <a:pPr marL="736600" lvl="1" indent="-325120">
              <a:lnSpc>
                <a:spcPct val="100000"/>
              </a:lnSpc>
              <a:spcBef>
                <a:spcPts val="455"/>
              </a:spcBef>
              <a:buSzPct val="44117"/>
              <a:buFont typeface="Wingdings"/>
              <a:buChar char=""/>
              <a:tabLst>
                <a:tab pos="735965" algn="l"/>
                <a:tab pos="736600" algn="l"/>
              </a:tabLst>
            </a:pPr>
            <a:r>
              <a:rPr sz="1700" spc="-10" dirty="0">
                <a:latin typeface="Calibri"/>
                <a:cs typeface="Calibri"/>
              </a:rPr>
              <a:t>Roaming</a:t>
            </a:r>
            <a:r>
              <a:rPr sz="1700" spc="-30" dirty="0">
                <a:latin typeface="Calibri"/>
                <a:cs typeface="Calibri"/>
              </a:rPr>
              <a:t> </a:t>
            </a:r>
            <a:r>
              <a:rPr sz="1700" spc="-5" dirty="0">
                <a:latin typeface="Calibri"/>
                <a:cs typeface="Calibri"/>
              </a:rPr>
              <a:t>profiles</a:t>
            </a:r>
            <a:r>
              <a:rPr lang="en-US" sz="1700" spc="-5" dirty="0">
                <a:latin typeface="Calibri"/>
                <a:cs typeface="Calibri"/>
              </a:rPr>
              <a:t> (</a:t>
            </a:r>
            <a:r>
              <a:rPr lang="en-US" sz="1700" spc="-5" dirty="0" err="1">
                <a:latin typeface="Calibri"/>
                <a:cs typeface="Calibri"/>
              </a:rPr>
              <a:t>e.g</a:t>
            </a:r>
            <a:r>
              <a:rPr lang="en-US" sz="1700" spc="-5" dirty="0">
                <a:latin typeface="Calibri"/>
                <a:cs typeface="Calibri"/>
              </a:rPr>
              <a:t>: </a:t>
            </a:r>
            <a:r>
              <a:rPr lang="en-US" sz="1700" spc="-5" dirty="0">
                <a:latin typeface="Calibri"/>
                <a:cs typeface="Calibri"/>
                <a:hlinkClick r:id="rId3"/>
              </a:rPr>
              <a:t>https://docs.microsoft.com/en-us/windows-server/storage/folder-redirection/deploy-roaming-user-profiles</a:t>
            </a:r>
            <a:r>
              <a:rPr lang="en-US" sz="1700" spc="-5" dirty="0">
                <a:latin typeface="Calibri"/>
                <a:cs typeface="Calibri"/>
              </a:rPr>
              <a:t>) </a:t>
            </a:r>
            <a:endParaRPr sz="1700" dirty="0">
              <a:latin typeface="Calibri"/>
              <a:cs typeface="Calibri"/>
            </a:endParaRPr>
          </a:p>
          <a:p>
            <a:pPr lvl="1">
              <a:lnSpc>
                <a:spcPct val="100000"/>
              </a:lnSpc>
              <a:spcBef>
                <a:spcPts val="5"/>
              </a:spcBef>
              <a:buFont typeface="Wingdings"/>
              <a:buChar char=""/>
            </a:pPr>
            <a:endParaRPr sz="1650" dirty="0">
              <a:latin typeface="Calibri"/>
              <a:cs typeface="Calibri"/>
            </a:endParaRPr>
          </a:p>
          <a:p>
            <a:pPr marL="335280" marR="735330" indent="-323215">
              <a:lnSpc>
                <a:spcPts val="2810"/>
              </a:lnSpc>
              <a:buSzPct val="44230"/>
              <a:buFont typeface="Wingdings"/>
              <a:buChar char=""/>
              <a:tabLst>
                <a:tab pos="335280" algn="l"/>
                <a:tab pos="335915" algn="l"/>
              </a:tabLst>
            </a:pPr>
            <a:r>
              <a:rPr sz="2600" spc="-10" dirty="0">
                <a:latin typeface="Calibri"/>
                <a:cs typeface="Calibri"/>
              </a:rPr>
              <a:t>Accounts</a:t>
            </a:r>
            <a:r>
              <a:rPr sz="2600" spc="-35" dirty="0">
                <a:latin typeface="Calibri"/>
                <a:cs typeface="Calibri"/>
              </a:rPr>
              <a:t> </a:t>
            </a:r>
            <a:r>
              <a:rPr sz="2600" spc="-20" dirty="0">
                <a:latin typeface="Calibri"/>
                <a:cs typeface="Calibri"/>
              </a:rPr>
              <a:t>have</a:t>
            </a:r>
            <a:r>
              <a:rPr sz="2600" dirty="0">
                <a:latin typeface="Calibri"/>
                <a:cs typeface="Calibri"/>
              </a:rPr>
              <a:t> </a:t>
            </a:r>
            <a:r>
              <a:rPr sz="2600" b="1" spc="-5" dirty="0">
                <a:latin typeface="Calibri"/>
                <a:cs typeface="Calibri"/>
              </a:rPr>
              <a:t>one </a:t>
            </a:r>
            <a:r>
              <a:rPr sz="2600" b="1" dirty="0">
                <a:latin typeface="Calibri"/>
                <a:cs typeface="Calibri"/>
              </a:rPr>
              <a:t>or</a:t>
            </a:r>
            <a:r>
              <a:rPr sz="2600" b="1" spc="-5" dirty="0">
                <a:latin typeface="Calibri"/>
                <a:cs typeface="Calibri"/>
              </a:rPr>
              <a:t> more</a:t>
            </a:r>
            <a:r>
              <a:rPr sz="2600" b="1" spc="-20" dirty="0">
                <a:latin typeface="Calibri"/>
                <a:cs typeface="Calibri"/>
              </a:rPr>
              <a:t> </a:t>
            </a:r>
            <a:r>
              <a:rPr sz="2600" b="1" spc="-10" dirty="0">
                <a:latin typeface="Calibri"/>
                <a:cs typeface="Calibri"/>
              </a:rPr>
              <a:t>credentials</a:t>
            </a:r>
            <a:r>
              <a:rPr sz="2600" b="1" spc="25" dirty="0">
                <a:latin typeface="Calibri"/>
                <a:cs typeface="Calibri"/>
              </a:rPr>
              <a:t> </a:t>
            </a:r>
            <a:r>
              <a:rPr sz="2600" spc="-25" dirty="0">
                <a:latin typeface="Calibri"/>
                <a:cs typeface="Calibri"/>
              </a:rPr>
              <a:t>for</a:t>
            </a:r>
            <a:r>
              <a:rPr sz="2600" spc="15" dirty="0">
                <a:latin typeface="Calibri"/>
                <a:cs typeface="Calibri"/>
              </a:rPr>
              <a:t> </a:t>
            </a:r>
            <a:r>
              <a:rPr sz="2600" dirty="0">
                <a:latin typeface="Calibri"/>
                <a:cs typeface="Calibri"/>
              </a:rPr>
              <a:t>accessing</a:t>
            </a:r>
            <a:r>
              <a:rPr sz="2600" spc="-35" dirty="0">
                <a:latin typeface="Calibri"/>
                <a:cs typeface="Calibri"/>
              </a:rPr>
              <a:t> </a:t>
            </a:r>
            <a:r>
              <a:rPr sz="2600" dirty="0">
                <a:latin typeface="Calibri"/>
                <a:cs typeface="Calibri"/>
              </a:rPr>
              <a:t>the </a:t>
            </a:r>
            <a:r>
              <a:rPr sz="2600" spc="-575" dirty="0">
                <a:latin typeface="Calibri"/>
                <a:cs typeface="Calibri"/>
              </a:rPr>
              <a:t> </a:t>
            </a:r>
            <a:r>
              <a:rPr sz="2600" spc="-10" dirty="0">
                <a:latin typeface="Calibri"/>
                <a:cs typeface="Calibri"/>
              </a:rPr>
              <a:t>account</a:t>
            </a:r>
            <a:endParaRPr sz="2600" dirty="0">
              <a:latin typeface="Calibri"/>
              <a:cs typeface="Calibri"/>
            </a:endParaRPr>
          </a:p>
          <a:p>
            <a:pPr marL="768350" indent="-325120">
              <a:lnSpc>
                <a:spcPts val="2270"/>
              </a:lnSpc>
              <a:spcBef>
                <a:spcPts val="370"/>
              </a:spcBef>
              <a:buSzPct val="73684"/>
              <a:buFont typeface="Symbol"/>
              <a:buChar char=""/>
              <a:tabLst>
                <a:tab pos="768350" algn="l"/>
                <a:tab pos="768985" algn="l"/>
              </a:tabLst>
            </a:pPr>
            <a:r>
              <a:rPr sz="1900" spc="-15" dirty="0">
                <a:latin typeface="Calibri"/>
                <a:cs typeface="Calibri"/>
              </a:rPr>
              <a:t>Password</a:t>
            </a:r>
            <a:endParaRPr sz="1900" dirty="0">
              <a:latin typeface="Calibri"/>
              <a:cs typeface="Calibri"/>
            </a:endParaRPr>
          </a:p>
          <a:p>
            <a:pPr marL="768350" indent="-325120">
              <a:lnSpc>
                <a:spcPts val="2250"/>
              </a:lnSpc>
              <a:buSzPct val="73684"/>
              <a:buFont typeface="Symbol"/>
              <a:buChar char=""/>
              <a:tabLst>
                <a:tab pos="768350" algn="l"/>
                <a:tab pos="768985" algn="l"/>
              </a:tabLst>
            </a:pPr>
            <a:r>
              <a:rPr sz="1900" spc="-5" dirty="0">
                <a:latin typeface="Calibri"/>
                <a:cs typeface="Calibri"/>
              </a:rPr>
              <a:t>PIN</a:t>
            </a:r>
            <a:r>
              <a:rPr sz="1900" spc="-45" dirty="0">
                <a:latin typeface="Calibri"/>
                <a:cs typeface="Calibri"/>
              </a:rPr>
              <a:t> </a:t>
            </a:r>
            <a:r>
              <a:rPr sz="1900" spc="-5" dirty="0">
                <a:latin typeface="Calibri"/>
                <a:cs typeface="Calibri"/>
              </a:rPr>
              <a:t>(Win10)</a:t>
            </a:r>
            <a:endParaRPr sz="1900" dirty="0">
              <a:latin typeface="Calibri"/>
              <a:cs typeface="Calibri"/>
            </a:endParaRPr>
          </a:p>
          <a:p>
            <a:pPr marL="768350" indent="-325120">
              <a:lnSpc>
                <a:spcPts val="2250"/>
              </a:lnSpc>
              <a:buSzPct val="73684"/>
              <a:buFont typeface="Symbol"/>
              <a:buChar char=""/>
              <a:tabLst>
                <a:tab pos="768350" algn="l"/>
                <a:tab pos="768985" algn="l"/>
              </a:tabLst>
            </a:pPr>
            <a:r>
              <a:rPr sz="1900" spc="-15" dirty="0">
                <a:latin typeface="Calibri"/>
                <a:cs typeface="Calibri"/>
              </a:rPr>
              <a:t>Smartcard</a:t>
            </a:r>
            <a:endParaRPr sz="1900" dirty="0">
              <a:latin typeface="Calibri"/>
              <a:cs typeface="Calibri"/>
            </a:endParaRPr>
          </a:p>
          <a:p>
            <a:pPr marL="768350" indent="-325120">
              <a:lnSpc>
                <a:spcPts val="2270"/>
              </a:lnSpc>
              <a:buSzPct val="73684"/>
              <a:buFont typeface="Symbol"/>
              <a:buChar char=""/>
              <a:tabLst>
                <a:tab pos="768350" algn="l"/>
                <a:tab pos="768985" algn="l"/>
              </a:tabLst>
            </a:pPr>
            <a:r>
              <a:rPr sz="1900" spc="-10" dirty="0">
                <a:latin typeface="Calibri"/>
                <a:cs typeface="Calibri"/>
              </a:rPr>
              <a:t>Biometrics</a:t>
            </a:r>
            <a:r>
              <a:rPr sz="1900" spc="10" dirty="0">
                <a:latin typeface="Calibri"/>
                <a:cs typeface="Calibri"/>
              </a:rPr>
              <a:t> </a:t>
            </a:r>
            <a:r>
              <a:rPr sz="1900" spc="-5" dirty="0">
                <a:latin typeface="Calibri"/>
                <a:cs typeface="Calibri"/>
              </a:rPr>
              <a:t>and</a:t>
            </a:r>
            <a:r>
              <a:rPr sz="1900" dirty="0">
                <a:latin typeface="Calibri"/>
                <a:cs typeface="Calibri"/>
              </a:rPr>
              <a:t> </a:t>
            </a:r>
            <a:r>
              <a:rPr sz="1900" spc="-5" dirty="0">
                <a:latin typeface="Calibri"/>
                <a:cs typeface="Calibri"/>
              </a:rPr>
              <a:t>other</a:t>
            </a:r>
            <a:r>
              <a:rPr sz="1900" spc="5" dirty="0">
                <a:latin typeface="Calibri"/>
                <a:cs typeface="Calibri"/>
              </a:rPr>
              <a:t> </a:t>
            </a:r>
            <a:r>
              <a:rPr sz="1900" spc="-5" dirty="0">
                <a:latin typeface="Calibri"/>
                <a:cs typeface="Calibri"/>
              </a:rPr>
              <a:t>less</a:t>
            </a:r>
            <a:r>
              <a:rPr sz="1900" spc="-10" dirty="0">
                <a:latin typeface="Calibri"/>
                <a:cs typeface="Calibri"/>
              </a:rPr>
              <a:t> common</a:t>
            </a:r>
            <a:r>
              <a:rPr sz="1900" spc="-15" dirty="0">
                <a:latin typeface="Calibri"/>
                <a:cs typeface="Calibri"/>
              </a:rPr>
              <a:t> providers</a:t>
            </a:r>
            <a:endParaRPr sz="1900" dirty="0">
              <a:latin typeface="Calibri"/>
              <a:cs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332174"/>
            <a:ext cx="4281805" cy="1080135"/>
          </a:xfrm>
          <a:prstGeom prst="rect">
            <a:avLst/>
          </a:prstGeom>
        </p:spPr>
        <p:txBody>
          <a:bodyPr vert="horz" wrap="square" lIns="0" tIns="74295" rIns="0" bIns="0" rtlCol="0">
            <a:spAutoFit/>
          </a:bodyPr>
          <a:lstStyle/>
          <a:p>
            <a:pPr marL="12700" marR="5080">
              <a:lnSpc>
                <a:spcPts val="3940"/>
              </a:lnSpc>
              <a:spcBef>
                <a:spcPts val="585"/>
              </a:spcBef>
            </a:pPr>
            <a:r>
              <a:rPr spc="10" dirty="0"/>
              <a:t>Windows</a:t>
            </a:r>
            <a:r>
              <a:rPr spc="-30" dirty="0"/>
              <a:t> </a:t>
            </a:r>
            <a:r>
              <a:rPr spc="15" dirty="0"/>
              <a:t>Domains</a:t>
            </a:r>
            <a:r>
              <a:rPr spc="-30" dirty="0"/>
              <a:t> </a:t>
            </a:r>
            <a:r>
              <a:rPr spc="15" dirty="0"/>
              <a:t>and </a:t>
            </a:r>
            <a:r>
              <a:rPr spc="-800" dirty="0"/>
              <a:t> </a:t>
            </a:r>
            <a:r>
              <a:rPr spc="5" dirty="0"/>
              <a:t>Active</a:t>
            </a:r>
            <a:r>
              <a:rPr spc="10" dirty="0"/>
              <a:t> </a:t>
            </a:r>
            <a:r>
              <a:rPr dirty="0"/>
              <a:t>Directory</a:t>
            </a:r>
          </a:p>
        </p:txBody>
      </p:sp>
      <p:sp>
        <p:nvSpPr>
          <p:cNvPr id="3" name="object 3"/>
          <p:cNvSpPr/>
          <p:nvPr/>
        </p:nvSpPr>
        <p:spPr>
          <a:xfrm>
            <a:off x="696468" y="2026920"/>
            <a:ext cx="8686800" cy="4953000"/>
          </a:xfrm>
          <a:custGeom>
            <a:avLst/>
            <a:gdLst/>
            <a:ahLst/>
            <a:cxnLst/>
            <a:rect l="l" t="t" r="r" b="b"/>
            <a:pathLst>
              <a:path w="8686800" h="4953000">
                <a:moveTo>
                  <a:pt x="0" y="0"/>
                </a:moveTo>
                <a:lnTo>
                  <a:pt x="8686800" y="0"/>
                </a:lnTo>
                <a:lnTo>
                  <a:pt x="8686800" y="4953000"/>
                </a:lnTo>
                <a:lnTo>
                  <a:pt x="0" y="4953000"/>
                </a:lnTo>
                <a:lnTo>
                  <a:pt x="0" y="0"/>
                </a:lnTo>
                <a:close/>
              </a:path>
            </a:pathLst>
          </a:custGeom>
          <a:ln w="9525">
            <a:solidFill>
              <a:srgbClr val="000000"/>
            </a:solidFill>
          </a:ln>
        </p:spPr>
        <p:txBody>
          <a:bodyPr wrap="square" lIns="0" tIns="0" rIns="0" bIns="0" rtlCol="0"/>
          <a:lstStyle/>
          <a:p>
            <a:endParaRPr/>
          </a:p>
        </p:txBody>
      </p:sp>
      <p:sp>
        <p:nvSpPr>
          <p:cNvPr id="4" name="object 4"/>
          <p:cNvSpPr txBox="1"/>
          <p:nvPr/>
        </p:nvSpPr>
        <p:spPr>
          <a:xfrm>
            <a:off x="3211067" y="2700528"/>
            <a:ext cx="2895600" cy="381000"/>
          </a:xfrm>
          <a:prstGeom prst="rect">
            <a:avLst/>
          </a:prstGeom>
          <a:solidFill>
            <a:srgbClr val="D9D9D9"/>
          </a:solidFill>
          <a:ln w="9525">
            <a:solidFill>
              <a:srgbClr val="000000"/>
            </a:solidFill>
          </a:ln>
        </p:spPr>
        <p:txBody>
          <a:bodyPr vert="horz" wrap="square" lIns="0" tIns="12065" rIns="0" bIns="0" rtlCol="0">
            <a:spAutoFit/>
          </a:bodyPr>
          <a:lstStyle/>
          <a:p>
            <a:pPr marL="686435">
              <a:lnSpc>
                <a:spcPct val="100000"/>
              </a:lnSpc>
              <a:spcBef>
                <a:spcPts val="95"/>
              </a:spcBef>
            </a:pPr>
            <a:r>
              <a:rPr sz="1800" spc="-10" dirty="0">
                <a:latin typeface="Calibri"/>
                <a:cs typeface="Calibri"/>
              </a:rPr>
              <a:t>Washington.edu</a:t>
            </a:r>
            <a:endParaRPr sz="1800">
              <a:latin typeface="Calibri"/>
              <a:cs typeface="Calibri"/>
            </a:endParaRPr>
          </a:p>
        </p:txBody>
      </p:sp>
      <p:sp>
        <p:nvSpPr>
          <p:cNvPr id="5" name="object 5"/>
          <p:cNvSpPr txBox="1"/>
          <p:nvPr/>
        </p:nvSpPr>
        <p:spPr>
          <a:xfrm>
            <a:off x="1420367" y="4122420"/>
            <a:ext cx="2895600" cy="2438400"/>
          </a:xfrm>
          <a:prstGeom prst="rect">
            <a:avLst/>
          </a:prstGeom>
          <a:solidFill>
            <a:srgbClr val="2E5496"/>
          </a:solidFill>
          <a:ln w="9525">
            <a:solidFill>
              <a:srgbClr val="000000"/>
            </a:solidFill>
          </a:ln>
        </p:spPr>
        <p:txBody>
          <a:bodyPr vert="horz" wrap="square" lIns="0" tIns="12065" rIns="0" bIns="0" rtlCol="0">
            <a:spAutoFit/>
          </a:bodyPr>
          <a:lstStyle/>
          <a:p>
            <a:pPr marL="91440">
              <a:lnSpc>
                <a:spcPct val="100000"/>
              </a:lnSpc>
              <a:spcBef>
                <a:spcPts val="95"/>
              </a:spcBef>
            </a:pPr>
            <a:r>
              <a:rPr sz="1800" spc="-15" dirty="0">
                <a:latin typeface="Calibri"/>
                <a:cs typeface="Calibri"/>
              </a:rPr>
              <a:t>Compsci.Washington.edu</a:t>
            </a:r>
            <a:endParaRPr sz="1800">
              <a:latin typeface="Calibri"/>
              <a:cs typeface="Calibri"/>
            </a:endParaRPr>
          </a:p>
        </p:txBody>
      </p:sp>
      <p:sp>
        <p:nvSpPr>
          <p:cNvPr id="6" name="object 6"/>
          <p:cNvSpPr txBox="1"/>
          <p:nvPr/>
        </p:nvSpPr>
        <p:spPr>
          <a:xfrm>
            <a:off x="5288279" y="4137660"/>
            <a:ext cx="3124200" cy="2438400"/>
          </a:xfrm>
          <a:prstGeom prst="rect">
            <a:avLst/>
          </a:prstGeom>
          <a:solidFill>
            <a:srgbClr val="00B8FF"/>
          </a:solidFill>
          <a:ln w="9525">
            <a:solidFill>
              <a:srgbClr val="000000"/>
            </a:solidFill>
          </a:ln>
        </p:spPr>
        <p:txBody>
          <a:bodyPr vert="horz" wrap="square" lIns="0" tIns="11430" rIns="0" bIns="0" rtlCol="0">
            <a:spAutoFit/>
          </a:bodyPr>
          <a:lstStyle/>
          <a:p>
            <a:pPr marL="90805">
              <a:lnSpc>
                <a:spcPct val="100000"/>
              </a:lnSpc>
              <a:spcBef>
                <a:spcPts val="90"/>
              </a:spcBef>
            </a:pPr>
            <a:r>
              <a:rPr sz="1800" spc="-15" dirty="0">
                <a:latin typeface="Calibri"/>
                <a:cs typeface="Calibri"/>
              </a:rPr>
              <a:t>Business.Washington.edu</a:t>
            </a:r>
            <a:endParaRPr sz="1800">
              <a:latin typeface="Calibri"/>
              <a:cs typeface="Calibri"/>
            </a:endParaRPr>
          </a:p>
        </p:txBody>
      </p:sp>
      <p:sp>
        <p:nvSpPr>
          <p:cNvPr id="7" name="object 7"/>
          <p:cNvSpPr txBox="1"/>
          <p:nvPr/>
        </p:nvSpPr>
        <p:spPr>
          <a:xfrm>
            <a:off x="1496567" y="4716780"/>
            <a:ext cx="2286000" cy="381000"/>
          </a:xfrm>
          <a:prstGeom prst="rect">
            <a:avLst/>
          </a:prstGeom>
          <a:solidFill>
            <a:srgbClr val="00B8FF"/>
          </a:solidFill>
          <a:ln w="9525">
            <a:solidFill>
              <a:srgbClr val="000000"/>
            </a:solidFill>
          </a:ln>
        </p:spPr>
        <p:txBody>
          <a:bodyPr vert="horz" wrap="square" lIns="0" tIns="11430" rIns="0" bIns="0" rtlCol="0">
            <a:spAutoFit/>
          </a:bodyPr>
          <a:lstStyle/>
          <a:p>
            <a:pPr marL="91440">
              <a:lnSpc>
                <a:spcPct val="100000"/>
              </a:lnSpc>
              <a:spcBef>
                <a:spcPts val="90"/>
              </a:spcBef>
            </a:pPr>
            <a:r>
              <a:rPr sz="1800" spc="-20" dirty="0">
                <a:latin typeface="Calibri"/>
                <a:cs typeface="Calibri"/>
              </a:rPr>
              <a:t>Workstations</a:t>
            </a:r>
            <a:r>
              <a:rPr sz="1800" spc="-30" dirty="0">
                <a:latin typeface="Calibri"/>
                <a:cs typeface="Calibri"/>
              </a:rPr>
              <a:t> </a:t>
            </a:r>
            <a:r>
              <a:rPr sz="1800" spc="-5" dirty="0">
                <a:latin typeface="Calibri"/>
                <a:cs typeface="Calibri"/>
              </a:rPr>
              <a:t>OU</a:t>
            </a:r>
            <a:endParaRPr sz="1800">
              <a:latin typeface="Calibri"/>
              <a:cs typeface="Calibri"/>
            </a:endParaRPr>
          </a:p>
        </p:txBody>
      </p:sp>
      <p:sp>
        <p:nvSpPr>
          <p:cNvPr id="8" name="object 8"/>
          <p:cNvSpPr txBox="1"/>
          <p:nvPr/>
        </p:nvSpPr>
        <p:spPr>
          <a:xfrm>
            <a:off x="1496567" y="5530596"/>
            <a:ext cx="2286000" cy="419100"/>
          </a:xfrm>
          <a:prstGeom prst="rect">
            <a:avLst/>
          </a:prstGeom>
          <a:solidFill>
            <a:srgbClr val="00B8FF"/>
          </a:solidFill>
          <a:ln w="9525">
            <a:solidFill>
              <a:srgbClr val="000000"/>
            </a:solidFill>
          </a:ln>
        </p:spPr>
        <p:txBody>
          <a:bodyPr vert="horz" wrap="square" lIns="0" tIns="12065" rIns="0" bIns="0" rtlCol="0">
            <a:spAutoFit/>
          </a:bodyPr>
          <a:lstStyle/>
          <a:p>
            <a:pPr marL="91440">
              <a:lnSpc>
                <a:spcPct val="100000"/>
              </a:lnSpc>
              <a:spcBef>
                <a:spcPts val="95"/>
              </a:spcBef>
            </a:pPr>
            <a:r>
              <a:rPr sz="1800" spc="-5" dirty="0">
                <a:latin typeface="Calibri"/>
                <a:cs typeface="Calibri"/>
              </a:rPr>
              <a:t>Labs</a:t>
            </a:r>
            <a:r>
              <a:rPr sz="1800" spc="-25" dirty="0">
                <a:latin typeface="Calibri"/>
                <a:cs typeface="Calibri"/>
              </a:rPr>
              <a:t> </a:t>
            </a:r>
            <a:r>
              <a:rPr sz="1800" spc="-5" dirty="0">
                <a:latin typeface="Calibri"/>
                <a:cs typeface="Calibri"/>
              </a:rPr>
              <a:t>OU</a:t>
            </a:r>
            <a:endParaRPr sz="1800">
              <a:latin typeface="Calibri"/>
              <a:cs typeface="Calibri"/>
            </a:endParaRPr>
          </a:p>
        </p:txBody>
      </p:sp>
      <p:sp>
        <p:nvSpPr>
          <p:cNvPr id="9" name="object 9"/>
          <p:cNvSpPr txBox="1"/>
          <p:nvPr/>
        </p:nvSpPr>
        <p:spPr>
          <a:xfrm>
            <a:off x="5382767" y="4716780"/>
            <a:ext cx="2362200" cy="381000"/>
          </a:xfrm>
          <a:prstGeom prst="rect">
            <a:avLst/>
          </a:prstGeom>
          <a:solidFill>
            <a:srgbClr val="00B8FF"/>
          </a:solidFill>
          <a:ln w="9525">
            <a:solidFill>
              <a:srgbClr val="000000"/>
            </a:solidFill>
          </a:ln>
        </p:spPr>
        <p:txBody>
          <a:bodyPr vert="horz" wrap="square" lIns="0" tIns="11430" rIns="0" bIns="0" rtlCol="0">
            <a:spAutoFit/>
          </a:bodyPr>
          <a:lstStyle/>
          <a:p>
            <a:pPr marL="91440">
              <a:lnSpc>
                <a:spcPct val="100000"/>
              </a:lnSpc>
              <a:spcBef>
                <a:spcPts val="90"/>
              </a:spcBef>
            </a:pPr>
            <a:r>
              <a:rPr sz="1800" spc="-20" dirty="0">
                <a:latin typeface="Calibri"/>
                <a:cs typeface="Calibri"/>
              </a:rPr>
              <a:t>Workstations</a:t>
            </a:r>
            <a:r>
              <a:rPr sz="1800" spc="-30" dirty="0">
                <a:latin typeface="Calibri"/>
                <a:cs typeface="Calibri"/>
              </a:rPr>
              <a:t> </a:t>
            </a:r>
            <a:r>
              <a:rPr sz="1800" spc="-5" dirty="0">
                <a:latin typeface="Calibri"/>
                <a:cs typeface="Calibri"/>
              </a:rPr>
              <a:t>OU</a:t>
            </a:r>
            <a:endParaRPr sz="1800">
              <a:latin typeface="Calibri"/>
              <a:cs typeface="Calibri"/>
            </a:endParaRPr>
          </a:p>
        </p:txBody>
      </p:sp>
      <p:grpSp>
        <p:nvGrpSpPr>
          <p:cNvPr id="10" name="object 10"/>
          <p:cNvGrpSpPr/>
          <p:nvPr/>
        </p:nvGrpSpPr>
        <p:grpSpPr>
          <a:xfrm>
            <a:off x="2863405" y="3076765"/>
            <a:ext cx="3990975" cy="1065530"/>
            <a:chOff x="2863405" y="3076765"/>
            <a:chExt cx="3990975" cy="1065530"/>
          </a:xfrm>
        </p:grpSpPr>
        <p:sp>
          <p:nvSpPr>
            <p:cNvPr id="11" name="object 11"/>
            <p:cNvSpPr/>
            <p:nvPr/>
          </p:nvSpPr>
          <p:spPr>
            <a:xfrm>
              <a:off x="2868167" y="3081528"/>
              <a:ext cx="1790700" cy="1041400"/>
            </a:xfrm>
            <a:custGeom>
              <a:avLst/>
              <a:gdLst/>
              <a:ahLst/>
              <a:cxnLst/>
              <a:rect l="l" t="t" r="r" b="b"/>
              <a:pathLst>
                <a:path w="1790700" h="1041400">
                  <a:moveTo>
                    <a:pt x="0" y="1041400"/>
                  </a:moveTo>
                  <a:lnTo>
                    <a:pt x="1790700" y="0"/>
                  </a:lnTo>
                </a:path>
              </a:pathLst>
            </a:custGeom>
            <a:ln w="9525">
              <a:solidFill>
                <a:srgbClr val="000000"/>
              </a:solidFill>
            </a:ln>
          </p:spPr>
          <p:txBody>
            <a:bodyPr wrap="square" lIns="0" tIns="0" rIns="0" bIns="0" rtlCol="0"/>
            <a:lstStyle/>
            <a:p>
              <a:endParaRPr/>
            </a:p>
          </p:txBody>
        </p:sp>
        <p:sp>
          <p:nvSpPr>
            <p:cNvPr id="12" name="object 12"/>
            <p:cNvSpPr/>
            <p:nvPr/>
          </p:nvSpPr>
          <p:spPr>
            <a:xfrm>
              <a:off x="4658867" y="3081528"/>
              <a:ext cx="2190750" cy="1056005"/>
            </a:xfrm>
            <a:custGeom>
              <a:avLst/>
              <a:gdLst/>
              <a:ahLst/>
              <a:cxnLst/>
              <a:rect l="l" t="t" r="r" b="b"/>
              <a:pathLst>
                <a:path w="2190750" h="1056004">
                  <a:moveTo>
                    <a:pt x="0" y="0"/>
                  </a:moveTo>
                  <a:lnTo>
                    <a:pt x="2190750" y="1055687"/>
                  </a:lnTo>
                </a:path>
              </a:pathLst>
            </a:custGeom>
            <a:ln w="9525">
              <a:solidFill>
                <a:srgbClr val="000000"/>
              </a:solidFill>
            </a:ln>
          </p:spPr>
          <p:txBody>
            <a:bodyPr wrap="square" lIns="0" tIns="0" rIns="0" bIns="0" rtlCol="0"/>
            <a:lstStyle/>
            <a:p>
              <a:endParaRPr/>
            </a:p>
          </p:txBody>
        </p:sp>
      </p:grpSp>
      <p:sp>
        <p:nvSpPr>
          <p:cNvPr id="13" name="object 13"/>
          <p:cNvSpPr txBox="1"/>
          <p:nvPr/>
        </p:nvSpPr>
        <p:spPr>
          <a:xfrm>
            <a:off x="661352" y="1690179"/>
            <a:ext cx="609600"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Calibri"/>
                <a:cs typeface="Calibri"/>
              </a:rPr>
              <a:t>F</a:t>
            </a:r>
            <a:r>
              <a:rPr sz="1800" b="1" dirty="0">
                <a:latin typeface="Calibri"/>
                <a:cs typeface="Calibri"/>
              </a:rPr>
              <a:t>o</a:t>
            </a:r>
            <a:r>
              <a:rPr sz="1800" b="1" spc="-30" dirty="0">
                <a:latin typeface="Calibri"/>
                <a:cs typeface="Calibri"/>
              </a:rPr>
              <a:t>r</a:t>
            </a:r>
            <a:r>
              <a:rPr sz="1800" b="1" spc="5" dirty="0">
                <a:latin typeface="Calibri"/>
                <a:cs typeface="Calibri"/>
              </a:rPr>
              <a:t>e</a:t>
            </a:r>
            <a:r>
              <a:rPr sz="1800" b="1" spc="-25" dirty="0">
                <a:latin typeface="Calibri"/>
                <a:cs typeface="Calibri"/>
              </a:rPr>
              <a:t>st</a:t>
            </a:r>
            <a:endParaRPr sz="1800">
              <a:latin typeface="Calibri"/>
              <a:cs typeface="Calibri"/>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14" name="object 14"/>
          <p:cNvSpPr txBox="1"/>
          <p:nvPr/>
        </p:nvSpPr>
        <p:spPr>
          <a:xfrm>
            <a:off x="3214128" y="2357005"/>
            <a:ext cx="1446530" cy="299720"/>
          </a:xfrm>
          <a:prstGeom prst="rect">
            <a:avLst/>
          </a:prstGeom>
        </p:spPr>
        <p:txBody>
          <a:bodyPr vert="horz" wrap="square" lIns="0" tIns="12700" rIns="0" bIns="0" rtlCol="0">
            <a:spAutoFit/>
          </a:bodyPr>
          <a:lstStyle/>
          <a:p>
            <a:pPr marL="12700">
              <a:lnSpc>
                <a:spcPct val="100000"/>
              </a:lnSpc>
              <a:spcBef>
                <a:spcPts val="100"/>
              </a:spcBef>
            </a:pPr>
            <a:r>
              <a:rPr sz="1800" b="1" spc="-15" dirty="0">
                <a:latin typeface="Calibri"/>
                <a:cs typeface="Calibri"/>
              </a:rPr>
              <a:t>Parent</a:t>
            </a:r>
            <a:r>
              <a:rPr sz="1800" b="1" spc="-60" dirty="0">
                <a:latin typeface="Calibri"/>
                <a:cs typeface="Calibri"/>
              </a:rPr>
              <a:t> </a:t>
            </a:r>
            <a:r>
              <a:rPr sz="1800" b="1" spc="-5" dirty="0">
                <a:latin typeface="Calibri"/>
                <a:cs typeface="Calibri"/>
              </a:rPr>
              <a:t>Domain</a:t>
            </a:r>
            <a:endParaRPr sz="1800">
              <a:latin typeface="Calibri"/>
              <a:cs typeface="Calibri"/>
            </a:endParaRPr>
          </a:p>
        </p:txBody>
      </p:sp>
      <p:sp>
        <p:nvSpPr>
          <p:cNvPr id="15" name="object 15"/>
          <p:cNvSpPr txBox="1"/>
          <p:nvPr/>
        </p:nvSpPr>
        <p:spPr>
          <a:xfrm>
            <a:off x="1320177" y="3785755"/>
            <a:ext cx="130111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Child</a:t>
            </a:r>
            <a:r>
              <a:rPr sz="1800" b="1" spc="-80" dirty="0">
                <a:latin typeface="Calibri"/>
                <a:cs typeface="Calibri"/>
              </a:rPr>
              <a:t> </a:t>
            </a:r>
            <a:r>
              <a:rPr sz="1800" b="1" spc="-5" dirty="0">
                <a:latin typeface="Calibri"/>
                <a:cs typeface="Calibri"/>
              </a:rPr>
              <a:t>Domain</a:t>
            </a:r>
            <a:endParaRPr sz="1800">
              <a:latin typeface="Calibri"/>
              <a:cs typeface="Calibri"/>
            </a:endParaRPr>
          </a:p>
        </p:txBody>
      </p:sp>
      <p:sp>
        <p:nvSpPr>
          <p:cNvPr id="16" name="object 16"/>
          <p:cNvSpPr txBox="1"/>
          <p:nvPr/>
        </p:nvSpPr>
        <p:spPr>
          <a:xfrm>
            <a:off x="7025576" y="3761981"/>
            <a:ext cx="130111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Child</a:t>
            </a:r>
            <a:r>
              <a:rPr sz="1800" b="1" spc="-80" dirty="0">
                <a:latin typeface="Calibri"/>
                <a:cs typeface="Calibri"/>
              </a:rPr>
              <a:t> </a:t>
            </a:r>
            <a:r>
              <a:rPr sz="1800" b="1" spc="-5" dirty="0">
                <a:latin typeface="Calibri"/>
                <a:cs typeface="Calibri"/>
              </a:rPr>
              <a:t>Domain</a:t>
            </a:r>
            <a:endParaRPr sz="180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6435090" cy="579755"/>
          </a:xfrm>
          <a:prstGeom prst="rect">
            <a:avLst/>
          </a:prstGeom>
        </p:spPr>
        <p:txBody>
          <a:bodyPr vert="horz" wrap="square" lIns="0" tIns="17145" rIns="0" bIns="0" rtlCol="0">
            <a:spAutoFit/>
          </a:bodyPr>
          <a:lstStyle/>
          <a:p>
            <a:pPr marL="12700">
              <a:lnSpc>
                <a:spcPct val="100000"/>
              </a:lnSpc>
              <a:spcBef>
                <a:spcPts val="135"/>
              </a:spcBef>
            </a:pPr>
            <a:r>
              <a:rPr spc="5" dirty="0"/>
              <a:t>Active</a:t>
            </a:r>
            <a:r>
              <a:rPr spc="15" dirty="0"/>
              <a:t> </a:t>
            </a:r>
            <a:r>
              <a:rPr dirty="0"/>
              <a:t>Directory</a:t>
            </a:r>
            <a:r>
              <a:rPr spc="20" dirty="0"/>
              <a:t> </a:t>
            </a:r>
            <a:r>
              <a:rPr dirty="0"/>
              <a:t>trust</a:t>
            </a:r>
            <a:r>
              <a:rPr spc="30" dirty="0"/>
              <a:t> </a:t>
            </a:r>
            <a:r>
              <a:rPr dirty="0"/>
              <a:t>relationships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711517" y="1687347"/>
            <a:ext cx="8275955" cy="4114165"/>
          </a:xfrm>
          <a:prstGeom prst="rect">
            <a:avLst/>
          </a:prstGeom>
        </p:spPr>
        <p:txBody>
          <a:bodyPr vert="horz" wrap="square" lIns="0" tIns="111760" rIns="0" bIns="0" rtlCol="0">
            <a:spAutoFit/>
          </a:bodyPr>
          <a:lstStyle/>
          <a:p>
            <a:pPr marL="337185" indent="-325120">
              <a:lnSpc>
                <a:spcPct val="100000"/>
              </a:lnSpc>
              <a:spcBef>
                <a:spcPts val="880"/>
              </a:spcBef>
              <a:buSzPct val="45652"/>
              <a:buFont typeface="Wingdings"/>
              <a:buChar char=""/>
              <a:tabLst>
                <a:tab pos="337185" algn="l"/>
                <a:tab pos="337820" algn="l"/>
              </a:tabLst>
            </a:pPr>
            <a:r>
              <a:rPr sz="2300" dirty="0">
                <a:latin typeface="Calibri"/>
                <a:cs typeface="Calibri"/>
              </a:rPr>
              <a:t>Many</a:t>
            </a:r>
            <a:r>
              <a:rPr sz="2300" spc="-35" dirty="0">
                <a:latin typeface="Calibri"/>
                <a:cs typeface="Calibri"/>
              </a:rPr>
              <a:t> </a:t>
            </a:r>
            <a:r>
              <a:rPr sz="2300" spc="10" dirty="0">
                <a:latin typeface="Calibri"/>
                <a:cs typeface="Calibri"/>
              </a:rPr>
              <a:t>types</a:t>
            </a:r>
            <a:endParaRPr sz="2300">
              <a:latin typeface="Calibri"/>
              <a:cs typeface="Calibri"/>
            </a:endParaRPr>
          </a:p>
          <a:p>
            <a:pPr marL="736600" lvl="1" indent="-323215">
              <a:lnSpc>
                <a:spcPct val="100000"/>
              </a:lnSpc>
              <a:spcBef>
                <a:spcPts val="665"/>
              </a:spcBef>
              <a:buSzPct val="44736"/>
              <a:buFont typeface="Wingdings"/>
              <a:buChar char=""/>
              <a:tabLst>
                <a:tab pos="735965" algn="l"/>
                <a:tab pos="736600" algn="l"/>
              </a:tabLst>
            </a:pPr>
            <a:r>
              <a:rPr sz="1900" b="1" dirty="0">
                <a:latin typeface="Calibri"/>
                <a:cs typeface="Calibri"/>
              </a:rPr>
              <a:t>One-way</a:t>
            </a:r>
            <a:r>
              <a:rPr sz="1900" b="1" spc="10" dirty="0">
                <a:latin typeface="Calibri"/>
                <a:cs typeface="Calibri"/>
              </a:rPr>
              <a:t> </a:t>
            </a:r>
            <a:r>
              <a:rPr sz="1900" spc="15" dirty="0">
                <a:latin typeface="Calibri"/>
                <a:cs typeface="Calibri"/>
              </a:rPr>
              <a:t>–</a:t>
            </a:r>
            <a:r>
              <a:rPr sz="1900" spc="-5" dirty="0">
                <a:latin typeface="Calibri"/>
                <a:cs typeface="Calibri"/>
              </a:rPr>
              <a:t> </a:t>
            </a:r>
            <a:r>
              <a:rPr sz="1900" spc="15" dirty="0">
                <a:latin typeface="Calibri"/>
                <a:cs typeface="Calibri"/>
              </a:rPr>
              <a:t>Domain1</a:t>
            </a:r>
            <a:r>
              <a:rPr sz="1900" spc="-15" dirty="0">
                <a:latin typeface="Calibri"/>
                <a:cs typeface="Calibri"/>
              </a:rPr>
              <a:t> </a:t>
            </a:r>
            <a:r>
              <a:rPr sz="1900" spc="5" dirty="0">
                <a:latin typeface="Calibri"/>
                <a:cs typeface="Calibri"/>
              </a:rPr>
              <a:t>trusts</a:t>
            </a:r>
            <a:r>
              <a:rPr sz="1900" spc="-10" dirty="0">
                <a:latin typeface="Calibri"/>
                <a:cs typeface="Calibri"/>
              </a:rPr>
              <a:t> </a:t>
            </a:r>
            <a:r>
              <a:rPr sz="1900" spc="15" dirty="0">
                <a:latin typeface="Calibri"/>
                <a:cs typeface="Calibri"/>
              </a:rPr>
              <a:t>Domain2</a:t>
            </a:r>
            <a:r>
              <a:rPr sz="1900" spc="-25" dirty="0">
                <a:latin typeface="Calibri"/>
                <a:cs typeface="Calibri"/>
              </a:rPr>
              <a:t> </a:t>
            </a:r>
            <a:r>
              <a:rPr sz="1900" spc="15" dirty="0">
                <a:latin typeface="Calibri"/>
                <a:cs typeface="Calibri"/>
              </a:rPr>
              <a:t>but</a:t>
            </a:r>
            <a:r>
              <a:rPr sz="1900" dirty="0">
                <a:latin typeface="Calibri"/>
                <a:cs typeface="Calibri"/>
              </a:rPr>
              <a:t> </a:t>
            </a:r>
            <a:r>
              <a:rPr sz="1900" spc="15" dirty="0">
                <a:latin typeface="Calibri"/>
                <a:cs typeface="Calibri"/>
              </a:rPr>
              <a:t>not</a:t>
            </a:r>
            <a:r>
              <a:rPr sz="1900" spc="-5" dirty="0">
                <a:latin typeface="Calibri"/>
                <a:cs typeface="Calibri"/>
              </a:rPr>
              <a:t> </a:t>
            </a:r>
            <a:r>
              <a:rPr sz="1900" spc="15" dirty="0">
                <a:latin typeface="Calibri"/>
                <a:cs typeface="Calibri"/>
              </a:rPr>
              <a:t>the</a:t>
            </a:r>
            <a:r>
              <a:rPr sz="1900" dirty="0">
                <a:latin typeface="Calibri"/>
                <a:cs typeface="Calibri"/>
              </a:rPr>
              <a:t> </a:t>
            </a:r>
            <a:r>
              <a:rPr sz="1900" spc="10" dirty="0">
                <a:latin typeface="Calibri"/>
                <a:cs typeface="Calibri"/>
              </a:rPr>
              <a:t>other</a:t>
            </a:r>
            <a:r>
              <a:rPr sz="1900" spc="5" dirty="0">
                <a:latin typeface="Calibri"/>
                <a:cs typeface="Calibri"/>
              </a:rPr>
              <a:t> </a:t>
            </a:r>
            <a:r>
              <a:rPr sz="1900" spc="-10" dirty="0">
                <a:latin typeface="Calibri"/>
                <a:cs typeface="Calibri"/>
              </a:rPr>
              <a:t>way</a:t>
            </a:r>
            <a:r>
              <a:rPr sz="1900" dirty="0">
                <a:latin typeface="Calibri"/>
                <a:cs typeface="Calibri"/>
              </a:rPr>
              <a:t> </a:t>
            </a:r>
            <a:r>
              <a:rPr sz="1900" spc="10" dirty="0">
                <a:latin typeface="Calibri"/>
                <a:cs typeface="Calibri"/>
              </a:rPr>
              <a:t>around</a:t>
            </a:r>
            <a:endParaRPr sz="1900">
              <a:latin typeface="Calibri"/>
              <a:cs typeface="Calibri"/>
            </a:endParaRPr>
          </a:p>
          <a:p>
            <a:pPr marL="1193800" lvl="2" indent="-323215">
              <a:lnSpc>
                <a:spcPct val="100000"/>
              </a:lnSpc>
              <a:spcBef>
                <a:spcPts val="250"/>
              </a:spcBef>
              <a:buSzPct val="44444"/>
              <a:buFont typeface="Wingdings"/>
              <a:buChar char=""/>
              <a:tabLst>
                <a:tab pos="1193165" algn="l"/>
                <a:tab pos="1193800" algn="l"/>
              </a:tabLst>
            </a:pPr>
            <a:r>
              <a:rPr sz="1350" spc="5" dirty="0">
                <a:latin typeface="Calibri"/>
                <a:cs typeface="Calibri"/>
              </a:rPr>
              <a:t>Domain2</a:t>
            </a:r>
            <a:r>
              <a:rPr sz="1350" spc="-20" dirty="0">
                <a:latin typeface="Calibri"/>
                <a:cs typeface="Calibri"/>
              </a:rPr>
              <a:t> </a:t>
            </a:r>
            <a:r>
              <a:rPr sz="1350" dirty="0">
                <a:latin typeface="Calibri"/>
                <a:cs typeface="Calibri"/>
              </a:rPr>
              <a:t>users</a:t>
            </a:r>
            <a:r>
              <a:rPr sz="1350" spc="-20" dirty="0">
                <a:latin typeface="Calibri"/>
                <a:cs typeface="Calibri"/>
              </a:rPr>
              <a:t> </a:t>
            </a:r>
            <a:r>
              <a:rPr sz="1350" dirty="0">
                <a:latin typeface="Calibri"/>
                <a:cs typeface="Calibri"/>
              </a:rPr>
              <a:t>can</a:t>
            </a:r>
            <a:r>
              <a:rPr sz="1350" spc="-25" dirty="0">
                <a:latin typeface="Calibri"/>
                <a:cs typeface="Calibri"/>
              </a:rPr>
              <a:t> </a:t>
            </a:r>
            <a:r>
              <a:rPr sz="1350" dirty="0">
                <a:latin typeface="Calibri"/>
                <a:cs typeface="Calibri"/>
              </a:rPr>
              <a:t>authenticate</a:t>
            </a:r>
            <a:r>
              <a:rPr sz="1350" spc="-5" dirty="0">
                <a:latin typeface="Calibri"/>
                <a:cs typeface="Calibri"/>
              </a:rPr>
              <a:t> </a:t>
            </a:r>
            <a:r>
              <a:rPr sz="1350" spc="5" dirty="0">
                <a:latin typeface="Calibri"/>
                <a:cs typeface="Calibri"/>
              </a:rPr>
              <a:t>with</a:t>
            </a:r>
            <a:r>
              <a:rPr sz="1350" spc="-35" dirty="0">
                <a:latin typeface="Calibri"/>
                <a:cs typeface="Calibri"/>
              </a:rPr>
              <a:t> </a:t>
            </a:r>
            <a:r>
              <a:rPr sz="1350" spc="5" dirty="0">
                <a:latin typeface="Calibri"/>
                <a:cs typeface="Calibri"/>
              </a:rPr>
              <a:t>Domain1</a:t>
            </a:r>
            <a:endParaRPr sz="1350">
              <a:latin typeface="Calibri"/>
              <a:cs typeface="Calibri"/>
            </a:endParaRPr>
          </a:p>
          <a:p>
            <a:pPr marL="736600" lvl="1" indent="-323215">
              <a:lnSpc>
                <a:spcPct val="100000"/>
              </a:lnSpc>
              <a:spcBef>
                <a:spcPts val="204"/>
              </a:spcBef>
              <a:buSzPct val="44736"/>
              <a:buFont typeface="Wingdings"/>
              <a:buChar char=""/>
              <a:tabLst>
                <a:tab pos="735965" algn="l"/>
                <a:tab pos="736600" algn="l"/>
              </a:tabLst>
            </a:pPr>
            <a:r>
              <a:rPr sz="1900" b="1" spc="-5" dirty="0">
                <a:latin typeface="Calibri"/>
                <a:cs typeface="Calibri"/>
              </a:rPr>
              <a:t>Two-way</a:t>
            </a:r>
            <a:r>
              <a:rPr sz="1900" b="1" spc="-20" dirty="0">
                <a:latin typeface="Calibri"/>
                <a:cs typeface="Calibri"/>
              </a:rPr>
              <a:t> </a:t>
            </a:r>
            <a:r>
              <a:rPr sz="1900" spc="15" dirty="0">
                <a:latin typeface="Calibri"/>
                <a:cs typeface="Calibri"/>
              </a:rPr>
              <a:t>–</a:t>
            </a:r>
            <a:r>
              <a:rPr sz="1900" spc="10" dirty="0">
                <a:latin typeface="Calibri"/>
                <a:cs typeface="Calibri"/>
              </a:rPr>
              <a:t> </a:t>
            </a:r>
            <a:r>
              <a:rPr sz="1900" spc="15" dirty="0">
                <a:latin typeface="Calibri"/>
                <a:cs typeface="Calibri"/>
              </a:rPr>
              <a:t>Domain1</a:t>
            </a:r>
            <a:r>
              <a:rPr sz="1900" spc="-10" dirty="0">
                <a:latin typeface="Calibri"/>
                <a:cs typeface="Calibri"/>
              </a:rPr>
              <a:t> </a:t>
            </a:r>
            <a:r>
              <a:rPr sz="1900" spc="5" dirty="0">
                <a:latin typeface="Calibri"/>
                <a:cs typeface="Calibri"/>
              </a:rPr>
              <a:t>trusts</a:t>
            </a:r>
            <a:r>
              <a:rPr sz="1900" spc="-25" dirty="0">
                <a:latin typeface="Calibri"/>
                <a:cs typeface="Calibri"/>
              </a:rPr>
              <a:t> </a:t>
            </a:r>
            <a:r>
              <a:rPr sz="1900" spc="10" dirty="0">
                <a:latin typeface="Calibri"/>
                <a:cs typeface="Calibri"/>
              </a:rPr>
              <a:t>Domain2,</a:t>
            </a:r>
            <a:r>
              <a:rPr sz="1900" spc="-30" dirty="0">
                <a:latin typeface="Calibri"/>
                <a:cs typeface="Calibri"/>
              </a:rPr>
              <a:t> </a:t>
            </a:r>
            <a:r>
              <a:rPr sz="1900" spc="15" dirty="0">
                <a:latin typeface="Calibri"/>
                <a:cs typeface="Calibri"/>
              </a:rPr>
              <a:t>Domain2</a:t>
            </a:r>
            <a:r>
              <a:rPr sz="1900" spc="-30" dirty="0">
                <a:latin typeface="Calibri"/>
                <a:cs typeface="Calibri"/>
              </a:rPr>
              <a:t> </a:t>
            </a:r>
            <a:r>
              <a:rPr sz="1900" spc="5" dirty="0">
                <a:latin typeface="Calibri"/>
                <a:cs typeface="Calibri"/>
              </a:rPr>
              <a:t>trusts</a:t>
            </a:r>
            <a:r>
              <a:rPr sz="1900" spc="-5" dirty="0">
                <a:latin typeface="Calibri"/>
                <a:cs typeface="Calibri"/>
              </a:rPr>
              <a:t> </a:t>
            </a:r>
            <a:r>
              <a:rPr sz="1900" spc="15" dirty="0">
                <a:latin typeface="Calibri"/>
                <a:cs typeface="Calibri"/>
              </a:rPr>
              <a:t>Domain1</a:t>
            </a:r>
            <a:endParaRPr sz="1900">
              <a:latin typeface="Calibri"/>
              <a:cs typeface="Calibri"/>
            </a:endParaRPr>
          </a:p>
          <a:p>
            <a:pPr marL="736600" lvl="1" indent="-323215">
              <a:lnSpc>
                <a:spcPct val="100000"/>
              </a:lnSpc>
              <a:spcBef>
                <a:spcPts val="229"/>
              </a:spcBef>
              <a:buSzPct val="44736"/>
              <a:buFont typeface="Wingdings"/>
              <a:buChar char=""/>
              <a:tabLst>
                <a:tab pos="735965" algn="l"/>
                <a:tab pos="736600" algn="l"/>
              </a:tabLst>
            </a:pPr>
            <a:r>
              <a:rPr sz="1900" b="1" spc="-5" dirty="0">
                <a:latin typeface="Calibri"/>
                <a:cs typeface="Calibri"/>
              </a:rPr>
              <a:t>Transitive</a:t>
            </a:r>
            <a:endParaRPr sz="1900">
              <a:latin typeface="Calibri"/>
              <a:cs typeface="Calibri"/>
            </a:endParaRPr>
          </a:p>
          <a:p>
            <a:pPr marL="1193800" lvl="2" indent="-323215">
              <a:lnSpc>
                <a:spcPct val="100000"/>
              </a:lnSpc>
              <a:spcBef>
                <a:spcPts val="260"/>
              </a:spcBef>
              <a:buSzPct val="44444"/>
              <a:buFont typeface="Wingdings"/>
              <a:buChar char=""/>
              <a:tabLst>
                <a:tab pos="1193165" algn="l"/>
                <a:tab pos="1193800" algn="l"/>
              </a:tabLst>
            </a:pPr>
            <a:r>
              <a:rPr sz="1350" spc="5" dirty="0">
                <a:latin typeface="Calibri"/>
                <a:cs typeface="Calibri"/>
              </a:rPr>
              <a:t>If</a:t>
            </a:r>
            <a:r>
              <a:rPr sz="1350" dirty="0">
                <a:latin typeface="Calibri"/>
                <a:cs typeface="Calibri"/>
              </a:rPr>
              <a:t> </a:t>
            </a:r>
            <a:r>
              <a:rPr sz="1350" spc="5" dirty="0">
                <a:latin typeface="Calibri"/>
                <a:cs typeface="Calibri"/>
              </a:rPr>
              <a:t>Domain1</a:t>
            </a:r>
            <a:r>
              <a:rPr sz="1350" spc="-30" dirty="0">
                <a:latin typeface="Calibri"/>
                <a:cs typeface="Calibri"/>
              </a:rPr>
              <a:t> </a:t>
            </a:r>
            <a:r>
              <a:rPr sz="1350" spc="5" dirty="0">
                <a:latin typeface="Calibri"/>
                <a:cs typeface="Calibri"/>
              </a:rPr>
              <a:t>and</a:t>
            </a:r>
            <a:r>
              <a:rPr sz="1350" spc="-25" dirty="0">
                <a:latin typeface="Calibri"/>
                <a:cs typeface="Calibri"/>
              </a:rPr>
              <a:t> </a:t>
            </a:r>
            <a:r>
              <a:rPr sz="1350" spc="5" dirty="0">
                <a:latin typeface="Calibri"/>
                <a:cs typeface="Calibri"/>
              </a:rPr>
              <a:t>Domain2</a:t>
            </a:r>
            <a:r>
              <a:rPr sz="1350" spc="-15" dirty="0">
                <a:latin typeface="Calibri"/>
                <a:cs typeface="Calibri"/>
              </a:rPr>
              <a:t> </a:t>
            </a:r>
            <a:r>
              <a:rPr sz="1350" spc="-5" dirty="0">
                <a:latin typeface="Calibri"/>
                <a:cs typeface="Calibri"/>
              </a:rPr>
              <a:t>have</a:t>
            </a:r>
            <a:r>
              <a:rPr sz="1350" spc="-20" dirty="0">
                <a:latin typeface="Calibri"/>
                <a:cs typeface="Calibri"/>
              </a:rPr>
              <a:t> </a:t>
            </a:r>
            <a:r>
              <a:rPr sz="1350" spc="5" dirty="0">
                <a:latin typeface="Calibri"/>
                <a:cs typeface="Calibri"/>
              </a:rPr>
              <a:t>a</a:t>
            </a:r>
            <a:r>
              <a:rPr sz="1350" spc="-5" dirty="0">
                <a:latin typeface="Calibri"/>
                <a:cs typeface="Calibri"/>
              </a:rPr>
              <a:t> </a:t>
            </a:r>
            <a:r>
              <a:rPr sz="1350" dirty="0">
                <a:latin typeface="Calibri"/>
                <a:cs typeface="Calibri"/>
              </a:rPr>
              <a:t>two-way</a:t>
            </a:r>
            <a:r>
              <a:rPr sz="1350" spc="-25" dirty="0">
                <a:latin typeface="Calibri"/>
                <a:cs typeface="Calibri"/>
              </a:rPr>
              <a:t> </a:t>
            </a:r>
            <a:r>
              <a:rPr sz="1350" dirty="0">
                <a:latin typeface="Calibri"/>
                <a:cs typeface="Calibri"/>
              </a:rPr>
              <a:t>trust,</a:t>
            </a:r>
            <a:endParaRPr sz="1350">
              <a:latin typeface="Calibri"/>
              <a:cs typeface="Calibri"/>
            </a:endParaRPr>
          </a:p>
          <a:p>
            <a:pPr marL="1193800" lvl="2" indent="-323215">
              <a:lnSpc>
                <a:spcPct val="100000"/>
              </a:lnSpc>
              <a:spcBef>
                <a:spcPts val="215"/>
              </a:spcBef>
              <a:buSzPct val="44444"/>
              <a:buFont typeface="Wingdings"/>
              <a:buChar char=""/>
              <a:tabLst>
                <a:tab pos="1193165" algn="l"/>
                <a:tab pos="1193800" algn="l"/>
              </a:tabLst>
            </a:pPr>
            <a:r>
              <a:rPr sz="1350" spc="5" dirty="0">
                <a:latin typeface="Calibri"/>
                <a:cs typeface="Calibri"/>
              </a:rPr>
              <a:t>And</a:t>
            </a:r>
            <a:r>
              <a:rPr sz="1350" spc="-25" dirty="0">
                <a:latin typeface="Calibri"/>
                <a:cs typeface="Calibri"/>
              </a:rPr>
              <a:t> </a:t>
            </a:r>
            <a:r>
              <a:rPr sz="1350" spc="5" dirty="0">
                <a:latin typeface="Calibri"/>
                <a:cs typeface="Calibri"/>
              </a:rPr>
              <a:t>Domain2</a:t>
            </a:r>
            <a:r>
              <a:rPr sz="1350" spc="-15" dirty="0">
                <a:latin typeface="Calibri"/>
                <a:cs typeface="Calibri"/>
              </a:rPr>
              <a:t> </a:t>
            </a:r>
            <a:r>
              <a:rPr sz="1350" spc="5" dirty="0">
                <a:latin typeface="Calibri"/>
                <a:cs typeface="Calibri"/>
              </a:rPr>
              <a:t>and</a:t>
            </a:r>
            <a:r>
              <a:rPr sz="1350" spc="-20" dirty="0">
                <a:latin typeface="Calibri"/>
                <a:cs typeface="Calibri"/>
              </a:rPr>
              <a:t> </a:t>
            </a:r>
            <a:r>
              <a:rPr sz="1350" spc="5" dirty="0">
                <a:latin typeface="Calibri"/>
                <a:cs typeface="Calibri"/>
              </a:rPr>
              <a:t>Domain3</a:t>
            </a:r>
            <a:r>
              <a:rPr sz="1350" spc="-15" dirty="0">
                <a:latin typeface="Calibri"/>
                <a:cs typeface="Calibri"/>
              </a:rPr>
              <a:t> </a:t>
            </a:r>
            <a:r>
              <a:rPr sz="1350" spc="-5" dirty="0">
                <a:latin typeface="Calibri"/>
                <a:cs typeface="Calibri"/>
              </a:rPr>
              <a:t>have</a:t>
            </a:r>
            <a:r>
              <a:rPr sz="1350" spc="-15" dirty="0">
                <a:latin typeface="Calibri"/>
                <a:cs typeface="Calibri"/>
              </a:rPr>
              <a:t> </a:t>
            </a:r>
            <a:r>
              <a:rPr sz="1350" spc="5" dirty="0">
                <a:latin typeface="Calibri"/>
                <a:cs typeface="Calibri"/>
              </a:rPr>
              <a:t>a</a:t>
            </a:r>
            <a:r>
              <a:rPr sz="1350" spc="-5" dirty="0">
                <a:latin typeface="Calibri"/>
                <a:cs typeface="Calibri"/>
              </a:rPr>
              <a:t> </a:t>
            </a:r>
            <a:r>
              <a:rPr sz="1350" dirty="0">
                <a:latin typeface="Calibri"/>
                <a:cs typeface="Calibri"/>
              </a:rPr>
              <a:t>two-way</a:t>
            </a:r>
            <a:r>
              <a:rPr sz="1350" spc="-25" dirty="0">
                <a:latin typeface="Calibri"/>
                <a:cs typeface="Calibri"/>
              </a:rPr>
              <a:t> </a:t>
            </a:r>
            <a:r>
              <a:rPr sz="1350" dirty="0">
                <a:latin typeface="Calibri"/>
                <a:cs typeface="Calibri"/>
              </a:rPr>
              <a:t>trust,</a:t>
            </a:r>
            <a:endParaRPr sz="1350">
              <a:latin typeface="Calibri"/>
              <a:cs typeface="Calibri"/>
            </a:endParaRPr>
          </a:p>
          <a:p>
            <a:pPr marL="1193800" lvl="2" indent="-323215">
              <a:lnSpc>
                <a:spcPct val="100000"/>
              </a:lnSpc>
              <a:spcBef>
                <a:spcPts val="219"/>
              </a:spcBef>
              <a:buSzPct val="44444"/>
              <a:buFont typeface="Wingdings"/>
              <a:buChar char=""/>
              <a:tabLst>
                <a:tab pos="1193165" algn="l"/>
                <a:tab pos="1193800" algn="l"/>
              </a:tabLst>
            </a:pPr>
            <a:r>
              <a:rPr sz="1350" spc="10" dirty="0">
                <a:latin typeface="Calibri"/>
                <a:cs typeface="Calibri"/>
              </a:rPr>
              <a:t>Then</a:t>
            </a:r>
            <a:r>
              <a:rPr sz="1350" spc="-35" dirty="0">
                <a:latin typeface="Calibri"/>
                <a:cs typeface="Calibri"/>
              </a:rPr>
              <a:t> </a:t>
            </a:r>
            <a:r>
              <a:rPr sz="1350" spc="5" dirty="0">
                <a:latin typeface="Calibri"/>
                <a:cs typeface="Calibri"/>
              </a:rPr>
              <a:t>Domain1</a:t>
            </a:r>
            <a:r>
              <a:rPr sz="1350" spc="-15" dirty="0">
                <a:latin typeface="Calibri"/>
                <a:cs typeface="Calibri"/>
              </a:rPr>
              <a:t> </a:t>
            </a:r>
            <a:r>
              <a:rPr sz="1350" spc="5" dirty="0">
                <a:latin typeface="Calibri"/>
                <a:cs typeface="Calibri"/>
              </a:rPr>
              <a:t>and</a:t>
            </a:r>
            <a:r>
              <a:rPr sz="1350" spc="-20" dirty="0">
                <a:latin typeface="Calibri"/>
                <a:cs typeface="Calibri"/>
              </a:rPr>
              <a:t> </a:t>
            </a:r>
            <a:r>
              <a:rPr sz="1350" spc="5" dirty="0">
                <a:latin typeface="Calibri"/>
                <a:cs typeface="Calibri"/>
              </a:rPr>
              <a:t>Domain3</a:t>
            </a:r>
            <a:r>
              <a:rPr sz="1350" spc="-20" dirty="0">
                <a:latin typeface="Calibri"/>
                <a:cs typeface="Calibri"/>
              </a:rPr>
              <a:t> </a:t>
            </a:r>
            <a:r>
              <a:rPr sz="1350" dirty="0">
                <a:latin typeface="Calibri"/>
                <a:cs typeface="Calibri"/>
              </a:rPr>
              <a:t>can</a:t>
            </a:r>
            <a:r>
              <a:rPr sz="1350" spc="-20" dirty="0">
                <a:latin typeface="Calibri"/>
                <a:cs typeface="Calibri"/>
              </a:rPr>
              <a:t> </a:t>
            </a:r>
            <a:r>
              <a:rPr sz="1350" dirty="0">
                <a:latin typeface="Calibri"/>
                <a:cs typeface="Calibri"/>
              </a:rPr>
              <a:t>authenticate</a:t>
            </a:r>
            <a:r>
              <a:rPr sz="1350" spc="-30" dirty="0">
                <a:latin typeface="Calibri"/>
                <a:cs typeface="Calibri"/>
              </a:rPr>
              <a:t> </a:t>
            </a:r>
            <a:r>
              <a:rPr sz="1350" spc="5" dirty="0">
                <a:latin typeface="Calibri"/>
                <a:cs typeface="Calibri"/>
              </a:rPr>
              <a:t>with</a:t>
            </a:r>
            <a:r>
              <a:rPr sz="1350" spc="-10" dirty="0">
                <a:latin typeface="Calibri"/>
                <a:cs typeface="Calibri"/>
              </a:rPr>
              <a:t> </a:t>
            </a:r>
            <a:r>
              <a:rPr sz="1350" spc="5" dirty="0">
                <a:latin typeface="Calibri"/>
                <a:cs typeface="Calibri"/>
              </a:rPr>
              <a:t>each</a:t>
            </a:r>
            <a:r>
              <a:rPr sz="1350" spc="-20" dirty="0">
                <a:latin typeface="Calibri"/>
                <a:cs typeface="Calibri"/>
              </a:rPr>
              <a:t> </a:t>
            </a:r>
            <a:r>
              <a:rPr sz="1350" spc="5" dirty="0">
                <a:latin typeface="Calibri"/>
                <a:cs typeface="Calibri"/>
              </a:rPr>
              <a:t>other</a:t>
            </a:r>
            <a:endParaRPr sz="1350">
              <a:latin typeface="Calibri"/>
              <a:cs typeface="Calibri"/>
            </a:endParaRPr>
          </a:p>
          <a:p>
            <a:pPr marL="736600" lvl="1" indent="-323215">
              <a:lnSpc>
                <a:spcPct val="100000"/>
              </a:lnSpc>
              <a:spcBef>
                <a:spcPts val="204"/>
              </a:spcBef>
              <a:buSzPct val="44736"/>
              <a:buFont typeface="Wingdings"/>
              <a:buChar char=""/>
              <a:tabLst>
                <a:tab pos="735965" algn="l"/>
                <a:tab pos="736600" algn="l"/>
              </a:tabLst>
            </a:pPr>
            <a:r>
              <a:rPr sz="1900" b="1" spc="5" dirty="0">
                <a:latin typeface="Calibri"/>
                <a:cs typeface="Calibri"/>
              </a:rPr>
              <a:t>Nontransitive</a:t>
            </a:r>
            <a:r>
              <a:rPr sz="1900" b="1" spc="25" dirty="0">
                <a:latin typeface="Calibri"/>
                <a:cs typeface="Calibri"/>
              </a:rPr>
              <a:t> </a:t>
            </a:r>
            <a:r>
              <a:rPr sz="1900" spc="15" dirty="0">
                <a:latin typeface="Calibri"/>
                <a:cs typeface="Calibri"/>
              </a:rPr>
              <a:t>–</a:t>
            </a:r>
            <a:r>
              <a:rPr sz="1900" dirty="0">
                <a:latin typeface="Calibri"/>
                <a:cs typeface="Calibri"/>
              </a:rPr>
              <a:t> </a:t>
            </a:r>
            <a:r>
              <a:rPr sz="1900" spc="-20" dirty="0">
                <a:latin typeface="Calibri"/>
                <a:cs typeface="Calibri"/>
              </a:rPr>
              <a:t>Trust</a:t>
            </a:r>
            <a:r>
              <a:rPr sz="1900" spc="5" dirty="0">
                <a:latin typeface="Calibri"/>
                <a:cs typeface="Calibri"/>
              </a:rPr>
              <a:t> </a:t>
            </a:r>
            <a:r>
              <a:rPr sz="1900" spc="10" dirty="0">
                <a:latin typeface="Calibri"/>
                <a:cs typeface="Calibri"/>
              </a:rPr>
              <a:t>only</a:t>
            </a:r>
            <a:r>
              <a:rPr sz="1900" spc="-10" dirty="0">
                <a:latin typeface="Calibri"/>
                <a:cs typeface="Calibri"/>
              </a:rPr>
              <a:t> </a:t>
            </a:r>
            <a:r>
              <a:rPr sz="1900" spc="10" dirty="0">
                <a:latin typeface="Calibri"/>
                <a:cs typeface="Calibri"/>
              </a:rPr>
              <a:t>applies</a:t>
            </a:r>
            <a:r>
              <a:rPr sz="1900" spc="-20" dirty="0">
                <a:latin typeface="Calibri"/>
                <a:cs typeface="Calibri"/>
              </a:rPr>
              <a:t> </a:t>
            </a:r>
            <a:r>
              <a:rPr sz="1900" dirty="0">
                <a:latin typeface="Calibri"/>
                <a:cs typeface="Calibri"/>
              </a:rPr>
              <a:t>to</a:t>
            </a:r>
            <a:r>
              <a:rPr sz="1900" spc="5" dirty="0">
                <a:latin typeface="Calibri"/>
                <a:cs typeface="Calibri"/>
              </a:rPr>
              <a:t> </a:t>
            </a:r>
            <a:r>
              <a:rPr sz="1900" spc="15" dirty="0">
                <a:latin typeface="Calibri"/>
                <a:cs typeface="Calibri"/>
              </a:rPr>
              <a:t>the</a:t>
            </a:r>
            <a:r>
              <a:rPr sz="1900" spc="5" dirty="0">
                <a:latin typeface="Calibri"/>
                <a:cs typeface="Calibri"/>
              </a:rPr>
              <a:t> </a:t>
            </a:r>
            <a:r>
              <a:rPr sz="1900" spc="10" dirty="0">
                <a:latin typeface="Calibri"/>
                <a:cs typeface="Calibri"/>
              </a:rPr>
              <a:t>two</a:t>
            </a:r>
            <a:r>
              <a:rPr sz="1900" dirty="0">
                <a:latin typeface="Calibri"/>
                <a:cs typeface="Calibri"/>
              </a:rPr>
              <a:t> </a:t>
            </a:r>
            <a:r>
              <a:rPr sz="1900" spc="10" dirty="0">
                <a:latin typeface="Calibri"/>
                <a:cs typeface="Calibri"/>
              </a:rPr>
              <a:t>domains</a:t>
            </a:r>
            <a:r>
              <a:rPr sz="1900" spc="-30" dirty="0">
                <a:latin typeface="Calibri"/>
                <a:cs typeface="Calibri"/>
              </a:rPr>
              <a:t> </a:t>
            </a:r>
            <a:r>
              <a:rPr sz="1900" spc="10" dirty="0">
                <a:latin typeface="Calibri"/>
                <a:cs typeface="Calibri"/>
              </a:rPr>
              <a:t>in </a:t>
            </a:r>
            <a:r>
              <a:rPr sz="1900" spc="15" dirty="0">
                <a:latin typeface="Calibri"/>
                <a:cs typeface="Calibri"/>
              </a:rPr>
              <a:t>a</a:t>
            </a:r>
            <a:r>
              <a:rPr sz="1900" spc="5" dirty="0">
                <a:latin typeface="Calibri"/>
                <a:cs typeface="Calibri"/>
              </a:rPr>
              <a:t> trust</a:t>
            </a:r>
            <a:r>
              <a:rPr sz="1900" dirty="0">
                <a:latin typeface="Calibri"/>
                <a:cs typeface="Calibri"/>
              </a:rPr>
              <a:t> </a:t>
            </a:r>
            <a:r>
              <a:rPr sz="1900" spc="5" dirty="0">
                <a:latin typeface="Calibri"/>
                <a:cs typeface="Calibri"/>
              </a:rPr>
              <a:t>relationship</a:t>
            </a:r>
            <a:endParaRPr sz="1900">
              <a:latin typeface="Calibri"/>
              <a:cs typeface="Calibri"/>
            </a:endParaRPr>
          </a:p>
          <a:p>
            <a:pPr lvl="1">
              <a:lnSpc>
                <a:spcPct val="100000"/>
              </a:lnSpc>
              <a:spcBef>
                <a:spcPts val="10"/>
              </a:spcBef>
              <a:buFont typeface="Wingdings"/>
              <a:buChar char=""/>
            </a:pPr>
            <a:endParaRPr sz="1500">
              <a:latin typeface="Calibri"/>
              <a:cs typeface="Calibri"/>
            </a:endParaRPr>
          </a:p>
          <a:p>
            <a:pPr marL="337185" indent="-325120">
              <a:lnSpc>
                <a:spcPct val="100000"/>
              </a:lnSpc>
              <a:buSzPct val="45652"/>
              <a:buFont typeface="Wingdings"/>
              <a:buChar char=""/>
              <a:tabLst>
                <a:tab pos="337185" algn="l"/>
                <a:tab pos="337820" algn="l"/>
              </a:tabLst>
            </a:pPr>
            <a:r>
              <a:rPr sz="2300" spc="-20" dirty="0">
                <a:latin typeface="Calibri"/>
                <a:cs typeface="Calibri"/>
              </a:rPr>
              <a:t>Trusts</a:t>
            </a:r>
            <a:r>
              <a:rPr sz="2300" spc="-5" dirty="0">
                <a:latin typeface="Calibri"/>
                <a:cs typeface="Calibri"/>
              </a:rPr>
              <a:t> </a:t>
            </a:r>
            <a:r>
              <a:rPr sz="2300" dirty="0">
                <a:latin typeface="Calibri"/>
                <a:cs typeface="Calibri"/>
              </a:rPr>
              <a:t>are</a:t>
            </a:r>
            <a:r>
              <a:rPr sz="2300" spc="5" dirty="0">
                <a:latin typeface="Calibri"/>
                <a:cs typeface="Calibri"/>
              </a:rPr>
              <a:t> important</a:t>
            </a:r>
            <a:r>
              <a:rPr sz="2300" spc="-5" dirty="0">
                <a:latin typeface="Calibri"/>
                <a:cs typeface="Calibri"/>
              </a:rPr>
              <a:t> to </a:t>
            </a:r>
            <a:r>
              <a:rPr sz="2300" spc="5" dirty="0">
                <a:latin typeface="Calibri"/>
                <a:cs typeface="Calibri"/>
              </a:rPr>
              <a:t>understand</a:t>
            </a:r>
            <a:r>
              <a:rPr sz="2300" spc="-15" dirty="0">
                <a:latin typeface="Calibri"/>
                <a:cs typeface="Calibri"/>
              </a:rPr>
              <a:t> </a:t>
            </a:r>
            <a:r>
              <a:rPr sz="2300" spc="5" dirty="0">
                <a:latin typeface="Calibri"/>
                <a:cs typeface="Calibri"/>
              </a:rPr>
              <a:t>pivoting</a:t>
            </a:r>
            <a:r>
              <a:rPr sz="2300" dirty="0">
                <a:latin typeface="Calibri"/>
                <a:cs typeface="Calibri"/>
              </a:rPr>
              <a:t> </a:t>
            </a:r>
            <a:r>
              <a:rPr sz="2300" spc="10" dirty="0">
                <a:latin typeface="Calibri"/>
                <a:cs typeface="Calibri"/>
              </a:rPr>
              <a:t>between</a:t>
            </a:r>
            <a:r>
              <a:rPr sz="2300" dirty="0">
                <a:latin typeface="Calibri"/>
                <a:cs typeface="Calibri"/>
              </a:rPr>
              <a:t> </a:t>
            </a:r>
            <a:r>
              <a:rPr sz="2300" spc="10" dirty="0">
                <a:latin typeface="Calibri"/>
                <a:cs typeface="Calibri"/>
              </a:rPr>
              <a:t>domains</a:t>
            </a:r>
            <a:endParaRPr sz="2300">
              <a:latin typeface="Calibri"/>
              <a:cs typeface="Calibri"/>
            </a:endParaRPr>
          </a:p>
          <a:p>
            <a:pPr>
              <a:lnSpc>
                <a:spcPct val="100000"/>
              </a:lnSpc>
              <a:spcBef>
                <a:spcPts val="15"/>
              </a:spcBef>
              <a:buFont typeface="Wingdings"/>
              <a:buChar char=""/>
            </a:pPr>
            <a:endParaRPr sz="2800">
              <a:latin typeface="Calibri"/>
              <a:cs typeface="Calibri"/>
            </a:endParaRPr>
          </a:p>
          <a:p>
            <a:pPr marL="337185" indent="-325120">
              <a:lnSpc>
                <a:spcPct val="100000"/>
              </a:lnSpc>
              <a:buSzPct val="45652"/>
              <a:buFont typeface="Wingdings"/>
              <a:buChar char=""/>
              <a:tabLst>
                <a:tab pos="337185" algn="l"/>
                <a:tab pos="337820" algn="l"/>
              </a:tabLst>
            </a:pPr>
            <a:r>
              <a:rPr sz="2300" spc="5" dirty="0">
                <a:latin typeface="Calibri"/>
                <a:cs typeface="Calibri"/>
              </a:rPr>
              <a:t>There </a:t>
            </a:r>
            <a:r>
              <a:rPr sz="2300" spc="10" dirty="0">
                <a:latin typeface="Calibri"/>
                <a:cs typeface="Calibri"/>
              </a:rPr>
              <a:t>is</a:t>
            </a:r>
            <a:r>
              <a:rPr sz="2300" spc="-5" dirty="0">
                <a:latin typeface="Calibri"/>
                <a:cs typeface="Calibri"/>
              </a:rPr>
              <a:t> </a:t>
            </a:r>
            <a:r>
              <a:rPr sz="2300" spc="10" dirty="0">
                <a:latin typeface="Calibri"/>
                <a:cs typeface="Calibri"/>
              </a:rPr>
              <a:t>a</a:t>
            </a:r>
            <a:r>
              <a:rPr sz="2300" spc="5" dirty="0">
                <a:latin typeface="Calibri"/>
                <a:cs typeface="Calibri"/>
              </a:rPr>
              <a:t> </a:t>
            </a:r>
            <a:r>
              <a:rPr sz="2300" spc="10" dirty="0">
                <a:latin typeface="Calibri"/>
                <a:cs typeface="Calibri"/>
              </a:rPr>
              <a:t>lot</a:t>
            </a:r>
            <a:r>
              <a:rPr sz="2300" spc="-5" dirty="0">
                <a:latin typeface="Calibri"/>
                <a:cs typeface="Calibri"/>
              </a:rPr>
              <a:t> </a:t>
            </a:r>
            <a:r>
              <a:rPr sz="2300" spc="5" dirty="0">
                <a:latin typeface="Calibri"/>
                <a:cs typeface="Calibri"/>
              </a:rPr>
              <a:t>more</a:t>
            </a:r>
            <a:r>
              <a:rPr sz="2300" spc="10" dirty="0">
                <a:latin typeface="Calibri"/>
                <a:cs typeface="Calibri"/>
              </a:rPr>
              <a:t> </a:t>
            </a:r>
            <a:r>
              <a:rPr sz="2300" spc="5" dirty="0">
                <a:latin typeface="Calibri"/>
                <a:cs typeface="Calibri"/>
              </a:rPr>
              <a:t>complexity </a:t>
            </a:r>
            <a:r>
              <a:rPr sz="2300" spc="-5" dirty="0">
                <a:latin typeface="Calibri"/>
                <a:cs typeface="Calibri"/>
              </a:rPr>
              <a:t>to</a:t>
            </a:r>
            <a:r>
              <a:rPr sz="2300" spc="-10" dirty="0">
                <a:latin typeface="Calibri"/>
                <a:cs typeface="Calibri"/>
              </a:rPr>
              <a:t> </a:t>
            </a:r>
            <a:r>
              <a:rPr sz="2300" spc="5" dirty="0">
                <a:latin typeface="Calibri"/>
                <a:cs typeface="Calibri"/>
              </a:rPr>
              <a:t>trusts</a:t>
            </a:r>
            <a:r>
              <a:rPr sz="2300" spc="-5" dirty="0">
                <a:latin typeface="Calibri"/>
                <a:cs typeface="Calibri"/>
              </a:rPr>
              <a:t> </a:t>
            </a:r>
            <a:r>
              <a:rPr sz="2300" spc="10" dirty="0">
                <a:latin typeface="Calibri"/>
                <a:cs typeface="Calibri"/>
              </a:rPr>
              <a:t>than</a:t>
            </a:r>
            <a:r>
              <a:rPr sz="2300" spc="-5" dirty="0">
                <a:latin typeface="Calibri"/>
                <a:cs typeface="Calibri"/>
              </a:rPr>
              <a:t> </a:t>
            </a:r>
            <a:r>
              <a:rPr sz="2300" dirty="0">
                <a:latin typeface="Calibri"/>
                <a:cs typeface="Calibri"/>
              </a:rPr>
              <a:t>we</a:t>
            </a:r>
            <a:r>
              <a:rPr sz="2300" spc="-5" dirty="0">
                <a:latin typeface="Calibri"/>
                <a:cs typeface="Calibri"/>
              </a:rPr>
              <a:t> </a:t>
            </a:r>
            <a:r>
              <a:rPr sz="2300" spc="10" dirty="0">
                <a:latin typeface="Calibri"/>
                <a:cs typeface="Calibri"/>
              </a:rPr>
              <a:t>will</a:t>
            </a:r>
            <a:r>
              <a:rPr sz="2300" dirty="0">
                <a:latin typeface="Calibri"/>
                <a:cs typeface="Calibri"/>
              </a:rPr>
              <a:t> cover</a:t>
            </a:r>
            <a:r>
              <a:rPr sz="2300" spc="10" dirty="0">
                <a:latin typeface="Calibri"/>
                <a:cs typeface="Calibri"/>
              </a:rPr>
              <a:t> </a:t>
            </a:r>
            <a:r>
              <a:rPr sz="2300" spc="5" dirty="0">
                <a:latin typeface="Calibri"/>
                <a:cs typeface="Calibri"/>
              </a:rPr>
              <a:t>here</a:t>
            </a:r>
            <a:endParaRPr sz="2300">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1782" y="785541"/>
            <a:ext cx="2644775" cy="579755"/>
          </a:xfrm>
          <a:prstGeom prst="rect">
            <a:avLst/>
          </a:prstGeom>
        </p:spPr>
        <p:txBody>
          <a:bodyPr vert="horz" wrap="square" lIns="0" tIns="17145" rIns="0" bIns="0" rtlCol="0">
            <a:spAutoFit/>
          </a:bodyPr>
          <a:lstStyle/>
          <a:p>
            <a:pPr marL="12700">
              <a:lnSpc>
                <a:spcPct val="100000"/>
              </a:lnSpc>
              <a:spcBef>
                <a:spcPts val="135"/>
              </a:spcBef>
            </a:pPr>
            <a:r>
              <a:rPr dirty="0"/>
              <a:t>One-way</a:t>
            </a:r>
            <a:r>
              <a:rPr spc="-90" dirty="0"/>
              <a:t> </a:t>
            </a:r>
            <a:r>
              <a:rPr dirty="0"/>
              <a:t>trust</a:t>
            </a:r>
          </a:p>
        </p:txBody>
      </p:sp>
      <p:pic>
        <p:nvPicPr>
          <p:cNvPr id="3" name="object 3"/>
          <p:cNvPicPr/>
          <p:nvPr/>
        </p:nvPicPr>
        <p:blipFill>
          <a:blip r:embed="rId2" cstate="print"/>
          <a:stretch>
            <a:fillRect/>
          </a:stretch>
        </p:blipFill>
        <p:spPr>
          <a:xfrm>
            <a:off x="2286646" y="1806796"/>
            <a:ext cx="5507979" cy="3946970"/>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1782" y="785541"/>
            <a:ext cx="2644775" cy="579755"/>
          </a:xfrm>
          <a:prstGeom prst="rect">
            <a:avLst/>
          </a:prstGeom>
        </p:spPr>
        <p:txBody>
          <a:bodyPr vert="horz" wrap="square" lIns="0" tIns="17145" rIns="0" bIns="0" rtlCol="0">
            <a:spAutoFit/>
          </a:bodyPr>
          <a:lstStyle/>
          <a:p>
            <a:pPr marL="12700">
              <a:lnSpc>
                <a:spcPct val="100000"/>
              </a:lnSpc>
              <a:spcBef>
                <a:spcPts val="135"/>
              </a:spcBef>
            </a:pPr>
            <a:r>
              <a:rPr dirty="0"/>
              <a:t>One-way</a:t>
            </a:r>
            <a:r>
              <a:rPr spc="-90" dirty="0"/>
              <a:t> </a:t>
            </a:r>
            <a:r>
              <a:rPr dirty="0"/>
              <a:t>trust</a:t>
            </a:r>
          </a:p>
        </p:txBody>
      </p:sp>
      <p:pic>
        <p:nvPicPr>
          <p:cNvPr id="3" name="object 3"/>
          <p:cNvPicPr/>
          <p:nvPr/>
        </p:nvPicPr>
        <p:blipFill>
          <a:blip r:embed="rId2" cstate="print"/>
          <a:stretch>
            <a:fillRect/>
          </a:stretch>
        </p:blipFill>
        <p:spPr>
          <a:xfrm>
            <a:off x="2286646" y="1806796"/>
            <a:ext cx="5507979" cy="3946970"/>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1782" y="785541"/>
            <a:ext cx="2633980" cy="579755"/>
          </a:xfrm>
          <a:prstGeom prst="rect">
            <a:avLst/>
          </a:prstGeom>
        </p:spPr>
        <p:txBody>
          <a:bodyPr vert="horz" wrap="square" lIns="0" tIns="17145" rIns="0" bIns="0" rtlCol="0">
            <a:spAutoFit/>
          </a:bodyPr>
          <a:lstStyle/>
          <a:p>
            <a:pPr marL="12700">
              <a:lnSpc>
                <a:spcPct val="100000"/>
              </a:lnSpc>
              <a:spcBef>
                <a:spcPts val="135"/>
              </a:spcBef>
            </a:pPr>
            <a:r>
              <a:rPr spc="-30" dirty="0"/>
              <a:t>Two-way</a:t>
            </a:r>
            <a:r>
              <a:rPr spc="-90" dirty="0"/>
              <a:t> </a:t>
            </a:r>
            <a:r>
              <a:rPr dirty="0"/>
              <a:t>trust</a:t>
            </a:r>
          </a:p>
        </p:txBody>
      </p:sp>
      <p:pic>
        <p:nvPicPr>
          <p:cNvPr id="3" name="object 3"/>
          <p:cNvPicPr/>
          <p:nvPr/>
        </p:nvPicPr>
        <p:blipFill>
          <a:blip r:embed="rId2" cstate="print"/>
          <a:stretch>
            <a:fillRect/>
          </a:stretch>
        </p:blipFill>
        <p:spPr>
          <a:xfrm>
            <a:off x="2286646" y="1806796"/>
            <a:ext cx="5507979" cy="3946970"/>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1782" y="785541"/>
            <a:ext cx="2633980" cy="579755"/>
          </a:xfrm>
          <a:prstGeom prst="rect">
            <a:avLst/>
          </a:prstGeom>
        </p:spPr>
        <p:txBody>
          <a:bodyPr vert="horz" wrap="square" lIns="0" tIns="17145" rIns="0" bIns="0" rtlCol="0">
            <a:spAutoFit/>
          </a:bodyPr>
          <a:lstStyle/>
          <a:p>
            <a:pPr marL="12700">
              <a:lnSpc>
                <a:spcPct val="100000"/>
              </a:lnSpc>
              <a:spcBef>
                <a:spcPts val="135"/>
              </a:spcBef>
            </a:pPr>
            <a:r>
              <a:rPr spc="-30" dirty="0"/>
              <a:t>Two-way</a:t>
            </a:r>
            <a:r>
              <a:rPr spc="-90" dirty="0"/>
              <a:t> </a:t>
            </a:r>
            <a:r>
              <a:rPr dirty="0"/>
              <a:t>trust</a:t>
            </a:r>
          </a:p>
        </p:txBody>
      </p:sp>
      <p:pic>
        <p:nvPicPr>
          <p:cNvPr id="3" name="object 3"/>
          <p:cNvPicPr/>
          <p:nvPr/>
        </p:nvPicPr>
        <p:blipFill>
          <a:blip r:embed="rId2" cstate="print"/>
          <a:stretch>
            <a:fillRect/>
          </a:stretch>
        </p:blipFill>
        <p:spPr>
          <a:xfrm>
            <a:off x="1896176" y="1806796"/>
            <a:ext cx="6288906" cy="3946970"/>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1782" y="785541"/>
            <a:ext cx="2946400" cy="579755"/>
          </a:xfrm>
          <a:prstGeom prst="rect">
            <a:avLst/>
          </a:prstGeom>
        </p:spPr>
        <p:txBody>
          <a:bodyPr vert="horz" wrap="square" lIns="0" tIns="17145" rIns="0" bIns="0" rtlCol="0">
            <a:spAutoFit/>
          </a:bodyPr>
          <a:lstStyle/>
          <a:p>
            <a:pPr marL="12700">
              <a:lnSpc>
                <a:spcPct val="100000"/>
              </a:lnSpc>
              <a:spcBef>
                <a:spcPts val="135"/>
              </a:spcBef>
            </a:pPr>
            <a:r>
              <a:rPr spc="-25" dirty="0"/>
              <a:t>Transitive</a:t>
            </a:r>
            <a:r>
              <a:rPr spc="-65" dirty="0"/>
              <a:t> </a:t>
            </a:r>
            <a:r>
              <a:rPr spc="5" dirty="0"/>
              <a:t>trusts</a:t>
            </a:r>
          </a:p>
        </p:txBody>
      </p:sp>
      <p:pic>
        <p:nvPicPr>
          <p:cNvPr id="3" name="object 3"/>
          <p:cNvPicPr/>
          <p:nvPr/>
        </p:nvPicPr>
        <p:blipFill>
          <a:blip r:embed="rId2" cstate="print"/>
          <a:stretch>
            <a:fillRect/>
          </a:stretch>
        </p:blipFill>
        <p:spPr>
          <a:xfrm>
            <a:off x="1297998" y="2759928"/>
            <a:ext cx="7485251" cy="3301056"/>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1782" y="785541"/>
            <a:ext cx="2946400" cy="579755"/>
          </a:xfrm>
          <a:prstGeom prst="rect">
            <a:avLst/>
          </a:prstGeom>
        </p:spPr>
        <p:txBody>
          <a:bodyPr vert="horz" wrap="square" lIns="0" tIns="17145" rIns="0" bIns="0" rtlCol="0">
            <a:spAutoFit/>
          </a:bodyPr>
          <a:lstStyle/>
          <a:p>
            <a:pPr marL="12700">
              <a:lnSpc>
                <a:spcPct val="100000"/>
              </a:lnSpc>
              <a:spcBef>
                <a:spcPts val="135"/>
              </a:spcBef>
            </a:pPr>
            <a:r>
              <a:rPr spc="-25" dirty="0"/>
              <a:t>Transitive</a:t>
            </a:r>
            <a:r>
              <a:rPr spc="-65" dirty="0"/>
              <a:t> </a:t>
            </a:r>
            <a:r>
              <a:rPr spc="5" dirty="0"/>
              <a:t>trusts</a:t>
            </a:r>
          </a:p>
        </p:txBody>
      </p:sp>
      <p:pic>
        <p:nvPicPr>
          <p:cNvPr id="3" name="object 3"/>
          <p:cNvPicPr/>
          <p:nvPr/>
        </p:nvPicPr>
        <p:blipFill>
          <a:blip r:embed="rId2" cstate="print"/>
          <a:stretch>
            <a:fillRect/>
          </a:stretch>
        </p:blipFill>
        <p:spPr>
          <a:xfrm>
            <a:off x="1297998" y="2759928"/>
            <a:ext cx="7485251" cy="3301056"/>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1782" y="785541"/>
            <a:ext cx="2946400" cy="579755"/>
          </a:xfrm>
          <a:prstGeom prst="rect">
            <a:avLst/>
          </a:prstGeom>
        </p:spPr>
        <p:txBody>
          <a:bodyPr vert="horz" wrap="square" lIns="0" tIns="17145" rIns="0" bIns="0" rtlCol="0">
            <a:spAutoFit/>
          </a:bodyPr>
          <a:lstStyle/>
          <a:p>
            <a:pPr marL="12700">
              <a:lnSpc>
                <a:spcPct val="100000"/>
              </a:lnSpc>
              <a:spcBef>
                <a:spcPts val="135"/>
              </a:spcBef>
            </a:pPr>
            <a:r>
              <a:rPr spc="-25" dirty="0"/>
              <a:t>Transitive</a:t>
            </a:r>
            <a:r>
              <a:rPr spc="-65" dirty="0"/>
              <a:t> </a:t>
            </a:r>
            <a:r>
              <a:rPr spc="5" dirty="0"/>
              <a:t>trusts</a:t>
            </a:r>
          </a:p>
        </p:txBody>
      </p:sp>
      <p:pic>
        <p:nvPicPr>
          <p:cNvPr id="3" name="object 3"/>
          <p:cNvPicPr/>
          <p:nvPr/>
        </p:nvPicPr>
        <p:blipFill>
          <a:blip r:embed="rId2" cstate="print"/>
          <a:stretch>
            <a:fillRect/>
          </a:stretch>
        </p:blipFill>
        <p:spPr>
          <a:xfrm>
            <a:off x="1297998" y="2759928"/>
            <a:ext cx="7485251" cy="3301056"/>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1782" y="785541"/>
            <a:ext cx="2946400" cy="579755"/>
          </a:xfrm>
          <a:prstGeom prst="rect">
            <a:avLst/>
          </a:prstGeom>
        </p:spPr>
        <p:txBody>
          <a:bodyPr vert="horz" wrap="square" lIns="0" tIns="17145" rIns="0" bIns="0" rtlCol="0">
            <a:spAutoFit/>
          </a:bodyPr>
          <a:lstStyle/>
          <a:p>
            <a:pPr marL="12700">
              <a:lnSpc>
                <a:spcPct val="100000"/>
              </a:lnSpc>
              <a:spcBef>
                <a:spcPts val="135"/>
              </a:spcBef>
            </a:pPr>
            <a:r>
              <a:rPr spc="-25" dirty="0"/>
              <a:t>Transitive</a:t>
            </a:r>
            <a:r>
              <a:rPr spc="-65" dirty="0"/>
              <a:t> </a:t>
            </a:r>
            <a:r>
              <a:rPr spc="5" dirty="0"/>
              <a:t>trusts</a:t>
            </a:r>
          </a:p>
        </p:txBody>
      </p:sp>
      <p:pic>
        <p:nvPicPr>
          <p:cNvPr id="3" name="object 3"/>
          <p:cNvPicPr/>
          <p:nvPr/>
        </p:nvPicPr>
        <p:blipFill>
          <a:blip r:embed="rId2" cstate="print"/>
          <a:stretch>
            <a:fillRect/>
          </a:stretch>
        </p:blipFill>
        <p:spPr>
          <a:xfrm>
            <a:off x="1297998" y="2756176"/>
            <a:ext cx="7485251" cy="3308571"/>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2252" y="785541"/>
            <a:ext cx="5514340" cy="579755"/>
          </a:xfrm>
          <a:prstGeom prst="rect">
            <a:avLst/>
          </a:prstGeom>
        </p:spPr>
        <p:txBody>
          <a:bodyPr vert="horz" wrap="square" lIns="0" tIns="17145" rIns="0" bIns="0" rtlCol="0">
            <a:spAutoFit/>
          </a:bodyPr>
          <a:lstStyle/>
          <a:p>
            <a:pPr marL="12700">
              <a:lnSpc>
                <a:spcPct val="100000"/>
              </a:lnSpc>
              <a:spcBef>
                <a:spcPts val="135"/>
              </a:spcBef>
            </a:pPr>
            <a:r>
              <a:rPr sz="3600" b="0" spc="5" dirty="0">
                <a:latin typeface="Calibri Light"/>
                <a:cs typeface="Calibri Light"/>
              </a:rPr>
              <a:t>Accounts</a:t>
            </a:r>
            <a:r>
              <a:rPr sz="3600" b="0" spc="15" dirty="0">
                <a:latin typeface="Calibri Light"/>
                <a:cs typeface="Calibri Light"/>
              </a:rPr>
              <a:t> and</a:t>
            </a:r>
            <a:r>
              <a:rPr sz="3600" b="0" spc="-5" dirty="0">
                <a:latin typeface="Calibri Light"/>
                <a:cs typeface="Calibri Light"/>
              </a:rPr>
              <a:t> </a:t>
            </a:r>
            <a:r>
              <a:rPr sz="3600" b="0" dirty="0">
                <a:latin typeface="Calibri Light"/>
                <a:cs typeface="Calibri Light"/>
              </a:rPr>
              <a:t>creds</a:t>
            </a:r>
            <a:r>
              <a:rPr sz="3600" b="0" spc="-5" dirty="0">
                <a:latin typeface="Calibri Light"/>
                <a:cs typeface="Calibri Light"/>
              </a:rPr>
              <a:t> </a:t>
            </a:r>
            <a:r>
              <a:rPr sz="3600" b="0" dirty="0">
                <a:latin typeface="Calibri Light"/>
                <a:cs typeface="Calibri Light"/>
              </a:rPr>
              <a:t>visualized</a:t>
            </a:r>
            <a:endParaRPr sz="3600">
              <a:latin typeface="Calibri Light"/>
              <a:cs typeface="Calibri Light"/>
            </a:endParaRPr>
          </a:p>
        </p:txBody>
      </p:sp>
      <p:pic>
        <p:nvPicPr>
          <p:cNvPr id="3" name="object 3"/>
          <p:cNvPicPr/>
          <p:nvPr/>
        </p:nvPicPr>
        <p:blipFill>
          <a:blip r:embed="rId3" cstate="print"/>
          <a:stretch>
            <a:fillRect/>
          </a:stretch>
        </p:blipFill>
        <p:spPr>
          <a:xfrm>
            <a:off x="1403603" y="1293876"/>
            <a:ext cx="7062216" cy="5862828"/>
          </a:xfrm>
          <a:prstGeom prst="rect">
            <a:avLst/>
          </a:prstGeom>
        </p:spPr>
      </p:pic>
      <p:sp>
        <p:nvSpPr>
          <p:cNvPr id="4" name="object 4"/>
          <p:cNvSpPr txBox="1">
            <a:spLocks noGrp="1"/>
          </p:cNvSpPr>
          <p:nvPr>
            <p:ph type="title"/>
          </p:nvPr>
        </p:nvSpPr>
        <p:spPr>
          <a:xfrm>
            <a:off x="6291121" y="111700"/>
            <a:ext cx="3459479" cy="1122680"/>
          </a:xfrm>
          <a:prstGeom prst="rect">
            <a:avLst/>
          </a:prstGeom>
        </p:spPr>
        <p:txBody>
          <a:bodyPr vert="horz" wrap="square" lIns="0" tIns="12700" rIns="0" bIns="0" rtlCol="0">
            <a:spAutoFit/>
          </a:bodyPr>
          <a:lstStyle/>
          <a:p>
            <a:pPr marL="12700" marR="5080" indent="-635">
              <a:lnSpc>
                <a:spcPct val="100000"/>
              </a:lnSpc>
              <a:spcBef>
                <a:spcPts val="100"/>
              </a:spcBef>
            </a:pPr>
            <a:r>
              <a:rPr sz="1800" b="0" spc="-5" dirty="0">
                <a:latin typeface="Calibri"/>
                <a:cs typeface="Calibri"/>
              </a:rPr>
              <a:t>All </a:t>
            </a:r>
            <a:r>
              <a:rPr sz="1800" b="0" spc="-10" dirty="0">
                <a:latin typeface="Calibri"/>
                <a:cs typeface="Calibri"/>
              </a:rPr>
              <a:t>diagrams</a:t>
            </a:r>
            <a:r>
              <a:rPr sz="1800" b="0" spc="-20" dirty="0">
                <a:latin typeface="Calibri"/>
                <a:cs typeface="Calibri"/>
              </a:rPr>
              <a:t> </a:t>
            </a:r>
            <a:r>
              <a:rPr sz="1800" b="0" spc="-10" dirty="0">
                <a:latin typeface="Calibri"/>
                <a:cs typeface="Calibri"/>
              </a:rPr>
              <a:t>are</a:t>
            </a:r>
            <a:r>
              <a:rPr sz="1800" b="0" spc="5" dirty="0">
                <a:latin typeface="Calibri"/>
                <a:cs typeface="Calibri"/>
              </a:rPr>
              <a:t> </a:t>
            </a:r>
            <a:r>
              <a:rPr sz="1800" b="0" spc="-10" dirty="0">
                <a:latin typeface="Calibri"/>
                <a:cs typeface="Calibri"/>
              </a:rPr>
              <a:t>illustrative</a:t>
            </a:r>
            <a:r>
              <a:rPr sz="1800" b="0" spc="-5" dirty="0">
                <a:latin typeface="Calibri"/>
                <a:cs typeface="Calibri"/>
              </a:rPr>
              <a:t> </a:t>
            </a:r>
            <a:r>
              <a:rPr sz="1800" b="0" spc="-15" dirty="0">
                <a:latin typeface="Calibri"/>
                <a:cs typeface="Calibri"/>
              </a:rPr>
              <a:t>sketches </a:t>
            </a:r>
            <a:r>
              <a:rPr sz="1800" b="0" spc="-10" dirty="0">
                <a:latin typeface="Calibri"/>
                <a:cs typeface="Calibri"/>
              </a:rPr>
              <a:t> </a:t>
            </a:r>
            <a:r>
              <a:rPr sz="1800" b="0" spc="-30" dirty="0">
                <a:latin typeface="Calibri"/>
                <a:cs typeface="Calibri"/>
              </a:rPr>
              <a:t>only.</a:t>
            </a:r>
            <a:r>
              <a:rPr sz="1800" b="0" spc="-5" dirty="0">
                <a:latin typeface="Calibri"/>
                <a:cs typeface="Calibri"/>
              </a:rPr>
              <a:t> </a:t>
            </a:r>
            <a:r>
              <a:rPr sz="1800" b="0" spc="-50" dirty="0">
                <a:latin typeface="Calibri"/>
                <a:cs typeface="Calibri"/>
              </a:rPr>
              <a:t>You</a:t>
            </a:r>
            <a:r>
              <a:rPr sz="1800" b="0" spc="10" dirty="0">
                <a:latin typeface="Calibri"/>
                <a:cs typeface="Calibri"/>
              </a:rPr>
              <a:t> </a:t>
            </a:r>
            <a:r>
              <a:rPr sz="1800" b="0" spc="-10" dirty="0">
                <a:latin typeface="Calibri"/>
                <a:cs typeface="Calibri"/>
              </a:rPr>
              <a:t>are</a:t>
            </a:r>
            <a:r>
              <a:rPr sz="1800" b="0" dirty="0">
                <a:latin typeface="Calibri"/>
                <a:cs typeface="Calibri"/>
              </a:rPr>
              <a:t> </a:t>
            </a:r>
            <a:r>
              <a:rPr sz="1800" b="0" spc="-10" dirty="0">
                <a:latin typeface="Calibri"/>
                <a:cs typeface="Calibri"/>
              </a:rPr>
              <a:t>encouraged</a:t>
            </a:r>
            <a:r>
              <a:rPr sz="1800" b="0" spc="10" dirty="0">
                <a:latin typeface="Calibri"/>
                <a:cs typeface="Calibri"/>
              </a:rPr>
              <a:t> </a:t>
            </a:r>
            <a:r>
              <a:rPr sz="1800" b="0" spc="-10" dirty="0">
                <a:latin typeface="Calibri"/>
                <a:cs typeface="Calibri"/>
              </a:rPr>
              <a:t>to come</a:t>
            </a:r>
            <a:r>
              <a:rPr sz="1800" b="0" spc="15" dirty="0">
                <a:latin typeface="Calibri"/>
                <a:cs typeface="Calibri"/>
              </a:rPr>
              <a:t> </a:t>
            </a:r>
            <a:r>
              <a:rPr sz="1800" b="0" dirty="0">
                <a:latin typeface="Calibri"/>
                <a:cs typeface="Calibri"/>
              </a:rPr>
              <a:t>up </a:t>
            </a:r>
            <a:r>
              <a:rPr sz="1800" b="0" spc="-395" dirty="0">
                <a:latin typeface="Calibri"/>
                <a:cs typeface="Calibri"/>
              </a:rPr>
              <a:t> </a:t>
            </a:r>
            <a:r>
              <a:rPr sz="1800" b="0" spc="-5" dirty="0">
                <a:latin typeface="Calibri"/>
                <a:cs typeface="Calibri"/>
              </a:rPr>
              <a:t>with</a:t>
            </a:r>
            <a:r>
              <a:rPr sz="1800" b="0" spc="5" dirty="0">
                <a:latin typeface="Calibri"/>
                <a:cs typeface="Calibri"/>
              </a:rPr>
              <a:t> </a:t>
            </a:r>
            <a:r>
              <a:rPr sz="1800" b="0" spc="-10" dirty="0">
                <a:latin typeface="Calibri"/>
                <a:cs typeface="Calibri"/>
              </a:rPr>
              <a:t>your</a:t>
            </a:r>
            <a:r>
              <a:rPr sz="1800" b="0" spc="5" dirty="0">
                <a:latin typeface="Calibri"/>
                <a:cs typeface="Calibri"/>
              </a:rPr>
              <a:t> </a:t>
            </a:r>
            <a:r>
              <a:rPr sz="1800" b="0" spc="-10" dirty="0">
                <a:latin typeface="Calibri"/>
                <a:cs typeface="Calibri"/>
              </a:rPr>
              <a:t>own</a:t>
            </a:r>
            <a:r>
              <a:rPr sz="1800" b="0" spc="10" dirty="0">
                <a:latin typeface="Calibri"/>
                <a:cs typeface="Calibri"/>
              </a:rPr>
              <a:t> </a:t>
            </a:r>
            <a:r>
              <a:rPr sz="1800" b="0" spc="-20" dirty="0">
                <a:latin typeface="Calibri"/>
                <a:cs typeface="Calibri"/>
              </a:rPr>
              <a:t>ways</a:t>
            </a:r>
            <a:r>
              <a:rPr sz="1800" b="0" spc="5" dirty="0">
                <a:latin typeface="Calibri"/>
                <a:cs typeface="Calibri"/>
              </a:rPr>
              <a:t> </a:t>
            </a:r>
            <a:r>
              <a:rPr sz="1800" b="0" spc="-10" dirty="0">
                <a:latin typeface="Calibri"/>
                <a:cs typeface="Calibri"/>
              </a:rPr>
              <a:t>to visualize</a:t>
            </a:r>
            <a:endParaRPr sz="1800">
              <a:latin typeface="Calibri"/>
              <a:cs typeface="Calibri"/>
            </a:endParaRPr>
          </a:p>
          <a:p>
            <a:pPr marL="12700">
              <a:lnSpc>
                <a:spcPct val="100000"/>
              </a:lnSpc>
            </a:pPr>
            <a:r>
              <a:rPr sz="1800" b="0" dirty="0">
                <a:latin typeface="Calibri"/>
                <a:cs typeface="Calibri"/>
              </a:rPr>
              <a:t>AD</a:t>
            </a:r>
            <a:r>
              <a:rPr sz="1800" b="0" spc="-10" dirty="0">
                <a:latin typeface="Calibri"/>
                <a:cs typeface="Calibri"/>
              </a:rPr>
              <a:t> relationships!</a:t>
            </a:r>
            <a:endParaRPr sz="1800">
              <a:latin typeface="Calibri"/>
              <a:cs typeface="Calibri"/>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1782" y="785541"/>
            <a:ext cx="2661920" cy="579755"/>
          </a:xfrm>
          <a:prstGeom prst="rect">
            <a:avLst/>
          </a:prstGeom>
        </p:spPr>
        <p:txBody>
          <a:bodyPr vert="horz" wrap="square" lIns="0" tIns="17145" rIns="0" bIns="0" rtlCol="0">
            <a:spAutoFit/>
          </a:bodyPr>
          <a:lstStyle/>
          <a:p>
            <a:pPr marL="12700">
              <a:lnSpc>
                <a:spcPct val="100000"/>
              </a:lnSpc>
              <a:spcBef>
                <a:spcPts val="135"/>
              </a:spcBef>
            </a:pPr>
            <a:r>
              <a:rPr spc="15" dirty="0"/>
              <a:t>No</a:t>
            </a:r>
            <a:r>
              <a:rPr spc="10" dirty="0"/>
              <a:t>n-</a:t>
            </a:r>
            <a:r>
              <a:rPr spc="15" dirty="0"/>
              <a:t>t</a:t>
            </a:r>
            <a:r>
              <a:rPr spc="-70" dirty="0"/>
              <a:t>r</a:t>
            </a:r>
            <a:r>
              <a:rPr spc="15" dirty="0"/>
              <a:t>a</a:t>
            </a:r>
            <a:r>
              <a:rPr spc="5" dirty="0"/>
              <a:t>nsi</a:t>
            </a:r>
            <a:r>
              <a:rPr spc="15" dirty="0"/>
              <a:t>t</a:t>
            </a:r>
            <a:r>
              <a:rPr spc="5" dirty="0"/>
              <a:t>i</a:t>
            </a:r>
            <a:r>
              <a:rPr spc="-25" dirty="0"/>
              <a:t>v</a:t>
            </a:r>
            <a:r>
              <a:rPr spc="15" dirty="0"/>
              <a:t>e</a:t>
            </a:r>
          </a:p>
        </p:txBody>
      </p:sp>
      <p:pic>
        <p:nvPicPr>
          <p:cNvPr id="3" name="object 3"/>
          <p:cNvPicPr/>
          <p:nvPr/>
        </p:nvPicPr>
        <p:blipFill>
          <a:blip r:embed="rId2" cstate="print"/>
          <a:stretch>
            <a:fillRect/>
          </a:stretch>
        </p:blipFill>
        <p:spPr>
          <a:xfrm>
            <a:off x="1297998" y="2721543"/>
            <a:ext cx="7485251" cy="3339440"/>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1782" y="785541"/>
            <a:ext cx="2661920" cy="579755"/>
          </a:xfrm>
          <a:prstGeom prst="rect">
            <a:avLst/>
          </a:prstGeom>
        </p:spPr>
        <p:txBody>
          <a:bodyPr vert="horz" wrap="square" lIns="0" tIns="17145" rIns="0" bIns="0" rtlCol="0">
            <a:spAutoFit/>
          </a:bodyPr>
          <a:lstStyle/>
          <a:p>
            <a:pPr marL="12700">
              <a:lnSpc>
                <a:spcPct val="100000"/>
              </a:lnSpc>
              <a:spcBef>
                <a:spcPts val="135"/>
              </a:spcBef>
            </a:pPr>
            <a:r>
              <a:rPr spc="15" dirty="0"/>
              <a:t>No</a:t>
            </a:r>
            <a:r>
              <a:rPr spc="10" dirty="0"/>
              <a:t>n-</a:t>
            </a:r>
            <a:r>
              <a:rPr spc="15" dirty="0"/>
              <a:t>t</a:t>
            </a:r>
            <a:r>
              <a:rPr spc="-70" dirty="0"/>
              <a:t>r</a:t>
            </a:r>
            <a:r>
              <a:rPr spc="15" dirty="0"/>
              <a:t>a</a:t>
            </a:r>
            <a:r>
              <a:rPr spc="5" dirty="0"/>
              <a:t>nsi</a:t>
            </a:r>
            <a:r>
              <a:rPr spc="15" dirty="0"/>
              <a:t>t</a:t>
            </a:r>
            <a:r>
              <a:rPr spc="5" dirty="0"/>
              <a:t>i</a:t>
            </a:r>
            <a:r>
              <a:rPr spc="-25" dirty="0"/>
              <a:t>v</a:t>
            </a:r>
            <a:r>
              <a:rPr spc="15" dirty="0"/>
              <a:t>e</a:t>
            </a:r>
          </a:p>
        </p:txBody>
      </p:sp>
      <p:pic>
        <p:nvPicPr>
          <p:cNvPr id="3" name="object 3"/>
          <p:cNvPicPr/>
          <p:nvPr/>
        </p:nvPicPr>
        <p:blipFill>
          <a:blip r:embed="rId2" cstate="print"/>
          <a:stretch>
            <a:fillRect/>
          </a:stretch>
        </p:blipFill>
        <p:spPr>
          <a:xfrm>
            <a:off x="1297998" y="2721543"/>
            <a:ext cx="7485251" cy="3339440"/>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1782" y="785541"/>
            <a:ext cx="2661920" cy="579755"/>
          </a:xfrm>
          <a:prstGeom prst="rect">
            <a:avLst/>
          </a:prstGeom>
        </p:spPr>
        <p:txBody>
          <a:bodyPr vert="horz" wrap="square" lIns="0" tIns="17145" rIns="0" bIns="0" rtlCol="0">
            <a:spAutoFit/>
          </a:bodyPr>
          <a:lstStyle/>
          <a:p>
            <a:pPr marL="12700">
              <a:lnSpc>
                <a:spcPct val="100000"/>
              </a:lnSpc>
              <a:spcBef>
                <a:spcPts val="135"/>
              </a:spcBef>
            </a:pPr>
            <a:r>
              <a:rPr spc="15" dirty="0"/>
              <a:t>No</a:t>
            </a:r>
            <a:r>
              <a:rPr spc="10" dirty="0"/>
              <a:t>n-</a:t>
            </a:r>
            <a:r>
              <a:rPr spc="15" dirty="0"/>
              <a:t>t</a:t>
            </a:r>
            <a:r>
              <a:rPr spc="-70" dirty="0"/>
              <a:t>r</a:t>
            </a:r>
            <a:r>
              <a:rPr spc="15" dirty="0"/>
              <a:t>a</a:t>
            </a:r>
            <a:r>
              <a:rPr spc="5" dirty="0"/>
              <a:t>nsi</a:t>
            </a:r>
            <a:r>
              <a:rPr spc="15" dirty="0"/>
              <a:t>t</a:t>
            </a:r>
            <a:r>
              <a:rPr spc="5" dirty="0"/>
              <a:t>i</a:t>
            </a:r>
            <a:r>
              <a:rPr spc="-25" dirty="0"/>
              <a:t>v</a:t>
            </a:r>
            <a:r>
              <a:rPr spc="15" dirty="0"/>
              <a:t>e</a:t>
            </a:r>
          </a:p>
        </p:txBody>
      </p:sp>
      <p:pic>
        <p:nvPicPr>
          <p:cNvPr id="3" name="object 3"/>
          <p:cNvPicPr/>
          <p:nvPr/>
        </p:nvPicPr>
        <p:blipFill>
          <a:blip r:embed="rId2" cstate="print"/>
          <a:stretch>
            <a:fillRect/>
          </a:stretch>
        </p:blipFill>
        <p:spPr>
          <a:xfrm>
            <a:off x="1297998" y="2721543"/>
            <a:ext cx="7485251" cy="3339440"/>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1782" y="785541"/>
            <a:ext cx="2661920" cy="579755"/>
          </a:xfrm>
          <a:prstGeom prst="rect">
            <a:avLst/>
          </a:prstGeom>
        </p:spPr>
        <p:txBody>
          <a:bodyPr vert="horz" wrap="square" lIns="0" tIns="17145" rIns="0" bIns="0" rtlCol="0">
            <a:spAutoFit/>
          </a:bodyPr>
          <a:lstStyle/>
          <a:p>
            <a:pPr marL="12700">
              <a:lnSpc>
                <a:spcPct val="100000"/>
              </a:lnSpc>
              <a:spcBef>
                <a:spcPts val="135"/>
              </a:spcBef>
            </a:pPr>
            <a:r>
              <a:rPr spc="15" dirty="0"/>
              <a:t>No</a:t>
            </a:r>
            <a:r>
              <a:rPr spc="10" dirty="0"/>
              <a:t>n-</a:t>
            </a:r>
            <a:r>
              <a:rPr spc="15" dirty="0"/>
              <a:t>t</a:t>
            </a:r>
            <a:r>
              <a:rPr spc="-70" dirty="0"/>
              <a:t>r</a:t>
            </a:r>
            <a:r>
              <a:rPr spc="15" dirty="0"/>
              <a:t>a</a:t>
            </a:r>
            <a:r>
              <a:rPr spc="5" dirty="0"/>
              <a:t>nsi</a:t>
            </a:r>
            <a:r>
              <a:rPr spc="15" dirty="0"/>
              <a:t>t</a:t>
            </a:r>
            <a:r>
              <a:rPr spc="5" dirty="0"/>
              <a:t>i</a:t>
            </a:r>
            <a:r>
              <a:rPr spc="-25" dirty="0"/>
              <a:t>v</a:t>
            </a:r>
            <a:r>
              <a:rPr spc="15" dirty="0"/>
              <a:t>e</a:t>
            </a:r>
          </a:p>
        </p:txBody>
      </p:sp>
      <p:pic>
        <p:nvPicPr>
          <p:cNvPr id="3" name="object 3"/>
          <p:cNvPicPr/>
          <p:nvPr/>
        </p:nvPicPr>
        <p:blipFill>
          <a:blip r:embed="rId2" cstate="print"/>
          <a:stretch>
            <a:fillRect/>
          </a:stretch>
        </p:blipFill>
        <p:spPr>
          <a:xfrm>
            <a:off x="1297998" y="2721543"/>
            <a:ext cx="7485251" cy="3339440"/>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332174"/>
            <a:ext cx="4281805" cy="1080135"/>
          </a:xfrm>
          <a:prstGeom prst="rect">
            <a:avLst/>
          </a:prstGeom>
        </p:spPr>
        <p:txBody>
          <a:bodyPr vert="horz" wrap="square" lIns="0" tIns="74295" rIns="0" bIns="0" rtlCol="0">
            <a:spAutoFit/>
          </a:bodyPr>
          <a:lstStyle/>
          <a:p>
            <a:pPr marL="12700" marR="5080">
              <a:lnSpc>
                <a:spcPts val="3940"/>
              </a:lnSpc>
              <a:spcBef>
                <a:spcPts val="585"/>
              </a:spcBef>
            </a:pPr>
            <a:r>
              <a:rPr spc="10" dirty="0"/>
              <a:t>Windows</a:t>
            </a:r>
            <a:r>
              <a:rPr spc="-30" dirty="0"/>
              <a:t> </a:t>
            </a:r>
            <a:r>
              <a:rPr spc="15" dirty="0"/>
              <a:t>Domains</a:t>
            </a:r>
            <a:r>
              <a:rPr spc="-30" dirty="0"/>
              <a:t> </a:t>
            </a:r>
            <a:r>
              <a:rPr spc="15" dirty="0"/>
              <a:t>and </a:t>
            </a:r>
            <a:r>
              <a:rPr spc="-800" dirty="0"/>
              <a:t> </a:t>
            </a:r>
            <a:r>
              <a:rPr spc="5" dirty="0"/>
              <a:t>Active</a:t>
            </a:r>
            <a:r>
              <a:rPr spc="10" dirty="0"/>
              <a:t> </a:t>
            </a:r>
            <a:r>
              <a:rPr dirty="0"/>
              <a:t>Directory</a:t>
            </a:r>
          </a:p>
        </p:txBody>
      </p:sp>
      <p:sp>
        <p:nvSpPr>
          <p:cNvPr id="3" name="object 3"/>
          <p:cNvSpPr txBox="1"/>
          <p:nvPr/>
        </p:nvSpPr>
        <p:spPr>
          <a:xfrm>
            <a:off x="690181" y="1723770"/>
            <a:ext cx="8260080" cy="628650"/>
          </a:xfrm>
          <a:prstGeom prst="rect">
            <a:avLst/>
          </a:prstGeom>
        </p:spPr>
        <p:txBody>
          <a:bodyPr vert="horz" wrap="square" lIns="0" tIns="76835" rIns="0" bIns="0" rtlCol="0">
            <a:spAutoFit/>
          </a:bodyPr>
          <a:lstStyle/>
          <a:p>
            <a:pPr marL="335280" marR="5080" indent="-323215">
              <a:lnSpc>
                <a:spcPts val="2110"/>
              </a:lnSpc>
              <a:spcBef>
                <a:spcPts val="605"/>
              </a:spcBef>
              <a:buSzPct val="45454"/>
              <a:buFont typeface="Wingdings"/>
              <a:buChar char=""/>
              <a:tabLst>
                <a:tab pos="335280" algn="l"/>
                <a:tab pos="335915" algn="l"/>
              </a:tabLst>
            </a:pPr>
            <a:r>
              <a:rPr sz="2200" spc="-10" dirty="0">
                <a:latin typeface="Calibri"/>
                <a:cs typeface="Calibri"/>
              </a:rPr>
              <a:t>Now</a:t>
            </a:r>
            <a:r>
              <a:rPr sz="2200" spc="20" dirty="0">
                <a:latin typeface="Calibri"/>
                <a:cs typeface="Calibri"/>
              </a:rPr>
              <a:t> </a:t>
            </a:r>
            <a:r>
              <a:rPr sz="2200" spc="-15" dirty="0">
                <a:latin typeface="Calibri"/>
                <a:cs typeface="Calibri"/>
              </a:rPr>
              <a:t>we</a:t>
            </a:r>
            <a:r>
              <a:rPr sz="2200" spc="15" dirty="0">
                <a:latin typeface="Calibri"/>
                <a:cs typeface="Calibri"/>
              </a:rPr>
              <a:t> </a:t>
            </a:r>
            <a:r>
              <a:rPr sz="2200" spc="-15" dirty="0">
                <a:latin typeface="Calibri"/>
                <a:cs typeface="Calibri"/>
              </a:rPr>
              <a:t>understand</a:t>
            </a:r>
            <a:r>
              <a:rPr sz="2200" spc="-20" dirty="0">
                <a:latin typeface="Calibri"/>
                <a:cs typeface="Calibri"/>
              </a:rPr>
              <a:t> </a:t>
            </a:r>
            <a:r>
              <a:rPr sz="2200" spc="-10" dirty="0">
                <a:latin typeface="Calibri"/>
                <a:cs typeface="Calibri"/>
              </a:rPr>
              <a:t>the</a:t>
            </a:r>
            <a:r>
              <a:rPr sz="2200" spc="15" dirty="0">
                <a:latin typeface="Calibri"/>
                <a:cs typeface="Calibri"/>
              </a:rPr>
              <a:t> </a:t>
            </a:r>
            <a:r>
              <a:rPr sz="2200" spc="-5" dirty="0">
                <a:latin typeface="Calibri"/>
                <a:cs typeface="Calibri"/>
              </a:rPr>
              <a:t>basic</a:t>
            </a:r>
            <a:r>
              <a:rPr sz="2200" spc="-10" dirty="0">
                <a:latin typeface="Calibri"/>
                <a:cs typeface="Calibri"/>
              </a:rPr>
              <a:t> </a:t>
            </a:r>
            <a:r>
              <a:rPr sz="2200" spc="-5" dirty="0">
                <a:latin typeface="Calibri"/>
                <a:cs typeface="Calibri"/>
              </a:rPr>
              <a:t>“logical”</a:t>
            </a:r>
            <a:r>
              <a:rPr sz="2200" dirty="0">
                <a:latin typeface="Calibri"/>
                <a:cs typeface="Calibri"/>
              </a:rPr>
              <a:t> </a:t>
            </a:r>
            <a:r>
              <a:rPr sz="2200" spc="-10" dirty="0">
                <a:latin typeface="Calibri"/>
                <a:cs typeface="Calibri"/>
              </a:rPr>
              <a:t>structure </a:t>
            </a:r>
            <a:r>
              <a:rPr sz="2200" dirty="0">
                <a:latin typeface="Calibri"/>
                <a:cs typeface="Calibri"/>
              </a:rPr>
              <a:t>of </a:t>
            </a:r>
            <a:r>
              <a:rPr sz="2200" spc="-25" dirty="0">
                <a:latin typeface="Calibri"/>
                <a:cs typeface="Calibri"/>
              </a:rPr>
              <a:t>AD,</a:t>
            </a:r>
            <a:r>
              <a:rPr sz="2200" dirty="0">
                <a:latin typeface="Calibri"/>
                <a:cs typeface="Calibri"/>
              </a:rPr>
              <a:t> </a:t>
            </a:r>
            <a:r>
              <a:rPr sz="2200" spc="-10" dirty="0">
                <a:latin typeface="Calibri"/>
                <a:cs typeface="Calibri"/>
              </a:rPr>
              <a:t>what</a:t>
            </a:r>
            <a:r>
              <a:rPr sz="2200" dirty="0">
                <a:latin typeface="Calibri"/>
                <a:cs typeface="Calibri"/>
              </a:rPr>
              <a:t> </a:t>
            </a:r>
            <a:r>
              <a:rPr sz="2200" spc="-5" dirty="0">
                <a:latin typeface="Calibri"/>
                <a:cs typeface="Calibri"/>
              </a:rPr>
              <a:t>does</a:t>
            </a:r>
            <a:r>
              <a:rPr sz="2200" spc="15" dirty="0">
                <a:latin typeface="Calibri"/>
                <a:cs typeface="Calibri"/>
              </a:rPr>
              <a:t> </a:t>
            </a:r>
            <a:r>
              <a:rPr sz="2200" spc="-10" dirty="0">
                <a:latin typeface="Calibri"/>
                <a:cs typeface="Calibri"/>
              </a:rPr>
              <a:t>the </a:t>
            </a:r>
            <a:r>
              <a:rPr sz="2200" spc="-484" dirty="0">
                <a:latin typeface="Calibri"/>
                <a:cs typeface="Calibri"/>
              </a:rPr>
              <a:t> </a:t>
            </a:r>
            <a:r>
              <a:rPr sz="2200" spc="-25" dirty="0">
                <a:latin typeface="Calibri"/>
                <a:cs typeface="Calibri"/>
              </a:rPr>
              <a:t>system</a:t>
            </a:r>
            <a:r>
              <a:rPr sz="2200" spc="20" dirty="0">
                <a:latin typeface="Calibri"/>
                <a:cs typeface="Calibri"/>
              </a:rPr>
              <a:t> </a:t>
            </a:r>
            <a:r>
              <a:rPr sz="2200" spc="-5" dirty="0">
                <a:latin typeface="Calibri"/>
                <a:cs typeface="Calibri"/>
              </a:rPr>
              <a:t>actually</a:t>
            </a:r>
            <a:r>
              <a:rPr sz="2200" spc="-15" dirty="0">
                <a:latin typeface="Calibri"/>
                <a:cs typeface="Calibri"/>
              </a:rPr>
              <a:t> </a:t>
            </a:r>
            <a:r>
              <a:rPr sz="2200" spc="-5" dirty="0">
                <a:latin typeface="Calibri"/>
                <a:cs typeface="Calibri"/>
              </a:rPr>
              <a:t>look</a:t>
            </a:r>
            <a:r>
              <a:rPr sz="2200" spc="5" dirty="0">
                <a:latin typeface="Calibri"/>
                <a:cs typeface="Calibri"/>
              </a:rPr>
              <a:t> </a:t>
            </a:r>
            <a:r>
              <a:rPr sz="2200" spc="-20" dirty="0">
                <a:latin typeface="Calibri"/>
                <a:cs typeface="Calibri"/>
              </a:rPr>
              <a:t>like?</a:t>
            </a:r>
            <a:endParaRPr sz="2200">
              <a:latin typeface="Calibri"/>
              <a:cs typeface="Calibri"/>
            </a:endParaRPr>
          </a:p>
        </p:txBody>
      </p:sp>
      <p:sp>
        <p:nvSpPr>
          <p:cNvPr id="4" name="object 4"/>
          <p:cNvSpPr txBox="1"/>
          <p:nvPr/>
        </p:nvSpPr>
        <p:spPr>
          <a:xfrm>
            <a:off x="690181" y="5436235"/>
            <a:ext cx="8771255" cy="1241425"/>
          </a:xfrm>
          <a:prstGeom prst="rect">
            <a:avLst/>
          </a:prstGeom>
        </p:spPr>
        <p:txBody>
          <a:bodyPr vert="horz" wrap="square" lIns="0" tIns="76835" rIns="0" bIns="0" rtlCol="0">
            <a:spAutoFit/>
          </a:bodyPr>
          <a:lstStyle/>
          <a:p>
            <a:pPr marL="335280" marR="5080" indent="-323215">
              <a:lnSpc>
                <a:spcPts val="2110"/>
              </a:lnSpc>
              <a:spcBef>
                <a:spcPts val="605"/>
              </a:spcBef>
              <a:buSzPct val="45454"/>
              <a:buFont typeface="Wingdings"/>
              <a:buChar char=""/>
              <a:tabLst>
                <a:tab pos="335280" algn="l"/>
                <a:tab pos="335915" algn="l"/>
              </a:tabLst>
            </a:pPr>
            <a:r>
              <a:rPr sz="2200" b="1" spc="-10" dirty="0">
                <a:latin typeface="Calibri"/>
                <a:cs typeface="Calibri"/>
              </a:rPr>
              <a:t>Domain</a:t>
            </a:r>
            <a:r>
              <a:rPr sz="2200" b="1" spc="30" dirty="0">
                <a:latin typeface="Calibri"/>
                <a:cs typeface="Calibri"/>
              </a:rPr>
              <a:t> </a:t>
            </a:r>
            <a:r>
              <a:rPr sz="2200" b="1" spc="-15" dirty="0">
                <a:latin typeface="Calibri"/>
                <a:cs typeface="Calibri"/>
              </a:rPr>
              <a:t>controllers</a:t>
            </a:r>
            <a:r>
              <a:rPr sz="2200" b="1" spc="50" dirty="0">
                <a:latin typeface="Calibri"/>
                <a:cs typeface="Calibri"/>
              </a:rPr>
              <a:t> </a:t>
            </a:r>
            <a:r>
              <a:rPr sz="2200" spc="-15" dirty="0">
                <a:latin typeface="Calibri"/>
                <a:cs typeface="Calibri"/>
              </a:rPr>
              <a:t>are</a:t>
            </a:r>
            <a:r>
              <a:rPr sz="2200" spc="-5" dirty="0">
                <a:latin typeface="Calibri"/>
                <a:cs typeface="Calibri"/>
              </a:rPr>
              <a:t> special</a:t>
            </a:r>
            <a:r>
              <a:rPr sz="2200" dirty="0">
                <a:latin typeface="Calibri"/>
                <a:cs typeface="Calibri"/>
              </a:rPr>
              <a:t> </a:t>
            </a:r>
            <a:r>
              <a:rPr sz="2200" spc="-10" dirty="0">
                <a:latin typeface="Calibri"/>
                <a:cs typeface="Calibri"/>
              </a:rPr>
              <a:t>servers</a:t>
            </a:r>
            <a:r>
              <a:rPr sz="2200" dirty="0">
                <a:latin typeface="Calibri"/>
                <a:cs typeface="Calibri"/>
              </a:rPr>
              <a:t> </a:t>
            </a:r>
            <a:r>
              <a:rPr sz="2200" spc="-5" dirty="0">
                <a:latin typeface="Calibri"/>
                <a:cs typeface="Calibri"/>
              </a:rPr>
              <a:t>in AD</a:t>
            </a:r>
            <a:r>
              <a:rPr sz="2200" spc="10" dirty="0">
                <a:latin typeface="Calibri"/>
                <a:cs typeface="Calibri"/>
              </a:rPr>
              <a:t> </a:t>
            </a:r>
            <a:r>
              <a:rPr sz="2200" spc="-15" dirty="0">
                <a:latin typeface="Calibri"/>
                <a:cs typeface="Calibri"/>
              </a:rPr>
              <a:t>that</a:t>
            </a:r>
            <a:r>
              <a:rPr sz="2200" spc="20" dirty="0">
                <a:latin typeface="Calibri"/>
                <a:cs typeface="Calibri"/>
              </a:rPr>
              <a:t> </a:t>
            </a:r>
            <a:r>
              <a:rPr sz="2200" spc="-25" dirty="0">
                <a:latin typeface="Calibri"/>
                <a:cs typeface="Calibri"/>
              </a:rPr>
              <a:t>keep</a:t>
            </a:r>
            <a:r>
              <a:rPr sz="2200" spc="20" dirty="0">
                <a:latin typeface="Calibri"/>
                <a:cs typeface="Calibri"/>
              </a:rPr>
              <a:t> </a:t>
            </a:r>
            <a:r>
              <a:rPr sz="2200" spc="-10" dirty="0">
                <a:latin typeface="Calibri"/>
                <a:cs typeface="Calibri"/>
              </a:rPr>
              <a:t>copies</a:t>
            </a:r>
            <a:r>
              <a:rPr sz="2200" spc="15" dirty="0">
                <a:latin typeface="Calibri"/>
                <a:cs typeface="Calibri"/>
              </a:rPr>
              <a:t> </a:t>
            </a:r>
            <a:r>
              <a:rPr sz="2200" dirty="0">
                <a:latin typeface="Calibri"/>
                <a:cs typeface="Calibri"/>
              </a:rPr>
              <a:t>of</a:t>
            </a:r>
            <a:r>
              <a:rPr sz="2200" spc="15" dirty="0">
                <a:latin typeface="Calibri"/>
                <a:cs typeface="Calibri"/>
              </a:rPr>
              <a:t> </a:t>
            </a:r>
            <a:r>
              <a:rPr sz="2200" spc="-10" dirty="0">
                <a:latin typeface="Calibri"/>
                <a:cs typeface="Calibri"/>
              </a:rPr>
              <a:t>the</a:t>
            </a:r>
            <a:r>
              <a:rPr sz="2200" spc="5" dirty="0">
                <a:latin typeface="Calibri"/>
                <a:cs typeface="Calibri"/>
              </a:rPr>
              <a:t> </a:t>
            </a:r>
            <a:r>
              <a:rPr sz="2200" spc="-15" dirty="0">
                <a:latin typeface="Calibri"/>
                <a:cs typeface="Calibri"/>
              </a:rPr>
              <a:t>entire </a:t>
            </a:r>
            <a:r>
              <a:rPr sz="2200" spc="-480" dirty="0">
                <a:latin typeface="Calibri"/>
                <a:cs typeface="Calibri"/>
              </a:rPr>
              <a:t> </a:t>
            </a:r>
            <a:r>
              <a:rPr sz="2200" spc="-10" dirty="0">
                <a:latin typeface="Calibri"/>
                <a:cs typeface="Calibri"/>
              </a:rPr>
              <a:t>directory/database</a:t>
            </a:r>
            <a:endParaRPr sz="2200">
              <a:latin typeface="Calibri"/>
              <a:cs typeface="Calibri"/>
            </a:endParaRPr>
          </a:p>
          <a:p>
            <a:pPr marL="335280" marR="197485" indent="-323215">
              <a:lnSpc>
                <a:spcPts val="2110"/>
              </a:lnSpc>
              <a:spcBef>
                <a:spcPts val="605"/>
              </a:spcBef>
              <a:buSzPct val="45454"/>
              <a:buFont typeface="Wingdings"/>
              <a:buChar char=""/>
              <a:tabLst>
                <a:tab pos="335280" algn="l"/>
                <a:tab pos="335915" algn="l"/>
              </a:tabLst>
            </a:pPr>
            <a:r>
              <a:rPr sz="2200" spc="-5" dirty="0">
                <a:latin typeface="Calibri"/>
                <a:cs typeface="Calibri"/>
              </a:rPr>
              <a:t>When</a:t>
            </a:r>
            <a:r>
              <a:rPr sz="2200" spc="15" dirty="0">
                <a:latin typeface="Calibri"/>
                <a:cs typeface="Calibri"/>
              </a:rPr>
              <a:t> </a:t>
            </a:r>
            <a:r>
              <a:rPr sz="2200" spc="-10" dirty="0">
                <a:latin typeface="Calibri"/>
                <a:cs typeface="Calibri"/>
              </a:rPr>
              <a:t>the</a:t>
            </a:r>
            <a:r>
              <a:rPr sz="2200" dirty="0">
                <a:latin typeface="Calibri"/>
                <a:cs typeface="Calibri"/>
              </a:rPr>
              <a:t> </a:t>
            </a:r>
            <a:r>
              <a:rPr sz="2200" spc="-10" dirty="0">
                <a:latin typeface="Calibri"/>
                <a:cs typeface="Calibri"/>
              </a:rPr>
              <a:t>directory</a:t>
            </a:r>
            <a:r>
              <a:rPr sz="2200" spc="10" dirty="0">
                <a:latin typeface="Calibri"/>
                <a:cs typeface="Calibri"/>
              </a:rPr>
              <a:t> </a:t>
            </a:r>
            <a:r>
              <a:rPr sz="2200" spc="-10" dirty="0">
                <a:latin typeface="Calibri"/>
                <a:cs typeface="Calibri"/>
              </a:rPr>
              <a:t>changes,</a:t>
            </a:r>
            <a:r>
              <a:rPr sz="2200" spc="5" dirty="0">
                <a:latin typeface="Calibri"/>
                <a:cs typeface="Calibri"/>
              </a:rPr>
              <a:t> </a:t>
            </a:r>
            <a:r>
              <a:rPr sz="2200" dirty="0">
                <a:latin typeface="Calibri"/>
                <a:cs typeface="Calibri"/>
              </a:rPr>
              <a:t>DCs </a:t>
            </a:r>
            <a:r>
              <a:rPr sz="2200" spc="-15" dirty="0">
                <a:latin typeface="Calibri"/>
                <a:cs typeface="Calibri"/>
              </a:rPr>
              <a:t>“replicate”</a:t>
            </a:r>
            <a:r>
              <a:rPr sz="2200" spc="10" dirty="0">
                <a:latin typeface="Calibri"/>
                <a:cs typeface="Calibri"/>
              </a:rPr>
              <a:t> </a:t>
            </a:r>
            <a:r>
              <a:rPr sz="2200" spc="-10" dirty="0">
                <a:latin typeface="Calibri"/>
                <a:cs typeface="Calibri"/>
              </a:rPr>
              <a:t>the</a:t>
            </a:r>
            <a:r>
              <a:rPr sz="2200" spc="20" dirty="0">
                <a:latin typeface="Calibri"/>
                <a:cs typeface="Calibri"/>
              </a:rPr>
              <a:t> </a:t>
            </a:r>
            <a:r>
              <a:rPr sz="2200" spc="-10" dirty="0">
                <a:latin typeface="Calibri"/>
                <a:cs typeface="Calibri"/>
              </a:rPr>
              <a:t>changes</a:t>
            </a:r>
            <a:r>
              <a:rPr sz="2200" spc="10" dirty="0">
                <a:latin typeface="Calibri"/>
                <a:cs typeface="Calibri"/>
              </a:rPr>
              <a:t> </a:t>
            </a:r>
            <a:r>
              <a:rPr sz="2200" spc="-5" dirty="0">
                <a:latin typeface="Calibri"/>
                <a:cs typeface="Calibri"/>
              </a:rPr>
              <a:t>out</a:t>
            </a:r>
            <a:r>
              <a:rPr sz="2200" spc="5" dirty="0">
                <a:latin typeface="Calibri"/>
                <a:cs typeface="Calibri"/>
              </a:rPr>
              <a:t> </a:t>
            </a:r>
            <a:r>
              <a:rPr sz="2200" spc="-20" dirty="0">
                <a:latin typeface="Calibri"/>
                <a:cs typeface="Calibri"/>
              </a:rPr>
              <a:t>to</a:t>
            </a:r>
            <a:r>
              <a:rPr sz="2200" spc="10" dirty="0">
                <a:latin typeface="Calibri"/>
                <a:cs typeface="Calibri"/>
              </a:rPr>
              <a:t> </a:t>
            </a:r>
            <a:r>
              <a:rPr sz="2200" spc="-5" dirty="0">
                <a:latin typeface="Calibri"/>
                <a:cs typeface="Calibri"/>
              </a:rPr>
              <a:t>all other </a:t>
            </a:r>
            <a:r>
              <a:rPr sz="2200" spc="-484" dirty="0">
                <a:latin typeface="Calibri"/>
                <a:cs typeface="Calibri"/>
              </a:rPr>
              <a:t> </a:t>
            </a:r>
            <a:r>
              <a:rPr sz="2200" spc="-5" dirty="0">
                <a:latin typeface="Calibri"/>
                <a:cs typeface="Calibri"/>
              </a:rPr>
              <a:t>DCs</a:t>
            </a:r>
            <a:r>
              <a:rPr sz="2200" spc="-10" dirty="0">
                <a:latin typeface="Calibri"/>
                <a:cs typeface="Calibri"/>
              </a:rPr>
              <a:t> </a:t>
            </a:r>
            <a:r>
              <a:rPr sz="2200" spc="-20" dirty="0">
                <a:latin typeface="Calibri"/>
                <a:cs typeface="Calibri"/>
              </a:rPr>
              <a:t>to</a:t>
            </a:r>
            <a:r>
              <a:rPr sz="2200" spc="10" dirty="0">
                <a:latin typeface="Calibri"/>
                <a:cs typeface="Calibri"/>
              </a:rPr>
              <a:t> </a:t>
            </a:r>
            <a:r>
              <a:rPr sz="2200" spc="-10" dirty="0">
                <a:latin typeface="Calibri"/>
                <a:cs typeface="Calibri"/>
              </a:rPr>
              <a:t>maintain consistency</a:t>
            </a:r>
            <a:endParaRPr sz="2200">
              <a:latin typeface="Calibri"/>
              <a:cs typeface="Calibri"/>
            </a:endParaRPr>
          </a:p>
        </p:txBody>
      </p:sp>
      <p:pic>
        <p:nvPicPr>
          <p:cNvPr id="5" name="object 5"/>
          <p:cNvPicPr/>
          <p:nvPr/>
        </p:nvPicPr>
        <p:blipFill>
          <a:blip r:embed="rId2" cstate="print"/>
          <a:stretch>
            <a:fillRect/>
          </a:stretch>
        </p:blipFill>
        <p:spPr>
          <a:xfrm>
            <a:off x="1737931" y="2534171"/>
            <a:ext cx="6600824" cy="2602648"/>
          </a:xfrm>
          <a:prstGeom prst="rect">
            <a:avLst/>
          </a:prstGeom>
        </p:spPr>
      </p:pic>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8319770" cy="579755"/>
          </a:xfrm>
          <a:prstGeom prst="rect">
            <a:avLst/>
          </a:prstGeom>
        </p:spPr>
        <p:txBody>
          <a:bodyPr vert="horz" wrap="square" lIns="0" tIns="17145" rIns="0" bIns="0" rtlCol="0">
            <a:spAutoFit/>
          </a:bodyPr>
          <a:lstStyle/>
          <a:p>
            <a:pPr marL="12700">
              <a:lnSpc>
                <a:spcPct val="100000"/>
              </a:lnSpc>
              <a:spcBef>
                <a:spcPts val="135"/>
              </a:spcBef>
            </a:pPr>
            <a:r>
              <a:rPr spc="15" dirty="0"/>
              <a:t>DCs</a:t>
            </a:r>
            <a:r>
              <a:rPr spc="20" dirty="0"/>
              <a:t> </a:t>
            </a:r>
            <a:r>
              <a:rPr spc="10" dirty="0"/>
              <a:t>manage</a:t>
            </a:r>
            <a:r>
              <a:rPr spc="5" dirty="0"/>
              <a:t> </a:t>
            </a:r>
            <a:r>
              <a:rPr spc="10" dirty="0"/>
              <a:t>authn</a:t>
            </a:r>
            <a:r>
              <a:rPr spc="5" dirty="0"/>
              <a:t> </a:t>
            </a:r>
            <a:r>
              <a:rPr spc="10" dirty="0"/>
              <a:t>and</a:t>
            </a:r>
            <a:r>
              <a:rPr spc="5" dirty="0"/>
              <a:t> </a:t>
            </a:r>
            <a:r>
              <a:rPr spc="10" dirty="0"/>
              <a:t>authz</a:t>
            </a:r>
            <a:r>
              <a:rPr spc="20" dirty="0"/>
              <a:t> </a:t>
            </a:r>
            <a:r>
              <a:rPr spc="-15" dirty="0"/>
              <a:t>for</a:t>
            </a:r>
            <a:r>
              <a:rPr spc="10" dirty="0"/>
              <a:t> the</a:t>
            </a:r>
            <a:r>
              <a:rPr spc="15" dirty="0"/>
              <a:t> domain</a:t>
            </a:r>
          </a:p>
        </p:txBody>
      </p:sp>
      <p:sp>
        <p:nvSpPr>
          <p:cNvPr id="3" name="object 3"/>
          <p:cNvSpPr txBox="1"/>
          <p:nvPr/>
        </p:nvSpPr>
        <p:spPr>
          <a:xfrm>
            <a:off x="1112329" y="1279968"/>
            <a:ext cx="7757159" cy="1082040"/>
          </a:xfrm>
          <a:prstGeom prst="rect">
            <a:avLst/>
          </a:prstGeom>
        </p:spPr>
        <p:txBody>
          <a:bodyPr vert="horz" wrap="square" lIns="0" tIns="11430" rIns="0" bIns="0" rtlCol="0">
            <a:spAutoFit/>
          </a:bodyPr>
          <a:lstStyle/>
          <a:p>
            <a:pPr marL="12700" marR="5080">
              <a:lnSpc>
                <a:spcPct val="101299"/>
              </a:lnSpc>
              <a:spcBef>
                <a:spcPts val="90"/>
              </a:spcBef>
            </a:pPr>
            <a:r>
              <a:rPr sz="2300" spc="5" dirty="0">
                <a:latin typeface="Calibri"/>
                <a:cs typeface="Calibri"/>
              </a:rPr>
              <a:t>DCs</a:t>
            </a:r>
            <a:r>
              <a:rPr sz="2300" spc="20" dirty="0">
                <a:latin typeface="Calibri"/>
                <a:cs typeface="Calibri"/>
              </a:rPr>
              <a:t> </a:t>
            </a:r>
            <a:r>
              <a:rPr sz="2300" spc="-5" dirty="0">
                <a:latin typeface="Calibri"/>
                <a:cs typeface="Calibri"/>
              </a:rPr>
              <a:t>have</a:t>
            </a:r>
            <a:r>
              <a:rPr sz="2300" spc="-10" dirty="0">
                <a:latin typeface="Calibri"/>
                <a:cs typeface="Calibri"/>
              </a:rPr>
              <a:t> </a:t>
            </a:r>
            <a:r>
              <a:rPr sz="2300" dirty="0">
                <a:latin typeface="Calibri"/>
                <a:cs typeface="Calibri"/>
              </a:rPr>
              <a:t>password</a:t>
            </a:r>
            <a:r>
              <a:rPr sz="2300" spc="10" dirty="0">
                <a:latin typeface="Calibri"/>
                <a:cs typeface="Calibri"/>
              </a:rPr>
              <a:t> </a:t>
            </a:r>
            <a:r>
              <a:rPr sz="2300" dirty="0">
                <a:latin typeface="Calibri"/>
                <a:cs typeface="Calibri"/>
              </a:rPr>
              <a:t>hashes/keys</a:t>
            </a:r>
            <a:r>
              <a:rPr sz="2300" spc="-5" dirty="0">
                <a:latin typeface="Calibri"/>
                <a:cs typeface="Calibri"/>
              </a:rPr>
              <a:t> </a:t>
            </a:r>
            <a:r>
              <a:rPr sz="2300" spc="-10" dirty="0">
                <a:latin typeface="Calibri"/>
                <a:cs typeface="Calibri"/>
              </a:rPr>
              <a:t>for</a:t>
            </a:r>
            <a:r>
              <a:rPr sz="2300" spc="15" dirty="0">
                <a:latin typeface="Calibri"/>
                <a:cs typeface="Calibri"/>
              </a:rPr>
              <a:t> </a:t>
            </a:r>
            <a:r>
              <a:rPr sz="2300" spc="10" dirty="0">
                <a:latin typeface="Calibri"/>
                <a:cs typeface="Calibri"/>
              </a:rPr>
              <a:t>every</a:t>
            </a:r>
            <a:r>
              <a:rPr sz="2300" dirty="0">
                <a:latin typeface="Calibri"/>
                <a:cs typeface="Calibri"/>
              </a:rPr>
              <a:t> </a:t>
            </a:r>
            <a:r>
              <a:rPr sz="2300" spc="5" dirty="0">
                <a:latin typeface="Calibri"/>
                <a:cs typeface="Calibri"/>
              </a:rPr>
              <a:t>account</a:t>
            </a:r>
            <a:r>
              <a:rPr sz="2300" spc="10" dirty="0">
                <a:latin typeface="Calibri"/>
                <a:cs typeface="Calibri"/>
              </a:rPr>
              <a:t> in</a:t>
            </a:r>
            <a:r>
              <a:rPr sz="2300" spc="5" dirty="0">
                <a:latin typeface="Calibri"/>
                <a:cs typeface="Calibri"/>
              </a:rPr>
              <a:t> </a:t>
            </a:r>
            <a:r>
              <a:rPr sz="2300" spc="10" dirty="0">
                <a:latin typeface="Calibri"/>
                <a:cs typeface="Calibri"/>
              </a:rPr>
              <a:t>the</a:t>
            </a:r>
            <a:r>
              <a:rPr sz="2300" spc="5" dirty="0">
                <a:latin typeface="Calibri"/>
                <a:cs typeface="Calibri"/>
              </a:rPr>
              <a:t> </a:t>
            </a:r>
            <a:r>
              <a:rPr sz="2300" spc="10" dirty="0">
                <a:latin typeface="Calibri"/>
                <a:cs typeface="Calibri"/>
              </a:rPr>
              <a:t>domain </a:t>
            </a:r>
            <a:r>
              <a:rPr sz="2300" spc="-505" dirty="0">
                <a:latin typeface="Calibri"/>
                <a:cs typeface="Calibri"/>
              </a:rPr>
              <a:t> </a:t>
            </a:r>
            <a:r>
              <a:rPr sz="2300" spc="10" dirty="0">
                <a:latin typeface="Calibri"/>
                <a:cs typeface="Calibri"/>
              </a:rPr>
              <a:t>(NTDS.DIT)</a:t>
            </a:r>
            <a:endParaRPr sz="2300">
              <a:latin typeface="Calibri"/>
              <a:cs typeface="Calibri"/>
            </a:endParaRPr>
          </a:p>
          <a:p>
            <a:pPr marL="414655" indent="-323850">
              <a:lnSpc>
                <a:spcPct val="100000"/>
              </a:lnSpc>
              <a:spcBef>
                <a:spcPts val="215"/>
              </a:spcBef>
              <a:buSzPct val="45238"/>
              <a:buFont typeface="Wingdings"/>
              <a:buChar char=""/>
              <a:tabLst>
                <a:tab pos="414655" algn="l"/>
                <a:tab pos="415290" algn="l"/>
              </a:tabLst>
            </a:pPr>
            <a:r>
              <a:rPr sz="2100" spc="-20" dirty="0">
                <a:latin typeface="Calibri"/>
                <a:cs typeface="Calibri"/>
              </a:rPr>
              <a:t>Valuable</a:t>
            </a:r>
            <a:r>
              <a:rPr sz="2100" spc="-55" dirty="0">
                <a:latin typeface="Calibri"/>
                <a:cs typeface="Calibri"/>
              </a:rPr>
              <a:t> </a:t>
            </a:r>
            <a:r>
              <a:rPr sz="2100" spc="-15" dirty="0">
                <a:latin typeface="Calibri"/>
                <a:cs typeface="Calibri"/>
              </a:rPr>
              <a:t>target</a:t>
            </a:r>
            <a:r>
              <a:rPr sz="2100" spc="-45" dirty="0">
                <a:latin typeface="Calibri"/>
                <a:cs typeface="Calibri"/>
              </a:rPr>
              <a:t> </a:t>
            </a:r>
            <a:r>
              <a:rPr sz="2100" spc="-20" dirty="0">
                <a:latin typeface="Calibri"/>
                <a:cs typeface="Calibri"/>
              </a:rPr>
              <a:t>for </a:t>
            </a:r>
            <a:r>
              <a:rPr sz="2100" spc="-25" dirty="0">
                <a:latin typeface="Calibri"/>
                <a:cs typeface="Calibri"/>
              </a:rPr>
              <a:t>attackers</a:t>
            </a:r>
            <a:endParaRPr sz="2100">
              <a:latin typeface="Calibri"/>
              <a:cs typeface="Calibri"/>
            </a:endParaRPr>
          </a:p>
        </p:txBody>
      </p:sp>
      <p:pic>
        <p:nvPicPr>
          <p:cNvPr id="4" name="object 4"/>
          <p:cNvPicPr/>
          <p:nvPr/>
        </p:nvPicPr>
        <p:blipFill>
          <a:blip r:embed="rId2" cstate="print"/>
          <a:stretch>
            <a:fillRect/>
          </a:stretch>
        </p:blipFill>
        <p:spPr>
          <a:xfrm>
            <a:off x="1737931" y="2583911"/>
            <a:ext cx="6600824" cy="4312501"/>
          </a:xfrm>
          <a:prstGeom prst="rect">
            <a:avLst/>
          </a:prstGeom>
        </p:spPr>
      </p:pic>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54443" y="2315359"/>
            <a:ext cx="6139200" cy="4461465"/>
          </a:xfrm>
          <a:prstGeom prst="rect">
            <a:avLst/>
          </a:prstGeom>
        </p:spPr>
      </p:pic>
      <p:sp>
        <p:nvSpPr>
          <p:cNvPr id="3" name="object 3"/>
          <p:cNvSpPr txBox="1"/>
          <p:nvPr/>
        </p:nvSpPr>
        <p:spPr>
          <a:xfrm>
            <a:off x="581977" y="581665"/>
            <a:ext cx="8319770" cy="579755"/>
          </a:xfrm>
          <a:prstGeom prst="rect">
            <a:avLst/>
          </a:prstGeom>
        </p:spPr>
        <p:txBody>
          <a:bodyPr vert="horz" wrap="square" lIns="0" tIns="17145" rIns="0" bIns="0" rtlCol="0">
            <a:spAutoFit/>
          </a:bodyPr>
          <a:lstStyle/>
          <a:p>
            <a:pPr marL="12700">
              <a:lnSpc>
                <a:spcPct val="100000"/>
              </a:lnSpc>
              <a:spcBef>
                <a:spcPts val="135"/>
              </a:spcBef>
            </a:pPr>
            <a:r>
              <a:rPr sz="3600" b="0" spc="15" dirty="0">
                <a:latin typeface="Calibri Light"/>
                <a:cs typeface="Calibri Light"/>
              </a:rPr>
              <a:t>DCs</a:t>
            </a:r>
            <a:r>
              <a:rPr sz="3600" b="0" spc="20" dirty="0">
                <a:latin typeface="Calibri Light"/>
                <a:cs typeface="Calibri Light"/>
              </a:rPr>
              <a:t> </a:t>
            </a:r>
            <a:r>
              <a:rPr sz="3600" b="0" spc="10" dirty="0">
                <a:latin typeface="Calibri Light"/>
                <a:cs typeface="Calibri Light"/>
              </a:rPr>
              <a:t>manage</a:t>
            </a:r>
            <a:r>
              <a:rPr sz="3600" b="0" spc="5" dirty="0">
                <a:latin typeface="Calibri Light"/>
                <a:cs typeface="Calibri Light"/>
              </a:rPr>
              <a:t> </a:t>
            </a:r>
            <a:r>
              <a:rPr sz="3600" b="0" spc="10" dirty="0">
                <a:latin typeface="Calibri Light"/>
                <a:cs typeface="Calibri Light"/>
              </a:rPr>
              <a:t>authn</a:t>
            </a:r>
            <a:r>
              <a:rPr sz="3600" b="0" spc="5" dirty="0">
                <a:latin typeface="Calibri Light"/>
                <a:cs typeface="Calibri Light"/>
              </a:rPr>
              <a:t> </a:t>
            </a:r>
            <a:r>
              <a:rPr sz="3600" b="0" spc="10" dirty="0">
                <a:latin typeface="Calibri Light"/>
                <a:cs typeface="Calibri Light"/>
              </a:rPr>
              <a:t>and</a:t>
            </a:r>
            <a:r>
              <a:rPr sz="3600" b="0" spc="5" dirty="0">
                <a:latin typeface="Calibri Light"/>
                <a:cs typeface="Calibri Light"/>
              </a:rPr>
              <a:t> </a:t>
            </a:r>
            <a:r>
              <a:rPr sz="3600" b="0" spc="10" dirty="0">
                <a:latin typeface="Calibri Light"/>
                <a:cs typeface="Calibri Light"/>
              </a:rPr>
              <a:t>authz</a:t>
            </a:r>
            <a:r>
              <a:rPr sz="3600" b="0" spc="20" dirty="0">
                <a:latin typeface="Calibri Light"/>
                <a:cs typeface="Calibri Light"/>
              </a:rPr>
              <a:t> </a:t>
            </a:r>
            <a:r>
              <a:rPr sz="3600" b="0" spc="-15" dirty="0">
                <a:latin typeface="Calibri Light"/>
                <a:cs typeface="Calibri Light"/>
              </a:rPr>
              <a:t>for</a:t>
            </a:r>
            <a:r>
              <a:rPr sz="3600" b="0" spc="10" dirty="0">
                <a:latin typeface="Calibri Light"/>
                <a:cs typeface="Calibri Light"/>
              </a:rPr>
              <a:t> the</a:t>
            </a:r>
            <a:r>
              <a:rPr sz="3600" b="0" spc="15" dirty="0">
                <a:latin typeface="Calibri Light"/>
                <a:cs typeface="Calibri Light"/>
              </a:rPr>
              <a:t> domain</a:t>
            </a:r>
            <a:endParaRPr sz="3600">
              <a:latin typeface="Calibri Light"/>
              <a:cs typeface="Calibri Light"/>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4" name="object 4"/>
          <p:cNvSpPr txBox="1"/>
          <p:nvPr/>
        </p:nvSpPr>
        <p:spPr>
          <a:xfrm>
            <a:off x="1112329" y="1279968"/>
            <a:ext cx="7676515" cy="735330"/>
          </a:xfrm>
          <a:prstGeom prst="rect">
            <a:avLst/>
          </a:prstGeom>
        </p:spPr>
        <p:txBody>
          <a:bodyPr vert="horz" wrap="square" lIns="0" tIns="11430" rIns="0" bIns="0" rtlCol="0">
            <a:spAutoFit/>
          </a:bodyPr>
          <a:lstStyle/>
          <a:p>
            <a:pPr marL="12700" marR="5080">
              <a:lnSpc>
                <a:spcPct val="101299"/>
              </a:lnSpc>
              <a:spcBef>
                <a:spcPts val="90"/>
              </a:spcBef>
            </a:pPr>
            <a:r>
              <a:rPr sz="2300" spc="15" dirty="0">
                <a:latin typeface="Calibri"/>
                <a:cs typeface="Calibri"/>
              </a:rPr>
              <a:t>When </a:t>
            </a:r>
            <a:r>
              <a:rPr sz="2300" spc="10" dirty="0">
                <a:latin typeface="Calibri"/>
                <a:cs typeface="Calibri"/>
              </a:rPr>
              <a:t>a user logs on </a:t>
            </a:r>
            <a:r>
              <a:rPr sz="2300" spc="-5" dirty="0">
                <a:latin typeface="Calibri"/>
                <a:cs typeface="Calibri"/>
              </a:rPr>
              <a:t>to </a:t>
            </a:r>
            <a:r>
              <a:rPr sz="2300" spc="10" dirty="0">
                <a:latin typeface="Calibri"/>
                <a:cs typeface="Calibri"/>
              </a:rPr>
              <a:t>a domain-joined </a:t>
            </a:r>
            <a:r>
              <a:rPr sz="2300" dirty="0">
                <a:latin typeface="Calibri"/>
                <a:cs typeface="Calibri"/>
              </a:rPr>
              <a:t>workstation, </a:t>
            </a:r>
            <a:r>
              <a:rPr sz="2300" spc="10" dirty="0">
                <a:latin typeface="Calibri"/>
                <a:cs typeface="Calibri"/>
              </a:rPr>
              <a:t>their login </a:t>
            </a:r>
            <a:r>
              <a:rPr sz="2300" spc="-505" dirty="0">
                <a:latin typeface="Calibri"/>
                <a:cs typeface="Calibri"/>
              </a:rPr>
              <a:t> </a:t>
            </a:r>
            <a:r>
              <a:rPr sz="2300" spc="5" dirty="0">
                <a:latin typeface="Calibri"/>
                <a:cs typeface="Calibri"/>
              </a:rPr>
              <a:t>request</a:t>
            </a:r>
            <a:r>
              <a:rPr sz="2300" spc="-5" dirty="0">
                <a:latin typeface="Calibri"/>
                <a:cs typeface="Calibri"/>
              </a:rPr>
              <a:t> </a:t>
            </a:r>
            <a:r>
              <a:rPr sz="2300" spc="5" dirty="0">
                <a:latin typeface="Calibri"/>
                <a:cs typeface="Calibri"/>
              </a:rPr>
              <a:t>goes</a:t>
            </a:r>
            <a:r>
              <a:rPr sz="2300" spc="10" dirty="0">
                <a:latin typeface="Calibri"/>
                <a:cs typeface="Calibri"/>
              </a:rPr>
              <a:t> </a:t>
            </a:r>
            <a:r>
              <a:rPr sz="2300" spc="-5" dirty="0">
                <a:latin typeface="Calibri"/>
                <a:cs typeface="Calibri"/>
              </a:rPr>
              <a:t>to</a:t>
            </a:r>
            <a:r>
              <a:rPr sz="2300" dirty="0">
                <a:latin typeface="Calibri"/>
                <a:cs typeface="Calibri"/>
              </a:rPr>
              <a:t> </a:t>
            </a:r>
            <a:r>
              <a:rPr sz="2300" spc="10" dirty="0">
                <a:latin typeface="Calibri"/>
                <a:cs typeface="Calibri"/>
              </a:rPr>
              <a:t>a</a:t>
            </a:r>
            <a:r>
              <a:rPr sz="2300" spc="-5" dirty="0">
                <a:latin typeface="Calibri"/>
                <a:cs typeface="Calibri"/>
              </a:rPr>
              <a:t> </a:t>
            </a:r>
            <a:r>
              <a:rPr sz="2300" spc="10" dirty="0">
                <a:latin typeface="Calibri"/>
                <a:cs typeface="Calibri"/>
              </a:rPr>
              <a:t>DC</a:t>
            </a:r>
            <a:r>
              <a:rPr sz="2300" spc="15" dirty="0">
                <a:latin typeface="Calibri"/>
                <a:cs typeface="Calibri"/>
              </a:rPr>
              <a:t> </a:t>
            </a:r>
            <a:r>
              <a:rPr sz="2300" spc="10" dirty="0">
                <a:latin typeface="Calibri"/>
                <a:cs typeface="Calibri"/>
              </a:rPr>
              <a:t>which accepts</a:t>
            </a:r>
            <a:r>
              <a:rPr sz="2300" spc="-5" dirty="0">
                <a:latin typeface="Calibri"/>
                <a:cs typeface="Calibri"/>
              </a:rPr>
              <a:t> </a:t>
            </a:r>
            <a:r>
              <a:rPr sz="2300" spc="5" dirty="0">
                <a:latin typeface="Calibri"/>
                <a:cs typeface="Calibri"/>
              </a:rPr>
              <a:t>or</a:t>
            </a:r>
            <a:r>
              <a:rPr sz="2300" spc="10" dirty="0">
                <a:latin typeface="Calibri"/>
                <a:cs typeface="Calibri"/>
              </a:rPr>
              <a:t> </a:t>
            </a:r>
            <a:r>
              <a:rPr sz="2300" spc="5" dirty="0">
                <a:latin typeface="Calibri"/>
                <a:cs typeface="Calibri"/>
              </a:rPr>
              <a:t>rejects</a:t>
            </a:r>
            <a:r>
              <a:rPr sz="2300" spc="15" dirty="0">
                <a:latin typeface="Calibri"/>
                <a:cs typeface="Calibri"/>
              </a:rPr>
              <a:t> </a:t>
            </a:r>
            <a:r>
              <a:rPr sz="2300" spc="10" dirty="0">
                <a:latin typeface="Calibri"/>
                <a:cs typeface="Calibri"/>
              </a:rPr>
              <a:t>the </a:t>
            </a:r>
            <a:r>
              <a:rPr sz="2300" spc="5" dirty="0">
                <a:latin typeface="Calibri"/>
                <a:cs typeface="Calibri"/>
              </a:rPr>
              <a:t>credentials</a:t>
            </a:r>
            <a:endParaRPr sz="2300">
              <a:latin typeface="Calibri"/>
              <a:cs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95190" y="1512595"/>
            <a:ext cx="6098020" cy="5172404"/>
          </a:xfrm>
          <a:prstGeom prst="rect">
            <a:avLst/>
          </a:prstGeom>
        </p:spPr>
      </p:pic>
      <p:sp>
        <p:nvSpPr>
          <p:cNvPr id="3" name="object 3"/>
          <p:cNvSpPr txBox="1">
            <a:spLocks noGrp="1"/>
          </p:cNvSpPr>
          <p:nvPr>
            <p:ph type="title"/>
          </p:nvPr>
        </p:nvSpPr>
        <p:spPr>
          <a:prstGeom prst="rect">
            <a:avLst/>
          </a:prstGeom>
        </p:spPr>
        <p:txBody>
          <a:bodyPr vert="horz" wrap="square" lIns="0" tIns="74295" rIns="0" bIns="0" rtlCol="0">
            <a:spAutoFit/>
          </a:bodyPr>
          <a:lstStyle/>
          <a:p>
            <a:pPr marL="12700" marR="5080">
              <a:lnSpc>
                <a:spcPts val="3940"/>
              </a:lnSpc>
              <a:spcBef>
                <a:spcPts val="585"/>
              </a:spcBef>
            </a:pPr>
            <a:r>
              <a:rPr spc="20" dirty="0"/>
              <a:t>Same </a:t>
            </a:r>
            <a:r>
              <a:rPr spc="15" dirty="0"/>
              <a:t>when</a:t>
            </a:r>
            <a:r>
              <a:rPr spc="-10" dirty="0"/>
              <a:t> </a:t>
            </a:r>
            <a:r>
              <a:rPr spc="10" dirty="0"/>
              <a:t>accessing</a:t>
            </a:r>
            <a:r>
              <a:rPr spc="25" dirty="0"/>
              <a:t> </a:t>
            </a:r>
            <a:r>
              <a:rPr spc="15" dirty="0"/>
              <a:t>a</a:t>
            </a:r>
            <a:r>
              <a:rPr spc="20" dirty="0"/>
              <a:t> </a:t>
            </a:r>
            <a:r>
              <a:rPr b="1" u="sng" spc="10" dirty="0"/>
              <a:t>file</a:t>
            </a:r>
            <a:r>
              <a:rPr b="1" u="sng" spc="-10" dirty="0"/>
              <a:t> </a:t>
            </a:r>
            <a:r>
              <a:rPr b="1" u="sng" dirty="0"/>
              <a:t>share</a:t>
            </a:r>
            <a:r>
              <a:rPr dirty="0"/>
              <a:t>,</a:t>
            </a:r>
            <a:r>
              <a:rPr spc="10" dirty="0"/>
              <a:t> </a:t>
            </a:r>
            <a:r>
              <a:rPr spc="-45" dirty="0"/>
              <a:t>printer,</a:t>
            </a:r>
            <a:r>
              <a:rPr spc="20" dirty="0"/>
              <a:t> </a:t>
            </a:r>
            <a:r>
              <a:rPr spc="15" dirty="0"/>
              <a:t>or </a:t>
            </a:r>
            <a:r>
              <a:rPr spc="-800" dirty="0"/>
              <a:t> </a:t>
            </a:r>
            <a:r>
              <a:rPr spc="10" dirty="0"/>
              <a:t>other </a:t>
            </a:r>
            <a:r>
              <a:rPr dirty="0"/>
              <a:t>resource.</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295" rIns="0" bIns="0" rtlCol="0">
            <a:spAutoFit/>
          </a:bodyPr>
          <a:lstStyle/>
          <a:p>
            <a:pPr marL="12700" marR="5080">
              <a:lnSpc>
                <a:spcPts val="3940"/>
              </a:lnSpc>
              <a:spcBef>
                <a:spcPts val="585"/>
              </a:spcBef>
            </a:pPr>
            <a:r>
              <a:rPr spc="20" dirty="0"/>
              <a:t>Same </a:t>
            </a:r>
            <a:r>
              <a:rPr spc="15" dirty="0"/>
              <a:t>when</a:t>
            </a:r>
            <a:r>
              <a:rPr spc="-10" dirty="0"/>
              <a:t> </a:t>
            </a:r>
            <a:r>
              <a:rPr spc="10" dirty="0"/>
              <a:t>accessing</a:t>
            </a:r>
            <a:r>
              <a:rPr spc="25" dirty="0"/>
              <a:t> </a:t>
            </a:r>
            <a:r>
              <a:rPr spc="15" dirty="0"/>
              <a:t>a</a:t>
            </a:r>
            <a:r>
              <a:rPr spc="20" dirty="0"/>
              <a:t> </a:t>
            </a:r>
            <a:r>
              <a:rPr spc="10" dirty="0"/>
              <a:t>file</a:t>
            </a:r>
            <a:r>
              <a:rPr spc="-10" dirty="0"/>
              <a:t> </a:t>
            </a:r>
            <a:r>
              <a:rPr dirty="0"/>
              <a:t>share,</a:t>
            </a:r>
            <a:r>
              <a:rPr spc="10" dirty="0"/>
              <a:t> </a:t>
            </a:r>
            <a:r>
              <a:rPr spc="-45" dirty="0"/>
              <a:t>printer,</a:t>
            </a:r>
            <a:r>
              <a:rPr spc="20" dirty="0"/>
              <a:t> </a:t>
            </a:r>
            <a:r>
              <a:rPr spc="15" dirty="0"/>
              <a:t>or </a:t>
            </a:r>
            <a:r>
              <a:rPr spc="-800" dirty="0"/>
              <a:t> </a:t>
            </a:r>
            <a:r>
              <a:rPr spc="10" dirty="0"/>
              <a:t>other </a:t>
            </a:r>
            <a:r>
              <a:rPr dirty="0"/>
              <a:t>resource.</a:t>
            </a:r>
          </a:p>
        </p:txBody>
      </p:sp>
      <p:pic>
        <p:nvPicPr>
          <p:cNvPr id="3" name="object 3"/>
          <p:cNvPicPr/>
          <p:nvPr/>
        </p:nvPicPr>
        <p:blipFill>
          <a:blip r:embed="rId2" cstate="print"/>
          <a:stretch>
            <a:fillRect/>
          </a:stretch>
        </p:blipFill>
        <p:spPr>
          <a:xfrm>
            <a:off x="514250" y="1924301"/>
            <a:ext cx="9018797" cy="3707107"/>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295" rIns="0" bIns="0" rtlCol="0">
            <a:spAutoFit/>
          </a:bodyPr>
          <a:lstStyle/>
          <a:p>
            <a:pPr marL="12700" marR="5080">
              <a:lnSpc>
                <a:spcPts val="3940"/>
              </a:lnSpc>
              <a:spcBef>
                <a:spcPts val="585"/>
              </a:spcBef>
            </a:pPr>
            <a:r>
              <a:rPr spc="20" dirty="0"/>
              <a:t>Same </a:t>
            </a:r>
            <a:r>
              <a:rPr spc="15" dirty="0"/>
              <a:t>when</a:t>
            </a:r>
            <a:r>
              <a:rPr spc="-10" dirty="0"/>
              <a:t> </a:t>
            </a:r>
            <a:r>
              <a:rPr spc="10" dirty="0"/>
              <a:t>accessing</a:t>
            </a:r>
            <a:r>
              <a:rPr spc="25" dirty="0"/>
              <a:t> </a:t>
            </a:r>
            <a:r>
              <a:rPr spc="15" dirty="0"/>
              <a:t>a</a:t>
            </a:r>
            <a:r>
              <a:rPr spc="20" dirty="0"/>
              <a:t> </a:t>
            </a:r>
            <a:r>
              <a:rPr spc="10" dirty="0"/>
              <a:t>file</a:t>
            </a:r>
            <a:r>
              <a:rPr spc="-10" dirty="0"/>
              <a:t> </a:t>
            </a:r>
            <a:r>
              <a:rPr dirty="0"/>
              <a:t>share,</a:t>
            </a:r>
            <a:r>
              <a:rPr spc="10" dirty="0"/>
              <a:t> </a:t>
            </a:r>
            <a:r>
              <a:rPr spc="-45" dirty="0"/>
              <a:t>printer,</a:t>
            </a:r>
            <a:r>
              <a:rPr spc="20" dirty="0"/>
              <a:t> </a:t>
            </a:r>
            <a:r>
              <a:rPr spc="15" dirty="0"/>
              <a:t>or </a:t>
            </a:r>
            <a:r>
              <a:rPr spc="-800" dirty="0"/>
              <a:t> </a:t>
            </a:r>
            <a:r>
              <a:rPr spc="10" dirty="0"/>
              <a:t>other </a:t>
            </a:r>
            <a:r>
              <a:rPr dirty="0"/>
              <a:t>resource.</a:t>
            </a:r>
          </a:p>
        </p:txBody>
      </p:sp>
      <p:grpSp>
        <p:nvGrpSpPr>
          <p:cNvPr id="3" name="object 3"/>
          <p:cNvGrpSpPr/>
          <p:nvPr/>
        </p:nvGrpSpPr>
        <p:grpSpPr>
          <a:xfrm>
            <a:off x="514250" y="1924301"/>
            <a:ext cx="9018905" cy="3707129"/>
            <a:chOff x="514250" y="1924301"/>
            <a:chExt cx="9018905" cy="3707129"/>
          </a:xfrm>
        </p:grpSpPr>
        <p:pic>
          <p:nvPicPr>
            <p:cNvPr id="4" name="object 4"/>
            <p:cNvPicPr/>
            <p:nvPr/>
          </p:nvPicPr>
          <p:blipFill>
            <a:blip r:embed="rId2" cstate="print"/>
            <a:stretch>
              <a:fillRect/>
            </a:stretch>
          </p:blipFill>
          <p:spPr>
            <a:xfrm>
              <a:off x="514250" y="1924301"/>
              <a:ext cx="9018797" cy="3707107"/>
            </a:xfrm>
            <a:prstGeom prst="rect">
              <a:avLst/>
            </a:prstGeom>
          </p:spPr>
        </p:pic>
        <p:sp>
          <p:nvSpPr>
            <p:cNvPr id="5" name="object 5"/>
            <p:cNvSpPr/>
            <p:nvPr/>
          </p:nvSpPr>
          <p:spPr>
            <a:xfrm>
              <a:off x="1763268" y="3474720"/>
              <a:ext cx="734060" cy="1467485"/>
            </a:xfrm>
            <a:custGeom>
              <a:avLst/>
              <a:gdLst/>
              <a:ahLst/>
              <a:cxnLst/>
              <a:rect l="l" t="t" r="r" b="b"/>
              <a:pathLst>
                <a:path w="734060" h="1467485">
                  <a:moveTo>
                    <a:pt x="0" y="0"/>
                  </a:moveTo>
                  <a:lnTo>
                    <a:pt x="733602" y="1467205"/>
                  </a:lnTo>
                </a:path>
              </a:pathLst>
            </a:custGeom>
            <a:ln w="12700">
              <a:solidFill>
                <a:srgbClr val="EC7C30"/>
              </a:solidFill>
              <a:prstDash val="sysDash"/>
            </a:ln>
          </p:spPr>
          <p:txBody>
            <a:bodyPr wrap="square" lIns="0" tIns="0" rIns="0" bIns="0" rtlCol="0"/>
            <a:lstStyle/>
            <a:p>
              <a:endParaRPr/>
            </a:p>
          </p:txBody>
        </p:sp>
        <p:sp>
          <p:nvSpPr>
            <p:cNvPr id="6" name="object 6"/>
            <p:cNvSpPr/>
            <p:nvPr/>
          </p:nvSpPr>
          <p:spPr>
            <a:xfrm>
              <a:off x="2457110" y="4913525"/>
              <a:ext cx="68580" cy="85725"/>
            </a:xfrm>
            <a:custGeom>
              <a:avLst/>
              <a:gdLst/>
              <a:ahLst/>
              <a:cxnLst/>
              <a:rect l="l" t="t" r="r" b="b"/>
              <a:pathLst>
                <a:path w="68580" h="85725">
                  <a:moveTo>
                    <a:pt x="68160" y="0"/>
                  </a:moveTo>
                  <a:lnTo>
                    <a:pt x="0" y="34074"/>
                  </a:lnTo>
                  <a:lnTo>
                    <a:pt x="68160" y="85191"/>
                  </a:lnTo>
                  <a:lnTo>
                    <a:pt x="68160" y="0"/>
                  </a:lnTo>
                  <a:close/>
                </a:path>
              </a:pathLst>
            </a:custGeom>
            <a:solidFill>
              <a:srgbClr val="EC7C30"/>
            </a:solidFill>
          </p:spPr>
          <p:txBody>
            <a:bodyPr wrap="square" lIns="0" tIns="0" rIns="0" bIns="0" rtlCol="0"/>
            <a:lstStyle/>
            <a:p>
              <a:endParaRPr/>
            </a:p>
          </p:txBody>
        </p:sp>
      </p:grpSp>
      <p:sp>
        <p:nvSpPr>
          <p:cNvPr id="7" name="object 7"/>
          <p:cNvSpPr txBox="1"/>
          <p:nvPr/>
        </p:nvSpPr>
        <p:spPr>
          <a:xfrm>
            <a:off x="1690052" y="3612950"/>
            <a:ext cx="483870"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libri"/>
                <a:cs typeface="Calibri"/>
              </a:rPr>
              <a:t>“</a:t>
            </a:r>
            <a:r>
              <a:rPr sz="1800" spc="-5" dirty="0">
                <a:latin typeface="Calibri"/>
                <a:cs typeface="Calibri"/>
              </a:rPr>
              <a:t>O</a:t>
            </a:r>
            <a:r>
              <a:rPr sz="1800" dirty="0">
                <a:latin typeface="Calibri"/>
                <a:cs typeface="Calibri"/>
              </a:rPr>
              <a:t>K”</a:t>
            </a:r>
            <a:endParaRPr sz="1800">
              <a:latin typeface="Calibri"/>
              <a:cs typeface="Calibri"/>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6786880"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 </a:t>
            </a:r>
            <a:r>
              <a:rPr spc="15" dirty="0"/>
              <a:t>Model</a:t>
            </a:r>
            <a:r>
              <a:rPr spc="5" dirty="0"/>
              <a:t> </a:t>
            </a:r>
            <a:r>
              <a:rPr spc="15" dirty="0"/>
              <a:t>–</a:t>
            </a:r>
            <a:r>
              <a:rPr spc="5" dirty="0"/>
              <a:t> Accounts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334762"/>
            <a:ext cx="8594090" cy="5057140"/>
          </a:xfrm>
          <a:prstGeom prst="rect">
            <a:avLst/>
          </a:prstGeom>
        </p:spPr>
        <p:txBody>
          <a:bodyPr vert="horz" wrap="square" lIns="0" tIns="104775" rIns="0" bIns="0" rtlCol="0">
            <a:spAutoFit/>
          </a:bodyPr>
          <a:lstStyle/>
          <a:p>
            <a:pPr marL="335280" indent="-323215">
              <a:lnSpc>
                <a:spcPct val="100000"/>
              </a:lnSpc>
              <a:spcBef>
                <a:spcPts val="825"/>
              </a:spcBef>
              <a:buSzPct val="44642"/>
              <a:buFont typeface="Wingdings"/>
              <a:buChar char=""/>
              <a:tabLst>
                <a:tab pos="335280" algn="l"/>
                <a:tab pos="335915" algn="l"/>
              </a:tabLst>
            </a:pPr>
            <a:r>
              <a:rPr sz="2800" spc="-10" dirty="0">
                <a:latin typeface="Calibri"/>
                <a:cs typeface="Calibri"/>
              </a:rPr>
              <a:t>Built-in</a:t>
            </a:r>
            <a:r>
              <a:rPr sz="2800" dirty="0">
                <a:latin typeface="Calibri"/>
                <a:cs typeface="Calibri"/>
              </a:rPr>
              <a:t> </a:t>
            </a:r>
            <a:r>
              <a:rPr sz="2800" spc="-10" dirty="0">
                <a:latin typeface="Calibri"/>
                <a:cs typeface="Calibri"/>
              </a:rPr>
              <a:t>Accounts</a:t>
            </a:r>
            <a:endParaRPr sz="2800" dirty="0">
              <a:latin typeface="Calibri"/>
              <a:cs typeface="Calibri"/>
            </a:endParaRPr>
          </a:p>
          <a:p>
            <a:pPr marL="768350" lvl="1" indent="-325120">
              <a:lnSpc>
                <a:spcPct val="100000"/>
              </a:lnSpc>
              <a:spcBef>
                <a:spcPts val="630"/>
              </a:spcBef>
              <a:buSzPct val="75000"/>
              <a:buFont typeface="Symbol"/>
              <a:buChar char=""/>
              <a:tabLst>
                <a:tab pos="768350" algn="l"/>
                <a:tab pos="768985" algn="l"/>
              </a:tabLst>
            </a:pPr>
            <a:r>
              <a:rPr sz="2400" spc="-5" dirty="0">
                <a:latin typeface="Calibri"/>
                <a:cs typeface="Calibri"/>
              </a:rPr>
              <a:t>Included</a:t>
            </a:r>
            <a:r>
              <a:rPr sz="2400" spc="-15" dirty="0">
                <a:latin typeface="Calibri"/>
                <a:cs typeface="Calibri"/>
              </a:rPr>
              <a:t> </a:t>
            </a:r>
            <a:r>
              <a:rPr sz="2400" spc="-10" dirty="0">
                <a:latin typeface="Calibri"/>
                <a:cs typeface="Calibri"/>
              </a:rPr>
              <a:t>by</a:t>
            </a:r>
            <a:r>
              <a:rPr sz="2400" spc="-15" dirty="0">
                <a:latin typeface="Calibri"/>
                <a:cs typeface="Calibri"/>
              </a:rPr>
              <a:t> default</a:t>
            </a:r>
            <a:r>
              <a:rPr sz="2400" spc="-5" dirty="0">
                <a:latin typeface="Calibri"/>
                <a:cs typeface="Calibri"/>
              </a:rPr>
              <a:t> </a:t>
            </a:r>
            <a:r>
              <a:rPr sz="2400" dirty="0">
                <a:latin typeface="Calibri"/>
                <a:cs typeface="Calibri"/>
              </a:rPr>
              <a:t>in</a:t>
            </a:r>
            <a:r>
              <a:rPr sz="2400" spc="-10" dirty="0">
                <a:latin typeface="Calibri"/>
                <a:cs typeface="Calibri"/>
              </a:rPr>
              <a:t> Windows</a:t>
            </a:r>
            <a:endParaRPr sz="2400" dirty="0">
              <a:latin typeface="Calibri"/>
              <a:cs typeface="Calibri"/>
            </a:endParaRPr>
          </a:p>
          <a:p>
            <a:pPr marL="1146175" lvl="2" indent="-325120">
              <a:lnSpc>
                <a:spcPct val="100000"/>
              </a:lnSpc>
              <a:spcBef>
                <a:spcPts val="240"/>
              </a:spcBef>
              <a:buSzPct val="75609"/>
              <a:buFont typeface="Symbol"/>
              <a:buChar char=""/>
              <a:tabLst>
                <a:tab pos="1146175" algn="l"/>
                <a:tab pos="1146810" algn="l"/>
              </a:tabLst>
            </a:pPr>
            <a:r>
              <a:rPr sz="2050" b="1" dirty="0">
                <a:latin typeface="Calibri"/>
                <a:cs typeface="Calibri"/>
              </a:rPr>
              <a:t>Local</a:t>
            </a:r>
            <a:r>
              <a:rPr sz="2050" b="1" spc="-10" dirty="0">
                <a:latin typeface="Calibri"/>
                <a:cs typeface="Calibri"/>
              </a:rPr>
              <a:t> </a:t>
            </a:r>
            <a:r>
              <a:rPr sz="2050" b="1" spc="10" dirty="0">
                <a:latin typeface="Calibri"/>
                <a:cs typeface="Calibri"/>
              </a:rPr>
              <a:t>Admin</a:t>
            </a:r>
            <a:r>
              <a:rPr sz="2050" b="1" spc="-15" dirty="0">
                <a:latin typeface="Calibri"/>
                <a:cs typeface="Calibri"/>
              </a:rPr>
              <a:t> </a:t>
            </a:r>
            <a:r>
              <a:rPr sz="2050" spc="10" dirty="0">
                <a:latin typeface="Calibri"/>
                <a:cs typeface="Calibri"/>
              </a:rPr>
              <a:t>(&lt;Machine</a:t>
            </a:r>
            <a:r>
              <a:rPr sz="2050" spc="-55" dirty="0">
                <a:latin typeface="Calibri"/>
                <a:cs typeface="Calibri"/>
              </a:rPr>
              <a:t> </a:t>
            </a:r>
            <a:r>
              <a:rPr sz="2050" dirty="0">
                <a:latin typeface="Calibri"/>
                <a:cs typeface="Calibri"/>
              </a:rPr>
              <a:t>name&gt;\Administrator)</a:t>
            </a:r>
          </a:p>
          <a:p>
            <a:pPr marL="1545590" marR="5080" lvl="3" indent="-323215">
              <a:lnSpc>
                <a:spcPct val="102299"/>
              </a:lnSpc>
              <a:spcBef>
                <a:spcPts val="405"/>
              </a:spcBef>
              <a:buSzPct val="75000"/>
              <a:buFont typeface="Symbol"/>
              <a:buChar char=""/>
              <a:tabLst>
                <a:tab pos="1545590" algn="l"/>
                <a:tab pos="1546225" algn="l"/>
              </a:tabLst>
            </a:pPr>
            <a:r>
              <a:rPr sz="1800" spc="10" dirty="0">
                <a:latin typeface="Calibri"/>
                <a:cs typeface="Calibri"/>
              </a:rPr>
              <a:t>Useful </a:t>
            </a:r>
            <a:r>
              <a:rPr sz="1800" spc="5" dirty="0">
                <a:latin typeface="Calibri"/>
                <a:cs typeface="Calibri"/>
              </a:rPr>
              <a:t>shortcut: </a:t>
            </a:r>
            <a:r>
              <a:rPr sz="1800" spc="15" dirty="0">
                <a:latin typeface="Calibri"/>
                <a:cs typeface="Calibri"/>
              </a:rPr>
              <a:t>On a </a:t>
            </a:r>
            <a:r>
              <a:rPr sz="1800" spc="10" dirty="0">
                <a:latin typeface="Calibri"/>
                <a:cs typeface="Calibri"/>
              </a:rPr>
              <a:t>domain-joined machine, </a:t>
            </a:r>
            <a:r>
              <a:rPr sz="1800" dirty="0">
                <a:latin typeface="Calibri"/>
                <a:cs typeface="Calibri"/>
              </a:rPr>
              <a:t>force </a:t>
            </a:r>
            <a:r>
              <a:rPr sz="1800" spc="10" dirty="0">
                <a:latin typeface="Calibri"/>
                <a:cs typeface="Calibri"/>
              </a:rPr>
              <a:t>Windows </a:t>
            </a:r>
            <a:r>
              <a:rPr sz="1800" spc="5" dirty="0">
                <a:latin typeface="Calibri"/>
                <a:cs typeface="Calibri"/>
              </a:rPr>
              <a:t>to </a:t>
            </a:r>
            <a:r>
              <a:rPr sz="1800" spc="10" dirty="0">
                <a:latin typeface="Calibri"/>
                <a:cs typeface="Calibri"/>
              </a:rPr>
              <a:t>log </a:t>
            </a:r>
            <a:r>
              <a:rPr sz="1800" spc="5" dirty="0">
                <a:latin typeface="Calibri"/>
                <a:cs typeface="Calibri"/>
              </a:rPr>
              <a:t>you </a:t>
            </a:r>
            <a:r>
              <a:rPr sz="1800" spc="10" dirty="0">
                <a:latin typeface="Calibri"/>
                <a:cs typeface="Calibri"/>
              </a:rPr>
              <a:t>in </a:t>
            </a:r>
            <a:r>
              <a:rPr sz="1800" spc="-395" dirty="0">
                <a:latin typeface="Calibri"/>
                <a:cs typeface="Calibri"/>
              </a:rPr>
              <a:t> </a:t>
            </a:r>
            <a:r>
              <a:rPr sz="1800" spc="10" dirty="0">
                <a:latin typeface="Calibri"/>
                <a:cs typeface="Calibri"/>
              </a:rPr>
              <a:t>as</a:t>
            </a:r>
            <a:r>
              <a:rPr sz="1800" spc="-5" dirty="0">
                <a:latin typeface="Calibri"/>
                <a:cs typeface="Calibri"/>
              </a:rPr>
              <a:t> </a:t>
            </a:r>
            <a:r>
              <a:rPr sz="1800" spc="15" dirty="0">
                <a:latin typeface="Calibri"/>
                <a:cs typeface="Calibri"/>
              </a:rPr>
              <a:t>a</a:t>
            </a:r>
            <a:r>
              <a:rPr sz="1800" spc="-5" dirty="0">
                <a:latin typeface="Calibri"/>
                <a:cs typeface="Calibri"/>
              </a:rPr>
              <a:t> </a:t>
            </a:r>
            <a:r>
              <a:rPr sz="1800" spc="5" dirty="0">
                <a:latin typeface="Calibri"/>
                <a:cs typeface="Calibri"/>
              </a:rPr>
              <a:t>local</a:t>
            </a:r>
            <a:r>
              <a:rPr sz="1800" dirty="0">
                <a:latin typeface="Calibri"/>
                <a:cs typeface="Calibri"/>
              </a:rPr>
              <a:t> </a:t>
            </a:r>
            <a:r>
              <a:rPr sz="1800" spc="10" dirty="0">
                <a:latin typeface="Calibri"/>
                <a:cs typeface="Calibri"/>
              </a:rPr>
              <a:t>account</a:t>
            </a:r>
            <a:r>
              <a:rPr sz="1800" spc="-25" dirty="0">
                <a:latin typeface="Calibri"/>
                <a:cs typeface="Calibri"/>
              </a:rPr>
              <a:t> </a:t>
            </a:r>
            <a:r>
              <a:rPr sz="1800" spc="10" dirty="0">
                <a:latin typeface="Calibri"/>
                <a:cs typeface="Calibri"/>
              </a:rPr>
              <a:t>with</a:t>
            </a:r>
            <a:endParaRPr sz="1800" dirty="0">
              <a:latin typeface="Calibri"/>
              <a:cs typeface="Calibri"/>
            </a:endParaRPr>
          </a:p>
          <a:p>
            <a:pPr marL="1923414" lvl="4" indent="-323850">
              <a:lnSpc>
                <a:spcPct val="100000"/>
              </a:lnSpc>
              <a:spcBef>
                <a:spcPts val="445"/>
              </a:spcBef>
              <a:buSzPct val="75000"/>
              <a:buFont typeface="Symbol"/>
              <a:buChar char=""/>
              <a:tabLst>
                <a:tab pos="1923414" algn="l"/>
                <a:tab pos="1924050" algn="l"/>
              </a:tabLst>
            </a:pPr>
            <a:r>
              <a:rPr sz="1800" spc="15" dirty="0">
                <a:latin typeface="Consolas"/>
                <a:cs typeface="Consolas"/>
              </a:rPr>
              <a:t>.\Username</a:t>
            </a:r>
            <a:endParaRPr sz="1800" dirty="0">
              <a:latin typeface="Consolas"/>
              <a:cs typeface="Consolas"/>
            </a:endParaRPr>
          </a:p>
          <a:p>
            <a:pPr marL="1146175" lvl="2" indent="-325120">
              <a:lnSpc>
                <a:spcPct val="100000"/>
              </a:lnSpc>
              <a:spcBef>
                <a:spcPts val="204"/>
              </a:spcBef>
              <a:buSzPct val="75609"/>
              <a:buFont typeface="Symbol"/>
              <a:buChar char=""/>
              <a:tabLst>
                <a:tab pos="1146175" algn="l"/>
                <a:tab pos="1146810" algn="l"/>
              </a:tabLst>
            </a:pPr>
            <a:r>
              <a:rPr sz="2050" b="1" dirty="0">
                <a:latin typeface="Calibri"/>
                <a:cs typeface="Calibri"/>
              </a:rPr>
              <a:t>Guest</a:t>
            </a:r>
            <a:r>
              <a:rPr sz="2050" b="1" spc="-25" dirty="0">
                <a:latin typeface="Calibri"/>
                <a:cs typeface="Calibri"/>
              </a:rPr>
              <a:t> </a:t>
            </a:r>
            <a:r>
              <a:rPr sz="2050" spc="5" dirty="0">
                <a:latin typeface="Calibri"/>
                <a:cs typeface="Calibri"/>
              </a:rPr>
              <a:t>(Hopefully</a:t>
            </a:r>
            <a:r>
              <a:rPr sz="2050" spc="-50" dirty="0">
                <a:latin typeface="Calibri"/>
                <a:cs typeface="Calibri"/>
              </a:rPr>
              <a:t> </a:t>
            </a:r>
            <a:r>
              <a:rPr sz="2050" spc="5" dirty="0">
                <a:latin typeface="Calibri"/>
                <a:cs typeface="Calibri"/>
              </a:rPr>
              <a:t>disabled!)</a:t>
            </a:r>
            <a:endParaRPr sz="2050" dirty="0">
              <a:latin typeface="Calibri"/>
              <a:cs typeface="Calibri"/>
            </a:endParaRPr>
          </a:p>
          <a:p>
            <a:pPr lvl="2">
              <a:lnSpc>
                <a:spcPct val="100000"/>
              </a:lnSpc>
              <a:spcBef>
                <a:spcPts val="10"/>
              </a:spcBef>
              <a:buFont typeface="Symbol"/>
              <a:buChar char=""/>
            </a:pPr>
            <a:endParaRPr sz="2150" dirty="0">
              <a:latin typeface="Calibri"/>
              <a:cs typeface="Calibri"/>
            </a:endParaRPr>
          </a:p>
          <a:p>
            <a:pPr marL="768350" lvl="1" indent="-325120">
              <a:lnSpc>
                <a:spcPct val="100000"/>
              </a:lnSpc>
              <a:buSzPct val="75000"/>
              <a:buFont typeface="Symbol"/>
              <a:buChar char=""/>
              <a:tabLst>
                <a:tab pos="768350" algn="l"/>
                <a:tab pos="768985" algn="l"/>
              </a:tabLst>
            </a:pPr>
            <a:r>
              <a:rPr sz="2800" spc="-5" dirty="0">
                <a:latin typeface="Calibri"/>
                <a:cs typeface="Calibri"/>
              </a:rPr>
              <a:t>NT</a:t>
            </a:r>
            <a:r>
              <a:rPr sz="2800" spc="-20" dirty="0">
                <a:latin typeface="Calibri"/>
                <a:cs typeface="Calibri"/>
              </a:rPr>
              <a:t> </a:t>
            </a:r>
            <a:r>
              <a:rPr sz="2800" spc="-10" dirty="0">
                <a:latin typeface="Calibri"/>
                <a:cs typeface="Calibri"/>
              </a:rPr>
              <a:t>AUTHORITY</a:t>
            </a:r>
            <a:endParaRPr sz="2800" dirty="0">
              <a:latin typeface="Calibri"/>
              <a:cs typeface="Calibri"/>
            </a:endParaRPr>
          </a:p>
          <a:p>
            <a:pPr marL="1146175" lvl="2" indent="-325120">
              <a:lnSpc>
                <a:spcPct val="100000"/>
              </a:lnSpc>
              <a:spcBef>
                <a:spcPts val="270"/>
              </a:spcBef>
              <a:buSzPct val="75609"/>
              <a:buFont typeface="Symbol"/>
              <a:buChar char=""/>
              <a:tabLst>
                <a:tab pos="1146175" algn="l"/>
                <a:tab pos="1146810" algn="l"/>
              </a:tabLst>
            </a:pPr>
            <a:r>
              <a:rPr sz="2050" spc="10" dirty="0">
                <a:latin typeface="Calibri"/>
                <a:cs typeface="Calibri"/>
              </a:rPr>
              <a:t>Used</a:t>
            </a:r>
            <a:r>
              <a:rPr sz="2050" spc="-20" dirty="0">
                <a:latin typeface="Calibri"/>
                <a:cs typeface="Calibri"/>
              </a:rPr>
              <a:t> </a:t>
            </a:r>
            <a:r>
              <a:rPr sz="2050" spc="-5" dirty="0">
                <a:latin typeface="Calibri"/>
                <a:cs typeface="Calibri"/>
              </a:rPr>
              <a:t>to</a:t>
            </a:r>
            <a:r>
              <a:rPr sz="2050" spc="-20" dirty="0">
                <a:latin typeface="Calibri"/>
                <a:cs typeface="Calibri"/>
              </a:rPr>
              <a:t> </a:t>
            </a:r>
            <a:r>
              <a:rPr sz="2050" spc="10" dirty="0">
                <a:latin typeface="Calibri"/>
                <a:cs typeface="Calibri"/>
              </a:rPr>
              <a:t>run</a:t>
            </a:r>
            <a:r>
              <a:rPr sz="2050" spc="5" dirty="0">
                <a:latin typeface="Calibri"/>
                <a:cs typeface="Calibri"/>
              </a:rPr>
              <a:t> </a:t>
            </a:r>
            <a:r>
              <a:rPr sz="2050" spc="10" dirty="0">
                <a:latin typeface="Calibri"/>
                <a:cs typeface="Calibri"/>
              </a:rPr>
              <a:t>services</a:t>
            </a:r>
            <a:r>
              <a:rPr sz="2050" spc="-25" dirty="0">
                <a:latin typeface="Calibri"/>
                <a:cs typeface="Calibri"/>
              </a:rPr>
              <a:t> </a:t>
            </a:r>
            <a:r>
              <a:rPr sz="2050" spc="10" dirty="0">
                <a:latin typeface="Calibri"/>
                <a:cs typeface="Calibri"/>
              </a:rPr>
              <a:t>with</a:t>
            </a:r>
            <a:r>
              <a:rPr sz="2050" spc="-30" dirty="0">
                <a:latin typeface="Calibri"/>
                <a:cs typeface="Calibri"/>
              </a:rPr>
              <a:t> </a:t>
            </a:r>
            <a:r>
              <a:rPr sz="2050" spc="-10" dirty="0">
                <a:latin typeface="Calibri"/>
                <a:cs typeface="Calibri"/>
              </a:rPr>
              <a:t>different</a:t>
            </a:r>
            <a:r>
              <a:rPr sz="2050" spc="-35" dirty="0">
                <a:latin typeface="Calibri"/>
                <a:cs typeface="Calibri"/>
              </a:rPr>
              <a:t> </a:t>
            </a:r>
            <a:r>
              <a:rPr sz="2050" spc="5" dirty="0">
                <a:latin typeface="Calibri"/>
                <a:cs typeface="Calibri"/>
              </a:rPr>
              <a:t>permission</a:t>
            </a:r>
            <a:r>
              <a:rPr sz="2050" spc="-30" dirty="0">
                <a:latin typeface="Calibri"/>
                <a:cs typeface="Calibri"/>
              </a:rPr>
              <a:t> </a:t>
            </a:r>
            <a:r>
              <a:rPr sz="2050" dirty="0">
                <a:latin typeface="Calibri"/>
                <a:cs typeface="Calibri"/>
              </a:rPr>
              <a:t>levels</a:t>
            </a:r>
          </a:p>
          <a:p>
            <a:pPr marL="1146175" lvl="2" indent="-325120">
              <a:lnSpc>
                <a:spcPct val="100000"/>
              </a:lnSpc>
              <a:spcBef>
                <a:spcPts val="229"/>
              </a:spcBef>
              <a:buSzPct val="75609"/>
              <a:buFont typeface="Symbol"/>
              <a:buChar char=""/>
              <a:tabLst>
                <a:tab pos="1146175" algn="l"/>
                <a:tab pos="1146810" algn="l"/>
              </a:tabLst>
            </a:pPr>
            <a:r>
              <a:rPr sz="2050" spc="5" dirty="0">
                <a:latin typeface="Calibri"/>
                <a:cs typeface="Calibri"/>
              </a:rPr>
              <a:t>Examples:</a:t>
            </a:r>
            <a:endParaRPr sz="2050" dirty="0">
              <a:latin typeface="Calibri"/>
              <a:cs typeface="Calibri"/>
            </a:endParaRPr>
          </a:p>
          <a:p>
            <a:pPr marL="1577340" indent="-287020">
              <a:lnSpc>
                <a:spcPct val="100000"/>
              </a:lnSpc>
              <a:spcBef>
                <a:spcPts val="450"/>
              </a:spcBef>
              <a:buSzPct val="44444"/>
              <a:buFont typeface="Wingdings"/>
              <a:buChar char=""/>
              <a:tabLst>
                <a:tab pos="1577340" algn="l"/>
                <a:tab pos="1577975" algn="l"/>
              </a:tabLst>
            </a:pPr>
            <a:r>
              <a:rPr sz="1800" spc="20" dirty="0">
                <a:latin typeface="Calibri"/>
                <a:cs typeface="Calibri"/>
              </a:rPr>
              <a:t>NT</a:t>
            </a:r>
            <a:r>
              <a:rPr sz="1800" spc="-45" dirty="0">
                <a:latin typeface="Calibri"/>
                <a:cs typeface="Calibri"/>
              </a:rPr>
              <a:t> </a:t>
            </a:r>
            <a:r>
              <a:rPr sz="1800" spc="10" dirty="0">
                <a:latin typeface="Calibri"/>
                <a:cs typeface="Calibri"/>
              </a:rPr>
              <a:t>AUTHORITY\SYSTEM</a:t>
            </a:r>
            <a:endParaRPr sz="1800" dirty="0">
              <a:latin typeface="Calibri"/>
              <a:cs typeface="Calibri"/>
            </a:endParaRPr>
          </a:p>
          <a:p>
            <a:pPr marL="1577340" indent="-287020">
              <a:lnSpc>
                <a:spcPct val="100000"/>
              </a:lnSpc>
              <a:spcBef>
                <a:spcPts val="434"/>
              </a:spcBef>
              <a:buSzPct val="44444"/>
              <a:buFont typeface="Wingdings"/>
              <a:buChar char=""/>
              <a:tabLst>
                <a:tab pos="1577340" algn="l"/>
                <a:tab pos="1577975" algn="l"/>
              </a:tabLst>
            </a:pPr>
            <a:r>
              <a:rPr sz="1800" spc="20" dirty="0">
                <a:latin typeface="Calibri"/>
                <a:cs typeface="Calibri"/>
              </a:rPr>
              <a:t>NT</a:t>
            </a:r>
            <a:r>
              <a:rPr sz="1800" spc="-25" dirty="0">
                <a:latin typeface="Calibri"/>
                <a:cs typeface="Calibri"/>
              </a:rPr>
              <a:t> </a:t>
            </a:r>
            <a:r>
              <a:rPr sz="1800" spc="10" dirty="0">
                <a:latin typeface="Calibri"/>
                <a:cs typeface="Calibri"/>
              </a:rPr>
              <a:t>AUTHORITY\Local</a:t>
            </a:r>
            <a:r>
              <a:rPr sz="1800" spc="-40" dirty="0">
                <a:latin typeface="Calibri"/>
                <a:cs typeface="Calibri"/>
              </a:rPr>
              <a:t> </a:t>
            </a:r>
            <a:r>
              <a:rPr sz="1800" spc="10" dirty="0">
                <a:latin typeface="Calibri"/>
                <a:cs typeface="Calibri"/>
              </a:rPr>
              <a:t>Service</a:t>
            </a:r>
            <a:endParaRPr sz="1800" dirty="0">
              <a:latin typeface="Calibri"/>
              <a:cs typeface="Calibri"/>
            </a:endParaRPr>
          </a:p>
          <a:p>
            <a:pPr marL="1577340" indent="-287020">
              <a:lnSpc>
                <a:spcPct val="100000"/>
              </a:lnSpc>
              <a:spcBef>
                <a:spcPts val="445"/>
              </a:spcBef>
              <a:buSzPct val="44444"/>
              <a:buFont typeface="Wingdings"/>
              <a:buChar char=""/>
              <a:tabLst>
                <a:tab pos="1577340" algn="l"/>
                <a:tab pos="1577975" algn="l"/>
              </a:tabLst>
            </a:pPr>
            <a:r>
              <a:rPr sz="1800" spc="20" dirty="0">
                <a:latin typeface="Calibri"/>
                <a:cs typeface="Calibri"/>
              </a:rPr>
              <a:t>NT</a:t>
            </a:r>
            <a:r>
              <a:rPr sz="1800" spc="-10" dirty="0">
                <a:latin typeface="Calibri"/>
                <a:cs typeface="Calibri"/>
              </a:rPr>
              <a:t> </a:t>
            </a:r>
            <a:r>
              <a:rPr sz="1800" spc="10" dirty="0">
                <a:latin typeface="Calibri"/>
                <a:cs typeface="Calibri"/>
              </a:rPr>
              <a:t>AUTHORITY\Network</a:t>
            </a:r>
            <a:r>
              <a:rPr sz="1800" spc="-30" dirty="0">
                <a:latin typeface="Calibri"/>
                <a:cs typeface="Calibri"/>
              </a:rPr>
              <a:t> </a:t>
            </a:r>
            <a:r>
              <a:rPr sz="1800" spc="10" dirty="0">
                <a:latin typeface="Calibri"/>
                <a:cs typeface="Calibri"/>
              </a:rPr>
              <a:t>Service (see</a:t>
            </a:r>
            <a:r>
              <a:rPr sz="1800" spc="-15" dirty="0">
                <a:solidFill>
                  <a:srgbClr val="0562C1"/>
                </a:solidFill>
                <a:latin typeface="Calibri"/>
                <a:cs typeface="Calibri"/>
              </a:rPr>
              <a:t> </a:t>
            </a:r>
            <a:r>
              <a:rPr sz="1800" u="sng" spc="15" dirty="0">
                <a:solidFill>
                  <a:srgbClr val="0562C1"/>
                </a:solidFill>
                <a:uFill>
                  <a:solidFill>
                    <a:srgbClr val="0562C1"/>
                  </a:solidFill>
                </a:uFill>
                <a:latin typeface="Calibri"/>
                <a:cs typeface="Calibri"/>
                <a:hlinkClick r:id="rId3"/>
              </a:rPr>
              <a:t>MSDN</a:t>
            </a:r>
            <a:r>
              <a:rPr sz="1800" spc="15" dirty="0">
                <a:latin typeface="Calibri"/>
                <a:cs typeface="Calibri"/>
              </a:rPr>
              <a:t>)</a:t>
            </a:r>
            <a:endParaRPr sz="1800" dirty="0">
              <a:latin typeface="Calibri"/>
              <a:cs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295" rIns="0" bIns="0" rtlCol="0">
            <a:spAutoFit/>
          </a:bodyPr>
          <a:lstStyle/>
          <a:p>
            <a:pPr marL="12700" marR="5080">
              <a:lnSpc>
                <a:spcPts val="3940"/>
              </a:lnSpc>
              <a:spcBef>
                <a:spcPts val="585"/>
              </a:spcBef>
            </a:pPr>
            <a:r>
              <a:rPr spc="20" dirty="0"/>
              <a:t>Same </a:t>
            </a:r>
            <a:r>
              <a:rPr spc="15" dirty="0"/>
              <a:t>when</a:t>
            </a:r>
            <a:r>
              <a:rPr spc="-10" dirty="0"/>
              <a:t> </a:t>
            </a:r>
            <a:r>
              <a:rPr spc="10" dirty="0"/>
              <a:t>accessing</a:t>
            </a:r>
            <a:r>
              <a:rPr spc="25" dirty="0"/>
              <a:t> </a:t>
            </a:r>
            <a:r>
              <a:rPr spc="15" dirty="0"/>
              <a:t>a</a:t>
            </a:r>
            <a:r>
              <a:rPr spc="20" dirty="0"/>
              <a:t> </a:t>
            </a:r>
            <a:r>
              <a:rPr spc="10" dirty="0"/>
              <a:t>file</a:t>
            </a:r>
            <a:r>
              <a:rPr spc="-10" dirty="0"/>
              <a:t> </a:t>
            </a:r>
            <a:r>
              <a:rPr dirty="0"/>
              <a:t>share,</a:t>
            </a:r>
            <a:r>
              <a:rPr spc="10" dirty="0"/>
              <a:t> </a:t>
            </a:r>
            <a:r>
              <a:rPr spc="-45" dirty="0"/>
              <a:t>printer,</a:t>
            </a:r>
            <a:r>
              <a:rPr spc="20" dirty="0"/>
              <a:t> </a:t>
            </a:r>
            <a:r>
              <a:rPr spc="15" dirty="0"/>
              <a:t>or </a:t>
            </a:r>
            <a:r>
              <a:rPr spc="-800" dirty="0"/>
              <a:t> </a:t>
            </a:r>
            <a:r>
              <a:rPr spc="10" dirty="0"/>
              <a:t>other </a:t>
            </a:r>
            <a:r>
              <a:rPr dirty="0"/>
              <a:t>resource.</a:t>
            </a:r>
          </a:p>
        </p:txBody>
      </p:sp>
      <p:grpSp>
        <p:nvGrpSpPr>
          <p:cNvPr id="3" name="object 3"/>
          <p:cNvGrpSpPr/>
          <p:nvPr/>
        </p:nvGrpSpPr>
        <p:grpSpPr>
          <a:xfrm>
            <a:off x="514250" y="1924301"/>
            <a:ext cx="9018905" cy="3707129"/>
            <a:chOff x="514250" y="1924301"/>
            <a:chExt cx="9018905" cy="3707129"/>
          </a:xfrm>
        </p:grpSpPr>
        <p:pic>
          <p:nvPicPr>
            <p:cNvPr id="4" name="object 4"/>
            <p:cNvPicPr/>
            <p:nvPr/>
          </p:nvPicPr>
          <p:blipFill>
            <a:blip r:embed="rId2" cstate="print"/>
            <a:stretch>
              <a:fillRect/>
            </a:stretch>
          </p:blipFill>
          <p:spPr>
            <a:xfrm>
              <a:off x="514250" y="1924301"/>
              <a:ext cx="9018797" cy="3707107"/>
            </a:xfrm>
            <a:prstGeom prst="rect">
              <a:avLst/>
            </a:prstGeom>
          </p:spPr>
        </p:pic>
        <p:sp>
          <p:nvSpPr>
            <p:cNvPr id="5" name="object 5"/>
            <p:cNvSpPr/>
            <p:nvPr/>
          </p:nvSpPr>
          <p:spPr>
            <a:xfrm>
              <a:off x="1763268" y="3474720"/>
              <a:ext cx="734060" cy="1467485"/>
            </a:xfrm>
            <a:custGeom>
              <a:avLst/>
              <a:gdLst/>
              <a:ahLst/>
              <a:cxnLst/>
              <a:rect l="l" t="t" r="r" b="b"/>
              <a:pathLst>
                <a:path w="734060" h="1467485">
                  <a:moveTo>
                    <a:pt x="0" y="0"/>
                  </a:moveTo>
                  <a:lnTo>
                    <a:pt x="733602" y="1467205"/>
                  </a:lnTo>
                </a:path>
              </a:pathLst>
            </a:custGeom>
            <a:ln w="12700">
              <a:solidFill>
                <a:srgbClr val="EC7C30"/>
              </a:solidFill>
              <a:prstDash val="sysDash"/>
            </a:ln>
          </p:spPr>
          <p:txBody>
            <a:bodyPr wrap="square" lIns="0" tIns="0" rIns="0" bIns="0" rtlCol="0"/>
            <a:lstStyle/>
            <a:p>
              <a:endParaRPr/>
            </a:p>
          </p:txBody>
        </p:sp>
        <p:sp>
          <p:nvSpPr>
            <p:cNvPr id="6" name="object 6"/>
            <p:cNvSpPr/>
            <p:nvPr/>
          </p:nvSpPr>
          <p:spPr>
            <a:xfrm>
              <a:off x="2457110" y="4913525"/>
              <a:ext cx="68580" cy="85725"/>
            </a:xfrm>
            <a:custGeom>
              <a:avLst/>
              <a:gdLst/>
              <a:ahLst/>
              <a:cxnLst/>
              <a:rect l="l" t="t" r="r" b="b"/>
              <a:pathLst>
                <a:path w="68580" h="85725">
                  <a:moveTo>
                    <a:pt x="68160" y="0"/>
                  </a:moveTo>
                  <a:lnTo>
                    <a:pt x="0" y="34074"/>
                  </a:lnTo>
                  <a:lnTo>
                    <a:pt x="68160" y="85191"/>
                  </a:lnTo>
                  <a:lnTo>
                    <a:pt x="68160" y="0"/>
                  </a:lnTo>
                  <a:close/>
                </a:path>
              </a:pathLst>
            </a:custGeom>
            <a:solidFill>
              <a:srgbClr val="EC7C30"/>
            </a:solidFill>
          </p:spPr>
          <p:txBody>
            <a:bodyPr wrap="square" lIns="0" tIns="0" rIns="0" bIns="0" rtlCol="0"/>
            <a:lstStyle/>
            <a:p>
              <a:endParaRPr/>
            </a:p>
          </p:txBody>
        </p:sp>
      </p:grpSp>
      <p:sp>
        <p:nvSpPr>
          <p:cNvPr id="7" name="object 7"/>
          <p:cNvSpPr txBox="1"/>
          <p:nvPr/>
        </p:nvSpPr>
        <p:spPr>
          <a:xfrm>
            <a:off x="1690052" y="3612950"/>
            <a:ext cx="483870"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libri"/>
                <a:cs typeface="Calibri"/>
              </a:rPr>
              <a:t>“</a:t>
            </a:r>
            <a:r>
              <a:rPr sz="1800" spc="-5" dirty="0">
                <a:latin typeface="Calibri"/>
                <a:cs typeface="Calibri"/>
              </a:rPr>
              <a:t>O</a:t>
            </a:r>
            <a:r>
              <a:rPr sz="1800" dirty="0">
                <a:latin typeface="Calibri"/>
                <a:cs typeface="Calibri"/>
              </a:rPr>
              <a:t>K”</a:t>
            </a:r>
            <a:endParaRPr sz="1800">
              <a:latin typeface="Calibri"/>
              <a:cs typeface="Calibri"/>
            </a:endParaRPr>
          </a:p>
        </p:txBody>
      </p:sp>
      <p:grpSp>
        <p:nvGrpSpPr>
          <p:cNvPr id="8" name="object 8"/>
          <p:cNvGrpSpPr/>
          <p:nvPr/>
        </p:nvGrpSpPr>
        <p:grpSpPr>
          <a:xfrm>
            <a:off x="2747517" y="4693922"/>
            <a:ext cx="996950" cy="539750"/>
            <a:chOff x="2747517" y="4693922"/>
            <a:chExt cx="996950" cy="539750"/>
          </a:xfrm>
        </p:grpSpPr>
        <p:sp>
          <p:nvSpPr>
            <p:cNvPr id="9" name="object 9"/>
            <p:cNvSpPr/>
            <p:nvPr/>
          </p:nvSpPr>
          <p:spPr>
            <a:xfrm>
              <a:off x="2753867" y="4724019"/>
              <a:ext cx="934719" cy="503555"/>
            </a:xfrm>
            <a:custGeom>
              <a:avLst/>
              <a:gdLst/>
              <a:ahLst/>
              <a:cxnLst/>
              <a:rect l="l" t="t" r="r" b="b"/>
              <a:pathLst>
                <a:path w="934720" h="503554">
                  <a:moveTo>
                    <a:pt x="0" y="503301"/>
                  </a:moveTo>
                  <a:lnTo>
                    <a:pt x="934694" y="0"/>
                  </a:lnTo>
                </a:path>
              </a:pathLst>
            </a:custGeom>
            <a:ln w="12700">
              <a:solidFill>
                <a:srgbClr val="EC7C30"/>
              </a:solidFill>
              <a:prstDash val="sysDash"/>
            </a:ln>
          </p:spPr>
          <p:txBody>
            <a:bodyPr wrap="square" lIns="0" tIns="0" rIns="0" bIns="0" rtlCol="0"/>
            <a:lstStyle/>
            <a:p>
              <a:endParaRPr/>
            </a:p>
          </p:txBody>
        </p:sp>
        <p:sp>
          <p:nvSpPr>
            <p:cNvPr id="10" name="object 10"/>
            <p:cNvSpPr/>
            <p:nvPr/>
          </p:nvSpPr>
          <p:spPr>
            <a:xfrm>
              <a:off x="3659310" y="4693922"/>
              <a:ext cx="85725" cy="69850"/>
            </a:xfrm>
            <a:custGeom>
              <a:avLst/>
              <a:gdLst/>
              <a:ahLst/>
              <a:cxnLst/>
              <a:rect l="l" t="t" r="r" b="b"/>
              <a:pathLst>
                <a:path w="85725" h="69850">
                  <a:moveTo>
                    <a:pt x="85153" y="0"/>
                  </a:moveTo>
                  <a:lnTo>
                    <a:pt x="0" y="2578"/>
                  </a:lnTo>
                  <a:lnTo>
                    <a:pt x="36131" y="69672"/>
                  </a:lnTo>
                  <a:lnTo>
                    <a:pt x="85153" y="0"/>
                  </a:lnTo>
                  <a:close/>
                </a:path>
              </a:pathLst>
            </a:custGeom>
            <a:solidFill>
              <a:srgbClr val="EC7C30"/>
            </a:solidFill>
          </p:spPr>
          <p:txBody>
            <a:bodyPr wrap="square" lIns="0" tIns="0" rIns="0" bIns="0" rtlCol="0"/>
            <a:lstStyle/>
            <a:p>
              <a:endParaRPr/>
            </a:p>
          </p:txBody>
        </p:sp>
      </p:grpSp>
      <p:sp>
        <p:nvSpPr>
          <p:cNvPr id="11" name="object 11"/>
          <p:cNvSpPr txBox="1"/>
          <p:nvPr/>
        </p:nvSpPr>
        <p:spPr>
          <a:xfrm>
            <a:off x="2833052" y="4832150"/>
            <a:ext cx="2028825" cy="299720"/>
          </a:xfrm>
          <a:prstGeom prst="rect">
            <a:avLst/>
          </a:prstGeom>
        </p:spPr>
        <p:txBody>
          <a:bodyPr vert="horz" wrap="square" lIns="0" tIns="12700" rIns="0" bIns="0" rtlCol="0">
            <a:spAutoFit/>
          </a:bodyPr>
          <a:lstStyle/>
          <a:p>
            <a:pPr marL="12700">
              <a:lnSpc>
                <a:spcPct val="100000"/>
              </a:lnSpc>
              <a:spcBef>
                <a:spcPts val="100"/>
              </a:spcBef>
            </a:pPr>
            <a:r>
              <a:rPr sz="1800" i="1" spc="-10" dirty="0">
                <a:latin typeface="Calibri"/>
                <a:cs typeface="Calibri"/>
              </a:rPr>
              <a:t>Accesses</a:t>
            </a:r>
            <a:r>
              <a:rPr sz="1800" i="1" spc="-25" dirty="0">
                <a:latin typeface="Calibri"/>
                <a:cs typeface="Calibri"/>
              </a:rPr>
              <a:t> </a:t>
            </a:r>
            <a:r>
              <a:rPr sz="1800" i="1" spc="-5" dirty="0">
                <a:latin typeface="Calibri"/>
                <a:cs typeface="Calibri"/>
              </a:rPr>
              <a:t>the</a:t>
            </a:r>
            <a:r>
              <a:rPr sz="1800" i="1" spc="-15" dirty="0">
                <a:latin typeface="Calibri"/>
                <a:cs typeface="Calibri"/>
              </a:rPr>
              <a:t> </a:t>
            </a:r>
            <a:r>
              <a:rPr sz="1800" i="1" spc="-5" dirty="0">
                <a:latin typeface="Calibri"/>
                <a:cs typeface="Calibri"/>
              </a:rPr>
              <a:t>resource</a:t>
            </a:r>
            <a:endParaRPr sz="1800">
              <a:latin typeface="Calibri"/>
              <a:cs typeface="Calibri"/>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C92F-3F3E-472A-891B-4C0CAA75B6EA}"/>
              </a:ext>
            </a:extLst>
          </p:cNvPr>
          <p:cNvSpPr>
            <a:spLocks noGrp="1"/>
          </p:cNvSpPr>
          <p:nvPr>
            <p:ph type="title"/>
          </p:nvPr>
        </p:nvSpPr>
        <p:spPr>
          <a:xfrm>
            <a:off x="771782" y="532593"/>
            <a:ext cx="8540234" cy="553998"/>
          </a:xfrm>
        </p:spPr>
        <p:txBody>
          <a:bodyPr/>
          <a:lstStyle/>
          <a:p>
            <a:r>
              <a:rPr lang="en-US" dirty="0"/>
              <a:t>What does it physically look like?</a:t>
            </a:r>
          </a:p>
        </p:txBody>
      </p:sp>
      <p:sp>
        <p:nvSpPr>
          <p:cNvPr id="3" name="Text Placeholder 2">
            <a:extLst>
              <a:ext uri="{FF2B5EF4-FFF2-40B4-BE49-F238E27FC236}">
                <a16:creationId xmlns:a16="http://schemas.microsoft.com/office/drawing/2014/main" id="{0FEB0A77-07A0-4D8C-BFF8-FE96232FC0D0}"/>
              </a:ext>
            </a:extLst>
          </p:cNvPr>
          <p:cNvSpPr>
            <a:spLocks noGrp="1"/>
          </p:cNvSpPr>
          <p:nvPr>
            <p:ph type="body" idx="1"/>
          </p:nvPr>
        </p:nvSpPr>
        <p:spPr>
          <a:xfrm>
            <a:off x="682688" y="1778635"/>
            <a:ext cx="8718423" cy="430887"/>
          </a:xfrm>
        </p:spPr>
        <p:txBody>
          <a:bodyPr/>
          <a:lstStyle/>
          <a:p>
            <a:r>
              <a:rPr lang="en-US" dirty="0"/>
              <a:t>It does a lot but looks like most window services</a:t>
            </a:r>
          </a:p>
        </p:txBody>
      </p:sp>
      <p:sp>
        <p:nvSpPr>
          <p:cNvPr id="4" name="Footer Placeholder 3">
            <a:extLst>
              <a:ext uri="{FF2B5EF4-FFF2-40B4-BE49-F238E27FC236}">
                <a16:creationId xmlns:a16="http://schemas.microsoft.com/office/drawing/2014/main" id="{8F4A9164-978E-4EE6-918C-9850AAF57191}"/>
              </a:ext>
            </a:extLst>
          </p:cNvPr>
          <p:cNvSpPr>
            <a:spLocks noGrp="1"/>
          </p:cNvSpPr>
          <p:nvPr>
            <p:ph type="ftr" sz="quarter" idx="5"/>
          </p:nvPr>
        </p:nvSpPr>
        <p:spPr/>
        <p:txBody>
          <a:bodyPr/>
          <a:lstStyle/>
          <a:p>
            <a:pPr marL="12700">
              <a:lnSpc>
                <a:spcPts val="1810"/>
              </a:lnSpc>
            </a:pPr>
            <a:r>
              <a:rPr lang="en-US" spc="-10"/>
              <a:t>Real-world systems: ethical hacking practicum – UW Summer 2021</a:t>
            </a:r>
            <a:endParaRPr lang="en-US" spc="-5" dirty="0"/>
          </a:p>
        </p:txBody>
      </p:sp>
      <p:pic>
        <p:nvPicPr>
          <p:cNvPr id="3074" name="Picture 2">
            <a:extLst>
              <a:ext uri="{FF2B5EF4-FFF2-40B4-BE49-F238E27FC236}">
                <a16:creationId xmlns:a16="http://schemas.microsoft.com/office/drawing/2014/main" id="{4CBC751A-1DF1-4FCC-A187-7BA62D14F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89" y="2486026"/>
            <a:ext cx="4656712" cy="329819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FCE267F-960B-418F-A9D3-2382853C13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9922" y="3095625"/>
            <a:ext cx="4354478" cy="3818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8610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332174"/>
            <a:ext cx="4281805" cy="1080135"/>
          </a:xfrm>
          <a:prstGeom prst="rect">
            <a:avLst/>
          </a:prstGeom>
        </p:spPr>
        <p:txBody>
          <a:bodyPr vert="horz" wrap="square" lIns="0" tIns="74295" rIns="0" bIns="0" rtlCol="0">
            <a:spAutoFit/>
          </a:bodyPr>
          <a:lstStyle/>
          <a:p>
            <a:pPr marL="12700" marR="5080">
              <a:lnSpc>
                <a:spcPts val="3940"/>
              </a:lnSpc>
              <a:spcBef>
                <a:spcPts val="585"/>
              </a:spcBef>
            </a:pPr>
            <a:r>
              <a:rPr spc="10" dirty="0"/>
              <a:t>Windows</a:t>
            </a:r>
            <a:r>
              <a:rPr spc="-30" dirty="0"/>
              <a:t> </a:t>
            </a:r>
            <a:r>
              <a:rPr spc="15" dirty="0"/>
              <a:t>Domains</a:t>
            </a:r>
            <a:r>
              <a:rPr spc="-30" dirty="0"/>
              <a:t> </a:t>
            </a:r>
            <a:r>
              <a:rPr spc="15" dirty="0"/>
              <a:t>and </a:t>
            </a:r>
            <a:r>
              <a:rPr spc="-800" dirty="0"/>
              <a:t> </a:t>
            </a:r>
            <a:r>
              <a:rPr spc="5" dirty="0"/>
              <a:t>Active</a:t>
            </a:r>
            <a:r>
              <a:rPr spc="10" dirty="0"/>
              <a:t> </a:t>
            </a:r>
            <a:r>
              <a:rPr dirty="0"/>
              <a:t>Directory</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745107"/>
            <a:ext cx="6934834" cy="4584065"/>
          </a:xfrm>
          <a:prstGeom prst="rect">
            <a:avLst/>
          </a:prstGeom>
        </p:spPr>
        <p:txBody>
          <a:bodyPr vert="horz" wrap="square" lIns="0" tIns="53975" rIns="0" bIns="0" rtlCol="0">
            <a:spAutoFit/>
          </a:bodyPr>
          <a:lstStyle/>
          <a:p>
            <a:pPr marL="335280" marR="5080" indent="-323215">
              <a:lnSpc>
                <a:spcPts val="2590"/>
              </a:lnSpc>
              <a:spcBef>
                <a:spcPts val="425"/>
              </a:spcBef>
              <a:buSzPct val="43750"/>
              <a:buFont typeface="Wingdings"/>
              <a:buChar char=""/>
              <a:tabLst>
                <a:tab pos="335280" algn="l"/>
                <a:tab pos="335915" algn="l"/>
              </a:tabLst>
            </a:pPr>
            <a:r>
              <a:rPr sz="2400" dirty="0">
                <a:latin typeface="Calibri"/>
                <a:cs typeface="Calibri"/>
              </a:rPr>
              <a:t>AD</a:t>
            </a:r>
            <a:r>
              <a:rPr sz="2400" spc="-20" dirty="0">
                <a:latin typeface="Calibri"/>
                <a:cs typeface="Calibri"/>
              </a:rPr>
              <a:t> </a:t>
            </a:r>
            <a:r>
              <a:rPr sz="2400" b="1" spc="-5" dirty="0">
                <a:latin typeface="Calibri"/>
                <a:cs typeface="Calibri"/>
              </a:rPr>
              <a:t>uses</a:t>
            </a:r>
            <a:r>
              <a:rPr sz="2400" b="1" spc="15" dirty="0">
                <a:latin typeface="Calibri"/>
                <a:cs typeface="Calibri"/>
              </a:rPr>
              <a:t> </a:t>
            </a:r>
            <a:r>
              <a:rPr sz="2400" b="1" spc="-15" dirty="0">
                <a:latin typeface="Calibri"/>
                <a:cs typeface="Calibri"/>
              </a:rPr>
              <a:t>Kerberos</a:t>
            </a:r>
            <a:r>
              <a:rPr sz="2400" b="1" spc="5" dirty="0">
                <a:latin typeface="Calibri"/>
                <a:cs typeface="Calibri"/>
              </a:rPr>
              <a:t> </a:t>
            </a:r>
            <a:r>
              <a:rPr sz="2400" spc="-5" dirty="0">
                <a:latin typeface="Calibri"/>
                <a:cs typeface="Calibri"/>
              </a:rPr>
              <a:t>plus some </a:t>
            </a:r>
            <a:r>
              <a:rPr sz="2400" spc="-10" dirty="0">
                <a:latin typeface="Calibri"/>
                <a:cs typeface="Calibri"/>
              </a:rPr>
              <a:t>Microsoft</a:t>
            </a:r>
            <a:r>
              <a:rPr sz="2400" spc="-20" dirty="0">
                <a:latin typeface="Calibri"/>
                <a:cs typeface="Calibri"/>
              </a:rPr>
              <a:t> </a:t>
            </a:r>
            <a:r>
              <a:rPr sz="2400" spc="-10" dirty="0">
                <a:latin typeface="Calibri"/>
                <a:cs typeface="Calibri"/>
              </a:rPr>
              <a:t>extensions</a:t>
            </a:r>
            <a:r>
              <a:rPr sz="2400" spc="-15" dirty="0">
                <a:latin typeface="Calibri"/>
                <a:cs typeface="Calibri"/>
              </a:rPr>
              <a:t> </a:t>
            </a:r>
            <a:r>
              <a:rPr sz="2400" spc="-20" dirty="0">
                <a:latin typeface="Calibri"/>
                <a:cs typeface="Calibri"/>
              </a:rPr>
              <a:t>for </a:t>
            </a:r>
            <a:r>
              <a:rPr sz="2400" spc="-525" dirty="0">
                <a:latin typeface="Calibri"/>
                <a:cs typeface="Calibri"/>
              </a:rPr>
              <a:t> </a:t>
            </a:r>
            <a:r>
              <a:rPr sz="2400" spc="-10" dirty="0">
                <a:latin typeface="Calibri"/>
                <a:cs typeface="Calibri"/>
              </a:rPr>
              <a:t>authentication/authorization</a:t>
            </a:r>
            <a:r>
              <a:rPr sz="2400" spc="-25" dirty="0">
                <a:latin typeface="Calibri"/>
                <a:cs typeface="Calibri"/>
              </a:rPr>
              <a:t> </a:t>
            </a:r>
            <a:r>
              <a:rPr sz="2400" dirty="0">
                <a:latin typeface="Calibri"/>
                <a:cs typeface="Calibri"/>
              </a:rPr>
              <a:t>in</a:t>
            </a:r>
            <a:r>
              <a:rPr sz="2400" spc="-10" dirty="0">
                <a:latin typeface="Calibri"/>
                <a:cs typeface="Calibri"/>
              </a:rPr>
              <a:t> </a:t>
            </a:r>
            <a:r>
              <a:rPr sz="2400" spc="-5" dirty="0">
                <a:latin typeface="Calibri"/>
                <a:cs typeface="Calibri"/>
              </a:rPr>
              <a:t>domains</a:t>
            </a:r>
            <a:endParaRPr sz="2400">
              <a:latin typeface="Calibri"/>
              <a:cs typeface="Calibri"/>
            </a:endParaRPr>
          </a:p>
          <a:p>
            <a:pPr marL="736600" lvl="1" indent="-325120">
              <a:lnSpc>
                <a:spcPts val="2155"/>
              </a:lnSpc>
              <a:spcBef>
                <a:spcPts val="385"/>
              </a:spcBef>
              <a:buSzPct val="44444"/>
              <a:buFont typeface="Wingdings"/>
              <a:buChar char=""/>
              <a:tabLst>
                <a:tab pos="735965" algn="l"/>
                <a:tab pos="736600" algn="l"/>
              </a:tabLst>
            </a:pPr>
            <a:r>
              <a:rPr sz="1800" spc="-5" dirty="0">
                <a:latin typeface="Calibri"/>
                <a:cs typeface="Calibri"/>
              </a:rPr>
              <a:t>This</a:t>
            </a:r>
            <a:r>
              <a:rPr sz="1800" spc="5" dirty="0">
                <a:latin typeface="Calibri"/>
                <a:cs typeface="Calibri"/>
              </a:rPr>
              <a:t> </a:t>
            </a:r>
            <a:r>
              <a:rPr sz="1800" spc="-5" dirty="0">
                <a:latin typeface="Calibri"/>
                <a:cs typeface="Calibri"/>
              </a:rPr>
              <a:t>is</a:t>
            </a:r>
            <a:r>
              <a:rPr sz="1800" spc="10" dirty="0">
                <a:latin typeface="Calibri"/>
                <a:cs typeface="Calibri"/>
              </a:rPr>
              <a:t> </a:t>
            </a:r>
            <a:r>
              <a:rPr sz="1800" spc="-10" dirty="0">
                <a:latin typeface="Calibri"/>
                <a:cs typeface="Calibri"/>
              </a:rPr>
              <a:t>often</a:t>
            </a:r>
            <a:r>
              <a:rPr sz="1800" spc="20" dirty="0">
                <a:latin typeface="Calibri"/>
                <a:cs typeface="Calibri"/>
              </a:rPr>
              <a:t> </a:t>
            </a:r>
            <a:r>
              <a:rPr sz="1800" spc="-20" dirty="0">
                <a:latin typeface="Calibri"/>
                <a:cs typeface="Calibri"/>
              </a:rPr>
              <a:t>referred</a:t>
            </a:r>
            <a:r>
              <a:rPr sz="1800" spc="20" dirty="0">
                <a:latin typeface="Calibri"/>
                <a:cs typeface="Calibri"/>
              </a:rPr>
              <a:t> </a:t>
            </a:r>
            <a:r>
              <a:rPr sz="1800" spc="-10" dirty="0">
                <a:latin typeface="Calibri"/>
                <a:cs typeface="Calibri"/>
              </a:rPr>
              <a:t>to</a:t>
            </a:r>
            <a:r>
              <a:rPr sz="1800" spc="5" dirty="0">
                <a:latin typeface="Calibri"/>
                <a:cs typeface="Calibri"/>
              </a:rPr>
              <a:t> </a:t>
            </a:r>
            <a:r>
              <a:rPr sz="1800" dirty="0">
                <a:latin typeface="Calibri"/>
                <a:cs typeface="Calibri"/>
              </a:rPr>
              <a:t>as</a:t>
            </a:r>
            <a:r>
              <a:rPr sz="1800" spc="-5" dirty="0">
                <a:latin typeface="Calibri"/>
                <a:cs typeface="Calibri"/>
              </a:rPr>
              <a:t> “Windows</a:t>
            </a:r>
            <a:r>
              <a:rPr sz="1800" spc="20" dirty="0">
                <a:latin typeface="Calibri"/>
                <a:cs typeface="Calibri"/>
              </a:rPr>
              <a:t> </a:t>
            </a:r>
            <a:r>
              <a:rPr sz="1800" spc="-10" dirty="0">
                <a:latin typeface="Calibri"/>
                <a:cs typeface="Calibri"/>
              </a:rPr>
              <a:t>Authentication”</a:t>
            </a:r>
            <a:endParaRPr sz="1800">
              <a:latin typeface="Calibri"/>
              <a:cs typeface="Calibri"/>
            </a:endParaRPr>
          </a:p>
          <a:p>
            <a:pPr marL="736600" lvl="1" indent="-325120">
              <a:lnSpc>
                <a:spcPts val="2155"/>
              </a:lnSpc>
              <a:buSzPct val="44444"/>
              <a:buFont typeface="Wingdings"/>
              <a:buChar char=""/>
              <a:tabLst>
                <a:tab pos="735965" algn="l"/>
                <a:tab pos="736600" algn="l"/>
              </a:tabLst>
            </a:pPr>
            <a:r>
              <a:rPr sz="1800" spc="-35" dirty="0">
                <a:latin typeface="Calibri"/>
                <a:cs typeface="Calibri"/>
              </a:rPr>
              <a:t>We</a:t>
            </a:r>
            <a:r>
              <a:rPr sz="1800" spc="-5" dirty="0">
                <a:latin typeface="Calibri"/>
                <a:cs typeface="Calibri"/>
              </a:rPr>
              <a:t> will</a:t>
            </a:r>
            <a:r>
              <a:rPr sz="1800" spc="15" dirty="0">
                <a:latin typeface="Calibri"/>
                <a:cs typeface="Calibri"/>
              </a:rPr>
              <a:t> </a:t>
            </a:r>
            <a:r>
              <a:rPr sz="1800" spc="-10" dirty="0">
                <a:latin typeface="Calibri"/>
                <a:cs typeface="Calibri"/>
              </a:rPr>
              <a:t>cover Kerberos</a:t>
            </a:r>
            <a:r>
              <a:rPr sz="1800" spc="10" dirty="0">
                <a:latin typeface="Calibri"/>
                <a:cs typeface="Calibri"/>
              </a:rPr>
              <a:t> </a:t>
            </a:r>
            <a:r>
              <a:rPr sz="1800" spc="-5" dirty="0">
                <a:latin typeface="Calibri"/>
                <a:cs typeface="Calibri"/>
              </a:rPr>
              <a:t>in</a:t>
            </a:r>
            <a:r>
              <a:rPr sz="1800" spc="5" dirty="0">
                <a:latin typeface="Calibri"/>
                <a:cs typeface="Calibri"/>
              </a:rPr>
              <a:t> </a:t>
            </a:r>
            <a:r>
              <a:rPr sz="1800" spc="-5" dirty="0">
                <a:latin typeface="Calibri"/>
                <a:cs typeface="Calibri"/>
              </a:rPr>
              <a:t>depth</a:t>
            </a:r>
            <a:r>
              <a:rPr sz="1800" spc="5" dirty="0">
                <a:latin typeface="Calibri"/>
                <a:cs typeface="Calibri"/>
              </a:rPr>
              <a:t> </a:t>
            </a:r>
            <a:r>
              <a:rPr sz="1800" spc="-5" dirty="0">
                <a:latin typeface="Calibri"/>
                <a:cs typeface="Calibri"/>
              </a:rPr>
              <a:t>in</a:t>
            </a:r>
            <a:r>
              <a:rPr sz="1800" dirty="0">
                <a:latin typeface="Calibri"/>
                <a:cs typeface="Calibri"/>
              </a:rPr>
              <a:t> a</a:t>
            </a:r>
            <a:r>
              <a:rPr sz="1800" spc="-5" dirty="0">
                <a:latin typeface="Calibri"/>
                <a:cs typeface="Calibri"/>
              </a:rPr>
              <a:t> </a:t>
            </a:r>
            <a:r>
              <a:rPr sz="1800" spc="-10" dirty="0">
                <a:latin typeface="Calibri"/>
                <a:cs typeface="Calibri"/>
              </a:rPr>
              <a:t>later</a:t>
            </a:r>
            <a:r>
              <a:rPr sz="1800" dirty="0">
                <a:latin typeface="Calibri"/>
                <a:cs typeface="Calibri"/>
              </a:rPr>
              <a:t> </a:t>
            </a:r>
            <a:r>
              <a:rPr sz="1800" spc="-5" dirty="0">
                <a:latin typeface="Calibri"/>
                <a:cs typeface="Calibri"/>
              </a:rPr>
              <a:t>module</a:t>
            </a:r>
            <a:endParaRPr sz="1800">
              <a:latin typeface="Calibri"/>
              <a:cs typeface="Calibri"/>
            </a:endParaRPr>
          </a:p>
          <a:p>
            <a:pPr lvl="1">
              <a:lnSpc>
                <a:spcPct val="100000"/>
              </a:lnSpc>
              <a:spcBef>
                <a:spcPts val="55"/>
              </a:spcBef>
              <a:buFont typeface="Wingdings"/>
              <a:buChar char=""/>
            </a:pPr>
            <a:endParaRPr sz="1500">
              <a:latin typeface="Calibri"/>
              <a:cs typeface="Calibri"/>
            </a:endParaRPr>
          </a:p>
          <a:p>
            <a:pPr marL="335280" indent="-323215">
              <a:lnSpc>
                <a:spcPct val="100000"/>
              </a:lnSpc>
              <a:buSzPct val="45000"/>
              <a:buFont typeface="Wingdings"/>
              <a:buChar char=""/>
              <a:tabLst>
                <a:tab pos="335280" algn="l"/>
                <a:tab pos="335915" algn="l"/>
              </a:tabLst>
            </a:pPr>
            <a:r>
              <a:rPr sz="2000" spc="-5" dirty="0">
                <a:latin typeface="Calibri"/>
                <a:cs typeface="Calibri"/>
              </a:rPr>
              <a:t>Domains</a:t>
            </a:r>
            <a:r>
              <a:rPr sz="2000" spc="-15" dirty="0">
                <a:latin typeface="Calibri"/>
                <a:cs typeface="Calibri"/>
              </a:rPr>
              <a:t> </a:t>
            </a:r>
            <a:r>
              <a:rPr sz="2000" spc="-20" dirty="0">
                <a:latin typeface="Calibri"/>
                <a:cs typeface="Calibri"/>
              </a:rPr>
              <a:t>have</a:t>
            </a:r>
            <a:r>
              <a:rPr sz="2000" spc="5" dirty="0">
                <a:latin typeface="Calibri"/>
                <a:cs typeface="Calibri"/>
              </a:rPr>
              <a:t> </a:t>
            </a:r>
            <a:r>
              <a:rPr sz="2000" spc="-5" dirty="0">
                <a:latin typeface="Calibri"/>
                <a:cs typeface="Calibri"/>
              </a:rPr>
              <a:t>their</a:t>
            </a:r>
            <a:r>
              <a:rPr sz="2000" spc="20" dirty="0">
                <a:latin typeface="Calibri"/>
                <a:cs typeface="Calibri"/>
              </a:rPr>
              <a:t> </a:t>
            </a:r>
            <a:r>
              <a:rPr sz="2000" b="1" spc="-5" dirty="0">
                <a:latin typeface="Calibri"/>
                <a:cs typeface="Calibri"/>
              </a:rPr>
              <a:t>own</a:t>
            </a:r>
            <a:r>
              <a:rPr sz="2000" b="1" spc="-10" dirty="0">
                <a:latin typeface="Calibri"/>
                <a:cs typeface="Calibri"/>
              </a:rPr>
              <a:t> </a:t>
            </a:r>
            <a:r>
              <a:rPr sz="2000" b="1" spc="-5" dirty="0">
                <a:latin typeface="Calibri"/>
                <a:cs typeface="Calibri"/>
              </a:rPr>
              <a:t>set </a:t>
            </a:r>
            <a:r>
              <a:rPr sz="2000" b="1" dirty="0">
                <a:latin typeface="Calibri"/>
                <a:cs typeface="Calibri"/>
              </a:rPr>
              <a:t>of</a:t>
            </a:r>
            <a:r>
              <a:rPr sz="2000" b="1" spc="-5" dirty="0">
                <a:latin typeface="Calibri"/>
                <a:cs typeface="Calibri"/>
              </a:rPr>
              <a:t> </a:t>
            </a:r>
            <a:r>
              <a:rPr sz="2000" b="1" spc="-10" dirty="0">
                <a:latin typeface="Calibri"/>
                <a:cs typeface="Calibri"/>
              </a:rPr>
              <a:t>Users</a:t>
            </a:r>
            <a:r>
              <a:rPr sz="2000" b="1" dirty="0">
                <a:latin typeface="Calibri"/>
                <a:cs typeface="Calibri"/>
              </a:rPr>
              <a:t> and </a:t>
            </a:r>
            <a:r>
              <a:rPr sz="2000" b="1" spc="-10" dirty="0">
                <a:latin typeface="Calibri"/>
                <a:cs typeface="Calibri"/>
              </a:rPr>
              <a:t>Groups</a:t>
            </a:r>
            <a:endParaRPr sz="2000">
              <a:latin typeface="Calibri"/>
              <a:cs typeface="Calibri"/>
            </a:endParaRPr>
          </a:p>
          <a:p>
            <a:pPr marL="736600" lvl="1" indent="-325120">
              <a:lnSpc>
                <a:spcPts val="2150"/>
              </a:lnSpc>
              <a:spcBef>
                <a:spcPts val="405"/>
              </a:spcBef>
              <a:buSzPct val="44444"/>
              <a:buFont typeface="Wingdings"/>
              <a:buChar char=""/>
              <a:tabLst>
                <a:tab pos="735965" algn="l"/>
                <a:tab pos="736600" algn="l"/>
              </a:tabLst>
            </a:pPr>
            <a:r>
              <a:rPr sz="1800" spc="-15" dirty="0">
                <a:latin typeface="Calibri"/>
                <a:cs typeface="Calibri"/>
              </a:rPr>
              <a:t>WASHINGTON\bob</a:t>
            </a:r>
            <a:endParaRPr sz="1800">
              <a:latin typeface="Calibri"/>
              <a:cs typeface="Calibri"/>
            </a:endParaRPr>
          </a:p>
          <a:p>
            <a:pPr marL="736600" lvl="1" indent="-325120">
              <a:lnSpc>
                <a:spcPts val="2150"/>
              </a:lnSpc>
              <a:buSzPct val="44444"/>
              <a:buFont typeface="Wingdings"/>
              <a:buChar char=""/>
              <a:tabLst>
                <a:tab pos="735965" algn="l"/>
                <a:tab pos="736600" algn="l"/>
              </a:tabLst>
            </a:pPr>
            <a:r>
              <a:rPr sz="1800" spc="-15" dirty="0">
                <a:latin typeface="Calibri"/>
                <a:cs typeface="Calibri"/>
              </a:rPr>
              <a:t>WASHINGTON\Lab</a:t>
            </a:r>
            <a:r>
              <a:rPr sz="1800" spc="10" dirty="0">
                <a:latin typeface="Calibri"/>
                <a:cs typeface="Calibri"/>
              </a:rPr>
              <a:t> </a:t>
            </a:r>
            <a:r>
              <a:rPr sz="1800" spc="-15" dirty="0">
                <a:latin typeface="Calibri"/>
                <a:cs typeface="Calibri"/>
              </a:rPr>
              <a:t>Administrators</a:t>
            </a:r>
            <a:endParaRPr sz="1800">
              <a:latin typeface="Calibri"/>
              <a:cs typeface="Calibri"/>
            </a:endParaRPr>
          </a:p>
          <a:p>
            <a:pPr lvl="1">
              <a:lnSpc>
                <a:spcPct val="100000"/>
              </a:lnSpc>
              <a:spcBef>
                <a:spcPts val="10"/>
              </a:spcBef>
              <a:buFont typeface="Wingdings"/>
              <a:buChar char=""/>
            </a:pPr>
            <a:endParaRPr sz="1550">
              <a:latin typeface="Calibri"/>
              <a:cs typeface="Calibri"/>
            </a:endParaRPr>
          </a:p>
          <a:p>
            <a:pPr marL="335280" indent="-323215">
              <a:lnSpc>
                <a:spcPct val="100000"/>
              </a:lnSpc>
              <a:buSzPct val="45000"/>
              <a:buFont typeface="Wingdings"/>
              <a:buChar char=""/>
              <a:tabLst>
                <a:tab pos="335280" algn="l"/>
                <a:tab pos="335915" algn="l"/>
              </a:tabLst>
            </a:pPr>
            <a:r>
              <a:rPr sz="2000" spc="-5" dirty="0">
                <a:latin typeface="Calibri"/>
                <a:cs typeface="Calibri"/>
              </a:rPr>
              <a:t>Domains</a:t>
            </a:r>
            <a:r>
              <a:rPr sz="2000" spc="-15" dirty="0">
                <a:latin typeface="Calibri"/>
                <a:cs typeface="Calibri"/>
              </a:rPr>
              <a:t> </a:t>
            </a:r>
            <a:r>
              <a:rPr sz="2000" spc="-20" dirty="0">
                <a:latin typeface="Calibri"/>
                <a:cs typeface="Calibri"/>
              </a:rPr>
              <a:t>have</a:t>
            </a:r>
            <a:r>
              <a:rPr sz="2000" spc="5" dirty="0">
                <a:latin typeface="Calibri"/>
                <a:cs typeface="Calibri"/>
              </a:rPr>
              <a:t> </a:t>
            </a:r>
            <a:r>
              <a:rPr sz="2000" dirty="0">
                <a:latin typeface="Calibri"/>
                <a:cs typeface="Calibri"/>
              </a:rPr>
              <a:t>a</a:t>
            </a:r>
            <a:r>
              <a:rPr sz="2000" spc="5" dirty="0">
                <a:latin typeface="Calibri"/>
                <a:cs typeface="Calibri"/>
              </a:rPr>
              <a:t> </a:t>
            </a:r>
            <a:r>
              <a:rPr sz="2000" spc="-15" dirty="0">
                <a:latin typeface="Calibri"/>
                <a:cs typeface="Calibri"/>
              </a:rPr>
              <a:t>different</a:t>
            </a:r>
            <a:r>
              <a:rPr sz="2000" spc="20" dirty="0">
                <a:latin typeface="Calibri"/>
                <a:cs typeface="Calibri"/>
              </a:rPr>
              <a:t> </a:t>
            </a:r>
            <a:r>
              <a:rPr sz="2000" spc="-5" dirty="0">
                <a:latin typeface="Calibri"/>
                <a:cs typeface="Calibri"/>
              </a:rPr>
              <a:t>set</a:t>
            </a:r>
            <a:r>
              <a:rPr sz="2000" spc="20" dirty="0">
                <a:latin typeface="Calibri"/>
                <a:cs typeface="Calibri"/>
              </a:rPr>
              <a:t> </a:t>
            </a:r>
            <a:r>
              <a:rPr sz="2000" b="1" dirty="0">
                <a:latin typeface="Calibri"/>
                <a:cs typeface="Calibri"/>
              </a:rPr>
              <a:t>of</a:t>
            </a:r>
            <a:r>
              <a:rPr sz="2000" b="1" spc="-5" dirty="0">
                <a:latin typeface="Calibri"/>
                <a:cs typeface="Calibri"/>
              </a:rPr>
              <a:t> Built-in</a:t>
            </a:r>
            <a:r>
              <a:rPr sz="2000" b="1" spc="-25" dirty="0">
                <a:latin typeface="Calibri"/>
                <a:cs typeface="Calibri"/>
              </a:rPr>
              <a:t> </a:t>
            </a:r>
            <a:r>
              <a:rPr sz="2000" b="1" spc="-10" dirty="0">
                <a:latin typeface="Calibri"/>
                <a:cs typeface="Calibri"/>
              </a:rPr>
              <a:t>Users</a:t>
            </a:r>
            <a:r>
              <a:rPr sz="2000" b="1" dirty="0">
                <a:latin typeface="Calibri"/>
                <a:cs typeface="Calibri"/>
              </a:rPr>
              <a:t> and </a:t>
            </a:r>
            <a:r>
              <a:rPr sz="2000" b="1" spc="-10" dirty="0">
                <a:latin typeface="Calibri"/>
                <a:cs typeface="Calibri"/>
              </a:rPr>
              <a:t>Groups</a:t>
            </a:r>
            <a:endParaRPr sz="2000">
              <a:latin typeface="Calibri"/>
              <a:cs typeface="Calibri"/>
            </a:endParaRPr>
          </a:p>
          <a:p>
            <a:pPr marL="736600" lvl="1" indent="-325120">
              <a:lnSpc>
                <a:spcPts val="2155"/>
              </a:lnSpc>
              <a:spcBef>
                <a:spcPts val="390"/>
              </a:spcBef>
              <a:buSzPct val="44444"/>
              <a:buFont typeface="Wingdings"/>
              <a:buChar char=""/>
              <a:tabLst>
                <a:tab pos="735965" algn="l"/>
                <a:tab pos="736600" algn="l"/>
              </a:tabLst>
            </a:pPr>
            <a:r>
              <a:rPr sz="1800" spc="-5" dirty="0">
                <a:latin typeface="Calibri"/>
                <a:cs typeface="Calibri"/>
              </a:rPr>
              <a:t>Domain</a:t>
            </a:r>
            <a:r>
              <a:rPr sz="1800" spc="10" dirty="0">
                <a:latin typeface="Calibri"/>
                <a:cs typeface="Calibri"/>
              </a:rPr>
              <a:t> </a:t>
            </a:r>
            <a:r>
              <a:rPr sz="1800" spc="-10" dirty="0">
                <a:latin typeface="Calibri"/>
                <a:cs typeface="Calibri"/>
              </a:rPr>
              <a:t>administrator:</a:t>
            </a:r>
            <a:r>
              <a:rPr sz="1800" spc="15" dirty="0">
                <a:latin typeface="Calibri"/>
                <a:cs typeface="Calibri"/>
              </a:rPr>
              <a:t> </a:t>
            </a:r>
            <a:r>
              <a:rPr sz="1800" spc="-15" dirty="0">
                <a:latin typeface="Calibri"/>
                <a:cs typeface="Calibri"/>
              </a:rPr>
              <a:t>WASHINGTON\Administrator</a:t>
            </a:r>
            <a:endParaRPr sz="1800">
              <a:latin typeface="Calibri"/>
              <a:cs typeface="Calibri"/>
            </a:endParaRPr>
          </a:p>
          <a:p>
            <a:pPr marL="736600" lvl="1" indent="-325120">
              <a:lnSpc>
                <a:spcPts val="2140"/>
              </a:lnSpc>
              <a:buSzPct val="44444"/>
              <a:buFont typeface="Wingdings"/>
              <a:buChar char=""/>
              <a:tabLst>
                <a:tab pos="735965" algn="l"/>
                <a:tab pos="736600" algn="l"/>
              </a:tabLst>
            </a:pPr>
            <a:r>
              <a:rPr sz="1800" spc="-5" dirty="0">
                <a:latin typeface="Calibri"/>
                <a:cs typeface="Calibri"/>
              </a:rPr>
              <a:t>Domain</a:t>
            </a:r>
            <a:r>
              <a:rPr sz="1800" spc="25" dirty="0">
                <a:latin typeface="Calibri"/>
                <a:cs typeface="Calibri"/>
              </a:rPr>
              <a:t> </a:t>
            </a:r>
            <a:r>
              <a:rPr sz="1800" spc="-15" dirty="0">
                <a:latin typeface="Calibri"/>
                <a:cs typeface="Calibri"/>
              </a:rPr>
              <a:t>Administrators</a:t>
            </a:r>
            <a:r>
              <a:rPr sz="1800" spc="20" dirty="0">
                <a:latin typeface="Calibri"/>
                <a:cs typeface="Calibri"/>
              </a:rPr>
              <a:t> </a:t>
            </a:r>
            <a:r>
              <a:rPr sz="1800" spc="-10" dirty="0">
                <a:latin typeface="Calibri"/>
                <a:cs typeface="Calibri"/>
              </a:rPr>
              <a:t>group:</a:t>
            </a:r>
            <a:r>
              <a:rPr sz="1800" spc="30" dirty="0">
                <a:latin typeface="Calibri"/>
                <a:cs typeface="Calibri"/>
              </a:rPr>
              <a:t> </a:t>
            </a:r>
            <a:r>
              <a:rPr sz="1800" spc="-15" dirty="0">
                <a:latin typeface="Calibri"/>
                <a:cs typeface="Calibri"/>
              </a:rPr>
              <a:t>WASHINGTON\Domain</a:t>
            </a:r>
            <a:r>
              <a:rPr sz="1800" spc="25" dirty="0">
                <a:latin typeface="Calibri"/>
                <a:cs typeface="Calibri"/>
              </a:rPr>
              <a:t> </a:t>
            </a:r>
            <a:r>
              <a:rPr sz="1800" spc="-5" dirty="0">
                <a:latin typeface="Calibri"/>
                <a:cs typeface="Calibri"/>
              </a:rPr>
              <a:t>Admins</a:t>
            </a:r>
            <a:endParaRPr sz="1800">
              <a:latin typeface="Calibri"/>
              <a:cs typeface="Calibri"/>
            </a:endParaRPr>
          </a:p>
          <a:p>
            <a:pPr marL="736600" lvl="1" indent="-325120">
              <a:lnSpc>
                <a:spcPts val="2150"/>
              </a:lnSpc>
              <a:buSzPct val="44444"/>
              <a:buFont typeface="Wingdings"/>
              <a:buChar char=""/>
              <a:tabLst>
                <a:tab pos="735965" algn="l"/>
                <a:tab pos="736600" algn="l"/>
              </a:tabLst>
            </a:pPr>
            <a:r>
              <a:rPr sz="1800" spc="-5" dirty="0">
                <a:latin typeface="Calibri"/>
                <a:cs typeface="Calibri"/>
              </a:rPr>
              <a:t>Domain</a:t>
            </a:r>
            <a:r>
              <a:rPr sz="1800" spc="10" dirty="0">
                <a:latin typeface="Calibri"/>
                <a:cs typeface="Calibri"/>
              </a:rPr>
              <a:t> </a:t>
            </a:r>
            <a:r>
              <a:rPr sz="1800" spc="-10" dirty="0">
                <a:latin typeface="Calibri"/>
                <a:cs typeface="Calibri"/>
              </a:rPr>
              <a:t>Users</a:t>
            </a:r>
            <a:r>
              <a:rPr sz="1800" spc="10" dirty="0">
                <a:latin typeface="Calibri"/>
                <a:cs typeface="Calibri"/>
              </a:rPr>
              <a:t> </a:t>
            </a:r>
            <a:r>
              <a:rPr sz="1800" spc="-10" dirty="0">
                <a:latin typeface="Calibri"/>
                <a:cs typeface="Calibri"/>
              </a:rPr>
              <a:t>group:</a:t>
            </a:r>
            <a:r>
              <a:rPr sz="1800" spc="15" dirty="0">
                <a:latin typeface="Calibri"/>
                <a:cs typeface="Calibri"/>
              </a:rPr>
              <a:t> </a:t>
            </a:r>
            <a:r>
              <a:rPr sz="1800" spc="-15" dirty="0">
                <a:latin typeface="Calibri"/>
                <a:cs typeface="Calibri"/>
              </a:rPr>
              <a:t>WASHINGTON\Domain</a:t>
            </a:r>
            <a:r>
              <a:rPr sz="1800" spc="15" dirty="0">
                <a:latin typeface="Calibri"/>
                <a:cs typeface="Calibri"/>
              </a:rPr>
              <a:t> </a:t>
            </a:r>
            <a:r>
              <a:rPr sz="1800" spc="-10" dirty="0">
                <a:latin typeface="Calibri"/>
                <a:cs typeface="Calibri"/>
              </a:rPr>
              <a:t>Users</a:t>
            </a:r>
            <a:endParaRPr sz="1800">
              <a:latin typeface="Calibri"/>
              <a:cs typeface="Calibri"/>
            </a:endParaRPr>
          </a:p>
          <a:p>
            <a:pPr marL="1135380" lvl="2" indent="-323215">
              <a:lnSpc>
                <a:spcPct val="100000"/>
              </a:lnSpc>
              <a:spcBef>
                <a:spcPts val="65"/>
              </a:spcBef>
              <a:buSzPct val="42857"/>
              <a:buFont typeface="Wingdings"/>
              <a:buChar char=""/>
              <a:tabLst>
                <a:tab pos="1135380" algn="l"/>
                <a:tab pos="1136015" algn="l"/>
              </a:tabLst>
            </a:pPr>
            <a:r>
              <a:rPr sz="1400" spc="-5" dirty="0">
                <a:latin typeface="Calibri"/>
                <a:cs typeface="Calibri"/>
              </a:rPr>
              <a:t>By</a:t>
            </a:r>
            <a:r>
              <a:rPr sz="1400" spc="-10" dirty="0">
                <a:latin typeface="Calibri"/>
                <a:cs typeface="Calibri"/>
              </a:rPr>
              <a:t> default</a:t>
            </a:r>
            <a:r>
              <a:rPr sz="1400" spc="5" dirty="0">
                <a:latin typeface="Calibri"/>
                <a:cs typeface="Calibri"/>
              </a:rPr>
              <a:t> </a:t>
            </a:r>
            <a:r>
              <a:rPr sz="1400" spc="-5" dirty="0">
                <a:latin typeface="Calibri"/>
                <a:cs typeface="Calibri"/>
              </a:rPr>
              <a:t>every </a:t>
            </a:r>
            <a:r>
              <a:rPr sz="1400" spc="-10" dirty="0">
                <a:latin typeface="Calibri"/>
                <a:cs typeface="Calibri"/>
              </a:rPr>
              <a:t>account</a:t>
            </a:r>
            <a:r>
              <a:rPr sz="1400" spc="5" dirty="0">
                <a:latin typeface="Calibri"/>
                <a:cs typeface="Calibri"/>
              </a:rPr>
              <a:t> </a:t>
            </a:r>
            <a:r>
              <a:rPr sz="1400" spc="-10" dirty="0">
                <a:latin typeface="Calibri"/>
                <a:cs typeface="Calibri"/>
              </a:rPr>
              <a:t>created</a:t>
            </a:r>
            <a:r>
              <a:rPr sz="1400" spc="5" dirty="0">
                <a:latin typeface="Calibri"/>
                <a:cs typeface="Calibri"/>
              </a:rPr>
              <a:t> </a:t>
            </a:r>
            <a:r>
              <a:rPr sz="1400" spc="-5" dirty="0">
                <a:latin typeface="Calibri"/>
                <a:cs typeface="Calibri"/>
              </a:rPr>
              <a:t>ends</a:t>
            </a:r>
            <a:r>
              <a:rPr sz="1400" spc="10" dirty="0">
                <a:latin typeface="Calibri"/>
                <a:cs typeface="Calibri"/>
              </a:rPr>
              <a:t> </a:t>
            </a:r>
            <a:r>
              <a:rPr sz="1400" spc="-5" dirty="0">
                <a:latin typeface="Calibri"/>
                <a:cs typeface="Calibri"/>
              </a:rPr>
              <a:t>up</a:t>
            </a:r>
            <a:r>
              <a:rPr sz="1400" dirty="0">
                <a:latin typeface="Calibri"/>
                <a:cs typeface="Calibri"/>
              </a:rPr>
              <a:t> a</a:t>
            </a:r>
            <a:r>
              <a:rPr sz="1400" spc="5" dirty="0">
                <a:latin typeface="Calibri"/>
                <a:cs typeface="Calibri"/>
              </a:rPr>
              <a:t> </a:t>
            </a:r>
            <a:r>
              <a:rPr sz="1400" spc="-5" dirty="0">
                <a:latin typeface="Calibri"/>
                <a:cs typeface="Calibri"/>
              </a:rPr>
              <a:t>member </a:t>
            </a:r>
            <a:r>
              <a:rPr sz="1400" dirty="0">
                <a:latin typeface="Calibri"/>
                <a:cs typeface="Calibri"/>
              </a:rPr>
              <a:t>of</a:t>
            </a:r>
            <a:r>
              <a:rPr sz="1400" spc="-20" dirty="0">
                <a:latin typeface="Calibri"/>
                <a:cs typeface="Calibri"/>
              </a:rPr>
              <a:t> </a:t>
            </a:r>
            <a:r>
              <a:rPr sz="1400" spc="-5" dirty="0">
                <a:latin typeface="Calibri"/>
                <a:cs typeface="Calibri"/>
              </a:rPr>
              <a:t>this</a:t>
            </a:r>
            <a:r>
              <a:rPr sz="1400" spc="10" dirty="0">
                <a:latin typeface="Calibri"/>
                <a:cs typeface="Calibri"/>
              </a:rPr>
              <a:t> </a:t>
            </a:r>
            <a:r>
              <a:rPr sz="1400" spc="-10" dirty="0">
                <a:latin typeface="Calibri"/>
                <a:cs typeface="Calibri"/>
              </a:rPr>
              <a:t>group</a:t>
            </a:r>
            <a:endParaRPr sz="1400">
              <a:latin typeface="Calibri"/>
              <a:cs typeface="Calibri"/>
            </a:endParaRPr>
          </a:p>
          <a:p>
            <a:pPr marL="1135380" lvl="2" indent="-323215">
              <a:lnSpc>
                <a:spcPts val="1655"/>
              </a:lnSpc>
              <a:spcBef>
                <a:spcPts val="35"/>
              </a:spcBef>
              <a:buSzPct val="42857"/>
              <a:buFont typeface="Wingdings"/>
              <a:buChar char=""/>
              <a:tabLst>
                <a:tab pos="1135380" algn="l"/>
                <a:tab pos="1136015" algn="l"/>
              </a:tabLst>
            </a:pPr>
            <a:r>
              <a:rPr sz="1400" spc="-10" dirty="0">
                <a:latin typeface="Calibri"/>
                <a:cs typeface="Calibri"/>
              </a:rPr>
              <a:t>Keep</a:t>
            </a:r>
            <a:r>
              <a:rPr sz="1400" spc="-15" dirty="0">
                <a:latin typeface="Calibri"/>
                <a:cs typeface="Calibri"/>
              </a:rPr>
              <a:t> </a:t>
            </a:r>
            <a:r>
              <a:rPr sz="1400" spc="-5" dirty="0">
                <a:latin typeface="Calibri"/>
                <a:cs typeface="Calibri"/>
              </a:rPr>
              <a:t>this</a:t>
            </a:r>
            <a:r>
              <a:rPr sz="1400" spc="15" dirty="0">
                <a:latin typeface="Calibri"/>
                <a:cs typeface="Calibri"/>
              </a:rPr>
              <a:t> </a:t>
            </a:r>
            <a:r>
              <a:rPr sz="1400" dirty="0">
                <a:latin typeface="Calibri"/>
                <a:cs typeface="Calibri"/>
              </a:rPr>
              <a:t>in</a:t>
            </a:r>
            <a:r>
              <a:rPr sz="1400" spc="5" dirty="0">
                <a:latin typeface="Calibri"/>
                <a:cs typeface="Calibri"/>
              </a:rPr>
              <a:t> </a:t>
            </a:r>
            <a:r>
              <a:rPr sz="1400" spc="-5" dirty="0">
                <a:latin typeface="Calibri"/>
                <a:cs typeface="Calibri"/>
              </a:rPr>
              <a:t>mind</a:t>
            </a:r>
            <a:r>
              <a:rPr sz="1400" spc="5" dirty="0">
                <a:latin typeface="Calibri"/>
                <a:cs typeface="Calibri"/>
              </a:rPr>
              <a:t> </a:t>
            </a:r>
            <a:r>
              <a:rPr sz="1400" spc="-5" dirty="0">
                <a:latin typeface="Calibri"/>
                <a:cs typeface="Calibri"/>
              </a:rPr>
              <a:t>when</a:t>
            </a:r>
            <a:r>
              <a:rPr sz="1400" spc="-10" dirty="0">
                <a:latin typeface="Calibri"/>
                <a:cs typeface="Calibri"/>
              </a:rPr>
              <a:t> </a:t>
            </a:r>
            <a:r>
              <a:rPr sz="1400" spc="-5" dirty="0">
                <a:latin typeface="Calibri"/>
                <a:cs typeface="Calibri"/>
              </a:rPr>
              <a:t>you</a:t>
            </a:r>
            <a:r>
              <a:rPr sz="1400" spc="-10" dirty="0">
                <a:latin typeface="Calibri"/>
                <a:cs typeface="Calibri"/>
              </a:rPr>
              <a:t> are</a:t>
            </a:r>
            <a:r>
              <a:rPr sz="1400" spc="5" dirty="0">
                <a:latin typeface="Calibri"/>
                <a:cs typeface="Calibri"/>
              </a:rPr>
              <a:t> </a:t>
            </a:r>
            <a:r>
              <a:rPr sz="1400" spc="-5" dirty="0">
                <a:latin typeface="Calibri"/>
                <a:cs typeface="Calibri"/>
              </a:rPr>
              <a:t>securing</a:t>
            </a:r>
            <a:r>
              <a:rPr sz="1400" spc="10" dirty="0">
                <a:latin typeface="Calibri"/>
                <a:cs typeface="Calibri"/>
              </a:rPr>
              <a:t> </a:t>
            </a:r>
            <a:r>
              <a:rPr sz="1400" spc="-10" dirty="0">
                <a:latin typeface="Calibri"/>
                <a:cs typeface="Calibri"/>
              </a:rPr>
              <a:t>resources</a:t>
            </a:r>
            <a:r>
              <a:rPr sz="1400" dirty="0">
                <a:latin typeface="Calibri"/>
                <a:cs typeface="Calibri"/>
              </a:rPr>
              <a:t> or</a:t>
            </a:r>
            <a:r>
              <a:rPr sz="1400" spc="-10" dirty="0">
                <a:latin typeface="Calibri"/>
                <a:cs typeface="Calibri"/>
              </a:rPr>
              <a:t> </a:t>
            </a:r>
            <a:r>
              <a:rPr sz="1400" spc="-5" dirty="0">
                <a:latin typeface="Calibri"/>
                <a:cs typeface="Calibri"/>
              </a:rPr>
              <a:t>looking </a:t>
            </a:r>
            <a:r>
              <a:rPr sz="1400" spc="-10" dirty="0">
                <a:latin typeface="Calibri"/>
                <a:cs typeface="Calibri"/>
              </a:rPr>
              <a:t>for</a:t>
            </a:r>
            <a:r>
              <a:rPr sz="1400" spc="-25" dirty="0">
                <a:latin typeface="Calibri"/>
                <a:cs typeface="Calibri"/>
              </a:rPr>
              <a:t> </a:t>
            </a:r>
            <a:r>
              <a:rPr sz="1400" spc="-5" dirty="0">
                <a:latin typeface="Calibri"/>
                <a:cs typeface="Calibri"/>
              </a:rPr>
              <a:t>weak</a:t>
            </a:r>
            <a:r>
              <a:rPr sz="1400" spc="-10" dirty="0">
                <a:latin typeface="Calibri"/>
                <a:cs typeface="Calibri"/>
              </a:rPr>
              <a:t> </a:t>
            </a:r>
            <a:r>
              <a:rPr sz="1400" spc="-5" dirty="0">
                <a:latin typeface="Calibri"/>
                <a:cs typeface="Calibri"/>
              </a:rPr>
              <a:t>ACLs</a:t>
            </a:r>
            <a:endParaRPr sz="1400">
              <a:latin typeface="Calibri"/>
              <a:cs typeface="Calibri"/>
            </a:endParaRPr>
          </a:p>
          <a:p>
            <a:pPr marL="736600" lvl="1" indent="-325120">
              <a:lnSpc>
                <a:spcPts val="2135"/>
              </a:lnSpc>
              <a:buSzPct val="44444"/>
              <a:buFont typeface="Wingdings"/>
              <a:buChar char=""/>
              <a:tabLst>
                <a:tab pos="735965" algn="l"/>
                <a:tab pos="736600" algn="l"/>
              </a:tabLst>
            </a:pPr>
            <a:r>
              <a:rPr sz="1800" spc="-10" dirty="0">
                <a:latin typeface="Calibri"/>
                <a:cs typeface="Calibri"/>
              </a:rPr>
              <a:t>Many</a:t>
            </a:r>
            <a:r>
              <a:rPr sz="1800" spc="-35" dirty="0">
                <a:latin typeface="Calibri"/>
                <a:cs typeface="Calibri"/>
              </a:rPr>
              <a:t> </a:t>
            </a:r>
            <a:r>
              <a:rPr sz="1800" spc="-10" dirty="0">
                <a:latin typeface="Calibri"/>
                <a:cs typeface="Calibri"/>
              </a:rPr>
              <a:t>more…</a:t>
            </a:r>
            <a:endParaRPr sz="1800">
              <a:latin typeface="Calibri"/>
              <a:cs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332174"/>
            <a:ext cx="4281805" cy="1080135"/>
          </a:xfrm>
          <a:prstGeom prst="rect">
            <a:avLst/>
          </a:prstGeom>
        </p:spPr>
        <p:txBody>
          <a:bodyPr vert="horz" wrap="square" lIns="0" tIns="74295" rIns="0" bIns="0" rtlCol="0">
            <a:spAutoFit/>
          </a:bodyPr>
          <a:lstStyle/>
          <a:p>
            <a:pPr marL="12700" marR="5080">
              <a:lnSpc>
                <a:spcPts val="3940"/>
              </a:lnSpc>
              <a:spcBef>
                <a:spcPts val="585"/>
              </a:spcBef>
            </a:pPr>
            <a:r>
              <a:rPr spc="10" dirty="0"/>
              <a:t>Windows</a:t>
            </a:r>
            <a:r>
              <a:rPr spc="-30" dirty="0"/>
              <a:t> </a:t>
            </a:r>
            <a:r>
              <a:rPr spc="15" dirty="0"/>
              <a:t>Domains</a:t>
            </a:r>
            <a:r>
              <a:rPr spc="-30" dirty="0"/>
              <a:t> </a:t>
            </a:r>
            <a:r>
              <a:rPr spc="15" dirty="0"/>
              <a:t>and </a:t>
            </a:r>
            <a:r>
              <a:rPr spc="-800" dirty="0"/>
              <a:t> </a:t>
            </a:r>
            <a:r>
              <a:rPr spc="5" dirty="0"/>
              <a:t>Active</a:t>
            </a:r>
            <a:r>
              <a:rPr spc="10" dirty="0"/>
              <a:t> </a:t>
            </a:r>
            <a:r>
              <a:rPr dirty="0"/>
              <a:t>Directory</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735963"/>
            <a:ext cx="8620125" cy="4816475"/>
          </a:xfrm>
          <a:prstGeom prst="rect">
            <a:avLst/>
          </a:prstGeom>
        </p:spPr>
        <p:txBody>
          <a:bodyPr vert="horz" wrap="square" lIns="0" tIns="59690" rIns="0" bIns="0" rtlCol="0">
            <a:spAutoFit/>
          </a:bodyPr>
          <a:lstStyle/>
          <a:p>
            <a:pPr marL="335280" marR="135255" indent="-323215">
              <a:lnSpc>
                <a:spcPts val="3030"/>
              </a:lnSpc>
              <a:spcBef>
                <a:spcPts val="470"/>
              </a:spcBef>
              <a:buSzPct val="44642"/>
              <a:buFont typeface="Wingdings"/>
              <a:buChar char=""/>
              <a:tabLst>
                <a:tab pos="335280" algn="l"/>
                <a:tab pos="335915" algn="l"/>
              </a:tabLst>
            </a:pPr>
            <a:r>
              <a:rPr sz="2800" spc="-65" dirty="0">
                <a:latin typeface="Calibri"/>
                <a:cs typeface="Calibri"/>
              </a:rPr>
              <a:t>We</a:t>
            </a:r>
            <a:r>
              <a:rPr sz="2800" dirty="0">
                <a:latin typeface="Calibri"/>
                <a:cs typeface="Calibri"/>
              </a:rPr>
              <a:t> </a:t>
            </a:r>
            <a:r>
              <a:rPr sz="2800" spc="-15" dirty="0">
                <a:latin typeface="Calibri"/>
                <a:cs typeface="Calibri"/>
              </a:rPr>
              <a:t>previously</a:t>
            </a:r>
            <a:r>
              <a:rPr sz="2800" spc="30" dirty="0">
                <a:latin typeface="Calibri"/>
                <a:cs typeface="Calibri"/>
              </a:rPr>
              <a:t> </a:t>
            </a:r>
            <a:r>
              <a:rPr sz="2800" spc="-25" dirty="0">
                <a:latin typeface="Calibri"/>
                <a:cs typeface="Calibri"/>
              </a:rPr>
              <a:t>talked</a:t>
            </a:r>
            <a:r>
              <a:rPr sz="2800" spc="15" dirty="0">
                <a:latin typeface="Calibri"/>
                <a:cs typeface="Calibri"/>
              </a:rPr>
              <a:t> </a:t>
            </a:r>
            <a:r>
              <a:rPr sz="2800" spc="-5" dirty="0">
                <a:latin typeface="Calibri"/>
                <a:cs typeface="Calibri"/>
              </a:rPr>
              <a:t>about</a:t>
            </a:r>
            <a:r>
              <a:rPr sz="2800" spc="10" dirty="0">
                <a:latin typeface="Calibri"/>
                <a:cs typeface="Calibri"/>
              </a:rPr>
              <a:t> </a:t>
            </a:r>
            <a:r>
              <a:rPr sz="2800" spc="-5" dirty="0">
                <a:latin typeface="Calibri"/>
                <a:cs typeface="Calibri"/>
              </a:rPr>
              <a:t>a</a:t>
            </a:r>
            <a:r>
              <a:rPr sz="2800" spc="10" dirty="0">
                <a:latin typeface="Calibri"/>
                <a:cs typeface="Calibri"/>
              </a:rPr>
              <a:t> </a:t>
            </a:r>
            <a:r>
              <a:rPr sz="2800" spc="-10" dirty="0">
                <a:latin typeface="Calibri"/>
                <a:cs typeface="Calibri"/>
              </a:rPr>
              <a:t>local </a:t>
            </a:r>
            <a:r>
              <a:rPr sz="2800" spc="-25" dirty="0">
                <a:latin typeface="Calibri"/>
                <a:cs typeface="Calibri"/>
              </a:rPr>
              <a:t>machine’s</a:t>
            </a:r>
            <a:r>
              <a:rPr sz="2800" spc="30" dirty="0">
                <a:latin typeface="Calibri"/>
                <a:cs typeface="Calibri"/>
              </a:rPr>
              <a:t> </a:t>
            </a:r>
            <a:r>
              <a:rPr sz="2800" spc="-20" dirty="0">
                <a:latin typeface="Calibri"/>
                <a:cs typeface="Calibri"/>
              </a:rPr>
              <a:t>groups</a:t>
            </a:r>
            <a:r>
              <a:rPr sz="2800" spc="25" dirty="0">
                <a:latin typeface="Calibri"/>
                <a:cs typeface="Calibri"/>
              </a:rPr>
              <a:t> </a:t>
            </a:r>
            <a:r>
              <a:rPr sz="2800" spc="-5" dirty="0">
                <a:latin typeface="Calibri"/>
                <a:cs typeface="Calibri"/>
              </a:rPr>
              <a:t>and </a:t>
            </a:r>
            <a:r>
              <a:rPr sz="2800" spc="-615" dirty="0">
                <a:latin typeface="Calibri"/>
                <a:cs typeface="Calibri"/>
              </a:rPr>
              <a:t> </a:t>
            </a:r>
            <a:r>
              <a:rPr sz="2800" spc="-10" dirty="0">
                <a:latin typeface="Calibri"/>
                <a:cs typeface="Calibri"/>
              </a:rPr>
              <a:t>accounts</a:t>
            </a:r>
            <a:endParaRPr sz="2800">
              <a:latin typeface="Calibri"/>
              <a:cs typeface="Calibri"/>
            </a:endParaRPr>
          </a:p>
          <a:p>
            <a:pPr>
              <a:lnSpc>
                <a:spcPct val="100000"/>
              </a:lnSpc>
              <a:buFont typeface="Wingdings"/>
              <a:buChar char=""/>
            </a:pPr>
            <a:endParaRPr sz="2650">
              <a:latin typeface="Calibri"/>
              <a:cs typeface="Calibri"/>
            </a:endParaRPr>
          </a:p>
          <a:p>
            <a:pPr marL="335280" indent="-323215">
              <a:lnSpc>
                <a:spcPct val="100000"/>
              </a:lnSpc>
              <a:buSzPct val="44642"/>
              <a:buFont typeface="Wingdings"/>
              <a:buChar char=""/>
              <a:tabLst>
                <a:tab pos="335280" algn="l"/>
                <a:tab pos="335915" algn="l"/>
              </a:tabLst>
            </a:pPr>
            <a:r>
              <a:rPr sz="2800" spc="-10" dirty="0">
                <a:latin typeface="Calibri"/>
                <a:cs typeface="Calibri"/>
              </a:rPr>
              <a:t>What</a:t>
            </a:r>
            <a:r>
              <a:rPr sz="2800" spc="10" dirty="0">
                <a:latin typeface="Calibri"/>
                <a:cs typeface="Calibri"/>
              </a:rPr>
              <a:t> </a:t>
            </a:r>
            <a:r>
              <a:rPr sz="2800" spc="-5" dirty="0">
                <a:latin typeface="Calibri"/>
                <a:cs typeface="Calibri"/>
              </a:rPr>
              <a:t>happens</a:t>
            </a:r>
            <a:r>
              <a:rPr sz="2800" spc="35" dirty="0">
                <a:latin typeface="Calibri"/>
                <a:cs typeface="Calibri"/>
              </a:rPr>
              <a:t> </a:t>
            </a:r>
            <a:r>
              <a:rPr sz="2800" spc="-5" dirty="0">
                <a:latin typeface="Calibri"/>
                <a:cs typeface="Calibri"/>
              </a:rPr>
              <a:t>when</a:t>
            </a:r>
            <a:r>
              <a:rPr sz="2800" spc="20" dirty="0">
                <a:latin typeface="Calibri"/>
                <a:cs typeface="Calibri"/>
              </a:rPr>
              <a:t> </a:t>
            </a:r>
            <a:r>
              <a:rPr sz="2800" spc="-5" dirty="0">
                <a:latin typeface="Calibri"/>
                <a:cs typeface="Calibri"/>
              </a:rPr>
              <a:t>a </a:t>
            </a:r>
            <a:r>
              <a:rPr sz="2800" spc="-20" dirty="0">
                <a:latin typeface="Calibri"/>
                <a:cs typeface="Calibri"/>
              </a:rPr>
              <a:t>workstation</a:t>
            </a:r>
            <a:r>
              <a:rPr sz="2800" spc="20" dirty="0">
                <a:latin typeface="Calibri"/>
                <a:cs typeface="Calibri"/>
              </a:rPr>
              <a:t> </a:t>
            </a:r>
            <a:r>
              <a:rPr sz="2800" spc="-10" dirty="0">
                <a:latin typeface="Calibri"/>
                <a:cs typeface="Calibri"/>
              </a:rPr>
              <a:t>joins</a:t>
            </a:r>
            <a:r>
              <a:rPr sz="2800" spc="30" dirty="0">
                <a:latin typeface="Calibri"/>
                <a:cs typeface="Calibri"/>
              </a:rPr>
              <a:t> </a:t>
            </a:r>
            <a:r>
              <a:rPr sz="2800" spc="-5" dirty="0">
                <a:latin typeface="Calibri"/>
                <a:cs typeface="Calibri"/>
              </a:rPr>
              <a:t>a </a:t>
            </a:r>
            <a:r>
              <a:rPr sz="2800" spc="-10" dirty="0">
                <a:latin typeface="Calibri"/>
                <a:cs typeface="Calibri"/>
              </a:rPr>
              <a:t>domain?</a:t>
            </a:r>
            <a:endParaRPr sz="2800">
              <a:latin typeface="Calibri"/>
              <a:cs typeface="Calibri"/>
            </a:endParaRPr>
          </a:p>
          <a:p>
            <a:pPr marL="736600" lvl="1" indent="-325120">
              <a:lnSpc>
                <a:spcPts val="2380"/>
              </a:lnSpc>
              <a:spcBef>
                <a:spcPts val="420"/>
              </a:spcBef>
              <a:buSzPct val="45000"/>
              <a:buFont typeface="Wingdings"/>
              <a:buChar char=""/>
              <a:tabLst>
                <a:tab pos="735965" algn="l"/>
                <a:tab pos="736600" algn="l"/>
              </a:tabLst>
            </a:pPr>
            <a:r>
              <a:rPr sz="2000" spc="-5" dirty="0">
                <a:latin typeface="Calibri"/>
                <a:cs typeface="Calibri"/>
              </a:rPr>
              <a:t>Local</a:t>
            </a:r>
            <a:r>
              <a:rPr sz="2000" spc="-10" dirty="0">
                <a:latin typeface="Calibri"/>
                <a:cs typeface="Calibri"/>
              </a:rPr>
              <a:t> </a:t>
            </a:r>
            <a:r>
              <a:rPr sz="2000" dirty="0">
                <a:latin typeface="Calibri"/>
                <a:cs typeface="Calibri"/>
              </a:rPr>
              <a:t>admin</a:t>
            </a:r>
            <a:r>
              <a:rPr sz="2000" spc="15" dirty="0">
                <a:latin typeface="Calibri"/>
                <a:cs typeface="Calibri"/>
              </a:rPr>
              <a:t> </a:t>
            </a:r>
            <a:r>
              <a:rPr sz="2000" spc="-10" dirty="0">
                <a:latin typeface="Calibri"/>
                <a:cs typeface="Calibri"/>
              </a:rPr>
              <a:t>still</a:t>
            </a:r>
            <a:r>
              <a:rPr sz="2000" spc="25" dirty="0">
                <a:latin typeface="Calibri"/>
                <a:cs typeface="Calibri"/>
              </a:rPr>
              <a:t> </a:t>
            </a:r>
            <a:r>
              <a:rPr sz="2000" spc="-15" dirty="0">
                <a:latin typeface="Calibri"/>
                <a:cs typeface="Calibri"/>
              </a:rPr>
              <a:t>exists,</a:t>
            </a:r>
            <a:r>
              <a:rPr sz="2000" spc="40" dirty="0">
                <a:latin typeface="Calibri"/>
                <a:cs typeface="Calibri"/>
              </a:rPr>
              <a:t> </a:t>
            </a:r>
            <a:r>
              <a:rPr sz="2000" dirty="0">
                <a:latin typeface="Calibri"/>
                <a:cs typeface="Calibri"/>
              </a:rPr>
              <a:t>though</a:t>
            </a:r>
            <a:r>
              <a:rPr sz="2000" spc="-20" dirty="0">
                <a:latin typeface="Calibri"/>
                <a:cs typeface="Calibri"/>
              </a:rPr>
              <a:t> </a:t>
            </a:r>
            <a:r>
              <a:rPr sz="2000" spc="-5" dirty="0">
                <a:latin typeface="Calibri"/>
                <a:cs typeface="Calibri"/>
              </a:rPr>
              <a:t>policies</a:t>
            </a:r>
            <a:r>
              <a:rPr sz="2000" spc="15" dirty="0">
                <a:latin typeface="Calibri"/>
                <a:cs typeface="Calibri"/>
              </a:rPr>
              <a:t> </a:t>
            </a:r>
            <a:r>
              <a:rPr sz="2000" spc="-5" dirty="0">
                <a:latin typeface="Calibri"/>
                <a:cs typeface="Calibri"/>
              </a:rPr>
              <a:t>can</a:t>
            </a:r>
            <a:r>
              <a:rPr sz="2000" spc="-10" dirty="0">
                <a:latin typeface="Calibri"/>
                <a:cs typeface="Calibri"/>
              </a:rPr>
              <a:t> potentially</a:t>
            </a:r>
            <a:r>
              <a:rPr sz="2000" spc="25" dirty="0">
                <a:latin typeface="Calibri"/>
                <a:cs typeface="Calibri"/>
              </a:rPr>
              <a:t> </a:t>
            </a:r>
            <a:r>
              <a:rPr sz="2000" spc="-5" dirty="0">
                <a:latin typeface="Calibri"/>
                <a:cs typeface="Calibri"/>
              </a:rPr>
              <a:t>disable</a:t>
            </a:r>
            <a:r>
              <a:rPr sz="2000" spc="5" dirty="0">
                <a:latin typeface="Calibri"/>
                <a:cs typeface="Calibri"/>
              </a:rPr>
              <a:t> </a:t>
            </a:r>
            <a:r>
              <a:rPr sz="2000" spc="-5" dirty="0">
                <a:latin typeface="Calibri"/>
                <a:cs typeface="Calibri"/>
              </a:rPr>
              <a:t>it</a:t>
            </a:r>
            <a:endParaRPr sz="2000">
              <a:latin typeface="Calibri"/>
              <a:cs typeface="Calibri"/>
            </a:endParaRPr>
          </a:p>
          <a:p>
            <a:pPr marL="736600" lvl="1" indent="-325120">
              <a:lnSpc>
                <a:spcPts val="2380"/>
              </a:lnSpc>
              <a:buSzPct val="45000"/>
              <a:buFont typeface="Wingdings"/>
              <a:buChar char=""/>
              <a:tabLst>
                <a:tab pos="735965" algn="l"/>
                <a:tab pos="736600" algn="l"/>
              </a:tabLst>
            </a:pPr>
            <a:r>
              <a:rPr sz="2000" spc="-5" dirty="0">
                <a:latin typeface="Calibri"/>
                <a:cs typeface="Calibri"/>
              </a:rPr>
              <a:t>Local</a:t>
            </a:r>
            <a:r>
              <a:rPr sz="2000" spc="-10" dirty="0">
                <a:latin typeface="Calibri"/>
                <a:cs typeface="Calibri"/>
              </a:rPr>
              <a:t> groups</a:t>
            </a:r>
            <a:r>
              <a:rPr sz="2000" spc="-5" dirty="0">
                <a:latin typeface="Calibri"/>
                <a:cs typeface="Calibri"/>
              </a:rPr>
              <a:t> </a:t>
            </a:r>
            <a:r>
              <a:rPr sz="2000" spc="-15" dirty="0">
                <a:latin typeface="Calibri"/>
                <a:cs typeface="Calibri"/>
              </a:rPr>
              <a:t>may</a:t>
            </a:r>
            <a:r>
              <a:rPr sz="2000" spc="5" dirty="0">
                <a:latin typeface="Calibri"/>
                <a:cs typeface="Calibri"/>
              </a:rPr>
              <a:t> </a:t>
            </a:r>
            <a:r>
              <a:rPr sz="2000" dirty="0">
                <a:latin typeface="Calibri"/>
                <a:cs typeface="Calibri"/>
              </a:rPr>
              <a:t>be </a:t>
            </a:r>
            <a:r>
              <a:rPr sz="2000" spc="-10" dirty="0">
                <a:latin typeface="Calibri"/>
                <a:cs typeface="Calibri"/>
              </a:rPr>
              <a:t>populated</a:t>
            </a:r>
            <a:r>
              <a:rPr sz="2000" spc="5" dirty="0">
                <a:latin typeface="Calibri"/>
                <a:cs typeface="Calibri"/>
              </a:rPr>
              <a:t> </a:t>
            </a:r>
            <a:r>
              <a:rPr sz="2000" spc="-5" dirty="0">
                <a:latin typeface="Calibri"/>
                <a:cs typeface="Calibri"/>
              </a:rPr>
              <a:t>with</a:t>
            </a:r>
            <a:r>
              <a:rPr sz="2000" dirty="0">
                <a:latin typeface="Calibri"/>
                <a:cs typeface="Calibri"/>
              </a:rPr>
              <a:t> </a:t>
            </a:r>
            <a:r>
              <a:rPr sz="2000" spc="-5" dirty="0">
                <a:latin typeface="Calibri"/>
                <a:cs typeface="Calibri"/>
              </a:rPr>
              <a:t>Domain</a:t>
            </a:r>
            <a:r>
              <a:rPr sz="2000" dirty="0">
                <a:latin typeface="Calibri"/>
                <a:cs typeface="Calibri"/>
              </a:rPr>
              <a:t> </a:t>
            </a:r>
            <a:r>
              <a:rPr sz="2000" spc="-15" dirty="0">
                <a:latin typeface="Calibri"/>
                <a:cs typeface="Calibri"/>
              </a:rPr>
              <a:t>users/groups</a:t>
            </a:r>
            <a:endParaRPr sz="2000">
              <a:latin typeface="Calibri"/>
              <a:cs typeface="Calibri"/>
            </a:endParaRPr>
          </a:p>
          <a:p>
            <a:pPr marL="1135380" lvl="2" indent="-323215">
              <a:lnSpc>
                <a:spcPts val="1889"/>
              </a:lnSpc>
              <a:spcBef>
                <a:spcPts val="25"/>
              </a:spcBef>
              <a:buSzPct val="43750"/>
              <a:buFont typeface="Wingdings"/>
              <a:buChar char=""/>
              <a:tabLst>
                <a:tab pos="1135380" algn="l"/>
                <a:tab pos="1136015" algn="l"/>
              </a:tabLst>
            </a:pPr>
            <a:r>
              <a:rPr sz="1600" spc="-10" dirty="0">
                <a:latin typeface="Calibri"/>
                <a:cs typeface="Calibri"/>
              </a:rPr>
              <a:t>Local</a:t>
            </a:r>
            <a:r>
              <a:rPr sz="1600" dirty="0">
                <a:latin typeface="Calibri"/>
                <a:cs typeface="Calibri"/>
              </a:rPr>
              <a:t> </a:t>
            </a:r>
            <a:r>
              <a:rPr sz="1600" spc="-20" dirty="0">
                <a:latin typeface="Calibri"/>
                <a:cs typeface="Calibri"/>
              </a:rPr>
              <a:t>“Administrators”</a:t>
            </a:r>
            <a:r>
              <a:rPr sz="1600" spc="5" dirty="0">
                <a:latin typeface="Calibri"/>
                <a:cs typeface="Calibri"/>
              </a:rPr>
              <a:t> </a:t>
            </a:r>
            <a:r>
              <a:rPr sz="1600" spc="-10" dirty="0">
                <a:latin typeface="Calibri"/>
                <a:cs typeface="Calibri"/>
              </a:rPr>
              <a:t>group</a:t>
            </a:r>
            <a:r>
              <a:rPr sz="1600" spc="15" dirty="0">
                <a:latin typeface="Calibri"/>
                <a:cs typeface="Calibri"/>
              </a:rPr>
              <a:t> </a:t>
            </a:r>
            <a:r>
              <a:rPr sz="1600" spc="-15" dirty="0">
                <a:latin typeface="Calibri"/>
                <a:cs typeface="Calibri"/>
              </a:rPr>
              <a:t>may</a:t>
            </a:r>
            <a:r>
              <a:rPr sz="1600" dirty="0">
                <a:latin typeface="Calibri"/>
                <a:cs typeface="Calibri"/>
              </a:rPr>
              <a:t> </a:t>
            </a:r>
            <a:r>
              <a:rPr sz="1600" spc="-10" dirty="0">
                <a:latin typeface="Calibri"/>
                <a:cs typeface="Calibri"/>
              </a:rPr>
              <a:t>now</a:t>
            </a:r>
            <a:r>
              <a:rPr sz="1600" spc="25" dirty="0">
                <a:latin typeface="Calibri"/>
                <a:cs typeface="Calibri"/>
              </a:rPr>
              <a:t> </a:t>
            </a:r>
            <a:r>
              <a:rPr sz="1600" spc="-10" dirty="0">
                <a:latin typeface="Calibri"/>
                <a:cs typeface="Calibri"/>
              </a:rPr>
              <a:t>contain </a:t>
            </a:r>
            <a:r>
              <a:rPr sz="1600" spc="-15" dirty="0">
                <a:latin typeface="Calibri"/>
                <a:cs typeface="Calibri"/>
              </a:rPr>
              <a:t>WASHINGTON\bob,</a:t>
            </a:r>
            <a:r>
              <a:rPr sz="1600" spc="45" dirty="0">
                <a:latin typeface="Calibri"/>
                <a:cs typeface="Calibri"/>
              </a:rPr>
              <a:t> </a:t>
            </a:r>
            <a:r>
              <a:rPr sz="1600" spc="-15" dirty="0">
                <a:latin typeface="Calibri"/>
                <a:cs typeface="Calibri"/>
              </a:rPr>
              <a:t>for</a:t>
            </a:r>
            <a:r>
              <a:rPr sz="1600" spc="20" dirty="0">
                <a:latin typeface="Calibri"/>
                <a:cs typeface="Calibri"/>
              </a:rPr>
              <a:t> </a:t>
            </a:r>
            <a:r>
              <a:rPr sz="1600" spc="-10" dirty="0">
                <a:latin typeface="Calibri"/>
                <a:cs typeface="Calibri"/>
              </a:rPr>
              <a:t>example.</a:t>
            </a:r>
            <a:endParaRPr sz="1600">
              <a:latin typeface="Calibri"/>
              <a:cs typeface="Calibri"/>
            </a:endParaRPr>
          </a:p>
          <a:p>
            <a:pPr marL="736600" lvl="1" indent="-325120">
              <a:lnSpc>
                <a:spcPts val="2370"/>
              </a:lnSpc>
              <a:buSzPct val="45000"/>
              <a:buFont typeface="Wingdings"/>
              <a:buChar char=""/>
              <a:tabLst>
                <a:tab pos="735965" algn="l"/>
                <a:tab pos="736600" algn="l"/>
              </a:tabLst>
            </a:pPr>
            <a:r>
              <a:rPr sz="2000" dirty="0">
                <a:latin typeface="Calibri"/>
                <a:cs typeface="Calibri"/>
              </a:rPr>
              <a:t>The</a:t>
            </a:r>
            <a:r>
              <a:rPr sz="2000" spc="-5" dirty="0">
                <a:latin typeface="Calibri"/>
                <a:cs typeface="Calibri"/>
              </a:rPr>
              <a:t> computer</a:t>
            </a:r>
            <a:r>
              <a:rPr sz="2000" spc="-25" dirty="0">
                <a:latin typeface="Calibri"/>
                <a:cs typeface="Calibri"/>
              </a:rPr>
              <a:t> </a:t>
            </a:r>
            <a:r>
              <a:rPr sz="2000" spc="-5" dirty="0">
                <a:latin typeface="Calibri"/>
                <a:cs typeface="Calibri"/>
              </a:rPr>
              <a:t>itself</a:t>
            </a:r>
            <a:r>
              <a:rPr sz="2000" spc="20" dirty="0">
                <a:latin typeface="Calibri"/>
                <a:cs typeface="Calibri"/>
              </a:rPr>
              <a:t> </a:t>
            </a:r>
            <a:r>
              <a:rPr sz="2000" dirty="0">
                <a:latin typeface="Calibri"/>
                <a:cs typeface="Calibri"/>
              </a:rPr>
              <a:t>has an</a:t>
            </a:r>
            <a:r>
              <a:rPr sz="2000" spc="-5" dirty="0">
                <a:latin typeface="Calibri"/>
                <a:cs typeface="Calibri"/>
              </a:rPr>
              <a:t> account</a:t>
            </a:r>
            <a:r>
              <a:rPr sz="2000" spc="-15" dirty="0">
                <a:latin typeface="Calibri"/>
                <a:cs typeface="Calibri"/>
              </a:rPr>
              <a:t> for</a:t>
            </a:r>
            <a:r>
              <a:rPr sz="2000" spc="-25" dirty="0">
                <a:latin typeface="Calibri"/>
                <a:cs typeface="Calibri"/>
              </a:rPr>
              <a:t> </a:t>
            </a:r>
            <a:r>
              <a:rPr sz="2000" dirty="0">
                <a:latin typeface="Calibri"/>
                <a:cs typeface="Calibri"/>
              </a:rPr>
              <a:t>use </a:t>
            </a:r>
            <a:r>
              <a:rPr sz="2000" spc="-5" dirty="0">
                <a:latin typeface="Calibri"/>
                <a:cs typeface="Calibri"/>
              </a:rPr>
              <a:t>in</a:t>
            </a:r>
            <a:r>
              <a:rPr sz="2000" dirty="0">
                <a:latin typeface="Calibri"/>
                <a:cs typeface="Calibri"/>
              </a:rPr>
              <a:t> the </a:t>
            </a:r>
            <a:r>
              <a:rPr sz="2000" spc="-5" dirty="0">
                <a:latin typeface="Calibri"/>
                <a:cs typeface="Calibri"/>
              </a:rPr>
              <a:t>domain</a:t>
            </a:r>
            <a:endParaRPr sz="2000">
              <a:latin typeface="Calibri"/>
              <a:cs typeface="Calibri"/>
            </a:endParaRPr>
          </a:p>
          <a:p>
            <a:pPr marL="1135380" lvl="2" indent="-323215">
              <a:lnSpc>
                <a:spcPct val="100000"/>
              </a:lnSpc>
              <a:spcBef>
                <a:spcPts val="40"/>
              </a:spcBef>
              <a:buSzPct val="43750"/>
              <a:buFont typeface="Wingdings"/>
              <a:buChar char=""/>
              <a:tabLst>
                <a:tab pos="1135380" algn="l"/>
                <a:tab pos="1136015" algn="l"/>
              </a:tabLst>
            </a:pPr>
            <a:r>
              <a:rPr sz="1600" spc="-10" dirty="0">
                <a:latin typeface="Calibri"/>
                <a:cs typeface="Calibri"/>
              </a:rPr>
              <a:t>WASHINGTON\LabServer1$</a:t>
            </a:r>
            <a:r>
              <a:rPr sz="1600" spc="40" dirty="0">
                <a:latin typeface="Calibri"/>
                <a:cs typeface="Calibri"/>
              </a:rPr>
              <a:t> </a:t>
            </a:r>
            <a:r>
              <a:rPr sz="1600" spc="-10" dirty="0">
                <a:latin typeface="Calibri"/>
                <a:cs typeface="Calibri"/>
              </a:rPr>
              <a:t>(computer</a:t>
            </a:r>
            <a:r>
              <a:rPr sz="1600" spc="15" dirty="0">
                <a:latin typeface="Calibri"/>
                <a:cs typeface="Calibri"/>
              </a:rPr>
              <a:t> </a:t>
            </a:r>
            <a:r>
              <a:rPr sz="1600" spc="-5" dirty="0">
                <a:latin typeface="Calibri"/>
                <a:cs typeface="Calibri"/>
              </a:rPr>
              <a:t>name</a:t>
            </a:r>
            <a:r>
              <a:rPr sz="1600" spc="-15" dirty="0">
                <a:latin typeface="Calibri"/>
                <a:cs typeface="Calibri"/>
              </a:rPr>
              <a:t> </a:t>
            </a:r>
            <a:r>
              <a:rPr sz="1600" spc="-10" dirty="0">
                <a:latin typeface="Calibri"/>
                <a:cs typeface="Calibri"/>
              </a:rPr>
              <a:t>followed</a:t>
            </a:r>
            <a:r>
              <a:rPr sz="1600" spc="15" dirty="0">
                <a:latin typeface="Calibri"/>
                <a:cs typeface="Calibri"/>
              </a:rPr>
              <a:t> </a:t>
            </a:r>
            <a:r>
              <a:rPr sz="1600" spc="-10" dirty="0">
                <a:latin typeface="Calibri"/>
                <a:cs typeface="Calibri"/>
              </a:rPr>
              <a:t>by</a:t>
            </a:r>
            <a:r>
              <a:rPr sz="1600" spc="-5" dirty="0">
                <a:latin typeface="Calibri"/>
                <a:cs typeface="Calibri"/>
              </a:rPr>
              <a:t> $)</a:t>
            </a:r>
            <a:endParaRPr sz="1600">
              <a:latin typeface="Calibri"/>
              <a:cs typeface="Calibri"/>
            </a:endParaRPr>
          </a:p>
          <a:p>
            <a:pPr marL="1135380" lvl="2" indent="-323215">
              <a:lnSpc>
                <a:spcPct val="100000"/>
              </a:lnSpc>
              <a:buSzPct val="43750"/>
              <a:buFont typeface="Wingdings"/>
              <a:buChar char=""/>
              <a:tabLst>
                <a:tab pos="1135380" algn="l"/>
                <a:tab pos="1136015" algn="l"/>
              </a:tabLst>
            </a:pPr>
            <a:r>
              <a:rPr sz="1600" spc="-5" dirty="0">
                <a:latin typeface="Calibri"/>
                <a:cs typeface="Calibri"/>
              </a:rPr>
              <a:t>Randomly</a:t>
            </a:r>
            <a:r>
              <a:rPr sz="1600" spc="5" dirty="0">
                <a:latin typeface="Calibri"/>
                <a:cs typeface="Calibri"/>
              </a:rPr>
              <a:t> </a:t>
            </a:r>
            <a:r>
              <a:rPr sz="1600" spc="-15" dirty="0">
                <a:latin typeface="Calibri"/>
                <a:cs typeface="Calibri"/>
              </a:rPr>
              <a:t>generated</a:t>
            </a:r>
            <a:r>
              <a:rPr sz="1600" spc="10" dirty="0">
                <a:latin typeface="Calibri"/>
                <a:cs typeface="Calibri"/>
              </a:rPr>
              <a:t> </a:t>
            </a:r>
            <a:r>
              <a:rPr sz="1600" spc="-5" dirty="0">
                <a:latin typeface="Calibri"/>
                <a:cs typeface="Calibri"/>
              </a:rPr>
              <a:t>and</a:t>
            </a:r>
            <a:r>
              <a:rPr sz="1600" spc="-15" dirty="0">
                <a:latin typeface="Calibri"/>
                <a:cs typeface="Calibri"/>
              </a:rPr>
              <a:t> </a:t>
            </a:r>
            <a:r>
              <a:rPr sz="1600" spc="-5" dirty="0">
                <a:latin typeface="Calibri"/>
                <a:cs typeface="Calibri"/>
              </a:rPr>
              <a:t>automatically</a:t>
            </a:r>
            <a:r>
              <a:rPr sz="1600" spc="-40" dirty="0">
                <a:latin typeface="Calibri"/>
                <a:cs typeface="Calibri"/>
              </a:rPr>
              <a:t> </a:t>
            </a:r>
            <a:r>
              <a:rPr sz="1600" spc="-5" dirty="0">
                <a:latin typeface="Calibri"/>
                <a:cs typeface="Calibri"/>
              </a:rPr>
              <a:t>changed </a:t>
            </a:r>
            <a:r>
              <a:rPr sz="1600" spc="-15" dirty="0">
                <a:latin typeface="Calibri"/>
                <a:cs typeface="Calibri"/>
              </a:rPr>
              <a:t>password</a:t>
            </a:r>
            <a:endParaRPr sz="1600">
              <a:latin typeface="Calibri"/>
              <a:cs typeface="Calibri"/>
            </a:endParaRPr>
          </a:p>
          <a:p>
            <a:pPr marL="1135380" lvl="2" indent="-323215">
              <a:lnSpc>
                <a:spcPct val="100000"/>
              </a:lnSpc>
              <a:spcBef>
                <a:spcPts val="15"/>
              </a:spcBef>
              <a:buSzPct val="43750"/>
              <a:buFont typeface="Wingdings"/>
              <a:buChar char=""/>
              <a:tabLst>
                <a:tab pos="1135380" algn="l"/>
                <a:tab pos="1136015" algn="l"/>
              </a:tabLst>
            </a:pPr>
            <a:r>
              <a:rPr sz="1600" spc="-5" dirty="0">
                <a:latin typeface="Calibri"/>
                <a:cs typeface="Calibri"/>
              </a:rPr>
              <a:t>When</a:t>
            </a:r>
            <a:r>
              <a:rPr sz="1600" spc="10" dirty="0">
                <a:latin typeface="Calibri"/>
                <a:cs typeface="Calibri"/>
              </a:rPr>
              <a:t> </a:t>
            </a:r>
            <a:r>
              <a:rPr sz="1600" spc="-5" dirty="0">
                <a:latin typeface="Calibri"/>
                <a:cs typeface="Calibri"/>
              </a:rPr>
              <a:t>services</a:t>
            </a:r>
            <a:r>
              <a:rPr sz="1600" spc="35" dirty="0">
                <a:latin typeface="Calibri"/>
                <a:cs typeface="Calibri"/>
              </a:rPr>
              <a:t> </a:t>
            </a:r>
            <a:r>
              <a:rPr sz="1600" spc="-5" dirty="0">
                <a:latin typeface="Calibri"/>
                <a:cs typeface="Calibri"/>
              </a:rPr>
              <a:t>on</a:t>
            </a:r>
            <a:r>
              <a:rPr sz="1600" spc="15" dirty="0">
                <a:latin typeface="Calibri"/>
                <a:cs typeface="Calibri"/>
              </a:rPr>
              <a:t> </a:t>
            </a:r>
            <a:r>
              <a:rPr sz="1600" spc="-5" dirty="0">
                <a:latin typeface="Calibri"/>
                <a:cs typeface="Calibri"/>
              </a:rPr>
              <a:t>the machine</a:t>
            </a:r>
            <a:r>
              <a:rPr sz="1600" dirty="0">
                <a:latin typeface="Calibri"/>
                <a:cs typeface="Calibri"/>
              </a:rPr>
              <a:t> </a:t>
            </a:r>
            <a:r>
              <a:rPr sz="1600" spc="-5" dirty="0">
                <a:latin typeface="Calibri"/>
                <a:cs typeface="Calibri"/>
              </a:rPr>
              <a:t>use</a:t>
            </a:r>
            <a:r>
              <a:rPr sz="1600" spc="10" dirty="0">
                <a:latin typeface="Calibri"/>
                <a:cs typeface="Calibri"/>
              </a:rPr>
              <a:t> </a:t>
            </a:r>
            <a:r>
              <a:rPr sz="1600" spc="-5" dirty="0">
                <a:latin typeface="Calibri"/>
                <a:cs typeface="Calibri"/>
              </a:rPr>
              <a:t>the </a:t>
            </a:r>
            <a:r>
              <a:rPr sz="1600" spc="-10" dirty="0">
                <a:latin typeface="Calibri"/>
                <a:cs typeface="Calibri"/>
              </a:rPr>
              <a:t>network,</a:t>
            </a:r>
            <a:r>
              <a:rPr sz="1600" spc="45" dirty="0">
                <a:latin typeface="Calibri"/>
                <a:cs typeface="Calibri"/>
              </a:rPr>
              <a:t> </a:t>
            </a:r>
            <a:r>
              <a:rPr sz="1600" spc="-5" dirty="0">
                <a:latin typeface="Calibri"/>
                <a:cs typeface="Calibri"/>
              </a:rPr>
              <a:t>they</a:t>
            </a:r>
            <a:r>
              <a:rPr sz="1600" spc="10" dirty="0">
                <a:latin typeface="Calibri"/>
                <a:cs typeface="Calibri"/>
              </a:rPr>
              <a:t> </a:t>
            </a:r>
            <a:r>
              <a:rPr sz="1600" spc="-5" dirty="0">
                <a:latin typeface="Calibri"/>
                <a:cs typeface="Calibri"/>
              </a:rPr>
              <a:t>will</a:t>
            </a:r>
            <a:r>
              <a:rPr sz="1600" spc="-10" dirty="0">
                <a:latin typeface="Calibri"/>
                <a:cs typeface="Calibri"/>
              </a:rPr>
              <a:t> </a:t>
            </a:r>
            <a:r>
              <a:rPr sz="1600" spc="-5" dirty="0">
                <a:latin typeface="Calibri"/>
                <a:cs typeface="Calibri"/>
              </a:rPr>
              <a:t>use</a:t>
            </a:r>
            <a:r>
              <a:rPr sz="1600" dirty="0">
                <a:latin typeface="Calibri"/>
                <a:cs typeface="Calibri"/>
              </a:rPr>
              <a:t> this</a:t>
            </a:r>
            <a:r>
              <a:rPr sz="1600" spc="-10" dirty="0">
                <a:latin typeface="Calibri"/>
                <a:cs typeface="Calibri"/>
              </a:rPr>
              <a:t> </a:t>
            </a:r>
            <a:r>
              <a:rPr sz="1600" spc="-5" dirty="0">
                <a:latin typeface="Calibri"/>
                <a:cs typeface="Calibri"/>
              </a:rPr>
              <a:t>identity</a:t>
            </a:r>
            <a:r>
              <a:rPr sz="1600" spc="-20" dirty="0">
                <a:latin typeface="Calibri"/>
                <a:cs typeface="Calibri"/>
              </a:rPr>
              <a:t> </a:t>
            </a:r>
            <a:r>
              <a:rPr sz="1600" dirty="0">
                <a:latin typeface="Calibri"/>
                <a:cs typeface="Calibri"/>
              </a:rPr>
              <a:t>in</a:t>
            </a:r>
            <a:r>
              <a:rPr sz="1600" spc="-10" dirty="0">
                <a:latin typeface="Calibri"/>
                <a:cs typeface="Calibri"/>
              </a:rPr>
              <a:t> many</a:t>
            </a:r>
            <a:r>
              <a:rPr sz="1600" dirty="0">
                <a:latin typeface="Calibri"/>
                <a:cs typeface="Calibri"/>
              </a:rPr>
              <a:t> </a:t>
            </a:r>
            <a:r>
              <a:rPr sz="1600" spc="-10" dirty="0">
                <a:latin typeface="Calibri"/>
                <a:cs typeface="Calibri"/>
              </a:rPr>
              <a:t>cases</a:t>
            </a:r>
            <a:endParaRPr sz="1600">
              <a:latin typeface="Calibri"/>
              <a:cs typeface="Calibri"/>
            </a:endParaRPr>
          </a:p>
          <a:p>
            <a:pPr lvl="2">
              <a:lnSpc>
                <a:spcPct val="100000"/>
              </a:lnSpc>
              <a:buFont typeface="Wingdings"/>
              <a:buChar char=""/>
            </a:pPr>
            <a:endParaRPr sz="1300">
              <a:latin typeface="Calibri"/>
              <a:cs typeface="Calibri"/>
            </a:endParaRPr>
          </a:p>
          <a:p>
            <a:pPr marL="335280" indent="-323215">
              <a:lnSpc>
                <a:spcPct val="100000"/>
              </a:lnSpc>
              <a:buSzPct val="43750"/>
              <a:buFont typeface="Wingdings"/>
              <a:buChar char=""/>
              <a:tabLst>
                <a:tab pos="335280" algn="l"/>
                <a:tab pos="335915" algn="l"/>
              </a:tabLst>
            </a:pPr>
            <a:r>
              <a:rPr sz="2400" dirty="0">
                <a:latin typeface="Calibri"/>
                <a:cs typeface="Calibri"/>
              </a:rPr>
              <a:t>Special</a:t>
            </a:r>
            <a:r>
              <a:rPr sz="2400" spc="-25" dirty="0">
                <a:latin typeface="Calibri"/>
                <a:cs typeface="Calibri"/>
              </a:rPr>
              <a:t> </a:t>
            </a:r>
            <a:r>
              <a:rPr sz="2400" spc="-5" dirty="0">
                <a:latin typeface="Calibri"/>
                <a:cs typeface="Calibri"/>
              </a:rPr>
              <a:t>case:</a:t>
            </a:r>
            <a:r>
              <a:rPr sz="2400" spc="-35" dirty="0">
                <a:latin typeface="Calibri"/>
                <a:cs typeface="Calibri"/>
              </a:rPr>
              <a:t> </a:t>
            </a:r>
            <a:r>
              <a:rPr sz="2400" dirty="0">
                <a:latin typeface="Calibri"/>
                <a:cs typeface="Calibri"/>
              </a:rPr>
              <a:t>when</a:t>
            </a:r>
            <a:r>
              <a:rPr sz="2400" spc="-15" dirty="0">
                <a:latin typeface="Calibri"/>
                <a:cs typeface="Calibri"/>
              </a:rPr>
              <a:t> </a:t>
            </a:r>
            <a:r>
              <a:rPr sz="2400" dirty="0">
                <a:latin typeface="Calibri"/>
                <a:cs typeface="Calibri"/>
              </a:rPr>
              <a:t>a</a:t>
            </a:r>
            <a:r>
              <a:rPr sz="2400" spc="-15" dirty="0">
                <a:latin typeface="Calibri"/>
                <a:cs typeface="Calibri"/>
              </a:rPr>
              <a:t> </a:t>
            </a:r>
            <a:r>
              <a:rPr sz="2400" dirty="0">
                <a:latin typeface="Calibri"/>
                <a:cs typeface="Calibri"/>
              </a:rPr>
              <a:t>server</a:t>
            </a:r>
            <a:r>
              <a:rPr sz="2400" spc="-5" dirty="0">
                <a:latin typeface="Calibri"/>
                <a:cs typeface="Calibri"/>
              </a:rPr>
              <a:t> becomes</a:t>
            </a:r>
            <a:r>
              <a:rPr sz="2400" spc="-30" dirty="0">
                <a:latin typeface="Calibri"/>
                <a:cs typeface="Calibri"/>
              </a:rPr>
              <a:t> </a:t>
            </a:r>
            <a:r>
              <a:rPr sz="2400" dirty="0">
                <a:latin typeface="Calibri"/>
                <a:cs typeface="Calibri"/>
              </a:rPr>
              <a:t>a</a:t>
            </a:r>
            <a:r>
              <a:rPr sz="2400" spc="-15" dirty="0">
                <a:latin typeface="Calibri"/>
                <a:cs typeface="Calibri"/>
              </a:rPr>
              <a:t> </a:t>
            </a:r>
            <a:r>
              <a:rPr sz="2400" spc="-5" dirty="0">
                <a:latin typeface="Calibri"/>
                <a:cs typeface="Calibri"/>
              </a:rPr>
              <a:t>DC</a:t>
            </a:r>
            <a:endParaRPr sz="2400">
              <a:latin typeface="Calibri"/>
              <a:cs typeface="Calibri"/>
            </a:endParaRPr>
          </a:p>
          <a:p>
            <a:pPr marL="736600" marR="5080" lvl="1" indent="-325120">
              <a:lnSpc>
                <a:spcPts val="2160"/>
              </a:lnSpc>
              <a:spcBef>
                <a:spcPts val="660"/>
              </a:spcBef>
              <a:buSzPct val="45000"/>
              <a:buFont typeface="Wingdings"/>
              <a:buChar char=""/>
              <a:tabLst>
                <a:tab pos="735965" algn="l"/>
                <a:tab pos="736600" algn="l"/>
              </a:tabLst>
            </a:pPr>
            <a:r>
              <a:rPr sz="2000" spc="-5" dirty="0">
                <a:latin typeface="Calibri"/>
                <a:cs typeface="Calibri"/>
              </a:rPr>
              <a:t>Local </a:t>
            </a:r>
            <a:r>
              <a:rPr sz="2000" dirty="0">
                <a:latin typeface="Calibri"/>
                <a:cs typeface="Calibri"/>
              </a:rPr>
              <a:t>admin </a:t>
            </a:r>
            <a:r>
              <a:rPr sz="2000" spc="-5" dirty="0">
                <a:latin typeface="Calibri"/>
                <a:cs typeface="Calibri"/>
              </a:rPr>
              <a:t>goes </a:t>
            </a:r>
            <a:r>
              <a:rPr sz="2000" spc="-20" dirty="0">
                <a:latin typeface="Calibri"/>
                <a:cs typeface="Calibri"/>
              </a:rPr>
              <a:t>away </a:t>
            </a:r>
            <a:r>
              <a:rPr sz="2000" spc="-10" dirty="0">
                <a:latin typeface="Calibri"/>
                <a:cs typeface="Calibri"/>
              </a:rPr>
              <a:t>entirely </a:t>
            </a:r>
            <a:r>
              <a:rPr sz="2000" spc="-15" dirty="0">
                <a:latin typeface="Calibri"/>
                <a:cs typeface="Calibri"/>
              </a:rPr>
              <a:t>for </a:t>
            </a:r>
            <a:r>
              <a:rPr sz="2000" dirty="0">
                <a:latin typeface="Calibri"/>
                <a:cs typeface="Calibri"/>
              </a:rPr>
              <a:t>this machine. Only </a:t>
            </a:r>
            <a:r>
              <a:rPr sz="2000" spc="-5" dirty="0">
                <a:latin typeface="Calibri"/>
                <a:cs typeface="Calibri"/>
              </a:rPr>
              <a:t>Domain </a:t>
            </a:r>
            <a:r>
              <a:rPr sz="2000" spc="-10" dirty="0">
                <a:latin typeface="Calibri"/>
                <a:cs typeface="Calibri"/>
              </a:rPr>
              <a:t>Administrator </a:t>
            </a:r>
            <a:r>
              <a:rPr sz="2000" spc="-440" dirty="0">
                <a:latin typeface="Calibri"/>
                <a:cs typeface="Calibri"/>
              </a:rPr>
              <a:t> </a:t>
            </a:r>
            <a:r>
              <a:rPr sz="2000" spc="-15" dirty="0">
                <a:latin typeface="Calibri"/>
                <a:cs typeface="Calibri"/>
              </a:rPr>
              <a:t>(WASHINGTON\Administrator)</a:t>
            </a:r>
            <a:r>
              <a:rPr sz="2000" spc="5" dirty="0">
                <a:latin typeface="Calibri"/>
                <a:cs typeface="Calibri"/>
              </a:rPr>
              <a:t> </a:t>
            </a:r>
            <a:r>
              <a:rPr sz="2000" spc="-15" dirty="0">
                <a:latin typeface="Calibri"/>
                <a:cs typeface="Calibri"/>
              </a:rPr>
              <a:t>exists</a:t>
            </a:r>
            <a:r>
              <a:rPr sz="2000" spc="20" dirty="0">
                <a:latin typeface="Calibri"/>
                <a:cs typeface="Calibri"/>
              </a:rPr>
              <a:t> </a:t>
            </a:r>
            <a:r>
              <a:rPr sz="2000" spc="-10" dirty="0">
                <a:latin typeface="Calibri"/>
                <a:cs typeface="Calibri"/>
              </a:rPr>
              <a:t>afterwards.</a:t>
            </a:r>
            <a:endParaRPr sz="2000">
              <a:latin typeface="Calibri"/>
              <a:cs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332174"/>
            <a:ext cx="4281805" cy="1080135"/>
          </a:xfrm>
          <a:prstGeom prst="rect">
            <a:avLst/>
          </a:prstGeom>
        </p:spPr>
        <p:txBody>
          <a:bodyPr vert="horz" wrap="square" lIns="0" tIns="74295" rIns="0" bIns="0" rtlCol="0">
            <a:spAutoFit/>
          </a:bodyPr>
          <a:lstStyle/>
          <a:p>
            <a:pPr marL="12700" marR="5080">
              <a:lnSpc>
                <a:spcPts val="3940"/>
              </a:lnSpc>
              <a:spcBef>
                <a:spcPts val="585"/>
              </a:spcBef>
            </a:pPr>
            <a:r>
              <a:rPr spc="10" dirty="0"/>
              <a:t>Windows</a:t>
            </a:r>
            <a:r>
              <a:rPr spc="-30" dirty="0"/>
              <a:t> </a:t>
            </a:r>
            <a:r>
              <a:rPr spc="15" dirty="0"/>
              <a:t>Domains</a:t>
            </a:r>
            <a:r>
              <a:rPr spc="-30" dirty="0"/>
              <a:t> </a:t>
            </a:r>
            <a:r>
              <a:rPr spc="15" dirty="0"/>
              <a:t>and </a:t>
            </a:r>
            <a:r>
              <a:rPr spc="-800" dirty="0"/>
              <a:t> </a:t>
            </a:r>
            <a:r>
              <a:rPr spc="5" dirty="0"/>
              <a:t>Active</a:t>
            </a:r>
            <a:r>
              <a:rPr spc="10" dirty="0"/>
              <a:t> </a:t>
            </a:r>
            <a:r>
              <a:rPr dirty="0"/>
              <a:t>Directory</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778635"/>
            <a:ext cx="8302625" cy="4196080"/>
          </a:xfrm>
          <a:prstGeom prst="rect">
            <a:avLst/>
          </a:prstGeom>
        </p:spPr>
        <p:txBody>
          <a:bodyPr vert="horz" wrap="square" lIns="0" tIns="12065" rIns="0" bIns="0" rtlCol="0">
            <a:spAutoFit/>
          </a:bodyPr>
          <a:lstStyle/>
          <a:p>
            <a:pPr marL="335280" marR="5080" indent="-323215">
              <a:lnSpc>
                <a:spcPct val="100000"/>
              </a:lnSpc>
              <a:spcBef>
                <a:spcPts val="95"/>
              </a:spcBef>
              <a:buSzPct val="44642"/>
              <a:buFont typeface="Wingdings"/>
              <a:buChar char=""/>
              <a:tabLst>
                <a:tab pos="335280" algn="l"/>
                <a:tab pos="335915" algn="l"/>
              </a:tabLst>
            </a:pPr>
            <a:r>
              <a:rPr sz="2800" spc="-5" dirty="0">
                <a:latin typeface="Calibri"/>
                <a:cs typeface="Calibri"/>
              </a:rPr>
              <a:t>If</a:t>
            </a:r>
            <a:r>
              <a:rPr sz="2800" spc="-15" dirty="0">
                <a:latin typeface="Calibri"/>
                <a:cs typeface="Calibri"/>
              </a:rPr>
              <a:t> </a:t>
            </a:r>
            <a:r>
              <a:rPr sz="2800" spc="-10" dirty="0">
                <a:latin typeface="Calibri"/>
                <a:cs typeface="Calibri"/>
              </a:rPr>
              <a:t>the</a:t>
            </a:r>
            <a:r>
              <a:rPr sz="2800" spc="20" dirty="0">
                <a:latin typeface="Calibri"/>
                <a:cs typeface="Calibri"/>
              </a:rPr>
              <a:t> </a:t>
            </a:r>
            <a:r>
              <a:rPr sz="2800" spc="-10" dirty="0">
                <a:latin typeface="Calibri"/>
                <a:cs typeface="Calibri"/>
              </a:rPr>
              <a:t>DCs</a:t>
            </a:r>
            <a:r>
              <a:rPr sz="2800" spc="25" dirty="0">
                <a:latin typeface="Calibri"/>
                <a:cs typeface="Calibri"/>
              </a:rPr>
              <a:t> </a:t>
            </a:r>
            <a:r>
              <a:rPr sz="2800" spc="-15" dirty="0">
                <a:latin typeface="Calibri"/>
                <a:cs typeface="Calibri"/>
              </a:rPr>
              <a:t>maintain</a:t>
            </a:r>
            <a:r>
              <a:rPr sz="2800" spc="15" dirty="0">
                <a:latin typeface="Calibri"/>
                <a:cs typeface="Calibri"/>
              </a:rPr>
              <a:t> </a:t>
            </a:r>
            <a:r>
              <a:rPr sz="2800" spc="-5" dirty="0">
                <a:latin typeface="Calibri"/>
                <a:cs typeface="Calibri"/>
              </a:rPr>
              <a:t>all</a:t>
            </a:r>
            <a:r>
              <a:rPr sz="2800" spc="-10" dirty="0">
                <a:latin typeface="Calibri"/>
                <a:cs typeface="Calibri"/>
              </a:rPr>
              <a:t> the</a:t>
            </a:r>
            <a:r>
              <a:rPr sz="2800" spc="20" dirty="0">
                <a:latin typeface="Calibri"/>
                <a:cs typeface="Calibri"/>
              </a:rPr>
              <a:t> </a:t>
            </a:r>
            <a:r>
              <a:rPr sz="2800" spc="-15" dirty="0">
                <a:latin typeface="Calibri"/>
                <a:cs typeface="Calibri"/>
              </a:rPr>
              <a:t>user/credential</a:t>
            </a:r>
            <a:r>
              <a:rPr sz="2800" spc="30" dirty="0">
                <a:latin typeface="Calibri"/>
                <a:cs typeface="Calibri"/>
              </a:rPr>
              <a:t> </a:t>
            </a:r>
            <a:r>
              <a:rPr sz="2800" spc="-30" dirty="0">
                <a:latin typeface="Calibri"/>
                <a:cs typeface="Calibri"/>
              </a:rPr>
              <a:t>info</a:t>
            </a:r>
            <a:r>
              <a:rPr sz="2800" spc="5" dirty="0">
                <a:latin typeface="Calibri"/>
                <a:cs typeface="Calibri"/>
              </a:rPr>
              <a:t> </a:t>
            </a:r>
            <a:r>
              <a:rPr sz="2800" spc="-10" dirty="0">
                <a:latin typeface="Calibri"/>
                <a:cs typeface="Calibri"/>
              </a:rPr>
              <a:t>but </a:t>
            </a:r>
            <a:r>
              <a:rPr sz="2800" spc="-5" dirty="0">
                <a:latin typeface="Calibri"/>
                <a:cs typeface="Calibri"/>
              </a:rPr>
              <a:t> </a:t>
            </a:r>
            <a:r>
              <a:rPr sz="2800" spc="-20" dirty="0">
                <a:latin typeface="Calibri"/>
                <a:cs typeface="Calibri"/>
              </a:rPr>
              <a:t>workstations</a:t>
            </a:r>
            <a:r>
              <a:rPr sz="2800" spc="25" dirty="0">
                <a:latin typeface="Calibri"/>
                <a:cs typeface="Calibri"/>
              </a:rPr>
              <a:t> </a:t>
            </a:r>
            <a:r>
              <a:rPr sz="2800" spc="-10" dirty="0">
                <a:latin typeface="Calibri"/>
                <a:cs typeface="Calibri"/>
              </a:rPr>
              <a:t>can</a:t>
            </a:r>
            <a:r>
              <a:rPr sz="2800" spc="15" dirty="0">
                <a:latin typeface="Calibri"/>
                <a:cs typeface="Calibri"/>
              </a:rPr>
              <a:t> </a:t>
            </a:r>
            <a:r>
              <a:rPr sz="2800" spc="-15" dirty="0">
                <a:latin typeface="Calibri"/>
                <a:cs typeface="Calibri"/>
              </a:rPr>
              <a:t>still</a:t>
            </a:r>
            <a:r>
              <a:rPr sz="2800" spc="10" dirty="0">
                <a:latin typeface="Calibri"/>
                <a:cs typeface="Calibri"/>
              </a:rPr>
              <a:t> </a:t>
            </a:r>
            <a:r>
              <a:rPr sz="2800" spc="-25" dirty="0">
                <a:latin typeface="Calibri"/>
                <a:cs typeface="Calibri"/>
              </a:rPr>
              <a:t>have</a:t>
            </a:r>
            <a:r>
              <a:rPr sz="2800" spc="20" dirty="0">
                <a:latin typeface="Calibri"/>
                <a:cs typeface="Calibri"/>
              </a:rPr>
              <a:t> </a:t>
            </a:r>
            <a:r>
              <a:rPr sz="2800" spc="-10" dirty="0">
                <a:latin typeface="Calibri"/>
                <a:cs typeface="Calibri"/>
              </a:rPr>
              <a:t>local</a:t>
            </a:r>
            <a:r>
              <a:rPr sz="2800" spc="-15" dirty="0">
                <a:latin typeface="Calibri"/>
                <a:cs typeface="Calibri"/>
              </a:rPr>
              <a:t> users,</a:t>
            </a:r>
            <a:r>
              <a:rPr sz="2800" spc="40" dirty="0">
                <a:latin typeface="Calibri"/>
                <a:cs typeface="Calibri"/>
              </a:rPr>
              <a:t> </a:t>
            </a:r>
            <a:r>
              <a:rPr sz="2800" spc="-5" dirty="0">
                <a:latin typeface="Calibri"/>
                <a:cs typeface="Calibri"/>
              </a:rPr>
              <a:t>does</a:t>
            </a:r>
            <a:r>
              <a:rPr sz="2800" spc="15" dirty="0">
                <a:latin typeface="Calibri"/>
                <a:cs typeface="Calibri"/>
              </a:rPr>
              <a:t> </a:t>
            </a:r>
            <a:r>
              <a:rPr sz="2800" spc="-10" dirty="0">
                <a:latin typeface="Calibri"/>
                <a:cs typeface="Calibri"/>
              </a:rPr>
              <a:t>this</a:t>
            </a:r>
            <a:r>
              <a:rPr sz="2800" spc="25" dirty="0">
                <a:latin typeface="Calibri"/>
                <a:cs typeface="Calibri"/>
              </a:rPr>
              <a:t> </a:t>
            </a:r>
            <a:r>
              <a:rPr sz="2800" spc="-10" dirty="0">
                <a:latin typeface="Calibri"/>
                <a:cs typeface="Calibri"/>
              </a:rPr>
              <a:t>change </a:t>
            </a:r>
            <a:r>
              <a:rPr sz="2800" spc="-620" dirty="0">
                <a:latin typeface="Calibri"/>
                <a:cs typeface="Calibri"/>
              </a:rPr>
              <a:t> </a:t>
            </a:r>
            <a:r>
              <a:rPr sz="2800" spc="-15" dirty="0">
                <a:latin typeface="Calibri"/>
                <a:cs typeface="Calibri"/>
              </a:rPr>
              <a:t>where</a:t>
            </a:r>
            <a:r>
              <a:rPr sz="2800" spc="-5" dirty="0">
                <a:latin typeface="Calibri"/>
                <a:cs typeface="Calibri"/>
              </a:rPr>
              <a:t> </a:t>
            </a:r>
            <a:r>
              <a:rPr sz="2800" spc="-15" dirty="0">
                <a:latin typeface="Calibri"/>
                <a:cs typeface="Calibri"/>
              </a:rPr>
              <a:t>we</a:t>
            </a:r>
            <a:r>
              <a:rPr sz="2800" spc="-10" dirty="0">
                <a:latin typeface="Calibri"/>
                <a:cs typeface="Calibri"/>
              </a:rPr>
              <a:t> </a:t>
            </a:r>
            <a:r>
              <a:rPr sz="2800" spc="-5" dirty="0">
                <a:latin typeface="Calibri"/>
                <a:cs typeface="Calibri"/>
              </a:rPr>
              <a:t>look</a:t>
            </a:r>
            <a:r>
              <a:rPr sz="2800" spc="15" dirty="0">
                <a:latin typeface="Calibri"/>
                <a:cs typeface="Calibri"/>
              </a:rPr>
              <a:t> </a:t>
            </a:r>
            <a:r>
              <a:rPr sz="2800" spc="-25" dirty="0">
                <a:latin typeface="Calibri"/>
                <a:cs typeface="Calibri"/>
              </a:rPr>
              <a:t>for</a:t>
            </a:r>
            <a:r>
              <a:rPr sz="2800" spc="-5" dirty="0">
                <a:latin typeface="Calibri"/>
                <a:cs typeface="Calibri"/>
              </a:rPr>
              <a:t> </a:t>
            </a:r>
            <a:r>
              <a:rPr sz="2800" spc="-10" dirty="0">
                <a:latin typeface="Calibri"/>
                <a:cs typeface="Calibri"/>
              </a:rPr>
              <a:t>credentials?</a:t>
            </a:r>
            <a:endParaRPr sz="2800">
              <a:latin typeface="Calibri"/>
              <a:cs typeface="Calibri"/>
            </a:endParaRPr>
          </a:p>
          <a:p>
            <a:pPr marL="736600" lvl="1" indent="-325120">
              <a:lnSpc>
                <a:spcPct val="100000"/>
              </a:lnSpc>
              <a:spcBef>
                <a:spcPts val="630"/>
              </a:spcBef>
              <a:buSzPct val="43750"/>
              <a:buFont typeface="Wingdings"/>
              <a:buChar char=""/>
              <a:tabLst>
                <a:tab pos="735965" algn="l"/>
                <a:tab pos="736600" algn="l"/>
              </a:tabLst>
            </a:pPr>
            <a:r>
              <a:rPr sz="2400" spc="-45" dirty="0">
                <a:latin typeface="Calibri"/>
                <a:cs typeface="Calibri"/>
              </a:rPr>
              <a:t>Yes!</a:t>
            </a:r>
            <a:r>
              <a:rPr sz="2400" spc="-20" dirty="0">
                <a:latin typeface="Calibri"/>
                <a:cs typeface="Calibri"/>
              </a:rPr>
              <a:t> </a:t>
            </a:r>
            <a:r>
              <a:rPr sz="2400" spc="-5" dirty="0">
                <a:latin typeface="Calibri"/>
                <a:cs typeface="Calibri"/>
              </a:rPr>
              <a:t>Sort</a:t>
            </a:r>
            <a:r>
              <a:rPr sz="2400" spc="-40" dirty="0">
                <a:latin typeface="Calibri"/>
                <a:cs typeface="Calibri"/>
              </a:rPr>
              <a:t> </a:t>
            </a:r>
            <a:r>
              <a:rPr sz="2400" spc="-5" dirty="0">
                <a:latin typeface="Calibri"/>
                <a:cs typeface="Calibri"/>
              </a:rPr>
              <a:t>of…</a:t>
            </a:r>
            <a:endParaRPr sz="2400">
              <a:latin typeface="Calibri"/>
              <a:cs typeface="Calibri"/>
            </a:endParaRPr>
          </a:p>
          <a:p>
            <a:pPr marL="1135380" lvl="2" indent="-323215">
              <a:lnSpc>
                <a:spcPct val="100000"/>
              </a:lnSpc>
              <a:spcBef>
                <a:spcPts val="229"/>
              </a:spcBef>
              <a:buSzPct val="45000"/>
              <a:buFont typeface="Wingdings"/>
              <a:buChar char=""/>
              <a:tabLst>
                <a:tab pos="1135380" algn="l"/>
                <a:tab pos="1136015" algn="l"/>
              </a:tabLst>
            </a:pPr>
            <a:r>
              <a:rPr sz="2000" spc="-5" dirty="0">
                <a:latin typeface="Calibri"/>
                <a:cs typeface="Calibri"/>
              </a:rPr>
              <a:t>Local</a:t>
            </a:r>
            <a:r>
              <a:rPr sz="2000" spc="-15" dirty="0">
                <a:latin typeface="Calibri"/>
                <a:cs typeface="Calibri"/>
              </a:rPr>
              <a:t> </a:t>
            </a:r>
            <a:r>
              <a:rPr sz="2000" spc="-5" dirty="0">
                <a:latin typeface="Calibri"/>
                <a:cs typeface="Calibri"/>
              </a:rPr>
              <a:t>accounts</a:t>
            </a:r>
            <a:r>
              <a:rPr sz="2000" spc="-10" dirty="0">
                <a:latin typeface="Calibri"/>
                <a:cs typeface="Calibri"/>
              </a:rPr>
              <a:t> </a:t>
            </a:r>
            <a:r>
              <a:rPr sz="2000" spc="-5" dirty="0">
                <a:latin typeface="Calibri"/>
                <a:cs typeface="Calibri"/>
              </a:rPr>
              <a:t>will</a:t>
            </a:r>
            <a:r>
              <a:rPr sz="2000" spc="10" dirty="0">
                <a:latin typeface="Calibri"/>
                <a:cs typeface="Calibri"/>
              </a:rPr>
              <a:t> </a:t>
            </a:r>
            <a:r>
              <a:rPr sz="2000" spc="-10" dirty="0">
                <a:latin typeface="Calibri"/>
                <a:cs typeface="Calibri"/>
              </a:rPr>
              <a:t>still</a:t>
            </a:r>
            <a:r>
              <a:rPr sz="2000" spc="25" dirty="0">
                <a:latin typeface="Calibri"/>
                <a:cs typeface="Calibri"/>
              </a:rPr>
              <a:t> </a:t>
            </a:r>
            <a:r>
              <a:rPr sz="2000" dirty="0">
                <a:latin typeface="Calibri"/>
                <a:cs typeface="Calibri"/>
              </a:rPr>
              <a:t>be</a:t>
            </a:r>
            <a:r>
              <a:rPr sz="2000" spc="-5" dirty="0">
                <a:latin typeface="Calibri"/>
                <a:cs typeface="Calibri"/>
              </a:rPr>
              <a:t> in</a:t>
            </a:r>
            <a:r>
              <a:rPr sz="2000" spc="5" dirty="0">
                <a:latin typeface="Calibri"/>
                <a:cs typeface="Calibri"/>
              </a:rPr>
              <a:t> </a:t>
            </a:r>
            <a:r>
              <a:rPr sz="2000" dirty="0">
                <a:latin typeface="Calibri"/>
                <a:cs typeface="Calibri"/>
              </a:rPr>
              <a:t>the</a:t>
            </a:r>
            <a:r>
              <a:rPr sz="2000" spc="-5" dirty="0">
                <a:latin typeface="Calibri"/>
                <a:cs typeface="Calibri"/>
              </a:rPr>
              <a:t> SAM file</a:t>
            </a:r>
            <a:r>
              <a:rPr sz="2000" spc="10" dirty="0">
                <a:latin typeface="Calibri"/>
                <a:cs typeface="Calibri"/>
              </a:rPr>
              <a:t> </a:t>
            </a:r>
            <a:r>
              <a:rPr sz="2000" dirty="0">
                <a:latin typeface="Calibri"/>
                <a:cs typeface="Calibri"/>
              </a:rPr>
              <a:t>(no</a:t>
            </a:r>
            <a:r>
              <a:rPr sz="2000" spc="-5" dirty="0">
                <a:latin typeface="Calibri"/>
                <a:cs typeface="Calibri"/>
              </a:rPr>
              <a:t> change)</a:t>
            </a:r>
            <a:endParaRPr sz="2000">
              <a:latin typeface="Calibri"/>
              <a:cs typeface="Calibri"/>
            </a:endParaRPr>
          </a:p>
          <a:p>
            <a:pPr marL="1135380" marR="142875" lvl="2" indent="-323215">
              <a:lnSpc>
                <a:spcPct val="100000"/>
              </a:lnSpc>
              <a:spcBef>
                <a:spcPts val="190"/>
              </a:spcBef>
              <a:buSzPct val="45000"/>
              <a:buFont typeface="Wingdings"/>
              <a:buChar char=""/>
              <a:tabLst>
                <a:tab pos="1135380" algn="l"/>
                <a:tab pos="1136015" algn="l"/>
              </a:tabLst>
            </a:pPr>
            <a:r>
              <a:rPr sz="2000" b="1" spc="-5" dirty="0">
                <a:latin typeface="Calibri"/>
                <a:cs typeface="Calibri"/>
              </a:rPr>
              <a:t>Domain accounts </a:t>
            </a:r>
            <a:r>
              <a:rPr sz="2000" b="1" dirty="0">
                <a:latin typeface="Calibri"/>
                <a:cs typeface="Calibri"/>
              </a:rPr>
              <a:t>used on the </a:t>
            </a:r>
            <a:r>
              <a:rPr sz="2000" b="1" spc="-10" dirty="0">
                <a:latin typeface="Calibri"/>
                <a:cs typeface="Calibri"/>
              </a:rPr>
              <a:t>workstation </a:t>
            </a:r>
            <a:r>
              <a:rPr sz="2000" b="1" spc="-5" dirty="0">
                <a:latin typeface="Calibri"/>
                <a:cs typeface="Calibri"/>
              </a:rPr>
              <a:t>will </a:t>
            </a:r>
            <a:r>
              <a:rPr sz="2000" b="1" spc="-15" dirty="0">
                <a:latin typeface="Calibri"/>
                <a:cs typeface="Calibri"/>
              </a:rPr>
              <a:t>have </a:t>
            </a:r>
            <a:r>
              <a:rPr sz="2000" b="1" spc="-10" dirty="0">
                <a:latin typeface="Calibri"/>
                <a:cs typeface="Calibri"/>
              </a:rPr>
              <a:t>credential </a:t>
            </a:r>
            <a:r>
              <a:rPr sz="2000" b="1" spc="-15" dirty="0">
                <a:latin typeface="Calibri"/>
                <a:cs typeface="Calibri"/>
              </a:rPr>
              <a:t>info </a:t>
            </a:r>
            <a:r>
              <a:rPr sz="2000" b="1" spc="-440" dirty="0">
                <a:latin typeface="Calibri"/>
                <a:cs typeface="Calibri"/>
              </a:rPr>
              <a:t> </a:t>
            </a:r>
            <a:r>
              <a:rPr sz="2000" b="1" spc="-5" dirty="0">
                <a:latin typeface="Calibri"/>
                <a:cs typeface="Calibri"/>
              </a:rPr>
              <a:t>cached</a:t>
            </a:r>
            <a:r>
              <a:rPr sz="2000" b="1" spc="-10" dirty="0">
                <a:latin typeface="Calibri"/>
                <a:cs typeface="Calibri"/>
              </a:rPr>
              <a:t> </a:t>
            </a:r>
            <a:r>
              <a:rPr sz="2000" b="1" spc="-5" dirty="0">
                <a:latin typeface="Calibri"/>
                <a:cs typeface="Calibri"/>
              </a:rPr>
              <a:t>in Local</a:t>
            </a:r>
            <a:r>
              <a:rPr sz="2000" b="1" spc="-25" dirty="0">
                <a:latin typeface="Calibri"/>
                <a:cs typeface="Calibri"/>
              </a:rPr>
              <a:t> </a:t>
            </a:r>
            <a:r>
              <a:rPr sz="2000" b="1" dirty="0">
                <a:latin typeface="Calibri"/>
                <a:cs typeface="Calibri"/>
              </a:rPr>
              <a:t>Security</a:t>
            </a:r>
            <a:r>
              <a:rPr sz="2000" b="1" spc="-10" dirty="0">
                <a:latin typeface="Calibri"/>
                <a:cs typeface="Calibri"/>
              </a:rPr>
              <a:t> </a:t>
            </a:r>
            <a:r>
              <a:rPr sz="2000" b="1" dirty="0">
                <a:latin typeface="Calibri"/>
                <a:cs typeface="Calibri"/>
              </a:rPr>
              <a:t>Authority</a:t>
            </a:r>
            <a:r>
              <a:rPr sz="2000" b="1" spc="-40" dirty="0">
                <a:latin typeface="Calibri"/>
                <a:cs typeface="Calibri"/>
              </a:rPr>
              <a:t> </a:t>
            </a:r>
            <a:r>
              <a:rPr sz="2000" b="1" spc="-5" dirty="0">
                <a:latin typeface="Calibri"/>
                <a:cs typeface="Calibri"/>
              </a:rPr>
              <a:t>(LSASS)</a:t>
            </a:r>
            <a:r>
              <a:rPr sz="2000" b="1" dirty="0">
                <a:latin typeface="Calibri"/>
                <a:cs typeface="Calibri"/>
              </a:rPr>
              <a:t> </a:t>
            </a:r>
            <a:r>
              <a:rPr sz="2000" b="1" spc="-5" dirty="0">
                <a:latin typeface="Calibri"/>
                <a:cs typeface="Calibri"/>
              </a:rPr>
              <a:t>process</a:t>
            </a:r>
            <a:endParaRPr sz="2000">
              <a:latin typeface="Calibri"/>
              <a:cs typeface="Calibri"/>
            </a:endParaRPr>
          </a:p>
          <a:p>
            <a:pPr marL="1592580" lvl="3" indent="-323215">
              <a:lnSpc>
                <a:spcPct val="100000"/>
              </a:lnSpc>
              <a:spcBef>
                <a:spcPts val="434"/>
              </a:spcBef>
              <a:buSzPct val="43750"/>
              <a:buFont typeface="Wingdings"/>
              <a:buChar char=""/>
              <a:tabLst>
                <a:tab pos="1592580" algn="l"/>
                <a:tab pos="1593215" algn="l"/>
              </a:tabLst>
            </a:pPr>
            <a:r>
              <a:rPr sz="1600" spc="-15" dirty="0">
                <a:latin typeface="Calibri"/>
                <a:cs typeface="Calibri"/>
              </a:rPr>
              <a:t>Anyone</a:t>
            </a:r>
            <a:r>
              <a:rPr sz="1600" spc="10" dirty="0">
                <a:latin typeface="Calibri"/>
                <a:cs typeface="Calibri"/>
              </a:rPr>
              <a:t> </a:t>
            </a:r>
            <a:r>
              <a:rPr sz="1600" spc="-5" dirty="0">
                <a:latin typeface="Calibri"/>
                <a:cs typeface="Calibri"/>
              </a:rPr>
              <a:t>who logs</a:t>
            </a:r>
            <a:r>
              <a:rPr sz="1600" spc="-15" dirty="0">
                <a:latin typeface="Calibri"/>
                <a:cs typeface="Calibri"/>
              </a:rPr>
              <a:t> </a:t>
            </a:r>
            <a:r>
              <a:rPr sz="1600" dirty="0">
                <a:latin typeface="Calibri"/>
                <a:cs typeface="Calibri"/>
              </a:rPr>
              <a:t>in</a:t>
            </a:r>
            <a:r>
              <a:rPr sz="1600" spc="-25" dirty="0">
                <a:latin typeface="Calibri"/>
                <a:cs typeface="Calibri"/>
              </a:rPr>
              <a:t> </a:t>
            </a:r>
            <a:r>
              <a:rPr sz="1600" spc="-5" dirty="0">
                <a:latin typeface="Calibri"/>
                <a:cs typeface="Calibri"/>
              </a:rPr>
              <a:t>locally</a:t>
            </a:r>
            <a:endParaRPr sz="1600">
              <a:latin typeface="Calibri"/>
              <a:cs typeface="Calibri"/>
            </a:endParaRPr>
          </a:p>
          <a:p>
            <a:pPr marL="1592580" lvl="3" indent="-323215">
              <a:lnSpc>
                <a:spcPct val="100000"/>
              </a:lnSpc>
              <a:spcBef>
                <a:spcPts val="400"/>
              </a:spcBef>
              <a:buSzPct val="43750"/>
              <a:buFont typeface="Wingdings"/>
              <a:buChar char=""/>
              <a:tabLst>
                <a:tab pos="1592580" algn="l"/>
                <a:tab pos="1593215" algn="l"/>
              </a:tabLst>
            </a:pPr>
            <a:r>
              <a:rPr sz="1600" spc="-10" dirty="0">
                <a:latin typeface="Calibri"/>
                <a:cs typeface="Calibri"/>
              </a:rPr>
              <a:t>Potentially</a:t>
            </a:r>
            <a:r>
              <a:rPr sz="1600" spc="-25" dirty="0">
                <a:latin typeface="Calibri"/>
                <a:cs typeface="Calibri"/>
              </a:rPr>
              <a:t> </a:t>
            </a:r>
            <a:r>
              <a:rPr sz="1600" spc="-15" dirty="0">
                <a:latin typeface="Calibri"/>
                <a:cs typeface="Calibri"/>
              </a:rPr>
              <a:t>Remote</a:t>
            </a:r>
            <a:r>
              <a:rPr sz="1600" spc="35" dirty="0">
                <a:latin typeface="Calibri"/>
                <a:cs typeface="Calibri"/>
              </a:rPr>
              <a:t> </a:t>
            </a:r>
            <a:r>
              <a:rPr sz="1600" spc="-10" dirty="0">
                <a:latin typeface="Calibri"/>
                <a:cs typeface="Calibri"/>
              </a:rPr>
              <a:t>Desktop</a:t>
            </a:r>
            <a:r>
              <a:rPr sz="1600" spc="25" dirty="0">
                <a:latin typeface="Calibri"/>
                <a:cs typeface="Calibri"/>
              </a:rPr>
              <a:t> </a:t>
            </a:r>
            <a:r>
              <a:rPr sz="1600" spc="-5" dirty="0">
                <a:latin typeface="Calibri"/>
                <a:cs typeface="Calibri"/>
              </a:rPr>
              <a:t>sign-ins</a:t>
            </a:r>
            <a:r>
              <a:rPr sz="1600" spc="-35" dirty="0">
                <a:latin typeface="Calibri"/>
                <a:cs typeface="Calibri"/>
              </a:rPr>
              <a:t> </a:t>
            </a:r>
            <a:r>
              <a:rPr sz="1600" spc="-10" dirty="0">
                <a:latin typeface="Calibri"/>
                <a:cs typeface="Calibri"/>
              </a:rPr>
              <a:t>to</a:t>
            </a:r>
            <a:r>
              <a:rPr sz="1600" spc="15" dirty="0">
                <a:latin typeface="Calibri"/>
                <a:cs typeface="Calibri"/>
              </a:rPr>
              <a:t> </a:t>
            </a:r>
            <a:r>
              <a:rPr sz="1600" spc="-5" dirty="0">
                <a:latin typeface="Calibri"/>
                <a:cs typeface="Calibri"/>
              </a:rPr>
              <a:t>the machine</a:t>
            </a:r>
            <a:endParaRPr sz="1600">
              <a:latin typeface="Calibri"/>
              <a:cs typeface="Calibri"/>
            </a:endParaRPr>
          </a:p>
          <a:p>
            <a:pPr marL="1592580" lvl="3" indent="-323215">
              <a:lnSpc>
                <a:spcPct val="100000"/>
              </a:lnSpc>
              <a:spcBef>
                <a:spcPts val="395"/>
              </a:spcBef>
              <a:buSzPct val="43750"/>
              <a:buFont typeface="Wingdings"/>
              <a:buChar char=""/>
              <a:tabLst>
                <a:tab pos="1592580" algn="l"/>
                <a:tab pos="1593215" algn="l"/>
              </a:tabLst>
            </a:pPr>
            <a:r>
              <a:rPr sz="1600" spc="-10" dirty="0">
                <a:latin typeface="Calibri"/>
                <a:cs typeface="Calibri"/>
              </a:rPr>
              <a:t>Computer</a:t>
            </a:r>
            <a:r>
              <a:rPr sz="1600" spc="15" dirty="0">
                <a:latin typeface="Calibri"/>
                <a:cs typeface="Calibri"/>
              </a:rPr>
              <a:t> </a:t>
            </a:r>
            <a:r>
              <a:rPr sz="1600" spc="-10" dirty="0">
                <a:latin typeface="Calibri"/>
                <a:cs typeface="Calibri"/>
              </a:rPr>
              <a:t>account</a:t>
            </a:r>
            <a:r>
              <a:rPr sz="1600" dirty="0">
                <a:latin typeface="Calibri"/>
                <a:cs typeface="Calibri"/>
              </a:rPr>
              <a:t> </a:t>
            </a:r>
            <a:r>
              <a:rPr sz="1600" spc="-10" dirty="0">
                <a:latin typeface="Calibri"/>
                <a:cs typeface="Calibri"/>
              </a:rPr>
              <a:t>credentials</a:t>
            </a:r>
            <a:endParaRPr sz="1600">
              <a:latin typeface="Calibri"/>
              <a:cs typeface="Calibri"/>
            </a:endParaRPr>
          </a:p>
          <a:p>
            <a:pPr marL="1592580" lvl="3" indent="-323215">
              <a:lnSpc>
                <a:spcPct val="100000"/>
              </a:lnSpc>
              <a:spcBef>
                <a:spcPts val="409"/>
              </a:spcBef>
              <a:buSzPct val="43750"/>
              <a:buFont typeface="Wingdings"/>
              <a:buChar char=""/>
              <a:tabLst>
                <a:tab pos="1592580" algn="l"/>
                <a:tab pos="1593215" algn="l"/>
              </a:tabLst>
            </a:pPr>
            <a:r>
              <a:rPr sz="1600" spc="-5" dirty="0">
                <a:latin typeface="Calibri"/>
                <a:cs typeface="Calibri"/>
              </a:rPr>
              <a:t>Service</a:t>
            </a:r>
            <a:r>
              <a:rPr sz="1600" spc="25" dirty="0">
                <a:latin typeface="Calibri"/>
                <a:cs typeface="Calibri"/>
              </a:rPr>
              <a:t> </a:t>
            </a:r>
            <a:r>
              <a:rPr sz="1600" spc="-10" dirty="0">
                <a:latin typeface="Calibri"/>
                <a:cs typeface="Calibri"/>
              </a:rPr>
              <a:t>accounts</a:t>
            </a:r>
            <a:r>
              <a:rPr sz="1600" spc="-5" dirty="0">
                <a:latin typeface="Calibri"/>
                <a:cs typeface="Calibri"/>
              </a:rPr>
              <a:t> </a:t>
            </a:r>
            <a:r>
              <a:rPr sz="1600" dirty="0">
                <a:latin typeface="Calibri"/>
                <a:cs typeface="Calibri"/>
              </a:rPr>
              <a:t>in</a:t>
            </a:r>
            <a:r>
              <a:rPr sz="1600" spc="-20" dirty="0">
                <a:latin typeface="Calibri"/>
                <a:cs typeface="Calibri"/>
              </a:rPr>
              <a:t> </a:t>
            </a:r>
            <a:r>
              <a:rPr sz="1600" spc="-5" dirty="0">
                <a:latin typeface="Calibri"/>
                <a:cs typeface="Calibri"/>
              </a:rPr>
              <a:t>use</a:t>
            </a:r>
            <a:r>
              <a:rPr sz="1600" spc="5" dirty="0">
                <a:latin typeface="Calibri"/>
                <a:cs typeface="Calibri"/>
              </a:rPr>
              <a:t> </a:t>
            </a:r>
            <a:r>
              <a:rPr sz="1600" spc="-5" dirty="0">
                <a:latin typeface="Calibri"/>
                <a:cs typeface="Calibri"/>
              </a:rPr>
              <a:t>on</a:t>
            </a:r>
            <a:r>
              <a:rPr sz="1600" spc="5" dirty="0">
                <a:latin typeface="Calibri"/>
                <a:cs typeface="Calibri"/>
              </a:rPr>
              <a:t> </a:t>
            </a:r>
            <a:r>
              <a:rPr sz="1600" spc="-5" dirty="0">
                <a:latin typeface="Calibri"/>
                <a:cs typeface="Calibri"/>
              </a:rPr>
              <a:t>the machine</a:t>
            </a:r>
            <a:endParaRPr sz="1600">
              <a:latin typeface="Calibri"/>
              <a:cs typeface="Calibri"/>
            </a:endParaRPr>
          </a:p>
          <a:p>
            <a:pPr marL="1592580" lvl="3" indent="-323215">
              <a:lnSpc>
                <a:spcPct val="100000"/>
              </a:lnSpc>
              <a:spcBef>
                <a:spcPts val="395"/>
              </a:spcBef>
              <a:buSzPct val="43750"/>
              <a:buFont typeface="Wingdings"/>
              <a:buChar char=""/>
              <a:tabLst>
                <a:tab pos="1592580" algn="l"/>
                <a:tab pos="1593215" algn="l"/>
              </a:tabLst>
            </a:pPr>
            <a:r>
              <a:rPr sz="1600" spc="-15" dirty="0">
                <a:latin typeface="Calibri"/>
                <a:cs typeface="Calibri"/>
              </a:rPr>
              <a:t>Kerberos</a:t>
            </a:r>
            <a:r>
              <a:rPr sz="1600" spc="15" dirty="0">
                <a:latin typeface="Calibri"/>
                <a:cs typeface="Calibri"/>
              </a:rPr>
              <a:t> </a:t>
            </a:r>
            <a:r>
              <a:rPr sz="1600" spc="-15" dirty="0">
                <a:latin typeface="Calibri"/>
                <a:cs typeface="Calibri"/>
              </a:rPr>
              <a:t>Tickets/Keys</a:t>
            </a:r>
            <a:endParaRPr sz="1600">
              <a:latin typeface="Calibri"/>
              <a:cs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332174"/>
            <a:ext cx="4281805" cy="1080135"/>
          </a:xfrm>
          <a:prstGeom prst="rect">
            <a:avLst/>
          </a:prstGeom>
        </p:spPr>
        <p:txBody>
          <a:bodyPr vert="horz" wrap="square" lIns="0" tIns="74295" rIns="0" bIns="0" rtlCol="0">
            <a:spAutoFit/>
          </a:bodyPr>
          <a:lstStyle/>
          <a:p>
            <a:pPr marL="12700" marR="5080">
              <a:lnSpc>
                <a:spcPts val="3940"/>
              </a:lnSpc>
              <a:spcBef>
                <a:spcPts val="585"/>
              </a:spcBef>
            </a:pPr>
            <a:r>
              <a:rPr spc="10" dirty="0"/>
              <a:t>Windows</a:t>
            </a:r>
            <a:r>
              <a:rPr spc="-30" dirty="0"/>
              <a:t> </a:t>
            </a:r>
            <a:r>
              <a:rPr spc="15" dirty="0"/>
              <a:t>Domains</a:t>
            </a:r>
            <a:r>
              <a:rPr spc="-30" dirty="0"/>
              <a:t> </a:t>
            </a:r>
            <a:r>
              <a:rPr spc="15" dirty="0"/>
              <a:t>and </a:t>
            </a:r>
            <a:r>
              <a:rPr spc="-800" dirty="0"/>
              <a:t> </a:t>
            </a:r>
            <a:r>
              <a:rPr spc="5" dirty="0"/>
              <a:t>Active</a:t>
            </a:r>
            <a:r>
              <a:rPr spc="10" dirty="0"/>
              <a:t> </a:t>
            </a:r>
            <a:r>
              <a:rPr dirty="0"/>
              <a:t>Directory</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a:spLocks noGrp="1"/>
          </p:cNvSpPr>
          <p:nvPr>
            <p:ph type="body" idx="1"/>
          </p:nvPr>
        </p:nvSpPr>
        <p:spPr>
          <a:prstGeom prst="rect">
            <a:avLst/>
          </a:prstGeom>
        </p:spPr>
        <p:txBody>
          <a:bodyPr vert="horz" wrap="square" lIns="0" tIns="12065" rIns="0" bIns="0" rtlCol="0">
            <a:spAutoFit/>
          </a:bodyPr>
          <a:lstStyle/>
          <a:p>
            <a:pPr marL="342265" marR="39370" indent="-323215">
              <a:lnSpc>
                <a:spcPct val="100000"/>
              </a:lnSpc>
              <a:spcBef>
                <a:spcPts val="95"/>
              </a:spcBef>
              <a:buSzPct val="44642"/>
              <a:buFont typeface="Wingdings"/>
              <a:buChar char=""/>
              <a:tabLst>
                <a:tab pos="342900" algn="l"/>
                <a:tab pos="343535" algn="l"/>
              </a:tabLst>
            </a:pPr>
            <a:r>
              <a:rPr spc="-5" dirty="0"/>
              <a:t>If</a:t>
            </a:r>
            <a:r>
              <a:rPr spc="-10" dirty="0"/>
              <a:t> </a:t>
            </a:r>
            <a:r>
              <a:rPr spc="-20" dirty="0"/>
              <a:t>you</a:t>
            </a:r>
            <a:r>
              <a:rPr spc="25" dirty="0"/>
              <a:t> </a:t>
            </a:r>
            <a:r>
              <a:rPr spc="-25" dirty="0"/>
              <a:t>have</a:t>
            </a:r>
            <a:r>
              <a:rPr spc="5" dirty="0"/>
              <a:t> </a:t>
            </a:r>
            <a:r>
              <a:rPr spc="-20" dirty="0"/>
              <a:t>Administrator</a:t>
            </a:r>
            <a:r>
              <a:rPr spc="55" dirty="0"/>
              <a:t> </a:t>
            </a:r>
            <a:r>
              <a:rPr spc="-10" dirty="0"/>
              <a:t>rights</a:t>
            </a:r>
            <a:r>
              <a:rPr spc="15" dirty="0"/>
              <a:t> </a:t>
            </a:r>
            <a:r>
              <a:rPr spc="-5" dirty="0"/>
              <a:t>on</a:t>
            </a:r>
            <a:r>
              <a:rPr spc="15" dirty="0"/>
              <a:t> </a:t>
            </a:r>
            <a:r>
              <a:rPr spc="-5" dirty="0"/>
              <a:t>a</a:t>
            </a:r>
            <a:r>
              <a:rPr spc="10" dirty="0"/>
              <a:t> </a:t>
            </a:r>
            <a:r>
              <a:rPr spc="-20" dirty="0"/>
              <a:t>workstation,</a:t>
            </a:r>
            <a:r>
              <a:rPr spc="30" dirty="0"/>
              <a:t> </a:t>
            </a:r>
            <a:r>
              <a:rPr spc="-20" dirty="0"/>
              <a:t>you</a:t>
            </a:r>
            <a:r>
              <a:rPr spc="15" dirty="0"/>
              <a:t> </a:t>
            </a:r>
            <a:r>
              <a:rPr spc="-10" dirty="0"/>
              <a:t>can </a:t>
            </a:r>
            <a:r>
              <a:rPr spc="-620" dirty="0"/>
              <a:t> </a:t>
            </a:r>
            <a:r>
              <a:rPr spc="-20" dirty="0"/>
              <a:t>attack</a:t>
            </a:r>
            <a:r>
              <a:rPr spc="-15" dirty="0"/>
              <a:t> </a:t>
            </a:r>
            <a:r>
              <a:rPr spc="-20" dirty="0"/>
              <a:t>lsass.exe</a:t>
            </a:r>
            <a:r>
              <a:rPr spc="25" dirty="0"/>
              <a:t> </a:t>
            </a:r>
            <a:r>
              <a:rPr spc="-5" dirty="0"/>
              <a:t>and</a:t>
            </a:r>
            <a:r>
              <a:rPr spc="10" dirty="0"/>
              <a:t> </a:t>
            </a:r>
            <a:r>
              <a:rPr spc="-10" dirty="0"/>
              <a:t>dump</a:t>
            </a:r>
            <a:r>
              <a:rPr spc="45" dirty="0"/>
              <a:t> </a:t>
            </a:r>
            <a:r>
              <a:rPr spc="-10" dirty="0"/>
              <a:t>credential</a:t>
            </a:r>
            <a:r>
              <a:rPr spc="10" dirty="0"/>
              <a:t> </a:t>
            </a:r>
            <a:r>
              <a:rPr spc="-20" dirty="0"/>
              <a:t>data</a:t>
            </a:r>
            <a:r>
              <a:rPr dirty="0"/>
              <a:t> </a:t>
            </a:r>
            <a:r>
              <a:rPr spc="-20" dirty="0"/>
              <a:t>from</a:t>
            </a:r>
            <a:r>
              <a:rPr spc="10" dirty="0"/>
              <a:t> </a:t>
            </a:r>
            <a:r>
              <a:rPr spc="-5" dirty="0"/>
              <a:t>the </a:t>
            </a:r>
            <a:r>
              <a:rPr dirty="0"/>
              <a:t> </a:t>
            </a:r>
            <a:r>
              <a:rPr spc="-20" dirty="0"/>
              <a:t>workstation</a:t>
            </a:r>
          </a:p>
          <a:p>
            <a:pPr marL="6985">
              <a:lnSpc>
                <a:spcPct val="100000"/>
              </a:lnSpc>
              <a:spcBef>
                <a:spcPts val="20"/>
              </a:spcBef>
              <a:buFont typeface="Wingdings"/>
              <a:buChar char=""/>
            </a:pPr>
            <a:endParaRPr sz="3250"/>
          </a:p>
          <a:p>
            <a:pPr marL="743585" marR="352425" lvl="1" indent="-325120">
              <a:lnSpc>
                <a:spcPct val="100000"/>
              </a:lnSpc>
              <a:buSzPct val="43750"/>
              <a:buFont typeface="Wingdings"/>
              <a:buChar char=""/>
              <a:tabLst>
                <a:tab pos="743585" algn="l"/>
                <a:tab pos="744220" algn="l"/>
              </a:tabLst>
            </a:pPr>
            <a:r>
              <a:rPr sz="2400" spc="-5" dirty="0">
                <a:latin typeface="Calibri"/>
                <a:cs typeface="Calibri"/>
              </a:rPr>
              <a:t>This </a:t>
            </a:r>
            <a:r>
              <a:rPr sz="2400" dirty="0">
                <a:latin typeface="Calibri"/>
                <a:cs typeface="Calibri"/>
              </a:rPr>
              <a:t>is a </a:t>
            </a:r>
            <a:r>
              <a:rPr sz="2400" spc="-10" dirty="0">
                <a:latin typeface="Calibri"/>
                <a:cs typeface="Calibri"/>
              </a:rPr>
              <a:t>fundamental </a:t>
            </a:r>
            <a:r>
              <a:rPr sz="2400" spc="-15" dirty="0">
                <a:latin typeface="Calibri"/>
                <a:cs typeface="Calibri"/>
              </a:rPr>
              <a:t>attack </a:t>
            </a:r>
            <a:r>
              <a:rPr sz="2400" spc="-5" dirty="0">
                <a:latin typeface="Calibri"/>
                <a:cs typeface="Calibri"/>
              </a:rPr>
              <a:t>used </a:t>
            </a:r>
            <a:r>
              <a:rPr sz="2400" spc="-15" dirty="0">
                <a:latin typeface="Calibri"/>
                <a:cs typeface="Calibri"/>
              </a:rPr>
              <a:t>to </a:t>
            </a:r>
            <a:r>
              <a:rPr sz="2400" spc="-10" dirty="0">
                <a:latin typeface="Calibri"/>
                <a:cs typeface="Calibri"/>
              </a:rPr>
              <a:t>pivot throughout </a:t>
            </a:r>
            <a:r>
              <a:rPr sz="2400" spc="-5" dirty="0">
                <a:latin typeface="Calibri"/>
                <a:cs typeface="Calibri"/>
              </a:rPr>
              <a:t>domain </a:t>
            </a:r>
            <a:r>
              <a:rPr sz="2400" spc="-530" dirty="0">
                <a:latin typeface="Calibri"/>
                <a:cs typeface="Calibri"/>
              </a:rPr>
              <a:t> </a:t>
            </a:r>
            <a:r>
              <a:rPr sz="2400" spc="-10" dirty="0">
                <a:latin typeface="Calibri"/>
                <a:cs typeface="Calibri"/>
              </a:rPr>
              <a:t>environments</a:t>
            </a:r>
            <a:endParaRPr sz="2400">
              <a:latin typeface="Calibri"/>
              <a:cs typeface="Calibri"/>
            </a:endParaRPr>
          </a:p>
          <a:p>
            <a:pPr marL="6985" lvl="1">
              <a:lnSpc>
                <a:spcPct val="100000"/>
              </a:lnSpc>
              <a:spcBef>
                <a:spcPts val="30"/>
              </a:spcBef>
              <a:buFont typeface="Wingdings"/>
              <a:buChar char=""/>
            </a:pPr>
            <a:endParaRPr sz="2500"/>
          </a:p>
          <a:p>
            <a:pPr marL="743585" lvl="1" indent="-325120">
              <a:lnSpc>
                <a:spcPct val="100000"/>
              </a:lnSpc>
              <a:buSzPct val="43750"/>
              <a:buFont typeface="Wingdings"/>
              <a:buChar char=""/>
              <a:tabLst>
                <a:tab pos="743585" algn="l"/>
                <a:tab pos="744220" algn="l"/>
              </a:tabLst>
            </a:pPr>
            <a:r>
              <a:rPr sz="2400" spc="-10" dirty="0">
                <a:latin typeface="Calibri"/>
                <a:cs typeface="Calibri"/>
              </a:rPr>
              <a:t>Mimikatz</a:t>
            </a:r>
            <a:r>
              <a:rPr sz="2400" spc="-30" dirty="0">
                <a:latin typeface="Calibri"/>
                <a:cs typeface="Calibri"/>
              </a:rPr>
              <a:t> </a:t>
            </a:r>
            <a:r>
              <a:rPr sz="2400" dirty="0">
                <a:latin typeface="Calibri"/>
                <a:cs typeface="Calibri"/>
              </a:rPr>
              <a:t>is</a:t>
            </a:r>
            <a:r>
              <a:rPr sz="2400" spc="-2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most</a:t>
            </a:r>
            <a:r>
              <a:rPr sz="2400" spc="-20" dirty="0">
                <a:latin typeface="Calibri"/>
                <a:cs typeface="Calibri"/>
              </a:rPr>
              <a:t> </a:t>
            </a:r>
            <a:r>
              <a:rPr sz="2400" spc="-5" dirty="0">
                <a:latin typeface="Calibri"/>
                <a:cs typeface="Calibri"/>
              </a:rPr>
              <a:t>well-known</a:t>
            </a:r>
            <a:r>
              <a:rPr sz="2400" spc="-15" dirty="0">
                <a:latin typeface="Calibri"/>
                <a:cs typeface="Calibri"/>
              </a:rPr>
              <a:t> tool</a:t>
            </a:r>
            <a:r>
              <a:rPr sz="2400" spc="-10" dirty="0">
                <a:latin typeface="Calibri"/>
                <a:cs typeface="Calibri"/>
              </a:rPr>
              <a:t> </a:t>
            </a:r>
            <a:r>
              <a:rPr sz="2400" spc="-20" dirty="0">
                <a:latin typeface="Calibri"/>
                <a:cs typeface="Calibri"/>
              </a:rPr>
              <a:t>for</a:t>
            </a:r>
            <a:r>
              <a:rPr sz="2400" spc="-5" dirty="0">
                <a:latin typeface="Calibri"/>
                <a:cs typeface="Calibri"/>
              </a:rPr>
              <a:t> </a:t>
            </a:r>
            <a:r>
              <a:rPr sz="2400" dirty="0">
                <a:latin typeface="Calibri"/>
                <a:cs typeface="Calibri"/>
              </a:rPr>
              <a:t>this</a:t>
            </a:r>
            <a:r>
              <a:rPr sz="2400" spc="-20" dirty="0">
                <a:latin typeface="Calibri"/>
                <a:cs typeface="Calibri"/>
              </a:rPr>
              <a:t> </a:t>
            </a:r>
            <a:r>
              <a:rPr sz="2400" spc="-5" dirty="0">
                <a:latin typeface="Calibri"/>
                <a:cs typeface="Calibri"/>
              </a:rPr>
              <a:t>kind</a:t>
            </a:r>
            <a:r>
              <a:rPr sz="2400" spc="-10" dirty="0">
                <a:latin typeface="Calibri"/>
                <a:cs typeface="Calibri"/>
              </a:rPr>
              <a:t> </a:t>
            </a:r>
            <a:r>
              <a:rPr sz="2400" spc="-5" dirty="0">
                <a:latin typeface="Calibri"/>
                <a:cs typeface="Calibri"/>
              </a:rPr>
              <a:t>of</a:t>
            </a:r>
            <a:r>
              <a:rPr sz="2400" dirty="0">
                <a:latin typeface="Calibri"/>
                <a:cs typeface="Calibri"/>
              </a:rPr>
              <a:t> </a:t>
            </a:r>
            <a:r>
              <a:rPr sz="2400" spc="-15" dirty="0">
                <a:latin typeface="Calibri"/>
                <a:cs typeface="Calibri"/>
              </a:rPr>
              <a:t>attack</a:t>
            </a:r>
            <a:endParaRPr sz="2400">
              <a:latin typeface="Calibri"/>
              <a:cs typeface="Calibri"/>
            </a:endParaRPr>
          </a:p>
          <a:p>
            <a:pPr marL="1142365" lvl="2" indent="-323215">
              <a:lnSpc>
                <a:spcPct val="100000"/>
              </a:lnSpc>
              <a:spcBef>
                <a:spcPts val="220"/>
              </a:spcBef>
              <a:buSzPct val="45000"/>
              <a:buFont typeface="Wingdings"/>
              <a:buChar char=""/>
              <a:tabLst>
                <a:tab pos="1143000" algn="l"/>
                <a:tab pos="1143635" algn="l"/>
              </a:tabLst>
            </a:pPr>
            <a:r>
              <a:rPr sz="2000" spc="-35" dirty="0">
                <a:latin typeface="Calibri"/>
                <a:cs typeface="Calibri"/>
              </a:rPr>
              <a:t>We</a:t>
            </a:r>
            <a:r>
              <a:rPr sz="2000" spc="-5" dirty="0">
                <a:latin typeface="Calibri"/>
                <a:cs typeface="Calibri"/>
              </a:rPr>
              <a:t> will</a:t>
            </a:r>
            <a:r>
              <a:rPr sz="2000" spc="15" dirty="0">
                <a:latin typeface="Calibri"/>
                <a:cs typeface="Calibri"/>
              </a:rPr>
              <a:t> </a:t>
            </a:r>
            <a:r>
              <a:rPr sz="2000" spc="-15" dirty="0">
                <a:latin typeface="Calibri"/>
                <a:cs typeface="Calibri"/>
              </a:rPr>
              <a:t>cover</a:t>
            </a:r>
            <a:r>
              <a:rPr sz="2000" spc="-5" dirty="0">
                <a:latin typeface="Calibri"/>
                <a:cs typeface="Calibri"/>
              </a:rPr>
              <a:t> this</a:t>
            </a:r>
            <a:r>
              <a:rPr sz="2000" spc="15" dirty="0">
                <a:latin typeface="Calibri"/>
                <a:cs typeface="Calibri"/>
              </a:rPr>
              <a:t> </a:t>
            </a:r>
            <a:r>
              <a:rPr sz="2000" spc="-5" dirty="0">
                <a:latin typeface="Calibri"/>
                <a:cs typeface="Calibri"/>
              </a:rPr>
              <a:t>in-depth</a:t>
            </a:r>
            <a:r>
              <a:rPr sz="2000" dirty="0">
                <a:latin typeface="Calibri"/>
                <a:cs typeface="Calibri"/>
              </a:rPr>
              <a:t> </a:t>
            </a:r>
            <a:r>
              <a:rPr sz="2000" spc="-5" dirty="0">
                <a:latin typeface="Calibri"/>
                <a:cs typeface="Calibri"/>
              </a:rPr>
              <a:t>in</a:t>
            </a:r>
            <a:r>
              <a:rPr sz="2000" dirty="0">
                <a:latin typeface="Calibri"/>
                <a:cs typeface="Calibri"/>
              </a:rPr>
              <a:t> a</a:t>
            </a:r>
            <a:r>
              <a:rPr sz="2000" spc="10" dirty="0">
                <a:latin typeface="Calibri"/>
                <a:cs typeface="Calibri"/>
              </a:rPr>
              <a:t> </a:t>
            </a:r>
            <a:r>
              <a:rPr sz="2000" spc="-15" dirty="0">
                <a:latin typeface="Calibri"/>
                <a:cs typeface="Calibri"/>
              </a:rPr>
              <a:t>later</a:t>
            </a:r>
            <a:r>
              <a:rPr sz="2000" spc="30" dirty="0">
                <a:latin typeface="Calibri"/>
                <a:cs typeface="Calibri"/>
              </a:rPr>
              <a:t> </a:t>
            </a:r>
            <a:r>
              <a:rPr sz="2000" spc="-5" dirty="0">
                <a:latin typeface="Calibri"/>
                <a:cs typeface="Calibri"/>
              </a:rPr>
              <a:t>module </a:t>
            </a:r>
            <a:r>
              <a:rPr sz="2000" spc="-10" dirty="0">
                <a:latin typeface="Calibri"/>
                <a:cs typeface="Calibri"/>
              </a:rPr>
              <a:t>after</a:t>
            </a:r>
            <a:r>
              <a:rPr sz="2000" spc="20" dirty="0">
                <a:latin typeface="Calibri"/>
                <a:cs typeface="Calibri"/>
              </a:rPr>
              <a:t> </a:t>
            </a:r>
            <a:r>
              <a:rPr sz="2000" spc="-10" dirty="0">
                <a:latin typeface="Calibri"/>
                <a:cs typeface="Calibri"/>
              </a:rPr>
              <a:t>we</a:t>
            </a:r>
            <a:r>
              <a:rPr sz="2000" spc="-5" dirty="0">
                <a:latin typeface="Calibri"/>
                <a:cs typeface="Calibri"/>
              </a:rPr>
              <a:t> </a:t>
            </a:r>
            <a:r>
              <a:rPr sz="2000" spc="-10" dirty="0">
                <a:latin typeface="Calibri"/>
                <a:cs typeface="Calibri"/>
              </a:rPr>
              <a:t>talk</a:t>
            </a:r>
            <a:r>
              <a:rPr sz="2000" spc="5" dirty="0">
                <a:latin typeface="Calibri"/>
                <a:cs typeface="Calibri"/>
              </a:rPr>
              <a:t> </a:t>
            </a:r>
            <a:r>
              <a:rPr sz="2000" dirty="0">
                <a:latin typeface="Calibri"/>
                <a:cs typeface="Calibri"/>
              </a:rPr>
              <a:t>about</a:t>
            </a:r>
            <a:r>
              <a:rPr sz="2000" spc="-5" dirty="0">
                <a:latin typeface="Calibri"/>
                <a:cs typeface="Calibri"/>
              </a:rPr>
              <a:t> </a:t>
            </a:r>
            <a:r>
              <a:rPr sz="2000" spc="-10" dirty="0">
                <a:latin typeface="Calibri"/>
                <a:cs typeface="Calibri"/>
              </a:rPr>
              <a:t>Kerberos</a:t>
            </a:r>
            <a:endParaRPr sz="2000">
              <a:latin typeface="Calibri"/>
              <a:cs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332174"/>
            <a:ext cx="4281805" cy="1080135"/>
          </a:xfrm>
          <a:prstGeom prst="rect">
            <a:avLst/>
          </a:prstGeom>
        </p:spPr>
        <p:txBody>
          <a:bodyPr vert="horz" wrap="square" lIns="0" tIns="74295" rIns="0" bIns="0" rtlCol="0">
            <a:spAutoFit/>
          </a:bodyPr>
          <a:lstStyle/>
          <a:p>
            <a:pPr marL="12700" marR="5080">
              <a:lnSpc>
                <a:spcPts val="3940"/>
              </a:lnSpc>
              <a:spcBef>
                <a:spcPts val="585"/>
              </a:spcBef>
            </a:pPr>
            <a:r>
              <a:rPr spc="10" dirty="0"/>
              <a:t>Windows</a:t>
            </a:r>
            <a:r>
              <a:rPr spc="-30" dirty="0"/>
              <a:t> </a:t>
            </a:r>
            <a:r>
              <a:rPr spc="15" dirty="0"/>
              <a:t>Domains</a:t>
            </a:r>
            <a:r>
              <a:rPr spc="-30" dirty="0"/>
              <a:t> </a:t>
            </a:r>
            <a:r>
              <a:rPr spc="15" dirty="0"/>
              <a:t>and </a:t>
            </a:r>
            <a:r>
              <a:rPr spc="-800" dirty="0"/>
              <a:t> </a:t>
            </a:r>
            <a:r>
              <a:rPr spc="5" dirty="0"/>
              <a:t>Active</a:t>
            </a:r>
            <a:r>
              <a:rPr spc="10" dirty="0"/>
              <a:t> </a:t>
            </a:r>
            <a:r>
              <a:rPr dirty="0"/>
              <a:t>Directory</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662964"/>
            <a:ext cx="8549640" cy="4410710"/>
          </a:xfrm>
          <a:prstGeom prst="rect">
            <a:avLst/>
          </a:prstGeom>
        </p:spPr>
        <p:txBody>
          <a:bodyPr vert="horz" wrap="square" lIns="0" tIns="127635" rIns="0" bIns="0" rtlCol="0">
            <a:spAutoFit/>
          </a:bodyPr>
          <a:lstStyle/>
          <a:p>
            <a:pPr marL="335280" indent="-323215">
              <a:lnSpc>
                <a:spcPct val="100000"/>
              </a:lnSpc>
              <a:spcBef>
                <a:spcPts val="1005"/>
              </a:spcBef>
              <a:buSzPct val="44642"/>
              <a:buFont typeface="Wingdings"/>
              <a:buChar char=""/>
              <a:tabLst>
                <a:tab pos="335280" algn="l"/>
                <a:tab pos="335915" algn="l"/>
              </a:tabLst>
            </a:pPr>
            <a:r>
              <a:rPr sz="2800" spc="-15" dirty="0">
                <a:latin typeface="Calibri"/>
                <a:cs typeface="Calibri"/>
              </a:rPr>
              <a:t>Group</a:t>
            </a:r>
            <a:r>
              <a:rPr sz="2800" spc="-10" dirty="0">
                <a:latin typeface="Calibri"/>
                <a:cs typeface="Calibri"/>
              </a:rPr>
              <a:t> </a:t>
            </a:r>
            <a:r>
              <a:rPr sz="2800" spc="-20" dirty="0">
                <a:latin typeface="Calibri"/>
                <a:cs typeface="Calibri"/>
              </a:rPr>
              <a:t>Policy</a:t>
            </a:r>
            <a:endParaRPr sz="2800">
              <a:latin typeface="Calibri"/>
              <a:cs typeface="Calibri"/>
            </a:endParaRPr>
          </a:p>
          <a:p>
            <a:pPr marL="735965" marR="556895" lvl="1" indent="-325120">
              <a:lnSpc>
                <a:spcPct val="100000"/>
              </a:lnSpc>
              <a:spcBef>
                <a:spcPts val="655"/>
              </a:spcBef>
              <a:buSzPct val="45000"/>
              <a:buFont typeface="Wingdings"/>
              <a:buChar char=""/>
              <a:tabLst>
                <a:tab pos="735965" algn="l"/>
                <a:tab pos="736600" algn="l"/>
              </a:tabLst>
            </a:pPr>
            <a:r>
              <a:rPr sz="2000" dirty="0">
                <a:latin typeface="Calibri"/>
                <a:cs typeface="Calibri"/>
              </a:rPr>
              <a:t>Mechanism </a:t>
            </a:r>
            <a:r>
              <a:rPr sz="2000" spc="-5" dirty="0">
                <a:latin typeface="Calibri"/>
                <a:cs typeface="Calibri"/>
              </a:rPr>
              <a:t>within </a:t>
            </a:r>
            <a:r>
              <a:rPr sz="2000" dirty="0">
                <a:latin typeface="Calibri"/>
                <a:cs typeface="Calibri"/>
              </a:rPr>
              <a:t>AD </a:t>
            </a:r>
            <a:r>
              <a:rPr sz="2000" spc="-15" dirty="0">
                <a:latin typeface="Calibri"/>
                <a:cs typeface="Calibri"/>
              </a:rPr>
              <a:t>for </a:t>
            </a:r>
            <a:r>
              <a:rPr sz="2000" b="1" spc="-5" dirty="0">
                <a:latin typeface="Calibri"/>
                <a:cs typeface="Calibri"/>
              </a:rPr>
              <a:t>rolling </a:t>
            </a:r>
            <a:r>
              <a:rPr sz="2000" b="1" dirty="0">
                <a:latin typeface="Calibri"/>
                <a:cs typeface="Calibri"/>
              </a:rPr>
              <a:t>out </a:t>
            </a:r>
            <a:r>
              <a:rPr sz="2000" b="1" spc="-10" dirty="0">
                <a:latin typeface="Calibri"/>
                <a:cs typeface="Calibri"/>
              </a:rPr>
              <a:t>configuration </a:t>
            </a:r>
            <a:r>
              <a:rPr sz="2000" b="1" spc="-5" dirty="0">
                <a:latin typeface="Calibri"/>
                <a:cs typeface="Calibri"/>
              </a:rPr>
              <a:t>changes </a:t>
            </a:r>
            <a:r>
              <a:rPr sz="2000" spc="-10" dirty="0">
                <a:latin typeface="Calibri"/>
                <a:cs typeface="Calibri"/>
              </a:rPr>
              <a:t>across </a:t>
            </a:r>
            <a:r>
              <a:rPr sz="2000" dirty="0">
                <a:latin typeface="Calibri"/>
                <a:cs typeface="Calibri"/>
              </a:rPr>
              <a:t>the </a:t>
            </a:r>
            <a:r>
              <a:rPr sz="2000" spc="-440" dirty="0">
                <a:latin typeface="Calibri"/>
                <a:cs typeface="Calibri"/>
              </a:rPr>
              <a:t> </a:t>
            </a:r>
            <a:r>
              <a:rPr sz="2000" spc="-5" dirty="0">
                <a:latin typeface="Calibri"/>
                <a:cs typeface="Calibri"/>
              </a:rPr>
              <a:t>domain</a:t>
            </a:r>
            <a:endParaRPr sz="2000">
              <a:latin typeface="Calibri"/>
              <a:cs typeface="Calibri"/>
            </a:endParaRPr>
          </a:p>
          <a:p>
            <a:pPr lvl="1">
              <a:lnSpc>
                <a:spcPct val="100000"/>
              </a:lnSpc>
              <a:spcBef>
                <a:spcPts val="40"/>
              </a:spcBef>
              <a:buFont typeface="Wingdings"/>
              <a:buChar char=""/>
            </a:pPr>
            <a:endParaRPr sz="2100">
              <a:latin typeface="Calibri"/>
              <a:cs typeface="Calibri"/>
            </a:endParaRPr>
          </a:p>
          <a:p>
            <a:pPr marL="736600" lvl="1" indent="-325120">
              <a:lnSpc>
                <a:spcPct val="100000"/>
              </a:lnSpc>
              <a:buSzPct val="45000"/>
              <a:buFont typeface="Wingdings"/>
              <a:buChar char=""/>
              <a:tabLst>
                <a:tab pos="735965" algn="l"/>
                <a:tab pos="736600" algn="l"/>
              </a:tabLst>
            </a:pPr>
            <a:r>
              <a:rPr sz="2000" b="1" spc="-5" dirty="0">
                <a:latin typeface="Calibri"/>
                <a:cs typeface="Calibri"/>
              </a:rPr>
              <a:t>Almost</a:t>
            </a:r>
            <a:r>
              <a:rPr sz="2000" b="1" spc="-35" dirty="0">
                <a:latin typeface="Calibri"/>
                <a:cs typeface="Calibri"/>
              </a:rPr>
              <a:t> </a:t>
            </a:r>
            <a:r>
              <a:rPr sz="2000" b="1" spc="-10" dirty="0">
                <a:latin typeface="Calibri"/>
                <a:cs typeface="Calibri"/>
              </a:rPr>
              <a:t>every</a:t>
            </a:r>
            <a:r>
              <a:rPr sz="2000" b="1" spc="25" dirty="0">
                <a:latin typeface="Calibri"/>
                <a:cs typeface="Calibri"/>
              </a:rPr>
              <a:t> </a:t>
            </a:r>
            <a:r>
              <a:rPr sz="2000" b="1" spc="-5" dirty="0">
                <a:latin typeface="Calibri"/>
                <a:cs typeface="Calibri"/>
              </a:rPr>
              <a:t>setting</a:t>
            </a:r>
            <a:r>
              <a:rPr sz="2000" b="1" spc="-35" dirty="0">
                <a:latin typeface="Calibri"/>
                <a:cs typeface="Calibri"/>
              </a:rPr>
              <a:t> </a:t>
            </a:r>
            <a:r>
              <a:rPr sz="2000" spc="-5" dirty="0">
                <a:latin typeface="Calibri"/>
                <a:cs typeface="Calibri"/>
              </a:rPr>
              <a:t>in</a:t>
            </a:r>
            <a:r>
              <a:rPr sz="2000" spc="10" dirty="0">
                <a:latin typeface="Calibri"/>
                <a:cs typeface="Calibri"/>
              </a:rPr>
              <a:t> </a:t>
            </a:r>
            <a:r>
              <a:rPr sz="2000" dirty="0">
                <a:latin typeface="Calibri"/>
                <a:cs typeface="Calibri"/>
              </a:rPr>
              <a:t>the</a:t>
            </a:r>
            <a:r>
              <a:rPr sz="2000" spc="-10" dirty="0">
                <a:latin typeface="Calibri"/>
                <a:cs typeface="Calibri"/>
              </a:rPr>
              <a:t> </a:t>
            </a:r>
            <a:r>
              <a:rPr sz="2000" spc="-5" dirty="0">
                <a:latin typeface="Calibri"/>
                <a:cs typeface="Calibri"/>
              </a:rPr>
              <a:t>Windows</a:t>
            </a:r>
            <a:r>
              <a:rPr sz="2000" spc="-25" dirty="0">
                <a:latin typeface="Calibri"/>
                <a:cs typeface="Calibri"/>
              </a:rPr>
              <a:t> </a:t>
            </a:r>
            <a:r>
              <a:rPr sz="2000" dirty="0">
                <a:latin typeface="Calibri"/>
                <a:cs typeface="Calibri"/>
              </a:rPr>
              <a:t>OS</a:t>
            </a:r>
            <a:r>
              <a:rPr sz="2000" spc="-10" dirty="0">
                <a:latin typeface="Calibri"/>
                <a:cs typeface="Calibri"/>
              </a:rPr>
              <a:t> </a:t>
            </a:r>
            <a:r>
              <a:rPr sz="2000" spc="-5" dirty="0">
                <a:latin typeface="Calibri"/>
                <a:cs typeface="Calibri"/>
              </a:rPr>
              <a:t>can</a:t>
            </a:r>
            <a:r>
              <a:rPr sz="2000" dirty="0">
                <a:latin typeface="Calibri"/>
                <a:cs typeface="Calibri"/>
              </a:rPr>
              <a:t> be</a:t>
            </a:r>
            <a:r>
              <a:rPr sz="2000" spc="-10" dirty="0">
                <a:latin typeface="Calibri"/>
                <a:cs typeface="Calibri"/>
              </a:rPr>
              <a:t> </a:t>
            </a:r>
            <a:r>
              <a:rPr sz="2000" spc="-5" dirty="0">
                <a:latin typeface="Calibri"/>
                <a:cs typeface="Calibri"/>
              </a:rPr>
              <a:t>configured</a:t>
            </a:r>
            <a:r>
              <a:rPr sz="2000" spc="-30" dirty="0">
                <a:latin typeface="Calibri"/>
                <a:cs typeface="Calibri"/>
              </a:rPr>
              <a:t> </a:t>
            </a:r>
            <a:r>
              <a:rPr sz="2000" spc="-10" dirty="0">
                <a:latin typeface="Calibri"/>
                <a:cs typeface="Calibri"/>
              </a:rPr>
              <a:t>through </a:t>
            </a:r>
            <a:r>
              <a:rPr sz="2000" spc="-5" dirty="0">
                <a:latin typeface="Calibri"/>
                <a:cs typeface="Calibri"/>
              </a:rPr>
              <a:t>GP</a:t>
            </a:r>
            <a:endParaRPr sz="2000">
              <a:latin typeface="Calibri"/>
              <a:cs typeface="Calibri"/>
            </a:endParaRPr>
          </a:p>
          <a:p>
            <a:pPr lvl="1">
              <a:lnSpc>
                <a:spcPct val="100000"/>
              </a:lnSpc>
              <a:spcBef>
                <a:spcPts val="30"/>
              </a:spcBef>
              <a:buFont typeface="Wingdings"/>
              <a:buChar char=""/>
            </a:pPr>
            <a:endParaRPr sz="2100">
              <a:latin typeface="Calibri"/>
              <a:cs typeface="Calibri"/>
            </a:endParaRPr>
          </a:p>
          <a:p>
            <a:pPr marL="736600" lvl="1" indent="-325120">
              <a:lnSpc>
                <a:spcPct val="100000"/>
              </a:lnSpc>
              <a:buSzPct val="45000"/>
              <a:buFont typeface="Wingdings"/>
              <a:buChar char=""/>
              <a:tabLst>
                <a:tab pos="735965" algn="l"/>
                <a:tab pos="736600" algn="l"/>
              </a:tabLst>
            </a:pPr>
            <a:r>
              <a:rPr sz="2000" spc="-10" dirty="0">
                <a:latin typeface="Calibri"/>
                <a:cs typeface="Calibri"/>
              </a:rPr>
              <a:t>Users</a:t>
            </a:r>
            <a:r>
              <a:rPr sz="2000" spc="10" dirty="0">
                <a:latin typeface="Calibri"/>
                <a:cs typeface="Calibri"/>
              </a:rPr>
              <a:t> </a:t>
            </a:r>
            <a:r>
              <a:rPr sz="2000" spc="-5" dirty="0">
                <a:latin typeface="Calibri"/>
                <a:cs typeface="Calibri"/>
              </a:rPr>
              <a:t>can </a:t>
            </a:r>
            <a:r>
              <a:rPr sz="2000" dirty="0">
                <a:latin typeface="Calibri"/>
                <a:cs typeface="Calibri"/>
              </a:rPr>
              <a:t>be</a:t>
            </a:r>
            <a:r>
              <a:rPr sz="2000" spc="-15" dirty="0">
                <a:latin typeface="Calibri"/>
                <a:cs typeface="Calibri"/>
              </a:rPr>
              <a:t> </a:t>
            </a:r>
            <a:r>
              <a:rPr sz="2000" dirty="0">
                <a:latin typeface="Calibri"/>
                <a:cs typeface="Calibri"/>
              </a:rPr>
              <a:t>added,</a:t>
            </a:r>
            <a:r>
              <a:rPr sz="2000" spc="-25" dirty="0">
                <a:latin typeface="Calibri"/>
                <a:cs typeface="Calibri"/>
              </a:rPr>
              <a:t> </a:t>
            </a:r>
            <a:r>
              <a:rPr sz="2000" spc="-10" dirty="0">
                <a:latin typeface="Calibri"/>
                <a:cs typeface="Calibri"/>
              </a:rPr>
              <a:t>software</a:t>
            </a:r>
            <a:r>
              <a:rPr sz="2000" spc="10" dirty="0">
                <a:latin typeface="Calibri"/>
                <a:cs typeface="Calibri"/>
              </a:rPr>
              <a:t> </a:t>
            </a:r>
            <a:r>
              <a:rPr sz="2000" spc="-10" dirty="0">
                <a:latin typeface="Calibri"/>
                <a:cs typeface="Calibri"/>
              </a:rPr>
              <a:t>installed</a:t>
            </a:r>
            <a:endParaRPr sz="2000">
              <a:latin typeface="Calibri"/>
              <a:cs typeface="Calibri"/>
            </a:endParaRPr>
          </a:p>
          <a:p>
            <a:pPr lvl="1">
              <a:lnSpc>
                <a:spcPct val="100000"/>
              </a:lnSpc>
              <a:spcBef>
                <a:spcPts val="40"/>
              </a:spcBef>
              <a:buFont typeface="Wingdings"/>
              <a:buChar char=""/>
            </a:pPr>
            <a:endParaRPr sz="2100">
              <a:latin typeface="Calibri"/>
              <a:cs typeface="Calibri"/>
            </a:endParaRPr>
          </a:p>
          <a:p>
            <a:pPr marL="736600" marR="5080" lvl="1" indent="-325120">
              <a:lnSpc>
                <a:spcPct val="100000"/>
              </a:lnSpc>
              <a:buSzPct val="45000"/>
              <a:buFont typeface="Wingdings"/>
              <a:buChar char=""/>
              <a:tabLst>
                <a:tab pos="735965" algn="l"/>
                <a:tab pos="736600" algn="l"/>
              </a:tabLst>
            </a:pPr>
            <a:r>
              <a:rPr sz="2000" spc="-10" dirty="0">
                <a:latin typeface="Calibri"/>
                <a:cs typeface="Calibri"/>
              </a:rPr>
              <a:t>Allows</a:t>
            </a:r>
            <a:r>
              <a:rPr sz="2000" spc="5" dirty="0">
                <a:latin typeface="Calibri"/>
                <a:cs typeface="Calibri"/>
              </a:rPr>
              <a:t> </a:t>
            </a:r>
            <a:r>
              <a:rPr sz="2000" spc="-15" dirty="0">
                <a:latin typeface="Calibri"/>
                <a:cs typeface="Calibri"/>
              </a:rPr>
              <a:t>administrators</a:t>
            </a:r>
            <a:r>
              <a:rPr sz="2000" spc="50" dirty="0">
                <a:latin typeface="Calibri"/>
                <a:cs typeface="Calibri"/>
              </a:rPr>
              <a:t> </a:t>
            </a:r>
            <a:r>
              <a:rPr sz="2000" spc="-15" dirty="0">
                <a:latin typeface="Calibri"/>
                <a:cs typeface="Calibri"/>
              </a:rPr>
              <a:t>to</a:t>
            </a:r>
            <a:r>
              <a:rPr sz="2000" spc="15" dirty="0">
                <a:latin typeface="Calibri"/>
                <a:cs typeface="Calibri"/>
              </a:rPr>
              <a:t> </a:t>
            </a:r>
            <a:r>
              <a:rPr sz="2000" spc="-10" dirty="0">
                <a:latin typeface="Calibri"/>
                <a:cs typeface="Calibri"/>
              </a:rPr>
              <a:t>maintain</a:t>
            </a:r>
            <a:r>
              <a:rPr sz="2000" spc="30" dirty="0">
                <a:latin typeface="Calibri"/>
                <a:cs typeface="Calibri"/>
              </a:rPr>
              <a:t> </a:t>
            </a:r>
            <a:r>
              <a:rPr sz="2000" spc="-10" dirty="0">
                <a:latin typeface="Calibri"/>
                <a:cs typeface="Calibri"/>
              </a:rPr>
              <a:t>consistent</a:t>
            </a:r>
            <a:r>
              <a:rPr sz="2000" spc="30" dirty="0">
                <a:latin typeface="Calibri"/>
                <a:cs typeface="Calibri"/>
              </a:rPr>
              <a:t> </a:t>
            </a:r>
            <a:r>
              <a:rPr sz="2000" spc="-10" dirty="0">
                <a:latin typeface="Calibri"/>
                <a:cs typeface="Calibri"/>
              </a:rPr>
              <a:t>configuration</a:t>
            </a:r>
            <a:r>
              <a:rPr sz="2000" spc="-20" dirty="0">
                <a:latin typeface="Calibri"/>
                <a:cs typeface="Calibri"/>
              </a:rPr>
              <a:t> </a:t>
            </a:r>
            <a:r>
              <a:rPr sz="2000" spc="-5" dirty="0">
                <a:latin typeface="Calibri"/>
                <a:cs typeface="Calibri"/>
              </a:rPr>
              <a:t>throughout</a:t>
            </a:r>
            <a:r>
              <a:rPr sz="2000" spc="-20" dirty="0">
                <a:latin typeface="Calibri"/>
                <a:cs typeface="Calibri"/>
              </a:rPr>
              <a:t> </a:t>
            </a:r>
            <a:r>
              <a:rPr sz="2000" spc="-5" dirty="0">
                <a:latin typeface="Calibri"/>
                <a:cs typeface="Calibri"/>
              </a:rPr>
              <a:t>their </a:t>
            </a:r>
            <a:r>
              <a:rPr sz="2000" spc="-440" dirty="0">
                <a:latin typeface="Calibri"/>
                <a:cs typeface="Calibri"/>
              </a:rPr>
              <a:t> </a:t>
            </a:r>
            <a:r>
              <a:rPr sz="2000" spc="-15" dirty="0">
                <a:latin typeface="Calibri"/>
                <a:cs typeface="Calibri"/>
              </a:rPr>
              <a:t>environment</a:t>
            </a:r>
            <a:r>
              <a:rPr sz="2000" spc="15" dirty="0">
                <a:latin typeface="Calibri"/>
                <a:cs typeface="Calibri"/>
              </a:rPr>
              <a:t> </a:t>
            </a:r>
            <a:r>
              <a:rPr sz="2000" dirty="0">
                <a:latin typeface="Calibri"/>
                <a:cs typeface="Calibri"/>
              </a:rPr>
              <a:t>and</a:t>
            </a:r>
            <a:r>
              <a:rPr sz="2000" spc="-20" dirty="0">
                <a:latin typeface="Calibri"/>
                <a:cs typeface="Calibri"/>
              </a:rPr>
              <a:t> </a:t>
            </a:r>
            <a:r>
              <a:rPr sz="2000" spc="-5" dirty="0">
                <a:latin typeface="Calibri"/>
                <a:cs typeface="Calibri"/>
              </a:rPr>
              <a:t>easily</a:t>
            </a:r>
            <a:r>
              <a:rPr sz="2000" spc="20" dirty="0">
                <a:latin typeface="Calibri"/>
                <a:cs typeface="Calibri"/>
              </a:rPr>
              <a:t> </a:t>
            </a:r>
            <a:r>
              <a:rPr sz="2000" dirty="0">
                <a:latin typeface="Calibri"/>
                <a:cs typeface="Calibri"/>
              </a:rPr>
              <a:t>change</a:t>
            </a:r>
            <a:r>
              <a:rPr sz="2000" spc="-20" dirty="0">
                <a:latin typeface="Calibri"/>
                <a:cs typeface="Calibri"/>
              </a:rPr>
              <a:t> </a:t>
            </a:r>
            <a:r>
              <a:rPr sz="2000" spc="-5" dirty="0">
                <a:latin typeface="Calibri"/>
                <a:cs typeface="Calibri"/>
              </a:rPr>
              <a:t>settings </a:t>
            </a:r>
            <a:r>
              <a:rPr sz="2000" spc="-10" dirty="0">
                <a:latin typeface="Calibri"/>
                <a:cs typeface="Calibri"/>
              </a:rPr>
              <a:t>across</a:t>
            </a:r>
            <a:r>
              <a:rPr sz="2000" spc="10" dirty="0">
                <a:latin typeface="Calibri"/>
                <a:cs typeface="Calibri"/>
              </a:rPr>
              <a:t> </a:t>
            </a:r>
            <a:r>
              <a:rPr sz="2000" dirty="0">
                <a:latin typeface="Calibri"/>
                <a:cs typeface="Calibri"/>
              </a:rPr>
              <a:t>the</a:t>
            </a:r>
            <a:r>
              <a:rPr sz="2000" spc="5" dirty="0">
                <a:latin typeface="Calibri"/>
                <a:cs typeface="Calibri"/>
              </a:rPr>
              <a:t> </a:t>
            </a:r>
            <a:r>
              <a:rPr sz="2000" spc="-10" dirty="0">
                <a:latin typeface="Calibri"/>
                <a:cs typeface="Calibri"/>
              </a:rPr>
              <a:t>enterprise</a:t>
            </a:r>
            <a:endParaRPr sz="2000">
              <a:latin typeface="Calibri"/>
              <a:cs typeface="Calibri"/>
            </a:endParaRPr>
          </a:p>
          <a:p>
            <a:pPr lvl="1">
              <a:lnSpc>
                <a:spcPct val="100000"/>
              </a:lnSpc>
              <a:spcBef>
                <a:spcPts val="40"/>
              </a:spcBef>
              <a:buFont typeface="Wingdings"/>
              <a:buChar char=""/>
            </a:pPr>
            <a:endParaRPr sz="2100">
              <a:latin typeface="Calibri"/>
              <a:cs typeface="Calibri"/>
            </a:endParaRPr>
          </a:p>
          <a:p>
            <a:pPr marL="736600" marR="6350" lvl="1" indent="-325120">
              <a:lnSpc>
                <a:spcPct val="100000"/>
              </a:lnSpc>
              <a:buSzPct val="45000"/>
              <a:buFont typeface="Wingdings"/>
              <a:buChar char=""/>
              <a:tabLst>
                <a:tab pos="735965" algn="l"/>
                <a:tab pos="736600" algn="l"/>
              </a:tabLst>
            </a:pPr>
            <a:r>
              <a:rPr sz="2000" spc="-15" dirty="0">
                <a:latin typeface="Calibri"/>
                <a:cs typeface="Calibri"/>
              </a:rPr>
              <a:t>Typically</a:t>
            </a:r>
            <a:r>
              <a:rPr sz="2000" dirty="0">
                <a:latin typeface="Calibri"/>
                <a:cs typeface="Calibri"/>
              </a:rPr>
              <a:t> once</a:t>
            </a:r>
            <a:r>
              <a:rPr sz="2000" spc="-5" dirty="0">
                <a:latin typeface="Calibri"/>
                <a:cs typeface="Calibri"/>
              </a:rPr>
              <a:t> </a:t>
            </a:r>
            <a:r>
              <a:rPr sz="2000" dirty="0">
                <a:latin typeface="Calibri"/>
                <a:cs typeface="Calibri"/>
              </a:rPr>
              <a:t>a</a:t>
            </a:r>
            <a:r>
              <a:rPr sz="2000" spc="-5" dirty="0">
                <a:latin typeface="Calibri"/>
                <a:cs typeface="Calibri"/>
              </a:rPr>
              <a:t> </a:t>
            </a:r>
            <a:r>
              <a:rPr sz="2000" spc="-15" dirty="0">
                <a:latin typeface="Calibri"/>
                <a:cs typeface="Calibri"/>
              </a:rPr>
              <a:t>day</a:t>
            </a:r>
            <a:r>
              <a:rPr sz="2000" spc="-10" dirty="0">
                <a:latin typeface="Calibri"/>
                <a:cs typeface="Calibri"/>
              </a:rPr>
              <a:t> </a:t>
            </a:r>
            <a:r>
              <a:rPr sz="2000" spc="-5" dirty="0">
                <a:latin typeface="Calibri"/>
                <a:cs typeface="Calibri"/>
              </a:rPr>
              <a:t>or</a:t>
            </a:r>
            <a:r>
              <a:rPr sz="2000" spc="10" dirty="0">
                <a:latin typeface="Calibri"/>
                <a:cs typeface="Calibri"/>
              </a:rPr>
              <a:t> </a:t>
            </a:r>
            <a:r>
              <a:rPr sz="2000" spc="-5" dirty="0">
                <a:latin typeface="Calibri"/>
                <a:cs typeface="Calibri"/>
              </a:rPr>
              <a:t>on</a:t>
            </a:r>
            <a:r>
              <a:rPr sz="2000" spc="-15" dirty="0">
                <a:latin typeface="Calibri"/>
                <a:cs typeface="Calibri"/>
              </a:rPr>
              <a:t> first</a:t>
            </a:r>
            <a:r>
              <a:rPr sz="2000" spc="30" dirty="0">
                <a:latin typeface="Calibri"/>
                <a:cs typeface="Calibri"/>
              </a:rPr>
              <a:t> </a:t>
            </a:r>
            <a:r>
              <a:rPr sz="2000" spc="-5" dirty="0">
                <a:latin typeface="Calibri"/>
                <a:cs typeface="Calibri"/>
              </a:rPr>
              <a:t>login,</a:t>
            </a:r>
            <a:r>
              <a:rPr sz="2000" spc="-15" dirty="0">
                <a:latin typeface="Calibri"/>
                <a:cs typeface="Calibri"/>
              </a:rPr>
              <a:t> </a:t>
            </a:r>
            <a:r>
              <a:rPr sz="2000" dirty="0">
                <a:latin typeface="Calibri"/>
                <a:cs typeface="Calibri"/>
              </a:rPr>
              <a:t>a</a:t>
            </a:r>
            <a:r>
              <a:rPr sz="2000" spc="5" dirty="0">
                <a:latin typeface="Calibri"/>
                <a:cs typeface="Calibri"/>
              </a:rPr>
              <a:t> </a:t>
            </a:r>
            <a:r>
              <a:rPr sz="2000" spc="-5" dirty="0">
                <a:latin typeface="Calibri"/>
                <a:cs typeface="Calibri"/>
              </a:rPr>
              <a:t>domain</a:t>
            </a:r>
            <a:r>
              <a:rPr sz="2000" spc="5" dirty="0">
                <a:latin typeface="Calibri"/>
                <a:cs typeface="Calibri"/>
              </a:rPr>
              <a:t> </a:t>
            </a:r>
            <a:r>
              <a:rPr sz="2000" spc="-5" dirty="0">
                <a:latin typeface="Calibri"/>
                <a:cs typeface="Calibri"/>
              </a:rPr>
              <a:t>joined </a:t>
            </a:r>
            <a:r>
              <a:rPr sz="2000" spc="-15" dirty="0">
                <a:latin typeface="Calibri"/>
                <a:cs typeface="Calibri"/>
              </a:rPr>
              <a:t>workstation</a:t>
            </a:r>
            <a:r>
              <a:rPr sz="2000" spc="20" dirty="0">
                <a:latin typeface="Calibri"/>
                <a:cs typeface="Calibri"/>
              </a:rPr>
              <a:t> </a:t>
            </a:r>
            <a:r>
              <a:rPr sz="2000" spc="-5" dirty="0">
                <a:latin typeface="Calibri"/>
                <a:cs typeface="Calibri"/>
              </a:rPr>
              <a:t>will</a:t>
            </a:r>
            <a:r>
              <a:rPr sz="2000" spc="15" dirty="0">
                <a:latin typeface="Calibri"/>
                <a:cs typeface="Calibri"/>
              </a:rPr>
              <a:t> </a:t>
            </a:r>
            <a:r>
              <a:rPr sz="2000" dirty="0">
                <a:latin typeface="Calibri"/>
                <a:cs typeface="Calibri"/>
              </a:rPr>
              <a:t>check </a:t>
            </a:r>
            <a:r>
              <a:rPr sz="2000" spc="-434" dirty="0">
                <a:latin typeface="Calibri"/>
                <a:cs typeface="Calibri"/>
              </a:rPr>
              <a:t> </a:t>
            </a:r>
            <a:r>
              <a:rPr sz="2000" spc="-5" dirty="0">
                <a:latin typeface="Calibri"/>
                <a:cs typeface="Calibri"/>
              </a:rPr>
              <a:t>with</a:t>
            </a:r>
            <a:r>
              <a:rPr sz="2000" spc="5" dirty="0">
                <a:latin typeface="Calibri"/>
                <a:cs typeface="Calibri"/>
              </a:rPr>
              <a:t> </a:t>
            </a:r>
            <a:r>
              <a:rPr sz="2000" dirty="0">
                <a:latin typeface="Calibri"/>
                <a:cs typeface="Calibri"/>
              </a:rPr>
              <a:t>the</a:t>
            </a:r>
            <a:r>
              <a:rPr sz="2000" spc="-15" dirty="0">
                <a:latin typeface="Calibri"/>
                <a:cs typeface="Calibri"/>
              </a:rPr>
              <a:t> </a:t>
            </a:r>
            <a:r>
              <a:rPr sz="2000" spc="-5" dirty="0">
                <a:latin typeface="Calibri"/>
                <a:cs typeface="Calibri"/>
              </a:rPr>
              <a:t>domain </a:t>
            </a:r>
            <a:r>
              <a:rPr sz="2000" spc="-15" dirty="0">
                <a:latin typeface="Calibri"/>
                <a:cs typeface="Calibri"/>
              </a:rPr>
              <a:t>to</a:t>
            </a:r>
            <a:r>
              <a:rPr sz="2000" dirty="0">
                <a:latin typeface="Calibri"/>
                <a:cs typeface="Calibri"/>
              </a:rPr>
              <a:t> </a:t>
            </a:r>
            <a:r>
              <a:rPr sz="2000" spc="-15" dirty="0">
                <a:latin typeface="Calibri"/>
                <a:cs typeface="Calibri"/>
              </a:rPr>
              <a:t>make</a:t>
            </a:r>
            <a:r>
              <a:rPr sz="2000" dirty="0">
                <a:latin typeface="Calibri"/>
                <a:cs typeface="Calibri"/>
              </a:rPr>
              <a:t> </a:t>
            </a:r>
            <a:r>
              <a:rPr sz="2000" spc="-10" dirty="0">
                <a:latin typeface="Calibri"/>
                <a:cs typeface="Calibri"/>
              </a:rPr>
              <a:t>sure</a:t>
            </a:r>
            <a:r>
              <a:rPr sz="2000" spc="5" dirty="0">
                <a:latin typeface="Calibri"/>
                <a:cs typeface="Calibri"/>
              </a:rPr>
              <a:t> </a:t>
            </a:r>
            <a:r>
              <a:rPr sz="2000" spc="-5" dirty="0">
                <a:latin typeface="Calibri"/>
                <a:cs typeface="Calibri"/>
              </a:rPr>
              <a:t>it</a:t>
            </a:r>
            <a:r>
              <a:rPr sz="2000" spc="5" dirty="0">
                <a:latin typeface="Calibri"/>
                <a:cs typeface="Calibri"/>
              </a:rPr>
              <a:t> </a:t>
            </a:r>
            <a:r>
              <a:rPr sz="2000" dirty="0">
                <a:latin typeface="Calibri"/>
                <a:cs typeface="Calibri"/>
              </a:rPr>
              <a:t>has </a:t>
            </a:r>
            <a:r>
              <a:rPr sz="2000" spc="-5" dirty="0">
                <a:latin typeface="Calibri"/>
                <a:cs typeface="Calibri"/>
              </a:rPr>
              <a:t>applied</a:t>
            </a:r>
            <a:r>
              <a:rPr sz="2000" spc="5" dirty="0">
                <a:latin typeface="Calibri"/>
                <a:cs typeface="Calibri"/>
              </a:rPr>
              <a:t> </a:t>
            </a:r>
            <a:r>
              <a:rPr sz="2000" dirty="0">
                <a:latin typeface="Calibri"/>
                <a:cs typeface="Calibri"/>
              </a:rPr>
              <a:t>the</a:t>
            </a:r>
            <a:r>
              <a:rPr sz="2000" spc="-15" dirty="0">
                <a:latin typeface="Calibri"/>
                <a:cs typeface="Calibri"/>
              </a:rPr>
              <a:t> </a:t>
            </a:r>
            <a:r>
              <a:rPr sz="2000" spc="-10" dirty="0">
                <a:latin typeface="Calibri"/>
                <a:cs typeface="Calibri"/>
              </a:rPr>
              <a:t>current</a:t>
            </a:r>
            <a:r>
              <a:rPr sz="2000" spc="10" dirty="0">
                <a:latin typeface="Calibri"/>
                <a:cs typeface="Calibri"/>
              </a:rPr>
              <a:t> </a:t>
            </a:r>
            <a:r>
              <a:rPr sz="2000" spc="-5" dirty="0">
                <a:latin typeface="Calibri"/>
                <a:cs typeface="Calibri"/>
              </a:rPr>
              <a:t>policies</a:t>
            </a:r>
            <a:endParaRPr sz="2000">
              <a:latin typeface="Calibri"/>
              <a:cs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332174"/>
            <a:ext cx="4281805" cy="1080135"/>
          </a:xfrm>
          <a:prstGeom prst="rect">
            <a:avLst/>
          </a:prstGeom>
        </p:spPr>
        <p:txBody>
          <a:bodyPr vert="horz" wrap="square" lIns="0" tIns="74295" rIns="0" bIns="0" rtlCol="0">
            <a:spAutoFit/>
          </a:bodyPr>
          <a:lstStyle/>
          <a:p>
            <a:pPr marL="12700" marR="5080">
              <a:lnSpc>
                <a:spcPts val="3940"/>
              </a:lnSpc>
              <a:spcBef>
                <a:spcPts val="585"/>
              </a:spcBef>
            </a:pPr>
            <a:r>
              <a:rPr spc="10" dirty="0"/>
              <a:t>Windows</a:t>
            </a:r>
            <a:r>
              <a:rPr spc="-30" dirty="0"/>
              <a:t> </a:t>
            </a:r>
            <a:r>
              <a:rPr spc="15" dirty="0"/>
              <a:t>Domains</a:t>
            </a:r>
            <a:r>
              <a:rPr spc="-30" dirty="0"/>
              <a:t> </a:t>
            </a:r>
            <a:r>
              <a:rPr spc="15" dirty="0"/>
              <a:t>and </a:t>
            </a:r>
            <a:r>
              <a:rPr spc="-800" dirty="0"/>
              <a:t> </a:t>
            </a:r>
            <a:r>
              <a:rPr spc="5" dirty="0"/>
              <a:t>Active</a:t>
            </a:r>
            <a:r>
              <a:rPr spc="10" dirty="0"/>
              <a:t> </a:t>
            </a:r>
            <a:r>
              <a:rPr dirty="0"/>
              <a:t>Directory</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686701"/>
            <a:ext cx="8776970" cy="4697730"/>
          </a:xfrm>
          <a:prstGeom prst="rect">
            <a:avLst/>
          </a:prstGeom>
        </p:spPr>
        <p:txBody>
          <a:bodyPr vert="horz" wrap="square" lIns="0" tIns="71120" rIns="0" bIns="0" rtlCol="0">
            <a:spAutoFit/>
          </a:bodyPr>
          <a:lstStyle/>
          <a:p>
            <a:pPr marL="335280" indent="-323215">
              <a:lnSpc>
                <a:spcPct val="100000"/>
              </a:lnSpc>
              <a:spcBef>
                <a:spcPts val="560"/>
              </a:spcBef>
              <a:buSzPct val="43750"/>
              <a:buFont typeface="Wingdings"/>
              <a:buChar char=""/>
              <a:tabLst>
                <a:tab pos="335280" algn="l"/>
                <a:tab pos="335915" algn="l"/>
              </a:tabLst>
            </a:pPr>
            <a:r>
              <a:rPr sz="2400" spc="-15" dirty="0">
                <a:latin typeface="Calibri"/>
                <a:cs typeface="Calibri"/>
              </a:rPr>
              <a:t>Group</a:t>
            </a:r>
            <a:r>
              <a:rPr sz="2400" spc="-30" dirty="0">
                <a:latin typeface="Calibri"/>
                <a:cs typeface="Calibri"/>
              </a:rPr>
              <a:t> </a:t>
            </a:r>
            <a:r>
              <a:rPr sz="2400" spc="-10" dirty="0">
                <a:latin typeface="Calibri"/>
                <a:cs typeface="Calibri"/>
              </a:rPr>
              <a:t>Policy</a:t>
            </a:r>
            <a:r>
              <a:rPr sz="2400" spc="-35" dirty="0">
                <a:latin typeface="Calibri"/>
                <a:cs typeface="Calibri"/>
              </a:rPr>
              <a:t> </a:t>
            </a:r>
            <a:r>
              <a:rPr sz="2400" dirty="0">
                <a:latin typeface="Calibri"/>
                <a:cs typeface="Calibri"/>
              </a:rPr>
              <a:t>security</a:t>
            </a:r>
            <a:endParaRPr sz="2400">
              <a:latin typeface="Calibri"/>
              <a:cs typeface="Calibri"/>
            </a:endParaRPr>
          </a:p>
          <a:p>
            <a:pPr marL="736600" lvl="1" indent="-325120">
              <a:lnSpc>
                <a:spcPct val="100000"/>
              </a:lnSpc>
              <a:spcBef>
                <a:spcPts val="385"/>
              </a:spcBef>
              <a:buSzPct val="45000"/>
              <a:buFont typeface="Wingdings"/>
              <a:buChar char=""/>
              <a:tabLst>
                <a:tab pos="735965" algn="l"/>
                <a:tab pos="736600" algn="l"/>
              </a:tabLst>
            </a:pPr>
            <a:r>
              <a:rPr sz="2000" b="1" spc="-10" dirty="0">
                <a:latin typeface="Calibri"/>
                <a:cs typeface="Calibri"/>
              </a:rPr>
              <a:t>Information</a:t>
            </a:r>
            <a:r>
              <a:rPr sz="2000" b="1" spc="-20" dirty="0">
                <a:latin typeface="Calibri"/>
                <a:cs typeface="Calibri"/>
              </a:rPr>
              <a:t> </a:t>
            </a:r>
            <a:r>
              <a:rPr sz="2000" b="1" spc="-10" dirty="0">
                <a:latin typeface="Calibri"/>
                <a:cs typeface="Calibri"/>
              </a:rPr>
              <a:t>gathering</a:t>
            </a:r>
            <a:r>
              <a:rPr sz="2000" b="1" spc="-15" dirty="0">
                <a:latin typeface="Calibri"/>
                <a:cs typeface="Calibri"/>
              </a:rPr>
              <a:t> </a:t>
            </a:r>
            <a:r>
              <a:rPr sz="2000" spc="-10" dirty="0">
                <a:latin typeface="Calibri"/>
                <a:cs typeface="Calibri"/>
              </a:rPr>
              <a:t>from</a:t>
            </a:r>
            <a:r>
              <a:rPr sz="2000" spc="-5" dirty="0">
                <a:latin typeface="Calibri"/>
                <a:cs typeface="Calibri"/>
              </a:rPr>
              <a:t> policy</a:t>
            </a:r>
            <a:endParaRPr sz="2000">
              <a:latin typeface="Calibri"/>
              <a:cs typeface="Calibri"/>
            </a:endParaRPr>
          </a:p>
          <a:p>
            <a:pPr marL="1135380" marR="503555" lvl="2" indent="-323215" algn="just">
              <a:lnSpc>
                <a:spcPts val="1730"/>
              </a:lnSpc>
              <a:spcBef>
                <a:spcPts val="254"/>
              </a:spcBef>
              <a:buSzPct val="43750"/>
              <a:buFont typeface="Wingdings"/>
              <a:buChar char=""/>
              <a:tabLst>
                <a:tab pos="1135380" algn="l"/>
                <a:tab pos="1136015" algn="l"/>
              </a:tabLst>
            </a:pPr>
            <a:r>
              <a:rPr sz="1600" spc="-5" dirty="0">
                <a:latin typeface="Calibri"/>
                <a:cs typeface="Calibri"/>
              </a:rPr>
              <a:t>Once </a:t>
            </a:r>
            <a:r>
              <a:rPr sz="1600" spc="-15" dirty="0">
                <a:latin typeface="Calibri"/>
                <a:cs typeface="Calibri"/>
              </a:rPr>
              <a:t>you </a:t>
            </a:r>
            <a:r>
              <a:rPr sz="1600" spc="-10" dirty="0">
                <a:latin typeface="Calibri"/>
                <a:cs typeface="Calibri"/>
              </a:rPr>
              <a:t>compromise </a:t>
            </a:r>
            <a:r>
              <a:rPr sz="1600" spc="-5" dirty="0">
                <a:latin typeface="Calibri"/>
                <a:cs typeface="Calibri"/>
              </a:rPr>
              <a:t>a domain joined machine, </a:t>
            </a:r>
            <a:r>
              <a:rPr sz="1600" dirty="0">
                <a:latin typeface="Calibri"/>
                <a:cs typeface="Calibri"/>
              </a:rPr>
              <a:t>it </a:t>
            </a:r>
            <a:r>
              <a:rPr sz="1600" spc="-15" dirty="0">
                <a:latin typeface="Calibri"/>
                <a:cs typeface="Calibri"/>
              </a:rPr>
              <a:t>may </a:t>
            </a:r>
            <a:r>
              <a:rPr sz="1600" spc="-5" dirty="0">
                <a:latin typeface="Calibri"/>
                <a:cs typeface="Calibri"/>
              </a:rPr>
              <a:t>be </a:t>
            </a:r>
            <a:r>
              <a:rPr sz="1600" b="1" spc="-10" dirty="0">
                <a:latin typeface="Calibri"/>
                <a:cs typeface="Calibri"/>
              </a:rPr>
              <a:t>worth </a:t>
            </a:r>
            <a:r>
              <a:rPr sz="1600" b="1" spc="-5" dirty="0">
                <a:latin typeface="Calibri"/>
                <a:cs typeface="Calibri"/>
              </a:rPr>
              <a:t>looking </a:t>
            </a:r>
            <a:r>
              <a:rPr sz="1600" b="1" spc="-10" dirty="0">
                <a:latin typeface="Calibri"/>
                <a:cs typeface="Calibri"/>
              </a:rPr>
              <a:t>through the </a:t>
            </a:r>
            <a:r>
              <a:rPr sz="1600" b="1" spc="-5" dirty="0">
                <a:latin typeface="Calibri"/>
                <a:cs typeface="Calibri"/>
              </a:rPr>
              <a:t> policy </a:t>
            </a:r>
            <a:r>
              <a:rPr sz="1600" spc="-10" dirty="0">
                <a:latin typeface="Calibri"/>
                <a:cs typeface="Calibri"/>
              </a:rPr>
              <a:t>settings </a:t>
            </a:r>
            <a:r>
              <a:rPr sz="1600" spc="-5" dirty="0">
                <a:latin typeface="Calibri"/>
                <a:cs typeface="Calibri"/>
              </a:rPr>
              <a:t>on the machine </a:t>
            </a:r>
            <a:r>
              <a:rPr sz="1600" spc="-10" dirty="0">
                <a:latin typeface="Calibri"/>
                <a:cs typeface="Calibri"/>
              </a:rPr>
              <a:t>to understand </a:t>
            </a:r>
            <a:r>
              <a:rPr sz="1600" spc="-5" dirty="0">
                <a:latin typeface="Calibri"/>
                <a:cs typeface="Calibri"/>
              </a:rPr>
              <a:t>which security </a:t>
            </a:r>
            <a:r>
              <a:rPr sz="1600" spc="-10" dirty="0">
                <a:latin typeface="Calibri"/>
                <a:cs typeface="Calibri"/>
              </a:rPr>
              <a:t>settings </a:t>
            </a:r>
            <a:r>
              <a:rPr sz="1600" spc="-15" dirty="0">
                <a:latin typeface="Calibri"/>
                <a:cs typeface="Calibri"/>
              </a:rPr>
              <a:t>are </a:t>
            </a:r>
            <a:r>
              <a:rPr sz="1600" spc="-5" dirty="0">
                <a:latin typeface="Calibri"/>
                <a:cs typeface="Calibri"/>
              </a:rPr>
              <a:t>turned </a:t>
            </a:r>
            <a:r>
              <a:rPr sz="1600" spc="-15" dirty="0">
                <a:latin typeface="Calibri"/>
                <a:cs typeface="Calibri"/>
              </a:rPr>
              <a:t>on/off </a:t>
            </a:r>
            <a:r>
              <a:rPr sz="1600" spc="-10" dirty="0">
                <a:latin typeface="Calibri"/>
                <a:cs typeface="Calibri"/>
              </a:rPr>
              <a:t> throughout</a:t>
            </a:r>
            <a:r>
              <a:rPr sz="1600" spc="5" dirty="0">
                <a:latin typeface="Calibri"/>
                <a:cs typeface="Calibri"/>
              </a:rPr>
              <a:t> </a:t>
            </a:r>
            <a:r>
              <a:rPr sz="1600" spc="-5" dirty="0">
                <a:latin typeface="Calibri"/>
                <a:cs typeface="Calibri"/>
              </a:rPr>
              <a:t>the</a:t>
            </a:r>
            <a:r>
              <a:rPr sz="1600" dirty="0">
                <a:latin typeface="Calibri"/>
                <a:cs typeface="Calibri"/>
              </a:rPr>
              <a:t> </a:t>
            </a:r>
            <a:r>
              <a:rPr sz="1600" spc="-5" dirty="0">
                <a:latin typeface="Calibri"/>
                <a:cs typeface="Calibri"/>
              </a:rPr>
              <a:t>domain.</a:t>
            </a:r>
            <a:r>
              <a:rPr sz="1600" spc="-10" dirty="0">
                <a:latin typeface="Calibri"/>
                <a:cs typeface="Calibri"/>
              </a:rPr>
              <a:t> Maybe:</a:t>
            </a:r>
            <a:endParaRPr sz="1600">
              <a:latin typeface="Calibri"/>
              <a:cs typeface="Calibri"/>
            </a:endParaRPr>
          </a:p>
          <a:p>
            <a:pPr marL="1592580" lvl="3" indent="-323215" algn="just">
              <a:lnSpc>
                <a:spcPct val="100000"/>
              </a:lnSpc>
              <a:spcBef>
                <a:spcPts val="209"/>
              </a:spcBef>
              <a:buSzPct val="42857"/>
              <a:buFont typeface="Wingdings"/>
              <a:buChar char=""/>
              <a:tabLst>
                <a:tab pos="1592580" algn="l"/>
                <a:tab pos="1593215" algn="l"/>
              </a:tabLst>
            </a:pPr>
            <a:r>
              <a:rPr sz="1400" dirty="0">
                <a:latin typeface="Calibri"/>
                <a:cs typeface="Calibri"/>
              </a:rPr>
              <a:t>All </a:t>
            </a:r>
            <a:r>
              <a:rPr sz="1400" spc="-5" dirty="0">
                <a:latin typeface="Calibri"/>
                <a:cs typeface="Calibri"/>
              </a:rPr>
              <a:t>machines</a:t>
            </a:r>
            <a:r>
              <a:rPr sz="1400" spc="15" dirty="0">
                <a:latin typeface="Calibri"/>
                <a:cs typeface="Calibri"/>
              </a:rPr>
              <a:t> </a:t>
            </a:r>
            <a:r>
              <a:rPr sz="1400" spc="-15" dirty="0">
                <a:latin typeface="Calibri"/>
                <a:cs typeface="Calibri"/>
              </a:rPr>
              <a:t>have</a:t>
            </a:r>
            <a:r>
              <a:rPr sz="1400" spc="5" dirty="0">
                <a:latin typeface="Calibri"/>
                <a:cs typeface="Calibri"/>
              </a:rPr>
              <a:t> </a:t>
            </a:r>
            <a:r>
              <a:rPr sz="1400" dirty="0">
                <a:latin typeface="Calibri"/>
                <a:cs typeface="Calibri"/>
              </a:rPr>
              <a:t>a</a:t>
            </a:r>
            <a:r>
              <a:rPr sz="1400" spc="-5" dirty="0">
                <a:latin typeface="Calibri"/>
                <a:cs typeface="Calibri"/>
              </a:rPr>
              <a:t> </a:t>
            </a:r>
            <a:r>
              <a:rPr sz="1400" spc="-10" dirty="0">
                <a:latin typeface="Calibri"/>
                <a:cs typeface="Calibri"/>
              </a:rPr>
              <a:t>firewall</a:t>
            </a:r>
            <a:r>
              <a:rPr sz="1400" dirty="0">
                <a:latin typeface="Calibri"/>
                <a:cs typeface="Calibri"/>
              </a:rPr>
              <a:t> </a:t>
            </a:r>
            <a:r>
              <a:rPr sz="1400" spc="-10" dirty="0">
                <a:latin typeface="Calibri"/>
                <a:cs typeface="Calibri"/>
              </a:rPr>
              <a:t>configuration</a:t>
            </a:r>
            <a:r>
              <a:rPr sz="1400" spc="5" dirty="0">
                <a:latin typeface="Calibri"/>
                <a:cs typeface="Calibri"/>
              </a:rPr>
              <a:t> </a:t>
            </a:r>
            <a:r>
              <a:rPr sz="1400" spc="-10" dirty="0">
                <a:latin typeface="Calibri"/>
                <a:cs typeface="Calibri"/>
              </a:rPr>
              <a:t>to</a:t>
            </a:r>
            <a:r>
              <a:rPr sz="1400" dirty="0">
                <a:latin typeface="Calibri"/>
                <a:cs typeface="Calibri"/>
              </a:rPr>
              <a:t> allow</a:t>
            </a:r>
            <a:r>
              <a:rPr sz="1400" spc="-10" dirty="0">
                <a:latin typeface="Calibri"/>
                <a:cs typeface="Calibri"/>
              </a:rPr>
              <a:t> </a:t>
            </a:r>
            <a:r>
              <a:rPr sz="1400" dirty="0">
                <a:latin typeface="Calibri"/>
                <a:cs typeface="Calibri"/>
              </a:rPr>
              <a:t>a</a:t>
            </a:r>
            <a:r>
              <a:rPr sz="1400" spc="-5" dirty="0">
                <a:latin typeface="Calibri"/>
                <a:cs typeface="Calibri"/>
              </a:rPr>
              <a:t> certain</a:t>
            </a:r>
            <a:r>
              <a:rPr sz="1400" spc="5" dirty="0">
                <a:latin typeface="Calibri"/>
                <a:cs typeface="Calibri"/>
              </a:rPr>
              <a:t> </a:t>
            </a:r>
            <a:r>
              <a:rPr sz="1400" spc="-5" dirty="0">
                <a:latin typeface="Calibri"/>
                <a:cs typeface="Calibri"/>
              </a:rPr>
              <a:t>port</a:t>
            </a:r>
            <a:endParaRPr sz="1400">
              <a:latin typeface="Calibri"/>
              <a:cs typeface="Calibri"/>
            </a:endParaRPr>
          </a:p>
          <a:p>
            <a:pPr marL="1592580" lvl="3" indent="-323215" algn="just">
              <a:lnSpc>
                <a:spcPct val="100000"/>
              </a:lnSpc>
              <a:spcBef>
                <a:spcPts val="240"/>
              </a:spcBef>
              <a:buSzPct val="42857"/>
              <a:buFont typeface="Wingdings"/>
              <a:buChar char=""/>
              <a:tabLst>
                <a:tab pos="1592580" algn="l"/>
                <a:tab pos="1593215" algn="l"/>
              </a:tabLst>
            </a:pPr>
            <a:r>
              <a:rPr sz="1400" dirty="0">
                <a:latin typeface="Calibri"/>
                <a:cs typeface="Calibri"/>
              </a:rPr>
              <a:t>All</a:t>
            </a:r>
            <a:r>
              <a:rPr sz="1400" spc="-5" dirty="0">
                <a:latin typeface="Calibri"/>
                <a:cs typeface="Calibri"/>
              </a:rPr>
              <a:t> machines</a:t>
            </a:r>
            <a:r>
              <a:rPr sz="1400" spc="10" dirty="0">
                <a:latin typeface="Calibri"/>
                <a:cs typeface="Calibri"/>
              </a:rPr>
              <a:t> </a:t>
            </a:r>
            <a:r>
              <a:rPr sz="1400" spc="-10" dirty="0">
                <a:latin typeface="Calibri"/>
                <a:cs typeface="Calibri"/>
              </a:rPr>
              <a:t>get</a:t>
            </a:r>
            <a:r>
              <a:rPr sz="1400" spc="20" dirty="0">
                <a:latin typeface="Calibri"/>
                <a:cs typeface="Calibri"/>
              </a:rPr>
              <a:t> </a:t>
            </a:r>
            <a:r>
              <a:rPr sz="1400" dirty="0">
                <a:latin typeface="Calibri"/>
                <a:cs typeface="Calibri"/>
              </a:rPr>
              <a:t>a</a:t>
            </a:r>
            <a:r>
              <a:rPr sz="1400" spc="-10" dirty="0">
                <a:latin typeface="Calibri"/>
                <a:cs typeface="Calibri"/>
              </a:rPr>
              <a:t> </a:t>
            </a:r>
            <a:r>
              <a:rPr sz="1400" spc="-5" dirty="0">
                <a:latin typeface="Calibri"/>
                <a:cs typeface="Calibri"/>
              </a:rPr>
              <a:t>scheduled</a:t>
            </a:r>
            <a:r>
              <a:rPr sz="1400" spc="10" dirty="0">
                <a:latin typeface="Calibri"/>
                <a:cs typeface="Calibri"/>
              </a:rPr>
              <a:t> </a:t>
            </a:r>
            <a:r>
              <a:rPr sz="1400" spc="-5" dirty="0">
                <a:latin typeface="Calibri"/>
                <a:cs typeface="Calibri"/>
              </a:rPr>
              <a:t>task</a:t>
            </a:r>
            <a:r>
              <a:rPr sz="1400" spc="10" dirty="0">
                <a:latin typeface="Calibri"/>
                <a:cs typeface="Calibri"/>
              </a:rPr>
              <a:t> </a:t>
            </a:r>
            <a:r>
              <a:rPr sz="1400" spc="-10" dirty="0">
                <a:latin typeface="Calibri"/>
                <a:cs typeface="Calibri"/>
              </a:rPr>
              <a:t>that</a:t>
            </a:r>
            <a:r>
              <a:rPr sz="1400" spc="15" dirty="0">
                <a:latin typeface="Calibri"/>
                <a:cs typeface="Calibri"/>
              </a:rPr>
              <a:t> </a:t>
            </a:r>
            <a:r>
              <a:rPr sz="1400" spc="-5" dirty="0">
                <a:latin typeface="Calibri"/>
                <a:cs typeface="Calibri"/>
              </a:rPr>
              <a:t>runs</a:t>
            </a:r>
            <a:r>
              <a:rPr sz="1400" dirty="0">
                <a:latin typeface="Calibri"/>
                <a:cs typeface="Calibri"/>
              </a:rPr>
              <a:t> a</a:t>
            </a:r>
            <a:r>
              <a:rPr sz="1400" spc="-10" dirty="0">
                <a:latin typeface="Calibri"/>
                <a:cs typeface="Calibri"/>
              </a:rPr>
              <a:t> </a:t>
            </a:r>
            <a:r>
              <a:rPr sz="1400" spc="-5" dirty="0">
                <a:latin typeface="Calibri"/>
                <a:cs typeface="Calibri"/>
              </a:rPr>
              <a:t>script</a:t>
            </a:r>
            <a:r>
              <a:rPr sz="1400" spc="-10" dirty="0">
                <a:latin typeface="Calibri"/>
                <a:cs typeface="Calibri"/>
              </a:rPr>
              <a:t> </a:t>
            </a:r>
            <a:r>
              <a:rPr sz="1400" spc="-5" dirty="0">
                <a:latin typeface="Calibri"/>
                <a:cs typeface="Calibri"/>
              </a:rPr>
              <a:t>from</a:t>
            </a:r>
            <a:r>
              <a:rPr sz="1400" spc="-20" dirty="0">
                <a:latin typeface="Calibri"/>
                <a:cs typeface="Calibri"/>
              </a:rPr>
              <a:t> </a:t>
            </a:r>
            <a:r>
              <a:rPr sz="1400" dirty="0">
                <a:latin typeface="Calibri"/>
                <a:cs typeface="Calibri"/>
              </a:rPr>
              <a:t>a</a:t>
            </a:r>
            <a:r>
              <a:rPr sz="1400" spc="-10" dirty="0">
                <a:latin typeface="Calibri"/>
                <a:cs typeface="Calibri"/>
              </a:rPr>
              <a:t> </a:t>
            </a:r>
            <a:r>
              <a:rPr sz="1400" dirty="0">
                <a:latin typeface="Calibri"/>
                <a:cs typeface="Calibri"/>
              </a:rPr>
              <a:t>file</a:t>
            </a:r>
            <a:r>
              <a:rPr sz="1400" spc="-5" dirty="0">
                <a:latin typeface="Calibri"/>
                <a:cs typeface="Calibri"/>
              </a:rPr>
              <a:t> </a:t>
            </a:r>
            <a:r>
              <a:rPr sz="1400" spc="-10" dirty="0">
                <a:latin typeface="Calibri"/>
                <a:cs typeface="Calibri"/>
              </a:rPr>
              <a:t>share</a:t>
            </a:r>
            <a:r>
              <a:rPr sz="1400" dirty="0">
                <a:latin typeface="Calibri"/>
                <a:cs typeface="Calibri"/>
              </a:rPr>
              <a:t> </a:t>
            </a:r>
            <a:r>
              <a:rPr sz="1400" spc="-5" dirty="0">
                <a:latin typeface="Calibri"/>
                <a:cs typeface="Calibri"/>
              </a:rPr>
              <a:t>every </a:t>
            </a:r>
            <a:r>
              <a:rPr sz="1400" dirty="0">
                <a:latin typeface="Calibri"/>
                <a:cs typeface="Calibri"/>
              </a:rPr>
              <a:t>4</a:t>
            </a:r>
            <a:r>
              <a:rPr sz="1400" spc="5" dirty="0">
                <a:latin typeface="Calibri"/>
                <a:cs typeface="Calibri"/>
              </a:rPr>
              <a:t> </a:t>
            </a:r>
            <a:r>
              <a:rPr sz="1400" spc="-10" dirty="0">
                <a:latin typeface="Calibri"/>
                <a:cs typeface="Calibri"/>
              </a:rPr>
              <a:t>hours</a:t>
            </a:r>
            <a:endParaRPr sz="1400">
              <a:latin typeface="Calibri"/>
              <a:cs typeface="Calibri"/>
            </a:endParaRPr>
          </a:p>
          <a:p>
            <a:pPr marL="2049780" lvl="4" indent="-323215" algn="just">
              <a:lnSpc>
                <a:spcPct val="100000"/>
              </a:lnSpc>
              <a:spcBef>
                <a:spcPts val="225"/>
              </a:spcBef>
              <a:buSzPct val="42857"/>
              <a:buFont typeface="Wingdings"/>
              <a:buChar char=""/>
              <a:tabLst>
                <a:tab pos="2049780" algn="l"/>
                <a:tab pos="2050414" algn="l"/>
              </a:tabLst>
            </a:pPr>
            <a:r>
              <a:rPr sz="1400" spc="-10" dirty="0">
                <a:latin typeface="Calibri"/>
                <a:cs typeface="Calibri"/>
              </a:rPr>
              <a:t>Maybe</a:t>
            </a:r>
            <a:r>
              <a:rPr sz="1400" dirty="0">
                <a:latin typeface="Calibri"/>
                <a:cs typeface="Calibri"/>
              </a:rPr>
              <a:t> </a:t>
            </a:r>
            <a:r>
              <a:rPr sz="1400" spc="-10" dirty="0">
                <a:latin typeface="Calibri"/>
                <a:cs typeface="Calibri"/>
              </a:rPr>
              <a:t>that</a:t>
            </a:r>
            <a:r>
              <a:rPr sz="1400" spc="20" dirty="0">
                <a:latin typeface="Calibri"/>
                <a:cs typeface="Calibri"/>
              </a:rPr>
              <a:t> </a:t>
            </a:r>
            <a:r>
              <a:rPr sz="1400" spc="-5" dirty="0">
                <a:latin typeface="Calibri"/>
                <a:cs typeface="Calibri"/>
              </a:rPr>
              <a:t>script </a:t>
            </a:r>
            <a:r>
              <a:rPr sz="1400" dirty="0">
                <a:latin typeface="Calibri"/>
                <a:cs typeface="Calibri"/>
              </a:rPr>
              <a:t>is </a:t>
            </a:r>
            <a:r>
              <a:rPr sz="1400" spc="-5" dirty="0">
                <a:latin typeface="Calibri"/>
                <a:cs typeface="Calibri"/>
              </a:rPr>
              <a:t>writable</a:t>
            </a:r>
            <a:r>
              <a:rPr sz="1400" dirty="0">
                <a:latin typeface="Calibri"/>
                <a:cs typeface="Calibri"/>
              </a:rPr>
              <a:t> </a:t>
            </a:r>
            <a:r>
              <a:rPr sz="1400" spc="-5" dirty="0">
                <a:latin typeface="Calibri"/>
                <a:cs typeface="Calibri"/>
              </a:rPr>
              <a:t>and</a:t>
            </a:r>
            <a:r>
              <a:rPr sz="1400" spc="10" dirty="0">
                <a:latin typeface="Calibri"/>
                <a:cs typeface="Calibri"/>
              </a:rPr>
              <a:t> </a:t>
            </a:r>
            <a:r>
              <a:rPr sz="1400" spc="-5" dirty="0">
                <a:latin typeface="Calibri"/>
                <a:cs typeface="Calibri"/>
              </a:rPr>
              <a:t>you</a:t>
            </a:r>
            <a:r>
              <a:rPr sz="1400" spc="-20" dirty="0">
                <a:latin typeface="Calibri"/>
                <a:cs typeface="Calibri"/>
              </a:rPr>
              <a:t> </a:t>
            </a:r>
            <a:r>
              <a:rPr sz="1400" spc="-10" dirty="0">
                <a:latin typeface="Calibri"/>
                <a:cs typeface="Calibri"/>
              </a:rPr>
              <a:t>can</a:t>
            </a:r>
            <a:r>
              <a:rPr sz="1400" spc="5" dirty="0">
                <a:latin typeface="Calibri"/>
                <a:cs typeface="Calibri"/>
              </a:rPr>
              <a:t> </a:t>
            </a:r>
            <a:r>
              <a:rPr sz="1400" spc="-5" dirty="0">
                <a:latin typeface="Calibri"/>
                <a:cs typeface="Calibri"/>
              </a:rPr>
              <a:t>add</a:t>
            </a:r>
            <a:r>
              <a:rPr sz="1400" spc="5" dirty="0">
                <a:latin typeface="Calibri"/>
                <a:cs typeface="Calibri"/>
              </a:rPr>
              <a:t> </a:t>
            </a:r>
            <a:r>
              <a:rPr sz="1400" spc="-5" dirty="0">
                <a:latin typeface="Calibri"/>
                <a:cs typeface="Calibri"/>
              </a:rPr>
              <a:t>your</a:t>
            </a:r>
            <a:r>
              <a:rPr sz="1400" dirty="0">
                <a:latin typeface="Calibri"/>
                <a:cs typeface="Calibri"/>
              </a:rPr>
              <a:t> </a:t>
            </a:r>
            <a:r>
              <a:rPr sz="1400" spc="-10" dirty="0">
                <a:latin typeface="Calibri"/>
                <a:cs typeface="Calibri"/>
              </a:rPr>
              <a:t>code to</a:t>
            </a:r>
            <a:r>
              <a:rPr sz="1400" dirty="0">
                <a:latin typeface="Calibri"/>
                <a:cs typeface="Calibri"/>
              </a:rPr>
              <a:t> </a:t>
            </a:r>
            <a:r>
              <a:rPr sz="1400" spc="-5" dirty="0">
                <a:latin typeface="Calibri"/>
                <a:cs typeface="Calibri"/>
              </a:rPr>
              <a:t>it?</a:t>
            </a:r>
            <a:endParaRPr sz="1400">
              <a:latin typeface="Calibri"/>
              <a:cs typeface="Calibri"/>
            </a:endParaRPr>
          </a:p>
          <a:p>
            <a:pPr lvl="4">
              <a:lnSpc>
                <a:spcPct val="100000"/>
              </a:lnSpc>
              <a:spcBef>
                <a:spcPts val="25"/>
              </a:spcBef>
              <a:buFont typeface="Wingdings"/>
              <a:buChar char=""/>
            </a:pPr>
            <a:endParaRPr sz="1150">
              <a:latin typeface="Calibri"/>
              <a:cs typeface="Calibri"/>
            </a:endParaRPr>
          </a:p>
          <a:p>
            <a:pPr marL="736600" lvl="1" indent="-325120">
              <a:lnSpc>
                <a:spcPts val="2400"/>
              </a:lnSpc>
              <a:buSzPct val="45000"/>
              <a:buFont typeface="Wingdings"/>
              <a:buChar char=""/>
              <a:tabLst>
                <a:tab pos="735965" algn="l"/>
                <a:tab pos="736600" algn="l"/>
              </a:tabLst>
            </a:pPr>
            <a:r>
              <a:rPr sz="2000" b="1" spc="-15" dirty="0">
                <a:latin typeface="Calibri"/>
                <a:cs typeface="Calibri"/>
              </a:rPr>
              <a:t>Attacking</a:t>
            </a:r>
            <a:r>
              <a:rPr sz="2000" b="1" spc="-45" dirty="0">
                <a:latin typeface="Calibri"/>
                <a:cs typeface="Calibri"/>
              </a:rPr>
              <a:t> </a:t>
            </a:r>
            <a:r>
              <a:rPr sz="2000" b="1" spc="-5" dirty="0">
                <a:latin typeface="Calibri"/>
                <a:cs typeface="Calibri"/>
              </a:rPr>
              <a:t>GP</a:t>
            </a:r>
            <a:r>
              <a:rPr sz="2000" b="1" spc="-25" dirty="0">
                <a:latin typeface="Calibri"/>
                <a:cs typeface="Calibri"/>
              </a:rPr>
              <a:t> </a:t>
            </a:r>
            <a:r>
              <a:rPr sz="2000" spc="-5" dirty="0">
                <a:latin typeface="Calibri"/>
                <a:cs typeface="Calibri"/>
              </a:rPr>
              <a:t>itself</a:t>
            </a:r>
            <a:endParaRPr sz="2000">
              <a:latin typeface="Calibri"/>
              <a:cs typeface="Calibri"/>
            </a:endParaRPr>
          </a:p>
          <a:p>
            <a:pPr marL="1135380" lvl="2" indent="-323215">
              <a:lnSpc>
                <a:spcPts val="2150"/>
              </a:lnSpc>
              <a:buSzPct val="44444"/>
              <a:buFont typeface="Wingdings"/>
              <a:buChar char=""/>
              <a:tabLst>
                <a:tab pos="1135380" algn="l"/>
                <a:tab pos="1136015" algn="l"/>
              </a:tabLst>
            </a:pPr>
            <a:r>
              <a:rPr sz="1800" dirty="0">
                <a:latin typeface="Calibri"/>
                <a:cs typeface="Calibri"/>
              </a:rPr>
              <a:t>GP</a:t>
            </a:r>
            <a:r>
              <a:rPr sz="1800" spc="-5" dirty="0">
                <a:latin typeface="Calibri"/>
                <a:cs typeface="Calibri"/>
              </a:rPr>
              <a:t> </a:t>
            </a:r>
            <a:r>
              <a:rPr sz="1800" dirty="0">
                <a:latin typeface="Calibri"/>
                <a:cs typeface="Calibri"/>
              </a:rPr>
              <a:t>has</a:t>
            </a:r>
            <a:r>
              <a:rPr sz="1800" spc="5" dirty="0">
                <a:latin typeface="Calibri"/>
                <a:cs typeface="Calibri"/>
              </a:rPr>
              <a:t> </a:t>
            </a:r>
            <a:r>
              <a:rPr sz="1800" dirty="0">
                <a:latin typeface="Calibri"/>
                <a:cs typeface="Calibri"/>
              </a:rPr>
              <a:t>a </a:t>
            </a:r>
            <a:r>
              <a:rPr sz="1800" spc="-5" dirty="0">
                <a:latin typeface="Calibri"/>
                <a:cs typeface="Calibri"/>
              </a:rPr>
              <a:t>huge</a:t>
            </a:r>
            <a:r>
              <a:rPr sz="1800" spc="15" dirty="0">
                <a:latin typeface="Calibri"/>
                <a:cs typeface="Calibri"/>
              </a:rPr>
              <a:t> </a:t>
            </a:r>
            <a:r>
              <a:rPr sz="1800" spc="-5" dirty="0">
                <a:latin typeface="Calibri"/>
                <a:cs typeface="Calibri"/>
              </a:rPr>
              <a:t>level of</a:t>
            </a:r>
            <a:r>
              <a:rPr sz="1800" spc="15" dirty="0">
                <a:latin typeface="Calibri"/>
                <a:cs typeface="Calibri"/>
              </a:rPr>
              <a:t> </a:t>
            </a:r>
            <a:r>
              <a:rPr sz="1800" spc="-15" dirty="0">
                <a:latin typeface="Calibri"/>
                <a:cs typeface="Calibri"/>
              </a:rPr>
              <a:t>control</a:t>
            </a:r>
            <a:r>
              <a:rPr sz="1800" dirty="0">
                <a:latin typeface="Calibri"/>
                <a:cs typeface="Calibri"/>
              </a:rPr>
              <a:t> </a:t>
            </a:r>
            <a:r>
              <a:rPr sz="1800" spc="-10" dirty="0">
                <a:latin typeface="Calibri"/>
                <a:cs typeface="Calibri"/>
              </a:rPr>
              <a:t>over</a:t>
            </a:r>
            <a:r>
              <a:rPr sz="1800" spc="5" dirty="0">
                <a:latin typeface="Calibri"/>
                <a:cs typeface="Calibri"/>
              </a:rPr>
              <a:t> </a:t>
            </a:r>
            <a:r>
              <a:rPr sz="1800" spc="-5" dirty="0">
                <a:latin typeface="Calibri"/>
                <a:cs typeface="Calibri"/>
              </a:rPr>
              <a:t>machines</a:t>
            </a:r>
            <a:r>
              <a:rPr sz="1800" spc="5" dirty="0">
                <a:latin typeface="Calibri"/>
                <a:cs typeface="Calibri"/>
              </a:rPr>
              <a:t> </a:t>
            </a:r>
            <a:r>
              <a:rPr sz="1800" spc="-5" dirty="0">
                <a:latin typeface="Calibri"/>
                <a:cs typeface="Calibri"/>
              </a:rPr>
              <a:t>in</a:t>
            </a:r>
            <a:r>
              <a:rPr sz="1800" spc="15"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domain</a:t>
            </a:r>
            <a:endParaRPr sz="1800">
              <a:latin typeface="Calibri"/>
              <a:cs typeface="Calibri"/>
            </a:endParaRPr>
          </a:p>
          <a:p>
            <a:pPr marL="1135380" lvl="2" indent="-323215">
              <a:lnSpc>
                <a:spcPts val="2155"/>
              </a:lnSpc>
              <a:buSzPct val="44444"/>
              <a:buFont typeface="Wingdings"/>
              <a:buChar char=""/>
              <a:tabLst>
                <a:tab pos="1135380" algn="l"/>
                <a:tab pos="1136015" algn="l"/>
              </a:tabLst>
            </a:pPr>
            <a:r>
              <a:rPr sz="1800" spc="-15" dirty="0">
                <a:latin typeface="Calibri"/>
                <a:cs typeface="Calibri"/>
              </a:rPr>
              <a:t>Any</a:t>
            </a:r>
            <a:r>
              <a:rPr sz="1800" dirty="0">
                <a:latin typeface="Calibri"/>
                <a:cs typeface="Calibri"/>
              </a:rPr>
              <a:t> </a:t>
            </a:r>
            <a:r>
              <a:rPr sz="1800" spc="-5" dirty="0">
                <a:latin typeface="Calibri"/>
                <a:cs typeface="Calibri"/>
              </a:rPr>
              <a:t>tampering</a:t>
            </a:r>
            <a:r>
              <a:rPr sz="1800" spc="15" dirty="0">
                <a:latin typeface="Calibri"/>
                <a:cs typeface="Calibri"/>
              </a:rPr>
              <a:t> </a:t>
            </a:r>
            <a:r>
              <a:rPr sz="1800" spc="-10" dirty="0">
                <a:latin typeface="Calibri"/>
                <a:cs typeface="Calibri"/>
              </a:rPr>
              <a:t>we</a:t>
            </a:r>
            <a:r>
              <a:rPr sz="1800" spc="10" dirty="0">
                <a:latin typeface="Calibri"/>
                <a:cs typeface="Calibri"/>
              </a:rPr>
              <a:t> </a:t>
            </a:r>
            <a:r>
              <a:rPr sz="1800" spc="-10" dirty="0">
                <a:latin typeface="Calibri"/>
                <a:cs typeface="Calibri"/>
              </a:rPr>
              <a:t>can</a:t>
            </a:r>
            <a:r>
              <a:rPr sz="1800" spc="15" dirty="0">
                <a:latin typeface="Calibri"/>
                <a:cs typeface="Calibri"/>
              </a:rPr>
              <a:t> </a:t>
            </a:r>
            <a:r>
              <a:rPr sz="1800" dirty="0">
                <a:latin typeface="Calibri"/>
                <a:cs typeface="Calibri"/>
              </a:rPr>
              <a:t>do</a:t>
            </a:r>
            <a:r>
              <a:rPr sz="1800" spc="15" dirty="0">
                <a:latin typeface="Calibri"/>
                <a:cs typeface="Calibri"/>
              </a:rPr>
              <a:t> </a:t>
            </a:r>
            <a:r>
              <a:rPr sz="1800" spc="-5" dirty="0">
                <a:latin typeface="Calibri"/>
                <a:cs typeface="Calibri"/>
              </a:rPr>
              <a:t>with</a:t>
            </a:r>
            <a:r>
              <a:rPr sz="1800" spc="10" dirty="0">
                <a:latin typeface="Calibri"/>
                <a:cs typeface="Calibri"/>
              </a:rPr>
              <a:t> </a:t>
            </a:r>
            <a:r>
              <a:rPr sz="1800" dirty="0">
                <a:latin typeface="Calibri"/>
                <a:cs typeface="Calibri"/>
              </a:rPr>
              <a:t>GP </a:t>
            </a:r>
            <a:r>
              <a:rPr sz="1800" spc="-15" dirty="0">
                <a:latin typeface="Calibri"/>
                <a:cs typeface="Calibri"/>
              </a:rPr>
              <a:t>traffic</a:t>
            </a:r>
            <a:r>
              <a:rPr sz="1800" spc="-5" dirty="0">
                <a:latin typeface="Calibri"/>
                <a:cs typeface="Calibri"/>
              </a:rPr>
              <a:t> or</a:t>
            </a:r>
            <a:r>
              <a:rPr sz="1800" spc="10" dirty="0">
                <a:latin typeface="Calibri"/>
                <a:cs typeface="Calibri"/>
              </a:rPr>
              <a:t> </a:t>
            </a:r>
            <a:r>
              <a:rPr sz="1800" spc="-10" dirty="0">
                <a:latin typeface="Calibri"/>
                <a:cs typeface="Calibri"/>
              </a:rPr>
              <a:t>config</a:t>
            </a:r>
            <a:r>
              <a:rPr sz="1800" spc="15" dirty="0">
                <a:latin typeface="Calibri"/>
                <a:cs typeface="Calibri"/>
              </a:rPr>
              <a:t> </a:t>
            </a:r>
            <a:r>
              <a:rPr sz="1800" dirty="0">
                <a:latin typeface="Calibri"/>
                <a:cs typeface="Calibri"/>
              </a:rPr>
              <a:t>has</a:t>
            </a:r>
            <a:r>
              <a:rPr sz="1800" spc="5" dirty="0">
                <a:latin typeface="Calibri"/>
                <a:cs typeface="Calibri"/>
              </a:rPr>
              <a:t> </a:t>
            </a:r>
            <a:r>
              <a:rPr sz="1800" spc="-5" dirty="0">
                <a:latin typeface="Calibri"/>
                <a:cs typeface="Calibri"/>
              </a:rPr>
              <a:t>massive</a:t>
            </a:r>
            <a:r>
              <a:rPr sz="1800" spc="-15" dirty="0">
                <a:latin typeface="Calibri"/>
                <a:cs typeface="Calibri"/>
              </a:rPr>
              <a:t> </a:t>
            </a:r>
            <a:r>
              <a:rPr sz="1800" spc="-10" dirty="0">
                <a:latin typeface="Calibri"/>
                <a:cs typeface="Calibri"/>
              </a:rPr>
              <a:t>potential</a:t>
            </a:r>
            <a:endParaRPr sz="1800">
              <a:latin typeface="Calibri"/>
              <a:cs typeface="Calibri"/>
            </a:endParaRPr>
          </a:p>
          <a:p>
            <a:pPr marL="1592580" lvl="3" indent="-323215" algn="just">
              <a:lnSpc>
                <a:spcPct val="100000"/>
              </a:lnSpc>
              <a:spcBef>
                <a:spcPts val="254"/>
              </a:spcBef>
              <a:buSzPct val="42857"/>
              <a:buFont typeface="Wingdings"/>
              <a:buChar char=""/>
              <a:tabLst>
                <a:tab pos="1592580" algn="l"/>
                <a:tab pos="1593215" algn="l"/>
              </a:tabLst>
            </a:pPr>
            <a:r>
              <a:rPr sz="1400" spc="-5" dirty="0">
                <a:latin typeface="Calibri"/>
                <a:cs typeface="Calibri"/>
              </a:rPr>
              <a:t>Uses</a:t>
            </a:r>
            <a:r>
              <a:rPr sz="1400" dirty="0">
                <a:latin typeface="Calibri"/>
                <a:cs typeface="Calibri"/>
              </a:rPr>
              <a:t> </a:t>
            </a:r>
            <a:r>
              <a:rPr sz="1400" spc="-10" dirty="0">
                <a:latin typeface="Calibri"/>
                <a:cs typeface="Calibri"/>
              </a:rPr>
              <a:t>LDAP</a:t>
            </a:r>
            <a:r>
              <a:rPr sz="1400" spc="-5" dirty="0">
                <a:latin typeface="Calibri"/>
                <a:cs typeface="Calibri"/>
              </a:rPr>
              <a:t> and</a:t>
            </a:r>
            <a:r>
              <a:rPr sz="1400" spc="15" dirty="0">
                <a:latin typeface="Calibri"/>
                <a:cs typeface="Calibri"/>
              </a:rPr>
              <a:t> </a:t>
            </a:r>
            <a:r>
              <a:rPr sz="1400" dirty="0">
                <a:latin typeface="Calibri"/>
                <a:cs typeface="Calibri"/>
              </a:rPr>
              <a:t>SMB</a:t>
            </a:r>
            <a:r>
              <a:rPr sz="1400" spc="-20" dirty="0">
                <a:latin typeface="Calibri"/>
                <a:cs typeface="Calibri"/>
              </a:rPr>
              <a:t> </a:t>
            </a:r>
            <a:r>
              <a:rPr sz="1400" spc="-10" dirty="0">
                <a:latin typeface="Calibri"/>
                <a:cs typeface="Calibri"/>
              </a:rPr>
              <a:t>to</a:t>
            </a:r>
            <a:r>
              <a:rPr sz="1400" dirty="0">
                <a:latin typeface="Calibri"/>
                <a:cs typeface="Calibri"/>
              </a:rPr>
              <a:t> </a:t>
            </a:r>
            <a:r>
              <a:rPr sz="1400" spc="-5" dirty="0">
                <a:latin typeface="Calibri"/>
                <a:cs typeface="Calibri"/>
              </a:rPr>
              <a:t>roll</a:t>
            </a:r>
            <a:r>
              <a:rPr sz="1400" dirty="0">
                <a:latin typeface="Calibri"/>
                <a:cs typeface="Calibri"/>
              </a:rPr>
              <a:t> </a:t>
            </a:r>
            <a:r>
              <a:rPr sz="1400" spc="-5" dirty="0">
                <a:latin typeface="Calibri"/>
                <a:cs typeface="Calibri"/>
              </a:rPr>
              <a:t>out policy</a:t>
            </a:r>
            <a:r>
              <a:rPr sz="1400" dirty="0">
                <a:latin typeface="Calibri"/>
                <a:cs typeface="Calibri"/>
              </a:rPr>
              <a:t> –</a:t>
            </a:r>
            <a:r>
              <a:rPr sz="1400" spc="10" dirty="0">
                <a:latin typeface="Calibri"/>
                <a:cs typeface="Calibri"/>
              </a:rPr>
              <a:t> </a:t>
            </a:r>
            <a:r>
              <a:rPr sz="1400" spc="-5" dirty="0">
                <a:latin typeface="Calibri"/>
                <a:cs typeface="Calibri"/>
              </a:rPr>
              <a:t>we</a:t>
            </a:r>
            <a:r>
              <a:rPr sz="1400" spc="-15" dirty="0">
                <a:latin typeface="Calibri"/>
                <a:cs typeface="Calibri"/>
              </a:rPr>
              <a:t> </a:t>
            </a:r>
            <a:r>
              <a:rPr sz="1400" spc="-5" dirty="0">
                <a:latin typeface="Calibri"/>
                <a:cs typeface="Calibri"/>
              </a:rPr>
              <a:t>know</a:t>
            </a:r>
            <a:r>
              <a:rPr sz="1400" spc="-10" dirty="0">
                <a:latin typeface="Calibri"/>
                <a:cs typeface="Calibri"/>
              </a:rPr>
              <a:t> </a:t>
            </a:r>
            <a:r>
              <a:rPr sz="1400" spc="-5" dirty="0">
                <a:latin typeface="Calibri"/>
                <a:cs typeface="Calibri"/>
              </a:rPr>
              <a:t>these</a:t>
            </a:r>
            <a:r>
              <a:rPr sz="1400" spc="25" dirty="0">
                <a:latin typeface="Calibri"/>
                <a:cs typeface="Calibri"/>
              </a:rPr>
              <a:t> </a:t>
            </a:r>
            <a:r>
              <a:rPr sz="1400" spc="-10" dirty="0">
                <a:latin typeface="Calibri"/>
                <a:cs typeface="Calibri"/>
              </a:rPr>
              <a:t>can</a:t>
            </a:r>
            <a:r>
              <a:rPr sz="1400" spc="5" dirty="0">
                <a:latin typeface="Calibri"/>
                <a:cs typeface="Calibri"/>
              </a:rPr>
              <a:t> </a:t>
            </a:r>
            <a:r>
              <a:rPr sz="1400" spc="-15" dirty="0">
                <a:latin typeface="Calibri"/>
                <a:cs typeface="Calibri"/>
              </a:rPr>
              <a:t>have</a:t>
            </a:r>
            <a:r>
              <a:rPr sz="1400" spc="10" dirty="0">
                <a:latin typeface="Calibri"/>
                <a:cs typeface="Calibri"/>
              </a:rPr>
              <a:t> </a:t>
            </a:r>
            <a:r>
              <a:rPr sz="1400" spc="-5" dirty="0">
                <a:latin typeface="Calibri"/>
                <a:cs typeface="Calibri"/>
              </a:rPr>
              <a:t>security</a:t>
            </a:r>
            <a:r>
              <a:rPr sz="1400" spc="10" dirty="0">
                <a:latin typeface="Calibri"/>
                <a:cs typeface="Calibri"/>
              </a:rPr>
              <a:t> </a:t>
            </a:r>
            <a:r>
              <a:rPr sz="1400" spc="-10" dirty="0">
                <a:latin typeface="Calibri"/>
                <a:cs typeface="Calibri"/>
              </a:rPr>
              <a:t>problems</a:t>
            </a:r>
            <a:endParaRPr sz="1400">
              <a:latin typeface="Calibri"/>
              <a:cs typeface="Calibri"/>
            </a:endParaRPr>
          </a:p>
          <a:p>
            <a:pPr marL="1592580" marR="5080" lvl="3" indent="-323215">
              <a:lnSpc>
                <a:spcPts val="1510"/>
              </a:lnSpc>
              <a:spcBef>
                <a:spcPts val="434"/>
              </a:spcBef>
              <a:buSzPct val="42857"/>
              <a:buFont typeface="Wingdings"/>
              <a:buChar char=""/>
              <a:tabLst>
                <a:tab pos="1592580" algn="l"/>
                <a:tab pos="1593215" algn="l"/>
              </a:tabLst>
            </a:pPr>
            <a:r>
              <a:rPr sz="1400" spc="-5" dirty="0">
                <a:latin typeface="Calibri"/>
                <a:cs typeface="Calibri"/>
              </a:rPr>
              <a:t>MITM</a:t>
            </a:r>
            <a:r>
              <a:rPr sz="1400" dirty="0">
                <a:latin typeface="Calibri"/>
                <a:cs typeface="Calibri"/>
              </a:rPr>
              <a:t> </a:t>
            </a:r>
            <a:r>
              <a:rPr sz="1400" spc="-15" dirty="0">
                <a:latin typeface="Calibri"/>
                <a:cs typeface="Calibri"/>
              </a:rPr>
              <a:t>attacks</a:t>
            </a:r>
            <a:r>
              <a:rPr sz="1400" spc="30" dirty="0">
                <a:latin typeface="Calibri"/>
                <a:cs typeface="Calibri"/>
              </a:rPr>
              <a:t> </a:t>
            </a:r>
            <a:r>
              <a:rPr sz="1400" spc="-10" dirty="0">
                <a:latin typeface="Calibri"/>
                <a:cs typeface="Calibri"/>
              </a:rPr>
              <a:t>are</a:t>
            </a:r>
            <a:r>
              <a:rPr sz="1400" spc="10" dirty="0">
                <a:latin typeface="Calibri"/>
                <a:cs typeface="Calibri"/>
              </a:rPr>
              <a:t> </a:t>
            </a:r>
            <a:r>
              <a:rPr sz="1400" spc="-5" dirty="0">
                <a:latin typeface="Calibri"/>
                <a:cs typeface="Calibri"/>
              </a:rPr>
              <a:t>possible</a:t>
            </a:r>
            <a:r>
              <a:rPr sz="1400" dirty="0">
                <a:latin typeface="Calibri"/>
                <a:cs typeface="Calibri"/>
              </a:rPr>
              <a:t> </a:t>
            </a:r>
            <a:r>
              <a:rPr sz="1400" spc="-10" dirty="0">
                <a:latin typeface="Calibri"/>
                <a:cs typeface="Calibri"/>
              </a:rPr>
              <a:t>here</a:t>
            </a:r>
            <a:r>
              <a:rPr sz="1400" spc="10" dirty="0">
                <a:latin typeface="Calibri"/>
                <a:cs typeface="Calibri"/>
              </a:rPr>
              <a:t> </a:t>
            </a:r>
            <a:r>
              <a:rPr sz="1400" spc="-5" dirty="0">
                <a:latin typeface="Calibri"/>
                <a:cs typeface="Calibri"/>
              </a:rPr>
              <a:t>and</a:t>
            </a:r>
            <a:r>
              <a:rPr sz="1400" spc="20" dirty="0">
                <a:latin typeface="Calibri"/>
                <a:cs typeface="Calibri"/>
              </a:rPr>
              <a:t> </a:t>
            </a:r>
            <a:r>
              <a:rPr sz="1400" spc="-15" dirty="0">
                <a:latin typeface="Calibri"/>
                <a:cs typeface="Calibri"/>
              </a:rPr>
              <a:t>have</a:t>
            </a:r>
            <a:r>
              <a:rPr sz="1400" spc="15" dirty="0">
                <a:latin typeface="Calibri"/>
                <a:cs typeface="Calibri"/>
              </a:rPr>
              <a:t> </a:t>
            </a:r>
            <a:r>
              <a:rPr sz="1400" spc="-5" dirty="0">
                <a:latin typeface="Calibri"/>
                <a:cs typeface="Calibri"/>
              </a:rPr>
              <a:t>been</a:t>
            </a:r>
            <a:r>
              <a:rPr sz="1400" spc="5" dirty="0">
                <a:latin typeface="Calibri"/>
                <a:cs typeface="Calibri"/>
              </a:rPr>
              <a:t> </a:t>
            </a:r>
            <a:r>
              <a:rPr sz="1400" spc="-10" dirty="0">
                <a:latin typeface="Calibri"/>
                <a:cs typeface="Calibri"/>
              </a:rPr>
              <a:t>demonstrated</a:t>
            </a:r>
            <a:r>
              <a:rPr sz="1400" spc="20" dirty="0">
                <a:latin typeface="Calibri"/>
                <a:cs typeface="Calibri"/>
              </a:rPr>
              <a:t> </a:t>
            </a:r>
            <a:r>
              <a:rPr sz="1400" spc="-10" dirty="0">
                <a:latin typeface="Calibri"/>
                <a:cs typeface="Calibri"/>
              </a:rPr>
              <a:t>even</a:t>
            </a:r>
            <a:r>
              <a:rPr sz="1400" spc="5" dirty="0">
                <a:latin typeface="Calibri"/>
                <a:cs typeface="Calibri"/>
              </a:rPr>
              <a:t> </a:t>
            </a:r>
            <a:r>
              <a:rPr sz="1400" dirty="0">
                <a:latin typeface="Calibri"/>
                <a:cs typeface="Calibri"/>
              </a:rPr>
              <a:t>in</a:t>
            </a:r>
            <a:r>
              <a:rPr sz="1400" spc="10" dirty="0">
                <a:latin typeface="Calibri"/>
                <a:cs typeface="Calibri"/>
              </a:rPr>
              <a:t> </a:t>
            </a:r>
            <a:r>
              <a:rPr sz="1400" spc="-5" dirty="0">
                <a:latin typeface="Calibri"/>
                <a:cs typeface="Calibri"/>
              </a:rPr>
              <a:t>the</a:t>
            </a:r>
            <a:r>
              <a:rPr sz="1400" spc="5" dirty="0">
                <a:latin typeface="Calibri"/>
                <a:cs typeface="Calibri"/>
              </a:rPr>
              <a:t> </a:t>
            </a:r>
            <a:r>
              <a:rPr sz="1400" spc="-5" dirty="0">
                <a:latin typeface="Calibri"/>
                <a:cs typeface="Calibri"/>
              </a:rPr>
              <a:t>last</a:t>
            </a:r>
            <a:r>
              <a:rPr sz="1400" spc="15" dirty="0">
                <a:latin typeface="Calibri"/>
                <a:cs typeface="Calibri"/>
              </a:rPr>
              <a:t> </a:t>
            </a:r>
            <a:r>
              <a:rPr sz="1400" spc="-15" dirty="0">
                <a:latin typeface="Calibri"/>
                <a:cs typeface="Calibri"/>
              </a:rPr>
              <a:t>few</a:t>
            </a:r>
            <a:r>
              <a:rPr sz="1400" spc="10" dirty="0">
                <a:latin typeface="Calibri"/>
                <a:cs typeface="Calibri"/>
              </a:rPr>
              <a:t> </a:t>
            </a:r>
            <a:r>
              <a:rPr sz="1400" spc="-10" dirty="0">
                <a:latin typeface="Calibri"/>
                <a:cs typeface="Calibri"/>
              </a:rPr>
              <a:t>years</a:t>
            </a:r>
            <a:r>
              <a:rPr sz="1400" dirty="0">
                <a:latin typeface="Calibri"/>
                <a:cs typeface="Calibri"/>
              </a:rPr>
              <a:t> </a:t>
            </a:r>
            <a:r>
              <a:rPr sz="1400" spc="-5" dirty="0">
                <a:latin typeface="Calibri"/>
                <a:cs typeface="Calibri"/>
              </a:rPr>
              <a:t>(</a:t>
            </a:r>
            <a:r>
              <a:rPr sz="1400" u="sng" spc="-5" dirty="0">
                <a:solidFill>
                  <a:srgbClr val="0562C1"/>
                </a:solidFill>
                <a:uFill>
                  <a:solidFill>
                    <a:srgbClr val="0562C1"/>
                  </a:solidFill>
                </a:uFill>
                <a:latin typeface="Calibri"/>
                <a:cs typeface="Calibri"/>
                <a:hlinkClick r:id="rId2"/>
              </a:rPr>
              <a:t>MS15-014</a:t>
            </a:r>
            <a:r>
              <a:rPr sz="1400" spc="-5" dirty="0">
                <a:latin typeface="Calibri"/>
                <a:cs typeface="Calibri"/>
              </a:rPr>
              <a:t>, </a:t>
            </a:r>
            <a:r>
              <a:rPr sz="1400" spc="-300" dirty="0">
                <a:solidFill>
                  <a:srgbClr val="0562C1"/>
                </a:solidFill>
                <a:latin typeface="Calibri"/>
                <a:cs typeface="Calibri"/>
              </a:rPr>
              <a:t> </a:t>
            </a:r>
            <a:r>
              <a:rPr sz="1400" u="sng" spc="-5" dirty="0">
                <a:solidFill>
                  <a:srgbClr val="0562C1"/>
                </a:solidFill>
                <a:uFill>
                  <a:solidFill>
                    <a:srgbClr val="0562C1"/>
                  </a:solidFill>
                </a:uFill>
                <a:latin typeface="Calibri"/>
                <a:cs typeface="Calibri"/>
                <a:hlinkClick r:id="rId3"/>
              </a:rPr>
              <a:t>MS15-011</a:t>
            </a:r>
            <a:r>
              <a:rPr sz="1400" spc="-5" dirty="0">
                <a:latin typeface="Calibri"/>
                <a:cs typeface="Calibri"/>
              </a:rPr>
              <a:t>,</a:t>
            </a:r>
            <a:r>
              <a:rPr sz="1400" dirty="0">
                <a:solidFill>
                  <a:srgbClr val="0562C1"/>
                </a:solidFill>
                <a:latin typeface="Calibri"/>
                <a:cs typeface="Calibri"/>
              </a:rPr>
              <a:t> </a:t>
            </a:r>
            <a:r>
              <a:rPr sz="1400" u="sng" spc="-5" dirty="0">
                <a:solidFill>
                  <a:srgbClr val="0562C1"/>
                </a:solidFill>
                <a:uFill>
                  <a:solidFill>
                    <a:srgbClr val="0562C1"/>
                  </a:solidFill>
                </a:uFill>
                <a:latin typeface="Calibri"/>
                <a:cs typeface="Calibri"/>
                <a:hlinkClick r:id="rId4"/>
              </a:rPr>
              <a:t>MS17-010</a:t>
            </a:r>
            <a:r>
              <a:rPr sz="1400" spc="-5" dirty="0">
                <a:latin typeface="Calibri"/>
                <a:cs typeface="Calibri"/>
              </a:rPr>
              <a:t>)</a:t>
            </a:r>
            <a:endParaRPr sz="1400">
              <a:latin typeface="Calibri"/>
              <a:cs typeface="Calibri"/>
            </a:endParaRPr>
          </a:p>
          <a:p>
            <a:pPr marL="1135380" marR="69850" lvl="2" indent="-323215">
              <a:lnSpc>
                <a:spcPts val="1939"/>
              </a:lnSpc>
              <a:spcBef>
                <a:spcPts val="175"/>
              </a:spcBef>
              <a:buSzPct val="44444"/>
              <a:buFont typeface="Wingdings"/>
              <a:buChar char=""/>
              <a:tabLst>
                <a:tab pos="1135380" algn="l"/>
                <a:tab pos="1136015" algn="l"/>
              </a:tabLst>
            </a:pPr>
            <a:r>
              <a:rPr sz="1800" spc="-5" dirty="0">
                <a:latin typeface="Calibri"/>
                <a:cs typeface="Calibri"/>
              </a:rPr>
              <a:t>Sometimes</a:t>
            </a:r>
            <a:r>
              <a:rPr sz="1800" spc="5" dirty="0">
                <a:latin typeface="Calibri"/>
                <a:cs typeface="Calibri"/>
              </a:rPr>
              <a:t> </a:t>
            </a:r>
            <a:r>
              <a:rPr sz="1800" b="1" spc="-5" dirty="0">
                <a:latin typeface="Calibri"/>
                <a:cs typeface="Calibri"/>
              </a:rPr>
              <a:t>shares</a:t>
            </a:r>
            <a:r>
              <a:rPr sz="1800" b="1" spc="-20" dirty="0">
                <a:latin typeface="Calibri"/>
                <a:cs typeface="Calibri"/>
              </a:rPr>
              <a:t> </a:t>
            </a:r>
            <a:r>
              <a:rPr sz="1800" b="1" spc="-10" dirty="0">
                <a:latin typeface="Calibri"/>
                <a:cs typeface="Calibri"/>
              </a:rPr>
              <a:t>containing</a:t>
            </a:r>
            <a:r>
              <a:rPr sz="1800" b="1" spc="-35" dirty="0">
                <a:latin typeface="Calibri"/>
                <a:cs typeface="Calibri"/>
              </a:rPr>
              <a:t> </a:t>
            </a:r>
            <a:r>
              <a:rPr sz="1800" b="1" dirty="0">
                <a:latin typeface="Calibri"/>
                <a:cs typeface="Calibri"/>
              </a:rPr>
              <a:t>GP</a:t>
            </a:r>
            <a:r>
              <a:rPr sz="1800" b="1" spc="15" dirty="0">
                <a:latin typeface="Calibri"/>
                <a:cs typeface="Calibri"/>
              </a:rPr>
              <a:t> </a:t>
            </a:r>
            <a:r>
              <a:rPr sz="1800" b="1" dirty="0">
                <a:latin typeface="Calibri"/>
                <a:cs typeface="Calibri"/>
              </a:rPr>
              <a:t>policy</a:t>
            </a:r>
            <a:r>
              <a:rPr sz="1800" b="1" spc="-30" dirty="0">
                <a:latin typeface="Calibri"/>
                <a:cs typeface="Calibri"/>
              </a:rPr>
              <a:t> </a:t>
            </a:r>
            <a:r>
              <a:rPr sz="1800" b="1" spc="-5" dirty="0">
                <a:latin typeface="Calibri"/>
                <a:cs typeface="Calibri"/>
              </a:rPr>
              <a:t>files</a:t>
            </a:r>
            <a:r>
              <a:rPr sz="1800" b="1" spc="-10" dirty="0">
                <a:latin typeface="Calibri"/>
                <a:cs typeface="Calibri"/>
              </a:rPr>
              <a:t> </a:t>
            </a:r>
            <a:r>
              <a:rPr sz="1800" spc="-10" dirty="0">
                <a:latin typeface="Calibri"/>
                <a:cs typeface="Calibri"/>
              </a:rPr>
              <a:t>can</a:t>
            </a:r>
            <a:r>
              <a:rPr sz="1800" dirty="0">
                <a:latin typeface="Calibri"/>
                <a:cs typeface="Calibri"/>
              </a:rPr>
              <a:t> </a:t>
            </a:r>
            <a:r>
              <a:rPr sz="1800" spc="-10" dirty="0">
                <a:latin typeface="Calibri"/>
                <a:cs typeface="Calibri"/>
              </a:rPr>
              <a:t>contain</a:t>
            </a:r>
            <a:r>
              <a:rPr sz="1800" spc="20" dirty="0">
                <a:latin typeface="Calibri"/>
                <a:cs typeface="Calibri"/>
              </a:rPr>
              <a:t> </a:t>
            </a:r>
            <a:r>
              <a:rPr sz="1800" spc="-5" dirty="0">
                <a:latin typeface="Calibri"/>
                <a:cs typeface="Calibri"/>
              </a:rPr>
              <a:t>clear</a:t>
            </a:r>
            <a:r>
              <a:rPr sz="1800" spc="25" dirty="0">
                <a:latin typeface="Calibri"/>
                <a:cs typeface="Calibri"/>
              </a:rPr>
              <a:t> </a:t>
            </a:r>
            <a:r>
              <a:rPr sz="1800" spc="-15" dirty="0">
                <a:latin typeface="Calibri"/>
                <a:cs typeface="Calibri"/>
              </a:rPr>
              <a:t>text</a:t>
            </a:r>
            <a:r>
              <a:rPr sz="1800" dirty="0">
                <a:latin typeface="Calibri"/>
                <a:cs typeface="Calibri"/>
              </a:rPr>
              <a:t> </a:t>
            </a:r>
            <a:r>
              <a:rPr sz="1800" spc="-10" dirty="0">
                <a:latin typeface="Calibri"/>
                <a:cs typeface="Calibri"/>
              </a:rPr>
              <a:t>passwords</a:t>
            </a:r>
            <a:r>
              <a:rPr sz="1800" spc="-5" dirty="0">
                <a:latin typeface="Calibri"/>
                <a:cs typeface="Calibri"/>
              </a:rPr>
              <a:t> </a:t>
            </a:r>
            <a:r>
              <a:rPr sz="1800" spc="-15" dirty="0">
                <a:latin typeface="Calibri"/>
                <a:cs typeface="Calibri"/>
              </a:rPr>
              <a:t>(for </a:t>
            </a:r>
            <a:r>
              <a:rPr sz="1800" spc="-390" dirty="0">
                <a:latin typeface="Calibri"/>
                <a:cs typeface="Calibri"/>
              </a:rPr>
              <a:t> </a:t>
            </a:r>
            <a:r>
              <a:rPr sz="1800" spc="-10" dirty="0">
                <a:latin typeface="Calibri"/>
                <a:cs typeface="Calibri"/>
              </a:rPr>
              <a:t>example:</a:t>
            </a:r>
            <a:r>
              <a:rPr sz="1800" spc="10" dirty="0">
                <a:latin typeface="Calibri"/>
                <a:cs typeface="Calibri"/>
              </a:rPr>
              <a:t> </a:t>
            </a:r>
            <a:r>
              <a:rPr sz="1800" spc="-5" dirty="0">
                <a:latin typeface="Calibri"/>
                <a:cs typeface="Calibri"/>
              </a:rPr>
              <a:t>when</a:t>
            </a:r>
            <a:r>
              <a:rPr sz="1800" spc="10" dirty="0">
                <a:latin typeface="Calibri"/>
                <a:cs typeface="Calibri"/>
              </a:rPr>
              <a:t> </a:t>
            </a:r>
            <a:r>
              <a:rPr sz="1800" spc="-5" dirty="0">
                <a:latin typeface="Calibri"/>
                <a:cs typeface="Calibri"/>
              </a:rPr>
              <a:t>pushing</a:t>
            </a:r>
            <a:r>
              <a:rPr sz="1800" spc="5" dirty="0">
                <a:latin typeface="Calibri"/>
                <a:cs typeface="Calibri"/>
              </a:rPr>
              <a:t> </a:t>
            </a:r>
            <a:r>
              <a:rPr sz="1800" dirty="0">
                <a:latin typeface="Calibri"/>
                <a:cs typeface="Calibri"/>
              </a:rPr>
              <a:t>a</a:t>
            </a:r>
            <a:r>
              <a:rPr sz="1800" spc="10" dirty="0">
                <a:latin typeface="Calibri"/>
                <a:cs typeface="Calibri"/>
              </a:rPr>
              <a:t> </a:t>
            </a:r>
            <a:r>
              <a:rPr sz="1800" spc="-10" dirty="0">
                <a:latin typeface="Calibri"/>
                <a:cs typeface="Calibri"/>
              </a:rPr>
              <a:t>local</a:t>
            </a:r>
            <a:r>
              <a:rPr sz="1800" spc="10" dirty="0">
                <a:latin typeface="Calibri"/>
                <a:cs typeface="Calibri"/>
              </a:rPr>
              <a:t> </a:t>
            </a:r>
            <a:r>
              <a:rPr sz="1800" spc="-10" dirty="0">
                <a:latin typeface="Calibri"/>
                <a:cs typeface="Calibri"/>
              </a:rPr>
              <a:t>account</a:t>
            </a:r>
            <a:r>
              <a:rPr sz="1800" spc="5" dirty="0">
                <a:latin typeface="Calibri"/>
                <a:cs typeface="Calibri"/>
              </a:rPr>
              <a:t> </a:t>
            </a:r>
            <a:r>
              <a:rPr sz="1800" spc="-5" dirty="0">
                <a:latin typeface="Calibri"/>
                <a:cs typeface="Calibri"/>
              </a:rPr>
              <a:t>out</a:t>
            </a:r>
            <a:r>
              <a:rPr sz="1800" spc="5" dirty="0">
                <a:latin typeface="Calibri"/>
                <a:cs typeface="Calibri"/>
              </a:rPr>
              <a:t> </a:t>
            </a:r>
            <a:r>
              <a:rPr sz="1800" spc="-10" dirty="0">
                <a:latin typeface="Calibri"/>
                <a:cs typeface="Calibri"/>
              </a:rPr>
              <a:t>to</a:t>
            </a:r>
            <a:r>
              <a:rPr sz="1800" spc="-5" dirty="0">
                <a:latin typeface="Calibri"/>
                <a:cs typeface="Calibri"/>
              </a:rPr>
              <a:t> all</a:t>
            </a:r>
            <a:r>
              <a:rPr sz="1800" spc="5" dirty="0">
                <a:latin typeface="Calibri"/>
                <a:cs typeface="Calibri"/>
              </a:rPr>
              <a:t> </a:t>
            </a:r>
            <a:r>
              <a:rPr sz="1800" spc="-5" dirty="0">
                <a:latin typeface="Calibri"/>
                <a:cs typeface="Calibri"/>
              </a:rPr>
              <a:t>machines)</a:t>
            </a:r>
            <a:endParaRPr sz="1800">
              <a:latin typeface="Calibri"/>
              <a:cs typeface="Calibri"/>
            </a:endParaRPr>
          </a:p>
          <a:p>
            <a:pPr marL="1592580" lvl="3" indent="-323215" algn="just">
              <a:lnSpc>
                <a:spcPct val="100000"/>
              </a:lnSpc>
              <a:spcBef>
                <a:spcPts val="245"/>
              </a:spcBef>
              <a:buSzPct val="42857"/>
              <a:buFont typeface="Wingdings"/>
              <a:buChar char=""/>
              <a:tabLst>
                <a:tab pos="1592580" algn="l"/>
                <a:tab pos="1593215" algn="l"/>
              </a:tabLst>
            </a:pPr>
            <a:r>
              <a:rPr sz="1400" spc="-5" dirty="0">
                <a:latin typeface="Calibri"/>
                <a:cs typeface="Calibri"/>
              </a:rPr>
              <a:t>If these</a:t>
            </a:r>
            <a:r>
              <a:rPr sz="1400" spc="10" dirty="0">
                <a:latin typeface="Calibri"/>
                <a:cs typeface="Calibri"/>
              </a:rPr>
              <a:t> </a:t>
            </a:r>
            <a:r>
              <a:rPr sz="1400" spc="-10" dirty="0">
                <a:latin typeface="Calibri"/>
                <a:cs typeface="Calibri"/>
              </a:rPr>
              <a:t>aren’t</a:t>
            </a:r>
            <a:r>
              <a:rPr sz="1400" spc="20" dirty="0">
                <a:latin typeface="Calibri"/>
                <a:cs typeface="Calibri"/>
              </a:rPr>
              <a:t> </a:t>
            </a:r>
            <a:r>
              <a:rPr sz="1400" spc="-10" dirty="0">
                <a:latin typeface="Calibri"/>
                <a:cs typeface="Calibri"/>
              </a:rPr>
              <a:t>locked</a:t>
            </a:r>
            <a:r>
              <a:rPr sz="1400" spc="5" dirty="0">
                <a:latin typeface="Calibri"/>
                <a:cs typeface="Calibri"/>
              </a:rPr>
              <a:t> </a:t>
            </a:r>
            <a:r>
              <a:rPr sz="1400" spc="-5" dirty="0">
                <a:latin typeface="Calibri"/>
                <a:cs typeface="Calibri"/>
              </a:rPr>
              <a:t>down</a:t>
            </a:r>
            <a:r>
              <a:rPr sz="1400" spc="-15" dirty="0">
                <a:latin typeface="Calibri"/>
                <a:cs typeface="Calibri"/>
              </a:rPr>
              <a:t> </a:t>
            </a:r>
            <a:r>
              <a:rPr sz="1400" spc="-5" dirty="0">
                <a:latin typeface="Calibri"/>
                <a:cs typeface="Calibri"/>
              </a:rPr>
              <a:t>properly</a:t>
            </a:r>
            <a:r>
              <a:rPr sz="1400" dirty="0">
                <a:latin typeface="Calibri"/>
                <a:cs typeface="Calibri"/>
              </a:rPr>
              <a:t> </a:t>
            </a:r>
            <a:r>
              <a:rPr sz="1400" spc="-5" dirty="0">
                <a:latin typeface="Calibri"/>
                <a:cs typeface="Calibri"/>
              </a:rPr>
              <a:t>we</a:t>
            </a:r>
            <a:r>
              <a:rPr sz="1400" spc="-10" dirty="0">
                <a:latin typeface="Calibri"/>
                <a:cs typeface="Calibri"/>
              </a:rPr>
              <a:t> may</a:t>
            </a:r>
            <a:r>
              <a:rPr sz="1400" dirty="0">
                <a:latin typeface="Calibri"/>
                <a:cs typeface="Calibri"/>
              </a:rPr>
              <a:t> </a:t>
            </a:r>
            <a:r>
              <a:rPr sz="1400" spc="-5" dirty="0">
                <a:latin typeface="Calibri"/>
                <a:cs typeface="Calibri"/>
              </a:rPr>
              <a:t>be</a:t>
            </a:r>
            <a:r>
              <a:rPr sz="1400" spc="10" dirty="0">
                <a:latin typeface="Calibri"/>
                <a:cs typeface="Calibri"/>
              </a:rPr>
              <a:t> </a:t>
            </a:r>
            <a:r>
              <a:rPr sz="1400" spc="-5" dirty="0">
                <a:latin typeface="Calibri"/>
                <a:cs typeface="Calibri"/>
              </a:rPr>
              <a:t>able</a:t>
            </a:r>
            <a:r>
              <a:rPr sz="1400" spc="10" dirty="0">
                <a:latin typeface="Calibri"/>
                <a:cs typeface="Calibri"/>
              </a:rPr>
              <a:t> </a:t>
            </a:r>
            <a:r>
              <a:rPr sz="1400" spc="-10" dirty="0">
                <a:latin typeface="Calibri"/>
                <a:cs typeface="Calibri"/>
              </a:rPr>
              <a:t>to</a:t>
            </a:r>
            <a:r>
              <a:rPr sz="1400" dirty="0">
                <a:latin typeface="Calibri"/>
                <a:cs typeface="Calibri"/>
              </a:rPr>
              <a:t> </a:t>
            </a:r>
            <a:r>
              <a:rPr sz="1400" spc="-5" dirty="0">
                <a:latin typeface="Calibri"/>
                <a:cs typeface="Calibri"/>
              </a:rPr>
              <a:t>steal</a:t>
            </a:r>
            <a:r>
              <a:rPr sz="1400" spc="10" dirty="0">
                <a:latin typeface="Calibri"/>
                <a:cs typeface="Calibri"/>
              </a:rPr>
              <a:t> </a:t>
            </a:r>
            <a:r>
              <a:rPr sz="1400" spc="-5" dirty="0">
                <a:latin typeface="Calibri"/>
                <a:cs typeface="Calibri"/>
              </a:rPr>
              <a:t>powerful</a:t>
            </a:r>
            <a:r>
              <a:rPr sz="1400" spc="-25" dirty="0">
                <a:latin typeface="Calibri"/>
                <a:cs typeface="Calibri"/>
              </a:rPr>
              <a:t> </a:t>
            </a:r>
            <a:r>
              <a:rPr sz="1400" spc="-10" dirty="0">
                <a:latin typeface="Calibri"/>
                <a:cs typeface="Calibri"/>
              </a:rPr>
              <a:t>credentials</a:t>
            </a:r>
            <a:endParaRPr sz="1400">
              <a:latin typeface="Calibri"/>
              <a:cs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332174"/>
            <a:ext cx="4281805" cy="1080135"/>
          </a:xfrm>
          <a:prstGeom prst="rect">
            <a:avLst/>
          </a:prstGeom>
        </p:spPr>
        <p:txBody>
          <a:bodyPr vert="horz" wrap="square" lIns="0" tIns="74295" rIns="0" bIns="0" rtlCol="0">
            <a:spAutoFit/>
          </a:bodyPr>
          <a:lstStyle/>
          <a:p>
            <a:pPr marL="12700" marR="5080">
              <a:lnSpc>
                <a:spcPts val="3940"/>
              </a:lnSpc>
              <a:spcBef>
                <a:spcPts val="585"/>
              </a:spcBef>
            </a:pPr>
            <a:r>
              <a:rPr spc="10" dirty="0"/>
              <a:t>Windows</a:t>
            </a:r>
            <a:r>
              <a:rPr spc="-30" dirty="0"/>
              <a:t> </a:t>
            </a:r>
            <a:r>
              <a:rPr spc="15" dirty="0"/>
              <a:t>Domains</a:t>
            </a:r>
            <a:r>
              <a:rPr spc="-30" dirty="0"/>
              <a:t> </a:t>
            </a:r>
            <a:r>
              <a:rPr spc="15" dirty="0"/>
              <a:t>and </a:t>
            </a:r>
            <a:r>
              <a:rPr spc="-800" dirty="0"/>
              <a:t> </a:t>
            </a:r>
            <a:r>
              <a:rPr spc="5" dirty="0"/>
              <a:t>Active</a:t>
            </a:r>
            <a:r>
              <a:rPr spc="10" dirty="0"/>
              <a:t> </a:t>
            </a:r>
            <a:r>
              <a:rPr dirty="0"/>
              <a:t>Directory</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662964"/>
            <a:ext cx="6917055" cy="3337560"/>
          </a:xfrm>
          <a:prstGeom prst="rect">
            <a:avLst/>
          </a:prstGeom>
        </p:spPr>
        <p:txBody>
          <a:bodyPr vert="horz" wrap="square" lIns="0" tIns="127635" rIns="0" bIns="0" rtlCol="0">
            <a:spAutoFit/>
          </a:bodyPr>
          <a:lstStyle/>
          <a:p>
            <a:pPr marL="335280" indent="-323215">
              <a:lnSpc>
                <a:spcPct val="100000"/>
              </a:lnSpc>
              <a:spcBef>
                <a:spcPts val="1005"/>
              </a:spcBef>
              <a:buSzPct val="44642"/>
              <a:buFont typeface="Wingdings"/>
              <a:buChar char=""/>
              <a:tabLst>
                <a:tab pos="335280" algn="l"/>
                <a:tab pos="335915" algn="l"/>
              </a:tabLst>
            </a:pPr>
            <a:r>
              <a:rPr sz="2800" spc="-15" dirty="0">
                <a:latin typeface="Calibri"/>
                <a:cs typeface="Calibri"/>
              </a:rPr>
              <a:t>More</a:t>
            </a:r>
            <a:r>
              <a:rPr sz="2800" spc="10" dirty="0">
                <a:latin typeface="Calibri"/>
                <a:cs typeface="Calibri"/>
              </a:rPr>
              <a:t> </a:t>
            </a:r>
            <a:r>
              <a:rPr sz="2800" spc="-15" dirty="0">
                <a:latin typeface="Calibri"/>
                <a:cs typeface="Calibri"/>
              </a:rPr>
              <a:t>important</a:t>
            </a:r>
            <a:r>
              <a:rPr sz="2800" spc="25" dirty="0">
                <a:latin typeface="Calibri"/>
                <a:cs typeface="Calibri"/>
              </a:rPr>
              <a:t> </a:t>
            </a:r>
            <a:r>
              <a:rPr sz="2800" spc="-5" dirty="0">
                <a:latin typeface="Calibri"/>
                <a:cs typeface="Calibri"/>
              </a:rPr>
              <a:t>services</a:t>
            </a:r>
            <a:r>
              <a:rPr sz="2800" spc="20" dirty="0">
                <a:latin typeface="Calibri"/>
                <a:cs typeface="Calibri"/>
              </a:rPr>
              <a:t> </a:t>
            </a:r>
            <a:r>
              <a:rPr sz="2800" spc="-10" dirty="0">
                <a:latin typeface="Calibri"/>
                <a:cs typeface="Calibri"/>
              </a:rPr>
              <a:t>in</a:t>
            </a:r>
            <a:r>
              <a:rPr sz="2800" spc="10" dirty="0">
                <a:latin typeface="Calibri"/>
                <a:cs typeface="Calibri"/>
              </a:rPr>
              <a:t> </a:t>
            </a:r>
            <a:r>
              <a:rPr sz="2800" spc="-5" dirty="0">
                <a:latin typeface="Calibri"/>
                <a:cs typeface="Calibri"/>
              </a:rPr>
              <a:t>a</a:t>
            </a:r>
            <a:r>
              <a:rPr sz="2800" spc="-10" dirty="0">
                <a:latin typeface="Calibri"/>
                <a:cs typeface="Calibri"/>
              </a:rPr>
              <a:t> domain</a:t>
            </a:r>
            <a:endParaRPr sz="2800">
              <a:latin typeface="Calibri"/>
              <a:cs typeface="Calibri"/>
            </a:endParaRPr>
          </a:p>
          <a:p>
            <a:pPr marL="736600" lvl="1" indent="-325120">
              <a:lnSpc>
                <a:spcPct val="100000"/>
              </a:lnSpc>
              <a:spcBef>
                <a:spcPts val="655"/>
              </a:spcBef>
              <a:buSzPct val="45000"/>
              <a:buFont typeface="Wingdings"/>
              <a:buChar char=""/>
              <a:tabLst>
                <a:tab pos="735965" algn="l"/>
                <a:tab pos="736600" algn="l"/>
              </a:tabLst>
            </a:pPr>
            <a:r>
              <a:rPr sz="2000" b="1" dirty="0">
                <a:latin typeface="Calibri"/>
                <a:cs typeface="Calibri"/>
              </a:rPr>
              <a:t>DNS</a:t>
            </a:r>
            <a:r>
              <a:rPr sz="2000" b="1" spc="-15" dirty="0">
                <a:latin typeface="Calibri"/>
                <a:cs typeface="Calibri"/>
              </a:rPr>
              <a:t> </a:t>
            </a:r>
            <a:r>
              <a:rPr sz="2000" dirty="0">
                <a:latin typeface="Calibri"/>
                <a:cs typeface="Calibri"/>
              </a:rPr>
              <a:t>– Without</a:t>
            </a:r>
            <a:r>
              <a:rPr sz="2000" spc="-25" dirty="0">
                <a:latin typeface="Calibri"/>
                <a:cs typeface="Calibri"/>
              </a:rPr>
              <a:t> </a:t>
            </a:r>
            <a:r>
              <a:rPr sz="2000" spc="-5" dirty="0">
                <a:latin typeface="Calibri"/>
                <a:cs typeface="Calibri"/>
              </a:rPr>
              <a:t>secured</a:t>
            </a:r>
            <a:r>
              <a:rPr sz="2000" dirty="0">
                <a:latin typeface="Calibri"/>
                <a:cs typeface="Calibri"/>
              </a:rPr>
              <a:t> and</a:t>
            </a:r>
            <a:r>
              <a:rPr sz="2000" spc="-10" dirty="0">
                <a:latin typeface="Calibri"/>
                <a:cs typeface="Calibri"/>
              </a:rPr>
              <a:t> </a:t>
            </a:r>
            <a:r>
              <a:rPr sz="2000" spc="-5" dirty="0">
                <a:latin typeface="Calibri"/>
                <a:cs typeface="Calibri"/>
              </a:rPr>
              <a:t>reliable</a:t>
            </a:r>
            <a:r>
              <a:rPr sz="2000" spc="5" dirty="0">
                <a:latin typeface="Calibri"/>
                <a:cs typeface="Calibri"/>
              </a:rPr>
              <a:t> </a:t>
            </a:r>
            <a:r>
              <a:rPr sz="2000" dirty="0">
                <a:latin typeface="Calibri"/>
                <a:cs typeface="Calibri"/>
              </a:rPr>
              <a:t>DNS,</a:t>
            </a:r>
            <a:r>
              <a:rPr sz="2000" spc="-20" dirty="0">
                <a:latin typeface="Calibri"/>
                <a:cs typeface="Calibri"/>
              </a:rPr>
              <a:t> </a:t>
            </a:r>
            <a:r>
              <a:rPr sz="2000" spc="-5" dirty="0">
                <a:latin typeface="Calibri"/>
                <a:cs typeface="Calibri"/>
              </a:rPr>
              <a:t>domains</a:t>
            </a:r>
            <a:r>
              <a:rPr sz="2000" spc="-15" dirty="0">
                <a:latin typeface="Calibri"/>
                <a:cs typeface="Calibri"/>
              </a:rPr>
              <a:t> </a:t>
            </a:r>
            <a:r>
              <a:rPr sz="2000" spc="-10" dirty="0">
                <a:latin typeface="Calibri"/>
                <a:cs typeface="Calibri"/>
              </a:rPr>
              <a:t>fall</a:t>
            </a:r>
            <a:r>
              <a:rPr sz="2000" spc="5" dirty="0">
                <a:latin typeface="Calibri"/>
                <a:cs typeface="Calibri"/>
              </a:rPr>
              <a:t> </a:t>
            </a:r>
            <a:r>
              <a:rPr sz="2000" spc="-5" dirty="0">
                <a:latin typeface="Calibri"/>
                <a:cs typeface="Calibri"/>
              </a:rPr>
              <a:t>apart</a:t>
            </a:r>
            <a:endParaRPr sz="2000">
              <a:latin typeface="Calibri"/>
              <a:cs typeface="Calibri"/>
            </a:endParaRPr>
          </a:p>
          <a:p>
            <a:pPr marL="1135380" lvl="2" indent="-323215">
              <a:lnSpc>
                <a:spcPct val="100000"/>
              </a:lnSpc>
              <a:spcBef>
                <a:spcPts val="234"/>
              </a:spcBef>
              <a:buSzPct val="43750"/>
              <a:buFont typeface="Wingdings"/>
              <a:buChar char=""/>
              <a:tabLst>
                <a:tab pos="1135380" algn="l"/>
                <a:tab pos="1136015" algn="l"/>
              </a:tabLst>
            </a:pPr>
            <a:r>
              <a:rPr sz="1600" spc="-15" dirty="0">
                <a:latin typeface="Calibri"/>
                <a:cs typeface="Calibri"/>
              </a:rPr>
              <a:t>Kerberos,</a:t>
            </a:r>
            <a:r>
              <a:rPr sz="1600" spc="60" dirty="0">
                <a:latin typeface="Calibri"/>
                <a:cs typeface="Calibri"/>
              </a:rPr>
              <a:t> </a:t>
            </a:r>
            <a:r>
              <a:rPr sz="1600" spc="-5" dirty="0">
                <a:latin typeface="Calibri"/>
                <a:cs typeface="Calibri"/>
              </a:rPr>
              <a:t>the</a:t>
            </a:r>
            <a:r>
              <a:rPr sz="1600" spc="-10" dirty="0">
                <a:latin typeface="Calibri"/>
                <a:cs typeface="Calibri"/>
              </a:rPr>
              <a:t> </a:t>
            </a:r>
            <a:r>
              <a:rPr sz="1600" spc="-5" dirty="0">
                <a:latin typeface="Calibri"/>
                <a:cs typeface="Calibri"/>
              </a:rPr>
              <a:t>underlying</a:t>
            </a:r>
            <a:r>
              <a:rPr sz="1600" spc="-10" dirty="0">
                <a:latin typeface="Calibri"/>
                <a:cs typeface="Calibri"/>
              </a:rPr>
              <a:t> </a:t>
            </a:r>
            <a:r>
              <a:rPr sz="1600" spc="-5" dirty="0">
                <a:latin typeface="Calibri"/>
                <a:cs typeface="Calibri"/>
              </a:rPr>
              <a:t>auth</a:t>
            </a:r>
            <a:r>
              <a:rPr sz="1600" spc="-10" dirty="0">
                <a:latin typeface="Calibri"/>
                <a:cs typeface="Calibri"/>
              </a:rPr>
              <a:t> </a:t>
            </a:r>
            <a:r>
              <a:rPr sz="1600" spc="-5" dirty="0">
                <a:latin typeface="Calibri"/>
                <a:cs typeface="Calibri"/>
              </a:rPr>
              <a:t>mechanism,</a:t>
            </a:r>
            <a:r>
              <a:rPr sz="1600" spc="10" dirty="0">
                <a:latin typeface="Calibri"/>
                <a:cs typeface="Calibri"/>
              </a:rPr>
              <a:t> </a:t>
            </a:r>
            <a:r>
              <a:rPr sz="1600" spc="-10" dirty="0">
                <a:latin typeface="Calibri"/>
                <a:cs typeface="Calibri"/>
              </a:rPr>
              <a:t>requires</a:t>
            </a:r>
            <a:r>
              <a:rPr sz="1600" spc="25" dirty="0">
                <a:latin typeface="Calibri"/>
                <a:cs typeface="Calibri"/>
              </a:rPr>
              <a:t> </a:t>
            </a:r>
            <a:r>
              <a:rPr sz="1600" spc="-10" dirty="0">
                <a:latin typeface="Calibri"/>
                <a:cs typeface="Calibri"/>
              </a:rPr>
              <a:t>trusted</a:t>
            </a:r>
            <a:r>
              <a:rPr sz="1600" spc="15" dirty="0">
                <a:latin typeface="Calibri"/>
                <a:cs typeface="Calibri"/>
              </a:rPr>
              <a:t> </a:t>
            </a:r>
            <a:r>
              <a:rPr sz="1600" spc="-5" dirty="0">
                <a:latin typeface="Calibri"/>
                <a:cs typeface="Calibri"/>
              </a:rPr>
              <a:t>DNS</a:t>
            </a:r>
            <a:endParaRPr sz="1600">
              <a:latin typeface="Calibri"/>
              <a:cs typeface="Calibri"/>
            </a:endParaRPr>
          </a:p>
          <a:p>
            <a:pPr marL="1135380" lvl="2" indent="-323215">
              <a:lnSpc>
                <a:spcPct val="100000"/>
              </a:lnSpc>
              <a:spcBef>
                <a:spcPts val="190"/>
              </a:spcBef>
              <a:buSzPct val="43750"/>
              <a:buFont typeface="Wingdings"/>
              <a:buChar char=""/>
              <a:tabLst>
                <a:tab pos="1135380" algn="l"/>
                <a:tab pos="1136015" algn="l"/>
              </a:tabLst>
            </a:pPr>
            <a:r>
              <a:rPr sz="1600" spc="-35" dirty="0">
                <a:latin typeface="Calibri"/>
                <a:cs typeface="Calibri"/>
              </a:rPr>
              <a:t>Yes,</a:t>
            </a:r>
            <a:r>
              <a:rPr sz="1600" spc="-5" dirty="0">
                <a:latin typeface="Calibri"/>
                <a:cs typeface="Calibri"/>
              </a:rPr>
              <a:t> </a:t>
            </a:r>
            <a:r>
              <a:rPr sz="1600" dirty="0">
                <a:latin typeface="Calibri"/>
                <a:cs typeface="Calibri"/>
              </a:rPr>
              <a:t>this</a:t>
            </a:r>
            <a:r>
              <a:rPr sz="1600" spc="-25" dirty="0">
                <a:latin typeface="Calibri"/>
                <a:cs typeface="Calibri"/>
              </a:rPr>
              <a:t> </a:t>
            </a:r>
            <a:r>
              <a:rPr sz="1600" spc="-10" dirty="0">
                <a:latin typeface="Calibri"/>
                <a:cs typeface="Calibri"/>
              </a:rPr>
              <a:t>can </a:t>
            </a:r>
            <a:r>
              <a:rPr sz="1600" spc="-5" dirty="0">
                <a:latin typeface="Calibri"/>
                <a:cs typeface="Calibri"/>
              </a:rPr>
              <a:t>be a</a:t>
            </a:r>
            <a:r>
              <a:rPr sz="1600" spc="-20" dirty="0">
                <a:latin typeface="Calibri"/>
                <a:cs typeface="Calibri"/>
              </a:rPr>
              <a:t> </a:t>
            </a:r>
            <a:r>
              <a:rPr sz="1600" spc="-10" dirty="0">
                <a:latin typeface="Calibri"/>
                <a:cs typeface="Calibri"/>
              </a:rPr>
              <a:t>problem!</a:t>
            </a:r>
            <a:endParaRPr sz="1600">
              <a:latin typeface="Calibri"/>
              <a:cs typeface="Calibri"/>
            </a:endParaRPr>
          </a:p>
          <a:p>
            <a:pPr lvl="2">
              <a:lnSpc>
                <a:spcPct val="100000"/>
              </a:lnSpc>
              <a:spcBef>
                <a:spcPts val="20"/>
              </a:spcBef>
              <a:buFont typeface="Wingdings"/>
              <a:buChar char=""/>
            </a:pPr>
            <a:endParaRPr sz="1700">
              <a:latin typeface="Calibri"/>
              <a:cs typeface="Calibri"/>
            </a:endParaRPr>
          </a:p>
          <a:p>
            <a:pPr marL="736600" lvl="1" indent="-325120">
              <a:lnSpc>
                <a:spcPct val="100000"/>
              </a:lnSpc>
              <a:buSzPct val="45000"/>
              <a:buFont typeface="Wingdings"/>
              <a:buChar char=""/>
              <a:tabLst>
                <a:tab pos="735965" algn="l"/>
                <a:tab pos="736600" algn="l"/>
              </a:tabLst>
            </a:pPr>
            <a:r>
              <a:rPr sz="2000" spc="-5" dirty="0">
                <a:latin typeface="Calibri"/>
                <a:cs typeface="Calibri"/>
              </a:rPr>
              <a:t>DHCP</a:t>
            </a:r>
            <a:endParaRPr sz="2000">
              <a:latin typeface="Calibri"/>
              <a:cs typeface="Calibri"/>
            </a:endParaRPr>
          </a:p>
          <a:p>
            <a:pPr lvl="1">
              <a:lnSpc>
                <a:spcPct val="100000"/>
              </a:lnSpc>
              <a:spcBef>
                <a:spcPts val="40"/>
              </a:spcBef>
              <a:buFont typeface="Wingdings"/>
              <a:buChar char=""/>
            </a:pPr>
            <a:endParaRPr sz="2100">
              <a:latin typeface="Calibri"/>
              <a:cs typeface="Calibri"/>
            </a:endParaRPr>
          </a:p>
          <a:p>
            <a:pPr marL="736600" lvl="1" indent="-325120">
              <a:lnSpc>
                <a:spcPct val="100000"/>
              </a:lnSpc>
              <a:buSzPct val="45000"/>
              <a:buFont typeface="Wingdings"/>
              <a:buChar char=""/>
              <a:tabLst>
                <a:tab pos="735965" algn="l"/>
                <a:tab pos="736600" algn="l"/>
              </a:tabLst>
            </a:pPr>
            <a:r>
              <a:rPr sz="2000" spc="-5" dirty="0">
                <a:latin typeface="Calibri"/>
                <a:cs typeface="Calibri"/>
              </a:rPr>
              <a:t>Email</a:t>
            </a:r>
            <a:endParaRPr sz="2000">
              <a:latin typeface="Calibri"/>
              <a:cs typeface="Calibri"/>
            </a:endParaRPr>
          </a:p>
          <a:p>
            <a:pPr lvl="1">
              <a:lnSpc>
                <a:spcPct val="100000"/>
              </a:lnSpc>
              <a:spcBef>
                <a:spcPts val="30"/>
              </a:spcBef>
              <a:buFont typeface="Wingdings"/>
              <a:buChar char=""/>
            </a:pPr>
            <a:endParaRPr sz="2100">
              <a:latin typeface="Calibri"/>
              <a:cs typeface="Calibri"/>
            </a:endParaRPr>
          </a:p>
          <a:p>
            <a:pPr marL="736600" lvl="1" indent="-325120">
              <a:lnSpc>
                <a:spcPct val="100000"/>
              </a:lnSpc>
              <a:buSzPct val="45000"/>
              <a:buFont typeface="Wingdings"/>
              <a:buChar char=""/>
              <a:tabLst>
                <a:tab pos="735965" algn="l"/>
                <a:tab pos="736600" algn="l"/>
              </a:tabLst>
            </a:pPr>
            <a:r>
              <a:rPr sz="2000" dirty="0">
                <a:latin typeface="Calibri"/>
                <a:cs typeface="Calibri"/>
              </a:rPr>
              <a:t>MSSQL</a:t>
            </a:r>
            <a:r>
              <a:rPr sz="2000" spc="-40" dirty="0">
                <a:latin typeface="Calibri"/>
                <a:cs typeface="Calibri"/>
              </a:rPr>
              <a:t> </a:t>
            </a:r>
            <a:r>
              <a:rPr sz="2000" dirty="0">
                <a:latin typeface="Calibri"/>
                <a:cs typeface="Calibri"/>
              </a:rPr>
              <a:t>DB</a:t>
            </a:r>
            <a:endParaRPr sz="2000">
              <a:latin typeface="Calibri"/>
              <a:cs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332174"/>
            <a:ext cx="4281805" cy="1080135"/>
          </a:xfrm>
          <a:prstGeom prst="rect">
            <a:avLst/>
          </a:prstGeom>
        </p:spPr>
        <p:txBody>
          <a:bodyPr vert="horz" wrap="square" lIns="0" tIns="74295" rIns="0" bIns="0" rtlCol="0">
            <a:spAutoFit/>
          </a:bodyPr>
          <a:lstStyle/>
          <a:p>
            <a:pPr marL="12700" marR="5080">
              <a:lnSpc>
                <a:spcPts val="3940"/>
              </a:lnSpc>
              <a:spcBef>
                <a:spcPts val="585"/>
              </a:spcBef>
            </a:pPr>
            <a:r>
              <a:rPr spc="10" dirty="0"/>
              <a:t>Windows</a:t>
            </a:r>
            <a:r>
              <a:rPr spc="-30" dirty="0"/>
              <a:t> </a:t>
            </a:r>
            <a:r>
              <a:rPr spc="15" dirty="0"/>
              <a:t>Domains</a:t>
            </a:r>
            <a:r>
              <a:rPr spc="-30" dirty="0"/>
              <a:t> </a:t>
            </a:r>
            <a:r>
              <a:rPr spc="15" dirty="0"/>
              <a:t>and </a:t>
            </a:r>
            <a:r>
              <a:rPr spc="-800" dirty="0"/>
              <a:t> </a:t>
            </a:r>
            <a:r>
              <a:rPr spc="5" dirty="0"/>
              <a:t>Active</a:t>
            </a:r>
            <a:r>
              <a:rPr spc="10" dirty="0"/>
              <a:t> </a:t>
            </a:r>
            <a:r>
              <a:rPr dirty="0"/>
              <a:t>Directory</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668114"/>
            <a:ext cx="8427085" cy="4906010"/>
          </a:xfrm>
          <a:prstGeom prst="rect">
            <a:avLst/>
          </a:prstGeom>
        </p:spPr>
        <p:txBody>
          <a:bodyPr vert="horz" wrap="square" lIns="0" tIns="85725" rIns="0" bIns="0" rtlCol="0">
            <a:spAutoFit/>
          </a:bodyPr>
          <a:lstStyle/>
          <a:p>
            <a:pPr marL="12700">
              <a:lnSpc>
                <a:spcPct val="100000"/>
              </a:lnSpc>
              <a:spcBef>
                <a:spcPts val="675"/>
              </a:spcBef>
            </a:pPr>
            <a:r>
              <a:rPr sz="2600" spc="-5" dirty="0">
                <a:latin typeface="Calibri"/>
                <a:cs typeface="Calibri"/>
              </a:rPr>
              <a:t>Common</a:t>
            </a:r>
            <a:r>
              <a:rPr sz="2600" spc="-10" dirty="0">
                <a:latin typeface="Calibri"/>
                <a:cs typeface="Calibri"/>
              </a:rPr>
              <a:t> </a:t>
            </a:r>
            <a:r>
              <a:rPr sz="2600" spc="-5" dirty="0">
                <a:latin typeface="Calibri"/>
                <a:cs typeface="Calibri"/>
              </a:rPr>
              <a:t>domain</a:t>
            </a:r>
            <a:r>
              <a:rPr sz="2600" spc="-10" dirty="0">
                <a:latin typeface="Calibri"/>
                <a:cs typeface="Calibri"/>
              </a:rPr>
              <a:t> </a:t>
            </a:r>
            <a:r>
              <a:rPr sz="2600" dirty="0">
                <a:latin typeface="Calibri"/>
                <a:cs typeface="Calibri"/>
              </a:rPr>
              <a:t>security</a:t>
            </a:r>
            <a:r>
              <a:rPr sz="2600" spc="-30" dirty="0">
                <a:latin typeface="Calibri"/>
                <a:cs typeface="Calibri"/>
              </a:rPr>
              <a:t> </a:t>
            </a:r>
            <a:r>
              <a:rPr sz="2600" spc="-10" dirty="0">
                <a:latin typeface="Calibri"/>
                <a:cs typeface="Calibri"/>
              </a:rPr>
              <a:t>problems</a:t>
            </a:r>
            <a:endParaRPr sz="2600">
              <a:latin typeface="Calibri"/>
              <a:cs typeface="Calibri"/>
            </a:endParaRPr>
          </a:p>
          <a:p>
            <a:pPr marL="736600" indent="-325120">
              <a:lnSpc>
                <a:spcPct val="100000"/>
              </a:lnSpc>
              <a:spcBef>
                <a:spcPts val="409"/>
              </a:spcBef>
              <a:buSzPct val="44736"/>
              <a:buFont typeface="Wingdings"/>
              <a:buChar char=""/>
              <a:tabLst>
                <a:tab pos="735965" algn="l"/>
                <a:tab pos="736600" algn="l"/>
              </a:tabLst>
            </a:pPr>
            <a:r>
              <a:rPr sz="1900" spc="-65" dirty="0">
                <a:latin typeface="Calibri"/>
                <a:cs typeface="Calibri"/>
              </a:rPr>
              <a:t>Too</a:t>
            </a:r>
            <a:r>
              <a:rPr sz="1900" spc="-25" dirty="0">
                <a:latin typeface="Calibri"/>
                <a:cs typeface="Calibri"/>
              </a:rPr>
              <a:t> </a:t>
            </a:r>
            <a:r>
              <a:rPr sz="1900" spc="-15" dirty="0">
                <a:latin typeface="Calibri"/>
                <a:cs typeface="Calibri"/>
              </a:rPr>
              <a:t>many administrators</a:t>
            </a:r>
            <a:endParaRPr sz="1900">
              <a:latin typeface="Calibri"/>
              <a:cs typeface="Calibri"/>
            </a:endParaRPr>
          </a:p>
          <a:p>
            <a:pPr>
              <a:lnSpc>
                <a:spcPct val="100000"/>
              </a:lnSpc>
              <a:spcBef>
                <a:spcPts val="15"/>
              </a:spcBef>
              <a:buFont typeface="Wingdings"/>
              <a:buChar char=""/>
            </a:pPr>
            <a:endParaRPr sz="1650">
              <a:latin typeface="Calibri"/>
              <a:cs typeface="Calibri"/>
            </a:endParaRPr>
          </a:p>
          <a:p>
            <a:pPr marL="736600" indent="-325120">
              <a:lnSpc>
                <a:spcPct val="100000"/>
              </a:lnSpc>
              <a:buSzPct val="44736"/>
              <a:buFont typeface="Wingdings"/>
              <a:buChar char=""/>
              <a:tabLst>
                <a:tab pos="735965" algn="l"/>
                <a:tab pos="736600" algn="l"/>
              </a:tabLst>
            </a:pPr>
            <a:r>
              <a:rPr sz="1900" spc="-30" dirty="0">
                <a:latin typeface="Calibri"/>
                <a:cs typeface="Calibri"/>
              </a:rPr>
              <a:t>Trusts</a:t>
            </a:r>
            <a:r>
              <a:rPr sz="1900" spc="-15" dirty="0">
                <a:latin typeface="Calibri"/>
                <a:cs typeface="Calibri"/>
              </a:rPr>
              <a:t> </a:t>
            </a:r>
            <a:r>
              <a:rPr sz="1900" spc="-5" dirty="0">
                <a:latin typeface="Calibri"/>
                <a:cs typeface="Calibri"/>
              </a:rPr>
              <a:t>with</a:t>
            </a:r>
            <a:r>
              <a:rPr sz="1900" spc="10" dirty="0">
                <a:latin typeface="Calibri"/>
                <a:cs typeface="Calibri"/>
              </a:rPr>
              <a:t> </a:t>
            </a:r>
            <a:r>
              <a:rPr sz="1900" spc="-5" dirty="0">
                <a:latin typeface="Calibri"/>
                <a:cs typeface="Calibri"/>
              </a:rPr>
              <a:t>other</a:t>
            </a:r>
            <a:r>
              <a:rPr sz="1900" spc="10" dirty="0">
                <a:latin typeface="Calibri"/>
                <a:cs typeface="Calibri"/>
              </a:rPr>
              <a:t> </a:t>
            </a:r>
            <a:r>
              <a:rPr sz="1900" spc="-10" dirty="0">
                <a:latin typeface="Calibri"/>
                <a:cs typeface="Calibri"/>
              </a:rPr>
              <a:t>domains</a:t>
            </a:r>
            <a:r>
              <a:rPr sz="1900" dirty="0">
                <a:latin typeface="Calibri"/>
                <a:cs typeface="Calibri"/>
              </a:rPr>
              <a:t> </a:t>
            </a:r>
            <a:r>
              <a:rPr sz="1900" spc="-5" dirty="0">
                <a:latin typeface="Calibri"/>
                <a:cs typeface="Calibri"/>
              </a:rPr>
              <a:t>that</a:t>
            </a:r>
            <a:r>
              <a:rPr sz="1900" dirty="0">
                <a:latin typeface="Calibri"/>
                <a:cs typeface="Calibri"/>
              </a:rPr>
              <a:t> </a:t>
            </a:r>
            <a:r>
              <a:rPr sz="1900" spc="-15" dirty="0">
                <a:latin typeface="Calibri"/>
                <a:cs typeface="Calibri"/>
              </a:rPr>
              <a:t>are</a:t>
            </a:r>
            <a:r>
              <a:rPr sz="1900" spc="5" dirty="0">
                <a:latin typeface="Calibri"/>
                <a:cs typeface="Calibri"/>
              </a:rPr>
              <a:t> </a:t>
            </a:r>
            <a:r>
              <a:rPr sz="1900" spc="-10" dirty="0">
                <a:latin typeface="Calibri"/>
                <a:cs typeface="Calibri"/>
              </a:rPr>
              <a:t>insecure</a:t>
            </a:r>
            <a:endParaRPr sz="1900">
              <a:latin typeface="Calibri"/>
              <a:cs typeface="Calibri"/>
            </a:endParaRPr>
          </a:p>
          <a:p>
            <a:pPr>
              <a:lnSpc>
                <a:spcPct val="100000"/>
              </a:lnSpc>
              <a:spcBef>
                <a:spcPts val="10"/>
              </a:spcBef>
              <a:buFont typeface="Wingdings"/>
              <a:buChar char=""/>
            </a:pPr>
            <a:endParaRPr sz="1650">
              <a:latin typeface="Calibri"/>
              <a:cs typeface="Calibri"/>
            </a:endParaRPr>
          </a:p>
          <a:p>
            <a:pPr marL="736600" indent="-325120">
              <a:lnSpc>
                <a:spcPct val="100000"/>
              </a:lnSpc>
              <a:buSzPct val="44736"/>
              <a:buFont typeface="Wingdings"/>
              <a:buChar char=""/>
              <a:tabLst>
                <a:tab pos="735965" algn="l"/>
                <a:tab pos="736600" algn="l"/>
              </a:tabLst>
            </a:pPr>
            <a:r>
              <a:rPr sz="1900" spc="-15" dirty="0">
                <a:latin typeface="Calibri"/>
                <a:cs typeface="Calibri"/>
              </a:rPr>
              <a:t>Default</a:t>
            </a:r>
            <a:r>
              <a:rPr sz="1900" spc="15" dirty="0">
                <a:latin typeface="Calibri"/>
                <a:cs typeface="Calibri"/>
              </a:rPr>
              <a:t> </a:t>
            </a:r>
            <a:r>
              <a:rPr sz="1900" spc="-10" dirty="0">
                <a:latin typeface="Calibri"/>
                <a:cs typeface="Calibri"/>
              </a:rPr>
              <a:t>accounts </a:t>
            </a:r>
            <a:r>
              <a:rPr sz="1900" spc="-5" dirty="0">
                <a:latin typeface="Calibri"/>
                <a:cs typeface="Calibri"/>
              </a:rPr>
              <a:t>(Local </a:t>
            </a:r>
            <a:r>
              <a:rPr sz="1900" spc="-10" dirty="0">
                <a:latin typeface="Calibri"/>
                <a:cs typeface="Calibri"/>
              </a:rPr>
              <a:t>admin,</a:t>
            </a:r>
            <a:r>
              <a:rPr sz="1900" spc="5" dirty="0">
                <a:latin typeface="Calibri"/>
                <a:cs typeface="Calibri"/>
              </a:rPr>
              <a:t> </a:t>
            </a:r>
            <a:r>
              <a:rPr sz="1900" spc="-10" dirty="0">
                <a:latin typeface="Calibri"/>
                <a:cs typeface="Calibri"/>
              </a:rPr>
              <a:t>guest)</a:t>
            </a:r>
            <a:endParaRPr sz="1900">
              <a:latin typeface="Calibri"/>
              <a:cs typeface="Calibri"/>
            </a:endParaRPr>
          </a:p>
          <a:p>
            <a:pPr>
              <a:lnSpc>
                <a:spcPct val="100000"/>
              </a:lnSpc>
              <a:spcBef>
                <a:spcPts val="5"/>
              </a:spcBef>
              <a:buFont typeface="Wingdings"/>
              <a:buChar char=""/>
            </a:pPr>
            <a:endParaRPr sz="1650">
              <a:latin typeface="Calibri"/>
              <a:cs typeface="Calibri"/>
            </a:endParaRPr>
          </a:p>
          <a:p>
            <a:pPr marL="736600" indent="-325120">
              <a:lnSpc>
                <a:spcPct val="100000"/>
              </a:lnSpc>
              <a:buSzPct val="44736"/>
              <a:buFont typeface="Wingdings"/>
              <a:buChar char=""/>
              <a:tabLst>
                <a:tab pos="735965" algn="l"/>
                <a:tab pos="736600" algn="l"/>
              </a:tabLst>
            </a:pPr>
            <a:r>
              <a:rPr sz="1900" spc="-15" dirty="0">
                <a:latin typeface="Calibri"/>
                <a:cs typeface="Calibri"/>
              </a:rPr>
              <a:t>Overlooked/forgotten</a:t>
            </a:r>
            <a:r>
              <a:rPr sz="1900" spc="30" dirty="0">
                <a:latin typeface="Calibri"/>
                <a:cs typeface="Calibri"/>
              </a:rPr>
              <a:t> </a:t>
            </a:r>
            <a:r>
              <a:rPr sz="1900" spc="-5" dirty="0">
                <a:latin typeface="Calibri"/>
                <a:cs typeface="Calibri"/>
              </a:rPr>
              <a:t>policies or</a:t>
            </a:r>
            <a:r>
              <a:rPr sz="1900" spc="-10" dirty="0">
                <a:latin typeface="Calibri"/>
                <a:cs typeface="Calibri"/>
              </a:rPr>
              <a:t> misconfiguration</a:t>
            </a:r>
            <a:endParaRPr sz="1900">
              <a:latin typeface="Calibri"/>
              <a:cs typeface="Calibri"/>
            </a:endParaRPr>
          </a:p>
          <a:p>
            <a:pPr>
              <a:lnSpc>
                <a:spcPct val="100000"/>
              </a:lnSpc>
              <a:spcBef>
                <a:spcPts val="10"/>
              </a:spcBef>
              <a:buFont typeface="Wingdings"/>
              <a:buChar char=""/>
            </a:pPr>
            <a:endParaRPr sz="1650">
              <a:latin typeface="Calibri"/>
              <a:cs typeface="Calibri"/>
            </a:endParaRPr>
          </a:p>
          <a:p>
            <a:pPr marL="736600" indent="-325120">
              <a:lnSpc>
                <a:spcPct val="100000"/>
              </a:lnSpc>
              <a:spcBef>
                <a:spcPts val="5"/>
              </a:spcBef>
              <a:buSzPct val="44736"/>
              <a:buFont typeface="Wingdings"/>
              <a:buChar char=""/>
              <a:tabLst>
                <a:tab pos="735965" algn="l"/>
                <a:tab pos="736600" algn="l"/>
              </a:tabLst>
            </a:pPr>
            <a:r>
              <a:rPr sz="1900" spc="-10" dirty="0">
                <a:latin typeface="Calibri"/>
                <a:cs typeface="Calibri"/>
              </a:rPr>
              <a:t>Legacy/backwards</a:t>
            </a:r>
            <a:r>
              <a:rPr sz="1900" spc="15" dirty="0">
                <a:latin typeface="Calibri"/>
                <a:cs typeface="Calibri"/>
              </a:rPr>
              <a:t> </a:t>
            </a:r>
            <a:r>
              <a:rPr sz="1900" spc="-10" dirty="0">
                <a:latin typeface="Calibri"/>
                <a:cs typeface="Calibri"/>
              </a:rPr>
              <a:t>compatibility</a:t>
            </a:r>
            <a:r>
              <a:rPr sz="1900" spc="10" dirty="0">
                <a:latin typeface="Calibri"/>
                <a:cs typeface="Calibri"/>
              </a:rPr>
              <a:t> </a:t>
            </a:r>
            <a:r>
              <a:rPr sz="1900" spc="-15" dirty="0">
                <a:latin typeface="Calibri"/>
                <a:cs typeface="Calibri"/>
              </a:rPr>
              <a:t>features</a:t>
            </a:r>
            <a:endParaRPr sz="1900">
              <a:latin typeface="Calibri"/>
              <a:cs typeface="Calibri"/>
            </a:endParaRPr>
          </a:p>
          <a:p>
            <a:pPr marL="1135380" lvl="1" indent="-323215">
              <a:lnSpc>
                <a:spcPct val="100000"/>
              </a:lnSpc>
              <a:spcBef>
                <a:spcPts val="40"/>
              </a:spcBef>
              <a:buSzPct val="43333"/>
              <a:buFont typeface="Wingdings"/>
              <a:buChar char=""/>
              <a:tabLst>
                <a:tab pos="1135380" algn="l"/>
                <a:tab pos="1136015" algn="l"/>
              </a:tabLst>
            </a:pPr>
            <a:r>
              <a:rPr sz="1500" dirty="0">
                <a:latin typeface="Calibri"/>
                <a:cs typeface="Calibri"/>
              </a:rPr>
              <a:t>LM/NTLM</a:t>
            </a:r>
            <a:endParaRPr sz="1500">
              <a:latin typeface="Calibri"/>
              <a:cs typeface="Calibri"/>
            </a:endParaRPr>
          </a:p>
          <a:p>
            <a:pPr lvl="1">
              <a:lnSpc>
                <a:spcPct val="100000"/>
              </a:lnSpc>
              <a:spcBef>
                <a:spcPts val="40"/>
              </a:spcBef>
              <a:buFont typeface="Wingdings"/>
              <a:buChar char=""/>
            </a:pPr>
            <a:endParaRPr sz="1250">
              <a:latin typeface="Calibri"/>
              <a:cs typeface="Calibri"/>
            </a:endParaRPr>
          </a:p>
          <a:p>
            <a:pPr marL="736600" indent="-325120">
              <a:lnSpc>
                <a:spcPct val="100000"/>
              </a:lnSpc>
              <a:buSzPct val="44736"/>
              <a:buFont typeface="Wingdings"/>
              <a:buChar char=""/>
              <a:tabLst>
                <a:tab pos="735965" algn="l"/>
                <a:tab pos="736600" algn="l"/>
              </a:tabLst>
            </a:pPr>
            <a:r>
              <a:rPr sz="1900" spc="-10" dirty="0">
                <a:latin typeface="Calibri"/>
                <a:cs typeface="Calibri"/>
              </a:rPr>
              <a:t>DCs</a:t>
            </a:r>
            <a:r>
              <a:rPr sz="1900" spc="5" dirty="0">
                <a:latin typeface="Calibri"/>
                <a:cs typeface="Calibri"/>
              </a:rPr>
              <a:t> </a:t>
            </a:r>
            <a:r>
              <a:rPr sz="1900" spc="-5" dirty="0">
                <a:latin typeface="Calibri"/>
                <a:cs typeface="Calibri"/>
              </a:rPr>
              <a:t>being</a:t>
            </a:r>
            <a:r>
              <a:rPr sz="1900" spc="25" dirty="0">
                <a:latin typeface="Calibri"/>
                <a:cs typeface="Calibri"/>
              </a:rPr>
              <a:t> </a:t>
            </a:r>
            <a:r>
              <a:rPr sz="1900" spc="-15" dirty="0">
                <a:latin typeface="Calibri"/>
                <a:cs typeface="Calibri"/>
              </a:rPr>
              <a:t>backed</a:t>
            </a:r>
            <a:r>
              <a:rPr sz="1900" spc="5" dirty="0">
                <a:latin typeface="Calibri"/>
                <a:cs typeface="Calibri"/>
              </a:rPr>
              <a:t> </a:t>
            </a:r>
            <a:r>
              <a:rPr sz="1900" spc="-5" dirty="0">
                <a:latin typeface="Calibri"/>
                <a:cs typeface="Calibri"/>
              </a:rPr>
              <a:t>up</a:t>
            </a:r>
            <a:r>
              <a:rPr sz="1900" spc="5" dirty="0">
                <a:latin typeface="Calibri"/>
                <a:cs typeface="Calibri"/>
              </a:rPr>
              <a:t> </a:t>
            </a:r>
            <a:r>
              <a:rPr sz="1900" spc="-10" dirty="0">
                <a:latin typeface="Calibri"/>
                <a:cs typeface="Calibri"/>
              </a:rPr>
              <a:t>insecurely</a:t>
            </a:r>
            <a:r>
              <a:rPr sz="1900" spc="10" dirty="0">
                <a:latin typeface="Calibri"/>
                <a:cs typeface="Calibri"/>
              </a:rPr>
              <a:t> </a:t>
            </a:r>
            <a:r>
              <a:rPr sz="1900" spc="-5" dirty="0">
                <a:latin typeface="Calibri"/>
                <a:cs typeface="Calibri"/>
              </a:rPr>
              <a:t>or</a:t>
            </a:r>
            <a:r>
              <a:rPr sz="1900" spc="5" dirty="0">
                <a:latin typeface="Calibri"/>
                <a:cs typeface="Calibri"/>
              </a:rPr>
              <a:t> </a:t>
            </a:r>
            <a:r>
              <a:rPr sz="1900" spc="-15" dirty="0">
                <a:latin typeface="Calibri"/>
                <a:cs typeface="Calibri"/>
              </a:rPr>
              <a:t>to</a:t>
            </a:r>
            <a:r>
              <a:rPr sz="1900" dirty="0">
                <a:latin typeface="Calibri"/>
                <a:cs typeface="Calibri"/>
              </a:rPr>
              <a:t> </a:t>
            </a:r>
            <a:r>
              <a:rPr sz="1900" spc="-10" dirty="0">
                <a:latin typeface="Calibri"/>
                <a:cs typeface="Calibri"/>
              </a:rPr>
              <a:t>insecure</a:t>
            </a:r>
            <a:r>
              <a:rPr sz="1900" spc="15" dirty="0">
                <a:latin typeface="Calibri"/>
                <a:cs typeface="Calibri"/>
              </a:rPr>
              <a:t> </a:t>
            </a:r>
            <a:r>
              <a:rPr sz="1900" spc="-10" dirty="0">
                <a:latin typeface="Calibri"/>
                <a:cs typeface="Calibri"/>
              </a:rPr>
              <a:t>locations,</a:t>
            </a:r>
            <a:r>
              <a:rPr sz="1900" dirty="0">
                <a:latin typeface="Calibri"/>
                <a:cs typeface="Calibri"/>
              </a:rPr>
              <a:t> </a:t>
            </a:r>
            <a:r>
              <a:rPr sz="1900" spc="-5" dirty="0">
                <a:latin typeface="Calibri"/>
                <a:cs typeface="Calibri"/>
              </a:rPr>
              <a:t>no</a:t>
            </a:r>
            <a:r>
              <a:rPr sz="1900" dirty="0">
                <a:latin typeface="Calibri"/>
                <a:cs typeface="Calibri"/>
              </a:rPr>
              <a:t> </a:t>
            </a:r>
            <a:r>
              <a:rPr sz="1900" spc="-5" dirty="0">
                <a:latin typeface="Calibri"/>
                <a:cs typeface="Calibri"/>
              </a:rPr>
              <a:t>encryption</a:t>
            </a:r>
            <a:endParaRPr sz="1900">
              <a:latin typeface="Calibri"/>
              <a:cs typeface="Calibri"/>
            </a:endParaRPr>
          </a:p>
          <a:p>
            <a:pPr marL="1135380" lvl="1" indent="-323215">
              <a:lnSpc>
                <a:spcPct val="100000"/>
              </a:lnSpc>
              <a:spcBef>
                <a:spcPts val="50"/>
              </a:spcBef>
              <a:buSzPct val="43333"/>
              <a:buFont typeface="Wingdings"/>
              <a:buChar char=""/>
              <a:tabLst>
                <a:tab pos="1135380" algn="l"/>
                <a:tab pos="1136015" algn="l"/>
              </a:tabLst>
            </a:pPr>
            <a:r>
              <a:rPr sz="1500" spc="-5" dirty="0">
                <a:latin typeface="Calibri"/>
                <a:cs typeface="Calibri"/>
              </a:rPr>
              <a:t>Remember:</a:t>
            </a:r>
            <a:r>
              <a:rPr sz="1500" spc="-10" dirty="0">
                <a:latin typeface="Calibri"/>
                <a:cs typeface="Calibri"/>
              </a:rPr>
              <a:t> </a:t>
            </a:r>
            <a:r>
              <a:rPr sz="1500" spc="-5" dirty="0">
                <a:latin typeface="Calibri"/>
                <a:cs typeface="Calibri"/>
              </a:rPr>
              <a:t>they</a:t>
            </a:r>
            <a:r>
              <a:rPr sz="1500" spc="-20" dirty="0">
                <a:latin typeface="Calibri"/>
                <a:cs typeface="Calibri"/>
              </a:rPr>
              <a:t> </a:t>
            </a:r>
            <a:r>
              <a:rPr sz="1500" spc="-15" dirty="0">
                <a:latin typeface="Calibri"/>
                <a:cs typeface="Calibri"/>
              </a:rPr>
              <a:t>have </a:t>
            </a:r>
            <a:r>
              <a:rPr sz="1500" spc="-5" dirty="0">
                <a:latin typeface="Calibri"/>
                <a:cs typeface="Calibri"/>
              </a:rPr>
              <a:t>*all* </a:t>
            </a:r>
            <a:r>
              <a:rPr sz="1500" dirty="0">
                <a:latin typeface="Calibri"/>
                <a:cs typeface="Calibri"/>
              </a:rPr>
              <a:t>the</a:t>
            </a:r>
            <a:r>
              <a:rPr sz="1500" spc="-15" dirty="0">
                <a:latin typeface="Calibri"/>
                <a:cs typeface="Calibri"/>
              </a:rPr>
              <a:t> </a:t>
            </a:r>
            <a:r>
              <a:rPr sz="1500" spc="-5" dirty="0">
                <a:latin typeface="Calibri"/>
                <a:cs typeface="Calibri"/>
              </a:rPr>
              <a:t>creds!</a:t>
            </a:r>
            <a:endParaRPr sz="1500">
              <a:latin typeface="Calibri"/>
              <a:cs typeface="Calibri"/>
            </a:endParaRPr>
          </a:p>
          <a:p>
            <a:pPr marL="1135380" marR="5080" lvl="1" indent="-323215">
              <a:lnSpc>
                <a:spcPts val="1620"/>
              </a:lnSpc>
              <a:spcBef>
                <a:spcPts val="219"/>
              </a:spcBef>
              <a:buSzPct val="43333"/>
              <a:buFont typeface="Wingdings"/>
              <a:buChar char=""/>
              <a:tabLst>
                <a:tab pos="1135380" algn="l"/>
                <a:tab pos="1136015" algn="l"/>
              </a:tabLst>
            </a:pPr>
            <a:r>
              <a:rPr sz="1500" spc="-20" dirty="0">
                <a:latin typeface="Calibri"/>
                <a:cs typeface="Calibri"/>
              </a:rPr>
              <a:t>Even </a:t>
            </a:r>
            <a:r>
              <a:rPr sz="1500" dirty="0">
                <a:latin typeface="Calibri"/>
                <a:cs typeface="Calibri"/>
              </a:rPr>
              <a:t>if </a:t>
            </a:r>
            <a:r>
              <a:rPr sz="1500" spc="-5" dirty="0">
                <a:latin typeface="Calibri"/>
                <a:cs typeface="Calibri"/>
              </a:rPr>
              <a:t>you change every </a:t>
            </a:r>
            <a:r>
              <a:rPr sz="1500" spc="-10" dirty="0">
                <a:latin typeface="Calibri"/>
                <a:cs typeface="Calibri"/>
              </a:rPr>
              <a:t>password </a:t>
            </a:r>
            <a:r>
              <a:rPr sz="1500" dirty="0">
                <a:latin typeface="Calibri"/>
                <a:cs typeface="Calibri"/>
              </a:rPr>
              <a:t>on </a:t>
            </a:r>
            <a:r>
              <a:rPr sz="1500" spc="-5" dirty="0">
                <a:latin typeface="Calibri"/>
                <a:cs typeface="Calibri"/>
              </a:rPr>
              <a:t>every account, there </a:t>
            </a:r>
            <a:r>
              <a:rPr sz="1500" spc="-10" dirty="0">
                <a:latin typeface="Calibri"/>
                <a:cs typeface="Calibri"/>
              </a:rPr>
              <a:t>are </a:t>
            </a:r>
            <a:r>
              <a:rPr sz="1500" spc="-20" dirty="0">
                <a:latin typeface="Calibri"/>
                <a:cs typeface="Calibri"/>
              </a:rPr>
              <a:t>keys </a:t>
            </a:r>
            <a:r>
              <a:rPr sz="1500" dirty="0">
                <a:latin typeface="Calibri"/>
                <a:cs typeface="Calibri"/>
              </a:rPr>
              <a:t>on a DC </a:t>
            </a:r>
            <a:r>
              <a:rPr sz="1500" spc="-5" dirty="0">
                <a:latin typeface="Calibri"/>
                <a:cs typeface="Calibri"/>
              </a:rPr>
              <a:t>that almost </a:t>
            </a:r>
            <a:r>
              <a:rPr sz="1500" spc="-10" dirty="0">
                <a:latin typeface="Calibri"/>
                <a:cs typeface="Calibri"/>
              </a:rPr>
              <a:t>never </a:t>
            </a:r>
            <a:r>
              <a:rPr sz="1500" spc="-325" dirty="0">
                <a:latin typeface="Calibri"/>
                <a:cs typeface="Calibri"/>
              </a:rPr>
              <a:t> </a:t>
            </a:r>
            <a:r>
              <a:rPr sz="1500" spc="-5" dirty="0">
                <a:latin typeface="Calibri"/>
                <a:cs typeface="Calibri"/>
              </a:rPr>
              <a:t>change</a:t>
            </a:r>
            <a:r>
              <a:rPr sz="1500" spc="-25" dirty="0">
                <a:latin typeface="Calibri"/>
                <a:cs typeface="Calibri"/>
              </a:rPr>
              <a:t> </a:t>
            </a:r>
            <a:r>
              <a:rPr sz="1500" dirty="0">
                <a:latin typeface="Calibri"/>
                <a:cs typeface="Calibri"/>
              </a:rPr>
              <a:t>but</a:t>
            </a:r>
            <a:r>
              <a:rPr sz="1500" spc="-15" dirty="0">
                <a:latin typeface="Calibri"/>
                <a:cs typeface="Calibri"/>
              </a:rPr>
              <a:t> </a:t>
            </a:r>
            <a:r>
              <a:rPr sz="1500" dirty="0">
                <a:latin typeface="Calibri"/>
                <a:cs typeface="Calibri"/>
              </a:rPr>
              <a:t>allow</a:t>
            </a:r>
            <a:r>
              <a:rPr sz="1500" spc="-25" dirty="0">
                <a:latin typeface="Calibri"/>
                <a:cs typeface="Calibri"/>
              </a:rPr>
              <a:t> </a:t>
            </a:r>
            <a:r>
              <a:rPr sz="1500" spc="-10" dirty="0">
                <a:latin typeface="Calibri"/>
                <a:cs typeface="Calibri"/>
              </a:rPr>
              <a:t>complete</a:t>
            </a:r>
            <a:r>
              <a:rPr sz="1500" spc="5" dirty="0">
                <a:latin typeface="Calibri"/>
                <a:cs typeface="Calibri"/>
              </a:rPr>
              <a:t> </a:t>
            </a:r>
            <a:r>
              <a:rPr sz="1500" spc="-5" dirty="0">
                <a:latin typeface="Calibri"/>
                <a:cs typeface="Calibri"/>
              </a:rPr>
              <a:t>compromise</a:t>
            </a:r>
            <a:r>
              <a:rPr sz="1500" spc="-20" dirty="0">
                <a:latin typeface="Calibri"/>
                <a:cs typeface="Calibri"/>
              </a:rPr>
              <a:t> </a:t>
            </a:r>
            <a:r>
              <a:rPr sz="1500" dirty="0">
                <a:latin typeface="Calibri"/>
                <a:cs typeface="Calibri"/>
              </a:rPr>
              <a:t>of</a:t>
            </a:r>
            <a:r>
              <a:rPr sz="1500" spc="-10" dirty="0">
                <a:latin typeface="Calibri"/>
                <a:cs typeface="Calibri"/>
              </a:rPr>
              <a:t> </a:t>
            </a:r>
            <a:r>
              <a:rPr sz="1500" dirty="0">
                <a:latin typeface="Calibri"/>
                <a:cs typeface="Calibri"/>
              </a:rPr>
              <a:t>the</a:t>
            </a:r>
            <a:r>
              <a:rPr sz="1500" spc="-5" dirty="0">
                <a:latin typeface="Calibri"/>
                <a:cs typeface="Calibri"/>
              </a:rPr>
              <a:t> </a:t>
            </a:r>
            <a:r>
              <a:rPr sz="1500" dirty="0">
                <a:latin typeface="Calibri"/>
                <a:cs typeface="Calibri"/>
              </a:rPr>
              <a:t>domain</a:t>
            </a:r>
            <a:endParaRPr sz="1500">
              <a:latin typeface="Calibri"/>
              <a:cs typeface="Calibri"/>
            </a:endParaRPr>
          </a:p>
          <a:p>
            <a:pPr lvl="1">
              <a:lnSpc>
                <a:spcPct val="100000"/>
              </a:lnSpc>
              <a:spcBef>
                <a:spcPts val="15"/>
              </a:spcBef>
              <a:buFont typeface="Wingdings"/>
              <a:buChar char=""/>
            </a:pPr>
            <a:endParaRPr sz="1250">
              <a:latin typeface="Calibri"/>
              <a:cs typeface="Calibri"/>
            </a:endParaRPr>
          </a:p>
          <a:p>
            <a:pPr marL="736600" indent="-325120">
              <a:lnSpc>
                <a:spcPct val="100000"/>
              </a:lnSpc>
              <a:buSzPct val="44736"/>
              <a:buFont typeface="Wingdings"/>
              <a:buChar char=""/>
              <a:tabLst>
                <a:tab pos="735965" algn="l"/>
                <a:tab pos="736600" algn="l"/>
              </a:tabLst>
            </a:pPr>
            <a:r>
              <a:rPr sz="1900" spc="-10" dirty="0">
                <a:latin typeface="Calibri"/>
                <a:cs typeface="Calibri"/>
              </a:rPr>
              <a:t>Unencrypted</a:t>
            </a:r>
            <a:r>
              <a:rPr sz="1900" dirty="0">
                <a:latin typeface="Calibri"/>
                <a:cs typeface="Calibri"/>
              </a:rPr>
              <a:t> </a:t>
            </a:r>
            <a:r>
              <a:rPr sz="1900" spc="-15" dirty="0">
                <a:latin typeface="Calibri"/>
                <a:cs typeface="Calibri"/>
              </a:rPr>
              <a:t>traffic</a:t>
            </a:r>
            <a:endParaRPr sz="19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6786880"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 </a:t>
            </a:r>
            <a:r>
              <a:rPr spc="15" dirty="0"/>
              <a:t>Model</a:t>
            </a:r>
            <a:r>
              <a:rPr spc="5" dirty="0"/>
              <a:t> </a:t>
            </a:r>
            <a:r>
              <a:rPr spc="15" dirty="0"/>
              <a:t>–</a:t>
            </a:r>
            <a:r>
              <a:rPr spc="5" dirty="0"/>
              <a:t> Accounts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691580"/>
            <a:ext cx="8525510" cy="2997200"/>
          </a:xfrm>
          <a:prstGeom prst="rect">
            <a:avLst/>
          </a:prstGeom>
        </p:spPr>
        <p:txBody>
          <a:bodyPr vert="horz" wrap="square" lIns="0" tIns="106045" rIns="0" bIns="0" rtlCol="0">
            <a:spAutoFit/>
          </a:bodyPr>
          <a:lstStyle/>
          <a:p>
            <a:pPr marL="335280" indent="-323215">
              <a:lnSpc>
                <a:spcPct val="100000"/>
              </a:lnSpc>
              <a:spcBef>
                <a:spcPts val="835"/>
              </a:spcBef>
              <a:buSzPct val="45652"/>
              <a:buFont typeface="Wingdings"/>
              <a:buChar char=""/>
              <a:tabLst>
                <a:tab pos="335280" algn="l"/>
                <a:tab pos="335915" algn="l"/>
              </a:tabLst>
            </a:pPr>
            <a:r>
              <a:rPr sz="2300" spc="5" dirty="0">
                <a:latin typeface="Calibri"/>
                <a:cs typeface="Calibri"/>
              </a:rPr>
              <a:t>How</a:t>
            </a:r>
            <a:r>
              <a:rPr sz="2300" spc="-20" dirty="0">
                <a:latin typeface="Calibri"/>
                <a:cs typeface="Calibri"/>
              </a:rPr>
              <a:t> </a:t>
            </a:r>
            <a:r>
              <a:rPr sz="2300" spc="-10" dirty="0">
                <a:latin typeface="Calibri"/>
                <a:cs typeface="Calibri"/>
              </a:rPr>
              <a:t>are</a:t>
            </a:r>
            <a:r>
              <a:rPr sz="2300" spc="15" dirty="0">
                <a:latin typeface="Calibri"/>
                <a:cs typeface="Calibri"/>
              </a:rPr>
              <a:t> </a:t>
            </a:r>
            <a:r>
              <a:rPr sz="2300" spc="-5" dirty="0">
                <a:latin typeface="Calibri"/>
                <a:cs typeface="Calibri"/>
              </a:rPr>
              <a:t>accounts/passwords </a:t>
            </a:r>
            <a:r>
              <a:rPr sz="2300" spc="-10" dirty="0">
                <a:latin typeface="Calibri"/>
                <a:cs typeface="Calibri"/>
              </a:rPr>
              <a:t>stored?</a:t>
            </a:r>
            <a:endParaRPr sz="2300" dirty="0">
              <a:latin typeface="Calibri"/>
              <a:cs typeface="Calibri"/>
            </a:endParaRPr>
          </a:p>
          <a:p>
            <a:pPr marL="768350" lvl="1" indent="-325120">
              <a:lnSpc>
                <a:spcPct val="100000"/>
              </a:lnSpc>
              <a:spcBef>
                <a:spcPts val="650"/>
              </a:spcBef>
              <a:buSzPct val="74358"/>
              <a:buFont typeface="Symbol"/>
              <a:buChar char=""/>
              <a:tabLst>
                <a:tab pos="768350" algn="l"/>
                <a:tab pos="768985" algn="l"/>
              </a:tabLst>
            </a:pPr>
            <a:r>
              <a:rPr sz="1950" spc="10" dirty="0">
                <a:latin typeface="Calibri"/>
                <a:cs typeface="Calibri"/>
              </a:rPr>
              <a:t>Remember</a:t>
            </a:r>
            <a:r>
              <a:rPr sz="1950" spc="-5" dirty="0">
                <a:latin typeface="Calibri"/>
                <a:cs typeface="Calibri"/>
              </a:rPr>
              <a:t> </a:t>
            </a:r>
            <a:r>
              <a:rPr lang="en-US" sz="1950" spc="-5" dirty="0">
                <a:latin typeface="Calibri"/>
                <a:cs typeface="Calibri"/>
              </a:rPr>
              <a:t>we talked about </a:t>
            </a:r>
            <a:r>
              <a:rPr sz="1950" dirty="0" err="1">
                <a:latin typeface="Calibri"/>
                <a:cs typeface="Calibri"/>
              </a:rPr>
              <a:t>fgdump</a:t>
            </a:r>
            <a:r>
              <a:rPr sz="1950" spc="-5" dirty="0">
                <a:latin typeface="Calibri"/>
                <a:cs typeface="Calibri"/>
              </a:rPr>
              <a:t> </a:t>
            </a:r>
            <a:r>
              <a:rPr sz="1950" spc="10" dirty="0">
                <a:latin typeface="Calibri"/>
                <a:cs typeface="Calibri"/>
              </a:rPr>
              <a:t>in</a:t>
            </a:r>
            <a:r>
              <a:rPr sz="1950" spc="-5" dirty="0">
                <a:latin typeface="Calibri"/>
                <a:cs typeface="Calibri"/>
              </a:rPr>
              <a:t> </a:t>
            </a:r>
            <a:r>
              <a:rPr sz="1950" spc="10" dirty="0">
                <a:latin typeface="Calibri"/>
                <a:cs typeface="Calibri"/>
              </a:rPr>
              <a:t>Hacking</a:t>
            </a:r>
            <a:r>
              <a:rPr sz="1950" spc="-15" dirty="0">
                <a:latin typeface="Calibri"/>
                <a:cs typeface="Calibri"/>
              </a:rPr>
              <a:t> </a:t>
            </a:r>
            <a:r>
              <a:rPr sz="1950" spc="10" dirty="0">
                <a:latin typeface="Calibri"/>
                <a:cs typeface="Calibri"/>
              </a:rPr>
              <a:t>200?</a:t>
            </a:r>
            <a:endParaRPr sz="1950" dirty="0">
              <a:latin typeface="Calibri"/>
              <a:cs typeface="Calibri"/>
            </a:endParaRPr>
          </a:p>
          <a:p>
            <a:pPr lvl="1">
              <a:lnSpc>
                <a:spcPct val="100000"/>
              </a:lnSpc>
              <a:spcBef>
                <a:spcPts val="10"/>
              </a:spcBef>
              <a:buFont typeface="Symbol"/>
              <a:buChar char=""/>
            </a:pPr>
            <a:endParaRPr sz="2300" dirty="0">
              <a:latin typeface="Calibri"/>
              <a:cs typeface="Calibri"/>
            </a:endParaRPr>
          </a:p>
          <a:p>
            <a:pPr marL="768350" lvl="1" indent="-325120">
              <a:lnSpc>
                <a:spcPct val="100000"/>
              </a:lnSpc>
              <a:spcBef>
                <a:spcPts val="5"/>
              </a:spcBef>
              <a:buSzPct val="74358"/>
              <a:buFont typeface="Symbol"/>
              <a:buChar char=""/>
              <a:tabLst>
                <a:tab pos="768350" algn="l"/>
                <a:tab pos="768985" algn="l"/>
              </a:tabLst>
            </a:pPr>
            <a:r>
              <a:rPr sz="1950" spc="10" dirty="0">
                <a:latin typeface="Calibri"/>
                <a:cs typeface="Calibri"/>
              </a:rPr>
              <a:t>Hashes</a:t>
            </a:r>
            <a:r>
              <a:rPr sz="1950" spc="5" dirty="0">
                <a:latin typeface="Calibri"/>
                <a:cs typeface="Calibri"/>
              </a:rPr>
              <a:t> </a:t>
            </a:r>
            <a:r>
              <a:rPr sz="1950" dirty="0">
                <a:latin typeface="Calibri"/>
                <a:cs typeface="Calibri"/>
              </a:rPr>
              <a:t>are</a:t>
            </a:r>
            <a:r>
              <a:rPr sz="1950" spc="5" dirty="0">
                <a:latin typeface="Calibri"/>
                <a:cs typeface="Calibri"/>
              </a:rPr>
              <a:t> </a:t>
            </a:r>
            <a:r>
              <a:rPr sz="1950" spc="-5" dirty="0">
                <a:latin typeface="Calibri"/>
                <a:cs typeface="Calibri"/>
              </a:rPr>
              <a:t>stored</a:t>
            </a:r>
            <a:r>
              <a:rPr sz="1950" spc="10" dirty="0">
                <a:latin typeface="Calibri"/>
                <a:cs typeface="Calibri"/>
              </a:rPr>
              <a:t> in</a:t>
            </a:r>
            <a:r>
              <a:rPr sz="1950" spc="-5" dirty="0">
                <a:latin typeface="Calibri"/>
                <a:cs typeface="Calibri"/>
              </a:rPr>
              <a:t> </a:t>
            </a:r>
            <a:r>
              <a:rPr sz="1950" spc="10" dirty="0">
                <a:latin typeface="Calibri"/>
                <a:cs typeface="Calibri"/>
              </a:rPr>
              <a:t>the</a:t>
            </a:r>
            <a:r>
              <a:rPr sz="1950" spc="15" dirty="0">
                <a:latin typeface="Calibri"/>
                <a:cs typeface="Calibri"/>
              </a:rPr>
              <a:t> </a:t>
            </a:r>
            <a:r>
              <a:rPr sz="1950" spc="10" dirty="0">
                <a:latin typeface="Calibri"/>
                <a:cs typeface="Calibri"/>
              </a:rPr>
              <a:t>Windows</a:t>
            </a:r>
            <a:r>
              <a:rPr sz="1950" spc="-5" dirty="0">
                <a:latin typeface="Calibri"/>
                <a:cs typeface="Calibri"/>
              </a:rPr>
              <a:t> </a:t>
            </a:r>
            <a:r>
              <a:rPr sz="1950" b="1" spc="10" dirty="0">
                <a:latin typeface="Calibri"/>
                <a:cs typeface="Calibri"/>
              </a:rPr>
              <a:t>SAM</a:t>
            </a:r>
            <a:r>
              <a:rPr sz="1950" b="1" spc="25" dirty="0">
                <a:latin typeface="Calibri"/>
                <a:cs typeface="Calibri"/>
              </a:rPr>
              <a:t> </a:t>
            </a:r>
            <a:r>
              <a:rPr sz="1950" spc="10" dirty="0">
                <a:latin typeface="Calibri"/>
                <a:cs typeface="Calibri"/>
              </a:rPr>
              <a:t>(Security</a:t>
            </a:r>
            <a:r>
              <a:rPr sz="1950" spc="-5" dirty="0">
                <a:latin typeface="Calibri"/>
                <a:cs typeface="Calibri"/>
              </a:rPr>
              <a:t> </a:t>
            </a:r>
            <a:r>
              <a:rPr sz="1950" spc="5" dirty="0">
                <a:latin typeface="Calibri"/>
                <a:cs typeface="Calibri"/>
              </a:rPr>
              <a:t>Account</a:t>
            </a:r>
            <a:r>
              <a:rPr sz="1950" dirty="0">
                <a:latin typeface="Calibri"/>
                <a:cs typeface="Calibri"/>
              </a:rPr>
              <a:t> </a:t>
            </a:r>
            <a:r>
              <a:rPr sz="1950" spc="10" dirty="0">
                <a:latin typeface="Calibri"/>
                <a:cs typeface="Calibri"/>
              </a:rPr>
              <a:t>Manager)</a:t>
            </a:r>
            <a:r>
              <a:rPr sz="1950" spc="15" dirty="0">
                <a:latin typeface="Calibri"/>
                <a:cs typeface="Calibri"/>
              </a:rPr>
              <a:t> </a:t>
            </a:r>
            <a:r>
              <a:rPr sz="1950" spc="5" dirty="0">
                <a:latin typeface="Calibri"/>
                <a:cs typeface="Calibri"/>
              </a:rPr>
              <a:t>file</a:t>
            </a:r>
            <a:endParaRPr sz="1950" dirty="0">
              <a:latin typeface="Calibri"/>
              <a:cs typeface="Calibri"/>
            </a:endParaRPr>
          </a:p>
          <a:p>
            <a:pPr lvl="1">
              <a:lnSpc>
                <a:spcPct val="100000"/>
              </a:lnSpc>
              <a:spcBef>
                <a:spcPts val="25"/>
              </a:spcBef>
              <a:buFont typeface="Symbol"/>
              <a:buChar char=""/>
            </a:pPr>
            <a:endParaRPr sz="2100" dirty="0">
              <a:latin typeface="Calibri"/>
              <a:cs typeface="Calibri"/>
            </a:endParaRPr>
          </a:p>
          <a:p>
            <a:pPr marL="768350" marR="5080" lvl="1" indent="-325120">
              <a:lnSpc>
                <a:spcPct val="101499"/>
              </a:lnSpc>
              <a:spcBef>
                <a:spcPts val="5"/>
              </a:spcBef>
              <a:buSzPct val="74358"/>
              <a:buFont typeface="Symbol"/>
              <a:buChar char=""/>
              <a:tabLst>
                <a:tab pos="768350" algn="l"/>
                <a:tab pos="768985" algn="l"/>
              </a:tabLst>
            </a:pPr>
            <a:r>
              <a:rPr sz="1950" spc="10" dirty="0">
                <a:latin typeface="Calibri"/>
                <a:cs typeface="Calibri"/>
              </a:rPr>
              <a:t>Depending</a:t>
            </a:r>
            <a:r>
              <a:rPr sz="1950" dirty="0">
                <a:latin typeface="Calibri"/>
                <a:cs typeface="Calibri"/>
              </a:rPr>
              <a:t> </a:t>
            </a:r>
            <a:r>
              <a:rPr sz="1950" spc="10" dirty="0">
                <a:latin typeface="Calibri"/>
                <a:cs typeface="Calibri"/>
              </a:rPr>
              <a:t>on</a:t>
            </a:r>
            <a:r>
              <a:rPr sz="1950" spc="15" dirty="0">
                <a:latin typeface="Calibri"/>
                <a:cs typeface="Calibri"/>
              </a:rPr>
              <a:t> </a:t>
            </a:r>
            <a:r>
              <a:rPr sz="1950" spc="10" dirty="0">
                <a:latin typeface="Calibri"/>
                <a:cs typeface="Calibri"/>
              </a:rPr>
              <a:t>Windows</a:t>
            </a:r>
            <a:r>
              <a:rPr sz="1950" spc="5" dirty="0">
                <a:latin typeface="Calibri"/>
                <a:cs typeface="Calibri"/>
              </a:rPr>
              <a:t> </a:t>
            </a:r>
            <a:r>
              <a:rPr sz="1950" dirty="0">
                <a:latin typeface="Calibri"/>
                <a:cs typeface="Calibri"/>
              </a:rPr>
              <a:t>version,</a:t>
            </a:r>
            <a:r>
              <a:rPr sz="1950" spc="5" dirty="0">
                <a:latin typeface="Calibri"/>
                <a:cs typeface="Calibri"/>
              </a:rPr>
              <a:t> </a:t>
            </a:r>
            <a:r>
              <a:rPr sz="1950" spc="10" dirty="0">
                <a:latin typeface="Calibri"/>
                <a:cs typeface="Calibri"/>
              </a:rPr>
              <a:t>these</a:t>
            </a:r>
            <a:r>
              <a:rPr sz="1950" spc="15" dirty="0">
                <a:latin typeface="Calibri"/>
                <a:cs typeface="Calibri"/>
              </a:rPr>
              <a:t> </a:t>
            </a:r>
            <a:r>
              <a:rPr sz="1950" dirty="0">
                <a:latin typeface="Calibri"/>
                <a:cs typeface="Calibri"/>
              </a:rPr>
              <a:t>are</a:t>
            </a:r>
            <a:r>
              <a:rPr sz="1950" spc="10" dirty="0">
                <a:latin typeface="Calibri"/>
                <a:cs typeface="Calibri"/>
              </a:rPr>
              <a:t> </a:t>
            </a:r>
            <a:r>
              <a:rPr sz="1950" spc="-5" dirty="0">
                <a:latin typeface="Calibri"/>
                <a:cs typeface="Calibri"/>
              </a:rPr>
              <a:t>stored</a:t>
            </a:r>
            <a:r>
              <a:rPr sz="1950" spc="15" dirty="0">
                <a:latin typeface="Calibri"/>
                <a:cs typeface="Calibri"/>
              </a:rPr>
              <a:t> </a:t>
            </a:r>
            <a:r>
              <a:rPr sz="1950" spc="10" dirty="0">
                <a:latin typeface="Calibri"/>
                <a:cs typeface="Calibri"/>
              </a:rPr>
              <a:t>in</a:t>
            </a:r>
            <a:r>
              <a:rPr sz="1950" spc="15" dirty="0">
                <a:latin typeface="Calibri"/>
                <a:cs typeface="Calibri"/>
              </a:rPr>
              <a:t> </a:t>
            </a:r>
            <a:r>
              <a:rPr sz="1950" b="1" dirty="0">
                <a:latin typeface="Calibri"/>
                <a:cs typeface="Calibri"/>
              </a:rPr>
              <a:t>different</a:t>
            </a:r>
            <a:r>
              <a:rPr sz="1950" b="1" spc="10" dirty="0">
                <a:latin typeface="Calibri"/>
                <a:cs typeface="Calibri"/>
              </a:rPr>
              <a:t> </a:t>
            </a:r>
            <a:r>
              <a:rPr sz="1950" b="1" spc="5" dirty="0">
                <a:latin typeface="Calibri"/>
                <a:cs typeface="Calibri"/>
              </a:rPr>
              <a:t>locations</a:t>
            </a:r>
            <a:r>
              <a:rPr sz="1950" b="1" spc="25" dirty="0">
                <a:latin typeface="Calibri"/>
                <a:cs typeface="Calibri"/>
              </a:rPr>
              <a:t> </a:t>
            </a:r>
            <a:r>
              <a:rPr sz="1950" spc="10" dirty="0">
                <a:latin typeface="Calibri"/>
                <a:cs typeface="Calibri"/>
              </a:rPr>
              <a:t>with </a:t>
            </a:r>
            <a:r>
              <a:rPr sz="1950" spc="-430" dirty="0">
                <a:latin typeface="Calibri"/>
                <a:cs typeface="Calibri"/>
              </a:rPr>
              <a:t> </a:t>
            </a:r>
            <a:r>
              <a:rPr sz="1950" spc="-5" dirty="0">
                <a:latin typeface="Calibri"/>
                <a:cs typeface="Calibri"/>
              </a:rPr>
              <a:t>different</a:t>
            </a:r>
            <a:r>
              <a:rPr sz="1950" spc="-10" dirty="0">
                <a:latin typeface="Calibri"/>
                <a:cs typeface="Calibri"/>
              </a:rPr>
              <a:t> </a:t>
            </a:r>
            <a:r>
              <a:rPr sz="1950" spc="5" dirty="0">
                <a:latin typeface="Calibri"/>
                <a:cs typeface="Calibri"/>
              </a:rPr>
              <a:t>protections</a:t>
            </a:r>
            <a:endParaRPr sz="1950" dirty="0">
              <a:latin typeface="Calibri"/>
              <a:cs typeface="Calibri"/>
            </a:endParaRPr>
          </a:p>
          <a:p>
            <a:pPr marL="1199515" lvl="2" indent="-288290">
              <a:lnSpc>
                <a:spcPct val="100000"/>
              </a:lnSpc>
              <a:spcBef>
                <a:spcPts val="240"/>
              </a:spcBef>
              <a:buSzPct val="45454"/>
              <a:buFont typeface="Wingdings"/>
              <a:buChar char=""/>
              <a:tabLst>
                <a:tab pos="1199515" algn="l"/>
                <a:tab pos="1200150" algn="l"/>
              </a:tabLst>
            </a:pPr>
            <a:r>
              <a:rPr sz="1650" spc="-5" dirty="0">
                <a:latin typeface="Calibri"/>
                <a:cs typeface="Calibri"/>
              </a:rPr>
              <a:t>C:\Windows\system32\config\SAM</a:t>
            </a:r>
            <a:endParaRPr sz="1650" dirty="0">
              <a:latin typeface="Calibri"/>
              <a:cs typeface="Calibri"/>
            </a:endParaRPr>
          </a:p>
          <a:p>
            <a:pPr marL="1199515" lvl="2" indent="-288290">
              <a:lnSpc>
                <a:spcPct val="100000"/>
              </a:lnSpc>
              <a:spcBef>
                <a:spcPts val="200"/>
              </a:spcBef>
              <a:buSzPct val="45454"/>
              <a:buFont typeface="Wingdings"/>
              <a:buChar char=""/>
              <a:tabLst>
                <a:tab pos="1199515" algn="l"/>
                <a:tab pos="1200150" algn="l"/>
              </a:tabLst>
            </a:pPr>
            <a:r>
              <a:rPr sz="1650" spc="-5" dirty="0">
                <a:latin typeface="Calibri"/>
                <a:cs typeface="Calibri"/>
              </a:rPr>
              <a:t>HKEY_LOCAL_MACHINE\SAM</a:t>
            </a:r>
            <a:endParaRPr sz="1650" dirty="0">
              <a:latin typeface="Calibri"/>
              <a:cs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332174"/>
            <a:ext cx="4281805" cy="1080135"/>
          </a:xfrm>
          <a:prstGeom prst="rect">
            <a:avLst/>
          </a:prstGeom>
        </p:spPr>
        <p:txBody>
          <a:bodyPr vert="horz" wrap="square" lIns="0" tIns="74295" rIns="0" bIns="0" rtlCol="0">
            <a:spAutoFit/>
          </a:bodyPr>
          <a:lstStyle/>
          <a:p>
            <a:pPr marL="12700" marR="5080">
              <a:lnSpc>
                <a:spcPts val="3940"/>
              </a:lnSpc>
              <a:spcBef>
                <a:spcPts val="585"/>
              </a:spcBef>
            </a:pPr>
            <a:r>
              <a:rPr spc="10" dirty="0"/>
              <a:t>Windows</a:t>
            </a:r>
            <a:r>
              <a:rPr spc="-30" dirty="0"/>
              <a:t> </a:t>
            </a:r>
            <a:r>
              <a:rPr spc="15" dirty="0"/>
              <a:t>Domains</a:t>
            </a:r>
            <a:r>
              <a:rPr spc="-30" dirty="0"/>
              <a:t> </a:t>
            </a:r>
            <a:r>
              <a:rPr spc="15" dirty="0"/>
              <a:t>and </a:t>
            </a:r>
            <a:r>
              <a:rPr spc="-800" dirty="0"/>
              <a:t> </a:t>
            </a:r>
            <a:r>
              <a:rPr spc="5" dirty="0"/>
              <a:t>Active</a:t>
            </a:r>
            <a:r>
              <a:rPr spc="10" dirty="0"/>
              <a:t> </a:t>
            </a:r>
            <a:r>
              <a:rPr dirty="0"/>
              <a:t>Directory</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778635"/>
            <a:ext cx="7426959" cy="4051935"/>
          </a:xfrm>
          <a:prstGeom prst="rect">
            <a:avLst/>
          </a:prstGeom>
        </p:spPr>
        <p:txBody>
          <a:bodyPr vert="horz" wrap="square" lIns="0" tIns="12065" rIns="0" bIns="0" rtlCol="0">
            <a:spAutoFit/>
          </a:bodyPr>
          <a:lstStyle/>
          <a:p>
            <a:pPr marL="335280" indent="-323215">
              <a:lnSpc>
                <a:spcPct val="100000"/>
              </a:lnSpc>
              <a:spcBef>
                <a:spcPts val="95"/>
              </a:spcBef>
              <a:buSzPct val="44642"/>
              <a:buFont typeface="Wingdings"/>
              <a:buChar char=""/>
              <a:tabLst>
                <a:tab pos="335280" algn="l"/>
                <a:tab pos="335915" algn="l"/>
              </a:tabLst>
            </a:pPr>
            <a:r>
              <a:rPr sz="2800" spc="-10" dirty="0">
                <a:latin typeface="Calibri"/>
                <a:cs typeface="Calibri"/>
              </a:rPr>
              <a:t>Domain</a:t>
            </a:r>
            <a:r>
              <a:rPr sz="2800" spc="25" dirty="0">
                <a:latin typeface="Calibri"/>
                <a:cs typeface="Calibri"/>
              </a:rPr>
              <a:t> </a:t>
            </a:r>
            <a:r>
              <a:rPr sz="2800" spc="-20" dirty="0">
                <a:latin typeface="Calibri"/>
                <a:cs typeface="Calibri"/>
              </a:rPr>
              <a:t>controller</a:t>
            </a:r>
            <a:r>
              <a:rPr sz="2800" spc="15" dirty="0">
                <a:latin typeface="Calibri"/>
                <a:cs typeface="Calibri"/>
              </a:rPr>
              <a:t> </a:t>
            </a:r>
            <a:r>
              <a:rPr sz="2800" spc="-15" dirty="0">
                <a:latin typeface="Calibri"/>
                <a:cs typeface="Calibri"/>
              </a:rPr>
              <a:t>compromise</a:t>
            </a:r>
            <a:r>
              <a:rPr sz="2800" spc="40" dirty="0">
                <a:latin typeface="Calibri"/>
                <a:cs typeface="Calibri"/>
              </a:rPr>
              <a:t> </a:t>
            </a:r>
            <a:r>
              <a:rPr sz="2800" spc="-10" dirty="0">
                <a:latin typeface="Calibri"/>
                <a:cs typeface="Calibri"/>
              </a:rPr>
              <a:t>is</a:t>
            </a:r>
            <a:r>
              <a:rPr sz="2800" spc="15" dirty="0">
                <a:latin typeface="Calibri"/>
                <a:cs typeface="Calibri"/>
              </a:rPr>
              <a:t> </a:t>
            </a:r>
            <a:r>
              <a:rPr sz="2800" b="1" spc="-20" dirty="0">
                <a:latin typeface="Calibri"/>
                <a:cs typeface="Calibri"/>
              </a:rPr>
              <a:t>game</a:t>
            </a:r>
            <a:r>
              <a:rPr sz="2800" b="1" spc="15" dirty="0">
                <a:latin typeface="Calibri"/>
                <a:cs typeface="Calibri"/>
              </a:rPr>
              <a:t> </a:t>
            </a:r>
            <a:r>
              <a:rPr sz="2800" b="1" spc="-20" dirty="0">
                <a:latin typeface="Calibri"/>
                <a:cs typeface="Calibri"/>
              </a:rPr>
              <a:t>over</a:t>
            </a:r>
            <a:endParaRPr sz="2800">
              <a:latin typeface="Calibri"/>
              <a:cs typeface="Calibri"/>
            </a:endParaRPr>
          </a:p>
          <a:p>
            <a:pPr>
              <a:lnSpc>
                <a:spcPct val="100000"/>
              </a:lnSpc>
              <a:buFont typeface="Wingdings"/>
              <a:buChar char=""/>
            </a:pPr>
            <a:endParaRPr sz="2850">
              <a:latin typeface="Calibri"/>
              <a:cs typeface="Calibri"/>
            </a:endParaRPr>
          </a:p>
          <a:p>
            <a:pPr marL="335280" indent="-323215">
              <a:lnSpc>
                <a:spcPct val="100000"/>
              </a:lnSpc>
              <a:buSzPct val="44642"/>
              <a:buFont typeface="Wingdings"/>
              <a:buChar char=""/>
              <a:tabLst>
                <a:tab pos="335280" algn="l"/>
                <a:tab pos="335915" algn="l"/>
              </a:tabLst>
            </a:pPr>
            <a:r>
              <a:rPr sz="2800" spc="-15" dirty="0">
                <a:latin typeface="Calibri"/>
                <a:cs typeface="Calibri"/>
              </a:rPr>
              <a:t>Recovery </a:t>
            </a:r>
            <a:r>
              <a:rPr sz="2800" spc="-10" dirty="0">
                <a:latin typeface="Calibri"/>
                <a:cs typeface="Calibri"/>
              </a:rPr>
              <a:t>can </a:t>
            </a:r>
            <a:r>
              <a:rPr sz="2800" spc="-5" dirty="0">
                <a:latin typeface="Calibri"/>
                <a:cs typeface="Calibri"/>
              </a:rPr>
              <a:t>be</a:t>
            </a:r>
            <a:r>
              <a:rPr sz="2800" spc="10" dirty="0">
                <a:latin typeface="Calibri"/>
                <a:cs typeface="Calibri"/>
              </a:rPr>
              <a:t> </a:t>
            </a:r>
            <a:r>
              <a:rPr sz="2800" spc="-15" dirty="0">
                <a:latin typeface="Calibri"/>
                <a:cs typeface="Calibri"/>
              </a:rPr>
              <a:t>expensive</a:t>
            </a:r>
            <a:r>
              <a:rPr sz="2800" spc="20" dirty="0">
                <a:latin typeface="Calibri"/>
                <a:cs typeface="Calibri"/>
              </a:rPr>
              <a:t> </a:t>
            </a:r>
            <a:r>
              <a:rPr sz="2800" spc="-5" dirty="0">
                <a:latin typeface="Calibri"/>
                <a:cs typeface="Calibri"/>
              </a:rPr>
              <a:t>and</a:t>
            </a:r>
            <a:r>
              <a:rPr sz="2800" spc="5" dirty="0">
                <a:latin typeface="Calibri"/>
                <a:cs typeface="Calibri"/>
              </a:rPr>
              <a:t> </a:t>
            </a:r>
            <a:r>
              <a:rPr sz="2800" spc="-15" dirty="0">
                <a:latin typeface="Calibri"/>
                <a:cs typeface="Calibri"/>
              </a:rPr>
              <a:t>disruptive</a:t>
            </a:r>
            <a:endParaRPr sz="2800">
              <a:latin typeface="Calibri"/>
              <a:cs typeface="Calibri"/>
            </a:endParaRPr>
          </a:p>
          <a:p>
            <a:pPr>
              <a:lnSpc>
                <a:spcPct val="100000"/>
              </a:lnSpc>
              <a:spcBef>
                <a:spcPts val="55"/>
              </a:spcBef>
              <a:buFont typeface="Wingdings"/>
              <a:buChar char=""/>
            </a:pPr>
            <a:endParaRPr sz="3200">
              <a:latin typeface="Calibri"/>
              <a:cs typeface="Calibri"/>
            </a:endParaRPr>
          </a:p>
          <a:p>
            <a:pPr marL="335280" marR="5080" indent="-323215">
              <a:lnSpc>
                <a:spcPct val="100000"/>
              </a:lnSpc>
              <a:buSzPct val="44642"/>
              <a:buFont typeface="Wingdings"/>
              <a:buChar char=""/>
              <a:tabLst>
                <a:tab pos="335280" algn="l"/>
                <a:tab pos="335915" algn="l"/>
              </a:tabLst>
            </a:pPr>
            <a:r>
              <a:rPr sz="2800" spc="-65" dirty="0">
                <a:latin typeface="Calibri"/>
                <a:cs typeface="Calibri"/>
              </a:rPr>
              <a:t>We</a:t>
            </a:r>
            <a:r>
              <a:rPr sz="2800" spc="-5" dirty="0">
                <a:latin typeface="Calibri"/>
                <a:cs typeface="Calibri"/>
              </a:rPr>
              <a:t> </a:t>
            </a:r>
            <a:r>
              <a:rPr sz="2800" spc="-10" dirty="0">
                <a:latin typeface="Calibri"/>
                <a:cs typeface="Calibri"/>
              </a:rPr>
              <a:t>will</a:t>
            </a:r>
            <a:r>
              <a:rPr sz="2800" spc="5" dirty="0">
                <a:latin typeface="Calibri"/>
                <a:cs typeface="Calibri"/>
              </a:rPr>
              <a:t> </a:t>
            </a:r>
            <a:r>
              <a:rPr sz="2800" spc="-15" dirty="0">
                <a:latin typeface="Calibri"/>
                <a:cs typeface="Calibri"/>
              </a:rPr>
              <a:t>talk</a:t>
            </a:r>
            <a:r>
              <a:rPr sz="2800" dirty="0">
                <a:latin typeface="Calibri"/>
                <a:cs typeface="Calibri"/>
              </a:rPr>
              <a:t> </a:t>
            </a:r>
            <a:r>
              <a:rPr sz="2800" spc="-15" dirty="0">
                <a:latin typeface="Calibri"/>
                <a:cs typeface="Calibri"/>
              </a:rPr>
              <a:t>more</a:t>
            </a:r>
            <a:r>
              <a:rPr sz="2800" spc="-5" dirty="0">
                <a:latin typeface="Calibri"/>
                <a:cs typeface="Calibri"/>
              </a:rPr>
              <a:t> about</a:t>
            </a:r>
            <a:r>
              <a:rPr sz="2800" spc="25" dirty="0">
                <a:latin typeface="Calibri"/>
                <a:cs typeface="Calibri"/>
              </a:rPr>
              <a:t> </a:t>
            </a:r>
            <a:r>
              <a:rPr sz="2800" spc="-5" dirty="0">
                <a:latin typeface="Calibri"/>
                <a:cs typeface="Calibri"/>
              </a:rPr>
              <a:t>specifics</a:t>
            </a:r>
            <a:r>
              <a:rPr sz="2800" spc="25" dirty="0">
                <a:latin typeface="Calibri"/>
                <a:cs typeface="Calibri"/>
              </a:rPr>
              <a:t> </a:t>
            </a:r>
            <a:r>
              <a:rPr sz="2800" spc="-10" dirty="0">
                <a:latin typeface="Calibri"/>
                <a:cs typeface="Calibri"/>
              </a:rPr>
              <a:t>in</a:t>
            </a:r>
            <a:r>
              <a:rPr sz="2800" dirty="0">
                <a:latin typeface="Calibri"/>
                <a:cs typeface="Calibri"/>
              </a:rPr>
              <a:t> </a:t>
            </a:r>
            <a:r>
              <a:rPr sz="2800" spc="-20" dirty="0">
                <a:latin typeface="Calibri"/>
                <a:cs typeface="Calibri"/>
              </a:rPr>
              <a:t>Kerberos</a:t>
            </a:r>
            <a:r>
              <a:rPr sz="2800" spc="10" dirty="0">
                <a:latin typeface="Calibri"/>
                <a:cs typeface="Calibri"/>
              </a:rPr>
              <a:t> </a:t>
            </a:r>
            <a:r>
              <a:rPr sz="2800" spc="-5" dirty="0">
                <a:latin typeface="Calibri"/>
                <a:cs typeface="Calibri"/>
              </a:rPr>
              <a:t>and </a:t>
            </a:r>
            <a:r>
              <a:rPr sz="2800" spc="-620" dirty="0">
                <a:latin typeface="Calibri"/>
                <a:cs typeface="Calibri"/>
              </a:rPr>
              <a:t> </a:t>
            </a:r>
            <a:r>
              <a:rPr sz="2800" spc="-15" dirty="0">
                <a:latin typeface="Calibri"/>
                <a:cs typeface="Calibri"/>
              </a:rPr>
              <a:t>Mimikatz</a:t>
            </a:r>
            <a:r>
              <a:rPr sz="2800" spc="15" dirty="0">
                <a:latin typeface="Calibri"/>
                <a:cs typeface="Calibri"/>
              </a:rPr>
              <a:t> </a:t>
            </a:r>
            <a:r>
              <a:rPr sz="2800" spc="-10" dirty="0">
                <a:latin typeface="Calibri"/>
                <a:cs typeface="Calibri"/>
              </a:rPr>
              <a:t>modules</a:t>
            </a:r>
            <a:endParaRPr sz="2800">
              <a:latin typeface="Calibri"/>
              <a:cs typeface="Calibri"/>
            </a:endParaRPr>
          </a:p>
          <a:p>
            <a:pPr>
              <a:lnSpc>
                <a:spcPct val="100000"/>
              </a:lnSpc>
              <a:spcBef>
                <a:spcPts val="50"/>
              </a:spcBef>
              <a:buFont typeface="Wingdings"/>
              <a:buChar char=""/>
            </a:pPr>
            <a:endParaRPr sz="3200">
              <a:latin typeface="Calibri"/>
              <a:cs typeface="Calibri"/>
            </a:endParaRPr>
          </a:p>
          <a:p>
            <a:pPr marL="335280" indent="-323215">
              <a:lnSpc>
                <a:spcPct val="100000"/>
              </a:lnSpc>
              <a:spcBef>
                <a:spcPts val="5"/>
              </a:spcBef>
              <a:buSzPct val="44642"/>
              <a:buFont typeface="Wingdings"/>
              <a:buChar char=""/>
              <a:tabLst>
                <a:tab pos="335280" algn="l"/>
                <a:tab pos="335915" algn="l"/>
              </a:tabLst>
            </a:pPr>
            <a:r>
              <a:rPr sz="2800" spc="-10" dirty="0">
                <a:latin typeface="Calibri"/>
                <a:cs typeface="Calibri"/>
              </a:rPr>
              <a:t>DCs</a:t>
            </a:r>
            <a:r>
              <a:rPr sz="2800" spc="5" dirty="0">
                <a:latin typeface="Calibri"/>
                <a:cs typeface="Calibri"/>
              </a:rPr>
              <a:t> </a:t>
            </a:r>
            <a:r>
              <a:rPr sz="2800" spc="-15" dirty="0">
                <a:latin typeface="Calibri"/>
                <a:cs typeface="Calibri"/>
              </a:rPr>
              <a:t>must</a:t>
            </a:r>
            <a:r>
              <a:rPr sz="2800" spc="25" dirty="0">
                <a:latin typeface="Calibri"/>
                <a:cs typeface="Calibri"/>
              </a:rPr>
              <a:t> </a:t>
            </a:r>
            <a:r>
              <a:rPr sz="2800" spc="-5" dirty="0">
                <a:latin typeface="Calibri"/>
                <a:cs typeface="Calibri"/>
              </a:rPr>
              <a:t>be</a:t>
            </a:r>
            <a:r>
              <a:rPr sz="2800" spc="10" dirty="0">
                <a:latin typeface="Calibri"/>
                <a:cs typeface="Calibri"/>
              </a:rPr>
              <a:t> </a:t>
            </a:r>
            <a:r>
              <a:rPr sz="2800" spc="-15" dirty="0">
                <a:latin typeface="Calibri"/>
                <a:cs typeface="Calibri"/>
              </a:rPr>
              <a:t>protected</a:t>
            </a:r>
            <a:r>
              <a:rPr sz="2800" spc="5" dirty="0">
                <a:latin typeface="Calibri"/>
                <a:cs typeface="Calibri"/>
              </a:rPr>
              <a:t> </a:t>
            </a:r>
            <a:r>
              <a:rPr sz="2800" spc="-15" dirty="0">
                <a:latin typeface="Calibri"/>
                <a:cs typeface="Calibri"/>
              </a:rPr>
              <a:t>at</a:t>
            </a:r>
            <a:r>
              <a:rPr sz="2800" spc="-20" dirty="0">
                <a:latin typeface="Calibri"/>
                <a:cs typeface="Calibri"/>
              </a:rPr>
              <a:t> </a:t>
            </a:r>
            <a:r>
              <a:rPr sz="2800" spc="-5" dirty="0">
                <a:latin typeface="Calibri"/>
                <a:cs typeface="Calibri"/>
              </a:rPr>
              <a:t>all</a:t>
            </a:r>
            <a:r>
              <a:rPr sz="2800" spc="-10" dirty="0">
                <a:latin typeface="Calibri"/>
                <a:cs typeface="Calibri"/>
              </a:rPr>
              <a:t> </a:t>
            </a:r>
            <a:r>
              <a:rPr sz="2800" spc="-15" dirty="0">
                <a:latin typeface="Calibri"/>
                <a:cs typeface="Calibri"/>
              </a:rPr>
              <a:t>costs</a:t>
            </a:r>
            <a:endParaRPr sz="2800">
              <a:latin typeface="Calibri"/>
              <a:cs typeface="Calibri"/>
            </a:endParaRPr>
          </a:p>
          <a:p>
            <a:pPr marL="736600" lvl="1" indent="-325120">
              <a:lnSpc>
                <a:spcPct val="100000"/>
              </a:lnSpc>
              <a:spcBef>
                <a:spcPts val="625"/>
              </a:spcBef>
              <a:buSzPct val="43750"/>
              <a:buFont typeface="Wingdings"/>
              <a:buChar char=""/>
              <a:tabLst>
                <a:tab pos="735965" algn="l"/>
                <a:tab pos="736600" algn="l"/>
              </a:tabLst>
            </a:pPr>
            <a:r>
              <a:rPr sz="2400" spc="-5" dirty="0">
                <a:latin typeface="Calibri"/>
                <a:cs typeface="Calibri"/>
              </a:rPr>
              <a:t>Single</a:t>
            </a:r>
            <a:r>
              <a:rPr sz="2400" spc="-25" dirty="0">
                <a:latin typeface="Calibri"/>
                <a:cs typeface="Calibri"/>
              </a:rPr>
              <a:t> </a:t>
            </a:r>
            <a:r>
              <a:rPr sz="2400" spc="-10" dirty="0">
                <a:latin typeface="Calibri"/>
                <a:cs typeface="Calibri"/>
              </a:rPr>
              <a:t>point(s)</a:t>
            </a:r>
            <a:r>
              <a:rPr sz="2400" spc="-25" dirty="0">
                <a:latin typeface="Calibri"/>
                <a:cs typeface="Calibri"/>
              </a:rPr>
              <a:t> </a:t>
            </a:r>
            <a:r>
              <a:rPr sz="2400" spc="-5" dirty="0">
                <a:latin typeface="Calibri"/>
                <a:cs typeface="Calibri"/>
              </a:rPr>
              <a:t>of</a:t>
            </a:r>
            <a:r>
              <a:rPr sz="2400" dirty="0">
                <a:latin typeface="Calibri"/>
                <a:cs typeface="Calibri"/>
              </a:rPr>
              <a:t> </a:t>
            </a:r>
            <a:r>
              <a:rPr sz="2400" spc="-15" dirty="0">
                <a:latin typeface="Calibri"/>
                <a:cs typeface="Calibri"/>
              </a:rPr>
              <a:t>failure</a:t>
            </a:r>
            <a:endParaRPr sz="2400">
              <a:latin typeface="Calibri"/>
              <a:cs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1977" y="332174"/>
            <a:ext cx="4281805" cy="1080135"/>
          </a:xfrm>
          <a:prstGeom prst="rect">
            <a:avLst/>
          </a:prstGeom>
        </p:spPr>
        <p:txBody>
          <a:bodyPr vert="horz" wrap="square" lIns="0" tIns="74295" rIns="0" bIns="0" rtlCol="0">
            <a:spAutoFit/>
          </a:bodyPr>
          <a:lstStyle/>
          <a:p>
            <a:pPr marL="12700" marR="5080">
              <a:lnSpc>
                <a:spcPts val="3940"/>
              </a:lnSpc>
              <a:spcBef>
                <a:spcPts val="585"/>
              </a:spcBef>
            </a:pPr>
            <a:r>
              <a:rPr sz="3600" b="0" spc="10" dirty="0">
                <a:latin typeface="Calibri Light"/>
                <a:cs typeface="Calibri Light"/>
              </a:rPr>
              <a:t>Windows</a:t>
            </a:r>
            <a:r>
              <a:rPr sz="3600" b="0" spc="-30" dirty="0">
                <a:latin typeface="Calibri Light"/>
                <a:cs typeface="Calibri Light"/>
              </a:rPr>
              <a:t> </a:t>
            </a:r>
            <a:r>
              <a:rPr sz="3600" b="0" spc="15" dirty="0">
                <a:latin typeface="Calibri Light"/>
                <a:cs typeface="Calibri Light"/>
              </a:rPr>
              <a:t>Domains</a:t>
            </a:r>
            <a:r>
              <a:rPr sz="3600" b="0" spc="-30" dirty="0">
                <a:latin typeface="Calibri Light"/>
                <a:cs typeface="Calibri Light"/>
              </a:rPr>
              <a:t> </a:t>
            </a:r>
            <a:r>
              <a:rPr sz="3600" b="0" spc="15" dirty="0">
                <a:latin typeface="Calibri Light"/>
                <a:cs typeface="Calibri Light"/>
              </a:rPr>
              <a:t>and </a:t>
            </a:r>
            <a:r>
              <a:rPr sz="3600" b="0" spc="-800" dirty="0">
                <a:latin typeface="Calibri Light"/>
                <a:cs typeface="Calibri Light"/>
              </a:rPr>
              <a:t> </a:t>
            </a:r>
            <a:r>
              <a:rPr sz="3600" b="0" spc="5" dirty="0">
                <a:latin typeface="Calibri Light"/>
                <a:cs typeface="Calibri Light"/>
              </a:rPr>
              <a:t>Active</a:t>
            </a:r>
            <a:r>
              <a:rPr sz="3600" b="0" spc="10" dirty="0">
                <a:latin typeface="Calibri Light"/>
                <a:cs typeface="Calibri Light"/>
              </a:rPr>
              <a:t> </a:t>
            </a:r>
            <a:r>
              <a:rPr sz="3600" b="0" dirty="0">
                <a:latin typeface="Calibri Light"/>
                <a:cs typeface="Calibri Light"/>
              </a:rPr>
              <a:t>Directory</a:t>
            </a:r>
            <a:endParaRPr sz="3600">
              <a:latin typeface="Calibri Light"/>
              <a:cs typeface="Calibri Light"/>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3805904" y="3273678"/>
            <a:ext cx="2572385" cy="696595"/>
          </a:xfrm>
          <a:prstGeom prst="rect">
            <a:avLst/>
          </a:prstGeom>
        </p:spPr>
        <p:txBody>
          <a:bodyPr vert="horz" wrap="square" lIns="0" tIns="13335" rIns="0" bIns="0" rtlCol="0">
            <a:spAutoFit/>
          </a:bodyPr>
          <a:lstStyle/>
          <a:p>
            <a:pPr marL="12700">
              <a:lnSpc>
                <a:spcPct val="100000"/>
              </a:lnSpc>
              <a:spcBef>
                <a:spcPts val="105"/>
              </a:spcBef>
            </a:pPr>
            <a:r>
              <a:rPr sz="4400" spc="-5" dirty="0">
                <a:latin typeface="Calibri"/>
                <a:cs typeface="Calibri"/>
              </a:rPr>
              <a:t>Questions?</a:t>
            </a:r>
            <a:endParaRPr sz="44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977" y="581665"/>
            <a:ext cx="6786880" cy="579755"/>
          </a:xfrm>
          <a:prstGeom prst="rect">
            <a:avLst/>
          </a:prstGeom>
        </p:spPr>
        <p:txBody>
          <a:bodyPr vert="horz" wrap="square" lIns="0" tIns="17145" rIns="0" bIns="0" rtlCol="0">
            <a:spAutoFit/>
          </a:bodyPr>
          <a:lstStyle/>
          <a:p>
            <a:pPr marL="12700">
              <a:lnSpc>
                <a:spcPct val="100000"/>
              </a:lnSpc>
              <a:spcBef>
                <a:spcPts val="135"/>
              </a:spcBef>
            </a:pPr>
            <a:r>
              <a:rPr spc="5" dirty="0"/>
              <a:t>Windows</a:t>
            </a:r>
            <a:r>
              <a:rPr dirty="0"/>
              <a:t> </a:t>
            </a:r>
            <a:r>
              <a:rPr spc="10" dirty="0"/>
              <a:t>Security </a:t>
            </a:r>
            <a:r>
              <a:rPr spc="15" dirty="0"/>
              <a:t>Model</a:t>
            </a:r>
            <a:r>
              <a:rPr spc="5" dirty="0"/>
              <a:t> </a:t>
            </a:r>
            <a:r>
              <a:rPr spc="15" dirty="0"/>
              <a:t>–</a:t>
            </a:r>
            <a:r>
              <a:rPr spc="5" dirty="0"/>
              <a:t> Accounts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810"/>
              </a:lnSpc>
            </a:pPr>
            <a:r>
              <a:rPr lang="en-US" spc="-10"/>
              <a:t>Real-world systems: ethical hacking practicum – UW Summer 2021</a:t>
            </a:r>
            <a:endParaRPr spc="-5" dirty="0"/>
          </a:p>
        </p:txBody>
      </p:sp>
      <p:sp>
        <p:nvSpPr>
          <p:cNvPr id="3" name="object 3"/>
          <p:cNvSpPr txBox="1"/>
          <p:nvPr/>
        </p:nvSpPr>
        <p:spPr>
          <a:xfrm>
            <a:off x="690181" y="1691580"/>
            <a:ext cx="8131809" cy="5759141"/>
          </a:xfrm>
          <a:prstGeom prst="rect">
            <a:avLst/>
          </a:prstGeom>
        </p:spPr>
        <p:txBody>
          <a:bodyPr vert="horz" wrap="square" lIns="0" tIns="106045" rIns="0" bIns="0" rtlCol="0">
            <a:spAutoFit/>
          </a:bodyPr>
          <a:lstStyle/>
          <a:p>
            <a:pPr marL="335280" indent="-323215">
              <a:lnSpc>
                <a:spcPct val="100000"/>
              </a:lnSpc>
              <a:spcBef>
                <a:spcPts val="835"/>
              </a:spcBef>
              <a:buSzPct val="45652"/>
              <a:buFont typeface="Wingdings"/>
              <a:buChar char=""/>
              <a:tabLst>
                <a:tab pos="335280" algn="l"/>
                <a:tab pos="335915" algn="l"/>
              </a:tabLst>
            </a:pPr>
            <a:r>
              <a:rPr sz="2300" dirty="0">
                <a:latin typeface="Calibri"/>
                <a:cs typeface="Calibri"/>
              </a:rPr>
              <a:t>Security</a:t>
            </a:r>
            <a:r>
              <a:rPr sz="2300" spc="-10" dirty="0">
                <a:latin typeface="Calibri"/>
                <a:cs typeface="Calibri"/>
              </a:rPr>
              <a:t> </a:t>
            </a:r>
            <a:r>
              <a:rPr sz="2300" spc="-5" dirty="0">
                <a:latin typeface="Calibri"/>
                <a:cs typeface="Calibri"/>
              </a:rPr>
              <a:t>Identifiers</a:t>
            </a:r>
            <a:r>
              <a:rPr sz="2300" spc="15" dirty="0">
                <a:latin typeface="Calibri"/>
                <a:cs typeface="Calibri"/>
              </a:rPr>
              <a:t> </a:t>
            </a:r>
            <a:r>
              <a:rPr sz="2300" spc="5" dirty="0">
                <a:latin typeface="Calibri"/>
                <a:cs typeface="Calibri"/>
              </a:rPr>
              <a:t>(SIDs)</a:t>
            </a:r>
            <a:endParaRPr sz="2300" dirty="0">
              <a:latin typeface="Calibri"/>
              <a:cs typeface="Calibri"/>
            </a:endParaRPr>
          </a:p>
          <a:p>
            <a:pPr marL="768350" lvl="1" indent="-325120">
              <a:lnSpc>
                <a:spcPct val="100000"/>
              </a:lnSpc>
              <a:spcBef>
                <a:spcPts val="650"/>
              </a:spcBef>
              <a:buSzPct val="74358"/>
              <a:buFont typeface="Symbol"/>
              <a:buChar char=""/>
              <a:tabLst>
                <a:tab pos="768350" algn="l"/>
                <a:tab pos="768985" algn="l"/>
              </a:tabLst>
            </a:pPr>
            <a:r>
              <a:rPr sz="1950" spc="10" dirty="0">
                <a:latin typeface="Calibri"/>
                <a:cs typeface="Calibri"/>
              </a:rPr>
              <a:t>Unique</a:t>
            </a:r>
            <a:r>
              <a:rPr sz="1950" spc="-15" dirty="0">
                <a:latin typeface="Calibri"/>
                <a:cs typeface="Calibri"/>
              </a:rPr>
              <a:t> </a:t>
            </a:r>
            <a:r>
              <a:rPr sz="1950" spc="15" dirty="0">
                <a:latin typeface="Calibri"/>
                <a:cs typeface="Calibri"/>
              </a:rPr>
              <a:t>ID</a:t>
            </a:r>
            <a:r>
              <a:rPr sz="1950" spc="5" dirty="0">
                <a:latin typeface="Calibri"/>
                <a:cs typeface="Calibri"/>
              </a:rPr>
              <a:t> </a:t>
            </a:r>
            <a:r>
              <a:rPr sz="1950" spc="10" dirty="0">
                <a:latin typeface="Calibri"/>
                <a:cs typeface="Calibri"/>
              </a:rPr>
              <a:t>per</a:t>
            </a:r>
            <a:r>
              <a:rPr sz="1950" spc="5" dirty="0">
                <a:latin typeface="Calibri"/>
                <a:cs typeface="Calibri"/>
              </a:rPr>
              <a:t> account,</a:t>
            </a:r>
            <a:r>
              <a:rPr sz="1950" dirty="0">
                <a:latin typeface="Calibri"/>
                <a:cs typeface="Calibri"/>
              </a:rPr>
              <a:t> </a:t>
            </a:r>
            <a:r>
              <a:rPr sz="1950" spc="-5" dirty="0">
                <a:latin typeface="Calibri"/>
                <a:cs typeface="Calibri"/>
              </a:rPr>
              <a:t>at</a:t>
            </a:r>
            <a:r>
              <a:rPr sz="1950" spc="15" dirty="0">
                <a:latin typeface="Calibri"/>
                <a:cs typeface="Calibri"/>
              </a:rPr>
              <a:t> </a:t>
            </a:r>
            <a:r>
              <a:rPr sz="1950" spc="5" dirty="0">
                <a:latin typeface="Calibri"/>
                <a:cs typeface="Calibri"/>
              </a:rPr>
              <a:t>least</a:t>
            </a:r>
            <a:r>
              <a:rPr sz="1950" spc="-5" dirty="0">
                <a:latin typeface="Calibri"/>
                <a:cs typeface="Calibri"/>
              </a:rPr>
              <a:t> </a:t>
            </a:r>
            <a:r>
              <a:rPr sz="1950" spc="10" dirty="0">
                <a:latin typeface="Calibri"/>
                <a:cs typeface="Calibri"/>
              </a:rPr>
              <a:t>“per</a:t>
            </a:r>
            <a:r>
              <a:rPr sz="1950" spc="-5" dirty="0">
                <a:latin typeface="Calibri"/>
                <a:cs typeface="Calibri"/>
              </a:rPr>
              <a:t> system”</a:t>
            </a:r>
            <a:endParaRPr sz="1950" dirty="0">
              <a:latin typeface="Calibri"/>
              <a:cs typeface="Calibri"/>
            </a:endParaRPr>
          </a:p>
          <a:p>
            <a:pPr lvl="1">
              <a:lnSpc>
                <a:spcPct val="100000"/>
              </a:lnSpc>
              <a:spcBef>
                <a:spcPts val="5"/>
              </a:spcBef>
              <a:buFont typeface="Symbol"/>
              <a:buChar char=""/>
            </a:pPr>
            <a:endParaRPr sz="2150" dirty="0">
              <a:latin typeface="Calibri"/>
              <a:cs typeface="Calibri"/>
            </a:endParaRPr>
          </a:p>
          <a:p>
            <a:pPr marL="768350" lvl="1" indent="-325120">
              <a:lnSpc>
                <a:spcPct val="100000"/>
              </a:lnSpc>
              <a:buSzPct val="74358"/>
              <a:buFont typeface="Symbol"/>
              <a:buChar char=""/>
              <a:tabLst>
                <a:tab pos="768350" algn="l"/>
                <a:tab pos="768985" algn="l"/>
              </a:tabLst>
            </a:pPr>
            <a:r>
              <a:rPr sz="1950" spc="5" dirty="0">
                <a:latin typeface="Calibri"/>
                <a:cs typeface="Calibri"/>
              </a:rPr>
              <a:t>Most</a:t>
            </a:r>
            <a:r>
              <a:rPr sz="1950" spc="20" dirty="0">
                <a:latin typeface="Calibri"/>
                <a:cs typeface="Calibri"/>
              </a:rPr>
              <a:t> </a:t>
            </a:r>
            <a:r>
              <a:rPr sz="1950" spc="10" dirty="0">
                <a:latin typeface="Calibri"/>
                <a:cs typeface="Calibri"/>
              </a:rPr>
              <a:t>of the</a:t>
            </a:r>
            <a:r>
              <a:rPr sz="1950" dirty="0">
                <a:latin typeface="Calibri"/>
                <a:cs typeface="Calibri"/>
              </a:rPr>
              <a:t> </a:t>
            </a:r>
            <a:r>
              <a:rPr sz="1950" spc="10" dirty="0">
                <a:latin typeface="Calibri"/>
                <a:cs typeface="Calibri"/>
              </a:rPr>
              <a:t>time,</a:t>
            </a:r>
            <a:r>
              <a:rPr sz="1950" spc="25" dirty="0">
                <a:latin typeface="Calibri"/>
                <a:cs typeface="Calibri"/>
              </a:rPr>
              <a:t> </a:t>
            </a:r>
            <a:r>
              <a:rPr sz="1950" spc="10" dirty="0">
                <a:latin typeface="Calibri"/>
                <a:cs typeface="Calibri"/>
              </a:rPr>
              <a:t>OS</a:t>
            </a:r>
            <a:r>
              <a:rPr sz="1950" dirty="0">
                <a:latin typeface="Calibri"/>
                <a:cs typeface="Calibri"/>
              </a:rPr>
              <a:t> </a:t>
            </a:r>
            <a:r>
              <a:rPr sz="1950" spc="10" dirty="0">
                <a:latin typeface="Calibri"/>
                <a:cs typeface="Calibri"/>
              </a:rPr>
              <a:t>will</a:t>
            </a:r>
            <a:r>
              <a:rPr sz="1950" spc="-5" dirty="0">
                <a:latin typeface="Calibri"/>
                <a:cs typeface="Calibri"/>
              </a:rPr>
              <a:t> </a:t>
            </a:r>
            <a:r>
              <a:rPr sz="1950" spc="15" dirty="0">
                <a:latin typeface="Calibri"/>
                <a:cs typeface="Calibri"/>
              </a:rPr>
              <a:t>use</a:t>
            </a:r>
            <a:r>
              <a:rPr sz="1950" dirty="0">
                <a:latin typeface="Calibri"/>
                <a:cs typeface="Calibri"/>
              </a:rPr>
              <a:t> </a:t>
            </a:r>
            <a:r>
              <a:rPr sz="1950" spc="10" dirty="0">
                <a:latin typeface="Calibri"/>
                <a:cs typeface="Calibri"/>
              </a:rPr>
              <a:t>SID</a:t>
            </a:r>
            <a:r>
              <a:rPr sz="1950" spc="5" dirty="0">
                <a:latin typeface="Calibri"/>
                <a:cs typeface="Calibri"/>
              </a:rPr>
              <a:t> </a:t>
            </a:r>
            <a:r>
              <a:rPr sz="1950" dirty="0">
                <a:latin typeface="Calibri"/>
                <a:cs typeface="Calibri"/>
              </a:rPr>
              <a:t>instead</a:t>
            </a:r>
            <a:r>
              <a:rPr sz="1950" spc="5" dirty="0">
                <a:latin typeface="Calibri"/>
                <a:cs typeface="Calibri"/>
              </a:rPr>
              <a:t> </a:t>
            </a:r>
            <a:r>
              <a:rPr sz="1950" spc="10" dirty="0">
                <a:latin typeface="Calibri"/>
                <a:cs typeface="Calibri"/>
              </a:rPr>
              <a:t>of the</a:t>
            </a:r>
            <a:r>
              <a:rPr sz="1950" dirty="0">
                <a:latin typeface="Calibri"/>
                <a:cs typeface="Calibri"/>
              </a:rPr>
              <a:t> </a:t>
            </a:r>
            <a:r>
              <a:rPr sz="1950" spc="5" dirty="0">
                <a:latin typeface="Calibri"/>
                <a:cs typeface="Calibri"/>
              </a:rPr>
              <a:t>account</a:t>
            </a:r>
            <a:r>
              <a:rPr sz="1950" dirty="0">
                <a:latin typeface="Calibri"/>
                <a:cs typeface="Calibri"/>
              </a:rPr>
              <a:t> </a:t>
            </a:r>
            <a:r>
              <a:rPr sz="1950" spc="15" dirty="0">
                <a:latin typeface="Calibri"/>
                <a:cs typeface="Calibri"/>
              </a:rPr>
              <a:t>name</a:t>
            </a:r>
            <a:r>
              <a:rPr sz="1950" spc="25" dirty="0">
                <a:latin typeface="Calibri"/>
                <a:cs typeface="Calibri"/>
              </a:rPr>
              <a:t> </a:t>
            </a:r>
            <a:r>
              <a:rPr sz="1950" spc="5" dirty="0">
                <a:latin typeface="Calibri"/>
                <a:cs typeface="Calibri"/>
              </a:rPr>
              <a:t>internally</a:t>
            </a:r>
            <a:endParaRPr sz="1950" dirty="0">
              <a:latin typeface="Calibri"/>
              <a:cs typeface="Calibri"/>
            </a:endParaRPr>
          </a:p>
          <a:p>
            <a:pPr lvl="1">
              <a:lnSpc>
                <a:spcPct val="100000"/>
              </a:lnSpc>
              <a:spcBef>
                <a:spcPts val="5"/>
              </a:spcBef>
              <a:buFont typeface="Symbol"/>
              <a:buChar char=""/>
            </a:pPr>
            <a:endParaRPr sz="2100" dirty="0">
              <a:latin typeface="Calibri"/>
              <a:cs typeface="Calibri"/>
            </a:endParaRPr>
          </a:p>
          <a:p>
            <a:pPr marL="768350" marR="5080" lvl="1" indent="-325120">
              <a:lnSpc>
                <a:spcPct val="102000"/>
              </a:lnSpc>
              <a:buSzPct val="74358"/>
              <a:buFont typeface="Symbol"/>
              <a:buChar char=""/>
              <a:tabLst>
                <a:tab pos="768350" algn="l"/>
                <a:tab pos="768985" algn="l"/>
              </a:tabLst>
            </a:pPr>
            <a:r>
              <a:rPr sz="1950" spc="5" dirty="0">
                <a:latin typeface="Calibri"/>
                <a:cs typeface="Calibri"/>
              </a:rPr>
              <a:t>Just </a:t>
            </a:r>
            <a:r>
              <a:rPr sz="1950" spc="-10" dirty="0">
                <a:latin typeface="Calibri"/>
                <a:cs typeface="Calibri"/>
              </a:rPr>
              <a:t>like </a:t>
            </a:r>
            <a:r>
              <a:rPr sz="1950" spc="15" dirty="0">
                <a:latin typeface="Calibri"/>
                <a:cs typeface="Calibri"/>
              </a:rPr>
              <a:t>some </a:t>
            </a:r>
            <a:r>
              <a:rPr sz="1950" spc="5" dirty="0">
                <a:latin typeface="Calibri"/>
                <a:cs typeface="Calibri"/>
              </a:rPr>
              <a:t>accounts, </a:t>
            </a:r>
            <a:r>
              <a:rPr sz="1950" spc="15" dirty="0">
                <a:latin typeface="Calibri"/>
                <a:cs typeface="Calibri"/>
              </a:rPr>
              <a:t>some SIDs </a:t>
            </a:r>
            <a:r>
              <a:rPr sz="1950" spc="5" dirty="0">
                <a:latin typeface="Calibri"/>
                <a:cs typeface="Calibri"/>
              </a:rPr>
              <a:t>are “well </a:t>
            </a:r>
            <a:r>
              <a:rPr sz="1950" spc="10" dirty="0">
                <a:latin typeface="Calibri"/>
                <a:cs typeface="Calibri"/>
              </a:rPr>
              <a:t>known” </a:t>
            </a:r>
            <a:r>
              <a:rPr sz="1950" spc="15" dirty="0">
                <a:latin typeface="Calibri"/>
                <a:cs typeface="Calibri"/>
              </a:rPr>
              <a:t>and same </a:t>
            </a:r>
            <a:r>
              <a:rPr sz="1950" spc="10" dirty="0">
                <a:latin typeface="Calibri"/>
                <a:cs typeface="Calibri"/>
              </a:rPr>
              <a:t>on </a:t>
            </a:r>
            <a:r>
              <a:rPr sz="1950" spc="5" dirty="0">
                <a:latin typeface="Calibri"/>
                <a:cs typeface="Calibri"/>
              </a:rPr>
              <a:t>every </a:t>
            </a:r>
            <a:r>
              <a:rPr sz="1950" spc="-430" dirty="0">
                <a:latin typeface="Calibri"/>
                <a:cs typeface="Calibri"/>
              </a:rPr>
              <a:t> </a:t>
            </a:r>
            <a:r>
              <a:rPr sz="1950" spc="10" dirty="0">
                <a:latin typeface="Calibri"/>
                <a:cs typeface="Calibri"/>
              </a:rPr>
              <a:t>machine</a:t>
            </a:r>
            <a:endParaRPr sz="1950" dirty="0">
              <a:latin typeface="Calibri"/>
              <a:cs typeface="Calibri"/>
            </a:endParaRPr>
          </a:p>
          <a:p>
            <a:pPr marL="1199515" lvl="2" indent="-288290">
              <a:lnSpc>
                <a:spcPct val="100000"/>
              </a:lnSpc>
              <a:spcBef>
                <a:spcPts val="229"/>
              </a:spcBef>
              <a:buSzPct val="45454"/>
              <a:buFont typeface="Wingdings"/>
              <a:buChar char=""/>
              <a:tabLst>
                <a:tab pos="1199515" algn="l"/>
                <a:tab pos="1200150" algn="l"/>
              </a:tabLst>
            </a:pPr>
            <a:r>
              <a:rPr sz="1650" spc="-5" dirty="0">
                <a:latin typeface="Calibri"/>
                <a:cs typeface="Calibri"/>
              </a:rPr>
              <a:t>Authenticated</a:t>
            </a:r>
            <a:r>
              <a:rPr sz="1650" spc="-40" dirty="0">
                <a:latin typeface="Calibri"/>
                <a:cs typeface="Calibri"/>
              </a:rPr>
              <a:t> </a:t>
            </a:r>
            <a:r>
              <a:rPr sz="1650" spc="-5" dirty="0">
                <a:latin typeface="Calibri"/>
                <a:cs typeface="Calibri"/>
              </a:rPr>
              <a:t>Users</a:t>
            </a:r>
            <a:r>
              <a:rPr sz="1650" spc="-15" dirty="0">
                <a:latin typeface="Calibri"/>
                <a:cs typeface="Calibri"/>
              </a:rPr>
              <a:t> </a:t>
            </a:r>
            <a:r>
              <a:rPr sz="1650" dirty="0">
                <a:latin typeface="Calibri"/>
                <a:cs typeface="Calibri"/>
              </a:rPr>
              <a:t>–</a:t>
            </a:r>
            <a:r>
              <a:rPr sz="1650" spc="-10" dirty="0">
                <a:latin typeface="Calibri"/>
                <a:cs typeface="Calibri"/>
              </a:rPr>
              <a:t> </a:t>
            </a:r>
            <a:r>
              <a:rPr sz="1650" dirty="0">
                <a:latin typeface="Calibri"/>
                <a:cs typeface="Calibri"/>
              </a:rPr>
              <a:t>S-1-5-11</a:t>
            </a:r>
          </a:p>
          <a:p>
            <a:pPr marL="1630680" lvl="3" indent="-215265">
              <a:lnSpc>
                <a:spcPct val="100000"/>
              </a:lnSpc>
              <a:spcBef>
                <a:spcPts val="450"/>
              </a:spcBef>
              <a:buSzPct val="75862"/>
              <a:buFont typeface="Symbol"/>
              <a:buChar char=""/>
              <a:tabLst>
                <a:tab pos="1630680" algn="l"/>
                <a:tab pos="1631314" algn="l"/>
              </a:tabLst>
            </a:pPr>
            <a:r>
              <a:rPr sz="1450" spc="5" dirty="0">
                <a:latin typeface="Calibri"/>
                <a:cs typeface="Calibri"/>
              </a:rPr>
              <a:t>This</a:t>
            </a:r>
            <a:r>
              <a:rPr sz="1450" spc="25" dirty="0">
                <a:latin typeface="Calibri"/>
                <a:cs typeface="Calibri"/>
              </a:rPr>
              <a:t> </a:t>
            </a:r>
            <a:r>
              <a:rPr sz="1450" spc="5" dirty="0">
                <a:latin typeface="Calibri"/>
                <a:cs typeface="Calibri"/>
              </a:rPr>
              <a:t>is</a:t>
            </a:r>
            <a:r>
              <a:rPr sz="1450" spc="15" dirty="0">
                <a:latin typeface="Calibri"/>
                <a:cs typeface="Calibri"/>
              </a:rPr>
              <a:t> an</a:t>
            </a:r>
            <a:r>
              <a:rPr sz="1450" spc="25" dirty="0">
                <a:latin typeface="Calibri"/>
                <a:cs typeface="Calibri"/>
              </a:rPr>
              <a:t> </a:t>
            </a:r>
            <a:r>
              <a:rPr sz="1450" spc="5" dirty="0">
                <a:latin typeface="Calibri"/>
                <a:cs typeface="Calibri"/>
              </a:rPr>
              <a:t>alias</a:t>
            </a:r>
            <a:r>
              <a:rPr sz="1450" spc="30" dirty="0">
                <a:latin typeface="Calibri"/>
                <a:cs typeface="Calibri"/>
              </a:rPr>
              <a:t> </a:t>
            </a:r>
            <a:r>
              <a:rPr sz="1450" dirty="0">
                <a:latin typeface="Calibri"/>
                <a:cs typeface="Calibri"/>
              </a:rPr>
              <a:t>for</a:t>
            </a:r>
            <a:r>
              <a:rPr sz="1450" spc="15" dirty="0">
                <a:latin typeface="Calibri"/>
                <a:cs typeface="Calibri"/>
              </a:rPr>
              <a:t> </a:t>
            </a:r>
            <a:r>
              <a:rPr sz="1450" spc="5" dirty="0">
                <a:latin typeface="Calibri"/>
                <a:cs typeface="Calibri"/>
              </a:rPr>
              <a:t>any</a:t>
            </a:r>
            <a:r>
              <a:rPr sz="1450" spc="25" dirty="0">
                <a:latin typeface="Calibri"/>
                <a:cs typeface="Calibri"/>
              </a:rPr>
              <a:t> </a:t>
            </a:r>
            <a:r>
              <a:rPr sz="1450" spc="15" dirty="0">
                <a:latin typeface="Calibri"/>
                <a:cs typeface="Calibri"/>
              </a:rPr>
              <a:t>user </a:t>
            </a:r>
            <a:r>
              <a:rPr sz="1450" spc="10" dirty="0">
                <a:latin typeface="Calibri"/>
                <a:cs typeface="Calibri"/>
              </a:rPr>
              <a:t>that</a:t>
            </a:r>
            <a:r>
              <a:rPr sz="1450" spc="15" dirty="0">
                <a:latin typeface="Calibri"/>
                <a:cs typeface="Calibri"/>
              </a:rPr>
              <a:t> </a:t>
            </a:r>
            <a:r>
              <a:rPr sz="1450" spc="10" dirty="0">
                <a:latin typeface="Calibri"/>
                <a:cs typeface="Calibri"/>
              </a:rPr>
              <a:t>has</a:t>
            </a:r>
            <a:r>
              <a:rPr sz="1450" spc="25" dirty="0">
                <a:latin typeface="Calibri"/>
                <a:cs typeface="Calibri"/>
              </a:rPr>
              <a:t> </a:t>
            </a:r>
            <a:r>
              <a:rPr sz="1450" spc="5" dirty="0">
                <a:latin typeface="Calibri"/>
                <a:cs typeface="Calibri"/>
              </a:rPr>
              <a:t>authenticated.</a:t>
            </a:r>
            <a:endParaRPr sz="1450" dirty="0">
              <a:latin typeface="Calibri"/>
              <a:cs typeface="Calibri"/>
            </a:endParaRPr>
          </a:p>
          <a:p>
            <a:pPr marL="1630680" lvl="3" indent="-215265">
              <a:lnSpc>
                <a:spcPct val="100000"/>
              </a:lnSpc>
              <a:spcBef>
                <a:spcPts val="445"/>
              </a:spcBef>
              <a:buSzPct val="75862"/>
              <a:buFont typeface="Symbol"/>
              <a:buChar char=""/>
              <a:tabLst>
                <a:tab pos="1630680" algn="l"/>
                <a:tab pos="1631314" algn="l"/>
              </a:tabLst>
            </a:pPr>
            <a:r>
              <a:rPr sz="1450" spc="10" dirty="0">
                <a:latin typeface="Calibri"/>
                <a:cs typeface="Calibri"/>
              </a:rPr>
              <a:t>Can </a:t>
            </a:r>
            <a:r>
              <a:rPr sz="1450" spc="15" dirty="0">
                <a:latin typeface="Calibri"/>
                <a:cs typeface="Calibri"/>
              </a:rPr>
              <a:t>be</a:t>
            </a:r>
            <a:r>
              <a:rPr sz="1450" spc="10" dirty="0">
                <a:latin typeface="Calibri"/>
                <a:cs typeface="Calibri"/>
              </a:rPr>
              <a:t> </a:t>
            </a:r>
            <a:r>
              <a:rPr sz="1450" spc="15" dirty="0">
                <a:latin typeface="Calibri"/>
                <a:cs typeface="Calibri"/>
              </a:rPr>
              <a:t>used</a:t>
            </a:r>
            <a:r>
              <a:rPr sz="1450" spc="10" dirty="0">
                <a:latin typeface="Calibri"/>
                <a:cs typeface="Calibri"/>
              </a:rPr>
              <a:t> </a:t>
            </a:r>
            <a:r>
              <a:rPr sz="1450" spc="20" dirty="0">
                <a:latin typeface="Calibri"/>
                <a:cs typeface="Calibri"/>
              </a:rPr>
              <a:t>when</a:t>
            </a:r>
            <a:r>
              <a:rPr sz="1450" spc="5" dirty="0">
                <a:latin typeface="Calibri"/>
                <a:cs typeface="Calibri"/>
              </a:rPr>
              <a:t> granting</a:t>
            </a:r>
            <a:r>
              <a:rPr sz="1450" spc="30" dirty="0">
                <a:latin typeface="Calibri"/>
                <a:cs typeface="Calibri"/>
              </a:rPr>
              <a:t> </a:t>
            </a:r>
            <a:r>
              <a:rPr sz="1450" spc="10" dirty="0">
                <a:latin typeface="Calibri"/>
                <a:cs typeface="Calibri"/>
              </a:rPr>
              <a:t>permissions</a:t>
            </a:r>
            <a:endParaRPr sz="1450" dirty="0">
              <a:latin typeface="Calibri"/>
              <a:cs typeface="Calibri"/>
            </a:endParaRPr>
          </a:p>
          <a:p>
            <a:pPr marL="1199515" lvl="2" indent="-288290">
              <a:lnSpc>
                <a:spcPct val="100000"/>
              </a:lnSpc>
              <a:spcBef>
                <a:spcPts val="195"/>
              </a:spcBef>
              <a:buSzPct val="45454"/>
              <a:buFont typeface="Wingdings"/>
              <a:buChar char=""/>
              <a:tabLst>
                <a:tab pos="1199515" algn="l"/>
                <a:tab pos="1200150" algn="l"/>
              </a:tabLst>
            </a:pPr>
            <a:r>
              <a:rPr sz="1650" spc="-5" dirty="0">
                <a:latin typeface="Calibri"/>
                <a:cs typeface="Calibri"/>
              </a:rPr>
              <a:t>Local</a:t>
            </a:r>
            <a:r>
              <a:rPr sz="1650" spc="-20" dirty="0">
                <a:latin typeface="Calibri"/>
                <a:cs typeface="Calibri"/>
              </a:rPr>
              <a:t> </a:t>
            </a:r>
            <a:r>
              <a:rPr sz="1650" spc="-15" dirty="0">
                <a:latin typeface="Calibri"/>
                <a:cs typeface="Calibri"/>
              </a:rPr>
              <a:t>System</a:t>
            </a:r>
            <a:r>
              <a:rPr sz="1650" spc="-10" dirty="0">
                <a:latin typeface="Calibri"/>
                <a:cs typeface="Calibri"/>
              </a:rPr>
              <a:t> </a:t>
            </a:r>
            <a:r>
              <a:rPr sz="1650" dirty="0">
                <a:latin typeface="Calibri"/>
                <a:cs typeface="Calibri"/>
              </a:rPr>
              <a:t>–</a:t>
            </a:r>
            <a:r>
              <a:rPr sz="1650" spc="-15" dirty="0">
                <a:latin typeface="Calibri"/>
                <a:cs typeface="Calibri"/>
              </a:rPr>
              <a:t> </a:t>
            </a:r>
            <a:r>
              <a:rPr sz="1650" dirty="0">
                <a:latin typeface="Calibri"/>
                <a:cs typeface="Calibri"/>
              </a:rPr>
              <a:t>S-1-5-18</a:t>
            </a:r>
          </a:p>
          <a:p>
            <a:pPr marL="1199515" lvl="2" indent="-288290">
              <a:lnSpc>
                <a:spcPct val="100000"/>
              </a:lnSpc>
              <a:spcBef>
                <a:spcPts val="204"/>
              </a:spcBef>
              <a:buSzPct val="45454"/>
              <a:buFont typeface="Wingdings"/>
              <a:buChar char=""/>
              <a:tabLst>
                <a:tab pos="1199515" algn="l"/>
                <a:tab pos="1200150" algn="l"/>
              </a:tabLst>
            </a:pPr>
            <a:r>
              <a:rPr sz="1650" dirty="0">
                <a:latin typeface="Calibri"/>
                <a:cs typeface="Calibri"/>
              </a:rPr>
              <a:t>…</a:t>
            </a:r>
            <a:r>
              <a:rPr sz="1650" spc="-15" dirty="0">
                <a:latin typeface="Calibri"/>
                <a:cs typeface="Calibri"/>
              </a:rPr>
              <a:t> </a:t>
            </a:r>
            <a:r>
              <a:rPr sz="1650" spc="-10" dirty="0">
                <a:latin typeface="Calibri"/>
                <a:cs typeface="Calibri"/>
              </a:rPr>
              <a:t>many</a:t>
            </a:r>
            <a:r>
              <a:rPr sz="1650" dirty="0">
                <a:latin typeface="Calibri"/>
                <a:cs typeface="Calibri"/>
              </a:rPr>
              <a:t> </a:t>
            </a:r>
            <a:r>
              <a:rPr sz="1650" spc="-5" dirty="0">
                <a:latin typeface="Calibri"/>
                <a:cs typeface="Calibri"/>
              </a:rPr>
              <a:t>more, </a:t>
            </a:r>
            <a:r>
              <a:rPr sz="1650" dirty="0">
                <a:latin typeface="Calibri"/>
                <a:cs typeface="Calibri"/>
              </a:rPr>
              <a:t>full</a:t>
            </a:r>
            <a:r>
              <a:rPr sz="1650" spc="-30" dirty="0">
                <a:latin typeface="Calibri"/>
                <a:cs typeface="Calibri"/>
              </a:rPr>
              <a:t> </a:t>
            </a:r>
            <a:r>
              <a:rPr sz="1650" spc="-5" dirty="0">
                <a:latin typeface="Calibri"/>
                <a:cs typeface="Calibri"/>
              </a:rPr>
              <a:t>list</a:t>
            </a:r>
            <a:r>
              <a:rPr sz="1650" spc="-10" dirty="0">
                <a:latin typeface="Calibri"/>
                <a:cs typeface="Calibri"/>
              </a:rPr>
              <a:t> </a:t>
            </a:r>
            <a:r>
              <a:rPr sz="1650" dirty="0">
                <a:latin typeface="Calibri"/>
                <a:cs typeface="Calibri"/>
              </a:rPr>
              <a:t>on</a:t>
            </a:r>
            <a:r>
              <a:rPr sz="1650" spc="-5" dirty="0">
                <a:latin typeface="Calibri"/>
                <a:cs typeface="Calibri"/>
              </a:rPr>
              <a:t> </a:t>
            </a:r>
            <a:r>
              <a:rPr sz="1650" dirty="0">
                <a:latin typeface="Calibri"/>
                <a:cs typeface="Calibri"/>
              </a:rPr>
              <a:t>MSDN</a:t>
            </a:r>
            <a:endParaRPr lang="en-US" sz="1650" dirty="0">
              <a:latin typeface="Calibri"/>
              <a:cs typeface="Calibri"/>
            </a:endParaRPr>
          </a:p>
          <a:p>
            <a:pPr marL="911225" lvl="2">
              <a:lnSpc>
                <a:spcPct val="100000"/>
              </a:lnSpc>
              <a:spcBef>
                <a:spcPts val="204"/>
              </a:spcBef>
              <a:buSzPct val="45454"/>
              <a:tabLst>
                <a:tab pos="1199515" algn="l"/>
                <a:tab pos="1200150" algn="l"/>
              </a:tabLst>
            </a:pPr>
            <a:endParaRPr lang="en-US" sz="1650" dirty="0">
              <a:latin typeface="Calibri"/>
              <a:cs typeface="Calibri"/>
            </a:endParaRPr>
          </a:p>
          <a:p>
            <a:pPr marL="1199515" lvl="2" indent="-288290">
              <a:lnSpc>
                <a:spcPct val="100000"/>
              </a:lnSpc>
              <a:spcBef>
                <a:spcPts val="204"/>
              </a:spcBef>
              <a:buSzPct val="45454"/>
              <a:buFont typeface="Wingdings"/>
              <a:buChar char=""/>
              <a:tabLst>
                <a:tab pos="1199515" algn="l"/>
                <a:tab pos="1200150" algn="l"/>
              </a:tabLst>
            </a:pPr>
            <a:r>
              <a:rPr lang="en-US" sz="1650" dirty="0" err="1">
                <a:latin typeface="Calibri"/>
                <a:cs typeface="Calibri"/>
              </a:rPr>
              <a:t>E.g</a:t>
            </a:r>
            <a:r>
              <a:rPr lang="en-US" sz="1650" dirty="0">
                <a:latin typeface="Calibri"/>
                <a:cs typeface="Calibri"/>
              </a:rPr>
              <a:t>: “</a:t>
            </a:r>
            <a:r>
              <a:rPr lang="en-US" sz="1600" b="0" i="0" dirty="0">
                <a:solidFill>
                  <a:srgbClr val="171717"/>
                </a:solidFill>
                <a:effectLst/>
                <a:latin typeface="SFMono-Regular"/>
              </a:rPr>
              <a:t>S-R-X-Y1-Y2-Yn-1-Yn</a:t>
            </a:r>
            <a:r>
              <a:rPr lang="en-US" sz="1650" b="0" i="0" dirty="0">
                <a:solidFill>
                  <a:srgbClr val="171717"/>
                </a:solidFill>
                <a:effectLst/>
                <a:latin typeface="Calibri"/>
                <a:cs typeface="Calibri"/>
              </a:rPr>
              <a:t>”</a:t>
            </a:r>
          </a:p>
          <a:p>
            <a:pPr marL="1656715" lvl="3" indent="-288290">
              <a:spcBef>
                <a:spcPts val="204"/>
              </a:spcBef>
              <a:buSzPct val="45454"/>
              <a:buFont typeface="Wingdings"/>
              <a:buChar char=""/>
              <a:tabLst>
                <a:tab pos="1199515" algn="l"/>
                <a:tab pos="1200150" algn="l"/>
              </a:tabLst>
            </a:pPr>
            <a:r>
              <a:rPr lang="en-US" sz="1650" dirty="0">
                <a:solidFill>
                  <a:srgbClr val="171717"/>
                </a:solidFill>
                <a:latin typeface="Calibri"/>
                <a:cs typeface="Calibri"/>
              </a:rPr>
              <a:t>S = </a:t>
            </a:r>
            <a:r>
              <a:rPr lang="en-US" sz="1600" b="0" i="0" dirty="0">
                <a:solidFill>
                  <a:srgbClr val="171717"/>
                </a:solidFill>
                <a:effectLst/>
                <a:latin typeface="Segoe UI" panose="020B0502040204020203" pitchFamily="34" charset="0"/>
              </a:rPr>
              <a:t>Indicates that the string is a SID</a:t>
            </a:r>
          </a:p>
          <a:p>
            <a:pPr marL="1656715" lvl="3" indent="-288290">
              <a:spcBef>
                <a:spcPts val="204"/>
              </a:spcBef>
              <a:buSzPct val="45454"/>
              <a:buFont typeface="Wingdings"/>
              <a:buChar char=""/>
              <a:tabLst>
                <a:tab pos="1199515" algn="l"/>
                <a:tab pos="1200150" algn="l"/>
              </a:tabLst>
            </a:pPr>
            <a:r>
              <a:rPr lang="en-US" sz="1600" dirty="0">
                <a:solidFill>
                  <a:srgbClr val="171717"/>
                </a:solidFill>
                <a:latin typeface="Segoe UI" panose="020B0502040204020203" pitchFamily="34" charset="0"/>
                <a:cs typeface="Calibri"/>
              </a:rPr>
              <a:t>R = </a:t>
            </a:r>
            <a:r>
              <a:rPr lang="en-US" sz="1600" b="0" i="0" dirty="0">
                <a:solidFill>
                  <a:srgbClr val="171717"/>
                </a:solidFill>
                <a:effectLst/>
                <a:latin typeface="Segoe UI" panose="020B0502040204020203" pitchFamily="34" charset="0"/>
              </a:rPr>
              <a:t>Indicates the revision level</a:t>
            </a:r>
            <a:endParaRPr lang="en-US" sz="1600" dirty="0">
              <a:solidFill>
                <a:srgbClr val="171717"/>
              </a:solidFill>
              <a:latin typeface="Segoe UI" panose="020B0502040204020203" pitchFamily="34" charset="0"/>
            </a:endParaRPr>
          </a:p>
          <a:p>
            <a:pPr marL="1656715" lvl="3" indent="-288290">
              <a:spcBef>
                <a:spcPts val="204"/>
              </a:spcBef>
              <a:buSzPct val="45454"/>
              <a:buFont typeface="Wingdings"/>
              <a:buChar char=""/>
              <a:tabLst>
                <a:tab pos="1199515" algn="l"/>
                <a:tab pos="1200150" algn="l"/>
              </a:tabLst>
            </a:pPr>
            <a:r>
              <a:rPr lang="en-US" sz="1650" b="0" i="0" dirty="0">
                <a:solidFill>
                  <a:srgbClr val="171717"/>
                </a:solidFill>
                <a:effectLst/>
                <a:latin typeface="Calibri"/>
                <a:cs typeface="Calibri"/>
              </a:rPr>
              <a:t>X = </a:t>
            </a:r>
            <a:r>
              <a:rPr lang="en-US" sz="1600" b="0" i="0" dirty="0">
                <a:solidFill>
                  <a:srgbClr val="171717"/>
                </a:solidFill>
                <a:effectLst/>
                <a:latin typeface="Segoe UI" panose="020B0502040204020203" pitchFamily="34" charset="0"/>
              </a:rPr>
              <a:t>Indicates the identifier authority value</a:t>
            </a:r>
          </a:p>
          <a:p>
            <a:pPr marL="1656715" lvl="3" indent="-288290">
              <a:spcBef>
                <a:spcPts val="204"/>
              </a:spcBef>
              <a:buSzPct val="45454"/>
              <a:buFont typeface="Wingdings"/>
              <a:buChar char=""/>
              <a:tabLst>
                <a:tab pos="1199515" algn="l"/>
                <a:tab pos="1200150" algn="l"/>
              </a:tabLst>
            </a:pPr>
            <a:r>
              <a:rPr lang="en-US" sz="1600" dirty="0">
                <a:solidFill>
                  <a:srgbClr val="171717"/>
                </a:solidFill>
                <a:latin typeface="Segoe UI" panose="020B0502040204020203" pitchFamily="34" charset="0"/>
                <a:cs typeface="Calibri"/>
              </a:rPr>
              <a:t>Y = </a:t>
            </a:r>
            <a:r>
              <a:rPr lang="en-US" sz="1600" b="0" i="0" dirty="0">
                <a:solidFill>
                  <a:srgbClr val="171717"/>
                </a:solidFill>
                <a:effectLst/>
                <a:latin typeface="Segoe UI" panose="020B0502040204020203" pitchFamily="34" charset="0"/>
              </a:rPr>
              <a:t>series of </a:t>
            </a:r>
            <a:r>
              <a:rPr lang="en-US" sz="1600" b="0" i="0" dirty="0" err="1">
                <a:solidFill>
                  <a:srgbClr val="171717"/>
                </a:solidFill>
                <a:effectLst/>
                <a:latin typeface="Segoe UI" panose="020B0502040204020203" pitchFamily="34" charset="0"/>
              </a:rPr>
              <a:t>subauthority</a:t>
            </a:r>
            <a:r>
              <a:rPr lang="en-US" sz="1600" b="0" i="0" dirty="0">
                <a:solidFill>
                  <a:srgbClr val="171717"/>
                </a:solidFill>
                <a:effectLst/>
                <a:latin typeface="Segoe UI" panose="020B0502040204020203" pitchFamily="34" charset="0"/>
              </a:rPr>
              <a:t> values, where </a:t>
            </a:r>
            <a:r>
              <a:rPr lang="en-US" sz="1600" b="0" i="1" dirty="0">
                <a:solidFill>
                  <a:srgbClr val="171717"/>
                </a:solidFill>
                <a:effectLst/>
                <a:latin typeface="Segoe UI" panose="020B0502040204020203" pitchFamily="34" charset="0"/>
              </a:rPr>
              <a:t>n</a:t>
            </a:r>
            <a:r>
              <a:rPr lang="en-US" sz="1600" b="0" i="0" dirty="0">
                <a:solidFill>
                  <a:srgbClr val="171717"/>
                </a:solidFill>
                <a:effectLst/>
                <a:latin typeface="Segoe UI" panose="020B0502040204020203" pitchFamily="34" charset="0"/>
              </a:rPr>
              <a:t> is the number of values</a:t>
            </a:r>
            <a:endParaRPr lang="en-US" sz="1650" b="0" i="0" dirty="0">
              <a:solidFill>
                <a:srgbClr val="171717"/>
              </a:solidFill>
              <a:effectLst/>
              <a:latin typeface="Calibri"/>
              <a:cs typeface="Calibri"/>
            </a:endParaRPr>
          </a:p>
          <a:p>
            <a:pPr marL="1656715" lvl="3" indent="-288290">
              <a:spcBef>
                <a:spcPts val="204"/>
              </a:spcBef>
              <a:buSzPct val="45454"/>
              <a:buFont typeface="Wingdings"/>
              <a:buChar char=""/>
              <a:tabLst>
                <a:tab pos="1199515" algn="l"/>
                <a:tab pos="1200150" algn="l"/>
              </a:tabLst>
            </a:pPr>
            <a:endParaRPr sz="1650" dirty="0">
              <a:latin typeface="Calibri"/>
              <a:cs typeface="Calibri"/>
            </a:endParaRPr>
          </a:p>
        </p:txBody>
      </p:sp>
      <p:pic>
        <p:nvPicPr>
          <p:cNvPr id="6" name="Picture 5">
            <a:extLst>
              <a:ext uri="{FF2B5EF4-FFF2-40B4-BE49-F238E27FC236}">
                <a16:creationId xmlns:a16="http://schemas.microsoft.com/office/drawing/2014/main" id="{DD9C5F29-E960-46D5-BF58-546947273B33}"/>
              </a:ext>
            </a:extLst>
          </p:cNvPr>
          <p:cNvPicPr>
            <a:picLocks noChangeAspect="1"/>
          </p:cNvPicPr>
          <p:nvPr/>
        </p:nvPicPr>
        <p:blipFill>
          <a:blip r:embed="rId3"/>
          <a:stretch>
            <a:fillRect/>
          </a:stretch>
        </p:blipFill>
        <p:spPr>
          <a:xfrm>
            <a:off x="5499100" y="4848225"/>
            <a:ext cx="4479609" cy="144992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1737</TotalTime>
  <Words>5679</Words>
  <Application>Microsoft Office PowerPoint</Application>
  <PresentationFormat>Custom</PresentationFormat>
  <Paragraphs>661</Paragraphs>
  <Slides>81</Slides>
  <Notes>18</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81</vt:i4>
      </vt:variant>
    </vt:vector>
  </HeadingPairs>
  <TitlesOfParts>
    <vt:vector size="98" baseType="lpstr">
      <vt:lpstr>-apple-system</vt:lpstr>
      <vt:lpstr>Arial</vt:lpstr>
      <vt:lpstr>Calibri</vt:lpstr>
      <vt:lpstr>Calibri Light</vt:lpstr>
      <vt:lpstr>charter</vt:lpstr>
      <vt:lpstr>Consolas</vt:lpstr>
      <vt:lpstr>inherit</vt:lpstr>
      <vt:lpstr>inter</vt:lpstr>
      <vt:lpstr>Noto Sans</vt:lpstr>
      <vt:lpstr>Roboto</vt:lpstr>
      <vt:lpstr>Segoe UI</vt:lpstr>
      <vt:lpstr>SegoeUI</vt:lpstr>
      <vt:lpstr>SFMono-Regular</vt:lpstr>
      <vt:lpstr>Symbol</vt:lpstr>
      <vt:lpstr>Times New Roman</vt:lpstr>
      <vt:lpstr>Wingdings</vt:lpstr>
      <vt:lpstr>Office Theme</vt:lpstr>
      <vt:lpstr>PowerPoint Presentation</vt:lpstr>
      <vt:lpstr>Course Layout – Hacking 300</vt:lpstr>
      <vt:lpstr>Objectives</vt:lpstr>
      <vt:lpstr>Objectives</vt:lpstr>
      <vt:lpstr>Windows Security Model – Accounts</vt:lpstr>
      <vt:lpstr>All diagrams are illustrative sketches  only. You are encouraged to come up  with your own ways to visualize AD relationships!</vt:lpstr>
      <vt:lpstr>Windows Security Model – Accounts</vt:lpstr>
      <vt:lpstr>Windows Security Model – Accounts</vt:lpstr>
      <vt:lpstr>Windows Security Model – Accounts</vt:lpstr>
      <vt:lpstr>Windows Security Model – Accounts</vt:lpstr>
      <vt:lpstr>Some default users and groups visualized</vt:lpstr>
      <vt:lpstr>Windows Security Model – Accounts</vt:lpstr>
      <vt:lpstr>PowerPoint Presentation</vt:lpstr>
      <vt:lpstr>Windows Security Model – Groups</vt:lpstr>
      <vt:lpstr>Windows Security Model – Groups</vt:lpstr>
      <vt:lpstr>Windows Security Model - Permissions</vt:lpstr>
      <vt:lpstr>Windows Security Model - Permissions</vt:lpstr>
      <vt:lpstr>Windows Security Model - Permissions</vt:lpstr>
      <vt:lpstr>Windows Security Model - Permissions</vt:lpstr>
      <vt:lpstr>An exercise in evaluating permissions</vt:lpstr>
      <vt:lpstr>An exercise in evaluating permissions</vt:lpstr>
      <vt:lpstr>An exercise in evaluating permissions</vt:lpstr>
      <vt:lpstr>An exercise in evaluating permissions</vt:lpstr>
      <vt:lpstr>How about for an anonymous user?</vt:lpstr>
      <vt:lpstr>An exercise in evaluating permissions</vt:lpstr>
      <vt:lpstr>An exercise in evaluating permissions</vt:lpstr>
      <vt:lpstr>An exercise in evaluating permissions</vt:lpstr>
      <vt:lpstr>Windows Security Model - Permissions</vt:lpstr>
      <vt:lpstr>Windows Security Model - Permissions</vt:lpstr>
      <vt:lpstr>Windows Security Model - Permissions</vt:lpstr>
      <vt:lpstr>Windows Security Model - Permissions</vt:lpstr>
      <vt:lpstr>Windows Security Model - Permissions</vt:lpstr>
      <vt:lpstr>Windows Security Model - Permissions</vt:lpstr>
      <vt:lpstr>Windows Security Model - Permissions</vt:lpstr>
      <vt:lpstr>Windows Security Model - Permissions</vt:lpstr>
      <vt:lpstr>Windows Security Model - Permissions</vt:lpstr>
      <vt:lpstr>Windows Security Model - Permissions</vt:lpstr>
      <vt:lpstr>Windows Security Model - Permissions</vt:lpstr>
      <vt:lpstr>Windows Security Model - Permissions</vt:lpstr>
      <vt:lpstr>Windows Super Privileges</vt:lpstr>
      <vt:lpstr>Windows Security Model - Permissions</vt:lpstr>
      <vt:lpstr>PowerPoint Presentation</vt:lpstr>
      <vt:lpstr>Windows Security Model - Permissions</vt:lpstr>
      <vt:lpstr>Windows Security Model - Permissions</vt:lpstr>
      <vt:lpstr>Windows Security Model - Permissions</vt:lpstr>
      <vt:lpstr>Windows Security Model</vt:lpstr>
      <vt:lpstr>Windows Domains and  Active Directory</vt:lpstr>
      <vt:lpstr>Windows Domains and  Active Directory</vt:lpstr>
      <vt:lpstr>Windows Domains and  Active Directory</vt:lpstr>
      <vt:lpstr>Windows Domains and  Active Directory</vt:lpstr>
      <vt:lpstr>Active Directory trust relationships</vt:lpstr>
      <vt:lpstr>One-way trust</vt:lpstr>
      <vt:lpstr>One-way trust</vt:lpstr>
      <vt:lpstr>Two-way trust</vt:lpstr>
      <vt:lpstr>Two-way trust</vt:lpstr>
      <vt:lpstr>Transitive trusts</vt:lpstr>
      <vt:lpstr>Transitive trusts</vt:lpstr>
      <vt:lpstr>Transitive trusts</vt:lpstr>
      <vt:lpstr>Transitive trusts</vt:lpstr>
      <vt:lpstr>Non-transitive</vt:lpstr>
      <vt:lpstr>Non-transitive</vt:lpstr>
      <vt:lpstr>Non-transitive</vt:lpstr>
      <vt:lpstr>Non-transitive</vt:lpstr>
      <vt:lpstr>Windows Domains and  Active Directory</vt:lpstr>
      <vt:lpstr>DCs manage authn and authz for the domain</vt:lpstr>
      <vt:lpstr>PowerPoint Presentation</vt:lpstr>
      <vt:lpstr>Same when accessing a file share, printer, or  other resource.</vt:lpstr>
      <vt:lpstr>Same when accessing a file share, printer, or  other resource.</vt:lpstr>
      <vt:lpstr>Same when accessing a file share, printer, or  other resource.</vt:lpstr>
      <vt:lpstr>Same when accessing a file share, printer, or  other resource.</vt:lpstr>
      <vt:lpstr>What does it physically look like?</vt:lpstr>
      <vt:lpstr>Windows Domains and  Active Directory</vt:lpstr>
      <vt:lpstr>Windows Domains and  Active Directory</vt:lpstr>
      <vt:lpstr>Windows Domains and  Active Directory</vt:lpstr>
      <vt:lpstr>Windows Domains and  Active Directory</vt:lpstr>
      <vt:lpstr>Windows Domains and  Active Directory</vt:lpstr>
      <vt:lpstr>Windows Domains and  Active Directory</vt:lpstr>
      <vt:lpstr>Windows Domains and  Active Directory</vt:lpstr>
      <vt:lpstr>Windows Domains and  Active Directory</vt:lpstr>
      <vt:lpstr>Windows Domains and  Active Directory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Jeremiah Nguyen</dc:creator>
  <cp:lastModifiedBy>Jason Tsang Mui Chung</cp:lastModifiedBy>
  <cp:revision>19</cp:revision>
  <dcterms:created xsi:type="dcterms:W3CDTF">2021-07-09T22:15:59Z</dcterms:created>
  <dcterms:modified xsi:type="dcterms:W3CDTF">2021-07-27T03:54:06Z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2020-07-05T00:00:00Z</vt:filetime>
  </property>
  <property fmtid="{D5CDD505-2E9C-101B-9397-08002B2CF9AE}" pid="3" name="Creator">
    <vt:lpwstr>Acrobat PDFMaker 20 for PowerPoint</vt:lpwstr>
  </property>
  <property fmtid="{D5CDD505-2E9C-101B-9397-08002B2CF9AE}" pid="4" name="LastSaved">
    <vt:filetime>2021-07-09T00:00:00Z</vt:filetime>
  </property>
</Properties>
</file>