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9" r:id="rId23"/>
    <p:sldId id="280" r:id="rId24"/>
    <p:sldId id="281" r:id="rId25"/>
    <p:sldId id="282" r:id="rId26"/>
    <p:sldId id="283" r:id="rId27"/>
    <p:sldId id="284" r:id="rId28"/>
    <p:sldId id="286" r:id="rId29"/>
    <p:sldId id="289" r:id="rId30"/>
    <p:sldId id="287" r:id="rId31"/>
    <p:sldId id="288" r:id="rId32"/>
    <p:sldId id="285" r:id="rId3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157" autoAdjust="0"/>
  </p:normalViewPr>
  <p:slideViewPr>
    <p:cSldViewPr>
      <p:cViewPr varScale="1">
        <p:scale>
          <a:sx n="75" d="100"/>
          <a:sy n="75" d="100"/>
        </p:scale>
        <p:origin x="19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DAF5D9F-5FDB-4487-AFDC-641FEFB588E5}" type="datetimeFigureOut">
              <a:rPr lang="en-US" smtClean="0"/>
              <a:t>8/15/2021</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DFDC862-2D2D-4026-8361-7B028DE4442F}" type="slidenum">
              <a:rPr lang="en-US" smtClean="0"/>
              <a:t>‹#›</a:t>
            </a:fld>
            <a:endParaRPr lang="en-US"/>
          </a:p>
        </p:txBody>
      </p:sp>
    </p:spTree>
    <p:extLst>
      <p:ext uri="{BB962C8B-B14F-4D97-AF65-F5344CB8AC3E}">
        <p14:creationId xmlns:p14="http://schemas.microsoft.com/office/powerpoint/2010/main" val="648893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lockheedmartin.com/en-us/capabilities/cyber/intelligence-driven-defense.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pectrum.ieee.org/computing/networks/how-to-hook-worm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222222"/>
                </a:solidFill>
                <a:effectLst/>
                <a:latin typeface="Gotham SSm A"/>
              </a:rPr>
              <a:t>Suspected attribution: </a:t>
            </a:r>
            <a:r>
              <a:rPr lang="en-US" b="0" i="0" dirty="0">
                <a:solidFill>
                  <a:srgbClr val="222222"/>
                </a:solidFill>
                <a:effectLst/>
                <a:latin typeface="Gotham SSm A"/>
              </a:rPr>
              <a:t>Iran</a:t>
            </a:r>
          </a:p>
          <a:p>
            <a:pPr algn="l" fontAlgn="base"/>
            <a:r>
              <a:rPr lang="en-US" b="0" i="0" dirty="0">
                <a:solidFill>
                  <a:srgbClr val="222222"/>
                </a:solidFill>
                <a:effectLst/>
                <a:latin typeface="Gotham SSm A"/>
              </a:rPr>
              <a:t>Target sectors: While </a:t>
            </a:r>
            <a:r>
              <a:rPr lang="en-US" b="1" i="0" dirty="0">
                <a:solidFill>
                  <a:srgbClr val="222222"/>
                </a:solidFill>
                <a:effectLst/>
                <a:latin typeface="Gotham SSm A"/>
              </a:rPr>
              <a:t>APT39'</a:t>
            </a:r>
            <a:r>
              <a:rPr lang="en-US" b="0" i="0" dirty="0">
                <a:solidFill>
                  <a:srgbClr val="222222"/>
                </a:solidFill>
                <a:effectLst/>
                <a:latin typeface="Gotham SSm A"/>
              </a:rPr>
              <a:t>s targeting scope is global, its activities are concentrated in the Middle East. APT39 has prioritized the telecommunications sector, with additional targeting of the travel industry and IT firms that support it and the high-tech industry.</a:t>
            </a:r>
          </a:p>
          <a:p>
            <a:pPr algn="l" fontAlgn="base"/>
            <a:endParaRPr lang="en-US" b="0" i="0" dirty="0">
              <a:solidFill>
                <a:srgbClr val="222222"/>
              </a:solidFill>
              <a:effectLst/>
              <a:latin typeface="Gotham SSm A"/>
            </a:endParaRPr>
          </a:p>
          <a:p>
            <a:pPr algn="l" fontAlgn="base"/>
            <a:r>
              <a:rPr lang="en-US" b="1" i="0" dirty="0">
                <a:solidFill>
                  <a:srgbClr val="222222"/>
                </a:solidFill>
                <a:effectLst/>
                <a:latin typeface="Gotham SSm A"/>
              </a:rPr>
              <a:t>Overview: </a:t>
            </a:r>
            <a:r>
              <a:rPr lang="en-US" b="0" i="0" dirty="0">
                <a:solidFill>
                  <a:srgbClr val="222222"/>
                </a:solidFill>
                <a:effectLst/>
                <a:latin typeface="Gotham SSm A"/>
              </a:rPr>
              <a:t>The group's focus on the telecommunications and travel industries suggests intent to perform monitoring, tracking, or surveillance operations </a:t>
            </a:r>
          </a:p>
          <a:p>
            <a:pPr algn="l" fontAlgn="base"/>
            <a:r>
              <a:rPr lang="en-US" b="1" i="0" dirty="0">
                <a:solidFill>
                  <a:srgbClr val="222222"/>
                </a:solidFill>
                <a:effectLst/>
                <a:latin typeface="Gotham SSm A"/>
              </a:rPr>
              <a:t>Associated malware: </a:t>
            </a:r>
            <a:r>
              <a:rPr lang="en-US" b="0" i="0" dirty="0">
                <a:solidFill>
                  <a:srgbClr val="222222"/>
                </a:solidFill>
                <a:effectLst/>
                <a:latin typeface="Gotham SSm A"/>
              </a:rPr>
              <a:t>The group primarily leverages the SEAWEED and CACHEMONEY backdoors along with a specific variant of the POWBAT backdoor.</a:t>
            </a:r>
          </a:p>
          <a:p>
            <a:endParaRPr lang="en-US" dirty="0"/>
          </a:p>
          <a:p>
            <a:pPr algn="l" fontAlgn="base"/>
            <a:r>
              <a:rPr lang="en-US" b="1" i="0" dirty="0">
                <a:solidFill>
                  <a:srgbClr val="3D4F65"/>
                </a:solidFill>
                <a:effectLst/>
                <a:latin typeface="Gotham SSm A"/>
              </a:rPr>
              <a:t>APT35</a:t>
            </a:r>
          </a:p>
          <a:p>
            <a:pPr algn="l" fontAlgn="base"/>
            <a:r>
              <a:rPr lang="en-US" b="0" i="0" dirty="0">
                <a:solidFill>
                  <a:srgbClr val="222222"/>
                </a:solidFill>
                <a:effectLst/>
                <a:latin typeface="Gotham SSm A"/>
              </a:rPr>
              <a:t>Suspected attribution: Iran</a:t>
            </a:r>
          </a:p>
          <a:p>
            <a:pPr algn="l" fontAlgn="base"/>
            <a:r>
              <a:rPr lang="en-US" b="0" i="0" dirty="0">
                <a:solidFill>
                  <a:srgbClr val="222222"/>
                </a:solidFill>
                <a:effectLst/>
                <a:latin typeface="Gotham SSm A"/>
              </a:rPr>
              <a:t>Target sectors: U.S. Western Europe, and Middle Eastern military, diplomatic, and government personnel, organizations in the media, energy, and defense Industrial base, and engineering, business services, and telecommunications sectors.</a:t>
            </a:r>
          </a:p>
          <a:p>
            <a:pPr algn="l" fontAlgn="base"/>
            <a:endParaRPr lang="en-US" b="0" i="0" dirty="0">
              <a:solidFill>
                <a:srgbClr val="222222"/>
              </a:solidFill>
              <a:effectLst/>
              <a:latin typeface="Gotham SSm A"/>
            </a:endParaRPr>
          </a:p>
          <a:p>
            <a:pPr algn="l" fontAlgn="base"/>
            <a:r>
              <a:rPr lang="en-US" b="1" i="0" dirty="0">
                <a:solidFill>
                  <a:srgbClr val="3D4F65"/>
                </a:solidFill>
                <a:effectLst/>
                <a:latin typeface="Gotham SSm A"/>
              </a:rPr>
              <a:t>APT21</a:t>
            </a:r>
          </a:p>
          <a:p>
            <a:pPr algn="l" fontAlgn="base"/>
            <a:r>
              <a:rPr lang="en-US" b="0" i="0" dirty="0">
                <a:solidFill>
                  <a:srgbClr val="222222"/>
                </a:solidFill>
                <a:effectLst/>
                <a:latin typeface="Gotham SSm A"/>
              </a:rPr>
              <a:t>AKA: </a:t>
            </a:r>
            <a:r>
              <a:rPr lang="en-US" b="0" i="0" dirty="0" err="1">
                <a:solidFill>
                  <a:srgbClr val="222222"/>
                </a:solidFill>
                <a:effectLst/>
                <a:latin typeface="Gotham SSm A"/>
              </a:rPr>
              <a:t>Zhenbao</a:t>
            </a:r>
            <a:endParaRPr lang="en-US" b="0" i="0" dirty="0">
              <a:solidFill>
                <a:srgbClr val="222222"/>
              </a:solidFill>
              <a:effectLst/>
              <a:latin typeface="Gotham SSm A"/>
            </a:endParaRPr>
          </a:p>
          <a:p>
            <a:pPr algn="l" fontAlgn="base"/>
            <a:r>
              <a:rPr lang="en-US" b="1" i="0" dirty="0">
                <a:solidFill>
                  <a:srgbClr val="222222"/>
                </a:solidFill>
                <a:effectLst/>
                <a:latin typeface="Gotham SSm A"/>
              </a:rPr>
              <a:t>Suspected attribution</a:t>
            </a:r>
            <a:r>
              <a:rPr lang="en-US" b="0" i="0" dirty="0">
                <a:solidFill>
                  <a:srgbClr val="222222"/>
                </a:solidFill>
                <a:effectLst/>
                <a:latin typeface="Gotham SSm A"/>
              </a:rPr>
              <a:t>: China</a:t>
            </a:r>
          </a:p>
          <a:p>
            <a:pPr algn="l" fontAlgn="base"/>
            <a:r>
              <a:rPr lang="en-US" b="0" i="0" dirty="0">
                <a:solidFill>
                  <a:srgbClr val="222222"/>
                </a:solidFill>
                <a:effectLst/>
                <a:latin typeface="Gotham SSm A"/>
              </a:rPr>
              <a:t>Target sectors: Government</a:t>
            </a:r>
          </a:p>
          <a:p>
            <a:pPr algn="l" fontAlgn="base"/>
            <a:r>
              <a:rPr lang="en-US" b="1" i="0" dirty="0">
                <a:solidFill>
                  <a:srgbClr val="222222"/>
                </a:solidFill>
                <a:effectLst/>
                <a:latin typeface="Gotham SSm A"/>
              </a:rPr>
              <a:t>Overview</a:t>
            </a:r>
            <a:r>
              <a:rPr lang="en-US" b="0" i="0" dirty="0">
                <a:solidFill>
                  <a:srgbClr val="222222"/>
                </a:solidFill>
                <a:effectLst/>
                <a:latin typeface="Gotham SSm A"/>
              </a:rPr>
              <a:t>: APT21 leverages strategic Russian-language attachments themed with national security issues in lure documents. Historically, social engineering content is indicative of a cyber espionage operation attempting to gain unauthorized access to privileged information concerning state security in Russia. An analysis of APT21 techniques suggests that another of their focus areas is dissident groups which seek greater autonomy or independence from China, such as those from Tibet or Xinjiang.</a:t>
            </a:r>
          </a:p>
          <a:p>
            <a:pPr algn="l" fontAlgn="base"/>
            <a:r>
              <a:rPr lang="en-US" b="1" i="0" dirty="0">
                <a:solidFill>
                  <a:srgbClr val="222222"/>
                </a:solidFill>
                <a:effectLst/>
                <a:latin typeface="Gotham SSm A"/>
              </a:rPr>
              <a:t>Associated malware</a:t>
            </a:r>
            <a:r>
              <a:rPr lang="en-US" b="0" i="0" dirty="0">
                <a:solidFill>
                  <a:srgbClr val="222222"/>
                </a:solidFill>
                <a:effectLst/>
                <a:latin typeface="Gotham SSm A"/>
              </a:rPr>
              <a:t>: SOGU, TEMPFUN, Gh0st, TRAVELNET, HOMEUNIX, ZEROTWO</a:t>
            </a:r>
          </a:p>
          <a:p>
            <a:pPr algn="l" fontAlgn="base"/>
            <a:r>
              <a:rPr lang="en-US" b="1" i="0" dirty="0">
                <a:solidFill>
                  <a:srgbClr val="222222"/>
                </a:solidFill>
                <a:effectLst/>
                <a:latin typeface="Gotham SSm A"/>
              </a:rPr>
              <a:t>Attack vectors</a:t>
            </a:r>
            <a:r>
              <a:rPr lang="en-US" b="0" i="0" dirty="0">
                <a:solidFill>
                  <a:srgbClr val="222222"/>
                </a:solidFill>
                <a:effectLst/>
                <a:latin typeface="Gotham SSm A"/>
              </a:rPr>
              <a:t>: APT21 leverages spear phishing email messages with malicious attachment, links to malicious files, or web pages. They have also used strategic web compromises (SWCs) to target potential victims. APT21 frequently uses two backdoors known as TRAVELNET and TEMPFUN. Significantly, APT21 typically primarily uses custom backdoors, rarely using publicly available tools.</a:t>
            </a:r>
          </a:p>
          <a:p>
            <a:pPr algn="l" fontAlgn="base"/>
            <a:endParaRPr lang="en-US" b="0" i="0" dirty="0">
              <a:solidFill>
                <a:srgbClr val="222222"/>
              </a:solidFill>
              <a:effectLst/>
              <a:latin typeface="Gotham SSm A"/>
            </a:endParaRPr>
          </a:p>
          <a:p>
            <a:endParaRPr lang="en-US" dirty="0"/>
          </a:p>
        </p:txBody>
      </p:sp>
      <p:sp>
        <p:nvSpPr>
          <p:cNvPr id="4" name="Slide Number Placeholder 3"/>
          <p:cNvSpPr>
            <a:spLocks noGrp="1"/>
          </p:cNvSpPr>
          <p:nvPr>
            <p:ph type="sldNum" sz="quarter" idx="5"/>
          </p:nvPr>
        </p:nvSpPr>
        <p:spPr/>
        <p:txBody>
          <a:bodyPr/>
          <a:lstStyle/>
          <a:p>
            <a:fld id="{EDFDC862-2D2D-4026-8361-7B028DE4442F}" type="slidenum">
              <a:rPr lang="en-US" smtClean="0"/>
              <a:t>3</a:t>
            </a:fld>
            <a:endParaRPr lang="en-US"/>
          </a:p>
        </p:txBody>
      </p:sp>
    </p:spTree>
    <p:extLst>
      <p:ext uri="{BB962C8B-B14F-4D97-AF65-F5344CB8AC3E}">
        <p14:creationId xmlns:p14="http://schemas.microsoft.com/office/powerpoint/2010/main" val="1147754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https://sansorg.egnyte.com/dl/yNfjHOQix8/?</a:t>
            </a:r>
          </a:p>
          <a:p>
            <a:r>
              <a:rPr lang="en-US" dirty="0"/>
              <a:t>https://www.offensive-security.com/reports/sample-penetration-testing-report.pdf</a:t>
            </a:r>
          </a:p>
          <a:p>
            <a:r>
              <a:rPr lang="en-US" dirty="0"/>
              <a:t>https://rhinosecuritylabs.com/penetration-testing/four-things-every-penetration-test-report/</a:t>
            </a:r>
          </a:p>
          <a:p>
            <a:endParaRPr lang="en-US" dirty="0"/>
          </a:p>
          <a:p>
            <a:r>
              <a:rPr lang="en-US" dirty="0"/>
              <a:t>Everyone has a different opinion on what should go into a report, however there are a few common expectations.</a:t>
            </a:r>
          </a:p>
          <a:p>
            <a:pPr marL="228600" indent="-228600">
              <a:buAutoNum type="arabicParenR"/>
            </a:pPr>
            <a:r>
              <a:rPr lang="en-US" dirty="0"/>
              <a:t>Some kind of executive summary</a:t>
            </a:r>
          </a:p>
          <a:p>
            <a:pPr marL="228600" indent="-228600">
              <a:buAutoNum type="arabicParenR"/>
            </a:pPr>
            <a:r>
              <a:rPr lang="en-US" dirty="0"/>
              <a:t>Explaining the Issues</a:t>
            </a:r>
          </a:p>
          <a:p>
            <a:pPr marL="228600" indent="-228600">
              <a:buAutoNum type="arabicParenR"/>
            </a:pPr>
            <a:r>
              <a:rPr lang="en-US" dirty="0"/>
              <a:t>Some kind of conclusion and recommendations</a:t>
            </a:r>
          </a:p>
          <a:p>
            <a:pPr marL="228600" indent="-228600">
              <a:buAutoNum type="arabicParenR"/>
            </a:pPr>
            <a:endParaRPr lang="en-US" dirty="0"/>
          </a:p>
          <a:p>
            <a:pPr marL="0" indent="0">
              <a:buNone/>
            </a:pPr>
            <a:r>
              <a:rPr lang="en-US" dirty="0"/>
              <a:t>We will go into more formal explanation in week 6 on reporting. However I wanted to </a:t>
            </a:r>
            <a:r>
              <a:rPr lang="en-US" dirty="0" err="1"/>
              <a:t>atleast</a:t>
            </a:r>
            <a:r>
              <a:rPr lang="en-US" dirty="0"/>
              <a:t> covert 2 basics</a:t>
            </a:r>
          </a:p>
          <a:p>
            <a:pPr marL="228600" indent="-228600">
              <a:buAutoNum type="arabicParenR"/>
            </a:pPr>
            <a:r>
              <a:rPr lang="en-US" dirty="0"/>
              <a:t>General structure and “point” of reporting</a:t>
            </a:r>
          </a:p>
          <a:p>
            <a:pPr marL="228600" indent="-228600">
              <a:buAutoNum type="arabicParenR"/>
            </a:pPr>
            <a:r>
              <a:rPr lang="en-US" dirty="0"/>
              <a:t>Technical writing </a:t>
            </a:r>
          </a:p>
        </p:txBody>
      </p:sp>
      <p:sp>
        <p:nvSpPr>
          <p:cNvPr id="4" name="Slide Number Placeholder 3"/>
          <p:cNvSpPr>
            <a:spLocks noGrp="1"/>
          </p:cNvSpPr>
          <p:nvPr>
            <p:ph type="sldNum" sz="quarter" idx="5"/>
          </p:nvPr>
        </p:nvSpPr>
        <p:spPr/>
        <p:txBody>
          <a:bodyPr/>
          <a:lstStyle/>
          <a:p>
            <a:fld id="{EDFDC862-2D2D-4026-8361-7B028DE4442F}" type="slidenum">
              <a:rPr lang="en-US" smtClean="0"/>
              <a:t>28</a:t>
            </a:fld>
            <a:endParaRPr lang="en-US"/>
          </a:p>
        </p:txBody>
      </p:sp>
    </p:spTree>
    <p:extLst>
      <p:ext uri="{BB962C8B-B14F-4D97-AF65-F5344CB8AC3E}">
        <p14:creationId xmlns:p14="http://schemas.microsoft.com/office/powerpoint/2010/main" val="836993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should be the value of </a:t>
            </a:r>
            <a:r>
              <a:rPr lang="en-US" dirty="0" err="1"/>
              <a:t>pentest</a:t>
            </a:r>
            <a:r>
              <a:rPr lang="en-US" dirty="0"/>
              <a:t> with zero findings?</a:t>
            </a:r>
          </a:p>
          <a:p>
            <a:endParaRPr lang="en-US" dirty="0"/>
          </a:p>
          <a:p>
            <a:r>
              <a:rPr lang="en-US" dirty="0"/>
              <a:t>There are various things to conder</a:t>
            </a:r>
          </a:p>
          <a:p>
            <a:pPr marL="171450" indent="-171450">
              <a:buFontTx/>
              <a:buChar char="-"/>
            </a:pPr>
            <a:r>
              <a:rPr lang="en-US" dirty="0"/>
              <a:t>Who are you writing for</a:t>
            </a:r>
          </a:p>
          <a:p>
            <a:pPr marL="171450" indent="-171450">
              <a:buFontTx/>
              <a:buChar char="-"/>
            </a:pPr>
            <a:r>
              <a:rPr lang="en-US" dirty="0"/>
              <a:t>What is their knowledge level</a:t>
            </a:r>
          </a:p>
          <a:p>
            <a:pPr marL="171450" indent="-171450">
              <a:buFontTx/>
              <a:buChar char="-"/>
            </a:pPr>
            <a:r>
              <a:rPr lang="en-US" dirty="0"/>
              <a:t>Is this the appropriate location to be talking about what </a:t>
            </a:r>
            <a:r>
              <a:rPr lang="en-US" dirty="0" err="1"/>
              <a:t>im</a:t>
            </a:r>
            <a:r>
              <a:rPr lang="en-US" dirty="0"/>
              <a:t> talking about, or does it belong somewhere else?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What is the purpose of what </a:t>
            </a:r>
            <a:r>
              <a:rPr lang="en-US" dirty="0" err="1"/>
              <a:t>im</a:t>
            </a:r>
            <a:r>
              <a:rPr lang="en-US" dirty="0"/>
              <a:t> writing?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Individual issue/bug is a area which this format everyone says loosely follow the same structure but varies allot. The problem is often you get templatized reporting which prioritizes consistency over integration with building products.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Really in my experience, I have seen both sides of consulting and dev, and I have seen this have better long term value transferred to developers.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in addition to better technical writing. </a:t>
            </a:r>
          </a:p>
        </p:txBody>
      </p:sp>
      <p:sp>
        <p:nvSpPr>
          <p:cNvPr id="4" name="Slide Number Placeholder 3"/>
          <p:cNvSpPr>
            <a:spLocks noGrp="1"/>
          </p:cNvSpPr>
          <p:nvPr>
            <p:ph type="sldNum" sz="quarter" idx="5"/>
          </p:nvPr>
        </p:nvSpPr>
        <p:spPr/>
        <p:txBody>
          <a:bodyPr/>
          <a:lstStyle/>
          <a:p>
            <a:fld id="{EDFDC862-2D2D-4026-8361-7B028DE4442F}" type="slidenum">
              <a:rPr lang="en-US" smtClean="0"/>
              <a:t>29</a:t>
            </a:fld>
            <a:endParaRPr lang="en-US"/>
          </a:p>
        </p:txBody>
      </p:sp>
    </p:spTree>
    <p:extLst>
      <p:ext uri="{BB962C8B-B14F-4D97-AF65-F5344CB8AC3E}">
        <p14:creationId xmlns:p14="http://schemas.microsoft.com/office/powerpoint/2010/main" val="506007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various things to conder</a:t>
            </a:r>
          </a:p>
          <a:p>
            <a:pPr marL="171450" indent="-171450">
              <a:buFontTx/>
              <a:buChar char="-"/>
            </a:pPr>
            <a:r>
              <a:rPr lang="en-US" dirty="0"/>
              <a:t>Who are you writing for</a:t>
            </a:r>
          </a:p>
          <a:p>
            <a:pPr marL="171450" indent="-171450">
              <a:buFontTx/>
              <a:buChar char="-"/>
            </a:pPr>
            <a:r>
              <a:rPr lang="en-US" dirty="0"/>
              <a:t>What is their knowledge level</a:t>
            </a:r>
          </a:p>
          <a:p>
            <a:pPr marL="171450" indent="-171450">
              <a:buFontTx/>
              <a:buChar char="-"/>
            </a:pPr>
            <a:r>
              <a:rPr lang="en-US" dirty="0"/>
              <a:t>Is this the appropriate location to be talking about what </a:t>
            </a:r>
            <a:r>
              <a:rPr lang="en-US" dirty="0" err="1"/>
              <a:t>im</a:t>
            </a:r>
            <a:r>
              <a:rPr lang="en-US" dirty="0"/>
              <a:t> talking about, or does it belong somewhere else?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What is the purpose of what </a:t>
            </a:r>
            <a:r>
              <a:rPr lang="en-US" dirty="0" err="1"/>
              <a:t>im</a:t>
            </a:r>
            <a:r>
              <a:rPr lang="en-US" dirty="0"/>
              <a:t> writing?</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DFDC862-2D2D-4026-8361-7B028DE4442F}" type="slidenum">
              <a:rPr lang="en-US" smtClean="0"/>
              <a:t>30</a:t>
            </a:fld>
            <a:endParaRPr lang="en-US"/>
          </a:p>
        </p:txBody>
      </p:sp>
    </p:spTree>
    <p:extLst>
      <p:ext uri="{BB962C8B-B14F-4D97-AF65-F5344CB8AC3E}">
        <p14:creationId xmlns:p14="http://schemas.microsoft.com/office/powerpoint/2010/main" val="4243808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various things to conder</a:t>
            </a:r>
          </a:p>
          <a:p>
            <a:pPr marL="171450" indent="-171450">
              <a:buFontTx/>
              <a:buChar char="-"/>
            </a:pPr>
            <a:r>
              <a:rPr lang="en-US" dirty="0"/>
              <a:t>Who are you writing for</a:t>
            </a:r>
          </a:p>
          <a:p>
            <a:pPr marL="171450" indent="-171450">
              <a:buFontTx/>
              <a:buChar char="-"/>
            </a:pPr>
            <a:r>
              <a:rPr lang="en-US" dirty="0"/>
              <a:t>What is their knowledge level</a:t>
            </a:r>
          </a:p>
          <a:p>
            <a:pPr marL="171450" indent="-171450">
              <a:buFontTx/>
              <a:buChar char="-"/>
            </a:pPr>
            <a:r>
              <a:rPr lang="en-US" dirty="0"/>
              <a:t>Is this the appropriate location to be talking about what </a:t>
            </a:r>
            <a:r>
              <a:rPr lang="en-US" dirty="0" err="1"/>
              <a:t>im</a:t>
            </a:r>
            <a:r>
              <a:rPr lang="en-US" dirty="0"/>
              <a:t> talking about, or does it belong somewhere else?</a:t>
            </a:r>
          </a:p>
          <a:p>
            <a:pPr marL="171450" indent="-171450">
              <a:buFontTx/>
              <a:buChar char="-"/>
            </a:pPr>
            <a:r>
              <a:rPr lang="en-US" dirty="0"/>
              <a:t>What is the purpose of what </a:t>
            </a:r>
            <a:r>
              <a:rPr lang="en-US" dirty="0" err="1"/>
              <a:t>im</a:t>
            </a:r>
            <a:r>
              <a:rPr lang="en-US" dirty="0"/>
              <a:t> writing?</a:t>
            </a:r>
          </a:p>
          <a:p>
            <a:pPr marL="171450" indent="-171450">
              <a:buFontTx/>
              <a:buChar char="-"/>
            </a:pPr>
            <a:endParaRPr lang="en-US" dirty="0"/>
          </a:p>
          <a:p>
            <a:pPr marL="0" indent="0">
              <a:buFontTx/>
              <a:buNone/>
            </a:pPr>
            <a:r>
              <a:rPr lang="en-US" dirty="0"/>
              <a:t>Notice this time around I don’t really care about length, although I don’t want to go crazy. This is the fourth item of “what is the purpose of what </a:t>
            </a:r>
            <a:r>
              <a:rPr lang="en-US" dirty="0" err="1"/>
              <a:t>im</a:t>
            </a:r>
            <a:r>
              <a:rPr lang="en-US" dirty="0"/>
              <a:t> writing”</a:t>
            </a:r>
          </a:p>
        </p:txBody>
      </p:sp>
      <p:sp>
        <p:nvSpPr>
          <p:cNvPr id="4" name="Slide Number Placeholder 3"/>
          <p:cNvSpPr>
            <a:spLocks noGrp="1"/>
          </p:cNvSpPr>
          <p:nvPr>
            <p:ph type="sldNum" sz="quarter" idx="5"/>
          </p:nvPr>
        </p:nvSpPr>
        <p:spPr/>
        <p:txBody>
          <a:bodyPr/>
          <a:lstStyle/>
          <a:p>
            <a:fld id="{EDFDC862-2D2D-4026-8361-7B028DE4442F}" type="slidenum">
              <a:rPr lang="en-US" smtClean="0"/>
              <a:t>31</a:t>
            </a:fld>
            <a:endParaRPr lang="en-US"/>
          </a:p>
        </p:txBody>
      </p:sp>
    </p:spTree>
    <p:extLst>
      <p:ext uri="{BB962C8B-B14F-4D97-AF65-F5344CB8AC3E}">
        <p14:creationId xmlns:p14="http://schemas.microsoft.com/office/powerpoint/2010/main" val="21874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FDC862-2D2D-4026-8361-7B028DE4442F}" type="slidenum">
              <a:rPr lang="en-US" smtClean="0"/>
              <a:t>32</a:t>
            </a:fld>
            <a:endParaRPr lang="en-US"/>
          </a:p>
        </p:txBody>
      </p:sp>
    </p:spTree>
    <p:extLst>
      <p:ext uri="{BB962C8B-B14F-4D97-AF65-F5344CB8AC3E}">
        <p14:creationId xmlns:p14="http://schemas.microsoft.com/office/powerpoint/2010/main" val="358170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APT1 is believed to be the 2nd Bureau of the People’s Liberation Army (PLA) General Staff Department’s (GSD) 3rd Department (</a:t>
            </a:r>
            <a:r>
              <a:rPr lang="ja-JP" altLang="en-US" dirty="0"/>
              <a:t>总参三部二局</a:t>
            </a:r>
            <a:r>
              <a:rPr lang="en-US" altLang="ja-JP" dirty="0"/>
              <a:t>), </a:t>
            </a:r>
            <a:r>
              <a:rPr lang="en-US" dirty="0"/>
              <a:t>which is most commonly known by its Military Unit Cover Designator (MUCD) as Unit 61398 (61398</a:t>
            </a:r>
            <a:r>
              <a:rPr lang="ja-JP" altLang="en-US" dirty="0"/>
              <a:t>部队</a:t>
            </a:r>
            <a:r>
              <a:rPr lang="en-US" altLang="ja-JP" dirty="0"/>
              <a:t>).</a:t>
            </a:r>
          </a:p>
          <a:p>
            <a:endParaRPr lang="en-US" dirty="0"/>
          </a:p>
          <a:p>
            <a:r>
              <a:rPr lang="en-US" dirty="0"/>
              <a:t>APT1 has systematically stolen hundreds of terabytes of data from at least 141 organizations, and has demonstrated the capability and intent to steal from dozens of organizations simultaneously.</a:t>
            </a:r>
          </a:p>
          <a:p>
            <a:endParaRPr lang="en-US" dirty="0"/>
          </a:p>
          <a:p>
            <a:r>
              <a:rPr lang="en-US" dirty="0"/>
              <a:t>APT1 focuses on compromising organizations across a broad range of industries in English-speaking countries. </a:t>
            </a:r>
          </a:p>
          <a:p>
            <a:endParaRPr lang="en-US" dirty="0"/>
          </a:p>
          <a:p>
            <a:r>
              <a:rPr lang="en-US" dirty="0"/>
              <a:t>APT1 maintains an extensive infrastructure of computer systems around the world.</a:t>
            </a:r>
          </a:p>
          <a:p>
            <a:endParaRPr lang="en-US" dirty="0"/>
          </a:p>
          <a:p>
            <a:r>
              <a:rPr lang="en-US" dirty="0"/>
              <a:t>The size of APT1’s infrastructure implies a large organization with at least dozens, but potentially hundreds of human operators. </a:t>
            </a:r>
          </a:p>
        </p:txBody>
      </p:sp>
      <p:sp>
        <p:nvSpPr>
          <p:cNvPr id="4" name="Slide Number Placeholder 3"/>
          <p:cNvSpPr>
            <a:spLocks noGrp="1"/>
          </p:cNvSpPr>
          <p:nvPr>
            <p:ph type="sldNum" sz="quarter" idx="5"/>
          </p:nvPr>
        </p:nvSpPr>
        <p:spPr/>
        <p:txBody>
          <a:bodyPr/>
          <a:lstStyle/>
          <a:p>
            <a:fld id="{EDFDC862-2D2D-4026-8361-7B028DE4442F}" type="slidenum">
              <a:rPr lang="en-US" smtClean="0"/>
              <a:t>4</a:t>
            </a:fld>
            <a:endParaRPr lang="en-US"/>
          </a:p>
        </p:txBody>
      </p:sp>
    </p:spTree>
    <p:extLst>
      <p:ext uri="{BB962C8B-B14F-4D97-AF65-F5344CB8AC3E}">
        <p14:creationId xmlns:p14="http://schemas.microsoft.com/office/powerpoint/2010/main" val="444662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about not just the technical vulnerabilities, but people aspect of things.</a:t>
            </a:r>
          </a:p>
          <a:p>
            <a:r>
              <a:rPr lang="en-US" dirty="0"/>
              <a:t>This goes for both the company you are </a:t>
            </a:r>
            <a:r>
              <a:rPr lang="en-US" dirty="0" err="1"/>
              <a:t>pentesting</a:t>
            </a:r>
            <a:r>
              <a:rPr lang="en-US" dirty="0"/>
              <a:t> as well as the “practices” of you as the hacker.</a:t>
            </a:r>
          </a:p>
          <a:p>
            <a:endParaRPr lang="en-US" dirty="0"/>
          </a:p>
          <a:p>
            <a:r>
              <a:rPr lang="en-US" dirty="0"/>
              <a:t>Think about how a typical red team/network </a:t>
            </a:r>
            <a:r>
              <a:rPr lang="en-US" dirty="0" err="1"/>
              <a:t>pentest</a:t>
            </a:r>
            <a:r>
              <a:rPr lang="en-US" dirty="0"/>
              <a:t> would go.</a:t>
            </a:r>
          </a:p>
          <a:p>
            <a:pPr marL="171450" indent="-171450">
              <a:buFontTx/>
              <a:buChar char="-"/>
            </a:pPr>
            <a:r>
              <a:rPr lang="en-US" dirty="0"/>
              <a:t>What some people call a “web app </a:t>
            </a:r>
            <a:r>
              <a:rPr lang="en-US" dirty="0" err="1"/>
              <a:t>pentest</a:t>
            </a:r>
            <a:r>
              <a:rPr lang="en-US" dirty="0"/>
              <a:t>”, network scan </a:t>
            </a:r>
            <a:r>
              <a:rPr lang="en-US" dirty="0" err="1"/>
              <a:t>etc</a:t>
            </a:r>
            <a:endParaRPr lang="en-US" dirty="0"/>
          </a:p>
          <a:p>
            <a:pPr marL="171450" indent="-171450">
              <a:buFontTx/>
              <a:buChar char="-"/>
            </a:pPr>
            <a:r>
              <a:rPr lang="en-US" dirty="0"/>
              <a:t>What some people call a “network </a:t>
            </a:r>
            <a:r>
              <a:rPr lang="en-US" dirty="0" err="1"/>
              <a:t>pentest</a:t>
            </a:r>
            <a:r>
              <a:rPr lang="en-US" dirty="0"/>
              <a:t>”, network scan and </a:t>
            </a:r>
            <a:r>
              <a:rPr lang="en-US" dirty="0" err="1"/>
              <a:t>nessus</a:t>
            </a:r>
            <a:endParaRPr lang="en-US" dirty="0"/>
          </a:p>
          <a:p>
            <a:pPr marL="171450" indent="-171450">
              <a:buFontTx/>
              <a:buChar char="-"/>
            </a:pPr>
            <a:r>
              <a:rPr lang="en-US" dirty="0"/>
              <a:t>This is incomplete views and mislabeling.</a:t>
            </a:r>
          </a:p>
          <a:p>
            <a:pPr marL="171450" indent="-171450">
              <a:buFontTx/>
              <a:buChar char="-"/>
            </a:pPr>
            <a:r>
              <a:rPr lang="en-US" dirty="0"/>
              <a:t>It’s a network scan then all of this + the operation security aspect + </a:t>
            </a:r>
            <a:r>
              <a:rPr lang="en-US" dirty="0" err="1"/>
              <a:t>os</a:t>
            </a:r>
            <a:r>
              <a:rPr lang="en-US" dirty="0"/>
              <a:t> security + etc. </a:t>
            </a:r>
          </a:p>
          <a:p>
            <a:pPr marL="171450" indent="-171450">
              <a:buFontTx/>
              <a:buChar char="-"/>
            </a:pPr>
            <a:endParaRPr lang="en-US" dirty="0"/>
          </a:p>
          <a:p>
            <a:pPr marL="0" indent="0">
              <a:buFontTx/>
              <a:buNone/>
            </a:pPr>
            <a:r>
              <a:rPr lang="en-US" dirty="0"/>
              <a:t>We learned all this technical detail, how do we use it?</a:t>
            </a:r>
          </a:p>
        </p:txBody>
      </p:sp>
      <p:sp>
        <p:nvSpPr>
          <p:cNvPr id="4" name="Slide Number Placeholder 3"/>
          <p:cNvSpPr>
            <a:spLocks noGrp="1"/>
          </p:cNvSpPr>
          <p:nvPr>
            <p:ph type="sldNum" sz="quarter" idx="5"/>
          </p:nvPr>
        </p:nvSpPr>
        <p:spPr/>
        <p:txBody>
          <a:bodyPr/>
          <a:lstStyle/>
          <a:p>
            <a:fld id="{EDFDC862-2D2D-4026-8361-7B028DE4442F}" type="slidenum">
              <a:rPr lang="en-US" smtClean="0"/>
              <a:t>6</a:t>
            </a:fld>
            <a:endParaRPr lang="en-US"/>
          </a:p>
        </p:txBody>
      </p:sp>
    </p:spTree>
    <p:extLst>
      <p:ext uri="{BB962C8B-B14F-4D97-AF65-F5344CB8AC3E}">
        <p14:creationId xmlns:p14="http://schemas.microsoft.com/office/powerpoint/2010/main" val="160101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https://www.post-gazette.com/business/powersource/2014/05/22/UglyGorilla-hacker-sought-by-U-S-left-trail-cyber-hunters-say/stories/201405220302 </a:t>
            </a:r>
          </a:p>
          <a:p>
            <a:endParaRPr lang="en-US" dirty="0"/>
          </a:p>
          <a:p>
            <a:pPr marL="171450" indent="-171450">
              <a:buFont typeface="Arial" panose="020B0604020202020204" pitchFamily="34" charset="0"/>
              <a:buChar char="•"/>
            </a:pPr>
            <a:r>
              <a:rPr lang="en-US" b="0" i="0" dirty="0">
                <a:solidFill>
                  <a:srgbClr val="222222"/>
                </a:solidFill>
                <a:effectLst/>
                <a:latin typeface="Georgia" panose="02040502050405020303" pitchFamily="18" charset="0"/>
              </a:rPr>
              <a:t>one of five Chinese military hackers indicted this week for economic espionage</a:t>
            </a:r>
          </a:p>
          <a:p>
            <a:pPr marL="171450" indent="-171450">
              <a:buFont typeface="Arial" panose="020B0604020202020204" pitchFamily="34" charset="0"/>
              <a:buChar char="•"/>
            </a:pPr>
            <a:r>
              <a:rPr lang="en-US" b="0" i="0" dirty="0">
                <a:solidFill>
                  <a:srgbClr val="222222"/>
                </a:solidFill>
                <a:effectLst/>
                <a:latin typeface="Georgia" panose="02040502050405020303" pitchFamily="18" charset="0"/>
              </a:rPr>
              <a:t>Known as </a:t>
            </a:r>
            <a:r>
              <a:rPr lang="en-US" b="0" i="0" dirty="0" err="1">
                <a:solidFill>
                  <a:srgbClr val="222222"/>
                </a:solidFill>
                <a:effectLst/>
                <a:latin typeface="Georgia" panose="02040502050405020303" pitchFamily="18" charset="0"/>
              </a:rPr>
              <a:t>UglyGorilla</a:t>
            </a:r>
            <a:r>
              <a:rPr lang="en-US" b="0" i="0" dirty="0">
                <a:solidFill>
                  <a:srgbClr val="222222"/>
                </a:solidFill>
                <a:effectLst/>
                <a:latin typeface="Georgia" panose="02040502050405020303" pitchFamily="18" charset="0"/>
              </a:rPr>
              <a:t>, Wang is a pun-making hacker who left a trail of clues dating back years</a:t>
            </a:r>
          </a:p>
          <a:p>
            <a:pPr marL="171450" indent="-171450">
              <a:buFont typeface="Arial" panose="020B0604020202020204" pitchFamily="34" charset="0"/>
              <a:buChar char="•"/>
            </a:pPr>
            <a:r>
              <a:rPr lang="en-US" b="0" i="0" dirty="0">
                <a:solidFill>
                  <a:srgbClr val="222222"/>
                </a:solidFill>
                <a:effectLst/>
                <a:latin typeface="Georgia" panose="02040502050405020303" pitchFamily="18" charset="0"/>
              </a:rPr>
              <a:t>became famous in counterintelligence circles as China’s most flamboyant hacker, seeded malicious code with his handle</a:t>
            </a:r>
          </a:p>
          <a:p>
            <a:pPr marL="171450" indent="-171450">
              <a:buFont typeface="Arial" panose="020B0604020202020204" pitchFamily="34" charset="0"/>
              <a:buChar char="•"/>
            </a:pPr>
            <a:r>
              <a:rPr lang="en-US" b="0" i="0" dirty="0">
                <a:solidFill>
                  <a:srgbClr val="222222"/>
                </a:solidFill>
                <a:effectLst/>
                <a:latin typeface="Georgia" panose="02040502050405020303" pitchFamily="18" charset="0"/>
              </a:rPr>
              <a:t>People’s Liberation Army officers it says broke into computers at five U.S. companies, including Westinghouse Electric Co. and United States Steel Corp., to steal trade secrets and other information.</a:t>
            </a:r>
            <a:br>
              <a:rPr lang="en-US" b="0" i="0" dirty="0">
                <a:solidFill>
                  <a:srgbClr val="222222"/>
                </a:solidFill>
                <a:effectLst/>
                <a:latin typeface="Georgia" panose="02040502050405020303" pitchFamily="18" charset="0"/>
              </a:rPr>
            </a:br>
            <a:endParaRPr lang="en-US" b="0" i="0" dirty="0">
              <a:solidFill>
                <a:srgbClr val="222222"/>
              </a:solidFill>
              <a:effectLst/>
              <a:latin typeface="Georgia" panose="02040502050405020303" pitchFamily="18" charset="0"/>
            </a:endParaRPr>
          </a:p>
          <a:p>
            <a:pPr marL="171450" indent="-171450">
              <a:buFont typeface="Arial" panose="020B0604020202020204" pitchFamily="34" charset="0"/>
              <a:buChar char="•"/>
            </a:pPr>
            <a:r>
              <a:rPr lang="en-US" b="0" i="0" dirty="0">
                <a:solidFill>
                  <a:srgbClr val="222222"/>
                </a:solidFill>
                <a:effectLst/>
                <a:latin typeface="Georgia" panose="02040502050405020303" pitchFamily="18" charset="0"/>
              </a:rPr>
              <a:t>2006, </a:t>
            </a:r>
            <a:r>
              <a:rPr lang="en-US" b="0" i="0" dirty="0" err="1">
                <a:solidFill>
                  <a:srgbClr val="222222"/>
                </a:solidFill>
                <a:effectLst/>
                <a:latin typeface="Georgia" panose="02040502050405020303" pitchFamily="18" charset="0"/>
              </a:rPr>
              <a:t>UglyGorilla</a:t>
            </a:r>
            <a:r>
              <a:rPr lang="en-US" b="0" i="0" dirty="0">
                <a:solidFill>
                  <a:srgbClr val="222222"/>
                </a:solidFill>
                <a:effectLst/>
                <a:latin typeface="Georgia" panose="02040502050405020303" pitchFamily="18" charset="0"/>
              </a:rPr>
              <a:t> created an account on a Chinese developer site using his real name, Wang Dong, according to a report by Mandiant Corp.,</a:t>
            </a:r>
          </a:p>
          <a:p>
            <a:pPr marL="171450" indent="-171450">
              <a:buFont typeface="Arial" panose="020B0604020202020204" pitchFamily="34" charset="0"/>
              <a:buChar char="•"/>
            </a:pPr>
            <a:r>
              <a:rPr lang="en-US" b="0" i="0" dirty="0">
                <a:solidFill>
                  <a:srgbClr val="222222"/>
                </a:solidFill>
                <a:effectLst/>
                <a:latin typeface="Georgia" panose="02040502050405020303" pitchFamily="18" charset="0"/>
              </a:rPr>
              <a:t>in many other instances, it said, he used his real last name and the first name “Jack.”</a:t>
            </a:r>
          </a:p>
          <a:p>
            <a:pPr marL="171450" indent="-171450">
              <a:buFont typeface="Arial" panose="020B0604020202020204" pitchFamily="34" charset="0"/>
              <a:buChar char="•"/>
            </a:pPr>
            <a:r>
              <a:rPr lang="en-US" b="0" i="0" dirty="0">
                <a:solidFill>
                  <a:srgbClr val="222222"/>
                </a:solidFill>
                <a:effectLst/>
                <a:latin typeface="Georgia" panose="02040502050405020303" pitchFamily="18" charset="0"/>
              </a:rPr>
              <a:t>In many of the breaches described in the private forensic reports, hackers would relay commands and send stolen data through U.S.-based servers that they hijacked or rented. </a:t>
            </a:r>
          </a:p>
          <a:p>
            <a:pPr marL="171450" indent="-171450">
              <a:buFont typeface="Arial" panose="020B0604020202020204" pitchFamily="34" charset="0"/>
              <a:buChar char="•"/>
            </a:pPr>
            <a:r>
              <a:rPr lang="en-US" b="0" i="0" dirty="0">
                <a:solidFill>
                  <a:srgbClr val="222222"/>
                </a:solidFill>
                <a:effectLst/>
                <a:latin typeface="Georgia" panose="02040502050405020303" pitchFamily="18" charset="0"/>
              </a:rPr>
              <a:t>Wang registered some of those servers under the domain name hugesoft.org, a pun combining adjectives that describe a gorilla, according to Mandiant and other security companies. Subdomains often included the initials UG.</a:t>
            </a:r>
          </a:p>
          <a:p>
            <a:pPr marL="171450" indent="-171450">
              <a:buFont typeface="Arial" panose="020B0604020202020204" pitchFamily="34" charset="0"/>
              <a:buChar char="•"/>
            </a:pPr>
            <a:endParaRPr lang="en-US" b="0" i="0" dirty="0">
              <a:solidFill>
                <a:srgbClr val="222222"/>
              </a:solidFill>
              <a:effectLst/>
              <a:latin typeface="Georgia" panose="02040502050405020303" pitchFamily="18" charset="0"/>
            </a:endParaRPr>
          </a:p>
          <a:p>
            <a:pPr marL="171450" indent="-171450">
              <a:buFont typeface="Arial" panose="020B0604020202020204" pitchFamily="34" charset="0"/>
              <a:buChar char="•"/>
            </a:pPr>
            <a:r>
              <a:rPr lang="en-US" b="0" i="0" dirty="0">
                <a:solidFill>
                  <a:srgbClr val="222222"/>
                </a:solidFill>
                <a:effectLst/>
                <a:latin typeface="Georgia" panose="02040502050405020303" pitchFamily="18" charset="0"/>
              </a:rPr>
              <a:t>investigators spoke to hackers involved in a 2011 attack, they explained how they had penetrated </a:t>
            </a:r>
            <a:r>
              <a:rPr lang="en-US" b="0" i="0" dirty="0" err="1">
                <a:solidFill>
                  <a:srgbClr val="222222"/>
                </a:solidFill>
                <a:effectLst/>
                <a:latin typeface="Georgia" panose="02040502050405020303" pitchFamily="18" charset="0"/>
              </a:rPr>
              <a:t>HBGary</a:t>
            </a:r>
            <a:r>
              <a:rPr lang="en-US" b="0" i="0" dirty="0">
                <a:solidFill>
                  <a:srgbClr val="222222"/>
                </a:solidFill>
                <a:effectLst/>
                <a:latin typeface="Georgia" panose="02040502050405020303" pitchFamily="18" charset="0"/>
              </a:rPr>
              <a:t> Federal e-mail accounts and moved from those to other systems. </a:t>
            </a:r>
          </a:p>
          <a:p>
            <a:pPr marL="171450" indent="-171450">
              <a:buFont typeface="Arial" panose="020B0604020202020204" pitchFamily="34" charset="0"/>
              <a:buChar char="•"/>
            </a:pPr>
            <a:r>
              <a:rPr lang="en-US" b="0" i="0" dirty="0">
                <a:solidFill>
                  <a:srgbClr val="222222"/>
                </a:solidFill>
                <a:effectLst/>
                <a:latin typeface="Georgia" panose="02040502050405020303" pitchFamily="18" charset="0"/>
              </a:rPr>
              <a:t>One of these was rootkit.com run by Greg </a:t>
            </a:r>
            <a:r>
              <a:rPr lang="en-US" b="0" i="0" dirty="0" err="1">
                <a:solidFill>
                  <a:srgbClr val="222222"/>
                </a:solidFill>
                <a:effectLst/>
                <a:latin typeface="Georgia" panose="02040502050405020303" pitchFamily="18" charset="0"/>
              </a:rPr>
              <a:t>Hoglund</a:t>
            </a:r>
            <a:r>
              <a:rPr lang="en-US" b="0" i="0" dirty="0">
                <a:solidFill>
                  <a:srgbClr val="222222"/>
                </a:solidFill>
                <a:effectLst/>
                <a:latin typeface="Georgia" panose="02040502050405020303" pitchFamily="18" charset="0"/>
              </a:rPr>
              <a:t>, anonymous hackers used </a:t>
            </a:r>
            <a:r>
              <a:rPr lang="en-US" b="0" i="0" dirty="0" err="1">
                <a:solidFill>
                  <a:srgbClr val="222222"/>
                </a:solidFill>
                <a:effectLst/>
                <a:latin typeface="Georgia" panose="02040502050405020303" pitchFamily="18" charset="0"/>
              </a:rPr>
              <a:t>Hoglund's</a:t>
            </a:r>
            <a:r>
              <a:rPr lang="en-US" b="0" i="0" dirty="0">
                <a:solidFill>
                  <a:srgbClr val="222222"/>
                </a:solidFill>
                <a:effectLst/>
                <a:latin typeface="Georgia" panose="02040502050405020303" pitchFamily="18" charset="0"/>
              </a:rPr>
              <a:t> e-mail account to convince another rootkit.com administrator to reset the root password on the site's server to "changeme123." Used this to do many things including dumping the entire list of user account and password hashes for rootkit.com, which had been hashed with the MD5 algorithm.</a:t>
            </a:r>
          </a:p>
          <a:p>
            <a:pPr marL="171450" indent="-171450">
              <a:buFont typeface="Arial" panose="020B0604020202020204" pitchFamily="34" charset="0"/>
              <a:buChar char="•"/>
            </a:pPr>
            <a:endParaRPr lang="en-US" b="0" i="0" dirty="0">
              <a:solidFill>
                <a:srgbClr val="222222"/>
              </a:solidFill>
              <a:effectLst/>
              <a:latin typeface="Georgia" panose="02040502050405020303" pitchFamily="18" charset="0"/>
            </a:endParaRPr>
          </a:p>
          <a:p>
            <a:pPr marL="171450" indent="-171450">
              <a:buFont typeface="Arial" panose="020B0604020202020204" pitchFamily="34" charset="0"/>
              <a:buChar char="•"/>
            </a:pPr>
            <a:r>
              <a:rPr lang="en-US" b="0" i="0" dirty="0" err="1">
                <a:solidFill>
                  <a:srgbClr val="222222"/>
                </a:solidFill>
                <a:effectLst/>
                <a:latin typeface="Georgia" panose="02040502050405020303" pitchFamily="18" charset="0"/>
              </a:rPr>
              <a:t>UglyGorilla</a:t>
            </a:r>
            <a:r>
              <a:rPr lang="en-US" b="0" i="0" dirty="0">
                <a:solidFill>
                  <a:srgbClr val="222222"/>
                </a:solidFill>
                <a:effectLst/>
                <a:latin typeface="Georgia" panose="02040502050405020303" pitchFamily="18" charset="0"/>
              </a:rPr>
              <a:t> was on the list of dumped users; he had signed up as "</a:t>
            </a:r>
            <a:r>
              <a:rPr lang="en-US" b="0" i="0" dirty="0" err="1">
                <a:solidFill>
                  <a:srgbClr val="222222"/>
                </a:solidFill>
                <a:effectLst/>
                <a:latin typeface="Georgia" panose="02040502050405020303" pitchFamily="18" charset="0"/>
              </a:rPr>
              <a:t>uglygorilla</a:t>
            </a:r>
            <a:r>
              <a:rPr lang="en-US" b="0" i="0" dirty="0">
                <a:solidFill>
                  <a:srgbClr val="222222"/>
                </a:solidFill>
                <a:effectLst/>
                <a:latin typeface="Georgia" panose="02040502050405020303" pitchFamily="18" charset="0"/>
              </a:rPr>
              <a:t>" and had used the password uglygorilla@163.com during registration. </a:t>
            </a:r>
          </a:p>
          <a:p>
            <a:pPr marL="171450" indent="-171450">
              <a:buFont typeface="Arial" panose="020B0604020202020204" pitchFamily="34" charset="0"/>
              <a:buChar char="•"/>
            </a:pPr>
            <a:r>
              <a:rPr lang="en-US" b="0" i="0" dirty="0">
                <a:solidFill>
                  <a:srgbClr val="222222"/>
                </a:solidFill>
                <a:effectLst/>
                <a:latin typeface="Georgia" panose="02040502050405020303" pitchFamily="18" charset="0"/>
              </a:rPr>
              <a:t>The password matched one that had been used by someone to register for a People's Liberation Army event back in 2004 and to register hugesoft.org, a domain long associated with the APT1 hacks.</a:t>
            </a:r>
          </a:p>
          <a:p>
            <a:pPr marL="171450" indent="-171450">
              <a:buFont typeface="Arial" panose="020B0604020202020204" pitchFamily="34" charset="0"/>
              <a:buChar char="•"/>
            </a:pPr>
            <a:endParaRPr lang="en-US" b="0" i="0" dirty="0">
              <a:solidFill>
                <a:srgbClr val="222222"/>
              </a:solidFill>
              <a:effectLst/>
              <a:latin typeface="Georgia" panose="02040502050405020303" pitchFamily="18" charset="0"/>
            </a:endParaRPr>
          </a:p>
          <a:p>
            <a:pPr marL="171450" indent="-171450">
              <a:buFont typeface="Arial" panose="020B0604020202020204" pitchFamily="34" charset="0"/>
              <a:buChar char="•"/>
            </a:pPr>
            <a:r>
              <a:rPr lang="en-US" b="0" i="0" dirty="0">
                <a:solidFill>
                  <a:srgbClr val="222222"/>
                </a:solidFill>
                <a:effectLst/>
                <a:latin typeface="Georgia" panose="02040502050405020303" pitchFamily="18" charset="0"/>
              </a:rPr>
              <a:t>The rootkit.com leak also included some IP address information on each account, and it showed that </a:t>
            </a:r>
            <a:r>
              <a:rPr lang="en-US" b="0" i="0" dirty="0" err="1">
                <a:solidFill>
                  <a:srgbClr val="222222"/>
                </a:solidFill>
                <a:effectLst/>
                <a:latin typeface="Georgia" panose="02040502050405020303" pitchFamily="18" charset="0"/>
              </a:rPr>
              <a:t>UglyGorilla</a:t>
            </a:r>
            <a:r>
              <a:rPr lang="en-US" b="0" i="0" dirty="0">
                <a:solidFill>
                  <a:srgbClr val="222222"/>
                </a:solidFill>
                <a:effectLst/>
                <a:latin typeface="Georgia" panose="02040502050405020303" pitchFamily="18" charset="0"/>
              </a:rPr>
              <a:t> had registered from 58.246.255.28, which came "directly" from the APT1 home range that Mandiant linked to Unit 61398 and to its base in the Pudong New Area of Shanghai.</a:t>
            </a:r>
          </a:p>
          <a:p>
            <a:pPr marL="171450" indent="-171450">
              <a:buFont typeface="Arial" panose="020B0604020202020204" pitchFamily="34" charset="0"/>
              <a:buChar char="•"/>
            </a:pPr>
            <a:endParaRPr lang="en-US" b="0" i="0" dirty="0">
              <a:solidFill>
                <a:srgbClr val="222222"/>
              </a:solidFill>
              <a:effectLst/>
              <a:latin typeface="Georgia" panose="02040502050405020303" pitchFamily="18" charset="0"/>
            </a:endParaRPr>
          </a:p>
          <a:p>
            <a:pPr marL="171450" indent="-171450">
              <a:buFont typeface="Arial" panose="020B0604020202020204" pitchFamily="34" charset="0"/>
              <a:buChar char="•"/>
            </a:pPr>
            <a:endParaRPr lang="en-US" b="0" i="0" dirty="0">
              <a:solidFill>
                <a:srgbClr val="222222"/>
              </a:solidFill>
              <a:effectLst/>
              <a:latin typeface="Georgia" panose="02040502050405020303" pitchFamily="18" charset="0"/>
            </a:endParaRPr>
          </a:p>
          <a:p>
            <a:pPr marL="171450" indent="-171450">
              <a:buFont typeface="Arial" panose="020B0604020202020204" pitchFamily="34" charset="0"/>
              <a:buChar char="•"/>
            </a:pPr>
            <a:endParaRPr lang="en-US" b="0" i="0" dirty="0">
              <a:solidFill>
                <a:srgbClr val="222222"/>
              </a:solidFill>
              <a:effectLst/>
              <a:latin typeface="Georgia" panose="02040502050405020303" pitchFamily="18"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EDFDC862-2D2D-4026-8361-7B028DE4442F}" type="slidenum">
              <a:rPr lang="en-US" smtClean="0"/>
              <a:t>7</a:t>
            </a:fld>
            <a:endParaRPr lang="en-US"/>
          </a:p>
        </p:txBody>
      </p:sp>
    </p:spTree>
    <p:extLst>
      <p:ext uri="{BB962C8B-B14F-4D97-AF65-F5344CB8AC3E}">
        <p14:creationId xmlns:p14="http://schemas.microsoft.com/office/powerpoint/2010/main" val="3109517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0" i="0" dirty="0">
                <a:solidFill>
                  <a:srgbClr val="636363"/>
                </a:solidFill>
                <a:effectLst/>
                <a:latin typeface="inherit"/>
              </a:rPr>
              <a:t>Unusual Outbound Network Traffic</a:t>
            </a:r>
          </a:p>
          <a:p>
            <a:pPr algn="l" fontAlgn="base">
              <a:buFont typeface="Arial" panose="020B0604020202020204" pitchFamily="34" charset="0"/>
              <a:buChar char="•"/>
            </a:pPr>
            <a:r>
              <a:rPr lang="en-US" b="0" i="0" dirty="0">
                <a:solidFill>
                  <a:srgbClr val="636363"/>
                </a:solidFill>
                <a:effectLst/>
                <a:latin typeface="inherit"/>
              </a:rPr>
              <a:t>Anomalies in Privileged User Account Activity</a:t>
            </a:r>
          </a:p>
          <a:p>
            <a:pPr algn="l" fontAlgn="base">
              <a:buFont typeface="Arial" panose="020B0604020202020204" pitchFamily="34" charset="0"/>
              <a:buChar char="•"/>
            </a:pPr>
            <a:r>
              <a:rPr lang="en-US" b="0" i="0" dirty="0">
                <a:solidFill>
                  <a:srgbClr val="636363"/>
                </a:solidFill>
                <a:effectLst/>
                <a:latin typeface="inherit"/>
              </a:rPr>
              <a:t>Geographical Irregularities</a:t>
            </a:r>
          </a:p>
          <a:p>
            <a:pPr algn="l" fontAlgn="base">
              <a:buFont typeface="Arial" panose="020B0604020202020204" pitchFamily="34" charset="0"/>
              <a:buChar char="•"/>
            </a:pPr>
            <a:r>
              <a:rPr lang="en-US" b="0" i="0" dirty="0">
                <a:solidFill>
                  <a:srgbClr val="636363"/>
                </a:solidFill>
                <a:effectLst/>
                <a:latin typeface="inherit"/>
              </a:rPr>
              <a:t>Log-In Red Flags</a:t>
            </a:r>
          </a:p>
          <a:p>
            <a:pPr algn="l" fontAlgn="base">
              <a:buFont typeface="Arial" panose="020B0604020202020204" pitchFamily="34" charset="0"/>
              <a:buChar char="•"/>
            </a:pPr>
            <a:r>
              <a:rPr lang="en-US" b="0" i="0" dirty="0">
                <a:solidFill>
                  <a:srgbClr val="636363"/>
                </a:solidFill>
                <a:effectLst/>
                <a:latin typeface="inherit"/>
              </a:rPr>
              <a:t>Increases in Database Read Volume</a:t>
            </a:r>
          </a:p>
          <a:p>
            <a:pPr algn="l" fontAlgn="base">
              <a:buFont typeface="Arial" panose="020B0604020202020204" pitchFamily="34" charset="0"/>
              <a:buChar char="•"/>
            </a:pPr>
            <a:r>
              <a:rPr lang="en-US" b="0" i="0" dirty="0">
                <a:solidFill>
                  <a:srgbClr val="636363"/>
                </a:solidFill>
                <a:effectLst/>
                <a:latin typeface="inherit"/>
              </a:rPr>
              <a:t>HTML Response Sizes</a:t>
            </a:r>
          </a:p>
          <a:p>
            <a:pPr algn="l" fontAlgn="base">
              <a:buFont typeface="Arial" panose="020B0604020202020204" pitchFamily="34" charset="0"/>
              <a:buChar char="•"/>
            </a:pPr>
            <a:r>
              <a:rPr lang="en-US" b="0" i="0" dirty="0">
                <a:solidFill>
                  <a:srgbClr val="636363"/>
                </a:solidFill>
                <a:effectLst/>
                <a:latin typeface="inherit"/>
              </a:rPr>
              <a:t>Large Numbers of Requests for the Same File</a:t>
            </a:r>
          </a:p>
          <a:p>
            <a:pPr algn="l" fontAlgn="base">
              <a:buFont typeface="Arial" panose="020B0604020202020204" pitchFamily="34" charset="0"/>
              <a:buChar char="•"/>
            </a:pPr>
            <a:r>
              <a:rPr lang="en-US" b="0" i="0" dirty="0">
                <a:solidFill>
                  <a:srgbClr val="636363"/>
                </a:solidFill>
                <a:effectLst/>
                <a:latin typeface="inherit"/>
              </a:rPr>
              <a:t>Mismatched Port-Application Traffic</a:t>
            </a:r>
          </a:p>
          <a:p>
            <a:pPr algn="l" fontAlgn="base">
              <a:buFont typeface="Arial" panose="020B0604020202020204" pitchFamily="34" charset="0"/>
              <a:buChar char="•"/>
            </a:pPr>
            <a:r>
              <a:rPr lang="en-US" b="0" i="0" dirty="0">
                <a:solidFill>
                  <a:srgbClr val="636363"/>
                </a:solidFill>
                <a:effectLst/>
                <a:latin typeface="inherit"/>
              </a:rPr>
              <a:t>Suspicious Registry or System File Changes</a:t>
            </a:r>
          </a:p>
          <a:p>
            <a:pPr algn="l" fontAlgn="base">
              <a:buFont typeface="Arial" panose="020B0604020202020204" pitchFamily="34" charset="0"/>
              <a:buChar char="•"/>
            </a:pPr>
            <a:r>
              <a:rPr lang="en-US" b="0" i="0" dirty="0">
                <a:solidFill>
                  <a:srgbClr val="636363"/>
                </a:solidFill>
                <a:effectLst/>
                <a:latin typeface="inherit"/>
              </a:rPr>
              <a:t>Unusual DNS Requests</a:t>
            </a:r>
          </a:p>
          <a:p>
            <a:pPr algn="l" fontAlgn="base">
              <a:buFont typeface="Arial" panose="020B0604020202020204" pitchFamily="34" charset="0"/>
              <a:buChar char="•"/>
            </a:pPr>
            <a:r>
              <a:rPr lang="en-US" b="0" i="0" dirty="0">
                <a:solidFill>
                  <a:srgbClr val="636363"/>
                </a:solidFill>
                <a:effectLst/>
                <a:latin typeface="inherit"/>
              </a:rPr>
              <a:t>Unexpected Patching of Systems</a:t>
            </a:r>
          </a:p>
          <a:p>
            <a:pPr algn="l" fontAlgn="base">
              <a:buFont typeface="Arial" panose="020B0604020202020204" pitchFamily="34" charset="0"/>
              <a:buChar char="•"/>
            </a:pPr>
            <a:r>
              <a:rPr lang="en-US" b="0" i="0" dirty="0">
                <a:solidFill>
                  <a:srgbClr val="636363"/>
                </a:solidFill>
                <a:effectLst/>
                <a:latin typeface="inherit"/>
              </a:rPr>
              <a:t>Mobile Device Profile Changes</a:t>
            </a:r>
          </a:p>
          <a:p>
            <a:pPr algn="l" fontAlgn="base">
              <a:buFont typeface="Arial" panose="020B0604020202020204" pitchFamily="34" charset="0"/>
              <a:buChar char="•"/>
            </a:pPr>
            <a:r>
              <a:rPr lang="en-US" b="0" i="0" dirty="0">
                <a:solidFill>
                  <a:srgbClr val="636363"/>
                </a:solidFill>
                <a:effectLst/>
                <a:latin typeface="inherit"/>
              </a:rPr>
              <a:t>Bundles of Data in the Wrong Place</a:t>
            </a:r>
          </a:p>
          <a:p>
            <a:pPr algn="l" fontAlgn="base">
              <a:buFont typeface="Arial" panose="020B0604020202020204" pitchFamily="34" charset="0"/>
              <a:buChar char="•"/>
            </a:pPr>
            <a:r>
              <a:rPr lang="en-US" b="0" i="0" dirty="0">
                <a:solidFill>
                  <a:srgbClr val="636363"/>
                </a:solidFill>
                <a:effectLst/>
                <a:latin typeface="inherit"/>
              </a:rPr>
              <a:t>Web Traffic with Unhuman Behavior</a:t>
            </a:r>
          </a:p>
          <a:p>
            <a:pPr algn="l" fontAlgn="base">
              <a:buFont typeface="Arial" panose="020B0604020202020204" pitchFamily="34" charset="0"/>
              <a:buChar char="•"/>
            </a:pPr>
            <a:r>
              <a:rPr lang="en-US" b="0" i="0" dirty="0">
                <a:solidFill>
                  <a:srgbClr val="636363"/>
                </a:solidFill>
                <a:effectLst/>
                <a:latin typeface="inherit"/>
              </a:rPr>
              <a:t>Signs of DDoS Activity</a:t>
            </a:r>
          </a:p>
          <a:p>
            <a:endParaRPr lang="en-US" dirty="0"/>
          </a:p>
        </p:txBody>
      </p:sp>
      <p:sp>
        <p:nvSpPr>
          <p:cNvPr id="4" name="Slide Number Placeholder 3"/>
          <p:cNvSpPr>
            <a:spLocks noGrp="1"/>
          </p:cNvSpPr>
          <p:nvPr>
            <p:ph type="sldNum" sz="quarter" idx="5"/>
          </p:nvPr>
        </p:nvSpPr>
        <p:spPr/>
        <p:txBody>
          <a:bodyPr/>
          <a:lstStyle/>
          <a:p>
            <a:fld id="{EDFDC862-2D2D-4026-8361-7B028DE4442F}" type="slidenum">
              <a:rPr lang="en-US" smtClean="0"/>
              <a:t>8</a:t>
            </a:fld>
            <a:endParaRPr lang="en-US"/>
          </a:p>
        </p:txBody>
      </p:sp>
    </p:spTree>
    <p:extLst>
      <p:ext uri="{BB962C8B-B14F-4D97-AF65-F5344CB8AC3E}">
        <p14:creationId xmlns:p14="http://schemas.microsoft.com/office/powerpoint/2010/main" val="1269520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b="1" i="0" dirty="0">
                <a:solidFill>
                  <a:srgbClr val="626365"/>
                </a:solidFill>
                <a:effectLst/>
                <a:latin typeface="Source Sans Pro" panose="020B0503030403020204" pitchFamily="34" charset="0"/>
              </a:rPr>
              <a:t>the Cyber Kill Chain®</a:t>
            </a:r>
            <a:r>
              <a:rPr lang="en-US" b="0" i="0" dirty="0">
                <a:solidFill>
                  <a:srgbClr val="626365"/>
                </a:solidFill>
                <a:effectLst/>
                <a:latin typeface="Source Sans Pro" panose="020B0503030403020204" pitchFamily="34" charset="0"/>
              </a:rPr>
              <a:t> framework is part of the </a:t>
            </a:r>
            <a:r>
              <a:rPr lang="en-US" b="1" i="0" u="none" strike="noStrike" dirty="0">
                <a:solidFill>
                  <a:srgbClr val="337AB7"/>
                </a:solidFill>
                <a:effectLst/>
                <a:latin typeface="Source Sans Pro" panose="020B0503030403020204" pitchFamily="34" charset="0"/>
                <a:hlinkClick r:id="rId3"/>
              </a:rPr>
              <a:t>Intelligence Driven Defense®</a:t>
            </a:r>
            <a:r>
              <a:rPr lang="en-US" b="0" i="0" dirty="0">
                <a:solidFill>
                  <a:srgbClr val="626365"/>
                </a:solidFill>
                <a:effectLst/>
                <a:latin typeface="Source Sans Pro" panose="020B0503030403020204" pitchFamily="34" charset="0"/>
              </a:rPr>
              <a:t> model for identification and prevention of cyber intrusions activity. ”</a:t>
            </a:r>
          </a:p>
          <a:p>
            <a:r>
              <a:rPr lang="en-US" b="0" i="0" dirty="0">
                <a:solidFill>
                  <a:srgbClr val="626365"/>
                </a:solidFill>
                <a:effectLst/>
                <a:latin typeface="Source Sans Pro" panose="020B0503030403020204" pitchFamily="34" charset="0"/>
              </a:rPr>
              <a:t>“ The model identifies what the adversaries must complete in order to achieve their objective.”</a:t>
            </a:r>
          </a:p>
          <a:p>
            <a:endParaRPr lang="en-US" dirty="0"/>
          </a:p>
          <a:p>
            <a:pPr algn="l"/>
            <a:r>
              <a:rPr lang="en-US" b="0" i="0" dirty="0">
                <a:solidFill>
                  <a:srgbClr val="202020"/>
                </a:solidFill>
                <a:effectLst/>
                <a:latin typeface="Spartan"/>
              </a:rPr>
              <a:t>term “</a:t>
            </a:r>
            <a:r>
              <a:rPr lang="en-US" b="1" i="0" dirty="0">
                <a:solidFill>
                  <a:srgbClr val="202020"/>
                </a:solidFill>
                <a:effectLst/>
                <a:latin typeface="inherit"/>
              </a:rPr>
              <a:t>kill chain</a:t>
            </a:r>
            <a:r>
              <a:rPr lang="en-US" b="0" i="0" dirty="0">
                <a:solidFill>
                  <a:srgbClr val="202020"/>
                </a:solidFill>
                <a:effectLst/>
                <a:latin typeface="Spartan"/>
              </a:rPr>
              <a:t>” was first used as a military concept that defines the structure of an attack that covers:</a:t>
            </a:r>
          </a:p>
          <a:p>
            <a:pPr algn="l">
              <a:buFont typeface="Arial" panose="020B0604020202020204" pitchFamily="34" charset="0"/>
              <a:buChar char="•"/>
            </a:pPr>
            <a:r>
              <a:rPr lang="en-US" b="0" i="0" dirty="0">
                <a:solidFill>
                  <a:srgbClr val="202020"/>
                </a:solidFill>
                <a:effectLst/>
                <a:latin typeface="inherit"/>
              </a:rPr>
              <a:t>The identification of the target</a:t>
            </a:r>
          </a:p>
          <a:p>
            <a:pPr algn="l">
              <a:buFont typeface="Arial" panose="020B0604020202020204" pitchFamily="34" charset="0"/>
              <a:buChar char="•"/>
            </a:pPr>
            <a:r>
              <a:rPr lang="en-US" b="0" i="0" dirty="0">
                <a:solidFill>
                  <a:srgbClr val="202020"/>
                </a:solidFill>
                <a:effectLst/>
                <a:latin typeface="inherit"/>
              </a:rPr>
              <a:t>The force dispatch towards the target</a:t>
            </a:r>
          </a:p>
          <a:p>
            <a:pPr algn="l">
              <a:buFont typeface="Arial" panose="020B0604020202020204" pitchFamily="34" charset="0"/>
              <a:buChar char="•"/>
            </a:pPr>
            <a:r>
              <a:rPr lang="en-US" b="0" i="0" dirty="0">
                <a:solidFill>
                  <a:srgbClr val="202020"/>
                </a:solidFill>
                <a:effectLst/>
                <a:latin typeface="inherit"/>
              </a:rPr>
              <a:t>The decision and order to attack the target</a:t>
            </a:r>
          </a:p>
          <a:p>
            <a:pPr algn="l">
              <a:buFont typeface="Arial" panose="020B0604020202020204" pitchFamily="34" charset="0"/>
              <a:buChar char="•"/>
            </a:pPr>
            <a:r>
              <a:rPr lang="en-US" b="0" i="0" dirty="0">
                <a:solidFill>
                  <a:srgbClr val="202020"/>
                </a:solidFill>
                <a:effectLst/>
                <a:latin typeface="inherit"/>
              </a:rPr>
              <a:t>The destruction of the target</a:t>
            </a:r>
          </a:p>
          <a:p>
            <a:r>
              <a:rPr lang="en-US" b="0" i="0" dirty="0">
                <a:solidFill>
                  <a:srgbClr val="202020"/>
                </a:solidFill>
                <a:effectLst/>
                <a:latin typeface="Spartan"/>
              </a:rPr>
              <a:t> idea of interrupting the opponent’s kill chain activity is often employed as a defense.</a:t>
            </a:r>
          </a:p>
          <a:p>
            <a:endParaRPr lang="en-US" b="0" i="0" dirty="0">
              <a:solidFill>
                <a:srgbClr val="202020"/>
              </a:solidFill>
              <a:effectLst/>
              <a:latin typeface="Spartan"/>
            </a:endParaRPr>
          </a:p>
          <a:p>
            <a:r>
              <a:rPr lang="en-US" b="0" i="0" dirty="0">
                <a:solidFill>
                  <a:srgbClr val="202020"/>
                </a:solidFill>
                <a:effectLst/>
                <a:latin typeface="Spartan"/>
              </a:rPr>
              <a:t>Some other models use things like a “beach head”, again military terminology. </a:t>
            </a:r>
          </a:p>
          <a:p>
            <a:endParaRPr lang="en-US" b="0" i="0" dirty="0">
              <a:solidFill>
                <a:srgbClr val="202020"/>
              </a:solidFill>
              <a:effectLst/>
              <a:latin typeface="Spartan"/>
            </a:endParaRPr>
          </a:p>
          <a:p>
            <a:pPr algn="l"/>
            <a:r>
              <a:rPr lang="en-US" b="1" i="0" dirty="0">
                <a:solidFill>
                  <a:srgbClr val="202020"/>
                </a:solidFill>
                <a:effectLst/>
                <a:latin typeface="inherit"/>
              </a:rPr>
              <a:t>1. Reconnaissance:</a:t>
            </a:r>
            <a:r>
              <a:rPr lang="en-US" b="0" i="0" dirty="0">
                <a:solidFill>
                  <a:srgbClr val="202020"/>
                </a:solidFill>
                <a:effectLst/>
                <a:latin typeface="Spartan"/>
              </a:rPr>
              <a:t> In this step, the attacker / intruder chooses their target. Then they conduct an in-depth research on this target to identify its vulnerabilities that can be exploited.</a:t>
            </a:r>
          </a:p>
          <a:p>
            <a:pPr algn="l"/>
            <a:r>
              <a:rPr lang="en-US" b="1" i="0" dirty="0">
                <a:solidFill>
                  <a:srgbClr val="202020"/>
                </a:solidFill>
                <a:effectLst/>
                <a:latin typeface="inherit"/>
              </a:rPr>
              <a:t>2. Weaponization:</a:t>
            </a:r>
            <a:r>
              <a:rPr lang="en-US" b="0" i="0" dirty="0">
                <a:solidFill>
                  <a:srgbClr val="202020"/>
                </a:solidFill>
                <a:effectLst/>
                <a:latin typeface="Spartan"/>
              </a:rPr>
              <a:t> In this step, the intruder creates a </a:t>
            </a:r>
            <a:r>
              <a:rPr lang="en-US" b="1" i="0" dirty="0">
                <a:solidFill>
                  <a:srgbClr val="202020"/>
                </a:solidFill>
                <a:effectLst/>
                <a:latin typeface="inherit"/>
              </a:rPr>
              <a:t>malware weapon</a:t>
            </a:r>
            <a:r>
              <a:rPr lang="en-US" b="0" i="0" dirty="0">
                <a:solidFill>
                  <a:srgbClr val="202020"/>
                </a:solidFill>
                <a:effectLst/>
                <a:latin typeface="Spartan"/>
              </a:rPr>
              <a:t> like a virus, worm or such in order to exploit the vulnerabilities of the target. Depending on the target and the purpose of the attacker, this malware can exploit new, </a:t>
            </a:r>
            <a:r>
              <a:rPr lang="en-US" b="1" i="0" dirty="0">
                <a:solidFill>
                  <a:srgbClr val="202020"/>
                </a:solidFill>
                <a:effectLst/>
                <a:latin typeface="inherit"/>
              </a:rPr>
              <a:t>undetected vulnerabilities</a:t>
            </a:r>
            <a:r>
              <a:rPr lang="en-US" b="0" i="0" dirty="0">
                <a:solidFill>
                  <a:srgbClr val="202020"/>
                </a:solidFill>
                <a:effectLst/>
                <a:latin typeface="Spartan"/>
              </a:rPr>
              <a:t> (also known as the </a:t>
            </a:r>
            <a:r>
              <a:rPr lang="en-US" b="1" i="0" dirty="0">
                <a:solidFill>
                  <a:srgbClr val="202020"/>
                </a:solidFill>
                <a:effectLst/>
                <a:latin typeface="inherit"/>
              </a:rPr>
              <a:t>zero-day exploits</a:t>
            </a:r>
            <a:r>
              <a:rPr lang="en-US" b="0" i="0" dirty="0">
                <a:solidFill>
                  <a:srgbClr val="202020"/>
                </a:solidFill>
                <a:effectLst/>
                <a:latin typeface="Spartan"/>
              </a:rPr>
              <a:t>) or it can focus on a combination of different vulnerabilities.</a:t>
            </a:r>
          </a:p>
          <a:p>
            <a:pPr algn="l"/>
            <a:r>
              <a:rPr lang="en-US" b="1" i="0" dirty="0">
                <a:solidFill>
                  <a:srgbClr val="202020"/>
                </a:solidFill>
                <a:effectLst/>
                <a:latin typeface="inherit"/>
              </a:rPr>
              <a:t>3. Delivery:</a:t>
            </a:r>
            <a:r>
              <a:rPr lang="en-US" b="0" i="0" dirty="0">
                <a:solidFill>
                  <a:srgbClr val="202020"/>
                </a:solidFill>
                <a:effectLst/>
                <a:latin typeface="Spartan"/>
              </a:rPr>
              <a:t> This step involves transmitting the weapon to the target. The intruder / attacker can employ different methods like USB drives, e-mail attachments and websites for this purpose.</a:t>
            </a:r>
          </a:p>
          <a:p>
            <a:pPr algn="l"/>
            <a:r>
              <a:rPr lang="en-US" b="1" i="0" dirty="0">
                <a:solidFill>
                  <a:srgbClr val="202020"/>
                </a:solidFill>
                <a:effectLst/>
                <a:latin typeface="inherit"/>
              </a:rPr>
              <a:t>4. Exploitation:</a:t>
            </a:r>
            <a:r>
              <a:rPr lang="en-US" b="0" i="0" dirty="0">
                <a:solidFill>
                  <a:srgbClr val="202020"/>
                </a:solidFill>
                <a:effectLst/>
                <a:latin typeface="Spartan"/>
              </a:rPr>
              <a:t> In this step, the malware starts the action. The program code of the malware is triggered to exploit the target’s vulnerability/vulnerabilities.</a:t>
            </a:r>
          </a:p>
          <a:p>
            <a:pPr algn="l"/>
            <a:r>
              <a:rPr lang="en-US" b="1" i="0" dirty="0">
                <a:solidFill>
                  <a:srgbClr val="202020"/>
                </a:solidFill>
                <a:effectLst/>
                <a:latin typeface="inherit"/>
              </a:rPr>
              <a:t>5. Installation:</a:t>
            </a:r>
            <a:r>
              <a:rPr lang="en-US" b="0" i="0" dirty="0">
                <a:solidFill>
                  <a:srgbClr val="202020"/>
                </a:solidFill>
                <a:effectLst/>
                <a:latin typeface="Spartan"/>
              </a:rPr>
              <a:t> In this step, the malware installs an access point for the intruder / attacker. This access point is also known as the backdoor.</a:t>
            </a:r>
          </a:p>
          <a:p>
            <a:pPr algn="l"/>
            <a:r>
              <a:rPr lang="en-US" b="1" i="0" dirty="0">
                <a:solidFill>
                  <a:srgbClr val="202020"/>
                </a:solidFill>
                <a:effectLst/>
                <a:latin typeface="inherit"/>
              </a:rPr>
              <a:t>6. Command and Control:</a:t>
            </a:r>
            <a:r>
              <a:rPr lang="en-US" b="0" i="0" dirty="0">
                <a:solidFill>
                  <a:srgbClr val="202020"/>
                </a:solidFill>
                <a:effectLst/>
                <a:latin typeface="Spartan"/>
              </a:rPr>
              <a:t> The malware gives the intruder / attacker access in the network/system.</a:t>
            </a:r>
          </a:p>
          <a:p>
            <a:pPr algn="l"/>
            <a:r>
              <a:rPr lang="en-US" b="1" i="0" dirty="0">
                <a:solidFill>
                  <a:srgbClr val="202020"/>
                </a:solidFill>
                <a:effectLst/>
                <a:latin typeface="inherit"/>
              </a:rPr>
              <a:t>7. Actions on Objective:</a:t>
            </a:r>
            <a:r>
              <a:rPr lang="en-US" b="0" i="0" dirty="0">
                <a:solidFill>
                  <a:srgbClr val="202020"/>
                </a:solidFill>
                <a:effectLst/>
                <a:latin typeface="Spartan"/>
              </a:rPr>
              <a:t> Once the attacker / intruder gains persistent access, they finally take action to </a:t>
            </a:r>
            <a:r>
              <a:rPr lang="en-US" b="0" i="0" dirty="0" err="1">
                <a:solidFill>
                  <a:srgbClr val="202020"/>
                </a:solidFill>
                <a:effectLst/>
                <a:latin typeface="Spartan"/>
              </a:rPr>
              <a:t>fullfil</a:t>
            </a:r>
            <a:r>
              <a:rPr lang="en-US" b="0" i="0" dirty="0">
                <a:solidFill>
                  <a:srgbClr val="202020"/>
                </a:solidFill>
                <a:effectLst/>
                <a:latin typeface="Spartan"/>
              </a:rPr>
              <a:t> their purpose, such as </a:t>
            </a:r>
            <a:r>
              <a:rPr lang="en-US" b="1" i="0" dirty="0">
                <a:solidFill>
                  <a:srgbClr val="202020"/>
                </a:solidFill>
                <a:effectLst/>
                <a:latin typeface="inherit"/>
              </a:rPr>
              <a:t>encryption</a:t>
            </a:r>
            <a:r>
              <a:rPr lang="en-US" b="0" i="0" dirty="0">
                <a:solidFill>
                  <a:srgbClr val="202020"/>
                </a:solidFill>
                <a:effectLst/>
                <a:latin typeface="Spartan"/>
              </a:rPr>
              <a:t> for ransom, </a:t>
            </a:r>
            <a:r>
              <a:rPr lang="en-US" b="1" i="0" dirty="0">
                <a:solidFill>
                  <a:srgbClr val="202020"/>
                </a:solidFill>
                <a:effectLst/>
                <a:latin typeface="inherit"/>
              </a:rPr>
              <a:t>data exfiltration</a:t>
            </a:r>
            <a:r>
              <a:rPr lang="en-US" b="0" i="0" dirty="0">
                <a:solidFill>
                  <a:srgbClr val="202020"/>
                </a:solidFill>
                <a:effectLst/>
                <a:latin typeface="Spartan"/>
              </a:rPr>
              <a:t> or even </a:t>
            </a:r>
            <a:r>
              <a:rPr lang="en-US" b="1" i="0" dirty="0">
                <a:solidFill>
                  <a:srgbClr val="202020"/>
                </a:solidFill>
                <a:effectLst/>
                <a:latin typeface="inherit"/>
              </a:rPr>
              <a:t>data destruction</a:t>
            </a:r>
            <a:r>
              <a:rPr lang="en-US" b="0" i="0" dirty="0">
                <a:solidFill>
                  <a:srgbClr val="202020"/>
                </a:solidFill>
                <a:effectLst/>
                <a:latin typeface="Spartan"/>
              </a:rPr>
              <a:t>.</a:t>
            </a:r>
          </a:p>
          <a:p>
            <a:endParaRPr lang="en-US" b="0" i="0" dirty="0">
              <a:solidFill>
                <a:srgbClr val="202020"/>
              </a:solidFill>
              <a:effectLst/>
              <a:latin typeface="Spartan"/>
            </a:endParaRPr>
          </a:p>
          <a:p>
            <a:endParaRPr lang="en-US" b="0" i="0" dirty="0">
              <a:solidFill>
                <a:srgbClr val="202020"/>
              </a:solidFill>
              <a:effectLst/>
              <a:latin typeface="Spartan"/>
            </a:endParaRPr>
          </a:p>
          <a:p>
            <a:endParaRPr lang="en-US" dirty="0"/>
          </a:p>
        </p:txBody>
      </p:sp>
      <p:sp>
        <p:nvSpPr>
          <p:cNvPr id="4" name="Slide Number Placeholder 3"/>
          <p:cNvSpPr>
            <a:spLocks noGrp="1"/>
          </p:cNvSpPr>
          <p:nvPr>
            <p:ph type="sldNum" sz="quarter" idx="5"/>
          </p:nvPr>
        </p:nvSpPr>
        <p:spPr/>
        <p:txBody>
          <a:bodyPr/>
          <a:lstStyle/>
          <a:p>
            <a:fld id="{EDFDC862-2D2D-4026-8361-7B028DE4442F}" type="slidenum">
              <a:rPr lang="en-US" smtClean="0"/>
              <a:t>10</a:t>
            </a:fld>
            <a:endParaRPr lang="en-US"/>
          </a:p>
        </p:txBody>
      </p:sp>
    </p:spTree>
    <p:extLst>
      <p:ext uri="{BB962C8B-B14F-4D97-AF65-F5344CB8AC3E}">
        <p14:creationId xmlns:p14="http://schemas.microsoft.com/office/powerpoint/2010/main" val="3045971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things like Reconnaissance, Resource Development, Initial Access, Execution, Persistence.</a:t>
            </a:r>
          </a:p>
          <a:p>
            <a:r>
              <a:rPr lang="en-US" dirty="0"/>
              <a:t>We start to see the ambiguity in the industry, for example when people ask to measure “</a:t>
            </a:r>
            <a:r>
              <a:rPr lang="en-US" dirty="0" err="1"/>
              <a:t>pentest</a:t>
            </a:r>
            <a:r>
              <a:rPr lang="en-US" dirty="0"/>
              <a:t>” or application security testing results with </a:t>
            </a:r>
            <a:r>
              <a:rPr lang="en-US" dirty="0" err="1"/>
              <a:t>Mitre</a:t>
            </a:r>
            <a:r>
              <a:rPr lang="en-US" dirty="0"/>
              <a:t>.</a:t>
            </a:r>
          </a:p>
          <a:p>
            <a:r>
              <a:rPr lang="en-US" dirty="0"/>
              <a:t>Certainly, there are some things that can be reused, but a lot of the context is Red Team based. </a:t>
            </a:r>
          </a:p>
          <a:p>
            <a:endParaRPr lang="en-US" dirty="0"/>
          </a:p>
          <a:p>
            <a:r>
              <a:rPr lang="en-US" dirty="0"/>
              <a:t>But for red team engagements, the layout of the MITRE Attack matrix helps to paint a picture on how networks and organizations are typically attacked. </a:t>
            </a:r>
          </a:p>
        </p:txBody>
      </p:sp>
      <p:sp>
        <p:nvSpPr>
          <p:cNvPr id="4" name="Slide Number Placeholder 3"/>
          <p:cNvSpPr>
            <a:spLocks noGrp="1"/>
          </p:cNvSpPr>
          <p:nvPr>
            <p:ph type="sldNum" sz="quarter" idx="5"/>
          </p:nvPr>
        </p:nvSpPr>
        <p:spPr/>
        <p:txBody>
          <a:bodyPr/>
          <a:lstStyle/>
          <a:p>
            <a:fld id="{EDFDC862-2D2D-4026-8361-7B028DE4442F}" type="slidenum">
              <a:rPr lang="en-US" smtClean="0"/>
              <a:t>11</a:t>
            </a:fld>
            <a:endParaRPr lang="en-US"/>
          </a:p>
        </p:txBody>
      </p:sp>
    </p:spTree>
    <p:extLst>
      <p:ext uri="{BB962C8B-B14F-4D97-AF65-F5344CB8AC3E}">
        <p14:creationId xmlns:p14="http://schemas.microsoft.com/office/powerpoint/2010/main" val="825232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FDC862-2D2D-4026-8361-7B028DE4442F}" type="slidenum">
              <a:rPr lang="en-US" smtClean="0"/>
              <a:t>14</a:t>
            </a:fld>
            <a:endParaRPr lang="en-US"/>
          </a:p>
        </p:txBody>
      </p:sp>
    </p:spTree>
    <p:extLst>
      <p:ext uri="{BB962C8B-B14F-4D97-AF65-F5344CB8AC3E}">
        <p14:creationId xmlns:p14="http://schemas.microsoft.com/office/powerpoint/2010/main" val="1950690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2010</a:t>
            </a:r>
          </a:p>
          <a:p>
            <a:pPr marL="171450" indent="-171450">
              <a:buFont typeface="Arial" panose="020B0604020202020204" pitchFamily="34" charset="0"/>
              <a:buChar char="•"/>
            </a:pPr>
            <a:r>
              <a:rPr lang="en-US" dirty="0"/>
              <a:t>500-kilobyte computer worm that infected the software of at least 14 industrial sites in Iran, including a uranium-enrichment plant</a:t>
            </a:r>
          </a:p>
          <a:p>
            <a:pPr marL="171450" indent="-171450">
              <a:buFont typeface="Arial" panose="020B0604020202020204" pitchFamily="34" charset="0"/>
              <a:buChar char="•"/>
            </a:pPr>
            <a:r>
              <a:rPr lang="en-US" dirty="0"/>
              <a:t>computer virus relies on an unwitting victim to install it, a </a:t>
            </a:r>
            <a:r>
              <a:rPr lang="en-US" dirty="0">
                <a:hlinkClick r:id="rId3"/>
              </a:rPr>
              <a:t>worm</a:t>
            </a:r>
            <a:r>
              <a:rPr lang="en-US" dirty="0"/>
              <a:t> spreads on its own, often over a computer network. </a:t>
            </a:r>
          </a:p>
          <a:p>
            <a:pPr marL="171450" indent="-171450">
              <a:buFont typeface="Arial" panose="020B0604020202020204" pitchFamily="34" charset="0"/>
              <a:buChar char="•"/>
            </a:pPr>
            <a:r>
              <a:rPr lang="en-US" dirty="0"/>
              <a:t>If a worker stuck a USB thumb drive into an infected machine, Stuxnet could, well, worm its way onto it, then spread onto the next machine that read that USB drive. </a:t>
            </a:r>
          </a:p>
          <a:p>
            <a:pPr marL="171450" indent="-171450">
              <a:buFont typeface="Arial" panose="020B0604020202020204" pitchFamily="34" charset="0"/>
              <a:buChar char="•"/>
            </a:pPr>
            <a:r>
              <a:rPr lang="en-US" dirty="0"/>
              <a:t>Stuxnet's having performed not just one but four zero-day exploits, </a:t>
            </a:r>
          </a:p>
          <a:p>
            <a:pPr marL="628650" lvl="1" indent="-171450">
              <a:buFont typeface="Arial" panose="020B0604020202020204" pitchFamily="34" charset="0"/>
              <a:buChar char="•"/>
            </a:pPr>
            <a:r>
              <a:rPr lang="en-US" dirty="0"/>
              <a:t>The LNK, a file shortcut in Microsoft Windows, used to spread via USB</a:t>
            </a:r>
          </a:p>
          <a:p>
            <a:pPr marL="628650" lvl="1" indent="-171450">
              <a:buFont typeface="Arial" panose="020B0604020202020204" pitchFamily="34" charset="0"/>
              <a:buChar char="•"/>
            </a:pPr>
            <a:r>
              <a:rPr lang="en-US" dirty="0"/>
              <a:t>shared print-spooler vulnerability is used to spread in networks with shared printers</a:t>
            </a:r>
          </a:p>
          <a:p>
            <a:pPr marL="628650" lvl="1" indent="-171450">
              <a:buFont typeface="Arial" panose="020B0604020202020204" pitchFamily="34" charset="0"/>
              <a:buChar char="•"/>
            </a:pPr>
            <a:r>
              <a:rPr lang="en-US" dirty="0"/>
              <a:t>other two vulnerabilities have to do with privilege escalation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1) first, it targeted Microsoft Windows machines and networks, repeatedly replicating itself. </a:t>
            </a:r>
          </a:p>
          <a:p>
            <a:pPr marL="171450" indent="-171450">
              <a:buFont typeface="Arial" panose="020B0604020202020204" pitchFamily="34" charset="0"/>
              <a:buChar char="•"/>
            </a:pPr>
            <a:r>
              <a:rPr lang="en-US" dirty="0"/>
              <a:t>2) Then it sought out Siemens Step7 software, which is also Windows-based and used to program industrial control systems that operate equipment, such as centrifuges. </a:t>
            </a:r>
          </a:p>
          <a:p>
            <a:pPr marL="171450" indent="-171450">
              <a:buFont typeface="Arial" panose="020B0604020202020204" pitchFamily="34" charset="0"/>
              <a:buChar char="•"/>
            </a:pPr>
            <a:r>
              <a:rPr lang="en-US" dirty="0"/>
              <a:t>3) Finally, it compromised the programmable logic controllers.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worm's authors could thus spy on the industrial systems and even cause the fast-spinning centrifuges to tear themselves apart, unbeknownst to the human operators at the plant.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2012 - Chevron confirmed the speculation by becoming the first U.S. corporation to admit that Stuxnet had spread across its machines. </a:t>
            </a:r>
          </a:p>
        </p:txBody>
      </p:sp>
      <p:sp>
        <p:nvSpPr>
          <p:cNvPr id="4" name="Slide Number Placeholder 3"/>
          <p:cNvSpPr>
            <a:spLocks noGrp="1"/>
          </p:cNvSpPr>
          <p:nvPr>
            <p:ph type="sldNum" sz="quarter" idx="5"/>
          </p:nvPr>
        </p:nvSpPr>
        <p:spPr/>
        <p:txBody>
          <a:bodyPr/>
          <a:lstStyle/>
          <a:p>
            <a:fld id="{EDFDC862-2D2D-4026-8361-7B028DE4442F}" type="slidenum">
              <a:rPr lang="en-US" smtClean="0"/>
              <a:t>27</a:t>
            </a:fld>
            <a:endParaRPr lang="en-US"/>
          </a:p>
        </p:txBody>
      </p:sp>
    </p:spTree>
    <p:extLst>
      <p:ext uri="{BB962C8B-B14F-4D97-AF65-F5344CB8AC3E}">
        <p14:creationId xmlns:p14="http://schemas.microsoft.com/office/powerpoint/2010/main" val="3637371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a:lnSpc>
                <a:spcPts val="1710"/>
              </a:lnSpc>
            </a:pPr>
            <a:r>
              <a:rPr lang="en-US" spc="-10"/>
              <a:t>Real-world systems: ethical hacking practicum – UW Summer 2021</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251F85C-E2C1-4CA4-BEFD-F6B39719F319}" type="datetime1">
              <a:rPr lang="en-US" smtClean="0"/>
              <a:t>8/15/2021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a:lnSpc>
                <a:spcPts val="1710"/>
              </a:lnSpc>
            </a:pPr>
            <a:r>
              <a:rPr lang="en-US" spc="-10"/>
              <a:t>Real-world systems: ethical hacking practicum – UW Summer 2021</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02C1E3C-68F1-45AA-BDC1-C3D1FCE97C16}" type="datetime1">
              <a:rPr lang="en-US" smtClean="0"/>
              <a:t>8/15/2021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a:lnSpc>
                <a:spcPts val="1710"/>
              </a:lnSpc>
            </a:pPr>
            <a:r>
              <a:rPr lang="en-US" spc="-10"/>
              <a:t>Real-world systems: ethical hacking practicum – UW Summer 2021</a:t>
            </a:r>
            <a:endParaRPr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087F142B-770E-4425-8DA5-C485D10B3AF2}" type="datetime1">
              <a:rPr lang="en-US" smtClean="0"/>
              <a:t>8/15/2021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a:lnSpc>
                <a:spcPts val="1710"/>
              </a:lnSpc>
            </a:pPr>
            <a:r>
              <a:rPr lang="en-US" spc="-10"/>
              <a:t>Real-world systems: ethical hacking practicum – UW Summer 2021</a:t>
            </a:r>
            <a:endParaRPr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90F4FA5-1262-4DD1-A3B3-B64E06C7A4F3}" type="datetime1">
              <a:rPr lang="en-US" smtClean="0"/>
              <a:t>8/15/2021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a:lnSpc>
                <a:spcPts val="1710"/>
              </a:lnSpc>
            </a:pPr>
            <a:r>
              <a:rPr lang="en-US" spc="-10"/>
              <a:t>Real-world systems: ethical hacking practicum – UW Summer 2021</a:t>
            </a:r>
            <a:endParaRPr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BA320C75-B300-401B-9ABD-EE64DB69505E}" type="datetime1">
              <a:rPr lang="en-US" smtClean="0"/>
              <a:t>8/15/2021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92240"/>
            <a:ext cx="12192000" cy="365760"/>
          </a:xfrm>
          <a:custGeom>
            <a:avLst/>
            <a:gdLst/>
            <a:ahLst/>
            <a:cxnLst/>
            <a:rect l="l" t="t" r="r" b="b"/>
            <a:pathLst>
              <a:path w="12192000" h="365759">
                <a:moveTo>
                  <a:pt x="12192000" y="0"/>
                </a:moveTo>
                <a:lnTo>
                  <a:pt x="0" y="0"/>
                </a:lnTo>
                <a:lnTo>
                  <a:pt x="0" y="365760"/>
                </a:lnTo>
                <a:lnTo>
                  <a:pt x="12192000" y="365760"/>
                </a:lnTo>
                <a:lnTo>
                  <a:pt x="12192000" y="0"/>
                </a:lnTo>
                <a:close/>
              </a:path>
            </a:pathLst>
          </a:custGeom>
          <a:solidFill>
            <a:srgbClr val="9966FF"/>
          </a:solidFill>
        </p:spPr>
        <p:txBody>
          <a:bodyPr wrap="square" lIns="0" tIns="0" rIns="0" bIns="0" rtlCol="0"/>
          <a:lstStyle/>
          <a:p>
            <a:endParaRPr/>
          </a:p>
        </p:txBody>
      </p:sp>
      <p:sp>
        <p:nvSpPr>
          <p:cNvPr id="2" name="Holder 2"/>
          <p:cNvSpPr>
            <a:spLocks noGrp="1"/>
          </p:cNvSpPr>
          <p:nvPr>
            <p:ph type="title"/>
          </p:nvPr>
        </p:nvSpPr>
        <p:spPr>
          <a:xfrm>
            <a:off x="916939" y="164677"/>
            <a:ext cx="10358120" cy="1764664"/>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916939" y="1765681"/>
            <a:ext cx="10358120" cy="40665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002914" y="6580505"/>
            <a:ext cx="6184900" cy="228600"/>
          </a:xfrm>
          <a:prstGeom prst="rect">
            <a:avLst/>
          </a:prstGeom>
        </p:spPr>
        <p:txBody>
          <a:bodyPr wrap="square" lIns="0" tIns="0" rIns="0" bIns="0">
            <a:spAutoFit/>
          </a:bodyPr>
          <a:lstStyle>
            <a:lvl1pPr>
              <a:defRPr sz="1800" b="0" i="0">
                <a:solidFill>
                  <a:schemeClr val="bg1"/>
                </a:solidFill>
                <a:latin typeface="Calibri"/>
                <a:cs typeface="Calibri"/>
              </a:defRPr>
            </a:lvl1pPr>
          </a:lstStyle>
          <a:p>
            <a:pPr>
              <a:lnSpc>
                <a:spcPts val="1710"/>
              </a:lnSpc>
            </a:pPr>
            <a:r>
              <a:rPr lang="en-US" spc="-10"/>
              <a:t>Real-world systems: ethical hacking practicum – UW Summer 2021</a:t>
            </a:r>
            <a:endParaRPr spc="-5"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8265B5B3-C6C4-4447-8683-7E79FA29B52B}" type="datetime1">
              <a:rPr lang="en-US" smtClean="0"/>
              <a:t>8/15/2021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attack.mitre.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mitre.org/sites/default/files/pdf/APT3-APT29-software-notional-no-detection.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edium.com/threat-intel/what-is-living-off-the-land-ca0c2e932931"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github.com/glinares/OfficeMalwar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nmap.org/ncat/" TargetMode="External"/><Relationship Id="rId2" Type="http://schemas.openxmlformats.org/officeDocument/2006/relationships/hyperlink" Target="http://sectools.org/tool/netca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ampliasecurity.com/research/wcefaq.html#whatiswce"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gentilkiwi/mimikatz"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blog.stealthbits.com/passing-the-hash-with-mimikatz"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cobaltstrike.com/help-dns-beacon" TargetMode="External"/><Relationship Id="rId2" Type="http://schemas.openxmlformats.org/officeDocument/2006/relationships/hyperlink" Target="https://attack.mitre.org/techniques/T1048/"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pectrum.ieee.org/telecom/security/the-real-story-of-stuxnet"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icitech.org/wp-content/uploads/2016/02/ICIT-Brief-Know-Your-Enemies-2.0.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owasp.org/www-community/attacks/xs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owasp.org/www-community/Types_of_Cross-Site_Scripting"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cheatsheetseries.owasp.org/cheatsheets/Cross_Site_Scripting_Prevention_Cheat_Sheet.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www.nytimes.com/2013/02/19/technology/chinas-army-is-seen-as-tied-to-hacking-against-us.html?_r=0" TargetMode="External"/><Relationship Id="rId4" Type="http://schemas.openxmlformats.org/officeDocument/2006/relationships/hyperlink" Target="https://www.fireeye.com/content/dam/fireeye-www/services/pdfs/mandiant-apt1-report.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scmp.com/news/china/article/1519298/indicted-chinese-hacker-uglygorilla-wang-dong-leaves-telltale-sign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uglygorilla163.com/"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6492240"/>
            <a:ext cx="12192000" cy="365760"/>
          </a:xfrm>
          <a:custGeom>
            <a:avLst/>
            <a:gdLst/>
            <a:ahLst/>
            <a:cxnLst/>
            <a:rect l="l" t="t" r="r" b="b"/>
            <a:pathLst>
              <a:path w="12192000" h="365759">
                <a:moveTo>
                  <a:pt x="12192000" y="0"/>
                </a:moveTo>
                <a:lnTo>
                  <a:pt x="0" y="0"/>
                </a:lnTo>
                <a:lnTo>
                  <a:pt x="0" y="365760"/>
                </a:lnTo>
                <a:lnTo>
                  <a:pt x="12192000" y="365760"/>
                </a:lnTo>
                <a:lnTo>
                  <a:pt x="12192000" y="0"/>
                </a:lnTo>
                <a:close/>
              </a:path>
            </a:pathLst>
          </a:custGeom>
          <a:solidFill>
            <a:srgbClr val="9966FF"/>
          </a:solidFill>
        </p:spPr>
        <p:txBody>
          <a:bodyPr wrap="square" lIns="0" tIns="0" rIns="0" bIns="0" rtlCol="0"/>
          <a:lstStyle/>
          <a:p>
            <a:endParaRPr/>
          </a:p>
        </p:txBody>
      </p:sp>
      <p:sp>
        <p:nvSpPr>
          <p:cNvPr id="5" name="object 5"/>
          <p:cNvSpPr txBox="1"/>
          <p:nvPr/>
        </p:nvSpPr>
        <p:spPr>
          <a:xfrm>
            <a:off x="981868" y="2613150"/>
            <a:ext cx="9798050" cy="1762760"/>
          </a:xfrm>
          <a:prstGeom prst="rect">
            <a:avLst/>
          </a:prstGeom>
        </p:spPr>
        <p:txBody>
          <a:bodyPr vert="horz" wrap="square" lIns="0" tIns="12700" rIns="0" bIns="0" rtlCol="0">
            <a:spAutoFit/>
          </a:bodyPr>
          <a:lstStyle/>
          <a:p>
            <a:pPr algn="ctr">
              <a:lnSpc>
                <a:spcPts val="6840"/>
              </a:lnSpc>
              <a:spcBef>
                <a:spcPts val="100"/>
              </a:spcBef>
            </a:pPr>
            <a:r>
              <a:rPr sz="6000" b="0" spc="-5" dirty="0">
                <a:latin typeface="Calibri Light"/>
                <a:cs typeface="Calibri Light"/>
              </a:rPr>
              <a:t>Lesson</a:t>
            </a:r>
            <a:r>
              <a:rPr sz="6000" b="0" spc="-25" dirty="0">
                <a:latin typeface="Calibri Light"/>
                <a:cs typeface="Calibri Light"/>
              </a:rPr>
              <a:t> </a:t>
            </a:r>
            <a:r>
              <a:rPr sz="6000" b="0" spc="-5" dirty="0">
                <a:latin typeface="Calibri Light"/>
                <a:cs typeface="Calibri Light"/>
              </a:rPr>
              <a:t>5:</a:t>
            </a:r>
            <a:endParaRPr sz="6000">
              <a:latin typeface="Calibri Light"/>
              <a:cs typeface="Calibri Light"/>
            </a:endParaRPr>
          </a:p>
          <a:p>
            <a:pPr algn="ctr">
              <a:lnSpc>
                <a:spcPts val="6840"/>
              </a:lnSpc>
            </a:pPr>
            <a:r>
              <a:rPr sz="6000" b="0" spc="-40" dirty="0">
                <a:latin typeface="Calibri Light"/>
                <a:cs typeface="Calibri Light"/>
              </a:rPr>
              <a:t>Attacking</a:t>
            </a:r>
            <a:r>
              <a:rPr sz="6000" b="0" dirty="0">
                <a:latin typeface="Calibri Light"/>
                <a:cs typeface="Calibri Light"/>
              </a:rPr>
              <a:t> </a:t>
            </a:r>
            <a:r>
              <a:rPr sz="6000" b="0" spc="-5" dirty="0">
                <a:latin typeface="Calibri Light"/>
                <a:cs typeface="Calibri Light"/>
              </a:rPr>
              <a:t>Domain</a:t>
            </a:r>
            <a:r>
              <a:rPr sz="6000" b="0" dirty="0">
                <a:latin typeface="Calibri Light"/>
                <a:cs typeface="Calibri Light"/>
              </a:rPr>
              <a:t> </a:t>
            </a:r>
            <a:r>
              <a:rPr sz="6000" b="0" spc="-30" dirty="0">
                <a:latin typeface="Calibri Light"/>
                <a:cs typeface="Calibri Light"/>
              </a:rPr>
              <a:t>Environments</a:t>
            </a:r>
            <a:endParaRPr sz="6000">
              <a:latin typeface="Calibri Light"/>
              <a:cs typeface="Calibri Light"/>
            </a:endParaRPr>
          </a:p>
        </p:txBody>
      </p:sp>
      <p:sp>
        <p:nvSpPr>
          <p:cNvPr id="7" name="Footer Placeholder 6">
            <a:extLst>
              <a:ext uri="{FF2B5EF4-FFF2-40B4-BE49-F238E27FC236}">
                <a16:creationId xmlns:a16="http://schemas.microsoft.com/office/drawing/2014/main" id="{D474BEF2-8498-44C4-9275-47DE696CD299}"/>
              </a:ext>
            </a:extLst>
          </p:cNvPr>
          <p:cNvSpPr>
            <a:spLocks noGrp="1"/>
          </p:cNvSpPr>
          <p:nvPr>
            <p:ph type="ftr" sz="quarter" idx="5"/>
          </p:nvPr>
        </p:nvSpPr>
        <p:spPr/>
        <p:txBody>
          <a:bodyPr/>
          <a:lstStyle/>
          <a:p>
            <a:pPr>
              <a:lnSpc>
                <a:spcPts val="1710"/>
              </a:lnSpc>
            </a:pPr>
            <a:r>
              <a:rPr lang="en-US" spc="-10"/>
              <a:t>Real-world systems: ethical hacking practicum – UW Summer 2021</a:t>
            </a:r>
            <a:endParaRPr lang="en-US" spc="-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18115"/>
            <a:ext cx="7834630" cy="696595"/>
          </a:xfrm>
          <a:prstGeom prst="rect">
            <a:avLst/>
          </a:prstGeom>
        </p:spPr>
        <p:txBody>
          <a:bodyPr vert="horz" wrap="square" lIns="0" tIns="12700" rIns="0" bIns="0" rtlCol="0">
            <a:spAutoFit/>
          </a:bodyPr>
          <a:lstStyle/>
          <a:p>
            <a:pPr marL="12700">
              <a:lnSpc>
                <a:spcPct val="100000"/>
              </a:lnSpc>
              <a:spcBef>
                <a:spcPts val="100"/>
              </a:spcBef>
            </a:pPr>
            <a:r>
              <a:rPr spc="-5" dirty="0"/>
              <a:t>Cyber</a:t>
            </a:r>
            <a:r>
              <a:rPr spc="-10" dirty="0"/>
              <a:t> </a:t>
            </a:r>
            <a:r>
              <a:rPr spc="-5" dirty="0"/>
              <a:t>Kill</a:t>
            </a:r>
            <a:r>
              <a:rPr spc="10" dirty="0"/>
              <a:t> </a:t>
            </a:r>
            <a:r>
              <a:rPr spc="-5" dirty="0"/>
              <a:t>Chain</a:t>
            </a:r>
            <a:r>
              <a:rPr spc="10" dirty="0"/>
              <a:t> </a:t>
            </a:r>
            <a:r>
              <a:rPr dirty="0"/>
              <a:t>–</a:t>
            </a:r>
            <a:r>
              <a:rPr spc="-10" dirty="0"/>
              <a:t> </a:t>
            </a:r>
            <a:r>
              <a:rPr spc="-5" dirty="0"/>
              <a:t>Lockheed</a:t>
            </a:r>
            <a:r>
              <a:rPr spc="5" dirty="0"/>
              <a:t> </a:t>
            </a:r>
            <a:r>
              <a:rPr dirty="0"/>
              <a:t>Martin</a:t>
            </a:r>
          </a:p>
        </p:txBody>
      </p:sp>
      <p:pic>
        <p:nvPicPr>
          <p:cNvPr id="3" name="object 3"/>
          <p:cNvPicPr/>
          <p:nvPr/>
        </p:nvPicPr>
        <p:blipFill>
          <a:blip r:embed="rId3" cstate="print"/>
          <a:stretch>
            <a:fillRect/>
          </a:stretch>
        </p:blipFill>
        <p:spPr>
          <a:xfrm>
            <a:off x="3691128" y="972324"/>
            <a:ext cx="4239767" cy="5562587"/>
          </a:xfrm>
          <a:prstGeom prst="rect">
            <a:avLst/>
          </a:prstGeom>
        </p:spPr>
      </p:pic>
      <p:sp>
        <p:nvSpPr>
          <p:cNvPr id="6" name="Footer Placeholder 5">
            <a:extLst>
              <a:ext uri="{FF2B5EF4-FFF2-40B4-BE49-F238E27FC236}">
                <a16:creationId xmlns:a16="http://schemas.microsoft.com/office/drawing/2014/main" id="{D5067B97-5C2F-45D8-976B-E561134A1A22}"/>
              </a:ext>
            </a:extLst>
          </p:cNvPr>
          <p:cNvSpPr>
            <a:spLocks noGrp="1"/>
          </p:cNvSpPr>
          <p:nvPr>
            <p:ph type="ftr" sz="quarter" idx="5"/>
          </p:nvPr>
        </p:nvSpPr>
        <p:spPr/>
        <p:txBody>
          <a:bodyPr/>
          <a:lstStyle/>
          <a:p>
            <a:pPr>
              <a:lnSpc>
                <a:spcPts val="1710"/>
              </a:lnSpc>
            </a:pPr>
            <a:r>
              <a:rPr lang="en-US" spc="-10"/>
              <a:t>Real-world systems: ethical hacking practicum – UW Summer 2021</a:t>
            </a:r>
            <a:endParaRPr lang="en-US" spc="-5" dirty="0"/>
          </a:p>
        </p:txBody>
      </p:sp>
      <p:sp>
        <p:nvSpPr>
          <p:cNvPr id="7" name="TextBox 6">
            <a:extLst>
              <a:ext uri="{FF2B5EF4-FFF2-40B4-BE49-F238E27FC236}">
                <a16:creationId xmlns:a16="http://schemas.microsoft.com/office/drawing/2014/main" id="{FFB020FE-269B-41C5-A50A-A8A33EF24072}"/>
              </a:ext>
            </a:extLst>
          </p:cNvPr>
          <p:cNvSpPr txBox="1"/>
          <p:nvPr/>
        </p:nvSpPr>
        <p:spPr>
          <a:xfrm>
            <a:off x="8153400" y="1447800"/>
            <a:ext cx="3733800" cy="1754326"/>
          </a:xfrm>
          <a:prstGeom prst="rect">
            <a:avLst/>
          </a:prstGeom>
          <a:noFill/>
        </p:spPr>
        <p:txBody>
          <a:bodyPr wrap="square" rtlCol="0">
            <a:spAutoFit/>
          </a:bodyPr>
          <a:lstStyle/>
          <a:p>
            <a:r>
              <a:rPr lang="en-US" dirty="0"/>
              <a:t>Describes common pattern of compromises </a:t>
            </a:r>
            <a:br>
              <a:rPr lang="en-US" dirty="0"/>
            </a:br>
            <a:br>
              <a:rPr lang="en-US" dirty="0"/>
            </a:br>
            <a:r>
              <a:rPr lang="en-US" dirty="0"/>
              <a:t>Used in Red Team Engagements</a:t>
            </a:r>
            <a:br>
              <a:rPr lang="en-US" dirty="0"/>
            </a:br>
            <a:r>
              <a:rPr lang="en-US" dirty="0"/>
              <a:t>especially when the ask is to </a:t>
            </a:r>
            <a:r>
              <a:rPr lang="en-US" i="1" dirty="0"/>
              <a:t>emulate a threat actor</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6701155" cy="696595"/>
          </a:xfrm>
          <a:prstGeom prst="rect">
            <a:avLst/>
          </a:prstGeom>
        </p:spPr>
        <p:txBody>
          <a:bodyPr vert="horz" wrap="square" lIns="0" tIns="13335" rIns="0" bIns="0" rtlCol="0">
            <a:spAutoFit/>
          </a:bodyPr>
          <a:lstStyle/>
          <a:p>
            <a:pPr marL="12700">
              <a:lnSpc>
                <a:spcPct val="100000"/>
              </a:lnSpc>
              <a:spcBef>
                <a:spcPts val="105"/>
              </a:spcBef>
            </a:pPr>
            <a:r>
              <a:rPr spc="-5" dirty="0"/>
              <a:t>The</a:t>
            </a:r>
            <a:r>
              <a:rPr spc="-25" dirty="0"/>
              <a:t> </a:t>
            </a:r>
            <a:r>
              <a:rPr spc="-10" dirty="0"/>
              <a:t>Mitre</a:t>
            </a:r>
            <a:r>
              <a:rPr spc="-30" dirty="0"/>
              <a:t> </a:t>
            </a:r>
            <a:r>
              <a:rPr spc="-55" dirty="0"/>
              <a:t>ATT&amp;CK</a:t>
            </a:r>
            <a:r>
              <a:rPr spc="-5" dirty="0"/>
              <a:t> </a:t>
            </a:r>
            <a:r>
              <a:rPr spc="-20" dirty="0"/>
              <a:t>framework</a:t>
            </a:r>
          </a:p>
        </p:txBody>
      </p:sp>
      <p:sp>
        <p:nvSpPr>
          <p:cNvPr id="3" name="object 3"/>
          <p:cNvSpPr txBox="1"/>
          <p:nvPr/>
        </p:nvSpPr>
        <p:spPr>
          <a:xfrm>
            <a:off x="916939" y="1746478"/>
            <a:ext cx="7680325" cy="717550"/>
          </a:xfrm>
          <a:prstGeom prst="rect">
            <a:avLst/>
          </a:prstGeom>
        </p:spPr>
        <p:txBody>
          <a:bodyPr vert="horz" wrap="square" lIns="0" tIns="53340" rIns="0" bIns="0" rtlCol="0">
            <a:spAutoFit/>
          </a:bodyPr>
          <a:lstStyle/>
          <a:p>
            <a:pPr marL="241300" indent="-228600">
              <a:lnSpc>
                <a:spcPct val="100000"/>
              </a:lnSpc>
              <a:spcBef>
                <a:spcPts val="420"/>
              </a:spcBef>
              <a:buFont typeface="Arial"/>
              <a:buChar char="•"/>
              <a:tabLst>
                <a:tab pos="240665" algn="l"/>
                <a:tab pos="241300" algn="l"/>
              </a:tabLst>
            </a:pPr>
            <a:r>
              <a:rPr sz="2000" spc="-10" dirty="0">
                <a:latin typeface="Calibri"/>
                <a:cs typeface="Calibri"/>
              </a:rPr>
              <a:t>Popular </a:t>
            </a:r>
            <a:r>
              <a:rPr sz="2000" spc="-25" dirty="0">
                <a:latin typeface="Calibri"/>
                <a:cs typeface="Calibri"/>
              </a:rPr>
              <a:t>way</a:t>
            </a:r>
            <a:r>
              <a:rPr sz="2000" dirty="0">
                <a:latin typeface="Calibri"/>
                <a:cs typeface="Calibri"/>
              </a:rPr>
              <a:t> </a:t>
            </a:r>
            <a:r>
              <a:rPr sz="2000" spc="-5" dirty="0">
                <a:latin typeface="Calibri"/>
                <a:cs typeface="Calibri"/>
              </a:rPr>
              <a:t>of</a:t>
            </a:r>
            <a:r>
              <a:rPr sz="2000" dirty="0">
                <a:latin typeface="Calibri"/>
                <a:cs typeface="Calibri"/>
              </a:rPr>
              <a:t> </a:t>
            </a:r>
            <a:r>
              <a:rPr sz="2000" spc="-10" dirty="0">
                <a:latin typeface="Calibri"/>
                <a:cs typeface="Calibri"/>
              </a:rPr>
              <a:t>framing</a:t>
            </a:r>
            <a:r>
              <a:rPr sz="2000" dirty="0">
                <a:latin typeface="Calibri"/>
                <a:cs typeface="Calibri"/>
              </a:rPr>
              <a:t> </a:t>
            </a:r>
            <a:r>
              <a:rPr sz="2000" spc="-10" dirty="0">
                <a:latin typeface="Calibri"/>
                <a:cs typeface="Calibri"/>
              </a:rPr>
              <a:t>threat</a:t>
            </a:r>
            <a:r>
              <a:rPr sz="2000" spc="30" dirty="0">
                <a:latin typeface="Calibri"/>
                <a:cs typeface="Calibri"/>
              </a:rPr>
              <a:t> </a:t>
            </a:r>
            <a:r>
              <a:rPr sz="2000" spc="-5" dirty="0">
                <a:latin typeface="Calibri"/>
                <a:cs typeface="Calibri"/>
              </a:rPr>
              <a:t>actions,</a:t>
            </a:r>
            <a:r>
              <a:rPr sz="2000" dirty="0">
                <a:latin typeface="Calibri"/>
                <a:cs typeface="Calibri"/>
              </a:rPr>
              <a:t> has</a:t>
            </a:r>
            <a:r>
              <a:rPr sz="2000" spc="10" dirty="0">
                <a:latin typeface="Calibri"/>
                <a:cs typeface="Calibri"/>
              </a:rPr>
              <a:t> </a:t>
            </a:r>
            <a:r>
              <a:rPr sz="2000" spc="-5" dirty="0">
                <a:latin typeface="Calibri"/>
                <a:cs typeface="Calibri"/>
              </a:rPr>
              <a:t>become </a:t>
            </a:r>
            <a:r>
              <a:rPr sz="2000" dirty="0">
                <a:latin typeface="Calibri"/>
                <a:cs typeface="Calibri"/>
              </a:rPr>
              <a:t>an</a:t>
            </a:r>
            <a:r>
              <a:rPr sz="2000" spc="5" dirty="0">
                <a:latin typeface="Calibri"/>
                <a:cs typeface="Calibri"/>
              </a:rPr>
              <a:t> </a:t>
            </a:r>
            <a:r>
              <a:rPr sz="2000" spc="-5" dirty="0">
                <a:latin typeface="Calibri"/>
                <a:cs typeface="Calibri"/>
              </a:rPr>
              <a:t>industry</a:t>
            </a:r>
            <a:r>
              <a:rPr sz="2000" dirty="0">
                <a:latin typeface="Calibri"/>
                <a:cs typeface="Calibri"/>
              </a:rPr>
              <a:t> </a:t>
            </a:r>
            <a:r>
              <a:rPr sz="2000" spc="-10" dirty="0">
                <a:latin typeface="Calibri"/>
                <a:cs typeface="Calibri"/>
              </a:rPr>
              <a:t>standard</a:t>
            </a:r>
            <a:endParaRPr sz="2000" dirty="0">
              <a:latin typeface="Calibri"/>
              <a:cs typeface="Calibri"/>
            </a:endParaRPr>
          </a:p>
          <a:p>
            <a:pPr marL="240665" indent="-228600">
              <a:lnSpc>
                <a:spcPct val="100000"/>
              </a:lnSpc>
              <a:spcBef>
                <a:spcPts val="325"/>
              </a:spcBef>
              <a:buClr>
                <a:srgbClr val="000000"/>
              </a:buClr>
              <a:buFont typeface="Arial"/>
              <a:buChar char="•"/>
              <a:tabLst>
                <a:tab pos="240665" algn="l"/>
                <a:tab pos="241300" algn="l"/>
              </a:tabLst>
            </a:pPr>
            <a:r>
              <a:rPr sz="2000" u="sng" spc="-10" dirty="0">
                <a:solidFill>
                  <a:srgbClr val="0562C1"/>
                </a:solidFill>
                <a:uFill>
                  <a:solidFill>
                    <a:srgbClr val="0562C1"/>
                  </a:solidFill>
                </a:uFill>
                <a:latin typeface="Calibri"/>
                <a:cs typeface="Calibri"/>
                <a:hlinkClick r:id="rId3"/>
              </a:rPr>
              <a:t>https://attack.mitre.org/</a:t>
            </a:r>
            <a:endParaRPr sz="2000" dirty="0">
              <a:latin typeface="Calibri"/>
              <a:cs typeface="Calibri"/>
            </a:endParaRPr>
          </a:p>
        </p:txBody>
      </p:sp>
      <p:sp>
        <p:nvSpPr>
          <p:cNvPr id="4" name="object 4"/>
          <p:cNvSpPr txBox="1"/>
          <p:nvPr/>
        </p:nvSpPr>
        <p:spPr>
          <a:xfrm>
            <a:off x="916939" y="5183495"/>
            <a:ext cx="9047480" cy="699135"/>
          </a:xfrm>
          <a:prstGeom prst="rect">
            <a:avLst/>
          </a:prstGeom>
        </p:spPr>
        <p:txBody>
          <a:bodyPr vert="horz" wrap="square" lIns="0" tIns="71755" rIns="0" bIns="0" rtlCol="0">
            <a:spAutoFit/>
          </a:bodyPr>
          <a:lstStyle/>
          <a:p>
            <a:pPr marL="241300" indent="-228600">
              <a:lnSpc>
                <a:spcPct val="100000"/>
              </a:lnSpc>
              <a:spcBef>
                <a:spcPts val="565"/>
              </a:spcBef>
              <a:buFont typeface="Arial"/>
              <a:buChar char="•"/>
              <a:tabLst>
                <a:tab pos="240665" algn="l"/>
                <a:tab pos="241300" algn="l"/>
              </a:tabLst>
            </a:pPr>
            <a:r>
              <a:rPr sz="2000" spc="-5" dirty="0">
                <a:latin typeface="Calibri"/>
                <a:cs typeface="Calibri"/>
              </a:rPr>
              <a:t>Example</a:t>
            </a:r>
            <a:r>
              <a:rPr sz="2000" spc="-10" dirty="0">
                <a:latin typeface="Calibri"/>
                <a:cs typeface="Calibri"/>
              </a:rPr>
              <a:t> </a:t>
            </a:r>
            <a:r>
              <a:rPr sz="2000" spc="-5" dirty="0">
                <a:latin typeface="Calibri"/>
                <a:cs typeface="Calibri"/>
              </a:rPr>
              <a:t>of</a:t>
            </a:r>
            <a:r>
              <a:rPr sz="2000" spc="-20" dirty="0">
                <a:latin typeface="Calibri"/>
                <a:cs typeface="Calibri"/>
              </a:rPr>
              <a:t> </a:t>
            </a:r>
            <a:r>
              <a:rPr sz="2000" dirty="0">
                <a:latin typeface="Calibri"/>
                <a:cs typeface="Calibri"/>
              </a:rPr>
              <a:t>applying</a:t>
            </a:r>
            <a:r>
              <a:rPr sz="2000" spc="-35" dirty="0">
                <a:latin typeface="Calibri"/>
                <a:cs typeface="Calibri"/>
              </a:rPr>
              <a:t> </a:t>
            </a:r>
            <a:r>
              <a:rPr sz="2000" spc="-25" dirty="0">
                <a:latin typeface="Calibri"/>
                <a:cs typeface="Calibri"/>
              </a:rPr>
              <a:t>ATT&amp;CK</a:t>
            </a:r>
            <a:r>
              <a:rPr sz="2000" spc="-20" dirty="0">
                <a:latin typeface="Calibri"/>
                <a:cs typeface="Calibri"/>
              </a:rPr>
              <a:t> </a:t>
            </a:r>
            <a:r>
              <a:rPr sz="2000" spc="-15" dirty="0">
                <a:latin typeface="Calibri"/>
                <a:cs typeface="Calibri"/>
              </a:rPr>
              <a:t>to </a:t>
            </a:r>
            <a:r>
              <a:rPr sz="2000" dirty="0">
                <a:latin typeface="Calibri"/>
                <a:cs typeface="Calibri"/>
              </a:rPr>
              <a:t>an</a:t>
            </a:r>
            <a:r>
              <a:rPr sz="2000" spc="-5" dirty="0">
                <a:latin typeface="Calibri"/>
                <a:cs typeface="Calibri"/>
              </a:rPr>
              <a:t> APT</a:t>
            </a:r>
            <a:endParaRPr sz="2000">
              <a:latin typeface="Calibri"/>
              <a:cs typeface="Calibri"/>
            </a:endParaRPr>
          </a:p>
          <a:p>
            <a:pPr marL="697865" lvl="1" indent="-228600">
              <a:lnSpc>
                <a:spcPct val="100000"/>
              </a:lnSpc>
              <a:spcBef>
                <a:spcPts val="395"/>
              </a:spcBef>
              <a:buClr>
                <a:srgbClr val="000000"/>
              </a:buClr>
              <a:buFont typeface="Arial"/>
              <a:buChar char="•"/>
              <a:tabLst>
                <a:tab pos="697865" algn="l"/>
                <a:tab pos="698500" algn="l"/>
              </a:tabLst>
            </a:pPr>
            <a:r>
              <a:rPr sz="1700" u="sng" spc="-10" dirty="0">
                <a:solidFill>
                  <a:srgbClr val="0562C1"/>
                </a:solidFill>
                <a:uFill>
                  <a:solidFill>
                    <a:srgbClr val="0562C1"/>
                  </a:solidFill>
                </a:uFill>
                <a:latin typeface="Calibri"/>
                <a:cs typeface="Calibri"/>
                <a:hlinkClick r:id="rId4"/>
              </a:rPr>
              <a:t>https://www.mitre.org/sites/default/files/pdf/APT3-APT29-software-notional-no-detection.pdf</a:t>
            </a:r>
            <a:endParaRPr sz="1700">
              <a:latin typeface="Calibri"/>
              <a:cs typeface="Calibri"/>
            </a:endParaRPr>
          </a:p>
        </p:txBody>
      </p:sp>
      <p:pic>
        <p:nvPicPr>
          <p:cNvPr id="5" name="object 5"/>
          <p:cNvPicPr/>
          <p:nvPr/>
        </p:nvPicPr>
        <p:blipFill>
          <a:blip r:embed="rId5" cstate="print"/>
          <a:stretch>
            <a:fillRect/>
          </a:stretch>
        </p:blipFill>
        <p:spPr>
          <a:xfrm>
            <a:off x="1417319" y="2551176"/>
            <a:ext cx="9358883" cy="2689859"/>
          </a:xfrm>
          <a:prstGeom prst="rect">
            <a:avLst/>
          </a:prstGeom>
        </p:spPr>
      </p:pic>
      <p:sp>
        <p:nvSpPr>
          <p:cNvPr id="8" name="Footer Placeholder 7">
            <a:extLst>
              <a:ext uri="{FF2B5EF4-FFF2-40B4-BE49-F238E27FC236}">
                <a16:creationId xmlns:a16="http://schemas.microsoft.com/office/drawing/2014/main" id="{97942400-01BA-48EC-A67D-B28E082BD833}"/>
              </a:ext>
            </a:extLst>
          </p:cNvPr>
          <p:cNvSpPr>
            <a:spLocks noGrp="1"/>
          </p:cNvSpPr>
          <p:nvPr>
            <p:ph type="ftr" sz="quarter" idx="5"/>
          </p:nvPr>
        </p:nvSpPr>
        <p:spPr/>
        <p:txBody>
          <a:bodyPr/>
          <a:lstStyle/>
          <a:p>
            <a:pPr>
              <a:lnSpc>
                <a:spcPts val="1710"/>
              </a:lnSpc>
            </a:pPr>
            <a:r>
              <a:rPr lang="en-US" spc="-10"/>
              <a:t>Real-world systems: ethical hacking practicum – UW Summer 2021</a:t>
            </a:r>
            <a:endParaRPr lang="en-US" spc="-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4976495" cy="696595"/>
          </a:xfrm>
          <a:prstGeom prst="rect">
            <a:avLst/>
          </a:prstGeom>
        </p:spPr>
        <p:txBody>
          <a:bodyPr vert="horz" wrap="square" lIns="0" tIns="13335" rIns="0" bIns="0" rtlCol="0">
            <a:spAutoFit/>
          </a:bodyPr>
          <a:lstStyle/>
          <a:p>
            <a:pPr marL="12700">
              <a:lnSpc>
                <a:spcPct val="100000"/>
              </a:lnSpc>
              <a:spcBef>
                <a:spcPts val="105"/>
              </a:spcBef>
            </a:pPr>
            <a:r>
              <a:rPr spc="-30" dirty="0"/>
              <a:t>Let’s</a:t>
            </a:r>
            <a:r>
              <a:rPr spc="-25" dirty="0"/>
              <a:t> </a:t>
            </a:r>
            <a:r>
              <a:rPr dirty="0"/>
              <a:t>simplify</a:t>
            </a:r>
            <a:r>
              <a:rPr spc="-25" dirty="0"/>
              <a:t> </a:t>
            </a:r>
            <a:r>
              <a:rPr dirty="0"/>
              <a:t>this</a:t>
            </a:r>
            <a:r>
              <a:rPr spc="-15" dirty="0"/>
              <a:t> </a:t>
            </a:r>
            <a:r>
              <a:rPr dirty="0"/>
              <a:t>a</a:t>
            </a:r>
            <a:r>
              <a:rPr spc="5" dirty="0"/>
              <a:t> </a:t>
            </a:r>
            <a:r>
              <a:rPr dirty="0"/>
              <a:t>bit</a:t>
            </a:r>
          </a:p>
        </p:txBody>
      </p:sp>
      <p:sp>
        <p:nvSpPr>
          <p:cNvPr id="3" name="object 3"/>
          <p:cNvSpPr txBox="1"/>
          <p:nvPr/>
        </p:nvSpPr>
        <p:spPr>
          <a:xfrm>
            <a:off x="916939" y="1835785"/>
            <a:ext cx="1673225" cy="2565400"/>
          </a:xfrm>
          <a:prstGeom prst="rect">
            <a:avLst/>
          </a:prstGeom>
        </p:spPr>
        <p:txBody>
          <a:bodyPr vert="horz" wrap="square" lIns="0" tIns="12065" rIns="0" bIns="0" rtlCol="0">
            <a:spAutoFit/>
          </a:bodyPr>
          <a:lstStyle/>
          <a:p>
            <a:pPr marL="241300" indent="-228600">
              <a:lnSpc>
                <a:spcPct val="100000"/>
              </a:lnSpc>
              <a:spcBef>
                <a:spcPts val="95"/>
              </a:spcBef>
              <a:buFont typeface="Arial"/>
              <a:buChar char="•"/>
              <a:tabLst>
                <a:tab pos="241300" algn="l"/>
              </a:tabLst>
            </a:pPr>
            <a:r>
              <a:rPr sz="2800" spc="-25" dirty="0">
                <a:latin typeface="Calibri"/>
                <a:cs typeface="Calibri"/>
              </a:rPr>
              <a:t>Before</a:t>
            </a:r>
            <a:r>
              <a:rPr sz="2800" spc="-100" dirty="0">
                <a:latin typeface="Calibri"/>
                <a:cs typeface="Calibri"/>
              </a:rPr>
              <a:t> </a:t>
            </a:r>
            <a:r>
              <a:rPr sz="2800" spc="-5" dirty="0">
                <a:latin typeface="Calibri"/>
                <a:cs typeface="Calibri"/>
              </a:rPr>
              <a:t>op</a:t>
            </a:r>
            <a:endParaRPr sz="2800">
              <a:latin typeface="Calibri"/>
              <a:cs typeface="Calibri"/>
            </a:endParaRPr>
          </a:p>
          <a:p>
            <a:pPr>
              <a:lnSpc>
                <a:spcPct val="100000"/>
              </a:lnSpc>
              <a:spcBef>
                <a:spcPts val="25"/>
              </a:spcBef>
              <a:buFont typeface="Arial"/>
              <a:buChar char="•"/>
            </a:pPr>
            <a:endParaRPr sz="4050">
              <a:latin typeface="Calibri"/>
              <a:cs typeface="Calibri"/>
            </a:endParaRPr>
          </a:p>
          <a:p>
            <a:pPr marL="241300" indent="-228600">
              <a:lnSpc>
                <a:spcPct val="100000"/>
              </a:lnSpc>
              <a:buFont typeface="Arial"/>
              <a:buChar char="•"/>
              <a:tabLst>
                <a:tab pos="241300" algn="l"/>
              </a:tabLst>
            </a:pPr>
            <a:r>
              <a:rPr sz="2800" spc="-10" dirty="0">
                <a:latin typeface="Calibri"/>
                <a:cs typeface="Calibri"/>
              </a:rPr>
              <a:t>During</a:t>
            </a:r>
            <a:r>
              <a:rPr sz="2800" spc="-55" dirty="0">
                <a:latin typeface="Calibri"/>
                <a:cs typeface="Calibri"/>
              </a:rPr>
              <a:t> </a:t>
            </a:r>
            <a:r>
              <a:rPr sz="2800" spc="-5" dirty="0">
                <a:latin typeface="Calibri"/>
                <a:cs typeface="Calibri"/>
              </a:rPr>
              <a:t>op</a:t>
            </a:r>
            <a:endParaRPr sz="2800">
              <a:latin typeface="Calibri"/>
              <a:cs typeface="Calibri"/>
            </a:endParaRPr>
          </a:p>
          <a:p>
            <a:pPr>
              <a:lnSpc>
                <a:spcPct val="100000"/>
              </a:lnSpc>
              <a:spcBef>
                <a:spcPts val="10"/>
              </a:spcBef>
              <a:buFont typeface="Arial"/>
              <a:buChar char="•"/>
            </a:pPr>
            <a:endParaRPr sz="4050">
              <a:latin typeface="Calibri"/>
              <a:cs typeface="Calibri"/>
            </a:endParaRPr>
          </a:p>
          <a:p>
            <a:pPr marL="241300" indent="-228600">
              <a:lnSpc>
                <a:spcPct val="100000"/>
              </a:lnSpc>
              <a:buFont typeface="Arial"/>
              <a:buChar char="•"/>
              <a:tabLst>
                <a:tab pos="241300" algn="l"/>
              </a:tabLst>
            </a:pPr>
            <a:r>
              <a:rPr sz="2800" spc="-10" dirty="0">
                <a:latin typeface="Calibri"/>
                <a:cs typeface="Calibri"/>
              </a:rPr>
              <a:t>After</a:t>
            </a:r>
            <a:r>
              <a:rPr sz="2800" spc="-40" dirty="0">
                <a:latin typeface="Calibri"/>
                <a:cs typeface="Calibri"/>
              </a:rPr>
              <a:t> </a:t>
            </a:r>
            <a:r>
              <a:rPr sz="2800" spc="-5" dirty="0">
                <a:latin typeface="Calibri"/>
                <a:cs typeface="Calibri"/>
              </a:rPr>
              <a:t>op</a:t>
            </a:r>
            <a:endParaRPr sz="2800">
              <a:latin typeface="Calibri"/>
              <a:cs typeface="Calibri"/>
            </a:endParaRPr>
          </a:p>
        </p:txBody>
      </p:sp>
      <p:sp>
        <p:nvSpPr>
          <p:cNvPr id="6" name="Footer Placeholder 5">
            <a:extLst>
              <a:ext uri="{FF2B5EF4-FFF2-40B4-BE49-F238E27FC236}">
                <a16:creationId xmlns:a16="http://schemas.microsoft.com/office/drawing/2014/main" id="{67AC2595-4AFD-40F6-B094-5EB5EE62783F}"/>
              </a:ext>
            </a:extLst>
          </p:cNvPr>
          <p:cNvSpPr>
            <a:spLocks noGrp="1"/>
          </p:cNvSpPr>
          <p:nvPr>
            <p:ph type="ftr" sz="quarter" idx="5"/>
          </p:nvPr>
        </p:nvSpPr>
        <p:spPr/>
        <p:txBody>
          <a:bodyPr/>
          <a:lstStyle/>
          <a:p>
            <a:pPr>
              <a:lnSpc>
                <a:spcPts val="1710"/>
              </a:lnSpc>
            </a:pPr>
            <a:r>
              <a:rPr lang="en-US" spc="-10"/>
              <a:t>Real-world systems: ethical hacking practicum – UW Summer 2021</a:t>
            </a:r>
            <a:endParaRPr lang="en-US" spc="-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127454"/>
            <a:ext cx="4262120" cy="635000"/>
          </a:xfrm>
          <a:prstGeom prst="rect">
            <a:avLst/>
          </a:prstGeom>
        </p:spPr>
        <p:txBody>
          <a:bodyPr vert="horz" wrap="square" lIns="0" tIns="12065" rIns="0" bIns="0" rtlCol="0">
            <a:spAutoFit/>
          </a:bodyPr>
          <a:lstStyle/>
          <a:p>
            <a:pPr marL="12700">
              <a:lnSpc>
                <a:spcPct val="100000"/>
              </a:lnSpc>
              <a:spcBef>
                <a:spcPts val="95"/>
              </a:spcBef>
            </a:pPr>
            <a:r>
              <a:rPr sz="4000" spc="-35" dirty="0"/>
              <a:t>Before</a:t>
            </a:r>
            <a:r>
              <a:rPr sz="4000" spc="-55" dirty="0"/>
              <a:t> </a:t>
            </a:r>
            <a:r>
              <a:rPr sz="4000" spc="-10" dirty="0"/>
              <a:t>the</a:t>
            </a:r>
            <a:r>
              <a:rPr sz="4000" spc="-50" dirty="0"/>
              <a:t> </a:t>
            </a:r>
            <a:r>
              <a:rPr sz="4000" spc="-15" dirty="0"/>
              <a:t>operation</a:t>
            </a:r>
            <a:endParaRPr sz="4000"/>
          </a:p>
        </p:txBody>
      </p:sp>
      <p:sp>
        <p:nvSpPr>
          <p:cNvPr id="3" name="object 3"/>
          <p:cNvSpPr txBox="1"/>
          <p:nvPr/>
        </p:nvSpPr>
        <p:spPr>
          <a:xfrm>
            <a:off x="916939" y="925141"/>
            <a:ext cx="10283190" cy="5259070"/>
          </a:xfrm>
          <a:prstGeom prst="rect">
            <a:avLst/>
          </a:prstGeom>
        </p:spPr>
        <p:txBody>
          <a:bodyPr vert="horz" wrap="square" lIns="0" tIns="97155" rIns="0" bIns="0" rtlCol="0">
            <a:spAutoFit/>
          </a:bodyPr>
          <a:lstStyle/>
          <a:p>
            <a:pPr marL="241300" indent="-228600">
              <a:lnSpc>
                <a:spcPct val="100000"/>
              </a:lnSpc>
              <a:spcBef>
                <a:spcPts val="765"/>
              </a:spcBef>
              <a:buFont typeface="Arial"/>
              <a:buChar char="•"/>
              <a:tabLst>
                <a:tab pos="241300" algn="l"/>
              </a:tabLst>
            </a:pPr>
            <a:r>
              <a:rPr sz="2600" spc="-5" dirty="0">
                <a:latin typeface="Calibri"/>
                <a:cs typeface="Calibri"/>
              </a:rPr>
              <a:t>Consult</a:t>
            </a:r>
            <a:endParaRPr sz="2600">
              <a:latin typeface="Calibri"/>
              <a:cs typeface="Calibri"/>
            </a:endParaRPr>
          </a:p>
          <a:p>
            <a:pPr marL="698500" marR="80010" lvl="1" indent="-228600">
              <a:lnSpc>
                <a:spcPts val="2380"/>
              </a:lnSpc>
              <a:spcBef>
                <a:spcPts val="855"/>
              </a:spcBef>
              <a:buFont typeface="Arial"/>
              <a:buChar char="•"/>
              <a:tabLst>
                <a:tab pos="697865" algn="l"/>
                <a:tab pos="698500" algn="l"/>
              </a:tabLst>
            </a:pPr>
            <a:r>
              <a:rPr sz="2200" b="1" spc="-10" dirty="0">
                <a:latin typeface="Calibri"/>
                <a:cs typeface="Calibri"/>
              </a:rPr>
              <a:t>Define</a:t>
            </a:r>
            <a:r>
              <a:rPr sz="2200" b="1" spc="15" dirty="0">
                <a:latin typeface="Calibri"/>
                <a:cs typeface="Calibri"/>
              </a:rPr>
              <a:t> </a:t>
            </a:r>
            <a:r>
              <a:rPr sz="2200" b="1" spc="-5" dirty="0">
                <a:latin typeface="Calibri"/>
                <a:cs typeface="Calibri"/>
              </a:rPr>
              <a:t>scenarios</a:t>
            </a:r>
            <a:r>
              <a:rPr sz="2200" b="1" spc="40" dirty="0">
                <a:latin typeface="Calibri"/>
                <a:cs typeface="Calibri"/>
              </a:rPr>
              <a:t> </a:t>
            </a:r>
            <a:r>
              <a:rPr sz="2200" spc="-5" dirty="0">
                <a:latin typeface="Calibri"/>
                <a:cs typeface="Calibri"/>
              </a:rPr>
              <a:t>and</a:t>
            </a:r>
            <a:r>
              <a:rPr sz="2200" spc="-20" dirty="0">
                <a:latin typeface="Calibri"/>
                <a:cs typeface="Calibri"/>
              </a:rPr>
              <a:t> </a:t>
            </a:r>
            <a:r>
              <a:rPr sz="2200" spc="-5" dirty="0">
                <a:latin typeface="Calibri"/>
                <a:cs typeface="Calibri"/>
              </a:rPr>
              <a:t>goals </a:t>
            </a:r>
            <a:r>
              <a:rPr sz="2200" spc="-20" dirty="0">
                <a:latin typeface="Calibri"/>
                <a:cs typeface="Calibri"/>
              </a:rPr>
              <a:t>for</a:t>
            </a:r>
            <a:r>
              <a:rPr sz="2200" spc="5" dirty="0">
                <a:latin typeface="Calibri"/>
                <a:cs typeface="Calibri"/>
              </a:rPr>
              <a:t> </a:t>
            </a:r>
            <a:r>
              <a:rPr sz="2200" spc="-10" dirty="0">
                <a:latin typeface="Calibri"/>
                <a:cs typeface="Calibri"/>
              </a:rPr>
              <a:t>the</a:t>
            </a:r>
            <a:r>
              <a:rPr sz="2200" dirty="0">
                <a:latin typeface="Calibri"/>
                <a:cs typeface="Calibri"/>
              </a:rPr>
              <a:t> </a:t>
            </a:r>
            <a:r>
              <a:rPr sz="2200" spc="-20" dirty="0">
                <a:latin typeface="Calibri"/>
                <a:cs typeface="Calibri"/>
              </a:rPr>
              <a:t>exercise;</a:t>
            </a:r>
            <a:r>
              <a:rPr sz="2200" spc="35" dirty="0">
                <a:latin typeface="Calibri"/>
                <a:cs typeface="Calibri"/>
              </a:rPr>
              <a:t> </a:t>
            </a:r>
            <a:r>
              <a:rPr sz="2200" spc="-10" dirty="0">
                <a:latin typeface="Calibri"/>
                <a:cs typeface="Calibri"/>
              </a:rPr>
              <a:t>what</a:t>
            </a:r>
            <a:r>
              <a:rPr sz="2200" dirty="0">
                <a:latin typeface="Calibri"/>
                <a:cs typeface="Calibri"/>
              </a:rPr>
              <a:t> </a:t>
            </a:r>
            <a:r>
              <a:rPr sz="2200" spc="-5" dirty="0">
                <a:latin typeface="Calibri"/>
                <a:cs typeface="Calibri"/>
              </a:rPr>
              <a:t>is success,</a:t>
            </a:r>
            <a:r>
              <a:rPr sz="2200" spc="5" dirty="0">
                <a:latin typeface="Calibri"/>
                <a:cs typeface="Calibri"/>
              </a:rPr>
              <a:t> </a:t>
            </a:r>
            <a:r>
              <a:rPr sz="2200" spc="-10" dirty="0">
                <a:latin typeface="Calibri"/>
                <a:cs typeface="Calibri"/>
              </a:rPr>
              <a:t>what</a:t>
            </a:r>
            <a:r>
              <a:rPr sz="2200" dirty="0">
                <a:latin typeface="Calibri"/>
                <a:cs typeface="Calibri"/>
              </a:rPr>
              <a:t> </a:t>
            </a:r>
            <a:r>
              <a:rPr sz="2200" spc="-5" dirty="0">
                <a:latin typeface="Calibri"/>
                <a:cs typeface="Calibri"/>
              </a:rPr>
              <a:t>is </a:t>
            </a:r>
            <a:r>
              <a:rPr sz="2200" spc="-15" dirty="0">
                <a:latin typeface="Calibri"/>
                <a:cs typeface="Calibri"/>
              </a:rPr>
              <a:t>failure,</a:t>
            </a:r>
            <a:r>
              <a:rPr sz="2200" spc="-5" dirty="0">
                <a:latin typeface="Calibri"/>
                <a:cs typeface="Calibri"/>
              </a:rPr>
              <a:t> </a:t>
            </a:r>
            <a:r>
              <a:rPr sz="2200" spc="-10" dirty="0">
                <a:latin typeface="Calibri"/>
                <a:cs typeface="Calibri"/>
              </a:rPr>
              <a:t>what</a:t>
            </a:r>
            <a:r>
              <a:rPr sz="2200" spc="5" dirty="0">
                <a:latin typeface="Calibri"/>
                <a:cs typeface="Calibri"/>
              </a:rPr>
              <a:t> </a:t>
            </a:r>
            <a:r>
              <a:rPr sz="2200" spc="-10" dirty="0">
                <a:latin typeface="Calibri"/>
                <a:cs typeface="Calibri"/>
              </a:rPr>
              <a:t>do </a:t>
            </a:r>
            <a:r>
              <a:rPr sz="2200" spc="-484" dirty="0">
                <a:latin typeface="Calibri"/>
                <a:cs typeface="Calibri"/>
              </a:rPr>
              <a:t> </a:t>
            </a:r>
            <a:r>
              <a:rPr sz="2200" spc="-15" dirty="0">
                <a:latin typeface="Calibri"/>
                <a:cs typeface="Calibri"/>
              </a:rPr>
              <a:t>we</a:t>
            </a:r>
            <a:r>
              <a:rPr sz="2200" spc="10" dirty="0">
                <a:latin typeface="Calibri"/>
                <a:cs typeface="Calibri"/>
              </a:rPr>
              <a:t> </a:t>
            </a:r>
            <a:r>
              <a:rPr sz="2200" spc="-20" dirty="0">
                <a:latin typeface="Calibri"/>
                <a:cs typeface="Calibri"/>
              </a:rPr>
              <a:t>want</a:t>
            </a:r>
            <a:r>
              <a:rPr sz="2200" dirty="0">
                <a:latin typeface="Calibri"/>
                <a:cs typeface="Calibri"/>
              </a:rPr>
              <a:t> </a:t>
            </a:r>
            <a:r>
              <a:rPr sz="2200" spc="-20" dirty="0">
                <a:latin typeface="Calibri"/>
                <a:cs typeface="Calibri"/>
              </a:rPr>
              <a:t>to</a:t>
            </a:r>
            <a:r>
              <a:rPr sz="2200" spc="10" dirty="0">
                <a:latin typeface="Calibri"/>
                <a:cs typeface="Calibri"/>
              </a:rPr>
              <a:t> </a:t>
            </a:r>
            <a:r>
              <a:rPr sz="2200" spc="-20" dirty="0">
                <a:latin typeface="Calibri"/>
                <a:cs typeface="Calibri"/>
              </a:rPr>
              <a:t>prove</a:t>
            </a:r>
            <a:r>
              <a:rPr sz="2200" spc="-10" dirty="0">
                <a:latin typeface="Calibri"/>
                <a:cs typeface="Calibri"/>
              </a:rPr>
              <a:t> </a:t>
            </a:r>
            <a:r>
              <a:rPr sz="2200" dirty="0">
                <a:latin typeface="Calibri"/>
                <a:cs typeface="Calibri"/>
              </a:rPr>
              <a:t>or</a:t>
            </a:r>
            <a:r>
              <a:rPr sz="2200" spc="5" dirty="0">
                <a:latin typeface="Calibri"/>
                <a:cs typeface="Calibri"/>
              </a:rPr>
              <a:t> </a:t>
            </a:r>
            <a:r>
              <a:rPr sz="2200" spc="-10" dirty="0">
                <a:latin typeface="Calibri"/>
                <a:cs typeface="Calibri"/>
              </a:rPr>
              <a:t>teach</a:t>
            </a:r>
            <a:r>
              <a:rPr sz="2200" spc="5" dirty="0">
                <a:latin typeface="Calibri"/>
                <a:cs typeface="Calibri"/>
              </a:rPr>
              <a:t> </a:t>
            </a:r>
            <a:r>
              <a:rPr sz="2200" spc="-5" dirty="0">
                <a:latin typeface="Calibri"/>
                <a:cs typeface="Calibri"/>
              </a:rPr>
              <a:t>our </a:t>
            </a:r>
            <a:r>
              <a:rPr sz="2200" spc="-10" dirty="0">
                <a:latin typeface="Calibri"/>
                <a:cs typeface="Calibri"/>
              </a:rPr>
              <a:t>customer?</a:t>
            </a:r>
            <a:endParaRPr sz="2200">
              <a:latin typeface="Calibri"/>
              <a:cs typeface="Calibri"/>
            </a:endParaRPr>
          </a:p>
          <a:p>
            <a:pPr marL="698500" lvl="1" indent="-228600">
              <a:lnSpc>
                <a:spcPts val="2635"/>
              </a:lnSpc>
              <a:buFont typeface="Arial"/>
              <a:buChar char="•"/>
              <a:tabLst>
                <a:tab pos="697865" algn="l"/>
                <a:tab pos="698500" algn="l"/>
              </a:tabLst>
            </a:pPr>
            <a:r>
              <a:rPr sz="2200" spc="-10" dirty="0">
                <a:latin typeface="Calibri"/>
                <a:cs typeface="Calibri"/>
              </a:rPr>
              <a:t>Define</a:t>
            </a:r>
            <a:r>
              <a:rPr sz="2200" dirty="0">
                <a:latin typeface="Calibri"/>
                <a:cs typeface="Calibri"/>
              </a:rPr>
              <a:t> </a:t>
            </a:r>
            <a:r>
              <a:rPr sz="2200" b="1" spc="-5" dirty="0">
                <a:latin typeface="Calibri"/>
                <a:cs typeface="Calibri"/>
              </a:rPr>
              <a:t>rules</a:t>
            </a:r>
            <a:r>
              <a:rPr sz="2200" b="1" spc="-10" dirty="0">
                <a:latin typeface="Calibri"/>
                <a:cs typeface="Calibri"/>
              </a:rPr>
              <a:t> </a:t>
            </a:r>
            <a:r>
              <a:rPr sz="2200" b="1" spc="-5" dirty="0">
                <a:latin typeface="Calibri"/>
                <a:cs typeface="Calibri"/>
              </a:rPr>
              <a:t>of</a:t>
            </a:r>
            <a:r>
              <a:rPr sz="2200" b="1" spc="5" dirty="0">
                <a:latin typeface="Calibri"/>
                <a:cs typeface="Calibri"/>
              </a:rPr>
              <a:t> </a:t>
            </a:r>
            <a:r>
              <a:rPr sz="2200" b="1" spc="-15" dirty="0">
                <a:latin typeface="Calibri"/>
                <a:cs typeface="Calibri"/>
              </a:rPr>
              <a:t>engagement</a:t>
            </a:r>
            <a:endParaRPr sz="2200">
              <a:latin typeface="Calibri"/>
              <a:cs typeface="Calibri"/>
            </a:endParaRPr>
          </a:p>
          <a:p>
            <a:pPr marL="698500" lvl="1" indent="-228600">
              <a:lnSpc>
                <a:spcPct val="100000"/>
              </a:lnSpc>
              <a:spcBef>
                <a:spcPts val="35"/>
              </a:spcBef>
              <a:buFont typeface="Arial"/>
              <a:buChar char="•"/>
              <a:tabLst>
                <a:tab pos="697865" algn="l"/>
                <a:tab pos="698500" algn="l"/>
              </a:tabLst>
            </a:pPr>
            <a:r>
              <a:rPr sz="2200" dirty="0">
                <a:latin typeface="Calibri"/>
                <a:cs typeface="Calibri"/>
              </a:rPr>
              <a:t>Do </a:t>
            </a:r>
            <a:r>
              <a:rPr sz="2200" spc="-15" dirty="0">
                <a:latin typeface="Calibri"/>
                <a:cs typeface="Calibri"/>
              </a:rPr>
              <a:t>we</a:t>
            </a:r>
            <a:r>
              <a:rPr sz="2200" spc="15" dirty="0">
                <a:latin typeface="Calibri"/>
                <a:cs typeface="Calibri"/>
              </a:rPr>
              <a:t> </a:t>
            </a:r>
            <a:r>
              <a:rPr sz="2200" spc="-20" dirty="0">
                <a:latin typeface="Calibri"/>
                <a:cs typeface="Calibri"/>
              </a:rPr>
              <a:t>have</a:t>
            </a:r>
            <a:r>
              <a:rPr sz="2200" spc="-5" dirty="0">
                <a:latin typeface="Calibri"/>
                <a:cs typeface="Calibri"/>
              </a:rPr>
              <a:t> a </a:t>
            </a:r>
            <a:r>
              <a:rPr sz="2200" spc="-10" dirty="0">
                <a:latin typeface="Calibri"/>
                <a:cs typeface="Calibri"/>
              </a:rPr>
              <a:t>foothold</a:t>
            </a:r>
            <a:r>
              <a:rPr sz="2200" spc="5" dirty="0">
                <a:latin typeface="Calibri"/>
                <a:cs typeface="Calibri"/>
              </a:rPr>
              <a:t> </a:t>
            </a:r>
            <a:r>
              <a:rPr sz="2200" spc="-5" dirty="0">
                <a:latin typeface="Calibri"/>
                <a:cs typeface="Calibri"/>
              </a:rPr>
              <a:t>in</a:t>
            </a:r>
            <a:r>
              <a:rPr sz="2200" spc="-10" dirty="0">
                <a:latin typeface="Calibri"/>
                <a:cs typeface="Calibri"/>
              </a:rPr>
              <a:t> the</a:t>
            </a:r>
            <a:r>
              <a:rPr sz="2200" spc="20" dirty="0">
                <a:latin typeface="Calibri"/>
                <a:cs typeface="Calibri"/>
              </a:rPr>
              <a:t> </a:t>
            </a:r>
            <a:r>
              <a:rPr sz="2200" spc="-15" dirty="0">
                <a:latin typeface="Calibri"/>
                <a:cs typeface="Calibri"/>
              </a:rPr>
              <a:t>environment</a:t>
            </a:r>
            <a:r>
              <a:rPr sz="2200" spc="5" dirty="0">
                <a:latin typeface="Calibri"/>
                <a:cs typeface="Calibri"/>
              </a:rPr>
              <a:t> </a:t>
            </a:r>
            <a:r>
              <a:rPr sz="2200" dirty="0">
                <a:latin typeface="Calibri"/>
                <a:cs typeface="Calibri"/>
              </a:rPr>
              <a:t>or</a:t>
            </a:r>
            <a:r>
              <a:rPr sz="2200" spc="-5" dirty="0">
                <a:latin typeface="Calibri"/>
                <a:cs typeface="Calibri"/>
              </a:rPr>
              <a:t> do</a:t>
            </a:r>
            <a:r>
              <a:rPr sz="2200" spc="15" dirty="0">
                <a:latin typeface="Calibri"/>
                <a:cs typeface="Calibri"/>
              </a:rPr>
              <a:t> </a:t>
            </a:r>
            <a:r>
              <a:rPr sz="2200" spc="-15" dirty="0">
                <a:latin typeface="Calibri"/>
                <a:cs typeface="Calibri"/>
              </a:rPr>
              <a:t>we</a:t>
            </a:r>
            <a:r>
              <a:rPr sz="2200" spc="15" dirty="0">
                <a:latin typeface="Calibri"/>
                <a:cs typeface="Calibri"/>
              </a:rPr>
              <a:t> </a:t>
            </a:r>
            <a:r>
              <a:rPr sz="2200" spc="-20" dirty="0">
                <a:latin typeface="Calibri"/>
                <a:cs typeface="Calibri"/>
              </a:rPr>
              <a:t>have</a:t>
            </a:r>
            <a:r>
              <a:rPr sz="2200" spc="-5" dirty="0">
                <a:latin typeface="Calibri"/>
                <a:cs typeface="Calibri"/>
              </a:rPr>
              <a:t> </a:t>
            </a:r>
            <a:r>
              <a:rPr sz="2200" spc="-20" dirty="0">
                <a:latin typeface="Calibri"/>
                <a:cs typeface="Calibri"/>
              </a:rPr>
              <a:t>to</a:t>
            </a:r>
            <a:r>
              <a:rPr sz="2200" spc="10" dirty="0">
                <a:latin typeface="Calibri"/>
                <a:cs typeface="Calibri"/>
              </a:rPr>
              <a:t> </a:t>
            </a:r>
            <a:r>
              <a:rPr sz="2200" spc="-15" dirty="0">
                <a:latin typeface="Calibri"/>
                <a:cs typeface="Calibri"/>
              </a:rPr>
              <a:t>start</a:t>
            </a:r>
            <a:r>
              <a:rPr sz="2200" spc="-5" dirty="0">
                <a:latin typeface="Calibri"/>
                <a:cs typeface="Calibri"/>
              </a:rPr>
              <a:t> </a:t>
            </a:r>
            <a:r>
              <a:rPr sz="2200" spc="-10" dirty="0">
                <a:latin typeface="Calibri"/>
                <a:cs typeface="Calibri"/>
              </a:rPr>
              <a:t>from</a:t>
            </a:r>
            <a:r>
              <a:rPr sz="2200" spc="5" dirty="0">
                <a:latin typeface="Calibri"/>
                <a:cs typeface="Calibri"/>
              </a:rPr>
              <a:t> </a:t>
            </a:r>
            <a:r>
              <a:rPr sz="2200" spc="-10" dirty="0">
                <a:latin typeface="Calibri"/>
                <a:cs typeface="Calibri"/>
              </a:rPr>
              <a:t>the</a:t>
            </a:r>
            <a:r>
              <a:rPr sz="2200" spc="20" dirty="0">
                <a:latin typeface="Calibri"/>
                <a:cs typeface="Calibri"/>
              </a:rPr>
              <a:t> </a:t>
            </a:r>
            <a:r>
              <a:rPr sz="2200" spc="-5" dirty="0">
                <a:latin typeface="Calibri"/>
                <a:cs typeface="Calibri"/>
              </a:rPr>
              <a:t>outside?</a:t>
            </a:r>
            <a:endParaRPr sz="2200">
              <a:latin typeface="Calibri"/>
              <a:cs typeface="Calibri"/>
            </a:endParaRPr>
          </a:p>
          <a:p>
            <a:pPr marL="698500" lvl="1" indent="-228600">
              <a:lnSpc>
                <a:spcPct val="100000"/>
              </a:lnSpc>
              <a:spcBef>
                <a:spcPts val="35"/>
              </a:spcBef>
              <a:buFont typeface="Arial"/>
              <a:buChar char="•"/>
              <a:tabLst>
                <a:tab pos="697865" algn="l"/>
                <a:tab pos="698500" algn="l"/>
              </a:tabLst>
            </a:pPr>
            <a:r>
              <a:rPr sz="2200" spc="-10" dirty="0">
                <a:latin typeface="Calibri"/>
                <a:cs typeface="Calibri"/>
              </a:rPr>
              <a:t>How</a:t>
            </a:r>
            <a:r>
              <a:rPr sz="2200" spc="20" dirty="0">
                <a:latin typeface="Calibri"/>
                <a:cs typeface="Calibri"/>
              </a:rPr>
              <a:t> </a:t>
            </a:r>
            <a:r>
              <a:rPr sz="2200" spc="-10" dirty="0">
                <a:latin typeface="Calibri"/>
                <a:cs typeface="Calibri"/>
              </a:rPr>
              <a:t>much</a:t>
            </a:r>
            <a:r>
              <a:rPr sz="2200" spc="5" dirty="0">
                <a:latin typeface="Calibri"/>
                <a:cs typeface="Calibri"/>
              </a:rPr>
              <a:t> </a:t>
            </a:r>
            <a:r>
              <a:rPr sz="2200" spc="-5" dirty="0">
                <a:latin typeface="Calibri"/>
                <a:cs typeface="Calibri"/>
              </a:rPr>
              <a:t>about</a:t>
            </a:r>
            <a:r>
              <a:rPr sz="2200" spc="-10" dirty="0">
                <a:latin typeface="Calibri"/>
                <a:cs typeface="Calibri"/>
              </a:rPr>
              <a:t> the</a:t>
            </a:r>
            <a:r>
              <a:rPr sz="2200" spc="20" dirty="0">
                <a:latin typeface="Calibri"/>
                <a:cs typeface="Calibri"/>
              </a:rPr>
              <a:t> </a:t>
            </a:r>
            <a:r>
              <a:rPr sz="2200" spc="-15" dirty="0">
                <a:latin typeface="Calibri"/>
                <a:cs typeface="Calibri"/>
              </a:rPr>
              <a:t>architecture</a:t>
            </a:r>
            <a:r>
              <a:rPr sz="2200" spc="10" dirty="0">
                <a:latin typeface="Calibri"/>
                <a:cs typeface="Calibri"/>
              </a:rPr>
              <a:t> </a:t>
            </a:r>
            <a:r>
              <a:rPr sz="2200" spc="-5" dirty="0">
                <a:latin typeface="Calibri"/>
                <a:cs typeface="Calibri"/>
              </a:rPr>
              <a:t>do</a:t>
            </a:r>
            <a:r>
              <a:rPr sz="2200" dirty="0">
                <a:latin typeface="Calibri"/>
                <a:cs typeface="Calibri"/>
              </a:rPr>
              <a:t> </a:t>
            </a:r>
            <a:r>
              <a:rPr sz="2200" spc="-15" dirty="0">
                <a:latin typeface="Calibri"/>
                <a:cs typeface="Calibri"/>
              </a:rPr>
              <a:t>we</a:t>
            </a:r>
            <a:r>
              <a:rPr sz="2200" spc="20" dirty="0">
                <a:latin typeface="Calibri"/>
                <a:cs typeface="Calibri"/>
              </a:rPr>
              <a:t> </a:t>
            </a:r>
            <a:r>
              <a:rPr sz="2200" spc="-10" dirty="0">
                <a:latin typeface="Calibri"/>
                <a:cs typeface="Calibri"/>
              </a:rPr>
              <a:t>know?</a:t>
            </a:r>
            <a:r>
              <a:rPr sz="2200" spc="25" dirty="0">
                <a:latin typeface="Calibri"/>
                <a:cs typeface="Calibri"/>
              </a:rPr>
              <a:t> </a:t>
            </a:r>
            <a:r>
              <a:rPr sz="2200" dirty="0">
                <a:latin typeface="Calibri"/>
                <a:cs typeface="Calibri"/>
              </a:rPr>
              <a:t>Do</a:t>
            </a:r>
            <a:r>
              <a:rPr sz="2200" spc="5" dirty="0">
                <a:latin typeface="Calibri"/>
                <a:cs typeface="Calibri"/>
              </a:rPr>
              <a:t> </a:t>
            </a:r>
            <a:r>
              <a:rPr sz="2200" spc="-15" dirty="0">
                <a:latin typeface="Calibri"/>
                <a:cs typeface="Calibri"/>
              </a:rPr>
              <a:t>we</a:t>
            </a:r>
            <a:r>
              <a:rPr sz="2200" spc="15" dirty="0">
                <a:latin typeface="Calibri"/>
                <a:cs typeface="Calibri"/>
              </a:rPr>
              <a:t> </a:t>
            </a:r>
            <a:r>
              <a:rPr sz="2200" spc="-20" dirty="0">
                <a:latin typeface="Calibri"/>
                <a:cs typeface="Calibri"/>
              </a:rPr>
              <a:t>have</a:t>
            </a:r>
            <a:r>
              <a:rPr sz="2200" spc="-5" dirty="0">
                <a:latin typeface="Calibri"/>
                <a:cs typeface="Calibri"/>
              </a:rPr>
              <a:t> ride-alongs?</a:t>
            </a:r>
            <a:endParaRPr sz="2200">
              <a:latin typeface="Calibri"/>
              <a:cs typeface="Calibri"/>
            </a:endParaRPr>
          </a:p>
          <a:p>
            <a:pPr lvl="1">
              <a:lnSpc>
                <a:spcPct val="100000"/>
              </a:lnSpc>
              <a:spcBef>
                <a:spcPts val="25"/>
              </a:spcBef>
              <a:buFont typeface="Arial"/>
              <a:buChar char="•"/>
            </a:pPr>
            <a:endParaRPr sz="1900">
              <a:latin typeface="Calibri"/>
              <a:cs typeface="Calibri"/>
            </a:endParaRPr>
          </a:p>
          <a:p>
            <a:pPr marL="241300" indent="-228600">
              <a:lnSpc>
                <a:spcPct val="100000"/>
              </a:lnSpc>
              <a:spcBef>
                <a:spcPts val="5"/>
              </a:spcBef>
              <a:buFont typeface="Arial"/>
              <a:buChar char="•"/>
              <a:tabLst>
                <a:tab pos="241300" algn="l"/>
              </a:tabLst>
            </a:pPr>
            <a:r>
              <a:rPr sz="2600" spc="-10" dirty="0">
                <a:latin typeface="Calibri"/>
                <a:cs typeface="Calibri"/>
              </a:rPr>
              <a:t>Housekeeping</a:t>
            </a:r>
            <a:endParaRPr sz="2600">
              <a:latin typeface="Calibri"/>
              <a:cs typeface="Calibri"/>
            </a:endParaRPr>
          </a:p>
          <a:p>
            <a:pPr marL="698500" lvl="1" indent="-228600">
              <a:lnSpc>
                <a:spcPct val="100000"/>
              </a:lnSpc>
              <a:spcBef>
                <a:spcPts val="555"/>
              </a:spcBef>
              <a:buFont typeface="Arial"/>
              <a:buChar char="•"/>
              <a:tabLst>
                <a:tab pos="697865" algn="l"/>
                <a:tab pos="698500" algn="l"/>
              </a:tabLst>
            </a:pPr>
            <a:r>
              <a:rPr sz="2200" spc="-10" dirty="0">
                <a:latin typeface="Calibri"/>
                <a:cs typeface="Calibri"/>
              </a:rPr>
              <a:t>Set</a:t>
            </a:r>
            <a:r>
              <a:rPr sz="2200" spc="15" dirty="0">
                <a:latin typeface="Calibri"/>
                <a:cs typeface="Calibri"/>
              </a:rPr>
              <a:t> </a:t>
            </a:r>
            <a:r>
              <a:rPr sz="2200" spc="-5" dirty="0">
                <a:latin typeface="Calibri"/>
                <a:cs typeface="Calibri"/>
              </a:rPr>
              <a:t>up</a:t>
            </a:r>
            <a:r>
              <a:rPr sz="2200" spc="-10" dirty="0">
                <a:latin typeface="Calibri"/>
                <a:cs typeface="Calibri"/>
              </a:rPr>
              <a:t> your</a:t>
            </a:r>
            <a:r>
              <a:rPr sz="2200" spc="5" dirty="0">
                <a:latin typeface="Calibri"/>
                <a:cs typeface="Calibri"/>
              </a:rPr>
              <a:t> </a:t>
            </a:r>
            <a:r>
              <a:rPr sz="2200" b="1" spc="-5" dirty="0">
                <a:latin typeface="Calibri"/>
                <a:cs typeface="Calibri"/>
              </a:rPr>
              <a:t>Command</a:t>
            </a:r>
            <a:r>
              <a:rPr sz="2200" b="1" dirty="0">
                <a:latin typeface="Calibri"/>
                <a:cs typeface="Calibri"/>
              </a:rPr>
              <a:t> </a:t>
            </a:r>
            <a:r>
              <a:rPr sz="2200" b="1" spc="-10" dirty="0">
                <a:latin typeface="Calibri"/>
                <a:cs typeface="Calibri"/>
              </a:rPr>
              <a:t>and</a:t>
            </a:r>
            <a:r>
              <a:rPr sz="2200" b="1" spc="15" dirty="0">
                <a:latin typeface="Calibri"/>
                <a:cs typeface="Calibri"/>
              </a:rPr>
              <a:t> </a:t>
            </a:r>
            <a:r>
              <a:rPr sz="2200" b="1" spc="-15" dirty="0">
                <a:latin typeface="Calibri"/>
                <a:cs typeface="Calibri"/>
              </a:rPr>
              <a:t>Control</a:t>
            </a:r>
            <a:r>
              <a:rPr sz="2200" b="1" spc="35" dirty="0">
                <a:latin typeface="Calibri"/>
                <a:cs typeface="Calibri"/>
              </a:rPr>
              <a:t> </a:t>
            </a:r>
            <a:r>
              <a:rPr sz="2200" spc="-15" dirty="0">
                <a:latin typeface="Calibri"/>
                <a:cs typeface="Calibri"/>
              </a:rPr>
              <a:t>infra</a:t>
            </a:r>
            <a:r>
              <a:rPr sz="2200" spc="-5" dirty="0">
                <a:latin typeface="Calibri"/>
                <a:cs typeface="Calibri"/>
              </a:rPr>
              <a:t> -</a:t>
            </a:r>
            <a:r>
              <a:rPr sz="2200" spc="5" dirty="0">
                <a:latin typeface="Calibri"/>
                <a:cs typeface="Calibri"/>
              </a:rPr>
              <a:t> </a:t>
            </a:r>
            <a:r>
              <a:rPr sz="2200" u="sng" spc="-10" dirty="0">
                <a:uFill>
                  <a:solidFill>
                    <a:srgbClr val="000000"/>
                  </a:solidFill>
                </a:uFill>
                <a:latin typeface="Calibri"/>
                <a:cs typeface="Calibri"/>
              </a:rPr>
              <a:t>what</a:t>
            </a:r>
            <a:r>
              <a:rPr sz="2200" u="sng" dirty="0">
                <a:uFill>
                  <a:solidFill>
                    <a:srgbClr val="000000"/>
                  </a:solidFill>
                </a:uFill>
                <a:latin typeface="Calibri"/>
                <a:cs typeface="Calibri"/>
              </a:rPr>
              <a:t> </a:t>
            </a:r>
            <a:r>
              <a:rPr sz="2200" u="sng" spc="-5" dirty="0">
                <a:uFill>
                  <a:solidFill>
                    <a:srgbClr val="000000"/>
                  </a:solidFill>
                </a:uFill>
                <a:latin typeface="Calibri"/>
                <a:cs typeface="Calibri"/>
              </a:rPr>
              <a:t>should</a:t>
            </a:r>
            <a:r>
              <a:rPr sz="2200" u="sng" spc="-20" dirty="0">
                <a:uFill>
                  <a:solidFill>
                    <a:srgbClr val="000000"/>
                  </a:solidFill>
                </a:uFill>
                <a:latin typeface="Calibri"/>
                <a:cs typeface="Calibri"/>
              </a:rPr>
              <a:t> </a:t>
            </a:r>
            <a:r>
              <a:rPr sz="2200" u="sng" spc="-15" dirty="0">
                <a:uFill>
                  <a:solidFill>
                    <a:srgbClr val="000000"/>
                  </a:solidFill>
                </a:uFill>
                <a:latin typeface="Calibri"/>
                <a:cs typeface="Calibri"/>
              </a:rPr>
              <a:t>we</a:t>
            </a:r>
            <a:r>
              <a:rPr sz="2200" u="sng" spc="15" dirty="0">
                <a:uFill>
                  <a:solidFill>
                    <a:srgbClr val="000000"/>
                  </a:solidFill>
                </a:uFill>
                <a:latin typeface="Calibri"/>
                <a:cs typeface="Calibri"/>
              </a:rPr>
              <a:t> </a:t>
            </a:r>
            <a:r>
              <a:rPr sz="2200" u="sng" spc="-10" dirty="0">
                <a:uFill>
                  <a:solidFill>
                    <a:srgbClr val="000000"/>
                  </a:solidFill>
                </a:uFill>
                <a:latin typeface="Calibri"/>
                <a:cs typeface="Calibri"/>
              </a:rPr>
              <a:t>consider</a:t>
            </a:r>
            <a:r>
              <a:rPr sz="2200" u="sng" spc="10" dirty="0">
                <a:uFill>
                  <a:solidFill>
                    <a:srgbClr val="000000"/>
                  </a:solidFill>
                </a:uFill>
                <a:latin typeface="Calibri"/>
                <a:cs typeface="Calibri"/>
              </a:rPr>
              <a:t> </a:t>
            </a:r>
            <a:r>
              <a:rPr sz="2200" u="sng" spc="-10" dirty="0">
                <a:uFill>
                  <a:solidFill>
                    <a:srgbClr val="000000"/>
                  </a:solidFill>
                </a:uFill>
                <a:latin typeface="Calibri"/>
                <a:cs typeface="Calibri"/>
              </a:rPr>
              <a:t>here</a:t>
            </a:r>
            <a:r>
              <a:rPr sz="2200" spc="-10" dirty="0">
                <a:latin typeface="Calibri"/>
                <a:cs typeface="Calibri"/>
              </a:rPr>
              <a:t>?</a:t>
            </a:r>
            <a:endParaRPr sz="2200">
              <a:latin typeface="Calibri"/>
              <a:cs typeface="Calibri"/>
            </a:endParaRPr>
          </a:p>
          <a:p>
            <a:pPr marL="698500" lvl="1" indent="-228600">
              <a:lnSpc>
                <a:spcPct val="100000"/>
              </a:lnSpc>
              <a:spcBef>
                <a:spcPts val="35"/>
              </a:spcBef>
              <a:buFont typeface="Arial"/>
              <a:buChar char="•"/>
              <a:tabLst>
                <a:tab pos="697865" algn="l"/>
                <a:tab pos="698500" algn="l"/>
              </a:tabLst>
            </a:pPr>
            <a:r>
              <a:rPr sz="2200" spc="-5" dirty="0">
                <a:latin typeface="Calibri"/>
                <a:cs typeface="Calibri"/>
              </a:rPr>
              <a:t>Divide</a:t>
            </a:r>
            <a:r>
              <a:rPr sz="2200" spc="-30" dirty="0">
                <a:latin typeface="Calibri"/>
                <a:cs typeface="Calibri"/>
              </a:rPr>
              <a:t> </a:t>
            </a:r>
            <a:r>
              <a:rPr sz="2200" spc="-10" dirty="0">
                <a:latin typeface="Calibri"/>
                <a:cs typeface="Calibri"/>
              </a:rPr>
              <a:t>the</a:t>
            </a:r>
            <a:r>
              <a:rPr sz="2200" spc="10" dirty="0">
                <a:latin typeface="Calibri"/>
                <a:cs typeface="Calibri"/>
              </a:rPr>
              <a:t> </a:t>
            </a:r>
            <a:r>
              <a:rPr sz="2200" spc="-10" dirty="0">
                <a:latin typeface="Calibri"/>
                <a:cs typeface="Calibri"/>
              </a:rPr>
              <a:t>roles</a:t>
            </a:r>
            <a:r>
              <a:rPr sz="2200" spc="-15" dirty="0">
                <a:latin typeface="Calibri"/>
                <a:cs typeface="Calibri"/>
              </a:rPr>
              <a:t> </a:t>
            </a:r>
            <a:r>
              <a:rPr sz="2200" dirty="0">
                <a:latin typeface="Calibri"/>
                <a:cs typeface="Calibri"/>
              </a:rPr>
              <a:t>on</a:t>
            </a:r>
            <a:r>
              <a:rPr sz="2200" spc="-10" dirty="0">
                <a:latin typeface="Calibri"/>
                <a:cs typeface="Calibri"/>
              </a:rPr>
              <a:t> your </a:t>
            </a:r>
            <a:r>
              <a:rPr sz="2200" spc="-15" dirty="0">
                <a:latin typeface="Calibri"/>
                <a:cs typeface="Calibri"/>
              </a:rPr>
              <a:t>team</a:t>
            </a:r>
            <a:endParaRPr sz="2200">
              <a:latin typeface="Calibri"/>
              <a:cs typeface="Calibri"/>
            </a:endParaRPr>
          </a:p>
          <a:p>
            <a:pPr marL="698500" marR="5080" lvl="1" indent="-228600">
              <a:lnSpc>
                <a:spcPts val="2380"/>
              </a:lnSpc>
              <a:spcBef>
                <a:spcPts val="330"/>
              </a:spcBef>
              <a:buFont typeface="Arial"/>
              <a:buChar char="•"/>
              <a:tabLst>
                <a:tab pos="697865" algn="l"/>
                <a:tab pos="698500" algn="l"/>
              </a:tabLst>
            </a:pPr>
            <a:r>
              <a:rPr sz="2200" spc="-10" dirty="0">
                <a:latin typeface="Calibri"/>
                <a:cs typeface="Calibri"/>
              </a:rPr>
              <a:t>Set</a:t>
            </a:r>
            <a:r>
              <a:rPr sz="2200" spc="15" dirty="0">
                <a:latin typeface="Calibri"/>
                <a:cs typeface="Calibri"/>
              </a:rPr>
              <a:t> </a:t>
            </a:r>
            <a:r>
              <a:rPr sz="2200" spc="-5" dirty="0">
                <a:latin typeface="Calibri"/>
                <a:cs typeface="Calibri"/>
              </a:rPr>
              <a:t>up </a:t>
            </a:r>
            <a:r>
              <a:rPr sz="2200" b="1" spc="-10" dirty="0">
                <a:latin typeface="Calibri"/>
                <a:cs typeface="Calibri"/>
              </a:rPr>
              <a:t>shared</a:t>
            </a:r>
            <a:r>
              <a:rPr sz="2200" b="1" spc="30" dirty="0">
                <a:latin typeface="Calibri"/>
                <a:cs typeface="Calibri"/>
              </a:rPr>
              <a:t> </a:t>
            </a:r>
            <a:r>
              <a:rPr sz="2200" b="1" spc="-10" dirty="0">
                <a:latin typeface="Calibri"/>
                <a:cs typeface="Calibri"/>
              </a:rPr>
              <a:t>documents</a:t>
            </a:r>
            <a:r>
              <a:rPr sz="2200" b="1" spc="35" dirty="0">
                <a:latin typeface="Calibri"/>
                <a:cs typeface="Calibri"/>
              </a:rPr>
              <a:t> </a:t>
            </a:r>
            <a:r>
              <a:rPr sz="2200" spc="-20" dirty="0">
                <a:latin typeface="Calibri"/>
                <a:cs typeface="Calibri"/>
              </a:rPr>
              <a:t>for</a:t>
            </a:r>
            <a:r>
              <a:rPr sz="2200" dirty="0">
                <a:latin typeface="Calibri"/>
                <a:cs typeface="Calibri"/>
              </a:rPr>
              <a:t> </a:t>
            </a:r>
            <a:r>
              <a:rPr sz="2200" spc="-10" dirty="0">
                <a:latin typeface="Calibri"/>
                <a:cs typeface="Calibri"/>
              </a:rPr>
              <a:t>your</a:t>
            </a:r>
            <a:r>
              <a:rPr sz="2200" dirty="0">
                <a:latin typeface="Calibri"/>
                <a:cs typeface="Calibri"/>
              </a:rPr>
              <a:t> </a:t>
            </a:r>
            <a:r>
              <a:rPr sz="2200" spc="-10" dirty="0">
                <a:latin typeface="Calibri"/>
                <a:cs typeface="Calibri"/>
              </a:rPr>
              <a:t>creds,</a:t>
            </a:r>
            <a:r>
              <a:rPr sz="2200" spc="-5" dirty="0">
                <a:latin typeface="Calibri"/>
                <a:cs typeface="Calibri"/>
              </a:rPr>
              <a:t> set</a:t>
            </a:r>
            <a:r>
              <a:rPr sz="2200" spc="20" dirty="0">
                <a:latin typeface="Calibri"/>
                <a:cs typeface="Calibri"/>
              </a:rPr>
              <a:t> </a:t>
            </a:r>
            <a:r>
              <a:rPr sz="2200" spc="-5" dirty="0">
                <a:latin typeface="Calibri"/>
                <a:cs typeface="Calibri"/>
              </a:rPr>
              <a:t>up </a:t>
            </a:r>
            <a:r>
              <a:rPr sz="2200" b="1" spc="-10" dirty="0">
                <a:latin typeface="Calibri"/>
                <a:cs typeface="Calibri"/>
              </a:rPr>
              <a:t>secure</a:t>
            </a:r>
            <a:r>
              <a:rPr sz="2200" b="1" spc="30" dirty="0">
                <a:latin typeface="Calibri"/>
                <a:cs typeface="Calibri"/>
              </a:rPr>
              <a:t> </a:t>
            </a:r>
            <a:r>
              <a:rPr sz="2200" b="1" spc="-25" dirty="0">
                <a:latin typeface="Calibri"/>
                <a:cs typeface="Calibri"/>
              </a:rPr>
              <a:t>storage</a:t>
            </a:r>
            <a:r>
              <a:rPr sz="2200" b="1" spc="40" dirty="0">
                <a:latin typeface="Calibri"/>
                <a:cs typeface="Calibri"/>
              </a:rPr>
              <a:t> </a:t>
            </a:r>
            <a:r>
              <a:rPr sz="2200" spc="-20" dirty="0">
                <a:latin typeface="Calibri"/>
                <a:cs typeface="Calibri"/>
              </a:rPr>
              <a:t>for</a:t>
            </a:r>
            <a:r>
              <a:rPr sz="2200" dirty="0">
                <a:latin typeface="Calibri"/>
                <a:cs typeface="Calibri"/>
              </a:rPr>
              <a:t> </a:t>
            </a:r>
            <a:r>
              <a:rPr sz="2200" spc="-5" dirty="0">
                <a:latin typeface="Calibri"/>
                <a:cs typeface="Calibri"/>
              </a:rPr>
              <a:t>all </a:t>
            </a:r>
            <a:r>
              <a:rPr sz="2200" spc="-10" dirty="0">
                <a:latin typeface="Calibri"/>
                <a:cs typeface="Calibri"/>
              </a:rPr>
              <a:t>the</a:t>
            </a:r>
            <a:r>
              <a:rPr sz="2200" spc="10" dirty="0">
                <a:latin typeface="Calibri"/>
                <a:cs typeface="Calibri"/>
              </a:rPr>
              <a:t> </a:t>
            </a:r>
            <a:r>
              <a:rPr sz="2200" spc="-5" dirty="0">
                <a:latin typeface="Calibri"/>
                <a:cs typeface="Calibri"/>
              </a:rPr>
              <a:t>loot</a:t>
            </a:r>
            <a:r>
              <a:rPr sz="2200" dirty="0">
                <a:latin typeface="Calibri"/>
                <a:cs typeface="Calibri"/>
              </a:rPr>
              <a:t> </a:t>
            </a:r>
            <a:r>
              <a:rPr sz="2200" spc="-20" dirty="0">
                <a:latin typeface="Calibri"/>
                <a:cs typeface="Calibri"/>
              </a:rPr>
              <a:t>you’re </a:t>
            </a:r>
            <a:r>
              <a:rPr sz="2200" spc="-480" dirty="0">
                <a:latin typeface="Calibri"/>
                <a:cs typeface="Calibri"/>
              </a:rPr>
              <a:t> </a:t>
            </a:r>
            <a:r>
              <a:rPr sz="2200" spc="-5" dirty="0">
                <a:latin typeface="Calibri"/>
                <a:cs typeface="Calibri"/>
              </a:rPr>
              <a:t>about</a:t>
            </a:r>
            <a:r>
              <a:rPr sz="2200" spc="-10" dirty="0">
                <a:latin typeface="Calibri"/>
                <a:cs typeface="Calibri"/>
              </a:rPr>
              <a:t> </a:t>
            </a:r>
            <a:r>
              <a:rPr sz="2200" spc="-20" dirty="0">
                <a:latin typeface="Calibri"/>
                <a:cs typeface="Calibri"/>
              </a:rPr>
              <a:t>to</a:t>
            </a:r>
            <a:r>
              <a:rPr sz="2200" spc="10" dirty="0">
                <a:latin typeface="Calibri"/>
                <a:cs typeface="Calibri"/>
              </a:rPr>
              <a:t> </a:t>
            </a:r>
            <a:r>
              <a:rPr sz="2200" spc="-10" dirty="0">
                <a:latin typeface="Calibri"/>
                <a:cs typeface="Calibri"/>
              </a:rPr>
              <a:t>steal,</a:t>
            </a:r>
            <a:r>
              <a:rPr sz="2200" spc="10" dirty="0">
                <a:latin typeface="Calibri"/>
                <a:cs typeface="Calibri"/>
              </a:rPr>
              <a:t> </a:t>
            </a:r>
            <a:r>
              <a:rPr sz="2200" spc="-5" dirty="0">
                <a:latin typeface="Calibri"/>
                <a:cs typeface="Calibri"/>
              </a:rPr>
              <a:t>set</a:t>
            </a:r>
            <a:r>
              <a:rPr sz="2200" spc="15" dirty="0">
                <a:latin typeface="Calibri"/>
                <a:cs typeface="Calibri"/>
              </a:rPr>
              <a:t> </a:t>
            </a:r>
            <a:r>
              <a:rPr sz="2200" spc="-5" dirty="0">
                <a:latin typeface="Calibri"/>
                <a:cs typeface="Calibri"/>
              </a:rPr>
              <a:t>up a good</a:t>
            </a:r>
            <a:r>
              <a:rPr sz="2200" dirty="0">
                <a:latin typeface="Calibri"/>
                <a:cs typeface="Calibri"/>
              </a:rPr>
              <a:t> </a:t>
            </a:r>
            <a:r>
              <a:rPr sz="2200" spc="-15" dirty="0">
                <a:latin typeface="Calibri"/>
                <a:cs typeface="Calibri"/>
              </a:rPr>
              <a:t>notetaking</a:t>
            </a:r>
            <a:r>
              <a:rPr sz="2200" spc="5" dirty="0">
                <a:latin typeface="Calibri"/>
                <a:cs typeface="Calibri"/>
              </a:rPr>
              <a:t> </a:t>
            </a:r>
            <a:r>
              <a:rPr sz="2200" spc="-5" dirty="0">
                <a:latin typeface="Calibri"/>
                <a:cs typeface="Calibri"/>
              </a:rPr>
              <a:t>and </a:t>
            </a:r>
            <a:r>
              <a:rPr sz="2200" spc="-10" dirty="0">
                <a:latin typeface="Calibri"/>
                <a:cs typeface="Calibri"/>
              </a:rPr>
              <a:t>collab </a:t>
            </a:r>
            <a:r>
              <a:rPr sz="2200" spc="-5" dirty="0">
                <a:latin typeface="Calibri"/>
                <a:cs typeface="Calibri"/>
              </a:rPr>
              <a:t>space, be</a:t>
            </a:r>
            <a:r>
              <a:rPr sz="2200" spc="5" dirty="0">
                <a:latin typeface="Calibri"/>
                <a:cs typeface="Calibri"/>
              </a:rPr>
              <a:t> </a:t>
            </a:r>
            <a:r>
              <a:rPr sz="2200" spc="-10" dirty="0">
                <a:latin typeface="Calibri"/>
                <a:cs typeface="Calibri"/>
              </a:rPr>
              <a:t>prepared</a:t>
            </a:r>
            <a:r>
              <a:rPr sz="2200" spc="-5" dirty="0">
                <a:latin typeface="Calibri"/>
                <a:cs typeface="Calibri"/>
              </a:rPr>
              <a:t> </a:t>
            </a:r>
            <a:r>
              <a:rPr sz="2200" spc="-20" dirty="0">
                <a:latin typeface="Calibri"/>
                <a:cs typeface="Calibri"/>
              </a:rPr>
              <a:t>to</a:t>
            </a:r>
            <a:r>
              <a:rPr sz="2200" spc="10" dirty="0">
                <a:latin typeface="Calibri"/>
                <a:cs typeface="Calibri"/>
              </a:rPr>
              <a:t> </a:t>
            </a:r>
            <a:r>
              <a:rPr sz="2200" spc="-15" dirty="0">
                <a:latin typeface="Calibri"/>
                <a:cs typeface="Calibri"/>
              </a:rPr>
              <a:t>track </a:t>
            </a:r>
            <a:r>
              <a:rPr sz="2200" spc="-10" dirty="0">
                <a:latin typeface="Calibri"/>
                <a:cs typeface="Calibri"/>
              </a:rPr>
              <a:t> </a:t>
            </a:r>
            <a:r>
              <a:rPr sz="2200" spc="-5" dirty="0">
                <a:latin typeface="Calibri"/>
                <a:cs typeface="Calibri"/>
              </a:rPr>
              <a:t>metrics.</a:t>
            </a:r>
            <a:endParaRPr sz="2200">
              <a:latin typeface="Calibri"/>
              <a:cs typeface="Calibri"/>
            </a:endParaRPr>
          </a:p>
          <a:p>
            <a:pPr marL="697865" marR="662305" lvl="1" indent="-228600">
              <a:lnSpc>
                <a:spcPts val="2380"/>
              </a:lnSpc>
              <a:spcBef>
                <a:spcPts val="290"/>
              </a:spcBef>
              <a:buFont typeface="Arial"/>
              <a:buChar char="•"/>
              <a:tabLst>
                <a:tab pos="697865" algn="l"/>
                <a:tab pos="698500" algn="l"/>
              </a:tabLst>
            </a:pPr>
            <a:r>
              <a:rPr sz="2200" spc="-25" dirty="0">
                <a:latin typeface="Calibri"/>
                <a:cs typeface="Calibri"/>
              </a:rPr>
              <a:t>Even</a:t>
            </a:r>
            <a:r>
              <a:rPr sz="2200" spc="5" dirty="0">
                <a:latin typeface="Calibri"/>
                <a:cs typeface="Calibri"/>
              </a:rPr>
              <a:t> </a:t>
            </a:r>
            <a:r>
              <a:rPr sz="2200" spc="-5" dirty="0">
                <a:latin typeface="Calibri"/>
                <a:cs typeface="Calibri"/>
              </a:rPr>
              <a:t>if</a:t>
            </a:r>
            <a:r>
              <a:rPr sz="2200" spc="10" dirty="0">
                <a:latin typeface="Calibri"/>
                <a:cs typeface="Calibri"/>
              </a:rPr>
              <a:t> </a:t>
            </a:r>
            <a:r>
              <a:rPr sz="2200" spc="-10" dirty="0">
                <a:latin typeface="Calibri"/>
                <a:cs typeface="Calibri"/>
              </a:rPr>
              <a:t>you </a:t>
            </a:r>
            <a:r>
              <a:rPr sz="2200" spc="-5" dirty="0">
                <a:latin typeface="Calibri"/>
                <a:cs typeface="Calibri"/>
              </a:rPr>
              <a:t>don’t</a:t>
            </a:r>
            <a:r>
              <a:rPr sz="2200" spc="5" dirty="0">
                <a:latin typeface="Calibri"/>
                <a:cs typeface="Calibri"/>
              </a:rPr>
              <a:t> </a:t>
            </a:r>
            <a:r>
              <a:rPr sz="2200" spc="-10" dirty="0">
                <a:latin typeface="Calibri"/>
                <a:cs typeface="Calibri"/>
              </a:rPr>
              <a:t>reach</a:t>
            </a:r>
            <a:r>
              <a:rPr sz="2200" spc="-15" dirty="0">
                <a:latin typeface="Calibri"/>
                <a:cs typeface="Calibri"/>
              </a:rPr>
              <a:t> </a:t>
            </a:r>
            <a:r>
              <a:rPr sz="2200" spc="-10" dirty="0">
                <a:latin typeface="Calibri"/>
                <a:cs typeface="Calibri"/>
              </a:rPr>
              <a:t>objective,</a:t>
            </a:r>
            <a:r>
              <a:rPr sz="2200" spc="15" dirty="0">
                <a:latin typeface="Calibri"/>
                <a:cs typeface="Calibri"/>
              </a:rPr>
              <a:t> </a:t>
            </a:r>
            <a:r>
              <a:rPr sz="2200" spc="-10" dirty="0">
                <a:latin typeface="Calibri"/>
                <a:cs typeface="Calibri"/>
              </a:rPr>
              <a:t>having </a:t>
            </a:r>
            <a:r>
              <a:rPr sz="2200" spc="-15" dirty="0">
                <a:latin typeface="Calibri"/>
                <a:cs typeface="Calibri"/>
              </a:rPr>
              <a:t>great</a:t>
            </a:r>
            <a:r>
              <a:rPr sz="2200" spc="5" dirty="0">
                <a:latin typeface="Calibri"/>
                <a:cs typeface="Calibri"/>
              </a:rPr>
              <a:t> </a:t>
            </a:r>
            <a:r>
              <a:rPr sz="2200" spc="-10" dirty="0">
                <a:latin typeface="Calibri"/>
                <a:cs typeface="Calibri"/>
              </a:rPr>
              <a:t>notes</a:t>
            </a:r>
            <a:r>
              <a:rPr sz="2200" spc="15" dirty="0">
                <a:latin typeface="Calibri"/>
                <a:cs typeface="Calibri"/>
              </a:rPr>
              <a:t> </a:t>
            </a:r>
            <a:r>
              <a:rPr sz="2200" spc="-5" dirty="0">
                <a:latin typeface="Calibri"/>
                <a:cs typeface="Calibri"/>
              </a:rPr>
              <a:t>will </a:t>
            </a:r>
            <a:r>
              <a:rPr sz="2200" spc="-10" dirty="0">
                <a:latin typeface="Calibri"/>
                <a:cs typeface="Calibri"/>
              </a:rPr>
              <a:t>help</a:t>
            </a:r>
            <a:r>
              <a:rPr sz="2200" spc="10" dirty="0">
                <a:latin typeface="Calibri"/>
                <a:cs typeface="Calibri"/>
              </a:rPr>
              <a:t> </a:t>
            </a:r>
            <a:r>
              <a:rPr sz="2200" spc="-10" dirty="0">
                <a:latin typeface="Calibri"/>
                <a:cs typeface="Calibri"/>
              </a:rPr>
              <a:t>you write</a:t>
            </a:r>
            <a:r>
              <a:rPr sz="2200" spc="15" dirty="0">
                <a:latin typeface="Calibri"/>
                <a:cs typeface="Calibri"/>
              </a:rPr>
              <a:t> </a:t>
            </a:r>
            <a:r>
              <a:rPr sz="2200" spc="-5" dirty="0">
                <a:latin typeface="Calibri"/>
                <a:cs typeface="Calibri"/>
              </a:rPr>
              <a:t>a</a:t>
            </a:r>
            <a:r>
              <a:rPr sz="2200" dirty="0">
                <a:latin typeface="Calibri"/>
                <a:cs typeface="Calibri"/>
              </a:rPr>
              <a:t> </a:t>
            </a:r>
            <a:r>
              <a:rPr sz="2200" spc="-15" dirty="0">
                <a:latin typeface="Calibri"/>
                <a:cs typeface="Calibri"/>
              </a:rPr>
              <a:t>great </a:t>
            </a:r>
            <a:r>
              <a:rPr sz="2200" spc="-480" dirty="0">
                <a:latin typeface="Calibri"/>
                <a:cs typeface="Calibri"/>
              </a:rPr>
              <a:t> </a:t>
            </a:r>
            <a:r>
              <a:rPr sz="2200" spc="-10" dirty="0">
                <a:latin typeface="Calibri"/>
                <a:cs typeface="Calibri"/>
              </a:rPr>
              <a:t>report </a:t>
            </a:r>
            <a:r>
              <a:rPr sz="2200" spc="-5" dirty="0">
                <a:latin typeface="Calibri"/>
                <a:cs typeface="Calibri"/>
              </a:rPr>
              <a:t>and</a:t>
            </a:r>
            <a:r>
              <a:rPr sz="2200" spc="-10" dirty="0">
                <a:latin typeface="Calibri"/>
                <a:cs typeface="Calibri"/>
              </a:rPr>
              <a:t> the</a:t>
            </a:r>
            <a:r>
              <a:rPr sz="2200" spc="15" dirty="0">
                <a:latin typeface="Calibri"/>
                <a:cs typeface="Calibri"/>
              </a:rPr>
              <a:t> </a:t>
            </a:r>
            <a:r>
              <a:rPr sz="2200" spc="-15" dirty="0">
                <a:latin typeface="Calibri"/>
                <a:cs typeface="Calibri"/>
              </a:rPr>
              <a:t>customer</a:t>
            </a:r>
            <a:r>
              <a:rPr sz="2200" spc="20" dirty="0">
                <a:latin typeface="Calibri"/>
                <a:cs typeface="Calibri"/>
              </a:rPr>
              <a:t> </a:t>
            </a:r>
            <a:r>
              <a:rPr sz="2200" spc="-5" dirty="0">
                <a:latin typeface="Calibri"/>
                <a:cs typeface="Calibri"/>
              </a:rPr>
              <a:t>will</a:t>
            </a:r>
            <a:r>
              <a:rPr sz="2200" spc="-10" dirty="0">
                <a:latin typeface="Calibri"/>
                <a:cs typeface="Calibri"/>
              </a:rPr>
              <a:t> still</a:t>
            </a:r>
            <a:r>
              <a:rPr sz="2200" spc="-5" dirty="0">
                <a:latin typeface="Calibri"/>
                <a:cs typeface="Calibri"/>
              </a:rPr>
              <a:t> learn</a:t>
            </a:r>
            <a:r>
              <a:rPr sz="2200" spc="-15" dirty="0">
                <a:latin typeface="Calibri"/>
                <a:cs typeface="Calibri"/>
              </a:rPr>
              <a:t> </a:t>
            </a:r>
            <a:r>
              <a:rPr sz="2200" spc="-10" dirty="0">
                <a:latin typeface="Calibri"/>
                <a:cs typeface="Calibri"/>
              </a:rPr>
              <a:t>from</a:t>
            </a:r>
            <a:r>
              <a:rPr sz="2200" spc="15" dirty="0">
                <a:latin typeface="Calibri"/>
                <a:cs typeface="Calibri"/>
              </a:rPr>
              <a:t> </a:t>
            </a:r>
            <a:r>
              <a:rPr sz="2200" spc="-10" dirty="0">
                <a:latin typeface="Calibri"/>
                <a:cs typeface="Calibri"/>
              </a:rPr>
              <a:t>your pen</a:t>
            </a:r>
            <a:r>
              <a:rPr sz="2200" spc="5" dirty="0">
                <a:latin typeface="Calibri"/>
                <a:cs typeface="Calibri"/>
              </a:rPr>
              <a:t> </a:t>
            </a:r>
            <a:r>
              <a:rPr sz="2200" spc="-15" dirty="0">
                <a:latin typeface="Calibri"/>
                <a:cs typeface="Calibri"/>
              </a:rPr>
              <a:t>test.</a:t>
            </a:r>
            <a:endParaRPr sz="2200">
              <a:latin typeface="Calibri"/>
              <a:cs typeface="Calibri"/>
            </a:endParaRPr>
          </a:p>
        </p:txBody>
      </p:sp>
      <p:sp>
        <p:nvSpPr>
          <p:cNvPr id="6" name="Footer Placeholder 5">
            <a:extLst>
              <a:ext uri="{FF2B5EF4-FFF2-40B4-BE49-F238E27FC236}">
                <a16:creationId xmlns:a16="http://schemas.microsoft.com/office/drawing/2014/main" id="{CBBDA0B3-030F-469B-A75C-2A84B1C53402}"/>
              </a:ext>
            </a:extLst>
          </p:cNvPr>
          <p:cNvSpPr>
            <a:spLocks noGrp="1"/>
          </p:cNvSpPr>
          <p:nvPr>
            <p:ph type="ftr" sz="quarter" idx="5"/>
          </p:nvPr>
        </p:nvSpPr>
        <p:spPr/>
        <p:txBody>
          <a:bodyPr/>
          <a:lstStyle/>
          <a:p>
            <a:pPr>
              <a:lnSpc>
                <a:spcPts val="1710"/>
              </a:lnSpc>
            </a:pPr>
            <a:r>
              <a:rPr lang="en-US" spc="-10"/>
              <a:t>Real-world systems: ethical hacking practicum – UW Summer 2021</a:t>
            </a:r>
            <a:endParaRPr lang="en-US" spc="-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0"/>
            <a:ext cx="4285615" cy="635000"/>
          </a:xfrm>
          <a:prstGeom prst="rect">
            <a:avLst/>
          </a:prstGeom>
        </p:spPr>
        <p:txBody>
          <a:bodyPr vert="horz" wrap="square" lIns="0" tIns="12065" rIns="0" bIns="0" rtlCol="0">
            <a:spAutoFit/>
          </a:bodyPr>
          <a:lstStyle/>
          <a:p>
            <a:pPr marL="12700">
              <a:lnSpc>
                <a:spcPct val="100000"/>
              </a:lnSpc>
              <a:spcBef>
                <a:spcPts val="95"/>
              </a:spcBef>
            </a:pPr>
            <a:r>
              <a:rPr sz="4000" spc="-5" dirty="0"/>
              <a:t>During</a:t>
            </a:r>
            <a:r>
              <a:rPr sz="4000" spc="-45" dirty="0"/>
              <a:t> </a:t>
            </a:r>
            <a:r>
              <a:rPr sz="4000" spc="-10" dirty="0"/>
              <a:t>the</a:t>
            </a:r>
            <a:r>
              <a:rPr sz="4000" spc="-30" dirty="0"/>
              <a:t> </a:t>
            </a:r>
            <a:r>
              <a:rPr sz="4000" spc="-15" dirty="0"/>
              <a:t>operation</a:t>
            </a:r>
            <a:endParaRPr sz="4000"/>
          </a:p>
        </p:txBody>
      </p:sp>
      <p:sp>
        <p:nvSpPr>
          <p:cNvPr id="3" name="object 3"/>
          <p:cNvSpPr txBox="1"/>
          <p:nvPr/>
        </p:nvSpPr>
        <p:spPr>
          <a:xfrm>
            <a:off x="916939" y="635000"/>
            <a:ext cx="10358122" cy="5710085"/>
          </a:xfrm>
          <a:prstGeom prst="rect">
            <a:avLst/>
          </a:prstGeom>
        </p:spPr>
        <p:txBody>
          <a:bodyPr vert="horz" wrap="square" lIns="0" tIns="86360" rIns="0" bIns="0" rtlCol="0">
            <a:spAutoFit/>
          </a:bodyPr>
          <a:lstStyle/>
          <a:p>
            <a:pPr marL="241300" indent="-228600">
              <a:lnSpc>
                <a:spcPct val="100000"/>
              </a:lnSpc>
              <a:spcBef>
                <a:spcPts val="680"/>
              </a:spcBef>
              <a:buFont typeface="Arial"/>
              <a:buChar char="•"/>
              <a:tabLst>
                <a:tab pos="240665" algn="l"/>
                <a:tab pos="241300" algn="l"/>
              </a:tabLst>
            </a:pPr>
            <a:r>
              <a:rPr sz="1500" b="1" spc="-15" dirty="0">
                <a:latin typeface="Calibri"/>
                <a:cs typeface="Calibri"/>
              </a:rPr>
              <a:t>Recon</a:t>
            </a:r>
            <a:endParaRPr sz="1500" dirty="0">
              <a:latin typeface="Calibri"/>
              <a:cs typeface="Calibri"/>
            </a:endParaRPr>
          </a:p>
          <a:p>
            <a:pPr marL="698500" lvl="1" indent="-228600">
              <a:lnSpc>
                <a:spcPct val="100000"/>
              </a:lnSpc>
              <a:spcBef>
                <a:spcPts val="500"/>
              </a:spcBef>
              <a:buFont typeface="Arial"/>
              <a:buChar char="•"/>
              <a:tabLst>
                <a:tab pos="697865" algn="l"/>
                <a:tab pos="698500" algn="l"/>
              </a:tabLst>
            </a:pPr>
            <a:r>
              <a:rPr sz="1300" b="1" spc="-10" dirty="0">
                <a:latin typeface="Calibri"/>
                <a:cs typeface="Calibri"/>
              </a:rPr>
              <a:t>How</a:t>
            </a:r>
            <a:r>
              <a:rPr sz="1300" b="1" dirty="0">
                <a:latin typeface="Calibri"/>
                <a:cs typeface="Calibri"/>
              </a:rPr>
              <a:t> </a:t>
            </a:r>
            <a:r>
              <a:rPr sz="1300" b="1" spc="-10" dirty="0">
                <a:latin typeface="Calibri"/>
                <a:cs typeface="Calibri"/>
              </a:rPr>
              <a:t>can</a:t>
            </a:r>
            <a:r>
              <a:rPr sz="1300" b="1" spc="25" dirty="0">
                <a:latin typeface="Calibri"/>
                <a:cs typeface="Calibri"/>
              </a:rPr>
              <a:t> </a:t>
            </a:r>
            <a:r>
              <a:rPr sz="1300" b="1" spc="-15" dirty="0">
                <a:latin typeface="Calibri"/>
                <a:cs typeface="Calibri"/>
              </a:rPr>
              <a:t>we</a:t>
            </a:r>
            <a:r>
              <a:rPr sz="1300" b="1" spc="-10" dirty="0">
                <a:latin typeface="Calibri"/>
                <a:cs typeface="Calibri"/>
              </a:rPr>
              <a:t> </a:t>
            </a:r>
            <a:r>
              <a:rPr sz="1300" b="1" spc="-15" dirty="0">
                <a:latin typeface="Calibri"/>
                <a:cs typeface="Calibri"/>
              </a:rPr>
              <a:t>get</a:t>
            </a:r>
            <a:r>
              <a:rPr sz="1300" b="1" spc="5" dirty="0">
                <a:latin typeface="Calibri"/>
                <a:cs typeface="Calibri"/>
              </a:rPr>
              <a:t> </a:t>
            </a:r>
            <a:r>
              <a:rPr sz="1300" b="1" spc="-15" dirty="0">
                <a:latin typeface="Calibri"/>
                <a:cs typeface="Calibri"/>
              </a:rPr>
              <a:t>to</a:t>
            </a:r>
            <a:r>
              <a:rPr sz="1300" b="1" spc="10" dirty="0">
                <a:latin typeface="Calibri"/>
                <a:cs typeface="Calibri"/>
              </a:rPr>
              <a:t> </a:t>
            </a:r>
            <a:r>
              <a:rPr sz="1300" b="1" spc="-5" dirty="0">
                <a:latin typeface="Calibri"/>
                <a:cs typeface="Calibri"/>
              </a:rPr>
              <a:t>our</a:t>
            </a:r>
            <a:r>
              <a:rPr sz="1300" b="1" dirty="0">
                <a:latin typeface="Calibri"/>
                <a:cs typeface="Calibri"/>
              </a:rPr>
              <a:t> </a:t>
            </a:r>
            <a:r>
              <a:rPr sz="1300" b="1" spc="-15" dirty="0">
                <a:latin typeface="Calibri"/>
                <a:cs typeface="Calibri"/>
              </a:rPr>
              <a:t>targets?</a:t>
            </a:r>
            <a:endParaRPr sz="1300" dirty="0">
              <a:latin typeface="Calibri"/>
              <a:cs typeface="Calibri"/>
            </a:endParaRPr>
          </a:p>
          <a:p>
            <a:pPr marL="1155700" lvl="2" indent="-229235">
              <a:lnSpc>
                <a:spcPts val="1310"/>
              </a:lnSpc>
              <a:spcBef>
                <a:spcPts val="45"/>
              </a:spcBef>
              <a:buFont typeface="Arial"/>
              <a:buChar char="•"/>
              <a:tabLst>
                <a:tab pos="1155065" algn="l"/>
                <a:tab pos="1155700" algn="l"/>
              </a:tabLst>
            </a:pPr>
            <a:r>
              <a:rPr sz="1100" dirty="0">
                <a:latin typeface="Calibri"/>
                <a:cs typeface="Calibri"/>
              </a:rPr>
              <a:t>Even</a:t>
            </a:r>
            <a:r>
              <a:rPr sz="1100" spc="-10" dirty="0">
                <a:latin typeface="Calibri"/>
                <a:cs typeface="Calibri"/>
              </a:rPr>
              <a:t> </a:t>
            </a:r>
            <a:r>
              <a:rPr sz="1100" spc="-5" dirty="0">
                <a:latin typeface="Calibri"/>
                <a:cs typeface="Calibri"/>
              </a:rPr>
              <a:t>if</a:t>
            </a:r>
            <a:r>
              <a:rPr sz="1100" spc="10" dirty="0">
                <a:latin typeface="Calibri"/>
                <a:cs typeface="Calibri"/>
              </a:rPr>
              <a:t> </a:t>
            </a:r>
            <a:r>
              <a:rPr sz="1100" dirty="0">
                <a:latin typeface="Calibri"/>
                <a:cs typeface="Calibri"/>
              </a:rPr>
              <a:t>customer</a:t>
            </a:r>
            <a:r>
              <a:rPr sz="1100" spc="-25" dirty="0">
                <a:latin typeface="Calibri"/>
                <a:cs typeface="Calibri"/>
              </a:rPr>
              <a:t> </a:t>
            </a:r>
            <a:r>
              <a:rPr sz="1100" dirty="0">
                <a:latin typeface="Calibri"/>
                <a:cs typeface="Calibri"/>
              </a:rPr>
              <a:t>provides</a:t>
            </a:r>
            <a:r>
              <a:rPr sz="1100" spc="-30" dirty="0">
                <a:latin typeface="Calibri"/>
                <a:cs typeface="Calibri"/>
              </a:rPr>
              <a:t> </a:t>
            </a:r>
            <a:r>
              <a:rPr sz="1100" spc="-5" dirty="0">
                <a:latin typeface="Calibri"/>
                <a:cs typeface="Calibri"/>
              </a:rPr>
              <a:t>arch</a:t>
            </a:r>
            <a:r>
              <a:rPr sz="1100" spc="5" dirty="0">
                <a:latin typeface="Calibri"/>
                <a:cs typeface="Calibri"/>
              </a:rPr>
              <a:t> </a:t>
            </a:r>
            <a:r>
              <a:rPr sz="1100" spc="-5" dirty="0">
                <a:latin typeface="Calibri"/>
                <a:cs typeface="Calibri"/>
              </a:rPr>
              <a:t>information,</a:t>
            </a:r>
            <a:r>
              <a:rPr sz="1100" spc="-25" dirty="0">
                <a:latin typeface="Calibri"/>
                <a:cs typeface="Calibri"/>
              </a:rPr>
              <a:t> </a:t>
            </a:r>
            <a:r>
              <a:rPr sz="1100" dirty="0">
                <a:latin typeface="Calibri"/>
                <a:cs typeface="Calibri"/>
              </a:rPr>
              <a:t>you</a:t>
            </a:r>
            <a:r>
              <a:rPr sz="1100" spc="-20" dirty="0">
                <a:latin typeface="Calibri"/>
                <a:cs typeface="Calibri"/>
              </a:rPr>
              <a:t> </a:t>
            </a:r>
            <a:r>
              <a:rPr sz="1100" spc="-5" dirty="0">
                <a:latin typeface="Calibri"/>
                <a:cs typeface="Calibri"/>
              </a:rPr>
              <a:t>will still</a:t>
            </a:r>
            <a:r>
              <a:rPr sz="1100" spc="-15" dirty="0">
                <a:latin typeface="Calibri"/>
                <a:cs typeface="Calibri"/>
              </a:rPr>
              <a:t> </a:t>
            </a:r>
            <a:r>
              <a:rPr sz="1100" spc="-5" dirty="0">
                <a:latin typeface="Calibri"/>
                <a:cs typeface="Calibri"/>
              </a:rPr>
              <a:t>want</a:t>
            </a:r>
            <a:r>
              <a:rPr sz="1100" dirty="0">
                <a:latin typeface="Calibri"/>
                <a:cs typeface="Calibri"/>
              </a:rPr>
              <a:t> to</a:t>
            </a:r>
            <a:r>
              <a:rPr sz="1100" spc="-10" dirty="0">
                <a:latin typeface="Calibri"/>
                <a:cs typeface="Calibri"/>
              </a:rPr>
              <a:t> </a:t>
            </a:r>
            <a:r>
              <a:rPr sz="1100" dirty="0">
                <a:latin typeface="Calibri"/>
                <a:cs typeface="Calibri"/>
              </a:rPr>
              <a:t>check</a:t>
            </a:r>
            <a:r>
              <a:rPr sz="1100" spc="-10" dirty="0">
                <a:latin typeface="Calibri"/>
                <a:cs typeface="Calibri"/>
              </a:rPr>
              <a:t> </a:t>
            </a:r>
            <a:r>
              <a:rPr sz="1100" spc="-5" dirty="0">
                <a:latin typeface="Calibri"/>
                <a:cs typeface="Calibri"/>
              </a:rPr>
              <a:t>their assumptions</a:t>
            </a:r>
            <a:r>
              <a:rPr sz="1100" spc="-40" dirty="0">
                <a:latin typeface="Calibri"/>
                <a:cs typeface="Calibri"/>
              </a:rPr>
              <a:t> </a:t>
            </a:r>
            <a:r>
              <a:rPr sz="1100" dirty="0">
                <a:latin typeface="Calibri"/>
                <a:cs typeface="Calibri"/>
              </a:rPr>
              <a:t>on</a:t>
            </a:r>
            <a:r>
              <a:rPr sz="1100" spc="-5" dirty="0">
                <a:latin typeface="Calibri"/>
                <a:cs typeface="Calibri"/>
              </a:rPr>
              <a:t> their </a:t>
            </a:r>
            <a:r>
              <a:rPr sz="1100" dirty="0">
                <a:latin typeface="Calibri"/>
                <a:cs typeface="Calibri"/>
              </a:rPr>
              <a:t>systems.</a:t>
            </a:r>
          </a:p>
          <a:p>
            <a:pPr marL="698500" lvl="1" indent="-228600">
              <a:lnSpc>
                <a:spcPts val="1550"/>
              </a:lnSpc>
              <a:buFont typeface="Arial"/>
              <a:buChar char="•"/>
              <a:tabLst>
                <a:tab pos="697865" algn="l"/>
                <a:tab pos="698500" algn="l"/>
              </a:tabLst>
            </a:pPr>
            <a:r>
              <a:rPr sz="1300" spc="-10" dirty="0">
                <a:latin typeface="Calibri"/>
                <a:cs typeface="Calibri"/>
              </a:rPr>
              <a:t>Passive</a:t>
            </a:r>
            <a:endParaRPr sz="1300" dirty="0">
              <a:latin typeface="Calibri"/>
              <a:cs typeface="Calibri"/>
            </a:endParaRPr>
          </a:p>
          <a:p>
            <a:pPr marL="1155700" lvl="2" indent="-229235">
              <a:lnSpc>
                <a:spcPct val="100000"/>
              </a:lnSpc>
              <a:spcBef>
                <a:spcPts val="45"/>
              </a:spcBef>
              <a:buFont typeface="Arial"/>
              <a:buChar char="•"/>
              <a:tabLst>
                <a:tab pos="1155065" algn="l"/>
                <a:tab pos="1155700" algn="l"/>
              </a:tabLst>
            </a:pPr>
            <a:r>
              <a:rPr sz="1100" b="1" dirty="0">
                <a:latin typeface="Calibri"/>
                <a:cs typeface="Calibri"/>
              </a:rPr>
              <a:t>Research</a:t>
            </a:r>
            <a:r>
              <a:rPr sz="1100" b="1" spc="-25" dirty="0">
                <a:latin typeface="Calibri"/>
                <a:cs typeface="Calibri"/>
              </a:rPr>
              <a:t> </a:t>
            </a:r>
            <a:r>
              <a:rPr sz="1100" spc="-5" dirty="0">
                <a:latin typeface="Calibri"/>
                <a:cs typeface="Calibri"/>
              </a:rPr>
              <a:t>target</a:t>
            </a:r>
            <a:r>
              <a:rPr sz="1100" spc="-30" dirty="0">
                <a:latin typeface="Calibri"/>
                <a:cs typeface="Calibri"/>
              </a:rPr>
              <a:t> </a:t>
            </a:r>
            <a:r>
              <a:rPr sz="1100" spc="-5" dirty="0">
                <a:latin typeface="Calibri"/>
                <a:cs typeface="Calibri"/>
              </a:rPr>
              <a:t>data and</a:t>
            </a:r>
            <a:r>
              <a:rPr sz="1100" spc="-15" dirty="0">
                <a:latin typeface="Calibri"/>
                <a:cs typeface="Calibri"/>
              </a:rPr>
              <a:t> </a:t>
            </a:r>
            <a:r>
              <a:rPr sz="1100" dirty="0">
                <a:latin typeface="Calibri"/>
                <a:cs typeface="Calibri"/>
              </a:rPr>
              <a:t>systems,</a:t>
            </a:r>
            <a:r>
              <a:rPr sz="1100" spc="-35" dirty="0">
                <a:latin typeface="Calibri"/>
                <a:cs typeface="Calibri"/>
              </a:rPr>
              <a:t> </a:t>
            </a:r>
            <a:r>
              <a:rPr sz="1100" spc="-5" dirty="0">
                <a:latin typeface="Calibri"/>
                <a:cs typeface="Calibri"/>
              </a:rPr>
              <a:t>research</a:t>
            </a:r>
            <a:r>
              <a:rPr sz="1100" spc="-10" dirty="0">
                <a:latin typeface="Calibri"/>
                <a:cs typeface="Calibri"/>
              </a:rPr>
              <a:t> </a:t>
            </a:r>
            <a:r>
              <a:rPr sz="1100" dirty="0">
                <a:latin typeface="Calibri"/>
                <a:cs typeface="Calibri"/>
              </a:rPr>
              <a:t>who</a:t>
            </a:r>
            <a:r>
              <a:rPr sz="1100" spc="-15" dirty="0">
                <a:latin typeface="Calibri"/>
                <a:cs typeface="Calibri"/>
              </a:rPr>
              <a:t> </a:t>
            </a:r>
            <a:r>
              <a:rPr sz="1100" spc="-5" dirty="0">
                <a:latin typeface="Calibri"/>
                <a:cs typeface="Calibri"/>
              </a:rPr>
              <a:t>has </a:t>
            </a:r>
            <a:r>
              <a:rPr sz="1100" dirty="0">
                <a:latin typeface="Calibri"/>
                <a:cs typeface="Calibri"/>
              </a:rPr>
              <a:t>access</a:t>
            </a:r>
            <a:r>
              <a:rPr sz="1100" spc="-35" dirty="0">
                <a:latin typeface="Calibri"/>
                <a:cs typeface="Calibri"/>
              </a:rPr>
              <a:t> </a:t>
            </a:r>
            <a:r>
              <a:rPr sz="1100" dirty="0">
                <a:latin typeface="Calibri"/>
                <a:cs typeface="Calibri"/>
              </a:rPr>
              <a:t>to</a:t>
            </a:r>
            <a:r>
              <a:rPr sz="1100" spc="-15" dirty="0">
                <a:latin typeface="Calibri"/>
                <a:cs typeface="Calibri"/>
              </a:rPr>
              <a:t> </a:t>
            </a:r>
            <a:r>
              <a:rPr sz="1100" dirty="0">
                <a:latin typeface="Calibri"/>
                <a:cs typeface="Calibri"/>
              </a:rPr>
              <a:t>them</a:t>
            </a:r>
          </a:p>
          <a:p>
            <a:pPr marL="1155700" lvl="2" indent="-229235">
              <a:lnSpc>
                <a:spcPct val="100000"/>
              </a:lnSpc>
              <a:spcBef>
                <a:spcPts val="35"/>
              </a:spcBef>
              <a:buFont typeface="Arial"/>
              <a:buChar char="•"/>
              <a:tabLst>
                <a:tab pos="1155065" algn="l"/>
                <a:tab pos="1155700" algn="l"/>
              </a:tabLst>
            </a:pPr>
            <a:r>
              <a:rPr sz="1100" spc="-5" dirty="0">
                <a:latin typeface="Calibri"/>
                <a:cs typeface="Calibri"/>
              </a:rPr>
              <a:t>OSINT</a:t>
            </a:r>
            <a:r>
              <a:rPr sz="1100" spc="-15" dirty="0">
                <a:latin typeface="Calibri"/>
                <a:cs typeface="Calibri"/>
              </a:rPr>
              <a:t> </a:t>
            </a:r>
            <a:r>
              <a:rPr sz="1100" dirty="0">
                <a:latin typeface="Calibri"/>
                <a:cs typeface="Calibri"/>
              </a:rPr>
              <a:t>– </a:t>
            </a:r>
            <a:r>
              <a:rPr sz="1100" spc="-5" dirty="0">
                <a:latin typeface="Calibri"/>
                <a:cs typeface="Calibri"/>
              </a:rPr>
              <a:t>FB,</a:t>
            </a:r>
            <a:r>
              <a:rPr sz="1100" spc="-10" dirty="0">
                <a:latin typeface="Calibri"/>
                <a:cs typeface="Calibri"/>
              </a:rPr>
              <a:t> </a:t>
            </a:r>
            <a:r>
              <a:rPr sz="1100" dirty="0">
                <a:latin typeface="Calibri"/>
                <a:cs typeface="Calibri"/>
              </a:rPr>
              <a:t>Google,</a:t>
            </a:r>
            <a:r>
              <a:rPr sz="1100" spc="-40" dirty="0">
                <a:latin typeface="Calibri"/>
                <a:cs typeface="Calibri"/>
              </a:rPr>
              <a:t> </a:t>
            </a:r>
            <a:r>
              <a:rPr sz="1100" spc="-5" dirty="0">
                <a:latin typeface="Calibri"/>
                <a:cs typeface="Calibri"/>
              </a:rPr>
              <a:t>LinkedIn,</a:t>
            </a:r>
            <a:r>
              <a:rPr sz="1100" spc="-10" dirty="0">
                <a:latin typeface="Calibri"/>
                <a:cs typeface="Calibri"/>
              </a:rPr>
              <a:t> </a:t>
            </a:r>
            <a:r>
              <a:rPr sz="1100" dirty="0">
                <a:latin typeface="Calibri"/>
                <a:cs typeface="Calibri"/>
              </a:rPr>
              <a:t>etc.</a:t>
            </a:r>
          </a:p>
          <a:p>
            <a:pPr marL="1155700" lvl="2" indent="-229235">
              <a:lnSpc>
                <a:spcPts val="1310"/>
              </a:lnSpc>
              <a:spcBef>
                <a:spcPts val="35"/>
              </a:spcBef>
              <a:buFont typeface="Arial"/>
              <a:buChar char="•"/>
              <a:tabLst>
                <a:tab pos="1155065" algn="l"/>
                <a:tab pos="1155700" algn="l"/>
              </a:tabLst>
            </a:pPr>
            <a:r>
              <a:rPr sz="1100" dirty="0">
                <a:latin typeface="Calibri"/>
                <a:cs typeface="Calibri"/>
              </a:rPr>
              <a:t>Look</a:t>
            </a:r>
            <a:r>
              <a:rPr sz="1100" spc="-20" dirty="0">
                <a:latin typeface="Calibri"/>
                <a:cs typeface="Calibri"/>
              </a:rPr>
              <a:t> </a:t>
            </a:r>
            <a:r>
              <a:rPr sz="1100" dirty="0">
                <a:latin typeface="Calibri"/>
                <a:cs typeface="Calibri"/>
              </a:rPr>
              <a:t>for</a:t>
            </a:r>
            <a:r>
              <a:rPr sz="1100" spc="5" dirty="0">
                <a:latin typeface="Calibri"/>
                <a:cs typeface="Calibri"/>
              </a:rPr>
              <a:t> </a:t>
            </a:r>
            <a:r>
              <a:rPr sz="1100" spc="-5" dirty="0">
                <a:latin typeface="Calibri"/>
                <a:cs typeface="Calibri"/>
              </a:rPr>
              <a:t>publicly-accessible</a:t>
            </a:r>
            <a:r>
              <a:rPr sz="1100" spc="-30" dirty="0">
                <a:latin typeface="Calibri"/>
                <a:cs typeface="Calibri"/>
              </a:rPr>
              <a:t> </a:t>
            </a:r>
            <a:r>
              <a:rPr sz="1100" spc="-5" dirty="0">
                <a:latin typeface="Calibri"/>
                <a:cs typeface="Calibri"/>
              </a:rPr>
              <a:t>information:</a:t>
            </a:r>
            <a:r>
              <a:rPr sz="1100" spc="-15" dirty="0">
                <a:latin typeface="Calibri"/>
                <a:cs typeface="Calibri"/>
              </a:rPr>
              <a:t> </a:t>
            </a:r>
            <a:r>
              <a:rPr sz="1100" spc="-5" dirty="0">
                <a:latin typeface="Calibri"/>
                <a:cs typeface="Calibri"/>
              </a:rPr>
              <a:t>arch</a:t>
            </a:r>
            <a:r>
              <a:rPr sz="1100" spc="5" dirty="0">
                <a:latin typeface="Calibri"/>
                <a:cs typeface="Calibri"/>
              </a:rPr>
              <a:t> </a:t>
            </a:r>
            <a:r>
              <a:rPr sz="1100" spc="-5" dirty="0">
                <a:latin typeface="Calibri"/>
                <a:cs typeface="Calibri"/>
              </a:rPr>
              <a:t>diagrams,</a:t>
            </a:r>
            <a:r>
              <a:rPr sz="1100" spc="-10" dirty="0">
                <a:latin typeface="Calibri"/>
                <a:cs typeface="Calibri"/>
              </a:rPr>
              <a:t> </a:t>
            </a:r>
            <a:r>
              <a:rPr sz="1100" spc="-5" dirty="0">
                <a:latin typeface="Calibri"/>
                <a:cs typeface="Calibri"/>
              </a:rPr>
              <a:t>creds</a:t>
            </a:r>
            <a:r>
              <a:rPr sz="1100" spc="-10" dirty="0">
                <a:latin typeface="Calibri"/>
                <a:cs typeface="Calibri"/>
              </a:rPr>
              <a:t> </a:t>
            </a:r>
            <a:r>
              <a:rPr sz="1100" spc="-5" dirty="0">
                <a:latin typeface="Calibri"/>
                <a:cs typeface="Calibri"/>
              </a:rPr>
              <a:t>in</a:t>
            </a:r>
            <a:r>
              <a:rPr sz="1100" spc="15" dirty="0">
                <a:latin typeface="Calibri"/>
                <a:cs typeface="Calibri"/>
              </a:rPr>
              <a:t> </a:t>
            </a:r>
            <a:r>
              <a:rPr sz="1100" spc="-5" dirty="0">
                <a:latin typeface="Calibri"/>
                <a:cs typeface="Calibri"/>
              </a:rPr>
              <a:t>shared</a:t>
            </a:r>
            <a:r>
              <a:rPr sz="1100" dirty="0">
                <a:latin typeface="Calibri"/>
                <a:cs typeface="Calibri"/>
              </a:rPr>
              <a:t> </a:t>
            </a:r>
            <a:r>
              <a:rPr sz="1100" spc="-5" dirty="0">
                <a:latin typeface="Calibri"/>
                <a:cs typeface="Calibri"/>
              </a:rPr>
              <a:t>locations</a:t>
            </a:r>
            <a:endParaRPr sz="1100" dirty="0">
              <a:latin typeface="Calibri"/>
              <a:cs typeface="Calibri"/>
            </a:endParaRPr>
          </a:p>
          <a:p>
            <a:pPr marL="698500" lvl="1" indent="-228600">
              <a:lnSpc>
                <a:spcPts val="1550"/>
              </a:lnSpc>
              <a:buFont typeface="Arial"/>
              <a:buChar char="•"/>
              <a:tabLst>
                <a:tab pos="697865" algn="l"/>
                <a:tab pos="698500" algn="l"/>
              </a:tabLst>
            </a:pPr>
            <a:r>
              <a:rPr sz="1300" spc="-10" dirty="0">
                <a:latin typeface="Calibri"/>
                <a:cs typeface="Calibri"/>
              </a:rPr>
              <a:t>Active</a:t>
            </a:r>
            <a:endParaRPr sz="1300" dirty="0">
              <a:latin typeface="Calibri"/>
              <a:cs typeface="Calibri"/>
            </a:endParaRPr>
          </a:p>
          <a:p>
            <a:pPr marL="1155700" lvl="2" indent="-229235">
              <a:lnSpc>
                <a:spcPct val="100000"/>
              </a:lnSpc>
              <a:spcBef>
                <a:spcPts val="45"/>
              </a:spcBef>
              <a:buFont typeface="Arial"/>
              <a:buChar char="•"/>
              <a:tabLst>
                <a:tab pos="1155065" algn="l"/>
                <a:tab pos="1155700" algn="l"/>
              </a:tabLst>
            </a:pPr>
            <a:r>
              <a:rPr sz="1100" b="1" spc="-5" dirty="0">
                <a:latin typeface="Calibri"/>
                <a:cs typeface="Calibri"/>
              </a:rPr>
              <a:t>Poke</a:t>
            </a:r>
            <a:r>
              <a:rPr sz="1100" b="1" spc="-15" dirty="0">
                <a:latin typeface="Calibri"/>
                <a:cs typeface="Calibri"/>
              </a:rPr>
              <a:t> </a:t>
            </a:r>
            <a:r>
              <a:rPr sz="1100" spc="-5" dirty="0">
                <a:latin typeface="Calibri"/>
                <a:cs typeface="Calibri"/>
              </a:rPr>
              <a:t>at</a:t>
            </a:r>
            <a:r>
              <a:rPr sz="1100" spc="-10" dirty="0">
                <a:latin typeface="Calibri"/>
                <a:cs typeface="Calibri"/>
              </a:rPr>
              <a:t> </a:t>
            </a:r>
            <a:r>
              <a:rPr sz="1100" dirty="0">
                <a:latin typeface="Calibri"/>
                <a:cs typeface="Calibri"/>
              </a:rPr>
              <a:t>the</a:t>
            </a:r>
            <a:r>
              <a:rPr sz="1100" spc="-5" dirty="0">
                <a:latin typeface="Calibri"/>
                <a:cs typeface="Calibri"/>
              </a:rPr>
              <a:t> </a:t>
            </a:r>
            <a:r>
              <a:rPr sz="1100" dirty="0">
                <a:latin typeface="Calibri"/>
                <a:cs typeface="Calibri"/>
              </a:rPr>
              <a:t>systems</a:t>
            </a:r>
            <a:r>
              <a:rPr sz="1100" spc="-35" dirty="0">
                <a:latin typeface="Calibri"/>
                <a:cs typeface="Calibri"/>
              </a:rPr>
              <a:t> </a:t>
            </a:r>
            <a:r>
              <a:rPr sz="1100" spc="-5" dirty="0">
                <a:latin typeface="Calibri"/>
                <a:cs typeface="Calibri"/>
              </a:rPr>
              <a:t>that</a:t>
            </a:r>
            <a:r>
              <a:rPr sz="1100" spc="-20" dirty="0">
                <a:latin typeface="Calibri"/>
                <a:cs typeface="Calibri"/>
              </a:rPr>
              <a:t> </a:t>
            </a:r>
            <a:r>
              <a:rPr sz="1100" spc="-5" dirty="0">
                <a:latin typeface="Calibri"/>
                <a:cs typeface="Calibri"/>
              </a:rPr>
              <a:t>are </a:t>
            </a:r>
            <a:r>
              <a:rPr sz="1100" dirty="0">
                <a:latin typeface="Calibri"/>
                <a:cs typeface="Calibri"/>
              </a:rPr>
              <a:t>open</a:t>
            </a:r>
            <a:r>
              <a:rPr sz="1100" spc="-15" dirty="0">
                <a:latin typeface="Calibri"/>
                <a:cs typeface="Calibri"/>
              </a:rPr>
              <a:t> </a:t>
            </a:r>
            <a:r>
              <a:rPr sz="1100" dirty="0">
                <a:latin typeface="Calibri"/>
                <a:cs typeface="Calibri"/>
              </a:rPr>
              <a:t>to</a:t>
            </a:r>
            <a:r>
              <a:rPr sz="1100" spc="-10" dirty="0">
                <a:latin typeface="Calibri"/>
                <a:cs typeface="Calibri"/>
              </a:rPr>
              <a:t> </a:t>
            </a:r>
            <a:r>
              <a:rPr sz="1100" dirty="0">
                <a:latin typeface="Calibri"/>
                <a:cs typeface="Calibri"/>
              </a:rPr>
              <a:t>the</a:t>
            </a:r>
            <a:r>
              <a:rPr sz="1100" spc="-20" dirty="0">
                <a:latin typeface="Calibri"/>
                <a:cs typeface="Calibri"/>
              </a:rPr>
              <a:t> </a:t>
            </a:r>
            <a:r>
              <a:rPr sz="1100" spc="-5" dirty="0">
                <a:latin typeface="Calibri"/>
                <a:cs typeface="Calibri"/>
              </a:rPr>
              <a:t>internet,</a:t>
            </a:r>
            <a:r>
              <a:rPr sz="1100" spc="-25" dirty="0">
                <a:latin typeface="Calibri"/>
                <a:cs typeface="Calibri"/>
              </a:rPr>
              <a:t> </a:t>
            </a:r>
            <a:r>
              <a:rPr sz="1100" dirty="0">
                <a:latin typeface="Calibri"/>
                <a:cs typeface="Calibri"/>
              </a:rPr>
              <a:t>enumerate</a:t>
            </a:r>
            <a:r>
              <a:rPr sz="1100" spc="-15" dirty="0">
                <a:latin typeface="Calibri"/>
                <a:cs typeface="Calibri"/>
              </a:rPr>
              <a:t> </a:t>
            </a:r>
            <a:r>
              <a:rPr sz="1100" dirty="0">
                <a:latin typeface="Calibri"/>
                <a:cs typeface="Calibri"/>
              </a:rPr>
              <a:t>ports</a:t>
            </a:r>
            <a:r>
              <a:rPr sz="1100" spc="-35" dirty="0">
                <a:latin typeface="Calibri"/>
                <a:cs typeface="Calibri"/>
              </a:rPr>
              <a:t> </a:t>
            </a:r>
            <a:r>
              <a:rPr sz="1100" spc="-5" dirty="0">
                <a:latin typeface="Calibri"/>
                <a:cs typeface="Calibri"/>
              </a:rPr>
              <a:t>and</a:t>
            </a:r>
            <a:r>
              <a:rPr sz="1100" dirty="0">
                <a:latin typeface="Calibri"/>
                <a:cs typeface="Calibri"/>
              </a:rPr>
              <a:t> services</a:t>
            </a:r>
          </a:p>
          <a:p>
            <a:pPr marL="1155700" lvl="2" indent="-229235">
              <a:lnSpc>
                <a:spcPts val="1310"/>
              </a:lnSpc>
              <a:spcBef>
                <a:spcPts val="35"/>
              </a:spcBef>
              <a:buFont typeface="Arial"/>
              <a:buChar char="•"/>
              <a:tabLst>
                <a:tab pos="1155065" algn="l"/>
                <a:tab pos="1155700" algn="l"/>
              </a:tabLst>
            </a:pPr>
            <a:r>
              <a:rPr sz="1100" spc="-5" dirty="0">
                <a:latin typeface="Calibri"/>
                <a:cs typeface="Calibri"/>
              </a:rPr>
              <a:t>massscan,</a:t>
            </a:r>
            <a:r>
              <a:rPr sz="1100" spc="-55" dirty="0">
                <a:latin typeface="Calibri"/>
                <a:cs typeface="Calibri"/>
              </a:rPr>
              <a:t> </a:t>
            </a:r>
            <a:r>
              <a:rPr sz="1100" dirty="0">
                <a:latin typeface="Calibri"/>
                <a:cs typeface="Calibri"/>
              </a:rPr>
              <a:t>nmap,</a:t>
            </a:r>
            <a:r>
              <a:rPr sz="1100" spc="-45" dirty="0">
                <a:latin typeface="Calibri"/>
                <a:cs typeface="Calibri"/>
              </a:rPr>
              <a:t> </a:t>
            </a:r>
            <a:r>
              <a:rPr sz="1100" dirty="0">
                <a:latin typeface="Calibri"/>
                <a:cs typeface="Calibri"/>
              </a:rPr>
              <a:t>others</a:t>
            </a:r>
          </a:p>
          <a:p>
            <a:pPr marL="698500" lvl="1" indent="-228600">
              <a:lnSpc>
                <a:spcPts val="1550"/>
              </a:lnSpc>
              <a:buFont typeface="Arial"/>
              <a:buChar char="•"/>
              <a:tabLst>
                <a:tab pos="697865" algn="l"/>
                <a:tab pos="698500" algn="l"/>
              </a:tabLst>
            </a:pPr>
            <a:r>
              <a:rPr sz="1300" spc="-10" dirty="0">
                <a:latin typeface="Calibri"/>
                <a:cs typeface="Calibri"/>
              </a:rPr>
              <a:t>Brainstorm</a:t>
            </a:r>
            <a:r>
              <a:rPr sz="1300" spc="5" dirty="0">
                <a:latin typeface="Calibri"/>
                <a:cs typeface="Calibri"/>
              </a:rPr>
              <a:t> </a:t>
            </a:r>
            <a:r>
              <a:rPr sz="1300" spc="-5" dirty="0">
                <a:latin typeface="Calibri"/>
                <a:cs typeface="Calibri"/>
              </a:rPr>
              <a:t>ideas</a:t>
            </a:r>
            <a:r>
              <a:rPr sz="1300" spc="10" dirty="0">
                <a:latin typeface="Calibri"/>
                <a:cs typeface="Calibri"/>
              </a:rPr>
              <a:t> </a:t>
            </a:r>
            <a:r>
              <a:rPr sz="1300" spc="-5" dirty="0">
                <a:latin typeface="Calibri"/>
                <a:cs typeface="Calibri"/>
              </a:rPr>
              <a:t>on</a:t>
            </a:r>
            <a:r>
              <a:rPr sz="1300" spc="15" dirty="0">
                <a:latin typeface="Calibri"/>
                <a:cs typeface="Calibri"/>
              </a:rPr>
              <a:t> </a:t>
            </a:r>
            <a:r>
              <a:rPr sz="1300" spc="-10" dirty="0">
                <a:latin typeface="Calibri"/>
                <a:cs typeface="Calibri"/>
              </a:rPr>
              <a:t>getting</a:t>
            </a:r>
            <a:r>
              <a:rPr sz="1300" spc="25" dirty="0">
                <a:latin typeface="Calibri"/>
                <a:cs typeface="Calibri"/>
              </a:rPr>
              <a:t> </a:t>
            </a:r>
            <a:r>
              <a:rPr sz="1300" spc="-5" dirty="0">
                <a:latin typeface="Calibri"/>
                <a:cs typeface="Calibri"/>
              </a:rPr>
              <a:t>access</a:t>
            </a:r>
            <a:endParaRPr sz="1300" dirty="0">
              <a:latin typeface="Calibri"/>
              <a:cs typeface="Calibri"/>
            </a:endParaRPr>
          </a:p>
          <a:p>
            <a:pPr lvl="1">
              <a:lnSpc>
                <a:spcPct val="100000"/>
              </a:lnSpc>
              <a:spcBef>
                <a:spcPts val="15"/>
              </a:spcBef>
              <a:buFont typeface="Arial"/>
              <a:buChar char="•"/>
            </a:pPr>
            <a:endParaRPr sz="1200" dirty="0">
              <a:latin typeface="Calibri"/>
              <a:cs typeface="Calibri"/>
            </a:endParaRPr>
          </a:p>
          <a:p>
            <a:pPr marL="241300" indent="-228600">
              <a:lnSpc>
                <a:spcPct val="100000"/>
              </a:lnSpc>
              <a:buFont typeface="Arial"/>
              <a:buChar char="•"/>
              <a:tabLst>
                <a:tab pos="240665" algn="l"/>
                <a:tab pos="241300" algn="l"/>
              </a:tabLst>
            </a:pPr>
            <a:r>
              <a:rPr sz="1500" spc="-5" dirty="0">
                <a:latin typeface="Calibri"/>
                <a:cs typeface="Calibri"/>
              </a:rPr>
              <a:t>Get</a:t>
            </a:r>
            <a:r>
              <a:rPr sz="1500" spc="5" dirty="0">
                <a:latin typeface="Calibri"/>
                <a:cs typeface="Calibri"/>
              </a:rPr>
              <a:t> </a:t>
            </a:r>
            <a:r>
              <a:rPr sz="1500" b="1" spc="-5" dirty="0">
                <a:latin typeface="Calibri"/>
                <a:cs typeface="Calibri"/>
              </a:rPr>
              <a:t>initial</a:t>
            </a:r>
            <a:r>
              <a:rPr sz="1500" b="1" spc="-20" dirty="0">
                <a:latin typeface="Calibri"/>
                <a:cs typeface="Calibri"/>
              </a:rPr>
              <a:t> </a:t>
            </a:r>
            <a:r>
              <a:rPr sz="1500" b="1" spc="-5" dirty="0">
                <a:latin typeface="Calibri"/>
                <a:cs typeface="Calibri"/>
              </a:rPr>
              <a:t>access</a:t>
            </a:r>
            <a:r>
              <a:rPr sz="1500" b="1" spc="-45" dirty="0">
                <a:latin typeface="Calibri"/>
                <a:cs typeface="Calibri"/>
              </a:rPr>
              <a:t> </a:t>
            </a:r>
            <a:r>
              <a:rPr sz="1500" dirty="0">
                <a:latin typeface="Calibri"/>
                <a:cs typeface="Calibri"/>
              </a:rPr>
              <a:t>and</a:t>
            </a:r>
            <a:r>
              <a:rPr sz="1500" spc="-20" dirty="0">
                <a:latin typeface="Calibri"/>
                <a:cs typeface="Calibri"/>
              </a:rPr>
              <a:t> </a:t>
            </a:r>
            <a:r>
              <a:rPr sz="1500" spc="-5" dirty="0">
                <a:latin typeface="Calibri"/>
                <a:cs typeface="Calibri"/>
              </a:rPr>
              <a:t>maintain</a:t>
            </a:r>
            <a:r>
              <a:rPr sz="1500" spc="-30" dirty="0">
                <a:latin typeface="Calibri"/>
                <a:cs typeface="Calibri"/>
              </a:rPr>
              <a:t> </a:t>
            </a:r>
            <a:r>
              <a:rPr sz="1500" b="1" spc="-10" dirty="0">
                <a:latin typeface="Calibri"/>
                <a:cs typeface="Calibri"/>
              </a:rPr>
              <a:t>persistence</a:t>
            </a:r>
            <a:endParaRPr sz="1500" dirty="0">
              <a:latin typeface="Calibri"/>
              <a:cs typeface="Calibri"/>
            </a:endParaRPr>
          </a:p>
          <a:p>
            <a:pPr marL="698500" lvl="1" indent="-228600">
              <a:lnSpc>
                <a:spcPct val="100000"/>
              </a:lnSpc>
              <a:spcBef>
                <a:spcPts val="490"/>
              </a:spcBef>
              <a:buFont typeface="Arial"/>
              <a:buChar char="•"/>
              <a:tabLst>
                <a:tab pos="697865" algn="l"/>
                <a:tab pos="698500" algn="l"/>
              </a:tabLst>
            </a:pPr>
            <a:r>
              <a:rPr sz="1300" spc="-10" dirty="0">
                <a:latin typeface="Calibri"/>
                <a:cs typeface="Calibri"/>
              </a:rPr>
              <a:t>Execute</a:t>
            </a:r>
            <a:r>
              <a:rPr sz="1300" spc="20" dirty="0">
                <a:latin typeface="Calibri"/>
                <a:cs typeface="Calibri"/>
              </a:rPr>
              <a:t> </a:t>
            </a:r>
            <a:r>
              <a:rPr sz="1300" spc="-5" dirty="0">
                <a:latin typeface="Calibri"/>
                <a:cs typeface="Calibri"/>
              </a:rPr>
              <a:t>the</a:t>
            </a:r>
            <a:r>
              <a:rPr sz="1300" spc="20" dirty="0">
                <a:latin typeface="Calibri"/>
                <a:cs typeface="Calibri"/>
              </a:rPr>
              <a:t> </a:t>
            </a:r>
            <a:r>
              <a:rPr sz="1300" spc="-5" dirty="0">
                <a:latin typeface="Calibri"/>
                <a:cs typeface="Calibri"/>
              </a:rPr>
              <a:t>plans</a:t>
            </a:r>
            <a:r>
              <a:rPr sz="1300" spc="15" dirty="0">
                <a:latin typeface="Calibri"/>
                <a:cs typeface="Calibri"/>
              </a:rPr>
              <a:t> </a:t>
            </a:r>
            <a:r>
              <a:rPr sz="1300" spc="-10" dirty="0">
                <a:latin typeface="Calibri"/>
                <a:cs typeface="Calibri"/>
              </a:rPr>
              <a:t>you</a:t>
            </a:r>
            <a:r>
              <a:rPr sz="1300" spc="5" dirty="0">
                <a:latin typeface="Calibri"/>
                <a:cs typeface="Calibri"/>
              </a:rPr>
              <a:t> </a:t>
            </a:r>
            <a:r>
              <a:rPr sz="1300" spc="-10" dirty="0">
                <a:latin typeface="Calibri"/>
                <a:cs typeface="Calibri"/>
              </a:rPr>
              <a:t>came</a:t>
            </a:r>
            <a:r>
              <a:rPr sz="1300" spc="20" dirty="0">
                <a:latin typeface="Calibri"/>
                <a:cs typeface="Calibri"/>
              </a:rPr>
              <a:t> </a:t>
            </a:r>
            <a:r>
              <a:rPr sz="1300" spc="-5" dirty="0">
                <a:latin typeface="Calibri"/>
                <a:cs typeface="Calibri"/>
              </a:rPr>
              <a:t>up</a:t>
            </a:r>
            <a:r>
              <a:rPr sz="1300" spc="20" dirty="0">
                <a:latin typeface="Calibri"/>
                <a:cs typeface="Calibri"/>
              </a:rPr>
              <a:t> </a:t>
            </a:r>
            <a:r>
              <a:rPr sz="1300" spc="-5" dirty="0">
                <a:latin typeface="Calibri"/>
                <a:cs typeface="Calibri"/>
              </a:rPr>
              <a:t>with</a:t>
            </a:r>
            <a:r>
              <a:rPr sz="1300" spc="20" dirty="0">
                <a:latin typeface="Calibri"/>
                <a:cs typeface="Calibri"/>
              </a:rPr>
              <a:t> </a:t>
            </a:r>
            <a:r>
              <a:rPr sz="1300" spc="-5" dirty="0">
                <a:latin typeface="Calibri"/>
                <a:cs typeface="Calibri"/>
              </a:rPr>
              <a:t>in</a:t>
            </a:r>
            <a:r>
              <a:rPr sz="1300" spc="5" dirty="0">
                <a:latin typeface="Calibri"/>
                <a:cs typeface="Calibri"/>
              </a:rPr>
              <a:t> </a:t>
            </a:r>
            <a:r>
              <a:rPr sz="1300" spc="-5" dirty="0">
                <a:latin typeface="Calibri"/>
                <a:cs typeface="Calibri"/>
              </a:rPr>
              <a:t>the</a:t>
            </a:r>
            <a:r>
              <a:rPr sz="1300" spc="20" dirty="0">
                <a:latin typeface="Calibri"/>
                <a:cs typeface="Calibri"/>
              </a:rPr>
              <a:t> </a:t>
            </a:r>
            <a:r>
              <a:rPr sz="1300" spc="-10" dirty="0">
                <a:latin typeface="Calibri"/>
                <a:cs typeface="Calibri"/>
              </a:rPr>
              <a:t>recon</a:t>
            </a:r>
            <a:r>
              <a:rPr sz="1300" spc="-5" dirty="0">
                <a:latin typeface="Calibri"/>
                <a:cs typeface="Calibri"/>
              </a:rPr>
              <a:t> phase</a:t>
            </a:r>
            <a:endParaRPr sz="1300" dirty="0">
              <a:latin typeface="Calibri"/>
              <a:cs typeface="Calibri"/>
            </a:endParaRPr>
          </a:p>
          <a:p>
            <a:pPr marL="1155700" lvl="2" indent="-229235">
              <a:lnSpc>
                <a:spcPts val="1310"/>
              </a:lnSpc>
              <a:spcBef>
                <a:spcPts val="45"/>
              </a:spcBef>
              <a:buFont typeface="Arial"/>
              <a:buChar char="•"/>
              <a:tabLst>
                <a:tab pos="1155065" algn="l"/>
                <a:tab pos="1155700" algn="l"/>
              </a:tabLst>
            </a:pPr>
            <a:r>
              <a:rPr sz="1100" dirty="0">
                <a:latin typeface="Calibri"/>
                <a:cs typeface="Calibri"/>
              </a:rPr>
              <a:t>Attempt</a:t>
            </a:r>
            <a:r>
              <a:rPr sz="1100" spc="-40" dirty="0">
                <a:latin typeface="Calibri"/>
                <a:cs typeface="Calibri"/>
              </a:rPr>
              <a:t> </a:t>
            </a:r>
            <a:r>
              <a:rPr sz="1100" dirty="0">
                <a:latin typeface="Calibri"/>
                <a:cs typeface="Calibri"/>
              </a:rPr>
              <a:t>exploits,</a:t>
            </a:r>
            <a:r>
              <a:rPr sz="1100" spc="-30" dirty="0">
                <a:latin typeface="Calibri"/>
                <a:cs typeface="Calibri"/>
              </a:rPr>
              <a:t> </a:t>
            </a:r>
            <a:r>
              <a:rPr sz="1100" spc="-5" dirty="0">
                <a:latin typeface="Calibri"/>
                <a:cs typeface="Calibri"/>
              </a:rPr>
              <a:t>try</a:t>
            </a:r>
            <a:r>
              <a:rPr sz="1100" spc="5" dirty="0">
                <a:latin typeface="Calibri"/>
                <a:cs typeface="Calibri"/>
              </a:rPr>
              <a:t> </a:t>
            </a:r>
            <a:r>
              <a:rPr sz="1100" dirty="0">
                <a:latin typeface="Calibri"/>
                <a:cs typeface="Calibri"/>
              </a:rPr>
              <a:t>out</a:t>
            </a:r>
            <a:r>
              <a:rPr sz="1100" spc="-30" dirty="0">
                <a:latin typeface="Calibri"/>
                <a:cs typeface="Calibri"/>
              </a:rPr>
              <a:t> </a:t>
            </a:r>
            <a:r>
              <a:rPr sz="1100" dirty="0">
                <a:latin typeface="Calibri"/>
                <a:cs typeface="Calibri"/>
              </a:rPr>
              <a:t>the </a:t>
            </a:r>
            <a:r>
              <a:rPr sz="1100" spc="-5" dirty="0">
                <a:latin typeface="Calibri"/>
                <a:cs typeface="Calibri"/>
              </a:rPr>
              <a:t>creds</a:t>
            </a:r>
            <a:r>
              <a:rPr sz="1100" dirty="0">
                <a:latin typeface="Calibri"/>
                <a:cs typeface="Calibri"/>
              </a:rPr>
              <a:t> you</a:t>
            </a:r>
            <a:r>
              <a:rPr sz="1100" spc="-20" dirty="0">
                <a:latin typeface="Calibri"/>
                <a:cs typeface="Calibri"/>
              </a:rPr>
              <a:t> </a:t>
            </a:r>
            <a:r>
              <a:rPr sz="1100" spc="-5" dirty="0">
                <a:latin typeface="Calibri"/>
                <a:cs typeface="Calibri"/>
              </a:rPr>
              <a:t>found,</a:t>
            </a:r>
            <a:r>
              <a:rPr sz="1100" dirty="0">
                <a:latin typeface="Calibri"/>
                <a:cs typeface="Calibri"/>
              </a:rPr>
              <a:t> </a:t>
            </a:r>
            <a:r>
              <a:rPr sz="1100" spc="-5" dirty="0">
                <a:latin typeface="Calibri"/>
                <a:cs typeface="Calibri"/>
              </a:rPr>
              <a:t>try</a:t>
            </a:r>
            <a:r>
              <a:rPr sz="1100" spc="5" dirty="0">
                <a:latin typeface="Calibri"/>
                <a:cs typeface="Calibri"/>
              </a:rPr>
              <a:t> </a:t>
            </a:r>
            <a:r>
              <a:rPr sz="1100" dirty="0">
                <a:latin typeface="Calibri"/>
                <a:cs typeface="Calibri"/>
              </a:rPr>
              <a:t>the</a:t>
            </a:r>
            <a:r>
              <a:rPr sz="1100" spc="-5" dirty="0">
                <a:latin typeface="Calibri"/>
                <a:cs typeface="Calibri"/>
              </a:rPr>
              <a:t> phishing</a:t>
            </a:r>
            <a:r>
              <a:rPr sz="1100" spc="-15" dirty="0">
                <a:latin typeface="Calibri"/>
                <a:cs typeface="Calibri"/>
              </a:rPr>
              <a:t> </a:t>
            </a:r>
            <a:r>
              <a:rPr sz="1100" spc="-5" dirty="0">
                <a:latin typeface="Calibri"/>
                <a:cs typeface="Calibri"/>
              </a:rPr>
              <a:t>campaign</a:t>
            </a:r>
            <a:r>
              <a:rPr sz="1100" spc="-35" dirty="0">
                <a:latin typeface="Calibri"/>
                <a:cs typeface="Calibri"/>
              </a:rPr>
              <a:t> </a:t>
            </a:r>
            <a:r>
              <a:rPr sz="1100" dirty="0">
                <a:latin typeface="Calibri"/>
                <a:cs typeface="Calibri"/>
              </a:rPr>
              <a:t>you</a:t>
            </a:r>
            <a:r>
              <a:rPr sz="1100" spc="-5" dirty="0">
                <a:latin typeface="Calibri"/>
                <a:cs typeface="Calibri"/>
              </a:rPr>
              <a:t> decided</a:t>
            </a:r>
            <a:r>
              <a:rPr sz="1100" spc="-20" dirty="0">
                <a:latin typeface="Calibri"/>
                <a:cs typeface="Calibri"/>
              </a:rPr>
              <a:t> </a:t>
            </a:r>
            <a:r>
              <a:rPr sz="1100" dirty="0">
                <a:latin typeface="Calibri"/>
                <a:cs typeface="Calibri"/>
              </a:rPr>
              <a:t>on</a:t>
            </a:r>
          </a:p>
          <a:p>
            <a:pPr marL="698500" marR="44450" lvl="1" indent="-229235">
              <a:lnSpc>
                <a:spcPts val="1250"/>
              </a:lnSpc>
              <a:spcBef>
                <a:spcPts val="290"/>
              </a:spcBef>
              <a:buFont typeface="Arial"/>
              <a:buChar char="•"/>
              <a:tabLst>
                <a:tab pos="697865" algn="l"/>
                <a:tab pos="698500" algn="l"/>
              </a:tabLst>
            </a:pPr>
            <a:r>
              <a:rPr sz="1300" b="1" spc="-15" dirty="0">
                <a:latin typeface="Calibri"/>
                <a:cs typeface="Calibri"/>
              </a:rPr>
              <a:t>Persistence</a:t>
            </a:r>
            <a:r>
              <a:rPr sz="1300" b="1" spc="30" dirty="0">
                <a:latin typeface="Calibri"/>
                <a:cs typeface="Calibri"/>
              </a:rPr>
              <a:t> </a:t>
            </a:r>
            <a:r>
              <a:rPr sz="1300" spc="-5" dirty="0">
                <a:latin typeface="Calibri"/>
                <a:cs typeface="Calibri"/>
              </a:rPr>
              <a:t>–</a:t>
            </a:r>
            <a:r>
              <a:rPr sz="1300" spc="10" dirty="0">
                <a:latin typeface="Calibri"/>
                <a:cs typeface="Calibri"/>
              </a:rPr>
              <a:t> </a:t>
            </a:r>
            <a:r>
              <a:rPr sz="1300" spc="-10" dirty="0">
                <a:latin typeface="Calibri"/>
                <a:cs typeface="Calibri"/>
              </a:rPr>
              <a:t>you</a:t>
            </a:r>
            <a:r>
              <a:rPr sz="1300" spc="10" dirty="0">
                <a:latin typeface="Calibri"/>
                <a:cs typeface="Calibri"/>
              </a:rPr>
              <a:t> </a:t>
            </a:r>
            <a:r>
              <a:rPr sz="1300" spc="-10" dirty="0">
                <a:latin typeface="Calibri"/>
                <a:cs typeface="Calibri"/>
              </a:rPr>
              <a:t>want</a:t>
            </a:r>
            <a:r>
              <a:rPr sz="1300" spc="20" dirty="0">
                <a:latin typeface="Calibri"/>
                <a:cs typeface="Calibri"/>
              </a:rPr>
              <a:t> </a:t>
            </a:r>
            <a:r>
              <a:rPr sz="1300" spc="-10" dirty="0">
                <a:latin typeface="Calibri"/>
                <a:cs typeface="Calibri"/>
              </a:rPr>
              <a:t>to</a:t>
            </a:r>
            <a:r>
              <a:rPr sz="1300" spc="20" dirty="0">
                <a:latin typeface="Calibri"/>
                <a:cs typeface="Calibri"/>
              </a:rPr>
              <a:t> </a:t>
            </a:r>
            <a:r>
              <a:rPr sz="1300" spc="-10" dirty="0">
                <a:latin typeface="Calibri"/>
                <a:cs typeface="Calibri"/>
              </a:rPr>
              <a:t>still</a:t>
            </a:r>
            <a:r>
              <a:rPr sz="1300" spc="25" dirty="0">
                <a:latin typeface="Calibri"/>
                <a:cs typeface="Calibri"/>
              </a:rPr>
              <a:t> </a:t>
            </a:r>
            <a:r>
              <a:rPr sz="1300" spc="-15" dirty="0">
                <a:latin typeface="Calibri"/>
                <a:cs typeface="Calibri"/>
              </a:rPr>
              <a:t>have</a:t>
            </a:r>
            <a:r>
              <a:rPr sz="1300" spc="15" dirty="0">
                <a:latin typeface="Calibri"/>
                <a:cs typeface="Calibri"/>
              </a:rPr>
              <a:t> </a:t>
            </a:r>
            <a:r>
              <a:rPr sz="1300" spc="-5" dirty="0">
                <a:latin typeface="Calibri"/>
                <a:cs typeface="Calibri"/>
              </a:rPr>
              <a:t>access</a:t>
            </a:r>
            <a:r>
              <a:rPr sz="1300" spc="30" dirty="0">
                <a:latin typeface="Calibri"/>
                <a:cs typeface="Calibri"/>
              </a:rPr>
              <a:t> </a:t>
            </a:r>
            <a:r>
              <a:rPr sz="1300" spc="-10" dirty="0">
                <a:latin typeface="Calibri"/>
                <a:cs typeface="Calibri"/>
              </a:rPr>
              <a:t>even</a:t>
            </a:r>
            <a:r>
              <a:rPr sz="1300" spc="25" dirty="0">
                <a:latin typeface="Calibri"/>
                <a:cs typeface="Calibri"/>
              </a:rPr>
              <a:t> </a:t>
            </a:r>
            <a:r>
              <a:rPr sz="1300" spc="-5" dirty="0">
                <a:latin typeface="Calibri"/>
                <a:cs typeface="Calibri"/>
              </a:rPr>
              <a:t>if</a:t>
            </a:r>
            <a:r>
              <a:rPr sz="1300" spc="10" dirty="0">
                <a:latin typeface="Calibri"/>
                <a:cs typeface="Calibri"/>
              </a:rPr>
              <a:t> </a:t>
            </a:r>
            <a:r>
              <a:rPr sz="1300" spc="-5" dirty="0">
                <a:latin typeface="Calibri"/>
                <a:cs typeface="Calibri"/>
              </a:rPr>
              <a:t>the</a:t>
            </a:r>
            <a:r>
              <a:rPr sz="1300" spc="25" dirty="0">
                <a:latin typeface="Calibri"/>
                <a:cs typeface="Calibri"/>
              </a:rPr>
              <a:t> </a:t>
            </a:r>
            <a:r>
              <a:rPr sz="1300" spc="-10" dirty="0">
                <a:latin typeface="Calibri"/>
                <a:cs typeface="Calibri"/>
              </a:rPr>
              <a:t>target</a:t>
            </a:r>
            <a:r>
              <a:rPr sz="1300" spc="5" dirty="0">
                <a:latin typeface="Calibri"/>
                <a:cs typeface="Calibri"/>
              </a:rPr>
              <a:t> </a:t>
            </a:r>
            <a:r>
              <a:rPr sz="1300" spc="-10" dirty="0">
                <a:latin typeface="Calibri"/>
                <a:cs typeface="Calibri"/>
              </a:rPr>
              <a:t>restarts</a:t>
            </a:r>
            <a:r>
              <a:rPr sz="1300" spc="20" dirty="0">
                <a:latin typeface="Calibri"/>
                <a:cs typeface="Calibri"/>
              </a:rPr>
              <a:t> </a:t>
            </a:r>
            <a:r>
              <a:rPr sz="1300" spc="-5" dirty="0">
                <a:latin typeface="Calibri"/>
                <a:cs typeface="Calibri"/>
              </a:rPr>
              <a:t>their</a:t>
            </a:r>
            <a:r>
              <a:rPr sz="1300" spc="10" dirty="0">
                <a:latin typeface="Calibri"/>
                <a:cs typeface="Calibri"/>
              </a:rPr>
              <a:t> </a:t>
            </a:r>
            <a:r>
              <a:rPr sz="1300" spc="-20" dirty="0">
                <a:latin typeface="Calibri"/>
                <a:cs typeface="Calibri"/>
              </a:rPr>
              <a:t>computer.</a:t>
            </a:r>
            <a:r>
              <a:rPr sz="1300" spc="30" dirty="0">
                <a:latin typeface="Calibri"/>
                <a:cs typeface="Calibri"/>
              </a:rPr>
              <a:t> </a:t>
            </a:r>
            <a:r>
              <a:rPr sz="1300" spc="-10" dirty="0">
                <a:latin typeface="Calibri"/>
                <a:cs typeface="Calibri"/>
              </a:rPr>
              <a:t>Drop</a:t>
            </a:r>
            <a:r>
              <a:rPr sz="1300" spc="25" dirty="0">
                <a:latin typeface="Calibri"/>
                <a:cs typeface="Calibri"/>
              </a:rPr>
              <a:t> </a:t>
            </a:r>
            <a:r>
              <a:rPr sz="1300" spc="-5" dirty="0">
                <a:latin typeface="Calibri"/>
                <a:cs typeface="Calibri"/>
              </a:rPr>
              <a:t>a</a:t>
            </a:r>
            <a:r>
              <a:rPr sz="1300" spc="10" dirty="0">
                <a:latin typeface="Calibri"/>
                <a:cs typeface="Calibri"/>
              </a:rPr>
              <a:t> </a:t>
            </a:r>
            <a:r>
              <a:rPr sz="1300" spc="-10" dirty="0">
                <a:latin typeface="Calibri"/>
                <a:cs typeface="Calibri"/>
              </a:rPr>
              <a:t>Remote</a:t>
            </a:r>
            <a:r>
              <a:rPr sz="1300" spc="25" dirty="0">
                <a:latin typeface="Calibri"/>
                <a:cs typeface="Calibri"/>
              </a:rPr>
              <a:t> </a:t>
            </a:r>
            <a:r>
              <a:rPr sz="1300" spc="-5" dirty="0">
                <a:latin typeface="Calibri"/>
                <a:cs typeface="Calibri"/>
              </a:rPr>
              <a:t>Access</a:t>
            </a:r>
            <a:r>
              <a:rPr sz="1300" spc="15" dirty="0">
                <a:latin typeface="Calibri"/>
                <a:cs typeface="Calibri"/>
              </a:rPr>
              <a:t> </a:t>
            </a:r>
            <a:r>
              <a:rPr sz="1300" spc="-10" dirty="0">
                <a:latin typeface="Calibri"/>
                <a:cs typeface="Calibri"/>
              </a:rPr>
              <a:t>Trojan/scheduled</a:t>
            </a:r>
            <a:r>
              <a:rPr sz="1300" spc="45" dirty="0">
                <a:latin typeface="Calibri"/>
                <a:cs typeface="Calibri"/>
              </a:rPr>
              <a:t> </a:t>
            </a:r>
            <a:r>
              <a:rPr sz="1300" spc="-10" dirty="0">
                <a:latin typeface="Calibri"/>
                <a:cs typeface="Calibri"/>
              </a:rPr>
              <a:t>task/etc,</a:t>
            </a:r>
            <a:r>
              <a:rPr sz="1300" spc="20" dirty="0">
                <a:latin typeface="Calibri"/>
                <a:cs typeface="Calibri"/>
              </a:rPr>
              <a:t> </a:t>
            </a:r>
            <a:r>
              <a:rPr sz="1300" spc="-10" dirty="0">
                <a:latin typeface="Calibri"/>
                <a:cs typeface="Calibri"/>
              </a:rPr>
              <a:t>get</a:t>
            </a:r>
            <a:r>
              <a:rPr sz="1300" spc="20" dirty="0">
                <a:latin typeface="Calibri"/>
                <a:cs typeface="Calibri"/>
              </a:rPr>
              <a:t> </a:t>
            </a:r>
            <a:r>
              <a:rPr sz="1300" spc="-5" dirty="0">
                <a:latin typeface="Calibri"/>
                <a:cs typeface="Calibri"/>
              </a:rPr>
              <a:t>a </a:t>
            </a:r>
            <a:r>
              <a:rPr sz="1300" dirty="0">
                <a:latin typeface="Calibri"/>
                <a:cs typeface="Calibri"/>
              </a:rPr>
              <a:t> </a:t>
            </a:r>
            <a:r>
              <a:rPr sz="1300" spc="-5" dirty="0">
                <a:latin typeface="Calibri"/>
                <a:cs typeface="Calibri"/>
              </a:rPr>
              <a:t>credential</a:t>
            </a:r>
            <a:endParaRPr sz="1300" dirty="0">
              <a:latin typeface="Calibri"/>
              <a:cs typeface="Calibri"/>
            </a:endParaRPr>
          </a:p>
          <a:p>
            <a:pPr marL="698500" lvl="1" indent="-228600">
              <a:lnSpc>
                <a:spcPts val="1555"/>
              </a:lnSpc>
              <a:buFont typeface="Arial"/>
              <a:buChar char="•"/>
              <a:tabLst>
                <a:tab pos="697865" algn="l"/>
                <a:tab pos="698500" algn="l"/>
              </a:tabLst>
            </a:pPr>
            <a:r>
              <a:rPr sz="1300" spc="-10" dirty="0">
                <a:latin typeface="Calibri"/>
                <a:cs typeface="Calibri"/>
              </a:rPr>
              <a:t>Do</a:t>
            </a:r>
            <a:r>
              <a:rPr sz="1300" spc="10" dirty="0">
                <a:latin typeface="Calibri"/>
                <a:cs typeface="Calibri"/>
              </a:rPr>
              <a:t> </a:t>
            </a:r>
            <a:r>
              <a:rPr sz="1300" b="1" spc="-10" dirty="0">
                <a:latin typeface="Calibri"/>
                <a:cs typeface="Calibri"/>
              </a:rPr>
              <a:t>more</a:t>
            </a:r>
            <a:r>
              <a:rPr sz="1300" b="1" spc="5" dirty="0">
                <a:latin typeface="Calibri"/>
                <a:cs typeface="Calibri"/>
              </a:rPr>
              <a:t> </a:t>
            </a:r>
            <a:r>
              <a:rPr sz="1300" b="1" spc="-15" dirty="0">
                <a:latin typeface="Calibri"/>
                <a:cs typeface="Calibri"/>
              </a:rPr>
              <a:t>recon</a:t>
            </a:r>
            <a:r>
              <a:rPr sz="1300" b="1" spc="40" dirty="0">
                <a:latin typeface="Calibri"/>
                <a:cs typeface="Calibri"/>
              </a:rPr>
              <a:t> </a:t>
            </a:r>
            <a:r>
              <a:rPr sz="1300" spc="-5" dirty="0">
                <a:latin typeface="Calibri"/>
                <a:cs typeface="Calibri"/>
              </a:rPr>
              <a:t>–</a:t>
            </a:r>
            <a:r>
              <a:rPr sz="1300" dirty="0">
                <a:latin typeface="Calibri"/>
                <a:cs typeface="Calibri"/>
              </a:rPr>
              <a:t> </a:t>
            </a:r>
            <a:r>
              <a:rPr sz="1300" spc="-5" dirty="0">
                <a:latin typeface="Calibri"/>
                <a:cs typeface="Calibri"/>
              </a:rPr>
              <a:t>knowledge</a:t>
            </a:r>
            <a:r>
              <a:rPr sz="1300" spc="20" dirty="0">
                <a:latin typeface="Calibri"/>
                <a:cs typeface="Calibri"/>
              </a:rPr>
              <a:t> </a:t>
            </a:r>
            <a:r>
              <a:rPr sz="1300" spc="-5" dirty="0">
                <a:latin typeface="Calibri"/>
                <a:cs typeface="Calibri"/>
              </a:rPr>
              <a:t>is</a:t>
            </a:r>
            <a:r>
              <a:rPr sz="1300" spc="10" dirty="0">
                <a:latin typeface="Calibri"/>
                <a:cs typeface="Calibri"/>
              </a:rPr>
              <a:t> </a:t>
            </a:r>
            <a:r>
              <a:rPr sz="1300" spc="-10" dirty="0">
                <a:latin typeface="Calibri"/>
                <a:cs typeface="Calibri"/>
              </a:rPr>
              <a:t>power</a:t>
            </a:r>
            <a:r>
              <a:rPr sz="1300" spc="10" dirty="0">
                <a:latin typeface="Calibri"/>
                <a:cs typeface="Calibri"/>
              </a:rPr>
              <a:t> </a:t>
            </a:r>
            <a:r>
              <a:rPr sz="1300" spc="-5" dirty="0">
                <a:latin typeface="Wingdings"/>
                <a:cs typeface="Wingdings"/>
              </a:rPr>
              <a:t></a:t>
            </a:r>
            <a:endParaRPr sz="1300" dirty="0">
              <a:latin typeface="Wingdings"/>
              <a:cs typeface="Wingdings"/>
            </a:endParaRPr>
          </a:p>
          <a:p>
            <a:pPr lvl="1">
              <a:lnSpc>
                <a:spcPct val="100000"/>
              </a:lnSpc>
              <a:spcBef>
                <a:spcPts val="35"/>
              </a:spcBef>
              <a:buFont typeface="Arial"/>
              <a:buChar char="•"/>
            </a:pPr>
            <a:endParaRPr sz="1300" dirty="0">
              <a:latin typeface="Wingdings"/>
              <a:cs typeface="Wingdings"/>
            </a:endParaRPr>
          </a:p>
          <a:p>
            <a:pPr marL="241300" indent="-228600">
              <a:lnSpc>
                <a:spcPct val="100000"/>
              </a:lnSpc>
              <a:buFont typeface="Arial"/>
              <a:buChar char="•"/>
              <a:tabLst>
                <a:tab pos="240665" algn="l"/>
                <a:tab pos="241300" algn="l"/>
              </a:tabLst>
            </a:pPr>
            <a:r>
              <a:rPr sz="1500" b="1" spc="-15" dirty="0">
                <a:latin typeface="Calibri"/>
                <a:cs typeface="Calibri"/>
              </a:rPr>
              <a:t>Lateral</a:t>
            </a:r>
            <a:r>
              <a:rPr sz="1500" b="1" spc="-35" dirty="0">
                <a:latin typeface="Calibri"/>
                <a:cs typeface="Calibri"/>
              </a:rPr>
              <a:t> </a:t>
            </a:r>
            <a:r>
              <a:rPr sz="1500" b="1" spc="-5" dirty="0">
                <a:latin typeface="Calibri"/>
                <a:cs typeface="Calibri"/>
              </a:rPr>
              <a:t>movement</a:t>
            </a:r>
            <a:endParaRPr sz="1500" dirty="0">
              <a:latin typeface="Calibri"/>
              <a:cs typeface="Calibri"/>
            </a:endParaRPr>
          </a:p>
          <a:p>
            <a:pPr marL="698500" lvl="1" indent="-228600">
              <a:lnSpc>
                <a:spcPts val="1555"/>
              </a:lnSpc>
              <a:spcBef>
                <a:spcPts val="500"/>
              </a:spcBef>
              <a:buFont typeface="Arial"/>
              <a:buChar char="•"/>
              <a:tabLst>
                <a:tab pos="697865" algn="l"/>
                <a:tab pos="698500" algn="l"/>
              </a:tabLst>
            </a:pPr>
            <a:r>
              <a:rPr sz="1300" spc="-25" dirty="0">
                <a:latin typeface="Calibri"/>
                <a:cs typeface="Calibri"/>
              </a:rPr>
              <a:t>You’re</a:t>
            </a:r>
            <a:r>
              <a:rPr sz="1300" dirty="0">
                <a:latin typeface="Calibri"/>
                <a:cs typeface="Calibri"/>
              </a:rPr>
              <a:t> </a:t>
            </a:r>
            <a:r>
              <a:rPr sz="1300" spc="-5" dirty="0">
                <a:latin typeface="Calibri"/>
                <a:cs typeface="Calibri"/>
              </a:rPr>
              <a:t>in,</a:t>
            </a:r>
            <a:r>
              <a:rPr sz="1300" spc="5" dirty="0">
                <a:latin typeface="Calibri"/>
                <a:cs typeface="Calibri"/>
              </a:rPr>
              <a:t> </a:t>
            </a:r>
            <a:r>
              <a:rPr sz="1300" spc="-5" dirty="0">
                <a:latin typeface="Calibri"/>
                <a:cs typeface="Calibri"/>
              </a:rPr>
              <a:t>how </a:t>
            </a:r>
            <a:r>
              <a:rPr sz="1300" spc="-10" dirty="0">
                <a:latin typeface="Calibri"/>
                <a:cs typeface="Calibri"/>
              </a:rPr>
              <a:t>can</a:t>
            </a:r>
            <a:r>
              <a:rPr sz="1300" spc="5" dirty="0">
                <a:latin typeface="Calibri"/>
                <a:cs typeface="Calibri"/>
              </a:rPr>
              <a:t> </a:t>
            </a:r>
            <a:r>
              <a:rPr sz="1300" spc="-10" dirty="0">
                <a:latin typeface="Calibri"/>
                <a:cs typeface="Calibri"/>
              </a:rPr>
              <a:t>you</a:t>
            </a:r>
            <a:r>
              <a:rPr sz="1300" spc="15" dirty="0">
                <a:latin typeface="Calibri"/>
                <a:cs typeface="Calibri"/>
              </a:rPr>
              <a:t> </a:t>
            </a:r>
            <a:r>
              <a:rPr sz="1300" spc="-10" dirty="0">
                <a:latin typeface="Calibri"/>
                <a:cs typeface="Calibri"/>
              </a:rPr>
              <a:t>move</a:t>
            </a:r>
            <a:r>
              <a:rPr sz="1300" spc="5" dirty="0">
                <a:latin typeface="Calibri"/>
                <a:cs typeface="Calibri"/>
              </a:rPr>
              <a:t> </a:t>
            </a:r>
            <a:r>
              <a:rPr sz="1300" spc="-10" dirty="0">
                <a:latin typeface="Calibri"/>
                <a:cs typeface="Calibri"/>
              </a:rPr>
              <a:t>to</a:t>
            </a:r>
            <a:r>
              <a:rPr sz="1300" spc="15" dirty="0">
                <a:latin typeface="Calibri"/>
                <a:cs typeface="Calibri"/>
              </a:rPr>
              <a:t> </a:t>
            </a:r>
            <a:r>
              <a:rPr sz="1300" spc="-5" dirty="0">
                <a:latin typeface="Calibri"/>
                <a:cs typeface="Calibri"/>
              </a:rPr>
              <a:t>objective?</a:t>
            </a:r>
            <a:endParaRPr sz="1300" dirty="0">
              <a:latin typeface="Calibri"/>
              <a:cs typeface="Calibri"/>
            </a:endParaRPr>
          </a:p>
          <a:p>
            <a:pPr marL="698500" lvl="1" indent="-228600">
              <a:lnSpc>
                <a:spcPts val="1555"/>
              </a:lnSpc>
              <a:buFont typeface="Arial"/>
              <a:buChar char="•"/>
              <a:tabLst>
                <a:tab pos="697865" algn="l"/>
                <a:tab pos="698500" algn="l"/>
              </a:tabLst>
            </a:pPr>
            <a:r>
              <a:rPr sz="1300" spc="-10" dirty="0">
                <a:latin typeface="Calibri"/>
                <a:cs typeface="Calibri"/>
              </a:rPr>
              <a:t>Pass-the-Hash/credential</a:t>
            </a:r>
            <a:r>
              <a:rPr sz="1300" spc="80" dirty="0">
                <a:latin typeface="Calibri"/>
                <a:cs typeface="Calibri"/>
              </a:rPr>
              <a:t> </a:t>
            </a:r>
            <a:r>
              <a:rPr sz="1300" spc="-5" dirty="0">
                <a:latin typeface="Calibri"/>
                <a:cs typeface="Calibri"/>
              </a:rPr>
              <a:t>reuse,</a:t>
            </a:r>
            <a:r>
              <a:rPr sz="1300" spc="15" dirty="0">
                <a:latin typeface="Calibri"/>
                <a:cs typeface="Calibri"/>
              </a:rPr>
              <a:t> </a:t>
            </a:r>
            <a:r>
              <a:rPr sz="1300" spc="-5" dirty="0">
                <a:latin typeface="Calibri"/>
                <a:cs typeface="Calibri"/>
              </a:rPr>
              <a:t>find</a:t>
            </a:r>
            <a:r>
              <a:rPr sz="1300" spc="35" dirty="0">
                <a:latin typeface="Calibri"/>
                <a:cs typeface="Calibri"/>
              </a:rPr>
              <a:t> </a:t>
            </a:r>
            <a:r>
              <a:rPr sz="1300" spc="-10" dirty="0">
                <a:latin typeface="Calibri"/>
                <a:cs typeface="Calibri"/>
              </a:rPr>
              <a:t>more</a:t>
            </a:r>
            <a:r>
              <a:rPr sz="1300" spc="20" dirty="0">
                <a:latin typeface="Calibri"/>
                <a:cs typeface="Calibri"/>
              </a:rPr>
              <a:t> </a:t>
            </a:r>
            <a:r>
              <a:rPr sz="1300" spc="-10" dirty="0">
                <a:latin typeface="Calibri"/>
                <a:cs typeface="Calibri"/>
              </a:rPr>
              <a:t>data,</a:t>
            </a:r>
            <a:r>
              <a:rPr sz="1300" spc="25" dirty="0">
                <a:latin typeface="Calibri"/>
                <a:cs typeface="Calibri"/>
              </a:rPr>
              <a:t> </a:t>
            </a:r>
            <a:r>
              <a:rPr sz="1300" spc="-10" dirty="0">
                <a:latin typeface="Calibri"/>
                <a:cs typeface="Calibri"/>
              </a:rPr>
              <a:t>waterhole</a:t>
            </a:r>
            <a:r>
              <a:rPr sz="1300" spc="30" dirty="0">
                <a:latin typeface="Calibri"/>
                <a:cs typeface="Calibri"/>
              </a:rPr>
              <a:t> </a:t>
            </a:r>
            <a:r>
              <a:rPr sz="1300" spc="-15" dirty="0">
                <a:latin typeface="Calibri"/>
                <a:cs typeface="Calibri"/>
              </a:rPr>
              <a:t>attacks,</a:t>
            </a:r>
            <a:r>
              <a:rPr sz="1300" spc="35" dirty="0">
                <a:solidFill>
                  <a:srgbClr val="0562C1"/>
                </a:solidFill>
                <a:latin typeface="Calibri"/>
                <a:cs typeface="Calibri"/>
              </a:rPr>
              <a:t> </a:t>
            </a:r>
            <a:r>
              <a:rPr sz="1300" u="sng" spc="-5" dirty="0">
                <a:solidFill>
                  <a:srgbClr val="0562C1"/>
                </a:solidFill>
                <a:uFill>
                  <a:solidFill>
                    <a:srgbClr val="0562C1"/>
                  </a:solidFill>
                </a:uFill>
                <a:latin typeface="Calibri"/>
                <a:cs typeface="Calibri"/>
                <a:hlinkClick r:id="rId3"/>
              </a:rPr>
              <a:t>live-off-the-land</a:t>
            </a:r>
            <a:r>
              <a:rPr sz="1300" spc="70" dirty="0">
                <a:solidFill>
                  <a:srgbClr val="0562C1"/>
                </a:solidFill>
                <a:latin typeface="Calibri"/>
                <a:cs typeface="Calibri"/>
                <a:hlinkClick r:id="rId3"/>
              </a:rPr>
              <a:t> </a:t>
            </a:r>
            <a:r>
              <a:rPr sz="1300" spc="-5" dirty="0">
                <a:latin typeface="Calibri"/>
                <a:cs typeface="Calibri"/>
              </a:rPr>
              <a:t>–</a:t>
            </a:r>
            <a:r>
              <a:rPr sz="1300" spc="15" dirty="0">
                <a:latin typeface="Calibri"/>
                <a:cs typeface="Calibri"/>
              </a:rPr>
              <a:t> </a:t>
            </a:r>
            <a:r>
              <a:rPr sz="1300" spc="-5" dirty="0">
                <a:latin typeface="Calibri"/>
                <a:cs typeface="Calibri"/>
              </a:rPr>
              <a:t>this</a:t>
            </a:r>
            <a:r>
              <a:rPr sz="1300" spc="40" dirty="0">
                <a:latin typeface="Calibri"/>
                <a:cs typeface="Calibri"/>
              </a:rPr>
              <a:t> </a:t>
            </a:r>
            <a:r>
              <a:rPr sz="1300" spc="-5" dirty="0">
                <a:latin typeface="Calibri"/>
                <a:cs typeface="Calibri"/>
              </a:rPr>
              <a:t>phase</a:t>
            </a:r>
            <a:r>
              <a:rPr sz="1300" spc="35" dirty="0">
                <a:latin typeface="Calibri"/>
                <a:cs typeface="Calibri"/>
              </a:rPr>
              <a:t> </a:t>
            </a:r>
            <a:r>
              <a:rPr sz="1300" spc="-5" dirty="0">
                <a:latin typeface="Calibri"/>
                <a:cs typeface="Calibri"/>
              </a:rPr>
              <a:t>is</a:t>
            </a:r>
            <a:r>
              <a:rPr sz="1300" spc="25" dirty="0">
                <a:latin typeface="Calibri"/>
                <a:cs typeface="Calibri"/>
              </a:rPr>
              <a:t> </a:t>
            </a:r>
            <a:r>
              <a:rPr sz="1300" spc="-10" dirty="0">
                <a:latin typeface="Calibri"/>
                <a:cs typeface="Calibri"/>
              </a:rPr>
              <a:t>free-form!</a:t>
            </a:r>
            <a:endParaRPr sz="1300" dirty="0">
              <a:latin typeface="Calibri"/>
              <a:cs typeface="Calibri"/>
            </a:endParaRPr>
          </a:p>
          <a:p>
            <a:pPr marL="1155700" lvl="2" indent="-229235">
              <a:lnSpc>
                <a:spcPct val="100000"/>
              </a:lnSpc>
              <a:spcBef>
                <a:spcPts val="45"/>
              </a:spcBef>
              <a:buFont typeface="Arial"/>
              <a:buChar char="•"/>
              <a:tabLst>
                <a:tab pos="1155065" algn="l"/>
                <a:tab pos="1155700" algn="l"/>
              </a:tabLst>
            </a:pPr>
            <a:r>
              <a:rPr sz="1100" spc="-5" dirty="0">
                <a:latin typeface="Calibri"/>
                <a:cs typeface="Calibri"/>
              </a:rPr>
              <a:t>Techniques</a:t>
            </a:r>
            <a:r>
              <a:rPr sz="1100" spc="-20" dirty="0">
                <a:latin typeface="Calibri"/>
                <a:cs typeface="Calibri"/>
              </a:rPr>
              <a:t> </a:t>
            </a:r>
            <a:r>
              <a:rPr sz="1100" spc="-5" dirty="0">
                <a:latin typeface="Calibri"/>
                <a:cs typeface="Calibri"/>
              </a:rPr>
              <a:t>like</a:t>
            </a:r>
            <a:r>
              <a:rPr sz="1100" dirty="0">
                <a:latin typeface="Calibri"/>
                <a:cs typeface="Calibri"/>
              </a:rPr>
              <a:t> those</a:t>
            </a:r>
            <a:r>
              <a:rPr sz="1100" spc="-20" dirty="0">
                <a:latin typeface="Calibri"/>
                <a:cs typeface="Calibri"/>
              </a:rPr>
              <a:t> </a:t>
            </a:r>
            <a:r>
              <a:rPr sz="1100" dirty="0">
                <a:latin typeface="Calibri"/>
                <a:cs typeface="Calibri"/>
              </a:rPr>
              <a:t>seen</a:t>
            </a:r>
            <a:r>
              <a:rPr sz="1100" spc="-5" dirty="0">
                <a:latin typeface="Calibri"/>
                <a:cs typeface="Calibri"/>
              </a:rPr>
              <a:t> here:</a:t>
            </a:r>
            <a:r>
              <a:rPr sz="1100" dirty="0">
                <a:solidFill>
                  <a:srgbClr val="0562C1"/>
                </a:solidFill>
                <a:latin typeface="Calibri"/>
                <a:cs typeface="Calibri"/>
              </a:rPr>
              <a:t> </a:t>
            </a:r>
            <a:r>
              <a:rPr sz="1100" u="sng" spc="-5" dirty="0">
                <a:solidFill>
                  <a:srgbClr val="0562C1"/>
                </a:solidFill>
                <a:uFill>
                  <a:solidFill>
                    <a:srgbClr val="0562C1"/>
                  </a:solidFill>
                </a:uFill>
                <a:latin typeface="Calibri"/>
                <a:cs typeface="Calibri"/>
                <a:hlinkClick r:id="rId4"/>
              </a:rPr>
              <a:t>https://github.com/glinares/OfficeMalware</a:t>
            </a:r>
            <a:endParaRPr sz="1100" dirty="0">
              <a:latin typeface="Calibri"/>
              <a:cs typeface="Calibri"/>
            </a:endParaRPr>
          </a:p>
          <a:p>
            <a:pPr lvl="2">
              <a:lnSpc>
                <a:spcPct val="100000"/>
              </a:lnSpc>
              <a:spcBef>
                <a:spcPts val="5"/>
              </a:spcBef>
              <a:buFont typeface="Arial"/>
              <a:buChar char="•"/>
            </a:pPr>
            <a:endParaRPr sz="1200" dirty="0">
              <a:latin typeface="Calibri"/>
              <a:cs typeface="Calibri"/>
            </a:endParaRPr>
          </a:p>
          <a:p>
            <a:pPr marL="241300" indent="-228600">
              <a:lnSpc>
                <a:spcPct val="100000"/>
              </a:lnSpc>
              <a:buFont typeface="Arial"/>
              <a:buChar char="•"/>
              <a:tabLst>
                <a:tab pos="240665" algn="l"/>
                <a:tab pos="241300" algn="l"/>
              </a:tabLst>
            </a:pPr>
            <a:r>
              <a:rPr sz="1500" spc="-5" dirty="0">
                <a:latin typeface="Calibri"/>
                <a:cs typeface="Calibri"/>
              </a:rPr>
              <a:t>Actions</a:t>
            </a:r>
            <a:r>
              <a:rPr sz="1500" spc="-35" dirty="0">
                <a:latin typeface="Calibri"/>
                <a:cs typeface="Calibri"/>
              </a:rPr>
              <a:t> </a:t>
            </a:r>
            <a:r>
              <a:rPr sz="1500" b="1" spc="-5" dirty="0">
                <a:latin typeface="Calibri"/>
                <a:cs typeface="Calibri"/>
              </a:rPr>
              <a:t>on</a:t>
            </a:r>
            <a:r>
              <a:rPr sz="1500" b="1" spc="-10" dirty="0">
                <a:latin typeface="Calibri"/>
                <a:cs typeface="Calibri"/>
              </a:rPr>
              <a:t> </a:t>
            </a:r>
            <a:r>
              <a:rPr sz="1500" b="1" spc="-5" dirty="0">
                <a:latin typeface="Calibri"/>
                <a:cs typeface="Calibri"/>
              </a:rPr>
              <a:t>objective</a:t>
            </a:r>
            <a:endParaRPr sz="1500" dirty="0">
              <a:latin typeface="Calibri"/>
              <a:cs typeface="Calibri"/>
            </a:endParaRPr>
          </a:p>
          <a:p>
            <a:pPr marL="698500" marR="5080" lvl="1" indent="-228600">
              <a:lnSpc>
                <a:spcPts val="1250"/>
              </a:lnSpc>
              <a:spcBef>
                <a:spcPts val="800"/>
              </a:spcBef>
              <a:buFont typeface="Arial"/>
              <a:buChar char="•"/>
              <a:tabLst>
                <a:tab pos="697865" algn="l"/>
                <a:tab pos="698500" algn="l"/>
              </a:tabLst>
            </a:pPr>
            <a:r>
              <a:rPr sz="1300" spc="-40" dirty="0">
                <a:latin typeface="Calibri"/>
                <a:cs typeface="Calibri"/>
              </a:rPr>
              <a:t>Yay</a:t>
            </a:r>
            <a:r>
              <a:rPr sz="1300" spc="10" dirty="0">
                <a:latin typeface="Calibri"/>
                <a:cs typeface="Calibri"/>
              </a:rPr>
              <a:t> </a:t>
            </a:r>
            <a:r>
              <a:rPr sz="1300" spc="-10" dirty="0">
                <a:latin typeface="Calibri"/>
                <a:cs typeface="Calibri"/>
              </a:rPr>
              <a:t>you</a:t>
            </a:r>
            <a:r>
              <a:rPr sz="1300" spc="15" dirty="0">
                <a:latin typeface="Calibri"/>
                <a:cs typeface="Calibri"/>
              </a:rPr>
              <a:t> </a:t>
            </a:r>
            <a:r>
              <a:rPr sz="1300" spc="-10" dirty="0">
                <a:latin typeface="Calibri"/>
                <a:cs typeface="Calibri"/>
              </a:rPr>
              <a:t>got</a:t>
            </a:r>
            <a:r>
              <a:rPr sz="1300" spc="25" dirty="0">
                <a:latin typeface="Calibri"/>
                <a:cs typeface="Calibri"/>
              </a:rPr>
              <a:t> </a:t>
            </a:r>
            <a:r>
              <a:rPr sz="1300" spc="-5" dirty="0">
                <a:latin typeface="Calibri"/>
                <a:cs typeface="Calibri"/>
              </a:rPr>
              <a:t>here!</a:t>
            </a:r>
            <a:r>
              <a:rPr sz="1300" spc="20" dirty="0">
                <a:latin typeface="Calibri"/>
                <a:cs typeface="Calibri"/>
              </a:rPr>
              <a:t> </a:t>
            </a:r>
            <a:r>
              <a:rPr sz="1300" spc="-40" dirty="0">
                <a:latin typeface="Calibri"/>
                <a:cs typeface="Calibri"/>
              </a:rPr>
              <a:t>Test</a:t>
            </a:r>
            <a:r>
              <a:rPr sz="1300" spc="25" dirty="0">
                <a:latin typeface="Calibri"/>
                <a:cs typeface="Calibri"/>
              </a:rPr>
              <a:t> </a:t>
            </a:r>
            <a:r>
              <a:rPr sz="1300" spc="-5" dirty="0">
                <a:latin typeface="Calibri"/>
                <a:cs typeface="Calibri"/>
              </a:rPr>
              <a:t>scenarios</a:t>
            </a:r>
            <a:r>
              <a:rPr sz="1300" spc="35" dirty="0">
                <a:latin typeface="Calibri"/>
                <a:cs typeface="Calibri"/>
              </a:rPr>
              <a:t> </a:t>
            </a:r>
            <a:r>
              <a:rPr sz="1300" spc="-10" dirty="0">
                <a:latin typeface="Calibri"/>
                <a:cs typeface="Calibri"/>
              </a:rPr>
              <a:t>for</a:t>
            </a:r>
            <a:r>
              <a:rPr sz="1300" spc="15" dirty="0">
                <a:latin typeface="Calibri"/>
                <a:cs typeface="Calibri"/>
              </a:rPr>
              <a:t> </a:t>
            </a:r>
            <a:r>
              <a:rPr sz="1300" spc="-10" dirty="0">
                <a:latin typeface="Calibri"/>
                <a:cs typeface="Calibri"/>
              </a:rPr>
              <a:t>your</a:t>
            </a:r>
            <a:r>
              <a:rPr sz="1300" spc="5" dirty="0">
                <a:latin typeface="Calibri"/>
                <a:cs typeface="Calibri"/>
              </a:rPr>
              <a:t> </a:t>
            </a:r>
            <a:r>
              <a:rPr sz="1300" spc="-10" dirty="0">
                <a:latin typeface="Calibri"/>
                <a:cs typeface="Calibri"/>
              </a:rPr>
              <a:t>customer:</a:t>
            </a:r>
            <a:r>
              <a:rPr sz="1300" spc="40" dirty="0">
                <a:latin typeface="Calibri"/>
                <a:cs typeface="Calibri"/>
              </a:rPr>
              <a:t> </a:t>
            </a:r>
            <a:r>
              <a:rPr sz="1300" spc="-10" dirty="0">
                <a:latin typeface="Calibri"/>
                <a:cs typeface="Calibri"/>
              </a:rPr>
              <a:t>what</a:t>
            </a:r>
            <a:r>
              <a:rPr sz="1300" spc="25" dirty="0">
                <a:latin typeface="Calibri"/>
                <a:cs typeface="Calibri"/>
              </a:rPr>
              <a:t> </a:t>
            </a:r>
            <a:r>
              <a:rPr sz="1300" spc="-10" dirty="0">
                <a:latin typeface="Calibri"/>
                <a:cs typeface="Calibri"/>
              </a:rPr>
              <a:t>can</a:t>
            </a:r>
            <a:r>
              <a:rPr sz="1300" spc="10" dirty="0">
                <a:latin typeface="Calibri"/>
                <a:cs typeface="Calibri"/>
              </a:rPr>
              <a:t> </a:t>
            </a:r>
            <a:r>
              <a:rPr sz="1300" spc="-10" dirty="0">
                <a:latin typeface="Calibri"/>
                <a:cs typeface="Calibri"/>
              </a:rPr>
              <a:t>you</a:t>
            </a:r>
            <a:r>
              <a:rPr sz="1300" spc="30" dirty="0">
                <a:latin typeface="Calibri"/>
                <a:cs typeface="Calibri"/>
              </a:rPr>
              <a:t> </a:t>
            </a:r>
            <a:r>
              <a:rPr sz="1300" spc="-5" dirty="0">
                <a:latin typeface="Calibri"/>
                <a:cs typeface="Calibri"/>
              </a:rPr>
              <a:t>do</a:t>
            </a:r>
            <a:r>
              <a:rPr sz="1300" spc="15" dirty="0">
                <a:latin typeface="Calibri"/>
                <a:cs typeface="Calibri"/>
              </a:rPr>
              <a:t> </a:t>
            </a:r>
            <a:r>
              <a:rPr sz="1300" spc="-10" dirty="0">
                <a:latin typeface="Calibri"/>
                <a:cs typeface="Calibri"/>
              </a:rPr>
              <a:t>to</a:t>
            </a:r>
            <a:r>
              <a:rPr sz="1300" spc="20" dirty="0">
                <a:latin typeface="Calibri"/>
                <a:cs typeface="Calibri"/>
              </a:rPr>
              <a:t> </a:t>
            </a:r>
            <a:r>
              <a:rPr sz="1300" spc="-10" dirty="0">
                <a:latin typeface="Calibri"/>
                <a:cs typeface="Calibri"/>
              </a:rPr>
              <a:t>get</a:t>
            </a:r>
            <a:r>
              <a:rPr sz="1300" spc="25" dirty="0">
                <a:latin typeface="Calibri"/>
                <a:cs typeface="Calibri"/>
              </a:rPr>
              <a:t> </a:t>
            </a:r>
            <a:r>
              <a:rPr sz="1300" spc="-10" dirty="0">
                <a:latin typeface="Calibri"/>
                <a:cs typeface="Calibri"/>
              </a:rPr>
              <a:t>detected?</a:t>
            </a:r>
            <a:r>
              <a:rPr sz="1300" spc="35" dirty="0">
                <a:latin typeface="Calibri"/>
                <a:cs typeface="Calibri"/>
              </a:rPr>
              <a:t> </a:t>
            </a:r>
            <a:r>
              <a:rPr sz="1300" spc="-5" dirty="0">
                <a:latin typeface="Calibri"/>
                <a:cs typeface="Calibri"/>
              </a:rPr>
              <a:t>If</a:t>
            </a:r>
            <a:r>
              <a:rPr sz="1300" spc="15" dirty="0">
                <a:latin typeface="Calibri"/>
                <a:cs typeface="Calibri"/>
              </a:rPr>
              <a:t> </a:t>
            </a:r>
            <a:r>
              <a:rPr sz="1300" spc="-5" dirty="0">
                <a:latin typeface="Calibri"/>
                <a:cs typeface="Calibri"/>
              </a:rPr>
              <a:t>in</a:t>
            </a:r>
            <a:r>
              <a:rPr sz="1300" spc="25" dirty="0">
                <a:latin typeface="Calibri"/>
                <a:cs typeface="Calibri"/>
              </a:rPr>
              <a:t> </a:t>
            </a:r>
            <a:r>
              <a:rPr sz="1300" spc="-5" dirty="0">
                <a:latin typeface="Calibri"/>
                <a:cs typeface="Calibri"/>
              </a:rPr>
              <a:t>ROE,</a:t>
            </a:r>
            <a:r>
              <a:rPr sz="1300" dirty="0">
                <a:latin typeface="Calibri"/>
                <a:cs typeface="Calibri"/>
              </a:rPr>
              <a:t> </a:t>
            </a:r>
            <a:r>
              <a:rPr sz="1300" spc="-10" dirty="0">
                <a:latin typeface="Calibri"/>
                <a:cs typeface="Calibri"/>
              </a:rPr>
              <a:t>are</a:t>
            </a:r>
            <a:r>
              <a:rPr sz="1300" spc="5" dirty="0">
                <a:latin typeface="Calibri"/>
                <a:cs typeface="Calibri"/>
              </a:rPr>
              <a:t> </a:t>
            </a:r>
            <a:r>
              <a:rPr sz="1300" spc="-10" dirty="0">
                <a:latin typeface="Calibri"/>
                <a:cs typeface="Calibri"/>
              </a:rPr>
              <a:t>you</a:t>
            </a:r>
            <a:r>
              <a:rPr sz="1300" spc="25" dirty="0">
                <a:latin typeface="Calibri"/>
                <a:cs typeface="Calibri"/>
              </a:rPr>
              <a:t> </a:t>
            </a:r>
            <a:r>
              <a:rPr sz="1300" spc="-5" dirty="0">
                <a:latin typeface="Calibri"/>
                <a:cs typeface="Calibri"/>
              </a:rPr>
              <a:t>able</a:t>
            </a:r>
            <a:r>
              <a:rPr sz="1300" spc="15" dirty="0">
                <a:latin typeface="Calibri"/>
                <a:cs typeface="Calibri"/>
              </a:rPr>
              <a:t> </a:t>
            </a:r>
            <a:r>
              <a:rPr sz="1300" spc="-10" dirty="0">
                <a:latin typeface="Calibri"/>
                <a:cs typeface="Calibri"/>
              </a:rPr>
              <a:t>to</a:t>
            </a:r>
            <a:r>
              <a:rPr sz="1300" spc="25" dirty="0">
                <a:latin typeface="Calibri"/>
                <a:cs typeface="Calibri"/>
              </a:rPr>
              <a:t> </a:t>
            </a:r>
            <a:r>
              <a:rPr sz="1300" spc="-10" dirty="0">
                <a:latin typeface="Calibri"/>
                <a:cs typeface="Calibri"/>
              </a:rPr>
              <a:t>extract</a:t>
            </a:r>
            <a:r>
              <a:rPr sz="1300" spc="20" dirty="0">
                <a:latin typeface="Calibri"/>
                <a:cs typeface="Calibri"/>
              </a:rPr>
              <a:t> </a:t>
            </a:r>
            <a:r>
              <a:rPr sz="1300" spc="-10" dirty="0">
                <a:latin typeface="Calibri"/>
                <a:cs typeface="Calibri"/>
              </a:rPr>
              <a:t>data?</a:t>
            </a:r>
            <a:r>
              <a:rPr sz="1300" spc="15" dirty="0">
                <a:latin typeface="Calibri"/>
                <a:cs typeface="Calibri"/>
              </a:rPr>
              <a:t> </a:t>
            </a:r>
            <a:r>
              <a:rPr sz="1300" spc="-5" dirty="0">
                <a:latin typeface="Calibri"/>
                <a:cs typeface="Calibri"/>
              </a:rPr>
              <a:t>Consider</a:t>
            </a:r>
            <a:r>
              <a:rPr sz="1300" spc="30" dirty="0">
                <a:latin typeface="Calibri"/>
                <a:cs typeface="Calibri"/>
              </a:rPr>
              <a:t> </a:t>
            </a:r>
            <a:r>
              <a:rPr sz="1300" spc="-5" dirty="0">
                <a:latin typeface="Calibri"/>
                <a:cs typeface="Calibri"/>
              </a:rPr>
              <a:t>telling </a:t>
            </a:r>
            <a:r>
              <a:rPr sz="1300" dirty="0">
                <a:latin typeface="Calibri"/>
                <a:cs typeface="Calibri"/>
              </a:rPr>
              <a:t> </a:t>
            </a:r>
            <a:r>
              <a:rPr sz="1300" spc="-10" dirty="0">
                <a:latin typeface="Calibri"/>
                <a:cs typeface="Calibri"/>
              </a:rPr>
              <a:t>your</a:t>
            </a:r>
            <a:r>
              <a:rPr sz="1300" spc="5" dirty="0">
                <a:latin typeface="Calibri"/>
                <a:cs typeface="Calibri"/>
              </a:rPr>
              <a:t> </a:t>
            </a:r>
            <a:r>
              <a:rPr sz="1300" spc="-10" dirty="0">
                <a:latin typeface="Calibri"/>
                <a:cs typeface="Calibri"/>
              </a:rPr>
              <a:t>customer</a:t>
            </a:r>
            <a:r>
              <a:rPr sz="1300" spc="20" dirty="0">
                <a:latin typeface="Calibri"/>
                <a:cs typeface="Calibri"/>
              </a:rPr>
              <a:t> </a:t>
            </a:r>
            <a:r>
              <a:rPr sz="1300" spc="-15" dirty="0">
                <a:latin typeface="Calibri"/>
                <a:cs typeface="Calibri"/>
              </a:rPr>
              <a:t>you’re</a:t>
            </a:r>
            <a:r>
              <a:rPr sz="1300" spc="-5" dirty="0">
                <a:latin typeface="Calibri"/>
                <a:cs typeface="Calibri"/>
              </a:rPr>
              <a:t> here</a:t>
            </a:r>
            <a:r>
              <a:rPr sz="1300" spc="5" dirty="0">
                <a:latin typeface="Calibri"/>
                <a:cs typeface="Calibri"/>
              </a:rPr>
              <a:t> </a:t>
            </a:r>
            <a:r>
              <a:rPr sz="1300" spc="-5" dirty="0">
                <a:latin typeface="Calibri"/>
                <a:cs typeface="Calibri"/>
              </a:rPr>
              <a:t>and</a:t>
            </a:r>
            <a:r>
              <a:rPr sz="1300" spc="20" dirty="0">
                <a:latin typeface="Calibri"/>
                <a:cs typeface="Calibri"/>
              </a:rPr>
              <a:t> </a:t>
            </a:r>
            <a:r>
              <a:rPr sz="1300" spc="-10" dirty="0">
                <a:latin typeface="Calibri"/>
                <a:cs typeface="Calibri"/>
              </a:rPr>
              <a:t>propose</a:t>
            </a:r>
            <a:r>
              <a:rPr sz="1300" spc="30" dirty="0">
                <a:latin typeface="Calibri"/>
                <a:cs typeface="Calibri"/>
              </a:rPr>
              <a:t> </a:t>
            </a:r>
            <a:r>
              <a:rPr sz="1300" spc="-5" dirty="0">
                <a:latin typeface="Calibri"/>
                <a:cs typeface="Calibri"/>
              </a:rPr>
              <a:t>a</a:t>
            </a:r>
            <a:r>
              <a:rPr sz="1300" spc="5" dirty="0">
                <a:latin typeface="Calibri"/>
                <a:cs typeface="Calibri"/>
              </a:rPr>
              <a:t> </a:t>
            </a:r>
            <a:r>
              <a:rPr sz="1300" spc="-5" dirty="0">
                <a:latin typeface="Calibri"/>
                <a:cs typeface="Calibri"/>
              </a:rPr>
              <a:t>red+blue</a:t>
            </a:r>
            <a:r>
              <a:rPr sz="1300" spc="5" dirty="0">
                <a:latin typeface="Calibri"/>
                <a:cs typeface="Calibri"/>
              </a:rPr>
              <a:t> </a:t>
            </a:r>
            <a:r>
              <a:rPr sz="1300" b="1" spc="-5" dirty="0">
                <a:latin typeface="Calibri"/>
                <a:cs typeface="Calibri"/>
              </a:rPr>
              <a:t>noise-making</a:t>
            </a:r>
            <a:r>
              <a:rPr sz="1300" b="1" spc="30" dirty="0">
                <a:latin typeface="Calibri"/>
                <a:cs typeface="Calibri"/>
              </a:rPr>
              <a:t> </a:t>
            </a:r>
            <a:r>
              <a:rPr sz="1300" spc="-55" dirty="0">
                <a:latin typeface="Calibri"/>
                <a:cs typeface="Calibri"/>
              </a:rPr>
              <a:t>day.</a:t>
            </a:r>
            <a:endParaRPr sz="1300" dirty="0">
              <a:latin typeface="Calibri"/>
              <a:cs typeface="Calibri"/>
            </a:endParaRPr>
          </a:p>
        </p:txBody>
      </p:sp>
      <p:sp>
        <p:nvSpPr>
          <p:cNvPr id="6" name="Footer Placeholder 5">
            <a:extLst>
              <a:ext uri="{FF2B5EF4-FFF2-40B4-BE49-F238E27FC236}">
                <a16:creationId xmlns:a16="http://schemas.microsoft.com/office/drawing/2014/main" id="{AFD26511-0609-4CE7-A895-0D8572ED0472}"/>
              </a:ext>
            </a:extLst>
          </p:cNvPr>
          <p:cNvSpPr>
            <a:spLocks noGrp="1"/>
          </p:cNvSpPr>
          <p:nvPr>
            <p:ph type="ftr" sz="quarter" idx="5"/>
          </p:nvPr>
        </p:nvSpPr>
        <p:spPr/>
        <p:txBody>
          <a:bodyPr/>
          <a:lstStyle/>
          <a:p>
            <a:pPr>
              <a:lnSpc>
                <a:spcPts val="1710"/>
              </a:lnSpc>
            </a:pPr>
            <a:r>
              <a:rPr lang="en-US" spc="-10"/>
              <a:t>Real-world systems: ethical hacking practicum – UW Summer 2021</a:t>
            </a:r>
            <a:endParaRPr lang="en-US" spc="-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127454"/>
            <a:ext cx="3948429" cy="635000"/>
          </a:xfrm>
          <a:prstGeom prst="rect">
            <a:avLst/>
          </a:prstGeom>
        </p:spPr>
        <p:txBody>
          <a:bodyPr vert="horz" wrap="square" lIns="0" tIns="12065" rIns="0" bIns="0" rtlCol="0">
            <a:spAutoFit/>
          </a:bodyPr>
          <a:lstStyle/>
          <a:p>
            <a:pPr marL="12700">
              <a:lnSpc>
                <a:spcPct val="100000"/>
              </a:lnSpc>
              <a:spcBef>
                <a:spcPts val="95"/>
              </a:spcBef>
            </a:pPr>
            <a:r>
              <a:rPr sz="4000" spc="-15" dirty="0"/>
              <a:t>After</a:t>
            </a:r>
            <a:r>
              <a:rPr sz="4000" spc="-50" dirty="0"/>
              <a:t> </a:t>
            </a:r>
            <a:r>
              <a:rPr sz="4000" spc="-10" dirty="0"/>
              <a:t>the</a:t>
            </a:r>
            <a:r>
              <a:rPr sz="4000" spc="-30" dirty="0"/>
              <a:t> </a:t>
            </a:r>
            <a:r>
              <a:rPr sz="4000" spc="-15" dirty="0"/>
              <a:t>operation</a:t>
            </a:r>
            <a:endParaRPr sz="4000"/>
          </a:p>
        </p:txBody>
      </p:sp>
      <p:sp>
        <p:nvSpPr>
          <p:cNvPr id="3" name="object 3"/>
          <p:cNvSpPr txBox="1"/>
          <p:nvPr/>
        </p:nvSpPr>
        <p:spPr>
          <a:xfrm>
            <a:off x="916939" y="924240"/>
            <a:ext cx="9761855" cy="4867910"/>
          </a:xfrm>
          <a:prstGeom prst="rect">
            <a:avLst/>
          </a:prstGeom>
        </p:spPr>
        <p:txBody>
          <a:bodyPr vert="horz" wrap="square" lIns="0" tIns="135255" rIns="0" bIns="0" rtlCol="0">
            <a:spAutoFit/>
          </a:bodyPr>
          <a:lstStyle/>
          <a:p>
            <a:pPr marL="241300" indent="-228600">
              <a:lnSpc>
                <a:spcPct val="100000"/>
              </a:lnSpc>
              <a:spcBef>
                <a:spcPts val="1065"/>
              </a:spcBef>
              <a:buFont typeface="Arial"/>
              <a:buChar char="•"/>
              <a:tabLst>
                <a:tab pos="241300" algn="l"/>
              </a:tabLst>
            </a:pPr>
            <a:r>
              <a:rPr sz="2800" b="1" spc="-10" dirty="0">
                <a:latin typeface="Calibri"/>
                <a:cs typeface="Calibri"/>
              </a:rPr>
              <a:t>Consult</a:t>
            </a:r>
            <a:endParaRPr sz="2800">
              <a:latin typeface="Calibri"/>
              <a:cs typeface="Calibri"/>
            </a:endParaRPr>
          </a:p>
          <a:p>
            <a:pPr marL="698500" lvl="1" indent="-228600">
              <a:lnSpc>
                <a:spcPct val="100000"/>
              </a:lnSpc>
              <a:spcBef>
                <a:spcPts val="830"/>
              </a:spcBef>
              <a:buFont typeface="Arial"/>
              <a:buChar char="•"/>
              <a:tabLst>
                <a:tab pos="698500" algn="l"/>
              </a:tabLst>
            </a:pPr>
            <a:r>
              <a:rPr sz="2400" spc="-20" dirty="0">
                <a:latin typeface="Calibri"/>
                <a:cs typeface="Calibri"/>
              </a:rPr>
              <a:t>Post-op</a:t>
            </a:r>
            <a:r>
              <a:rPr sz="2400" spc="-15" dirty="0">
                <a:latin typeface="Calibri"/>
                <a:cs typeface="Calibri"/>
              </a:rPr>
              <a:t> brainstorm</a:t>
            </a:r>
            <a:endParaRPr sz="2400">
              <a:latin typeface="Calibri"/>
              <a:cs typeface="Calibri"/>
            </a:endParaRPr>
          </a:p>
          <a:p>
            <a:pPr marL="1155700" lvl="2" indent="-229235">
              <a:lnSpc>
                <a:spcPct val="100000"/>
              </a:lnSpc>
              <a:spcBef>
                <a:spcPts val="330"/>
              </a:spcBef>
              <a:buFont typeface="Arial"/>
              <a:buChar char="•"/>
              <a:tabLst>
                <a:tab pos="1155065" algn="l"/>
                <a:tab pos="1155700" algn="l"/>
              </a:tabLst>
            </a:pPr>
            <a:r>
              <a:rPr sz="2000" dirty="0">
                <a:latin typeface="Calibri"/>
                <a:cs typeface="Calibri"/>
              </a:rPr>
              <a:t>Which</a:t>
            </a:r>
            <a:r>
              <a:rPr sz="2000" spc="-20" dirty="0">
                <a:latin typeface="Calibri"/>
                <a:cs typeface="Calibri"/>
              </a:rPr>
              <a:t> </a:t>
            </a:r>
            <a:r>
              <a:rPr sz="2000" spc="-5" dirty="0">
                <a:latin typeface="Calibri"/>
                <a:cs typeface="Calibri"/>
              </a:rPr>
              <a:t>scenarios</a:t>
            </a:r>
            <a:r>
              <a:rPr sz="2000" spc="10" dirty="0">
                <a:latin typeface="Calibri"/>
                <a:cs typeface="Calibri"/>
              </a:rPr>
              <a:t> </a:t>
            </a:r>
            <a:r>
              <a:rPr sz="2000" dirty="0">
                <a:latin typeface="Calibri"/>
                <a:cs typeface="Calibri"/>
              </a:rPr>
              <a:t>did</a:t>
            </a:r>
            <a:r>
              <a:rPr sz="2000" spc="-5" dirty="0">
                <a:latin typeface="Calibri"/>
                <a:cs typeface="Calibri"/>
              </a:rPr>
              <a:t> </a:t>
            </a:r>
            <a:r>
              <a:rPr sz="2000" spc="-10" dirty="0">
                <a:latin typeface="Calibri"/>
                <a:cs typeface="Calibri"/>
              </a:rPr>
              <a:t>you</a:t>
            </a:r>
            <a:r>
              <a:rPr sz="2000" spc="-30" dirty="0">
                <a:latin typeface="Calibri"/>
                <a:cs typeface="Calibri"/>
              </a:rPr>
              <a:t> </a:t>
            </a:r>
            <a:r>
              <a:rPr sz="2000" spc="-5" dirty="0">
                <a:latin typeface="Calibri"/>
                <a:cs typeface="Calibri"/>
              </a:rPr>
              <a:t>meet,</a:t>
            </a:r>
            <a:r>
              <a:rPr sz="2000" spc="15" dirty="0">
                <a:latin typeface="Calibri"/>
                <a:cs typeface="Calibri"/>
              </a:rPr>
              <a:t> </a:t>
            </a:r>
            <a:r>
              <a:rPr sz="2000" spc="-5" dirty="0">
                <a:latin typeface="Calibri"/>
                <a:cs typeface="Calibri"/>
              </a:rPr>
              <a:t>which </a:t>
            </a:r>
            <a:r>
              <a:rPr sz="2000" dirty="0">
                <a:latin typeface="Calibri"/>
                <a:cs typeface="Calibri"/>
              </a:rPr>
              <a:t>did</a:t>
            </a:r>
            <a:r>
              <a:rPr sz="2000" spc="-5" dirty="0">
                <a:latin typeface="Calibri"/>
                <a:cs typeface="Calibri"/>
              </a:rPr>
              <a:t> </a:t>
            </a:r>
            <a:r>
              <a:rPr sz="2000" spc="-10" dirty="0">
                <a:latin typeface="Calibri"/>
                <a:cs typeface="Calibri"/>
              </a:rPr>
              <a:t>you</a:t>
            </a:r>
            <a:r>
              <a:rPr sz="2000" spc="-25" dirty="0">
                <a:latin typeface="Calibri"/>
                <a:cs typeface="Calibri"/>
              </a:rPr>
              <a:t> </a:t>
            </a:r>
            <a:r>
              <a:rPr sz="2000" spc="-5" dirty="0">
                <a:latin typeface="Calibri"/>
                <a:cs typeface="Calibri"/>
              </a:rPr>
              <a:t>miss?</a:t>
            </a:r>
            <a:endParaRPr sz="2000">
              <a:latin typeface="Calibri"/>
              <a:cs typeface="Calibri"/>
            </a:endParaRPr>
          </a:p>
          <a:p>
            <a:pPr marL="1155700" lvl="2" indent="-229235">
              <a:lnSpc>
                <a:spcPct val="100000"/>
              </a:lnSpc>
              <a:spcBef>
                <a:spcPts val="300"/>
              </a:spcBef>
              <a:buFont typeface="Arial"/>
              <a:buChar char="•"/>
              <a:tabLst>
                <a:tab pos="1155065" algn="l"/>
                <a:tab pos="1155700" algn="l"/>
              </a:tabLst>
            </a:pPr>
            <a:r>
              <a:rPr sz="2000" spc="-5" dirty="0">
                <a:latin typeface="Calibri"/>
                <a:cs typeface="Calibri"/>
              </a:rPr>
              <a:t>What</a:t>
            </a:r>
            <a:r>
              <a:rPr sz="2000" spc="-10" dirty="0">
                <a:latin typeface="Calibri"/>
                <a:cs typeface="Calibri"/>
              </a:rPr>
              <a:t> are</a:t>
            </a:r>
            <a:r>
              <a:rPr sz="2000" spc="5" dirty="0">
                <a:latin typeface="Calibri"/>
                <a:cs typeface="Calibri"/>
              </a:rPr>
              <a:t> </a:t>
            </a:r>
            <a:r>
              <a:rPr sz="2000" dirty="0">
                <a:latin typeface="Calibri"/>
                <a:cs typeface="Calibri"/>
              </a:rPr>
              <a:t>the</a:t>
            </a:r>
            <a:r>
              <a:rPr sz="2000" spc="5" dirty="0">
                <a:latin typeface="Calibri"/>
                <a:cs typeface="Calibri"/>
              </a:rPr>
              <a:t> </a:t>
            </a:r>
            <a:r>
              <a:rPr sz="2000" b="1" spc="-5" dirty="0">
                <a:latin typeface="Calibri"/>
                <a:cs typeface="Calibri"/>
              </a:rPr>
              <a:t>metrics</a:t>
            </a:r>
            <a:r>
              <a:rPr sz="2000" b="1" spc="-15" dirty="0">
                <a:latin typeface="Calibri"/>
                <a:cs typeface="Calibri"/>
              </a:rPr>
              <a:t> </a:t>
            </a:r>
            <a:r>
              <a:rPr sz="2000" spc="-10" dirty="0">
                <a:latin typeface="Calibri"/>
                <a:cs typeface="Calibri"/>
              </a:rPr>
              <a:t>you</a:t>
            </a:r>
            <a:r>
              <a:rPr sz="2000" spc="-25" dirty="0">
                <a:latin typeface="Calibri"/>
                <a:cs typeface="Calibri"/>
              </a:rPr>
              <a:t> </a:t>
            </a:r>
            <a:r>
              <a:rPr sz="2000" spc="-5" dirty="0">
                <a:latin typeface="Calibri"/>
                <a:cs typeface="Calibri"/>
              </a:rPr>
              <a:t>defined</a:t>
            </a:r>
            <a:r>
              <a:rPr sz="2000" spc="-10" dirty="0">
                <a:latin typeface="Calibri"/>
                <a:cs typeface="Calibri"/>
              </a:rPr>
              <a:t> </a:t>
            </a:r>
            <a:r>
              <a:rPr sz="2000" spc="-15" dirty="0">
                <a:latin typeface="Calibri"/>
                <a:cs typeface="Calibri"/>
              </a:rPr>
              <a:t>at</a:t>
            </a:r>
            <a:r>
              <a:rPr sz="2000" spc="10" dirty="0">
                <a:latin typeface="Calibri"/>
                <a:cs typeface="Calibri"/>
              </a:rPr>
              <a:t> </a:t>
            </a:r>
            <a:r>
              <a:rPr sz="2000" dirty="0">
                <a:latin typeface="Calibri"/>
                <a:cs typeface="Calibri"/>
              </a:rPr>
              <a:t>the</a:t>
            </a:r>
            <a:r>
              <a:rPr sz="2000" spc="5" dirty="0">
                <a:latin typeface="Calibri"/>
                <a:cs typeface="Calibri"/>
              </a:rPr>
              <a:t> </a:t>
            </a:r>
            <a:r>
              <a:rPr sz="2000" dirty="0">
                <a:latin typeface="Calibri"/>
                <a:cs typeface="Calibri"/>
              </a:rPr>
              <a:t>beginning</a:t>
            </a:r>
            <a:r>
              <a:rPr sz="2000" spc="-25" dirty="0">
                <a:latin typeface="Calibri"/>
                <a:cs typeface="Calibri"/>
              </a:rPr>
              <a:t> </a:t>
            </a:r>
            <a:r>
              <a:rPr sz="2000" spc="-5" dirty="0">
                <a:latin typeface="Calibri"/>
                <a:cs typeface="Calibri"/>
              </a:rPr>
              <a:t>of </a:t>
            </a:r>
            <a:r>
              <a:rPr sz="2000" dirty="0">
                <a:latin typeface="Calibri"/>
                <a:cs typeface="Calibri"/>
              </a:rPr>
              <a:t>the</a:t>
            </a:r>
            <a:r>
              <a:rPr sz="2000" spc="5" dirty="0">
                <a:latin typeface="Calibri"/>
                <a:cs typeface="Calibri"/>
              </a:rPr>
              <a:t> </a:t>
            </a:r>
            <a:r>
              <a:rPr sz="2000" spc="-10" dirty="0">
                <a:latin typeface="Calibri"/>
                <a:cs typeface="Calibri"/>
              </a:rPr>
              <a:t>engagement?</a:t>
            </a:r>
            <a:endParaRPr sz="2000">
              <a:latin typeface="Calibri"/>
              <a:cs typeface="Calibri"/>
            </a:endParaRPr>
          </a:p>
          <a:p>
            <a:pPr marL="1155700" lvl="2" indent="-229235">
              <a:lnSpc>
                <a:spcPct val="100000"/>
              </a:lnSpc>
              <a:spcBef>
                <a:spcPts val="300"/>
              </a:spcBef>
              <a:buFont typeface="Arial"/>
              <a:buChar char="•"/>
              <a:tabLst>
                <a:tab pos="1155065" algn="l"/>
                <a:tab pos="1155700" algn="l"/>
              </a:tabLst>
            </a:pPr>
            <a:r>
              <a:rPr sz="2000" spc="-10" dirty="0">
                <a:latin typeface="Calibri"/>
                <a:cs typeface="Calibri"/>
              </a:rPr>
              <a:t>Are</a:t>
            </a:r>
            <a:r>
              <a:rPr sz="2000" dirty="0">
                <a:latin typeface="Calibri"/>
                <a:cs typeface="Calibri"/>
              </a:rPr>
              <a:t> </a:t>
            </a:r>
            <a:r>
              <a:rPr sz="2000" spc="-10" dirty="0">
                <a:latin typeface="Calibri"/>
                <a:cs typeface="Calibri"/>
              </a:rPr>
              <a:t>there</a:t>
            </a:r>
            <a:r>
              <a:rPr sz="2000" spc="5" dirty="0">
                <a:latin typeface="Calibri"/>
                <a:cs typeface="Calibri"/>
              </a:rPr>
              <a:t> </a:t>
            </a:r>
            <a:r>
              <a:rPr sz="2000" spc="-5" dirty="0">
                <a:latin typeface="Calibri"/>
                <a:cs typeface="Calibri"/>
              </a:rPr>
              <a:t>new</a:t>
            </a:r>
            <a:r>
              <a:rPr sz="2000" spc="-10" dirty="0">
                <a:latin typeface="Calibri"/>
                <a:cs typeface="Calibri"/>
              </a:rPr>
              <a:t> </a:t>
            </a:r>
            <a:r>
              <a:rPr sz="2000" b="1" spc="-10" dirty="0">
                <a:latin typeface="Calibri"/>
                <a:cs typeface="Calibri"/>
              </a:rPr>
              <a:t>unexpected</a:t>
            </a:r>
            <a:r>
              <a:rPr sz="2000" b="1" dirty="0">
                <a:latin typeface="Calibri"/>
                <a:cs typeface="Calibri"/>
              </a:rPr>
              <a:t> </a:t>
            </a:r>
            <a:r>
              <a:rPr sz="2000" b="1" spc="-5" dirty="0">
                <a:latin typeface="Calibri"/>
                <a:cs typeface="Calibri"/>
              </a:rPr>
              <a:t>scenarios</a:t>
            </a:r>
            <a:r>
              <a:rPr sz="2000" b="1" spc="-20" dirty="0">
                <a:latin typeface="Calibri"/>
                <a:cs typeface="Calibri"/>
              </a:rPr>
              <a:t> </a:t>
            </a:r>
            <a:r>
              <a:rPr sz="2000" spc="-5" dirty="0">
                <a:latin typeface="Calibri"/>
                <a:cs typeface="Calibri"/>
              </a:rPr>
              <a:t>that</a:t>
            </a:r>
            <a:r>
              <a:rPr sz="2000" spc="5" dirty="0">
                <a:latin typeface="Calibri"/>
                <a:cs typeface="Calibri"/>
              </a:rPr>
              <a:t> </a:t>
            </a:r>
            <a:r>
              <a:rPr sz="2000" spc="-5" dirty="0">
                <a:latin typeface="Calibri"/>
                <a:cs typeface="Calibri"/>
              </a:rPr>
              <a:t>came</a:t>
            </a:r>
            <a:r>
              <a:rPr sz="2000" spc="5" dirty="0">
                <a:latin typeface="Calibri"/>
                <a:cs typeface="Calibri"/>
              </a:rPr>
              <a:t> </a:t>
            </a:r>
            <a:r>
              <a:rPr sz="2000" dirty="0">
                <a:latin typeface="Calibri"/>
                <a:cs typeface="Calibri"/>
              </a:rPr>
              <a:t>up?</a:t>
            </a:r>
            <a:endParaRPr sz="2000">
              <a:latin typeface="Calibri"/>
              <a:cs typeface="Calibri"/>
            </a:endParaRPr>
          </a:p>
          <a:p>
            <a:pPr marL="1155700" lvl="2" indent="-229235">
              <a:lnSpc>
                <a:spcPct val="100000"/>
              </a:lnSpc>
              <a:spcBef>
                <a:spcPts val="300"/>
              </a:spcBef>
              <a:buFont typeface="Arial"/>
              <a:buChar char="•"/>
              <a:tabLst>
                <a:tab pos="1155065" algn="l"/>
                <a:tab pos="1155700" algn="l"/>
              </a:tabLst>
            </a:pPr>
            <a:r>
              <a:rPr sz="2000" spc="-10" dirty="0">
                <a:latin typeface="Calibri"/>
                <a:cs typeface="Calibri"/>
              </a:rPr>
              <a:t>Brainstorm</a:t>
            </a:r>
            <a:r>
              <a:rPr sz="2000" spc="5" dirty="0">
                <a:latin typeface="Calibri"/>
                <a:cs typeface="Calibri"/>
              </a:rPr>
              <a:t> </a:t>
            </a:r>
            <a:r>
              <a:rPr sz="2000" spc="-5" dirty="0">
                <a:latin typeface="Calibri"/>
                <a:cs typeface="Calibri"/>
              </a:rPr>
              <a:t>actionable, </a:t>
            </a:r>
            <a:r>
              <a:rPr sz="2000" spc="-10" dirty="0">
                <a:latin typeface="Calibri"/>
                <a:cs typeface="Calibri"/>
              </a:rPr>
              <a:t>feasible</a:t>
            </a:r>
            <a:r>
              <a:rPr sz="2000" spc="25" dirty="0">
                <a:latin typeface="Calibri"/>
                <a:cs typeface="Calibri"/>
              </a:rPr>
              <a:t> </a:t>
            </a:r>
            <a:r>
              <a:rPr sz="2000" spc="-5" dirty="0">
                <a:latin typeface="Calibri"/>
                <a:cs typeface="Calibri"/>
              </a:rPr>
              <a:t>recommendations </a:t>
            </a:r>
            <a:r>
              <a:rPr sz="2000" spc="-15" dirty="0">
                <a:latin typeface="Calibri"/>
                <a:cs typeface="Calibri"/>
              </a:rPr>
              <a:t>for</a:t>
            </a:r>
            <a:r>
              <a:rPr sz="2000" spc="-20" dirty="0">
                <a:latin typeface="Calibri"/>
                <a:cs typeface="Calibri"/>
              </a:rPr>
              <a:t> </a:t>
            </a:r>
            <a:r>
              <a:rPr sz="2000" spc="-5" dirty="0">
                <a:latin typeface="Calibri"/>
                <a:cs typeface="Calibri"/>
              </a:rPr>
              <a:t>your</a:t>
            </a:r>
            <a:r>
              <a:rPr sz="2000" spc="-25" dirty="0">
                <a:latin typeface="Calibri"/>
                <a:cs typeface="Calibri"/>
              </a:rPr>
              <a:t> </a:t>
            </a:r>
            <a:r>
              <a:rPr sz="2000" spc="-30" dirty="0">
                <a:latin typeface="Calibri"/>
                <a:cs typeface="Calibri"/>
              </a:rPr>
              <a:t>customer.</a:t>
            </a:r>
            <a:endParaRPr sz="2000">
              <a:latin typeface="Calibri"/>
              <a:cs typeface="Calibri"/>
            </a:endParaRPr>
          </a:p>
          <a:p>
            <a:pPr marL="698500" lvl="1" indent="-228600">
              <a:lnSpc>
                <a:spcPct val="100000"/>
              </a:lnSpc>
              <a:spcBef>
                <a:spcPts val="270"/>
              </a:spcBef>
              <a:buFont typeface="Arial"/>
              <a:buChar char="•"/>
              <a:tabLst>
                <a:tab pos="698500" algn="l"/>
              </a:tabLst>
            </a:pPr>
            <a:r>
              <a:rPr sz="2400" spc="-20" dirty="0">
                <a:latin typeface="Calibri"/>
                <a:cs typeface="Calibri"/>
              </a:rPr>
              <a:t>Write</a:t>
            </a:r>
            <a:r>
              <a:rPr sz="2400" spc="-35" dirty="0">
                <a:latin typeface="Calibri"/>
                <a:cs typeface="Calibri"/>
              </a:rPr>
              <a:t> </a:t>
            </a:r>
            <a:r>
              <a:rPr sz="2400" dirty="0">
                <a:latin typeface="Calibri"/>
                <a:cs typeface="Calibri"/>
              </a:rPr>
              <a:t>the</a:t>
            </a:r>
            <a:r>
              <a:rPr sz="2400" spc="-20" dirty="0">
                <a:latin typeface="Calibri"/>
                <a:cs typeface="Calibri"/>
              </a:rPr>
              <a:t> </a:t>
            </a:r>
            <a:r>
              <a:rPr sz="2400" b="1" spc="-10" dirty="0">
                <a:latin typeface="Calibri"/>
                <a:cs typeface="Calibri"/>
              </a:rPr>
              <a:t>report</a:t>
            </a:r>
            <a:endParaRPr sz="2400">
              <a:latin typeface="Calibri"/>
              <a:cs typeface="Calibri"/>
            </a:endParaRPr>
          </a:p>
          <a:p>
            <a:pPr marL="1155700" marR="5080" lvl="2" indent="-229235">
              <a:lnSpc>
                <a:spcPct val="100000"/>
              </a:lnSpc>
              <a:spcBef>
                <a:spcPts val="330"/>
              </a:spcBef>
              <a:buFont typeface="Arial"/>
              <a:buChar char="•"/>
              <a:tabLst>
                <a:tab pos="1155065" algn="l"/>
                <a:tab pos="1155700" algn="l"/>
              </a:tabLst>
            </a:pPr>
            <a:r>
              <a:rPr sz="2000" spc="-20" dirty="0">
                <a:latin typeface="Calibri"/>
                <a:cs typeface="Calibri"/>
              </a:rPr>
              <a:t>Write</a:t>
            </a:r>
            <a:r>
              <a:rPr sz="2000" spc="5" dirty="0">
                <a:latin typeface="Calibri"/>
                <a:cs typeface="Calibri"/>
              </a:rPr>
              <a:t> </a:t>
            </a:r>
            <a:r>
              <a:rPr sz="2000" spc="-5" dirty="0">
                <a:latin typeface="Calibri"/>
                <a:cs typeface="Calibri"/>
              </a:rPr>
              <a:t>all</a:t>
            </a:r>
            <a:r>
              <a:rPr sz="2000" spc="15" dirty="0">
                <a:latin typeface="Calibri"/>
                <a:cs typeface="Calibri"/>
              </a:rPr>
              <a:t> </a:t>
            </a:r>
            <a:r>
              <a:rPr sz="2000" dirty="0">
                <a:latin typeface="Calibri"/>
                <a:cs typeface="Calibri"/>
              </a:rPr>
              <a:t>the</a:t>
            </a:r>
            <a:r>
              <a:rPr sz="2000" spc="5" dirty="0">
                <a:latin typeface="Calibri"/>
                <a:cs typeface="Calibri"/>
              </a:rPr>
              <a:t> </a:t>
            </a:r>
            <a:r>
              <a:rPr sz="2000" spc="-10" dirty="0">
                <a:latin typeface="Calibri"/>
                <a:cs typeface="Calibri"/>
              </a:rPr>
              <a:t>constraints</a:t>
            </a:r>
            <a:r>
              <a:rPr sz="2000" spc="5" dirty="0">
                <a:latin typeface="Calibri"/>
                <a:cs typeface="Calibri"/>
              </a:rPr>
              <a:t> </a:t>
            </a:r>
            <a:r>
              <a:rPr sz="2000" spc="-5" dirty="0">
                <a:latin typeface="Calibri"/>
                <a:cs typeface="Calibri"/>
              </a:rPr>
              <a:t>of </a:t>
            </a:r>
            <a:r>
              <a:rPr sz="2000" dirty="0">
                <a:latin typeface="Calibri"/>
                <a:cs typeface="Calibri"/>
              </a:rPr>
              <a:t>the</a:t>
            </a:r>
            <a:r>
              <a:rPr sz="2000" spc="5" dirty="0">
                <a:latin typeface="Calibri"/>
                <a:cs typeface="Calibri"/>
              </a:rPr>
              <a:t> </a:t>
            </a:r>
            <a:r>
              <a:rPr sz="2000" spc="-20" dirty="0">
                <a:latin typeface="Calibri"/>
                <a:cs typeface="Calibri"/>
              </a:rPr>
              <a:t>exercise</a:t>
            </a:r>
            <a:r>
              <a:rPr sz="2000" spc="20" dirty="0">
                <a:latin typeface="Calibri"/>
                <a:cs typeface="Calibri"/>
              </a:rPr>
              <a:t> </a:t>
            </a:r>
            <a:r>
              <a:rPr sz="2000" dirty="0">
                <a:latin typeface="Calibri"/>
                <a:cs typeface="Calibri"/>
              </a:rPr>
              <a:t>and </a:t>
            </a:r>
            <a:r>
              <a:rPr sz="2000" spc="-5" dirty="0">
                <a:latin typeface="Calibri"/>
                <a:cs typeface="Calibri"/>
              </a:rPr>
              <a:t>its</a:t>
            </a:r>
            <a:r>
              <a:rPr sz="2000" spc="15" dirty="0">
                <a:latin typeface="Calibri"/>
                <a:cs typeface="Calibri"/>
              </a:rPr>
              <a:t> </a:t>
            </a:r>
            <a:r>
              <a:rPr sz="2000" spc="-5" dirty="0">
                <a:latin typeface="Calibri"/>
                <a:cs typeface="Calibri"/>
              </a:rPr>
              <a:t>goals.</a:t>
            </a:r>
            <a:r>
              <a:rPr sz="2000" spc="-10" dirty="0">
                <a:latin typeface="Calibri"/>
                <a:cs typeface="Calibri"/>
              </a:rPr>
              <a:t> </a:t>
            </a:r>
            <a:r>
              <a:rPr sz="2000" spc="-20" dirty="0">
                <a:latin typeface="Calibri"/>
                <a:cs typeface="Calibri"/>
              </a:rPr>
              <a:t>Write</a:t>
            </a:r>
            <a:r>
              <a:rPr sz="2000" spc="5" dirty="0">
                <a:latin typeface="Calibri"/>
                <a:cs typeface="Calibri"/>
              </a:rPr>
              <a:t> </a:t>
            </a:r>
            <a:r>
              <a:rPr sz="2000" spc="-10" dirty="0">
                <a:latin typeface="Calibri"/>
                <a:cs typeface="Calibri"/>
              </a:rPr>
              <a:t>what</a:t>
            </a:r>
            <a:r>
              <a:rPr sz="2000" spc="10" dirty="0">
                <a:latin typeface="Calibri"/>
                <a:cs typeface="Calibri"/>
              </a:rPr>
              <a:t> </a:t>
            </a:r>
            <a:r>
              <a:rPr sz="2000" spc="-10" dirty="0">
                <a:latin typeface="Calibri"/>
                <a:cs typeface="Calibri"/>
              </a:rPr>
              <a:t>you</a:t>
            </a:r>
            <a:r>
              <a:rPr sz="2000" spc="-25" dirty="0">
                <a:latin typeface="Calibri"/>
                <a:cs typeface="Calibri"/>
              </a:rPr>
              <a:t> </a:t>
            </a:r>
            <a:r>
              <a:rPr sz="2000" spc="-15" dirty="0">
                <a:latin typeface="Calibri"/>
                <a:cs typeface="Calibri"/>
              </a:rPr>
              <a:t>were</a:t>
            </a:r>
            <a:r>
              <a:rPr sz="2000" spc="10" dirty="0">
                <a:latin typeface="Calibri"/>
                <a:cs typeface="Calibri"/>
              </a:rPr>
              <a:t> </a:t>
            </a:r>
            <a:r>
              <a:rPr sz="2000" dirty="0">
                <a:latin typeface="Calibri"/>
                <a:cs typeface="Calibri"/>
              </a:rPr>
              <a:t>able</a:t>
            </a:r>
            <a:r>
              <a:rPr sz="2000" spc="5" dirty="0">
                <a:latin typeface="Calibri"/>
                <a:cs typeface="Calibri"/>
              </a:rPr>
              <a:t> </a:t>
            </a:r>
            <a:r>
              <a:rPr sz="2000" spc="-15" dirty="0">
                <a:latin typeface="Calibri"/>
                <a:cs typeface="Calibri"/>
              </a:rPr>
              <a:t>to </a:t>
            </a:r>
            <a:r>
              <a:rPr sz="2000" spc="-10" dirty="0">
                <a:latin typeface="Calibri"/>
                <a:cs typeface="Calibri"/>
              </a:rPr>
              <a:t> achieve</a:t>
            </a:r>
            <a:r>
              <a:rPr sz="2000" spc="10" dirty="0">
                <a:latin typeface="Calibri"/>
                <a:cs typeface="Calibri"/>
              </a:rPr>
              <a:t> </a:t>
            </a:r>
            <a:r>
              <a:rPr sz="2000" dirty="0">
                <a:latin typeface="Calibri"/>
                <a:cs typeface="Calibri"/>
              </a:rPr>
              <a:t>and</a:t>
            </a:r>
            <a:r>
              <a:rPr sz="2000" spc="-20" dirty="0">
                <a:latin typeface="Calibri"/>
                <a:cs typeface="Calibri"/>
              </a:rPr>
              <a:t> </a:t>
            </a:r>
            <a:r>
              <a:rPr sz="2000" spc="-10" dirty="0">
                <a:latin typeface="Calibri"/>
                <a:cs typeface="Calibri"/>
              </a:rPr>
              <a:t>write</a:t>
            </a:r>
            <a:r>
              <a:rPr sz="2000" spc="10" dirty="0">
                <a:latin typeface="Calibri"/>
                <a:cs typeface="Calibri"/>
              </a:rPr>
              <a:t> </a:t>
            </a:r>
            <a:r>
              <a:rPr sz="2000" spc="-5" dirty="0">
                <a:latin typeface="Calibri"/>
                <a:cs typeface="Calibri"/>
              </a:rPr>
              <a:t>your</a:t>
            </a:r>
            <a:r>
              <a:rPr sz="2000" spc="-20" dirty="0">
                <a:latin typeface="Calibri"/>
                <a:cs typeface="Calibri"/>
              </a:rPr>
              <a:t> </a:t>
            </a:r>
            <a:r>
              <a:rPr sz="2000" spc="-5" dirty="0">
                <a:latin typeface="Calibri"/>
                <a:cs typeface="Calibri"/>
              </a:rPr>
              <a:t>recommendations </a:t>
            </a:r>
            <a:r>
              <a:rPr sz="2000" spc="-15" dirty="0">
                <a:latin typeface="Calibri"/>
                <a:cs typeface="Calibri"/>
              </a:rPr>
              <a:t>for </a:t>
            </a:r>
            <a:r>
              <a:rPr sz="2000" spc="-5" dirty="0">
                <a:latin typeface="Calibri"/>
                <a:cs typeface="Calibri"/>
              </a:rPr>
              <a:t>your</a:t>
            </a:r>
            <a:r>
              <a:rPr sz="2000" spc="-25" dirty="0">
                <a:latin typeface="Calibri"/>
                <a:cs typeface="Calibri"/>
              </a:rPr>
              <a:t> </a:t>
            </a:r>
            <a:r>
              <a:rPr sz="2000" spc="-10" dirty="0">
                <a:latin typeface="Calibri"/>
                <a:cs typeface="Calibri"/>
              </a:rPr>
              <a:t>customer</a:t>
            </a:r>
            <a:r>
              <a:rPr sz="2000" spc="15" dirty="0">
                <a:latin typeface="Calibri"/>
                <a:cs typeface="Calibri"/>
              </a:rPr>
              <a:t> </a:t>
            </a:r>
            <a:r>
              <a:rPr sz="2000" spc="-10" dirty="0">
                <a:latin typeface="Calibri"/>
                <a:cs typeface="Calibri"/>
              </a:rPr>
              <a:t>from</a:t>
            </a:r>
            <a:r>
              <a:rPr sz="2000" spc="-5" dirty="0">
                <a:latin typeface="Calibri"/>
                <a:cs typeface="Calibri"/>
              </a:rPr>
              <a:t> </a:t>
            </a:r>
            <a:r>
              <a:rPr sz="2000" dirty="0">
                <a:latin typeface="Calibri"/>
                <a:cs typeface="Calibri"/>
              </a:rPr>
              <a:t>a </a:t>
            </a:r>
            <a:r>
              <a:rPr sz="2000" spc="-10" dirty="0">
                <a:latin typeface="Calibri"/>
                <a:cs typeface="Calibri"/>
              </a:rPr>
              <a:t>protect,</a:t>
            </a:r>
            <a:r>
              <a:rPr sz="2000" dirty="0">
                <a:latin typeface="Calibri"/>
                <a:cs typeface="Calibri"/>
              </a:rPr>
              <a:t> </a:t>
            </a:r>
            <a:r>
              <a:rPr sz="2000" spc="-5" dirty="0">
                <a:latin typeface="Calibri"/>
                <a:cs typeface="Calibri"/>
              </a:rPr>
              <a:t>detect, </a:t>
            </a:r>
            <a:r>
              <a:rPr sz="2000" spc="-440" dirty="0">
                <a:latin typeface="Calibri"/>
                <a:cs typeface="Calibri"/>
              </a:rPr>
              <a:t> </a:t>
            </a:r>
            <a:r>
              <a:rPr sz="2000" spc="-5" dirty="0">
                <a:latin typeface="Calibri"/>
                <a:cs typeface="Calibri"/>
              </a:rPr>
              <a:t>respond</a:t>
            </a:r>
            <a:r>
              <a:rPr sz="2000" spc="-15" dirty="0">
                <a:latin typeface="Calibri"/>
                <a:cs typeface="Calibri"/>
              </a:rPr>
              <a:t> </a:t>
            </a:r>
            <a:r>
              <a:rPr sz="2000" spc="-10" dirty="0">
                <a:latin typeface="Calibri"/>
                <a:cs typeface="Calibri"/>
              </a:rPr>
              <a:t>perspective.</a:t>
            </a:r>
            <a:endParaRPr sz="2000">
              <a:latin typeface="Calibri"/>
              <a:cs typeface="Calibri"/>
            </a:endParaRPr>
          </a:p>
          <a:p>
            <a:pPr marL="1155700" lvl="2" indent="-229235">
              <a:lnSpc>
                <a:spcPct val="100000"/>
              </a:lnSpc>
              <a:spcBef>
                <a:spcPts val="300"/>
              </a:spcBef>
              <a:buFont typeface="Arial"/>
              <a:buChar char="•"/>
              <a:tabLst>
                <a:tab pos="1155065" algn="l"/>
                <a:tab pos="1155700" algn="l"/>
              </a:tabLst>
            </a:pPr>
            <a:r>
              <a:rPr sz="2000" dirty="0">
                <a:latin typeface="Calibri"/>
                <a:cs typeface="Calibri"/>
              </a:rPr>
              <a:t>Bonus</a:t>
            </a:r>
            <a:r>
              <a:rPr sz="2000" spc="-30" dirty="0">
                <a:latin typeface="Calibri"/>
                <a:cs typeface="Calibri"/>
              </a:rPr>
              <a:t> </a:t>
            </a:r>
            <a:r>
              <a:rPr sz="2000" spc="-5" dirty="0">
                <a:latin typeface="Calibri"/>
                <a:cs typeface="Calibri"/>
              </a:rPr>
              <a:t>points</a:t>
            </a:r>
            <a:r>
              <a:rPr sz="2000" dirty="0">
                <a:latin typeface="Calibri"/>
                <a:cs typeface="Calibri"/>
              </a:rPr>
              <a:t> </a:t>
            </a:r>
            <a:r>
              <a:rPr sz="2000" spc="-5" dirty="0">
                <a:latin typeface="Calibri"/>
                <a:cs typeface="Calibri"/>
              </a:rPr>
              <a:t>if</a:t>
            </a:r>
            <a:r>
              <a:rPr sz="2000" dirty="0">
                <a:latin typeface="Calibri"/>
                <a:cs typeface="Calibri"/>
              </a:rPr>
              <a:t> </a:t>
            </a:r>
            <a:r>
              <a:rPr sz="2000" spc="-10" dirty="0">
                <a:latin typeface="Calibri"/>
                <a:cs typeface="Calibri"/>
              </a:rPr>
              <a:t>you</a:t>
            </a:r>
            <a:r>
              <a:rPr sz="2000" spc="-20" dirty="0">
                <a:latin typeface="Calibri"/>
                <a:cs typeface="Calibri"/>
              </a:rPr>
              <a:t> </a:t>
            </a:r>
            <a:r>
              <a:rPr sz="2000" spc="-5" dirty="0">
                <a:latin typeface="Calibri"/>
                <a:cs typeface="Calibri"/>
              </a:rPr>
              <a:t>can</a:t>
            </a:r>
            <a:r>
              <a:rPr sz="2000" spc="-20" dirty="0">
                <a:latin typeface="Calibri"/>
                <a:cs typeface="Calibri"/>
              </a:rPr>
              <a:t> </a:t>
            </a:r>
            <a:r>
              <a:rPr sz="2000" spc="-10" dirty="0">
                <a:latin typeface="Calibri"/>
                <a:cs typeface="Calibri"/>
              </a:rPr>
              <a:t>write</a:t>
            </a:r>
            <a:r>
              <a:rPr sz="2000" spc="10" dirty="0">
                <a:latin typeface="Calibri"/>
                <a:cs typeface="Calibri"/>
              </a:rPr>
              <a:t> </a:t>
            </a:r>
            <a:r>
              <a:rPr sz="2000" dirty="0">
                <a:latin typeface="Calibri"/>
                <a:cs typeface="Calibri"/>
              </a:rPr>
              <a:t>them</a:t>
            </a:r>
            <a:r>
              <a:rPr sz="2000" spc="-5" dirty="0">
                <a:latin typeface="Calibri"/>
                <a:cs typeface="Calibri"/>
              </a:rPr>
              <a:t> in</a:t>
            </a:r>
            <a:r>
              <a:rPr sz="2000" spc="5" dirty="0">
                <a:latin typeface="Calibri"/>
                <a:cs typeface="Calibri"/>
              </a:rPr>
              <a:t> </a:t>
            </a:r>
            <a:r>
              <a:rPr sz="2000" spc="-10" dirty="0">
                <a:latin typeface="Calibri"/>
                <a:cs typeface="Calibri"/>
              </a:rPr>
              <a:t>order</a:t>
            </a:r>
            <a:r>
              <a:rPr sz="2000" spc="-15" dirty="0">
                <a:latin typeface="Calibri"/>
                <a:cs typeface="Calibri"/>
              </a:rPr>
              <a:t> </a:t>
            </a:r>
            <a:r>
              <a:rPr sz="2000" spc="-5" dirty="0">
                <a:latin typeface="Calibri"/>
                <a:cs typeface="Calibri"/>
              </a:rPr>
              <a:t>of</a:t>
            </a:r>
            <a:r>
              <a:rPr sz="2000" spc="-10" dirty="0">
                <a:latin typeface="Calibri"/>
                <a:cs typeface="Calibri"/>
              </a:rPr>
              <a:t> </a:t>
            </a:r>
            <a:r>
              <a:rPr sz="2000" dirty="0">
                <a:latin typeface="Calibri"/>
                <a:cs typeface="Calibri"/>
              </a:rPr>
              <a:t>impact.</a:t>
            </a:r>
            <a:endParaRPr sz="2000">
              <a:latin typeface="Calibri"/>
              <a:cs typeface="Calibri"/>
            </a:endParaRPr>
          </a:p>
          <a:p>
            <a:pPr marL="698500" lvl="1" indent="-228600">
              <a:lnSpc>
                <a:spcPct val="100000"/>
              </a:lnSpc>
              <a:spcBef>
                <a:spcPts val="270"/>
              </a:spcBef>
              <a:buFont typeface="Arial"/>
              <a:buChar char="•"/>
              <a:tabLst>
                <a:tab pos="698500" algn="l"/>
              </a:tabLst>
            </a:pPr>
            <a:r>
              <a:rPr sz="2400" b="1" spc="-5" dirty="0">
                <a:latin typeface="Calibri"/>
                <a:cs typeface="Calibri"/>
              </a:rPr>
              <a:t>Meet</a:t>
            </a:r>
            <a:r>
              <a:rPr sz="2400" b="1" spc="-25" dirty="0">
                <a:latin typeface="Calibri"/>
                <a:cs typeface="Calibri"/>
              </a:rPr>
              <a:t> </a:t>
            </a:r>
            <a:r>
              <a:rPr sz="2400" spc="-10" dirty="0">
                <a:latin typeface="Calibri"/>
                <a:cs typeface="Calibri"/>
              </a:rPr>
              <a:t>your</a:t>
            </a:r>
            <a:r>
              <a:rPr sz="2400" spc="-20" dirty="0">
                <a:latin typeface="Calibri"/>
                <a:cs typeface="Calibri"/>
              </a:rPr>
              <a:t> </a:t>
            </a:r>
            <a:r>
              <a:rPr sz="2400" spc="-10" dirty="0">
                <a:latin typeface="Calibri"/>
                <a:cs typeface="Calibri"/>
              </a:rPr>
              <a:t>customer</a:t>
            </a:r>
            <a:endParaRPr sz="2400">
              <a:latin typeface="Calibri"/>
              <a:cs typeface="Calibri"/>
            </a:endParaRPr>
          </a:p>
          <a:p>
            <a:pPr marL="1155700" lvl="2" indent="-229235">
              <a:lnSpc>
                <a:spcPct val="100000"/>
              </a:lnSpc>
              <a:spcBef>
                <a:spcPts val="330"/>
              </a:spcBef>
              <a:buFont typeface="Arial"/>
              <a:buChar char="•"/>
              <a:tabLst>
                <a:tab pos="1155065" algn="l"/>
                <a:tab pos="1155700" algn="l"/>
              </a:tabLst>
            </a:pPr>
            <a:r>
              <a:rPr sz="2000" spc="-15" dirty="0">
                <a:latin typeface="Calibri"/>
                <a:cs typeface="Calibri"/>
              </a:rPr>
              <a:t>Make </a:t>
            </a:r>
            <a:r>
              <a:rPr sz="2000" dirty="0">
                <a:latin typeface="Calibri"/>
                <a:cs typeface="Calibri"/>
              </a:rPr>
              <a:t>a </a:t>
            </a:r>
            <a:r>
              <a:rPr sz="2000" spc="-10" dirty="0">
                <a:latin typeface="Calibri"/>
                <a:cs typeface="Calibri"/>
              </a:rPr>
              <a:t>presentation;</a:t>
            </a:r>
            <a:r>
              <a:rPr sz="2000" spc="10" dirty="0">
                <a:latin typeface="Calibri"/>
                <a:cs typeface="Calibri"/>
              </a:rPr>
              <a:t> </a:t>
            </a:r>
            <a:r>
              <a:rPr sz="2000" dirty="0">
                <a:latin typeface="Calibri"/>
                <a:cs typeface="Calibri"/>
              </a:rPr>
              <a:t>be</a:t>
            </a:r>
            <a:r>
              <a:rPr sz="2000" spc="-15" dirty="0">
                <a:latin typeface="Calibri"/>
                <a:cs typeface="Calibri"/>
              </a:rPr>
              <a:t> </a:t>
            </a:r>
            <a:r>
              <a:rPr sz="2000" spc="-5" dirty="0">
                <a:latin typeface="Calibri"/>
                <a:cs typeface="Calibri"/>
              </a:rPr>
              <a:t>diplomatic</a:t>
            </a:r>
            <a:r>
              <a:rPr sz="2000" spc="20" dirty="0">
                <a:latin typeface="Calibri"/>
                <a:cs typeface="Calibri"/>
              </a:rPr>
              <a:t> </a:t>
            </a:r>
            <a:r>
              <a:rPr sz="2000" dirty="0">
                <a:latin typeface="Calibri"/>
                <a:cs typeface="Calibri"/>
              </a:rPr>
              <a:t>and</a:t>
            </a:r>
            <a:r>
              <a:rPr sz="2000" spc="-10" dirty="0">
                <a:latin typeface="Calibri"/>
                <a:cs typeface="Calibri"/>
              </a:rPr>
              <a:t> </a:t>
            </a:r>
            <a:r>
              <a:rPr sz="2000" spc="-5" dirty="0">
                <a:latin typeface="Calibri"/>
                <a:cs typeface="Calibri"/>
              </a:rPr>
              <a:t>helpful</a:t>
            </a:r>
            <a:endParaRPr sz="2000">
              <a:latin typeface="Calibri"/>
              <a:cs typeface="Calibri"/>
            </a:endParaRPr>
          </a:p>
        </p:txBody>
      </p:sp>
      <p:sp>
        <p:nvSpPr>
          <p:cNvPr id="6" name="Footer Placeholder 5">
            <a:extLst>
              <a:ext uri="{FF2B5EF4-FFF2-40B4-BE49-F238E27FC236}">
                <a16:creationId xmlns:a16="http://schemas.microsoft.com/office/drawing/2014/main" id="{DA00EED6-5CEC-4632-9211-302B0E487D0E}"/>
              </a:ext>
            </a:extLst>
          </p:cNvPr>
          <p:cNvSpPr>
            <a:spLocks noGrp="1"/>
          </p:cNvSpPr>
          <p:nvPr>
            <p:ph type="ftr" sz="quarter" idx="5"/>
          </p:nvPr>
        </p:nvSpPr>
        <p:spPr/>
        <p:txBody>
          <a:bodyPr/>
          <a:lstStyle/>
          <a:p>
            <a:pPr>
              <a:lnSpc>
                <a:spcPts val="1710"/>
              </a:lnSpc>
            </a:pPr>
            <a:r>
              <a:rPr lang="en-US" spc="-10"/>
              <a:t>Real-world systems: ethical hacking practicum – UW Summer 2021</a:t>
            </a:r>
            <a:endParaRPr lang="en-US" spc="-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194020"/>
            <a:ext cx="8130540" cy="1300480"/>
          </a:xfrm>
          <a:prstGeom prst="rect">
            <a:avLst/>
          </a:prstGeom>
        </p:spPr>
        <p:txBody>
          <a:bodyPr vert="horz" wrap="square" lIns="0" tIns="89535" rIns="0" bIns="0" rtlCol="0">
            <a:spAutoFit/>
          </a:bodyPr>
          <a:lstStyle/>
          <a:p>
            <a:pPr marL="12700" marR="5080">
              <a:lnSpc>
                <a:spcPts val="4750"/>
              </a:lnSpc>
              <a:spcBef>
                <a:spcPts val="705"/>
              </a:spcBef>
            </a:pPr>
            <a:r>
              <a:rPr spc="-5" dirty="0"/>
              <a:t>Some </a:t>
            </a:r>
            <a:r>
              <a:rPr spc="-10" dirty="0"/>
              <a:t>fundamental </a:t>
            </a:r>
            <a:r>
              <a:rPr spc="-5" dirty="0"/>
              <a:t>techniques </a:t>
            </a:r>
            <a:r>
              <a:rPr dirty="0"/>
              <a:t>in no </a:t>
            </a:r>
            <a:r>
              <a:rPr spc="-980" dirty="0"/>
              <a:t> </a:t>
            </a:r>
            <a:r>
              <a:rPr dirty="0"/>
              <a:t>particular</a:t>
            </a:r>
            <a:r>
              <a:rPr spc="-20" dirty="0"/>
              <a:t> </a:t>
            </a:r>
            <a:r>
              <a:rPr spc="-15" dirty="0"/>
              <a:t>order</a:t>
            </a:r>
          </a:p>
        </p:txBody>
      </p:sp>
      <p:sp>
        <p:nvSpPr>
          <p:cNvPr id="5" name="Footer Placeholder 4">
            <a:extLst>
              <a:ext uri="{FF2B5EF4-FFF2-40B4-BE49-F238E27FC236}">
                <a16:creationId xmlns:a16="http://schemas.microsoft.com/office/drawing/2014/main" id="{D7C985C2-4339-47CE-B8FE-0574653152A2}"/>
              </a:ext>
            </a:extLst>
          </p:cNvPr>
          <p:cNvSpPr>
            <a:spLocks noGrp="1"/>
          </p:cNvSpPr>
          <p:nvPr>
            <p:ph type="ftr" sz="quarter" idx="5"/>
          </p:nvPr>
        </p:nvSpPr>
        <p:spPr/>
        <p:txBody>
          <a:bodyPr/>
          <a:lstStyle/>
          <a:p>
            <a:pPr>
              <a:lnSpc>
                <a:spcPts val="1710"/>
              </a:lnSpc>
            </a:pPr>
            <a:r>
              <a:rPr lang="en-US" spc="-10"/>
              <a:t>Real-world systems: ethical hacking practicum – UW Summer 2021</a:t>
            </a:r>
            <a:endParaRPr lang="en-US" spc="-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3402965" cy="696595"/>
          </a:xfrm>
          <a:prstGeom prst="rect">
            <a:avLst/>
          </a:prstGeom>
        </p:spPr>
        <p:txBody>
          <a:bodyPr vert="horz" wrap="square" lIns="0" tIns="13335" rIns="0" bIns="0" rtlCol="0">
            <a:spAutoFit/>
          </a:bodyPr>
          <a:lstStyle/>
          <a:p>
            <a:pPr marL="12700">
              <a:lnSpc>
                <a:spcPct val="100000"/>
              </a:lnSpc>
              <a:spcBef>
                <a:spcPts val="105"/>
              </a:spcBef>
            </a:pPr>
            <a:r>
              <a:rPr spc="-25" dirty="0"/>
              <a:t>Remote</a:t>
            </a:r>
            <a:r>
              <a:rPr spc="-60" dirty="0"/>
              <a:t> </a:t>
            </a:r>
            <a:r>
              <a:rPr spc="-5" dirty="0"/>
              <a:t>Access</a:t>
            </a:r>
          </a:p>
        </p:txBody>
      </p:sp>
      <p:sp>
        <p:nvSpPr>
          <p:cNvPr id="3" name="object 3"/>
          <p:cNvSpPr txBox="1"/>
          <p:nvPr/>
        </p:nvSpPr>
        <p:spPr>
          <a:xfrm>
            <a:off x="1057910" y="1610931"/>
            <a:ext cx="5713730" cy="439547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400" b="1" spc="-5" dirty="0">
                <a:latin typeface="Calibri"/>
                <a:cs typeface="Calibri"/>
              </a:rPr>
              <a:t>The usual</a:t>
            </a:r>
            <a:r>
              <a:rPr sz="2400" b="1" spc="5" dirty="0">
                <a:latin typeface="Calibri"/>
                <a:cs typeface="Calibri"/>
              </a:rPr>
              <a:t> </a:t>
            </a:r>
            <a:r>
              <a:rPr sz="2400" dirty="0">
                <a:latin typeface="Calibri"/>
                <a:cs typeface="Calibri"/>
              </a:rPr>
              <a:t>–</a:t>
            </a:r>
            <a:r>
              <a:rPr sz="2400" spc="-10" dirty="0">
                <a:latin typeface="Calibri"/>
                <a:cs typeface="Calibri"/>
              </a:rPr>
              <a:t> </a:t>
            </a:r>
            <a:r>
              <a:rPr sz="2400" spc="-20" dirty="0">
                <a:latin typeface="Calibri"/>
                <a:cs typeface="Calibri"/>
              </a:rPr>
              <a:t>SSH/RDP/Remote</a:t>
            </a:r>
            <a:r>
              <a:rPr sz="2400" spc="-35" dirty="0">
                <a:latin typeface="Calibri"/>
                <a:cs typeface="Calibri"/>
              </a:rPr>
              <a:t> </a:t>
            </a:r>
            <a:r>
              <a:rPr sz="2400" spc="-10" dirty="0">
                <a:latin typeface="Calibri"/>
                <a:cs typeface="Calibri"/>
              </a:rPr>
              <a:t>PowerShell</a:t>
            </a:r>
            <a:endParaRPr sz="2400">
              <a:latin typeface="Calibri"/>
              <a:cs typeface="Calibri"/>
            </a:endParaRPr>
          </a:p>
          <a:p>
            <a:pPr>
              <a:lnSpc>
                <a:spcPct val="100000"/>
              </a:lnSpc>
              <a:spcBef>
                <a:spcPts val="40"/>
              </a:spcBef>
              <a:buFont typeface="Arial"/>
              <a:buChar char="•"/>
            </a:pPr>
            <a:endParaRPr sz="2550">
              <a:latin typeface="Calibri"/>
              <a:cs typeface="Calibri"/>
            </a:endParaRPr>
          </a:p>
          <a:p>
            <a:pPr marL="241300" indent="-228600">
              <a:lnSpc>
                <a:spcPts val="2770"/>
              </a:lnSpc>
              <a:buFont typeface="Arial"/>
              <a:buChar char="•"/>
              <a:tabLst>
                <a:tab pos="241300" algn="l"/>
              </a:tabLst>
            </a:pPr>
            <a:r>
              <a:rPr sz="2400" spc="-1650" dirty="0">
                <a:solidFill>
                  <a:srgbClr val="212121"/>
                </a:solidFill>
                <a:latin typeface="Segoe UI Emoji"/>
                <a:cs typeface="Segoe UI Emoji"/>
              </a:rPr>
              <a:t>🐈🐈</a:t>
            </a:r>
            <a:endParaRPr sz="2400">
              <a:latin typeface="Segoe UI Emoji"/>
              <a:cs typeface="Segoe UI Emoji"/>
            </a:endParaRPr>
          </a:p>
          <a:p>
            <a:pPr marL="698500" lvl="1" indent="-228600">
              <a:lnSpc>
                <a:spcPts val="2180"/>
              </a:lnSpc>
              <a:buFont typeface="Arial"/>
              <a:buChar char="•"/>
              <a:tabLst>
                <a:tab pos="697865" algn="l"/>
                <a:tab pos="698500" algn="l"/>
              </a:tabLst>
            </a:pPr>
            <a:r>
              <a:rPr sz="2000" b="1" spc="-15" dirty="0">
                <a:latin typeface="Calibri"/>
                <a:cs typeface="Calibri"/>
              </a:rPr>
              <a:t>Netcat</a:t>
            </a:r>
            <a:r>
              <a:rPr sz="2000" b="1" spc="-45" dirty="0">
                <a:latin typeface="Calibri"/>
                <a:cs typeface="Calibri"/>
              </a:rPr>
              <a:t> </a:t>
            </a:r>
            <a:r>
              <a:rPr sz="2000" dirty="0">
                <a:latin typeface="Calibri"/>
                <a:cs typeface="Calibri"/>
              </a:rPr>
              <a:t>-</a:t>
            </a:r>
            <a:r>
              <a:rPr sz="2000" spc="-20" dirty="0">
                <a:solidFill>
                  <a:srgbClr val="0562C1"/>
                </a:solidFill>
                <a:latin typeface="Calibri"/>
                <a:cs typeface="Calibri"/>
              </a:rPr>
              <a:t> </a:t>
            </a:r>
            <a:r>
              <a:rPr sz="2000" u="sng" spc="-5" dirty="0">
                <a:solidFill>
                  <a:srgbClr val="0562C1"/>
                </a:solidFill>
                <a:uFill>
                  <a:solidFill>
                    <a:srgbClr val="0562C1"/>
                  </a:solidFill>
                </a:uFill>
                <a:latin typeface="Calibri"/>
                <a:cs typeface="Calibri"/>
                <a:hlinkClick r:id="rId2"/>
              </a:rPr>
              <a:t>http://sectools.org/tool/netcat/</a:t>
            </a:r>
            <a:endParaRPr sz="2000">
              <a:latin typeface="Calibri"/>
              <a:cs typeface="Calibri"/>
            </a:endParaRPr>
          </a:p>
          <a:p>
            <a:pPr marL="698500" lvl="1" indent="-228600">
              <a:lnSpc>
                <a:spcPts val="2290"/>
              </a:lnSpc>
              <a:buFont typeface="Arial"/>
              <a:buChar char="•"/>
              <a:tabLst>
                <a:tab pos="697865" algn="l"/>
                <a:tab pos="698500" algn="l"/>
              </a:tabLst>
            </a:pPr>
            <a:r>
              <a:rPr sz="2000" b="1" spc="-10" dirty="0">
                <a:latin typeface="Calibri"/>
                <a:cs typeface="Calibri"/>
              </a:rPr>
              <a:t>Ncat </a:t>
            </a:r>
            <a:r>
              <a:rPr sz="2000" dirty="0">
                <a:latin typeface="Calibri"/>
                <a:cs typeface="Calibri"/>
              </a:rPr>
              <a:t>-</a:t>
            </a:r>
            <a:r>
              <a:rPr sz="2000" spc="-15" dirty="0">
                <a:solidFill>
                  <a:srgbClr val="0562C1"/>
                </a:solidFill>
                <a:latin typeface="Calibri"/>
                <a:cs typeface="Calibri"/>
              </a:rPr>
              <a:t> </a:t>
            </a:r>
            <a:r>
              <a:rPr sz="2000" u="sng" spc="-5" dirty="0">
                <a:solidFill>
                  <a:srgbClr val="0562C1"/>
                </a:solidFill>
                <a:uFill>
                  <a:solidFill>
                    <a:srgbClr val="0562C1"/>
                  </a:solidFill>
                </a:uFill>
                <a:latin typeface="Calibri"/>
                <a:cs typeface="Calibri"/>
                <a:hlinkClick r:id="rId3"/>
              </a:rPr>
              <a:t>https://nmap.org/ncat/</a:t>
            </a:r>
            <a:r>
              <a:rPr sz="2000" spc="-25" dirty="0">
                <a:solidFill>
                  <a:srgbClr val="0562C1"/>
                </a:solidFill>
                <a:latin typeface="Calibri"/>
                <a:cs typeface="Calibri"/>
                <a:hlinkClick r:id="rId3"/>
              </a:rPr>
              <a:t> </a:t>
            </a:r>
            <a:r>
              <a:rPr sz="2000" spc="-5" dirty="0">
                <a:latin typeface="Calibri"/>
                <a:cs typeface="Calibri"/>
              </a:rPr>
              <a:t>(slightly</a:t>
            </a:r>
            <a:r>
              <a:rPr sz="2000" spc="5" dirty="0">
                <a:latin typeface="Calibri"/>
                <a:cs typeface="Calibri"/>
              </a:rPr>
              <a:t> </a:t>
            </a:r>
            <a:r>
              <a:rPr sz="2000" spc="-15" dirty="0">
                <a:latin typeface="Calibri"/>
                <a:cs typeface="Calibri"/>
              </a:rPr>
              <a:t>different)</a:t>
            </a:r>
            <a:endParaRPr sz="2000">
              <a:latin typeface="Calibri"/>
              <a:cs typeface="Calibri"/>
            </a:endParaRPr>
          </a:p>
          <a:p>
            <a:pPr lvl="1">
              <a:lnSpc>
                <a:spcPct val="100000"/>
              </a:lnSpc>
              <a:spcBef>
                <a:spcPts val="55"/>
              </a:spcBef>
              <a:buFont typeface="Arial"/>
              <a:buChar char="•"/>
            </a:pPr>
            <a:endParaRPr sz="1850">
              <a:latin typeface="Calibri"/>
              <a:cs typeface="Calibri"/>
            </a:endParaRPr>
          </a:p>
          <a:p>
            <a:pPr marL="241300" indent="-228600">
              <a:lnSpc>
                <a:spcPts val="2775"/>
              </a:lnSpc>
              <a:buFont typeface="Arial"/>
              <a:buChar char="•"/>
              <a:tabLst>
                <a:tab pos="241300" algn="l"/>
              </a:tabLst>
            </a:pPr>
            <a:r>
              <a:rPr sz="2400" b="1" spc="-90" dirty="0">
                <a:latin typeface="Calibri"/>
                <a:cs typeface="Calibri"/>
              </a:rPr>
              <a:t>RATs</a:t>
            </a:r>
            <a:endParaRPr sz="2400">
              <a:latin typeface="Calibri"/>
              <a:cs typeface="Calibri"/>
            </a:endParaRPr>
          </a:p>
          <a:p>
            <a:pPr marL="698500" lvl="1" indent="-228600">
              <a:lnSpc>
                <a:spcPts val="2240"/>
              </a:lnSpc>
              <a:buFont typeface="Arial"/>
              <a:buChar char="•"/>
              <a:tabLst>
                <a:tab pos="697865" algn="l"/>
                <a:tab pos="698500" algn="l"/>
              </a:tabLst>
            </a:pPr>
            <a:r>
              <a:rPr sz="2000" b="1" dirty="0">
                <a:latin typeface="Calibri"/>
                <a:cs typeface="Calibri"/>
              </a:rPr>
              <a:t>Some</a:t>
            </a:r>
            <a:r>
              <a:rPr sz="2000" b="1" spc="-35" dirty="0">
                <a:latin typeface="Calibri"/>
                <a:cs typeface="Calibri"/>
              </a:rPr>
              <a:t> </a:t>
            </a:r>
            <a:r>
              <a:rPr sz="2000" b="1" spc="-5" dirty="0">
                <a:latin typeface="Calibri"/>
                <a:cs typeface="Calibri"/>
              </a:rPr>
              <a:t>options</a:t>
            </a:r>
            <a:endParaRPr sz="2000">
              <a:latin typeface="Calibri"/>
              <a:cs typeface="Calibri"/>
            </a:endParaRPr>
          </a:p>
          <a:p>
            <a:pPr marL="1155700" lvl="2" indent="-228600">
              <a:lnSpc>
                <a:spcPts val="1925"/>
              </a:lnSpc>
              <a:buFont typeface="Arial"/>
              <a:buChar char="•"/>
              <a:tabLst>
                <a:tab pos="1155065" algn="l"/>
                <a:tab pos="1155700" algn="l"/>
              </a:tabLst>
            </a:pPr>
            <a:r>
              <a:rPr sz="1700" b="1" spc="-10" dirty="0">
                <a:latin typeface="Calibri"/>
                <a:cs typeface="Calibri"/>
              </a:rPr>
              <a:t>Metasploit’s</a:t>
            </a:r>
            <a:r>
              <a:rPr sz="1700" b="1" spc="-65" dirty="0">
                <a:latin typeface="Calibri"/>
                <a:cs typeface="Calibri"/>
              </a:rPr>
              <a:t> </a:t>
            </a:r>
            <a:r>
              <a:rPr sz="1700" b="1" spc="-15" dirty="0">
                <a:latin typeface="Calibri"/>
                <a:cs typeface="Calibri"/>
              </a:rPr>
              <a:t>Meterpreter</a:t>
            </a:r>
            <a:endParaRPr sz="1700">
              <a:latin typeface="Calibri"/>
              <a:cs typeface="Calibri"/>
            </a:endParaRPr>
          </a:p>
          <a:p>
            <a:pPr marL="1155700" lvl="2" indent="-228600">
              <a:lnSpc>
                <a:spcPts val="1925"/>
              </a:lnSpc>
              <a:buFont typeface="Arial"/>
              <a:buChar char="•"/>
              <a:tabLst>
                <a:tab pos="1155065" algn="l"/>
                <a:tab pos="1155700" algn="l"/>
              </a:tabLst>
            </a:pPr>
            <a:r>
              <a:rPr sz="1700" b="1" spc="-10" dirty="0">
                <a:latin typeface="Calibri"/>
                <a:cs typeface="Calibri"/>
              </a:rPr>
              <a:t>Custom</a:t>
            </a:r>
            <a:r>
              <a:rPr sz="1700" b="1" spc="-15" dirty="0">
                <a:latin typeface="Calibri"/>
                <a:cs typeface="Calibri"/>
              </a:rPr>
              <a:t> </a:t>
            </a:r>
            <a:r>
              <a:rPr sz="1700" dirty="0">
                <a:latin typeface="Calibri"/>
                <a:cs typeface="Calibri"/>
              </a:rPr>
              <a:t>– a</a:t>
            </a:r>
            <a:r>
              <a:rPr sz="1700" spc="-10" dirty="0">
                <a:latin typeface="Calibri"/>
                <a:cs typeface="Calibri"/>
              </a:rPr>
              <a:t> </a:t>
            </a:r>
            <a:r>
              <a:rPr sz="1700" dirty="0">
                <a:latin typeface="Calibri"/>
                <a:cs typeface="Calibri"/>
              </a:rPr>
              <a:t>lot of pen</a:t>
            </a:r>
            <a:r>
              <a:rPr sz="1700" spc="-25" dirty="0">
                <a:latin typeface="Calibri"/>
                <a:cs typeface="Calibri"/>
              </a:rPr>
              <a:t> </a:t>
            </a:r>
            <a:r>
              <a:rPr sz="1700" spc="-10" dirty="0">
                <a:latin typeface="Calibri"/>
                <a:cs typeface="Calibri"/>
              </a:rPr>
              <a:t>test</a:t>
            </a:r>
            <a:r>
              <a:rPr sz="1700" spc="-5" dirty="0">
                <a:latin typeface="Calibri"/>
                <a:cs typeface="Calibri"/>
              </a:rPr>
              <a:t> teams</a:t>
            </a:r>
            <a:r>
              <a:rPr sz="1700" dirty="0">
                <a:latin typeface="Calibri"/>
                <a:cs typeface="Calibri"/>
              </a:rPr>
              <a:t> </a:t>
            </a:r>
            <a:r>
              <a:rPr sz="1700" spc="-5" dirty="0">
                <a:latin typeface="Calibri"/>
                <a:cs typeface="Calibri"/>
              </a:rPr>
              <a:t>roll</a:t>
            </a:r>
            <a:r>
              <a:rPr sz="1700" spc="-30" dirty="0">
                <a:latin typeface="Calibri"/>
                <a:cs typeface="Calibri"/>
              </a:rPr>
              <a:t> </a:t>
            </a:r>
            <a:r>
              <a:rPr sz="1700" dirty="0">
                <a:latin typeface="Calibri"/>
                <a:cs typeface="Calibri"/>
              </a:rPr>
              <a:t>their</a:t>
            </a:r>
            <a:r>
              <a:rPr sz="1700" spc="-10" dirty="0">
                <a:latin typeface="Calibri"/>
                <a:cs typeface="Calibri"/>
              </a:rPr>
              <a:t> </a:t>
            </a:r>
            <a:r>
              <a:rPr sz="1700" dirty="0">
                <a:latin typeface="Calibri"/>
                <a:cs typeface="Calibri"/>
              </a:rPr>
              <a:t>own</a:t>
            </a:r>
            <a:endParaRPr sz="1700">
              <a:latin typeface="Calibri"/>
              <a:cs typeface="Calibri"/>
            </a:endParaRPr>
          </a:p>
          <a:p>
            <a:pPr marL="1155700" lvl="2" indent="-228600">
              <a:lnSpc>
                <a:spcPts val="1870"/>
              </a:lnSpc>
              <a:buFont typeface="Arial"/>
              <a:buChar char="•"/>
              <a:tabLst>
                <a:tab pos="1155065" algn="l"/>
                <a:tab pos="1155700" algn="l"/>
              </a:tabLst>
            </a:pPr>
            <a:r>
              <a:rPr sz="1700" b="1" spc="-5" dirty="0">
                <a:latin typeface="Calibri"/>
                <a:cs typeface="Calibri"/>
              </a:rPr>
              <a:t>Commercial</a:t>
            </a:r>
            <a:r>
              <a:rPr sz="1700" b="1" spc="-40" dirty="0">
                <a:latin typeface="Calibri"/>
                <a:cs typeface="Calibri"/>
              </a:rPr>
              <a:t> </a:t>
            </a:r>
            <a:r>
              <a:rPr sz="1700" dirty="0">
                <a:latin typeface="Calibri"/>
                <a:cs typeface="Calibri"/>
              </a:rPr>
              <a:t>–</a:t>
            </a:r>
            <a:r>
              <a:rPr sz="1700" spc="-15" dirty="0">
                <a:latin typeface="Calibri"/>
                <a:cs typeface="Calibri"/>
              </a:rPr>
              <a:t> </a:t>
            </a:r>
            <a:r>
              <a:rPr sz="1700" dirty="0">
                <a:latin typeface="Calibri"/>
                <a:cs typeface="Calibri"/>
              </a:rPr>
              <a:t>Cobalt</a:t>
            </a:r>
            <a:r>
              <a:rPr sz="1700" spc="-20" dirty="0">
                <a:latin typeface="Calibri"/>
                <a:cs typeface="Calibri"/>
              </a:rPr>
              <a:t> </a:t>
            </a:r>
            <a:r>
              <a:rPr sz="1700" spc="-10" dirty="0">
                <a:latin typeface="Calibri"/>
                <a:cs typeface="Calibri"/>
              </a:rPr>
              <a:t>Strike</a:t>
            </a:r>
            <a:endParaRPr sz="1700">
              <a:latin typeface="Calibri"/>
              <a:cs typeface="Calibri"/>
            </a:endParaRPr>
          </a:p>
          <a:p>
            <a:pPr marL="698500" lvl="1" indent="-228600">
              <a:lnSpc>
                <a:spcPts val="2230"/>
              </a:lnSpc>
              <a:buFont typeface="Arial"/>
              <a:buChar char="•"/>
              <a:tabLst>
                <a:tab pos="697865" algn="l"/>
                <a:tab pos="698500" algn="l"/>
              </a:tabLst>
            </a:pPr>
            <a:r>
              <a:rPr sz="2000" b="1" spc="-10" dirty="0">
                <a:latin typeface="Calibri"/>
                <a:cs typeface="Calibri"/>
              </a:rPr>
              <a:t>Considerations</a:t>
            </a:r>
            <a:endParaRPr sz="2000">
              <a:latin typeface="Calibri"/>
              <a:cs typeface="Calibri"/>
            </a:endParaRPr>
          </a:p>
          <a:p>
            <a:pPr marL="1155700" lvl="2" indent="-228600">
              <a:lnSpc>
                <a:spcPts val="1930"/>
              </a:lnSpc>
              <a:buFont typeface="Arial"/>
              <a:buChar char="•"/>
              <a:tabLst>
                <a:tab pos="1155065" algn="l"/>
                <a:tab pos="1155700" algn="l"/>
              </a:tabLst>
            </a:pPr>
            <a:r>
              <a:rPr sz="1700" dirty="0">
                <a:latin typeface="Calibri"/>
                <a:cs typeface="Calibri"/>
              </a:rPr>
              <a:t>Will</a:t>
            </a:r>
            <a:r>
              <a:rPr sz="1700" spc="-40" dirty="0">
                <a:latin typeface="Calibri"/>
                <a:cs typeface="Calibri"/>
              </a:rPr>
              <a:t> </a:t>
            </a:r>
            <a:r>
              <a:rPr sz="1700" spc="-10" dirty="0">
                <a:latin typeface="Calibri"/>
                <a:cs typeface="Calibri"/>
              </a:rPr>
              <a:t>you get</a:t>
            </a:r>
            <a:r>
              <a:rPr sz="1700" spc="-15" dirty="0">
                <a:latin typeface="Calibri"/>
                <a:cs typeface="Calibri"/>
              </a:rPr>
              <a:t> </a:t>
            </a:r>
            <a:r>
              <a:rPr sz="1700" spc="-5" dirty="0">
                <a:latin typeface="Calibri"/>
                <a:cs typeface="Calibri"/>
              </a:rPr>
              <a:t>caught?</a:t>
            </a:r>
            <a:endParaRPr sz="1700">
              <a:latin typeface="Calibri"/>
              <a:cs typeface="Calibri"/>
            </a:endParaRPr>
          </a:p>
          <a:p>
            <a:pPr marL="1155700" lvl="2" indent="-228600">
              <a:lnSpc>
                <a:spcPts val="1930"/>
              </a:lnSpc>
              <a:buFont typeface="Arial"/>
              <a:buChar char="•"/>
              <a:tabLst>
                <a:tab pos="1155065" algn="l"/>
                <a:tab pos="1155700" algn="l"/>
              </a:tabLst>
            </a:pPr>
            <a:r>
              <a:rPr sz="1700" spc="-10" dirty="0">
                <a:latin typeface="Calibri"/>
                <a:cs typeface="Calibri"/>
              </a:rPr>
              <a:t>How</a:t>
            </a:r>
            <a:r>
              <a:rPr sz="1700" dirty="0">
                <a:latin typeface="Calibri"/>
                <a:cs typeface="Calibri"/>
              </a:rPr>
              <a:t> </a:t>
            </a:r>
            <a:r>
              <a:rPr sz="1700" spc="-5" dirty="0">
                <a:latin typeface="Calibri"/>
                <a:cs typeface="Calibri"/>
              </a:rPr>
              <a:t>often</a:t>
            </a:r>
            <a:r>
              <a:rPr sz="1700" spc="10" dirty="0">
                <a:latin typeface="Calibri"/>
                <a:cs typeface="Calibri"/>
              </a:rPr>
              <a:t> </a:t>
            </a:r>
            <a:r>
              <a:rPr sz="1700" spc="5" dirty="0">
                <a:latin typeface="Calibri"/>
                <a:cs typeface="Calibri"/>
              </a:rPr>
              <a:t>will</a:t>
            </a:r>
            <a:r>
              <a:rPr sz="1700" spc="-15" dirty="0">
                <a:latin typeface="Calibri"/>
                <a:cs typeface="Calibri"/>
              </a:rPr>
              <a:t> </a:t>
            </a:r>
            <a:r>
              <a:rPr sz="1700" spc="-10" dirty="0">
                <a:latin typeface="Calibri"/>
                <a:cs typeface="Calibri"/>
              </a:rPr>
              <a:t>you</a:t>
            </a:r>
            <a:r>
              <a:rPr sz="1700" spc="-25" dirty="0">
                <a:latin typeface="Calibri"/>
                <a:cs typeface="Calibri"/>
              </a:rPr>
              <a:t> </a:t>
            </a:r>
            <a:r>
              <a:rPr sz="1700" spc="-5" dirty="0">
                <a:latin typeface="Calibri"/>
                <a:cs typeface="Calibri"/>
              </a:rPr>
              <a:t>set</a:t>
            </a:r>
            <a:r>
              <a:rPr sz="1700" spc="-15" dirty="0">
                <a:latin typeface="Calibri"/>
                <a:cs typeface="Calibri"/>
              </a:rPr>
              <a:t> </a:t>
            </a:r>
            <a:r>
              <a:rPr sz="1700" spc="5" dirty="0">
                <a:latin typeface="Calibri"/>
                <a:cs typeface="Calibri"/>
              </a:rPr>
              <a:t>the</a:t>
            </a:r>
            <a:r>
              <a:rPr sz="1700" spc="-15" dirty="0">
                <a:latin typeface="Calibri"/>
                <a:cs typeface="Calibri"/>
              </a:rPr>
              <a:t> </a:t>
            </a:r>
            <a:r>
              <a:rPr sz="1700" spc="-5" dirty="0">
                <a:latin typeface="Calibri"/>
                <a:cs typeface="Calibri"/>
              </a:rPr>
              <a:t>beacons?</a:t>
            </a:r>
            <a:endParaRPr sz="1700">
              <a:latin typeface="Calibri"/>
              <a:cs typeface="Calibri"/>
            </a:endParaRPr>
          </a:p>
          <a:p>
            <a:pPr marL="1155700" lvl="2" indent="-228600">
              <a:lnSpc>
                <a:spcPts val="1985"/>
              </a:lnSpc>
              <a:buFont typeface="Arial"/>
              <a:buChar char="•"/>
              <a:tabLst>
                <a:tab pos="1155065" algn="l"/>
                <a:tab pos="1155700" algn="l"/>
              </a:tabLst>
            </a:pPr>
            <a:r>
              <a:rPr sz="1700" spc="-5" dirty="0">
                <a:latin typeface="Calibri"/>
                <a:cs typeface="Calibri"/>
              </a:rPr>
              <a:t>What</a:t>
            </a:r>
            <a:r>
              <a:rPr sz="1700" spc="-20" dirty="0">
                <a:latin typeface="Calibri"/>
                <a:cs typeface="Calibri"/>
              </a:rPr>
              <a:t> </a:t>
            </a:r>
            <a:r>
              <a:rPr sz="1700" spc="5" dirty="0">
                <a:latin typeface="Calibri"/>
                <a:cs typeface="Calibri"/>
              </a:rPr>
              <a:t>will</a:t>
            </a:r>
            <a:r>
              <a:rPr sz="1700" spc="-15" dirty="0">
                <a:latin typeface="Calibri"/>
                <a:cs typeface="Calibri"/>
              </a:rPr>
              <a:t> </a:t>
            </a:r>
            <a:r>
              <a:rPr sz="1700" spc="-10" dirty="0">
                <a:latin typeface="Calibri"/>
                <a:cs typeface="Calibri"/>
              </a:rPr>
              <a:t>your</a:t>
            </a:r>
            <a:r>
              <a:rPr sz="1700" spc="-40" dirty="0">
                <a:latin typeface="Calibri"/>
                <a:cs typeface="Calibri"/>
              </a:rPr>
              <a:t> </a:t>
            </a:r>
            <a:r>
              <a:rPr sz="1700" dirty="0">
                <a:latin typeface="Calibri"/>
                <a:cs typeface="Calibri"/>
              </a:rPr>
              <a:t>C2</a:t>
            </a:r>
            <a:r>
              <a:rPr sz="1700" spc="-15" dirty="0">
                <a:latin typeface="Calibri"/>
                <a:cs typeface="Calibri"/>
              </a:rPr>
              <a:t> </a:t>
            </a:r>
            <a:r>
              <a:rPr sz="1700" spc="-10" dirty="0">
                <a:latin typeface="Calibri"/>
                <a:cs typeface="Calibri"/>
              </a:rPr>
              <a:t>infra</a:t>
            </a:r>
            <a:r>
              <a:rPr sz="1700" spc="-30" dirty="0">
                <a:latin typeface="Calibri"/>
                <a:cs typeface="Calibri"/>
              </a:rPr>
              <a:t> </a:t>
            </a:r>
            <a:r>
              <a:rPr sz="1700" dirty="0">
                <a:latin typeface="Calibri"/>
                <a:cs typeface="Calibri"/>
              </a:rPr>
              <a:t>look </a:t>
            </a:r>
            <a:r>
              <a:rPr sz="1700" spc="-15" dirty="0">
                <a:latin typeface="Calibri"/>
                <a:cs typeface="Calibri"/>
              </a:rPr>
              <a:t>like</a:t>
            </a:r>
            <a:endParaRPr sz="1700">
              <a:latin typeface="Calibri"/>
              <a:cs typeface="Calibri"/>
            </a:endParaRPr>
          </a:p>
        </p:txBody>
      </p:sp>
      <p:sp>
        <p:nvSpPr>
          <p:cNvPr id="6" name="Footer Placeholder 5">
            <a:extLst>
              <a:ext uri="{FF2B5EF4-FFF2-40B4-BE49-F238E27FC236}">
                <a16:creationId xmlns:a16="http://schemas.microsoft.com/office/drawing/2014/main" id="{30BF71B5-78B8-4085-A87F-498E58BD8099}"/>
              </a:ext>
            </a:extLst>
          </p:cNvPr>
          <p:cNvSpPr>
            <a:spLocks noGrp="1"/>
          </p:cNvSpPr>
          <p:nvPr>
            <p:ph type="ftr" sz="quarter" idx="5"/>
          </p:nvPr>
        </p:nvSpPr>
        <p:spPr/>
        <p:txBody>
          <a:bodyPr/>
          <a:lstStyle/>
          <a:p>
            <a:pPr>
              <a:lnSpc>
                <a:spcPts val="1710"/>
              </a:lnSpc>
            </a:pPr>
            <a:r>
              <a:rPr lang="en-US" spc="-10"/>
              <a:t>Real-world systems: ethical hacking practicum – UW Summer 2021</a:t>
            </a:r>
            <a:endParaRPr lang="en-US" spc="-5"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2186940" cy="696595"/>
          </a:xfrm>
          <a:prstGeom prst="rect">
            <a:avLst/>
          </a:prstGeom>
        </p:spPr>
        <p:txBody>
          <a:bodyPr vert="horz" wrap="square" lIns="0" tIns="13335" rIns="0" bIns="0" rtlCol="0">
            <a:spAutoFit/>
          </a:bodyPr>
          <a:lstStyle/>
          <a:p>
            <a:pPr marL="12700">
              <a:lnSpc>
                <a:spcPct val="100000"/>
              </a:lnSpc>
              <a:spcBef>
                <a:spcPts val="105"/>
              </a:spcBef>
            </a:pPr>
            <a:r>
              <a:rPr dirty="0"/>
              <a:t>Bind</a:t>
            </a:r>
            <a:r>
              <a:rPr spc="-100" dirty="0"/>
              <a:t> </a:t>
            </a:r>
            <a:r>
              <a:rPr dirty="0"/>
              <a:t>shell</a:t>
            </a:r>
          </a:p>
        </p:txBody>
      </p:sp>
      <p:sp>
        <p:nvSpPr>
          <p:cNvPr id="3" name="object 3"/>
          <p:cNvSpPr txBox="1"/>
          <p:nvPr/>
        </p:nvSpPr>
        <p:spPr>
          <a:xfrm>
            <a:off x="916939" y="1835785"/>
            <a:ext cx="9939655" cy="3955415"/>
          </a:xfrm>
          <a:prstGeom prst="rect">
            <a:avLst/>
          </a:prstGeom>
        </p:spPr>
        <p:txBody>
          <a:bodyPr vert="horz" wrap="square" lIns="0" tIns="12065" rIns="0" bIns="0" rtlCol="0">
            <a:spAutoFit/>
          </a:bodyPr>
          <a:lstStyle/>
          <a:p>
            <a:pPr marL="241300" indent="-228600">
              <a:lnSpc>
                <a:spcPct val="100000"/>
              </a:lnSpc>
              <a:spcBef>
                <a:spcPts val="95"/>
              </a:spcBef>
              <a:buFont typeface="Arial"/>
              <a:buChar char="•"/>
              <a:tabLst>
                <a:tab pos="241300" algn="l"/>
              </a:tabLst>
            </a:pPr>
            <a:r>
              <a:rPr sz="2800" b="1" spc="-60" dirty="0">
                <a:latin typeface="Calibri"/>
                <a:cs typeface="Calibri"/>
              </a:rPr>
              <a:t>Target</a:t>
            </a:r>
            <a:r>
              <a:rPr sz="2800" b="1" spc="50" dirty="0">
                <a:latin typeface="Calibri"/>
                <a:cs typeface="Calibri"/>
              </a:rPr>
              <a:t> </a:t>
            </a:r>
            <a:r>
              <a:rPr sz="2800" b="1" spc="-15" dirty="0">
                <a:latin typeface="Calibri"/>
                <a:cs typeface="Calibri"/>
              </a:rPr>
              <a:t>listens</a:t>
            </a:r>
            <a:r>
              <a:rPr sz="2800" b="1" spc="15" dirty="0">
                <a:latin typeface="Calibri"/>
                <a:cs typeface="Calibri"/>
              </a:rPr>
              <a:t> </a:t>
            </a:r>
            <a:r>
              <a:rPr sz="2800" spc="-5" dirty="0">
                <a:latin typeface="Calibri"/>
                <a:cs typeface="Calibri"/>
              </a:rPr>
              <a:t>on</a:t>
            </a:r>
            <a:r>
              <a:rPr sz="2800" spc="10" dirty="0">
                <a:latin typeface="Calibri"/>
                <a:cs typeface="Calibri"/>
              </a:rPr>
              <a:t> </a:t>
            </a:r>
            <a:r>
              <a:rPr sz="2800" spc="-5" dirty="0">
                <a:latin typeface="Calibri"/>
                <a:cs typeface="Calibri"/>
              </a:rPr>
              <a:t>a</a:t>
            </a:r>
            <a:r>
              <a:rPr sz="2800" dirty="0">
                <a:latin typeface="Calibri"/>
                <a:cs typeface="Calibri"/>
              </a:rPr>
              <a:t> </a:t>
            </a:r>
            <a:r>
              <a:rPr sz="2800" spc="-5" dirty="0">
                <a:latin typeface="Calibri"/>
                <a:cs typeface="Calibri"/>
              </a:rPr>
              <a:t>port</a:t>
            </a:r>
            <a:r>
              <a:rPr sz="2800" spc="10" dirty="0">
                <a:latin typeface="Calibri"/>
                <a:cs typeface="Calibri"/>
              </a:rPr>
              <a:t> </a:t>
            </a:r>
            <a:r>
              <a:rPr sz="2800" spc="-5" dirty="0">
                <a:latin typeface="Calibri"/>
                <a:cs typeface="Calibri"/>
              </a:rPr>
              <a:t>and</a:t>
            </a:r>
            <a:r>
              <a:rPr sz="2800" spc="20" dirty="0">
                <a:latin typeface="Calibri"/>
                <a:cs typeface="Calibri"/>
              </a:rPr>
              <a:t> </a:t>
            </a:r>
            <a:r>
              <a:rPr sz="2800" b="1" spc="-25" dirty="0">
                <a:latin typeface="Calibri"/>
                <a:cs typeface="Calibri"/>
              </a:rPr>
              <a:t>attacker</a:t>
            </a:r>
            <a:r>
              <a:rPr sz="2800" b="1" spc="25" dirty="0">
                <a:latin typeface="Calibri"/>
                <a:cs typeface="Calibri"/>
              </a:rPr>
              <a:t> </a:t>
            </a:r>
            <a:r>
              <a:rPr sz="2800" b="1" spc="-5" dirty="0">
                <a:latin typeface="Calibri"/>
                <a:cs typeface="Calibri"/>
              </a:rPr>
              <a:t>connects</a:t>
            </a:r>
            <a:r>
              <a:rPr sz="2800" b="1" spc="5" dirty="0">
                <a:latin typeface="Calibri"/>
                <a:cs typeface="Calibri"/>
              </a:rPr>
              <a:t> </a:t>
            </a:r>
            <a:r>
              <a:rPr sz="2800" spc="-20" dirty="0">
                <a:latin typeface="Calibri"/>
                <a:cs typeface="Calibri"/>
              </a:rPr>
              <a:t>to</a:t>
            </a:r>
            <a:r>
              <a:rPr sz="2800" dirty="0">
                <a:latin typeface="Calibri"/>
                <a:cs typeface="Calibri"/>
              </a:rPr>
              <a:t> </a:t>
            </a:r>
            <a:r>
              <a:rPr sz="2800" spc="-10" dirty="0">
                <a:latin typeface="Calibri"/>
                <a:cs typeface="Calibri"/>
              </a:rPr>
              <a:t>it</a:t>
            </a:r>
            <a:endParaRPr sz="2800">
              <a:latin typeface="Calibri"/>
              <a:cs typeface="Calibri"/>
            </a:endParaRPr>
          </a:p>
          <a:p>
            <a:pPr>
              <a:lnSpc>
                <a:spcPct val="100000"/>
              </a:lnSpc>
              <a:spcBef>
                <a:spcPts val="15"/>
              </a:spcBef>
              <a:buFont typeface="Arial"/>
              <a:buChar char="•"/>
            </a:pPr>
            <a:endParaRPr sz="3250">
              <a:latin typeface="Calibri"/>
              <a:cs typeface="Calibri"/>
            </a:endParaRPr>
          </a:p>
          <a:p>
            <a:pPr marL="241300" indent="-228600">
              <a:lnSpc>
                <a:spcPct val="100000"/>
              </a:lnSpc>
              <a:buFont typeface="Arial"/>
              <a:buChar char="•"/>
              <a:tabLst>
                <a:tab pos="241300" algn="l"/>
              </a:tabLst>
            </a:pPr>
            <a:r>
              <a:rPr sz="2800" spc="-10" dirty="0">
                <a:latin typeface="Calibri"/>
                <a:cs typeface="Calibri"/>
              </a:rPr>
              <a:t>Doing</a:t>
            </a:r>
            <a:r>
              <a:rPr sz="2800" dirty="0">
                <a:latin typeface="Calibri"/>
                <a:cs typeface="Calibri"/>
              </a:rPr>
              <a:t> </a:t>
            </a:r>
            <a:r>
              <a:rPr sz="2800" spc="-10" dirty="0">
                <a:latin typeface="Calibri"/>
                <a:cs typeface="Calibri"/>
              </a:rPr>
              <a:t>this</a:t>
            </a:r>
            <a:r>
              <a:rPr sz="2800" spc="5" dirty="0">
                <a:latin typeface="Calibri"/>
                <a:cs typeface="Calibri"/>
              </a:rPr>
              <a:t> </a:t>
            </a:r>
            <a:r>
              <a:rPr sz="2800" spc="-5" dirty="0">
                <a:latin typeface="Calibri"/>
                <a:cs typeface="Calibri"/>
              </a:rPr>
              <a:t>with</a:t>
            </a:r>
            <a:r>
              <a:rPr sz="2800" dirty="0">
                <a:latin typeface="Calibri"/>
                <a:cs typeface="Calibri"/>
              </a:rPr>
              <a:t> </a:t>
            </a:r>
            <a:r>
              <a:rPr sz="2800" b="1" spc="-20" dirty="0">
                <a:latin typeface="Calibri"/>
                <a:cs typeface="Calibri"/>
              </a:rPr>
              <a:t>netcat</a:t>
            </a:r>
            <a:endParaRPr sz="2800">
              <a:latin typeface="Calibri"/>
              <a:cs typeface="Calibri"/>
            </a:endParaRPr>
          </a:p>
          <a:p>
            <a:pPr marL="698500" lvl="1" indent="-228600">
              <a:lnSpc>
                <a:spcPct val="100000"/>
              </a:lnSpc>
              <a:spcBef>
                <a:spcPts val="835"/>
              </a:spcBef>
              <a:buFont typeface="Arial"/>
              <a:buChar char="•"/>
              <a:tabLst>
                <a:tab pos="698500" algn="l"/>
              </a:tabLst>
            </a:pPr>
            <a:r>
              <a:rPr sz="2400" spc="-40" dirty="0">
                <a:latin typeface="Calibri"/>
                <a:cs typeface="Calibri"/>
              </a:rPr>
              <a:t>Target:</a:t>
            </a:r>
            <a:r>
              <a:rPr sz="2400" spc="-10" dirty="0">
                <a:latin typeface="Calibri"/>
                <a:cs typeface="Calibri"/>
              </a:rPr>
              <a:t> </a:t>
            </a:r>
            <a:r>
              <a:rPr sz="2400" dirty="0">
                <a:latin typeface="Consolas"/>
                <a:cs typeface="Consolas"/>
              </a:rPr>
              <a:t>nc</a:t>
            </a:r>
            <a:r>
              <a:rPr sz="2400" spc="-5" dirty="0">
                <a:latin typeface="Consolas"/>
                <a:cs typeface="Consolas"/>
              </a:rPr>
              <a:t> </a:t>
            </a:r>
            <a:r>
              <a:rPr sz="2400" dirty="0">
                <a:latin typeface="Consolas"/>
                <a:cs typeface="Consolas"/>
              </a:rPr>
              <a:t>–l</a:t>
            </a:r>
            <a:r>
              <a:rPr sz="2400" spc="-5" dirty="0">
                <a:latin typeface="Consolas"/>
                <a:cs typeface="Consolas"/>
              </a:rPr>
              <a:t> </a:t>
            </a:r>
            <a:r>
              <a:rPr sz="2400" dirty="0">
                <a:latin typeface="Consolas"/>
                <a:cs typeface="Consolas"/>
              </a:rPr>
              <a:t>–p</a:t>
            </a:r>
            <a:r>
              <a:rPr sz="2400" spc="10" dirty="0">
                <a:latin typeface="Consolas"/>
                <a:cs typeface="Consolas"/>
              </a:rPr>
              <a:t> </a:t>
            </a:r>
            <a:r>
              <a:rPr sz="2400" dirty="0">
                <a:latin typeface="Consolas"/>
                <a:cs typeface="Consolas"/>
              </a:rPr>
              <a:t>&lt;port&gt;</a:t>
            </a:r>
            <a:r>
              <a:rPr sz="2400" spc="10" dirty="0">
                <a:latin typeface="Consolas"/>
                <a:cs typeface="Consolas"/>
              </a:rPr>
              <a:t> </a:t>
            </a:r>
            <a:r>
              <a:rPr sz="2400" dirty="0">
                <a:latin typeface="Consolas"/>
                <a:cs typeface="Consolas"/>
              </a:rPr>
              <a:t>-e</a:t>
            </a:r>
            <a:r>
              <a:rPr sz="2400" spc="5" dirty="0">
                <a:latin typeface="Consolas"/>
                <a:cs typeface="Consolas"/>
              </a:rPr>
              <a:t> </a:t>
            </a:r>
            <a:r>
              <a:rPr sz="2400" dirty="0">
                <a:latin typeface="Consolas"/>
                <a:cs typeface="Consolas"/>
              </a:rPr>
              <a:t>cmd.exe</a:t>
            </a:r>
            <a:endParaRPr sz="2400">
              <a:latin typeface="Consolas"/>
              <a:cs typeface="Consolas"/>
            </a:endParaRPr>
          </a:p>
          <a:p>
            <a:pPr marL="698500" lvl="1" indent="-228600">
              <a:lnSpc>
                <a:spcPct val="100000"/>
              </a:lnSpc>
              <a:spcBef>
                <a:spcPts val="300"/>
              </a:spcBef>
              <a:buFont typeface="Arial"/>
              <a:buChar char="•"/>
              <a:tabLst>
                <a:tab pos="698500" algn="l"/>
              </a:tabLst>
            </a:pPr>
            <a:r>
              <a:rPr sz="2400" spc="-25" dirty="0">
                <a:latin typeface="Calibri"/>
                <a:cs typeface="Calibri"/>
              </a:rPr>
              <a:t>Attacker:</a:t>
            </a:r>
            <a:r>
              <a:rPr sz="2400" spc="-55" dirty="0">
                <a:latin typeface="Calibri"/>
                <a:cs typeface="Calibri"/>
              </a:rPr>
              <a:t> </a:t>
            </a:r>
            <a:r>
              <a:rPr sz="2400" dirty="0">
                <a:latin typeface="Consolas"/>
                <a:cs typeface="Consolas"/>
              </a:rPr>
              <a:t>nc</a:t>
            </a:r>
            <a:r>
              <a:rPr sz="2400" spc="-5" dirty="0">
                <a:latin typeface="Consolas"/>
                <a:cs typeface="Consolas"/>
              </a:rPr>
              <a:t> </a:t>
            </a:r>
            <a:r>
              <a:rPr sz="2400" dirty="0">
                <a:latin typeface="Consolas"/>
                <a:cs typeface="Consolas"/>
              </a:rPr>
              <a:t>&lt;target</a:t>
            </a:r>
            <a:r>
              <a:rPr sz="2400" spc="15" dirty="0">
                <a:latin typeface="Consolas"/>
                <a:cs typeface="Consolas"/>
              </a:rPr>
              <a:t> </a:t>
            </a:r>
            <a:r>
              <a:rPr sz="2400" dirty="0">
                <a:latin typeface="Consolas"/>
                <a:cs typeface="Consolas"/>
              </a:rPr>
              <a:t>IP&gt;</a:t>
            </a:r>
            <a:r>
              <a:rPr sz="2400" spc="10" dirty="0">
                <a:latin typeface="Consolas"/>
                <a:cs typeface="Consolas"/>
              </a:rPr>
              <a:t> </a:t>
            </a:r>
            <a:r>
              <a:rPr sz="2400" dirty="0">
                <a:latin typeface="Consolas"/>
                <a:cs typeface="Consolas"/>
              </a:rPr>
              <a:t>&lt;port&gt;</a:t>
            </a:r>
            <a:endParaRPr sz="2400">
              <a:latin typeface="Consolas"/>
              <a:cs typeface="Consolas"/>
            </a:endParaRPr>
          </a:p>
          <a:p>
            <a:pPr marL="698500" lvl="1" indent="-228600">
              <a:lnSpc>
                <a:spcPct val="100000"/>
              </a:lnSpc>
              <a:spcBef>
                <a:spcPts val="300"/>
              </a:spcBef>
              <a:buFont typeface="Arial"/>
              <a:buChar char="•"/>
              <a:tabLst>
                <a:tab pos="698500" algn="l"/>
              </a:tabLst>
            </a:pPr>
            <a:r>
              <a:rPr sz="2400" spc="-50" dirty="0">
                <a:latin typeface="Calibri"/>
                <a:cs typeface="Calibri"/>
              </a:rPr>
              <a:t>Target</a:t>
            </a:r>
            <a:r>
              <a:rPr sz="2400" spc="5" dirty="0">
                <a:latin typeface="Calibri"/>
                <a:cs typeface="Calibri"/>
              </a:rPr>
              <a:t> </a:t>
            </a:r>
            <a:r>
              <a:rPr sz="2400" spc="-5" dirty="0">
                <a:latin typeface="Calibri"/>
                <a:cs typeface="Calibri"/>
              </a:rPr>
              <a:t>opens</a:t>
            </a:r>
            <a:r>
              <a:rPr sz="2400" spc="-10" dirty="0">
                <a:latin typeface="Calibri"/>
                <a:cs typeface="Calibri"/>
              </a:rPr>
              <a:t> </a:t>
            </a:r>
            <a:r>
              <a:rPr sz="2400" spc="-15" dirty="0">
                <a:latin typeface="Calibri"/>
                <a:cs typeface="Calibri"/>
              </a:rPr>
              <a:t>cmd.exe</a:t>
            </a:r>
            <a:r>
              <a:rPr sz="2400" spc="-25" dirty="0">
                <a:latin typeface="Calibri"/>
                <a:cs typeface="Calibri"/>
              </a:rPr>
              <a:t> </a:t>
            </a:r>
            <a:r>
              <a:rPr sz="2400" spc="-20" dirty="0">
                <a:latin typeface="Calibri"/>
                <a:cs typeface="Calibri"/>
              </a:rPr>
              <a:t>for</a:t>
            </a:r>
            <a:r>
              <a:rPr sz="2400" dirty="0">
                <a:latin typeface="Calibri"/>
                <a:cs typeface="Calibri"/>
              </a:rPr>
              <a:t> </a:t>
            </a:r>
            <a:r>
              <a:rPr sz="2400" spc="-20" dirty="0">
                <a:latin typeface="Calibri"/>
                <a:cs typeface="Calibri"/>
              </a:rPr>
              <a:t>attacker</a:t>
            </a:r>
            <a:r>
              <a:rPr sz="2400" spc="-40" dirty="0">
                <a:latin typeface="Calibri"/>
                <a:cs typeface="Calibri"/>
              </a:rPr>
              <a:t> </a:t>
            </a:r>
            <a:r>
              <a:rPr sz="2400" spc="-5" dirty="0">
                <a:latin typeface="Calibri"/>
                <a:cs typeface="Calibri"/>
              </a:rPr>
              <a:t>and passes</a:t>
            </a:r>
            <a:r>
              <a:rPr sz="2400" spc="-10" dirty="0">
                <a:latin typeface="Calibri"/>
                <a:cs typeface="Calibri"/>
              </a:rPr>
              <a:t> </a:t>
            </a:r>
            <a:r>
              <a:rPr sz="2400" spc="-5" dirty="0">
                <a:latin typeface="Calibri"/>
                <a:cs typeface="Calibri"/>
              </a:rPr>
              <a:t>session</a:t>
            </a:r>
            <a:r>
              <a:rPr sz="2400" spc="5" dirty="0">
                <a:latin typeface="Calibri"/>
                <a:cs typeface="Calibri"/>
              </a:rPr>
              <a:t> </a:t>
            </a:r>
            <a:r>
              <a:rPr sz="2400" spc="-10" dirty="0">
                <a:latin typeface="Calibri"/>
                <a:cs typeface="Calibri"/>
              </a:rPr>
              <a:t>through </a:t>
            </a:r>
            <a:r>
              <a:rPr sz="2400" spc="-15" dirty="0">
                <a:latin typeface="Calibri"/>
                <a:cs typeface="Calibri"/>
              </a:rPr>
              <a:t>netcat</a:t>
            </a:r>
            <a:endParaRPr sz="2400">
              <a:latin typeface="Calibri"/>
              <a:cs typeface="Calibri"/>
            </a:endParaRPr>
          </a:p>
          <a:p>
            <a:pPr lvl="1">
              <a:lnSpc>
                <a:spcPct val="100000"/>
              </a:lnSpc>
              <a:spcBef>
                <a:spcPts val="30"/>
              </a:spcBef>
              <a:buFont typeface="Arial"/>
              <a:buChar char="•"/>
            </a:pPr>
            <a:endParaRPr sz="2800">
              <a:latin typeface="Calibri"/>
              <a:cs typeface="Calibri"/>
            </a:endParaRPr>
          </a:p>
          <a:p>
            <a:pPr marL="241300" marR="5080" indent="-228600">
              <a:lnSpc>
                <a:spcPct val="100000"/>
              </a:lnSpc>
              <a:buFont typeface="Arial"/>
              <a:buChar char="•"/>
              <a:tabLst>
                <a:tab pos="241300" algn="l"/>
              </a:tabLst>
            </a:pPr>
            <a:r>
              <a:rPr sz="2800" b="1" spc="-15" dirty="0">
                <a:latin typeface="Calibri"/>
                <a:cs typeface="Calibri"/>
              </a:rPr>
              <a:t>Drawback</a:t>
            </a:r>
            <a:r>
              <a:rPr sz="2800" spc="-15" dirty="0">
                <a:latin typeface="Calibri"/>
                <a:cs typeface="Calibri"/>
              </a:rPr>
              <a:t>:</a:t>
            </a:r>
            <a:r>
              <a:rPr sz="2800" spc="40" dirty="0">
                <a:latin typeface="Calibri"/>
                <a:cs typeface="Calibri"/>
              </a:rPr>
              <a:t> </a:t>
            </a:r>
            <a:r>
              <a:rPr sz="2800" spc="-20" dirty="0">
                <a:latin typeface="Calibri"/>
                <a:cs typeface="Calibri"/>
              </a:rPr>
              <a:t>organizations</a:t>
            </a:r>
            <a:r>
              <a:rPr sz="2800" spc="10" dirty="0">
                <a:latin typeface="Calibri"/>
                <a:cs typeface="Calibri"/>
              </a:rPr>
              <a:t> </a:t>
            </a:r>
            <a:r>
              <a:rPr sz="2800" spc="-20" dirty="0">
                <a:latin typeface="Calibri"/>
                <a:cs typeface="Calibri"/>
              </a:rPr>
              <a:t>may</a:t>
            </a:r>
            <a:r>
              <a:rPr sz="2800" spc="5" dirty="0">
                <a:latin typeface="Calibri"/>
                <a:cs typeface="Calibri"/>
              </a:rPr>
              <a:t> </a:t>
            </a:r>
            <a:r>
              <a:rPr sz="2800" spc="-5" dirty="0">
                <a:latin typeface="Calibri"/>
                <a:cs typeface="Calibri"/>
              </a:rPr>
              <a:t>block</a:t>
            </a:r>
            <a:r>
              <a:rPr sz="2800" spc="20" dirty="0">
                <a:latin typeface="Calibri"/>
                <a:cs typeface="Calibri"/>
              </a:rPr>
              <a:t> </a:t>
            </a:r>
            <a:r>
              <a:rPr sz="2800" spc="-10" dirty="0">
                <a:latin typeface="Calibri"/>
                <a:cs typeface="Calibri"/>
              </a:rPr>
              <a:t>incoming</a:t>
            </a:r>
            <a:r>
              <a:rPr sz="2800" spc="40" dirty="0">
                <a:latin typeface="Calibri"/>
                <a:cs typeface="Calibri"/>
              </a:rPr>
              <a:t> </a:t>
            </a:r>
            <a:r>
              <a:rPr sz="2800" spc="-10" dirty="0">
                <a:latin typeface="Calibri"/>
                <a:cs typeface="Calibri"/>
              </a:rPr>
              <a:t>connections</a:t>
            </a:r>
            <a:r>
              <a:rPr sz="2800" spc="55" dirty="0">
                <a:latin typeface="Calibri"/>
                <a:cs typeface="Calibri"/>
              </a:rPr>
              <a:t> </a:t>
            </a:r>
            <a:r>
              <a:rPr sz="2800" spc="-5" dirty="0">
                <a:latin typeface="Calibri"/>
                <a:cs typeface="Calibri"/>
              </a:rPr>
              <a:t>–</a:t>
            </a:r>
            <a:r>
              <a:rPr sz="2800" spc="25" dirty="0">
                <a:latin typeface="Calibri"/>
                <a:cs typeface="Calibri"/>
              </a:rPr>
              <a:t> </a:t>
            </a:r>
            <a:r>
              <a:rPr sz="2800" spc="-15" dirty="0">
                <a:latin typeface="Calibri"/>
                <a:cs typeface="Calibri"/>
              </a:rPr>
              <a:t>ingress </a:t>
            </a:r>
            <a:r>
              <a:rPr sz="2800" spc="-620" dirty="0">
                <a:latin typeface="Calibri"/>
                <a:cs typeface="Calibri"/>
              </a:rPr>
              <a:t> </a:t>
            </a:r>
            <a:r>
              <a:rPr sz="2800" spc="-10" dirty="0">
                <a:latin typeface="Calibri"/>
                <a:cs typeface="Calibri"/>
              </a:rPr>
              <a:t>rules</a:t>
            </a:r>
            <a:r>
              <a:rPr sz="2800" spc="20" dirty="0">
                <a:latin typeface="Calibri"/>
                <a:cs typeface="Calibri"/>
              </a:rPr>
              <a:t> </a:t>
            </a:r>
            <a:r>
              <a:rPr sz="2800" spc="-20" dirty="0">
                <a:latin typeface="Calibri"/>
                <a:cs typeface="Calibri"/>
              </a:rPr>
              <a:t>are</a:t>
            </a:r>
            <a:r>
              <a:rPr sz="2800" spc="-10" dirty="0">
                <a:latin typeface="Calibri"/>
                <a:cs typeface="Calibri"/>
              </a:rPr>
              <a:t> usually</a:t>
            </a:r>
            <a:r>
              <a:rPr sz="2800" spc="30" dirty="0">
                <a:latin typeface="Calibri"/>
                <a:cs typeface="Calibri"/>
              </a:rPr>
              <a:t> </a:t>
            </a:r>
            <a:r>
              <a:rPr sz="2800" spc="-5" dirty="0">
                <a:latin typeface="Calibri"/>
                <a:cs typeface="Calibri"/>
              </a:rPr>
              <a:t>much</a:t>
            </a:r>
            <a:r>
              <a:rPr sz="2800" spc="20" dirty="0">
                <a:latin typeface="Calibri"/>
                <a:cs typeface="Calibri"/>
              </a:rPr>
              <a:t> </a:t>
            </a:r>
            <a:r>
              <a:rPr sz="2800" spc="-15" dirty="0">
                <a:latin typeface="Calibri"/>
                <a:cs typeface="Calibri"/>
              </a:rPr>
              <a:t>stricter</a:t>
            </a:r>
            <a:r>
              <a:rPr sz="2800" spc="10" dirty="0">
                <a:latin typeface="Calibri"/>
                <a:cs typeface="Calibri"/>
              </a:rPr>
              <a:t> </a:t>
            </a:r>
            <a:r>
              <a:rPr sz="2800" spc="-5" dirty="0">
                <a:latin typeface="Calibri"/>
                <a:cs typeface="Calibri"/>
              </a:rPr>
              <a:t>than</a:t>
            </a:r>
            <a:r>
              <a:rPr sz="2800" spc="20" dirty="0">
                <a:latin typeface="Calibri"/>
                <a:cs typeface="Calibri"/>
              </a:rPr>
              <a:t> </a:t>
            </a:r>
            <a:r>
              <a:rPr sz="2800" spc="-10" dirty="0">
                <a:latin typeface="Calibri"/>
                <a:cs typeface="Calibri"/>
              </a:rPr>
              <a:t>egress</a:t>
            </a:r>
            <a:endParaRPr sz="2800">
              <a:latin typeface="Calibri"/>
              <a:cs typeface="Calibri"/>
            </a:endParaRPr>
          </a:p>
        </p:txBody>
      </p:sp>
      <p:sp>
        <p:nvSpPr>
          <p:cNvPr id="6" name="Footer Placeholder 5">
            <a:extLst>
              <a:ext uri="{FF2B5EF4-FFF2-40B4-BE49-F238E27FC236}">
                <a16:creationId xmlns:a16="http://schemas.microsoft.com/office/drawing/2014/main" id="{4E0A4C6A-E6BF-4098-819F-4352B7B78CAA}"/>
              </a:ext>
            </a:extLst>
          </p:cNvPr>
          <p:cNvSpPr>
            <a:spLocks noGrp="1"/>
          </p:cNvSpPr>
          <p:nvPr>
            <p:ph type="ftr" sz="quarter" idx="5"/>
          </p:nvPr>
        </p:nvSpPr>
        <p:spPr/>
        <p:txBody>
          <a:bodyPr/>
          <a:lstStyle/>
          <a:p>
            <a:pPr>
              <a:lnSpc>
                <a:spcPts val="1710"/>
              </a:lnSpc>
            </a:pPr>
            <a:r>
              <a:rPr lang="en-US" spc="-10"/>
              <a:t>Real-world systems: ethical hacking practicum – UW Summer 2021</a:t>
            </a:r>
            <a:endParaRPr lang="en-US" spc="-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2931160" cy="696595"/>
          </a:xfrm>
          <a:prstGeom prst="rect">
            <a:avLst/>
          </a:prstGeom>
        </p:spPr>
        <p:txBody>
          <a:bodyPr vert="horz" wrap="square" lIns="0" tIns="13335" rIns="0" bIns="0" rtlCol="0">
            <a:spAutoFit/>
          </a:bodyPr>
          <a:lstStyle/>
          <a:p>
            <a:pPr marL="12700">
              <a:lnSpc>
                <a:spcPct val="100000"/>
              </a:lnSpc>
              <a:spcBef>
                <a:spcPts val="105"/>
              </a:spcBef>
            </a:pPr>
            <a:r>
              <a:rPr spc="-40" dirty="0"/>
              <a:t>Reverse</a:t>
            </a:r>
            <a:r>
              <a:rPr spc="-55" dirty="0"/>
              <a:t> </a:t>
            </a:r>
            <a:r>
              <a:rPr spc="-5" dirty="0"/>
              <a:t>shell</a:t>
            </a:r>
          </a:p>
        </p:txBody>
      </p:sp>
      <p:sp>
        <p:nvSpPr>
          <p:cNvPr id="3" name="object 3"/>
          <p:cNvSpPr txBox="1"/>
          <p:nvPr/>
        </p:nvSpPr>
        <p:spPr>
          <a:xfrm>
            <a:off x="916939" y="1793112"/>
            <a:ext cx="10100310" cy="4280535"/>
          </a:xfrm>
          <a:prstGeom prst="rect">
            <a:avLst/>
          </a:prstGeom>
        </p:spPr>
        <p:txBody>
          <a:bodyPr vert="horz" wrap="square" lIns="0" tIns="12065" rIns="0" bIns="0" rtlCol="0">
            <a:spAutoFit/>
          </a:bodyPr>
          <a:lstStyle/>
          <a:p>
            <a:pPr marL="241300" indent="-228600">
              <a:lnSpc>
                <a:spcPct val="100000"/>
              </a:lnSpc>
              <a:spcBef>
                <a:spcPts val="95"/>
              </a:spcBef>
              <a:buFont typeface="Arial"/>
              <a:buChar char="•"/>
              <a:tabLst>
                <a:tab pos="241300" algn="l"/>
              </a:tabLst>
            </a:pPr>
            <a:r>
              <a:rPr sz="2800" b="1" spc="-30" dirty="0">
                <a:latin typeface="Calibri"/>
                <a:cs typeface="Calibri"/>
              </a:rPr>
              <a:t>Attacker</a:t>
            </a:r>
            <a:r>
              <a:rPr sz="2800" b="1" spc="35" dirty="0">
                <a:latin typeface="Calibri"/>
                <a:cs typeface="Calibri"/>
              </a:rPr>
              <a:t> </a:t>
            </a:r>
            <a:r>
              <a:rPr sz="2800" b="1" spc="-15" dirty="0">
                <a:latin typeface="Calibri"/>
                <a:cs typeface="Calibri"/>
              </a:rPr>
              <a:t>listens</a:t>
            </a:r>
            <a:r>
              <a:rPr sz="2800" b="1" spc="10" dirty="0">
                <a:latin typeface="Calibri"/>
                <a:cs typeface="Calibri"/>
              </a:rPr>
              <a:t> </a:t>
            </a:r>
            <a:r>
              <a:rPr sz="2800" spc="-5" dirty="0">
                <a:latin typeface="Calibri"/>
                <a:cs typeface="Calibri"/>
              </a:rPr>
              <a:t>on</a:t>
            </a:r>
            <a:r>
              <a:rPr sz="2800" spc="5" dirty="0">
                <a:latin typeface="Calibri"/>
                <a:cs typeface="Calibri"/>
              </a:rPr>
              <a:t> </a:t>
            </a:r>
            <a:r>
              <a:rPr sz="2800" spc="-5" dirty="0">
                <a:latin typeface="Calibri"/>
                <a:cs typeface="Calibri"/>
              </a:rPr>
              <a:t>a</a:t>
            </a:r>
            <a:r>
              <a:rPr sz="2800" dirty="0">
                <a:latin typeface="Calibri"/>
                <a:cs typeface="Calibri"/>
              </a:rPr>
              <a:t> </a:t>
            </a:r>
            <a:r>
              <a:rPr sz="2800" spc="-5" dirty="0">
                <a:latin typeface="Calibri"/>
                <a:cs typeface="Calibri"/>
              </a:rPr>
              <a:t>port</a:t>
            </a:r>
            <a:r>
              <a:rPr sz="2800" spc="10" dirty="0">
                <a:latin typeface="Calibri"/>
                <a:cs typeface="Calibri"/>
              </a:rPr>
              <a:t> </a:t>
            </a:r>
            <a:r>
              <a:rPr sz="2800" spc="-5" dirty="0">
                <a:latin typeface="Calibri"/>
                <a:cs typeface="Calibri"/>
              </a:rPr>
              <a:t>and</a:t>
            </a:r>
            <a:r>
              <a:rPr sz="2800" spc="15" dirty="0">
                <a:latin typeface="Calibri"/>
                <a:cs typeface="Calibri"/>
              </a:rPr>
              <a:t> </a:t>
            </a:r>
            <a:r>
              <a:rPr sz="2800" b="1" spc="-25" dirty="0">
                <a:latin typeface="Calibri"/>
                <a:cs typeface="Calibri"/>
              </a:rPr>
              <a:t>target</a:t>
            </a:r>
            <a:r>
              <a:rPr sz="2800" b="1" spc="20" dirty="0">
                <a:latin typeface="Calibri"/>
                <a:cs typeface="Calibri"/>
              </a:rPr>
              <a:t> </a:t>
            </a:r>
            <a:r>
              <a:rPr sz="2800" b="1" spc="-5" dirty="0">
                <a:latin typeface="Calibri"/>
                <a:cs typeface="Calibri"/>
              </a:rPr>
              <a:t>connects</a:t>
            </a:r>
            <a:r>
              <a:rPr sz="2800" b="1" spc="10" dirty="0">
                <a:latin typeface="Calibri"/>
                <a:cs typeface="Calibri"/>
              </a:rPr>
              <a:t> </a:t>
            </a:r>
            <a:r>
              <a:rPr sz="2800" b="1" spc="-15" dirty="0">
                <a:latin typeface="Calibri"/>
                <a:cs typeface="Calibri"/>
              </a:rPr>
              <a:t>to</a:t>
            </a:r>
            <a:r>
              <a:rPr sz="2800" b="1" spc="-10" dirty="0">
                <a:latin typeface="Calibri"/>
                <a:cs typeface="Calibri"/>
              </a:rPr>
              <a:t> </a:t>
            </a:r>
            <a:r>
              <a:rPr sz="2800" b="1" spc="-25" dirty="0">
                <a:latin typeface="Calibri"/>
                <a:cs typeface="Calibri"/>
              </a:rPr>
              <a:t>attacker</a:t>
            </a:r>
            <a:endParaRPr sz="2800">
              <a:latin typeface="Calibri"/>
              <a:cs typeface="Calibri"/>
            </a:endParaRPr>
          </a:p>
          <a:p>
            <a:pPr>
              <a:lnSpc>
                <a:spcPct val="100000"/>
              </a:lnSpc>
              <a:buFont typeface="Arial"/>
              <a:buChar char="•"/>
            </a:pPr>
            <a:endParaRPr sz="2750">
              <a:latin typeface="Calibri"/>
              <a:cs typeface="Calibri"/>
            </a:endParaRPr>
          </a:p>
          <a:p>
            <a:pPr marL="241300" indent="-228600">
              <a:lnSpc>
                <a:spcPct val="100000"/>
              </a:lnSpc>
              <a:spcBef>
                <a:spcPts val="5"/>
              </a:spcBef>
              <a:buFont typeface="Arial"/>
              <a:buChar char="•"/>
              <a:tabLst>
                <a:tab pos="241300" algn="l"/>
              </a:tabLst>
            </a:pPr>
            <a:r>
              <a:rPr sz="2800" spc="-5" dirty="0">
                <a:latin typeface="Calibri"/>
                <a:cs typeface="Calibri"/>
              </a:rPr>
              <a:t>This</a:t>
            </a:r>
            <a:r>
              <a:rPr sz="2800" spc="10" dirty="0">
                <a:latin typeface="Calibri"/>
                <a:cs typeface="Calibri"/>
              </a:rPr>
              <a:t> </a:t>
            </a:r>
            <a:r>
              <a:rPr sz="2800" spc="-15" dirty="0">
                <a:latin typeface="Calibri"/>
                <a:cs typeface="Calibri"/>
              </a:rPr>
              <a:t>gets</a:t>
            </a:r>
            <a:r>
              <a:rPr sz="2800" dirty="0">
                <a:latin typeface="Calibri"/>
                <a:cs typeface="Calibri"/>
              </a:rPr>
              <a:t> </a:t>
            </a:r>
            <a:r>
              <a:rPr sz="2800" spc="-15" dirty="0">
                <a:latin typeface="Calibri"/>
                <a:cs typeface="Calibri"/>
              </a:rPr>
              <a:t>around</a:t>
            </a:r>
            <a:r>
              <a:rPr sz="2800" spc="35" dirty="0">
                <a:latin typeface="Calibri"/>
                <a:cs typeface="Calibri"/>
              </a:rPr>
              <a:t> </a:t>
            </a:r>
            <a:r>
              <a:rPr sz="2800" spc="-10" dirty="0">
                <a:latin typeface="Calibri"/>
                <a:cs typeface="Calibri"/>
              </a:rPr>
              <a:t>inbound</a:t>
            </a:r>
            <a:r>
              <a:rPr sz="2800" spc="60" dirty="0">
                <a:latin typeface="Calibri"/>
                <a:cs typeface="Calibri"/>
              </a:rPr>
              <a:t> </a:t>
            </a:r>
            <a:r>
              <a:rPr sz="2800" spc="-20" dirty="0">
                <a:latin typeface="Calibri"/>
                <a:cs typeface="Calibri"/>
              </a:rPr>
              <a:t>firewall </a:t>
            </a:r>
            <a:r>
              <a:rPr sz="2800" spc="-15" dirty="0">
                <a:latin typeface="Calibri"/>
                <a:cs typeface="Calibri"/>
              </a:rPr>
              <a:t>restrictions</a:t>
            </a:r>
            <a:endParaRPr sz="2800">
              <a:latin typeface="Calibri"/>
              <a:cs typeface="Calibri"/>
            </a:endParaRPr>
          </a:p>
          <a:p>
            <a:pPr>
              <a:lnSpc>
                <a:spcPct val="100000"/>
              </a:lnSpc>
              <a:buFont typeface="Arial"/>
              <a:buChar char="•"/>
            </a:pPr>
            <a:endParaRPr sz="2750">
              <a:latin typeface="Calibri"/>
              <a:cs typeface="Calibri"/>
            </a:endParaRPr>
          </a:p>
          <a:p>
            <a:pPr marL="241300" indent="-228600">
              <a:lnSpc>
                <a:spcPct val="100000"/>
              </a:lnSpc>
              <a:buFont typeface="Arial"/>
              <a:buChar char="•"/>
              <a:tabLst>
                <a:tab pos="241300" algn="l"/>
              </a:tabLst>
            </a:pPr>
            <a:r>
              <a:rPr sz="2800" spc="-10" dirty="0">
                <a:latin typeface="Calibri"/>
                <a:cs typeface="Calibri"/>
              </a:rPr>
              <a:t>Doing</a:t>
            </a:r>
            <a:r>
              <a:rPr sz="2800" dirty="0">
                <a:latin typeface="Calibri"/>
                <a:cs typeface="Calibri"/>
              </a:rPr>
              <a:t> </a:t>
            </a:r>
            <a:r>
              <a:rPr sz="2800" spc="-10" dirty="0">
                <a:latin typeface="Calibri"/>
                <a:cs typeface="Calibri"/>
              </a:rPr>
              <a:t>this</a:t>
            </a:r>
            <a:r>
              <a:rPr sz="2800" spc="5" dirty="0">
                <a:latin typeface="Calibri"/>
                <a:cs typeface="Calibri"/>
              </a:rPr>
              <a:t> </a:t>
            </a:r>
            <a:r>
              <a:rPr sz="2800" spc="-5" dirty="0">
                <a:latin typeface="Calibri"/>
                <a:cs typeface="Calibri"/>
              </a:rPr>
              <a:t>with</a:t>
            </a:r>
            <a:r>
              <a:rPr sz="2800" dirty="0">
                <a:latin typeface="Calibri"/>
                <a:cs typeface="Calibri"/>
              </a:rPr>
              <a:t> </a:t>
            </a:r>
            <a:r>
              <a:rPr sz="2800" spc="-20" dirty="0">
                <a:latin typeface="Calibri"/>
                <a:cs typeface="Calibri"/>
              </a:rPr>
              <a:t>netcat</a:t>
            </a:r>
            <a:endParaRPr sz="2800">
              <a:latin typeface="Calibri"/>
              <a:cs typeface="Calibri"/>
            </a:endParaRPr>
          </a:p>
          <a:p>
            <a:pPr marL="698500" lvl="1" indent="-228600">
              <a:lnSpc>
                <a:spcPct val="100000"/>
              </a:lnSpc>
              <a:spcBef>
                <a:spcPts val="545"/>
              </a:spcBef>
              <a:buFont typeface="Arial"/>
              <a:buChar char="•"/>
              <a:tabLst>
                <a:tab pos="698500" algn="l"/>
              </a:tabLst>
            </a:pPr>
            <a:r>
              <a:rPr sz="2400" spc="-25" dirty="0">
                <a:latin typeface="Calibri"/>
                <a:cs typeface="Calibri"/>
              </a:rPr>
              <a:t>Attacker:</a:t>
            </a:r>
            <a:r>
              <a:rPr sz="2400" spc="-55" dirty="0">
                <a:latin typeface="Calibri"/>
                <a:cs typeface="Calibri"/>
              </a:rPr>
              <a:t> </a:t>
            </a:r>
            <a:r>
              <a:rPr sz="2400" dirty="0">
                <a:latin typeface="Consolas"/>
                <a:cs typeface="Consolas"/>
              </a:rPr>
              <a:t>nc</a:t>
            </a:r>
            <a:r>
              <a:rPr sz="2400" spc="-5" dirty="0">
                <a:latin typeface="Consolas"/>
                <a:cs typeface="Consolas"/>
              </a:rPr>
              <a:t> </a:t>
            </a:r>
            <a:r>
              <a:rPr sz="2400" dirty="0">
                <a:latin typeface="Consolas"/>
                <a:cs typeface="Consolas"/>
              </a:rPr>
              <a:t>–l</a:t>
            </a:r>
            <a:r>
              <a:rPr sz="2400" spc="-10" dirty="0">
                <a:latin typeface="Consolas"/>
                <a:cs typeface="Consolas"/>
              </a:rPr>
              <a:t> </a:t>
            </a:r>
            <a:r>
              <a:rPr sz="2400" dirty="0">
                <a:latin typeface="Consolas"/>
                <a:cs typeface="Consolas"/>
              </a:rPr>
              <a:t>–p</a:t>
            </a:r>
            <a:r>
              <a:rPr sz="2400" spc="-5" dirty="0">
                <a:latin typeface="Consolas"/>
                <a:cs typeface="Consolas"/>
              </a:rPr>
              <a:t> </a:t>
            </a:r>
            <a:r>
              <a:rPr sz="2400" dirty="0">
                <a:latin typeface="Consolas"/>
                <a:cs typeface="Consolas"/>
              </a:rPr>
              <a:t>&lt;port&gt;</a:t>
            </a:r>
            <a:endParaRPr sz="2400">
              <a:latin typeface="Consolas"/>
              <a:cs typeface="Consolas"/>
            </a:endParaRPr>
          </a:p>
          <a:p>
            <a:pPr marL="698500" lvl="1" indent="-228600">
              <a:lnSpc>
                <a:spcPct val="100000"/>
              </a:lnSpc>
              <a:spcBef>
                <a:spcPts val="2470"/>
              </a:spcBef>
              <a:buFont typeface="Arial"/>
              <a:buChar char="•"/>
              <a:tabLst>
                <a:tab pos="698500" algn="l"/>
              </a:tabLst>
            </a:pPr>
            <a:r>
              <a:rPr sz="2400" spc="-40" dirty="0">
                <a:latin typeface="Calibri"/>
                <a:cs typeface="Calibri"/>
              </a:rPr>
              <a:t>Target:</a:t>
            </a:r>
            <a:r>
              <a:rPr sz="2400" spc="-10" dirty="0">
                <a:latin typeface="Calibri"/>
                <a:cs typeface="Calibri"/>
              </a:rPr>
              <a:t> </a:t>
            </a:r>
            <a:r>
              <a:rPr sz="2400" dirty="0">
                <a:latin typeface="Consolas"/>
                <a:cs typeface="Consolas"/>
              </a:rPr>
              <a:t>nc</a:t>
            </a:r>
            <a:r>
              <a:rPr sz="2400" spc="-5" dirty="0">
                <a:latin typeface="Consolas"/>
                <a:cs typeface="Consolas"/>
              </a:rPr>
              <a:t> </a:t>
            </a:r>
            <a:r>
              <a:rPr sz="2400" dirty="0">
                <a:latin typeface="Consolas"/>
                <a:cs typeface="Consolas"/>
              </a:rPr>
              <a:t>&lt;attacker</a:t>
            </a:r>
            <a:r>
              <a:rPr sz="2400" spc="30" dirty="0">
                <a:latin typeface="Consolas"/>
                <a:cs typeface="Consolas"/>
              </a:rPr>
              <a:t> </a:t>
            </a:r>
            <a:r>
              <a:rPr sz="2400" dirty="0">
                <a:latin typeface="Consolas"/>
                <a:cs typeface="Consolas"/>
              </a:rPr>
              <a:t>IP&gt;</a:t>
            </a:r>
            <a:r>
              <a:rPr sz="2400" spc="10" dirty="0">
                <a:latin typeface="Consolas"/>
                <a:cs typeface="Consolas"/>
              </a:rPr>
              <a:t> </a:t>
            </a:r>
            <a:r>
              <a:rPr sz="2400" dirty="0">
                <a:latin typeface="Consolas"/>
                <a:cs typeface="Consolas"/>
              </a:rPr>
              <a:t>&lt;port&gt;</a:t>
            </a:r>
            <a:r>
              <a:rPr sz="2400" spc="10" dirty="0">
                <a:latin typeface="Consolas"/>
                <a:cs typeface="Consolas"/>
              </a:rPr>
              <a:t> </a:t>
            </a:r>
            <a:r>
              <a:rPr sz="2400" dirty="0">
                <a:latin typeface="Consolas"/>
                <a:cs typeface="Consolas"/>
              </a:rPr>
              <a:t>-e</a:t>
            </a:r>
            <a:r>
              <a:rPr sz="2400" spc="-10" dirty="0">
                <a:latin typeface="Consolas"/>
                <a:cs typeface="Consolas"/>
              </a:rPr>
              <a:t> </a:t>
            </a:r>
            <a:r>
              <a:rPr sz="2400" dirty="0">
                <a:latin typeface="Consolas"/>
                <a:cs typeface="Consolas"/>
              </a:rPr>
              <a:t>/bin/bash</a:t>
            </a:r>
            <a:endParaRPr sz="2400">
              <a:latin typeface="Consolas"/>
              <a:cs typeface="Consolas"/>
            </a:endParaRPr>
          </a:p>
          <a:p>
            <a:pPr lvl="1">
              <a:lnSpc>
                <a:spcPct val="100000"/>
              </a:lnSpc>
              <a:buFont typeface="Arial"/>
              <a:buChar char="•"/>
            </a:pPr>
            <a:endParaRPr sz="2400">
              <a:latin typeface="Consolas"/>
              <a:cs typeface="Consolas"/>
            </a:endParaRPr>
          </a:p>
          <a:p>
            <a:pPr marL="697865" marR="5080" lvl="1" indent="-228600">
              <a:lnSpc>
                <a:spcPts val="2580"/>
              </a:lnSpc>
              <a:buFont typeface="Arial"/>
              <a:buChar char="•"/>
              <a:tabLst>
                <a:tab pos="698500" algn="l"/>
                <a:tab pos="7915909" algn="l"/>
              </a:tabLst>
            </a:pPr>
            <a:r>
              <a:rPr sz="2400" spc="-50" dirty="0">
                <a:latin typeface="Calibri"/>
                <a:cs typeface="Calibri"/>
              </a:rPr>
              <a:t>Target</a:t>
            </a:r>
            <a:r>
              <a:rPr sz="2400" spc="10" dirty="0">
                <a:latin typeface="Calibri"/>
                <a:cs typeface="Calibri"/>
              </a:rPr>
              <a:t> </a:t>
            </a:r>
            <a:r>
              <a:rPr sz="2400" spc="-5" dirty="0">
                <a:latin typeface="Calibri"/>
                <a:cs typeface="Calibri"/>
              </a:rPr>
              <a:t>runs</a:t>
            </a:r>
            <a:r>
              <a:rPr sz="2400" dirty="0">
                <a:latin typeface="Calibri"/>
                <a:cs typeface="Calibri"/>
              </a:rPr>
              <a:t> </a:t>
            </a:r>
            <a:r>
              <a:rPr sz="2400" dirty="0">
                <a:latin typeface="Consolas"/>
                <a:cs typeface="Consolas"/>
              </a:rPr>
              <a:t>/bin/bash</a:t>
            </a:r>
            <a:r>
              <a:rPr sz="2400" spc="65" dirty="0">
                <a:latin typeface="Consolas"/>
                <a:cs typeface="Consolas"/>
              </a:rPr>
              <a:t> </a:t>
            </a:r>
            <a:r>
              <a:rPr sz="2400" spc="-5" dirty="0">
                <a:latin typeface="Calibri"/>
                <a:cs typeface="Calibri"/>
              </a:rPr>
              <a:t>and</a:t>
            </a:r>
            <a:r>
              <a:rPr sz="2400" spc="5" dirty="0">
                <a:latin typeface="Calibri"/>
                <a:cs typeface="Calibri"/>
              </a:rPr>
              <a:t> </a:t>
            </a:r>
            <a:r>
              <a:rPr sz="2400" spc="-5" dirty="0">
                <a:latin typeface="Calibri"/>
                <a:cs typeface="Calibri"/>
              </a:rPr>
              <a:t>sends</a:t>
            </a:r>
            <a:r>
              <a:rPr sz="2400" dirty="0">
                <a:latin typeface="Calibri"/>
                <a:cs typeface="Calibri"/>
              </a:rPr>
              <a:t> the</a:t>
            </a:r>
            <a:r>
              <a:rPr sz="2400" spc="5" dirty="0">
                <a:latin typeface="Calibri"/>
                <a:cs typeface="Calibri"/>
              </a:rPr>
              <a:t> </a:t>
            </a:r>
            <a:r>
              <a:rPr sz="2400" spc="-5" dirty="0">
                <a:latin typeface="Calibri"/>
                <a:cs typeface="Calibri"/>
              </a:rPr>
              <a:t>session</a:t>
            </a:r>
            <a:r>
              <a:rPr sz="2400" spc="15" dirty="0">
                <a:latin typeface="Calibri"/>
                <a:cs typeface="Calibri"/>
              </a:rPr>
              <a:t> </a:t>
            </a:r>
            <a:r>
              <a:rPr sz="2400" spc="-15" dirty="0">
                <a:latin typeface="Calibri"/>
                <a:cs typeface="Calibri"/>
              </a:rPr>
              <a:t>to</a:t>
            </a:r>
            <a:r>
              <a:rPr sz="2400" spc="-10" dirty="0">
                <a:latin typeface="Calibri"/>
                <a:cs typeface="Calibri"/>
              </a:rPr>
              <a:t> </a:t>
            </a:r>
            <a:r>
              <a:rPr sz="2400" spc="-15" dirty="0">
                <a:latin typeface="Calibri"/>
                <a:cs typeface="Calibri"/>
              </a:rPr>
              <a:t>netcat.	</a:t>
            </a:r>
            <a:r>
              <a:rPr sz="2400" spc="-5" dirty="0">
                <a:latin typeface="Calibri"/>
                <a:cs typeface="Calibri"/>
              </a:rPr>
              <a:t>This</a:t>
            </a:r>
            <a:r>
              <a:rPr sz="2400" spc="-30" dirty="0">
                <a:latin typeface="Calibri"/>
                <a:cs typeface="Calibri"/>
              </a:rPr>
              <a:t> </a:t>
            </a:r>
            <a:r>
              <a:rPr sz="2400" spc="-10" dirty="0">
                <a:latin typeface="Calibri"/>
                <a:cs typeface="Calibri"/>
              </a:rPr>
              <a:t>results</a:t>
            </a:r>
            <a:r>
              <a:rPr sz="2400" spc="-30" dirty="0">
                <a:latin typeface="Calibri"/>
                <a:cs typeface="Calibri"/>
              </a:rPr>
              <a:t> </a:t>
            </a:r>
            <a:r>
              <a:rPr sz="2400" dirty="0">
                <a:latin typeface="Calibri"/>
                <a:cs typeface="Calibri"/>
              </a:rPr>
              <a:t>in</a:t>
            </a:r>
            <a:r>
              <a:rPr sz="2400" spc="-25" dirty="0">
                <a:latin typeface="Calibri"/>
                <a:cs typeface="Calibri"/>
              </a:rPr>
              <a:t> </a:t>
            </a:r>
            <a:r>
              <a:rPr sz="2400" dirty="0">
                <a:latin typeface="Calibri"/>
                <a:cs typeface="Calibri"/>
              </a:rPr>
              <a:t>the </a:t>
            </a:r>
            <a:r>
              <a:rPr sz="2400" spc="-525" dirty="0">
                <a:latin typeface="Calibri"/>
                <a:cs typeface="Calibri"/>
              </a:rPr>
              <a:t> </a:t>
            </a:r>
            <a:r>
              <a:rPr sz="2400" spc="-20" dirty="0">
                <a:latin typeface="Calibri"/>
                <a:cs typeface="Calibri"/>
              </a:rPr>
              <a:t>attacker</a:t>
            </a:r>
            <a:r>
              <a:rPr sz="2400" spc="-40" dirty="0">
                <a:latin typeface="Calibri"/>
                <a:cs typeface="Calibri"/>
              </a:rPr>
              <a:t> </a:t>
            </a:r>
            <a:r>
              <a:rPr sz="2400" spc="-5" dirty="0">
                <a:latin typeface="Calibri"/>
                <a:cs typeface="Calibri"/>
              </a:rPr>
              <a:t>receiving </a:t>
            </a:r>
            <a:r>
              <a:rPr sz="2400" dirty="0">
                <a:latin typeface="Calibri"/>
                <a:cs typeface="Calibri"/>
              </a:rPr>
              <a:t>a</a:t>
            </a:r>
            <a:r>
              <a:rPr sz="2400" spc="-15" dirty="0">
                <a:latin typeface="Calibri"/>
                <a:cs typeface="Calibri"/>
              </a:rPr>
              <a:t> </a:t>
            </a:r>
            <a:r>
              <a:rPr sz="2400" spc="-5" dirty="0">
                <a:latin typeface="Calibri"/>
                <a:cs typeface="Calibri"/>
              </a:rPr>
              <a:t>shell </a:t>
            </a:r>
            <a:r>
              <a:rPr sz="2400" spc="-15" dirty="0">
                <a:latin typeface="Calibri"/>
                <a:cs typeface="Calibri"/>
              </a:rPr>
              <a:t>to</a:t>
            </a:r>
            <a:r>
              <a:rPr sz="2400" spc="-10" dirty="0">
                <a:latin typeface="Calibri"/>
                <a:cs typeface="Calibri"/>
              </a:rPr>
              <a:t> </a:t>
            </a:r>
            <a:r>
              <a:rPr sz="2400" spc="-5" dirty="0">
                <a:latin typeface="Calibri"/>
                <a:cs typeface="Calibri"/>
              </a:rPr>
              <a:t>the</a:t>
            </a:r>
            <a:r>
              <a:rPr sz="2400" spc="-10" dirty="0">
                <a:latin typeface="Calibri"/>
                <a:cs typeface="Calibri"/>
              </a:rPr>
              <a:t> </a:t>
            </a:r>
            <a:r>
              <a:rPr sz="2400" spc="-20" dirty="0">
                <a:latin typeface="Calibri"/>
                <a:cs typeface="Calibri"/>
              </a:rPr>
              <a:t>target</a:t>
            </a:r>
            <a:r>
              <a:rPr sz="2400" spc="-15" dirty="0">
                <a:latin typeface="Calibri"/>
                <a:cs typeface="Calibri"/>
              </a:rPr>
              <a:t> </a:t>
            </a:r>
            <a:r>
              <a:rPr sz="2400" dirty="0">
                <a:latin typeface="Calibri"/>
                <a:cs typeface="Calibri"/>
              </a:rPr>
              <a:t>machine.</a:t>
            </a:r>
            <a:endParaRPr sz="2400">
              <a:latin typeface="Calibri"/>
              <a:cs typeface="Calibri"/>
            </a:endParaRPr>
          </a:p>
        </p:txBody>
      </p:sp>
      <p:sp>
        <p:nvSpPr>
          <p:cNvPr id="6" name="Footer Placeholder 5">
            <a:extLst>
              <a:ext uri="{FF2B5EF4-FFF2-40B4-BE49-F238E27FC236}">
                <a16:creationId xmlns:a16="http://schemas.microsoft.com/office/drawing/2014/main" id="{9A83C3A3-ADB8-4D99-B32B-137C790DE3F9}"/>
              </a:ext>
            </a:extLst>
          </p:cNvPr>
          <p:cNvSpPr>
            <a:spLocks noGrp="1"/>
          </p:cNvSpPr>
          <p:nvPr>
            <p:ph type="ftr" sz="quarter" idx="5"/>
          </p:nvPr>
        </p:nvSpPr>
        <p:spPr/>
        <p:txBody>
          <a:bodyPr/>
          <a:lstStyle/>
          <a:p>
            <a:pPr>
              <a:lnSpc>
                <a:spcPts val="1710"/>
              </a:lnSpc>
            </a:pPr>
            <a:r>
              <a:rPr lang="en-US" spc="-10"/>
              <a:t>Real-world systems: ethical hacking practicum – UW Summer 2021</a:t>
            </a:r>
            <a:endParaRPr lang="en-US" spc="-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6479540" cy="696595"/>
          </a:xfrm>
          <a:prstGeom prst="rect">
            <a:avLst/>
          </a:prstGeom>
        </p:spPr>
        <p:txBody>
          <a:bodyPr vert="horz" wrap="square" lIns="0" tIns="13335" rIns="0" bIns="0" rtlCol="0">
            <a:spAutoFit/>
          </a:bodyPr>
          <a:lstStyle/>
          <a:p>
            <a:pPr marL="12700">
              <a:lnSpc>
                <a:spcPct val="100000"/>
              </a:lnSpc>
              <a:spcBef>
                <a:spcPts val="105"/>
              </a:spcBef>
            </a:pPr>
            <a:r>
              <a:rPr spc="-15" dirty="0"/>
              <a:t>Course</a:t>
            </a:r>
            <a:r>
              <a:rPr spc="-40" dirty="0"/>
              <a:t> </a:t>
            </a:r>
            <a:r>
              <a:rPr spc="-25" dirty="0"/>
              <a:t>Layout </a:t>
            </a:r>
            <a:r>
              <a:rPr dirty="0"/>
              <a:t>–</a:t>
            </a:r>
            <a:r>
              <a:rPr spc="-15" dirty="0"/>
              <a:t> </a:t>
            </a:r>
            <a:r>
              <a:rPr dirty="0"/>
              <a:t>Hacking</a:t>
            </a:r>
            <a:r>
              <a:rPr spc="-15" dirty="0"/>
              <a:t> </a:t>
            </a:r>
            <a:r>
              <a:rPr dirty="0"/>
              <a:t>300</a:t>
            </a:r>
          </a:p>
        </p:txBody>
      </p:sp>
      <p:sp>
        <p:nvSpPr>
          <p:cNvPr id="3" name="object 3"/>
          <p:cNvSpPr txBox="1"/>
          <p:nvPr/>
        </p:nvSpPr>
        <p:spPr>
          <a:xfrm>
            <a:off x="916938" y="1735842"/>
            <a:ext cx="6792595" cy="4608195"/>
          </a:xfrm>
          <a:prstGeom prst="rect">
            <a:avLst/>
          </a:prstGeom>
        </p:spPr>
        <p:txBody>
          <a:bodyPr vert="horz" wrap="square" lIns="0" tIns="13335" rIns="0" bIns="0" rtlCol="0">
            <a:spAutoFit/>
          </a:bodyPr>
          <a:lstStyle/>
          <a:p>
            <a:pPr marL="12700" marR="5080">
              <a:lnSpc>
                <a:spcPct val="115599"/>
              </a:lnSpc>
              <a:spcBef>
                <a:spcPts val="105"/>
              </a:spcBef>
              <a:tabLst>
                <a:tab pos="1309370" algn="l"/>
              </a:tabLst>
            </a:pPr>
            <a:r>
              <a:rPr sz="2600" dirty="0">
                <a:latin typeface="Calibri"/>
                <a:cs typeface="Calibri"/>
              </a:rPr>
              <a:t>Lesson 1 – </a:t>
            </a:r>
            <a:r>
              <a:rPr sz="2600" spc="-5" dirty="0">
                <a:latin typeface="Calibri"/>
                <a:cs typeface="Calibri"/>
              </a:rPr>
              <a:t>Introduction </a:t>
            </a:r>
            <a:r>
              <a:rPr sz="2600" spc="-15" dirty="0">
                <a:latin typeface="Calibri"/>
                <a:cs typeface="Calibri"/>
              </a:rPr>
              <a:t>to </a:t>
            </a:r>
            <a:r>
              <a:rPr sz="2600" spc="-5" dirty="0">
                <a:latin typeface="Calibri"/>
                <a:cs typeface="Calibri"/>
              </a:rPr>
              <a:t>Enterprise </a:t>
            </a:r>
            <a:r>
              <a:rPr sz="2600" spc="-10" dirty="0">
                <a:latin typeface="Calibri"/>
                <a:cs typeface="Calibri"/>
              </a:rPr>
              <a:t>Networks </a:t>
            </a:r>
            <a:r>
              <a:rPr sz="2600" spc="-5" dirty="0">
                <a:latin typeface="Calibri"/>
                <a:cs typeface="Calibri"/>
              </a:rPr>
              <a:t> </a:t>
            </a:r>
            <a:r>
              <a:rPr sz="2600" dirty="0">
                <a:latin typeface="Calibri"/>
                <a:cs typeface="Calibri"/>
              </a:rPr>
              <a:t>Lesson 2 – </a:t>
            </a:r>
            <a:r>
              <a:rPr sz="2600" spc="-10" dirty="0">
                <a:latin typeface="Calibri"/>
                <a:cs typeface="Calibri"/>
              </a:rPr>
              <a:t>Windows </a:t>
            </a:r>
            <a:r>
              <a:rPr sz="2600" spc="-5" dirty="0">
                <a:latin typeface="Calibri"/>
                <a:cs typeface="Calibri"/>
              </a:rPr>
              <a:t>Domains </a:t>
            </a:r>
            <a:r>
              <a:rPr sz="2600" dirty="0">
                <a:latin typeface="Calibri"/>
                <a:cs typeface="Calibri"/>
              </a:rPr>
              <a:t>and </a:t>
            </a:r>
            <a:r>
              <a:rPr sz="2600" spc="-5" dirty="0">
                <a:latin typeface="Calibri"/>
                <a:cs typeface="Calibri"/>
              </a:rPr>
              <a:t>Active Directory </a:t>
            </a:r>
            <a:r>
              <a:rPr sz="2600" spc="-580" dirty="0">
                <a:latin typeface="Calibri"/>
                <a:cs typeface="Calibri"/>
              </a:rPr>
              <a:t> </a:t>
            </a:r>
            <a:r>
              <a:rPr sz="2600" dirty="0">
                <a:latin typeface="Calibri"/>
                <a:cs typeface="Calibri"/>
              </a:rPr>
              <a:t>Lesson</a:t>
            </a:r>
            <a:r>
              <a:rPr sz="2600" spc="-30" dirty="0">
                <a:latin typeface="Calibri"/>
                <a:cs typeface="Calibri"/>
              </a:rPr>
              <a:t> </a:t>
            </a:r>
            <a:r>
              <a:rPr sz="2600" dirty="0">
                <a:latin typeface="Calibri"/>
                <a:cs typeface="Calibri"/>
              </a:rPr>
              <a:t>3	- </a:t>
            </a:r>
            <a:r>
              <a:rPr sz="2600" spc="-5" dirty="0">
                <a:latin typeface="Calibri"/>
                <a:cs typeface="Calibri"/>
              </a:rPr>
              <a:t>Linux</a:t>
            </a:r>
            <a:r>
              <a:rPr sz="2600" spc="-25" dirty="0">
                <a:latin typeface="Calibri"/>
                <a:cs typeface="Calibri"/>
              </a:rPr>
              <a:t> </a:t>
            </a:r>
            <a:r>
              <a:rPr sz="2600" spc="-10" dirty="0">
                <a:latin typeface="Calibri"/>
                <a:cs typeface="Calibri"/>
              </a:rPr>
              <a:t>Networks</a:t>
            </a:r>
            <a:endParaRPr sz="2600">
              <a:latin typeface="Calibri"/>
              <a:cs typeface="Calibri"/>
            </a:endParaRPr>
          </a:p>
          <a:p>
            <a:pPr marL="13335">
              <a:lnSpc>
                <a:spcPct val="100000"/>
              </a:lnSpc>
              <a:spcBef>
                <a:spcPts val="490"/>
              </a:spcBef>
            </a:pPr>
            <a:r>
              <a:rPr sz="2600" dirty="0">
                <a:latin typeface="Calibri"/>
                <a:cs typeface="Calibri"/>
              </a:rPr>
              <a:t>Lesson</a:t>
            </a:r>
            <a:r>
              <a:rPr sz="2600" spc="-35" dirty="0">
                <a:latin typeface="Calibri"/>
                <a:cs typeface="Calibri"/>
              </a:rPr>
              <a:t> </a:t>
            </a:r>
            <a:r>
              <a:rPr sz="2600" dirty="0">
                <a:latin typeface="Calibri"/>
                <a:cs typeface="Calibri"/>
              </a:rPr>
              <a:t>4</a:t>
            </a:r>
            <a:r>
              <a:rPr sz="2600" spc="-15" dirty="0">
                <a:latin typeface="Calibri"/>
                <a:cs typeface="Calibri"/>
              </a:rPr>
              <a:t> </a:t>
            </a:r>
            <a:r>
              <a:rPr sz="2600" dirty="0">
                <a:latin typeface="Calibri"/>
                <a:cs typeface="Calibri"/>
              </a:rPr>
              <a:t>– </a:t>
            </a:r>
            <a:r>
              <a:rPr sz="2600" spc="-15" dirty="0">
                <a:latin typeface="Calibri"/>
                <a:cs typeface="Calibri"/>
              </a:rPr>
              <a:t>Kerberos</a:t>
            </a:r>
            <a:r>
              <a:rPr sz="2600" spc="-25" dirty="0">
                <a:latin typeface="Calibri"/>
                <a:cs typeface="Calibri"/>
              </a:rPr>
              <a:t> </a:t>
            </a:r>
            <a:r>
              <a:rPr sz="2600" spc="-10" dirty="0">
                <a:latin typeface="Calibri"/>
                <a:cs typeface="Calibri"/>
              </a:rPr>
              <a:t>Fundamentals</a:t>
            </a:r>
            <a:endParaRPr sz="2600">
              <a:latin typeface="Calibri"/>
              <a:cs typeface="Calibri"/>
            </a:endParaRPr>
          </a:p>
          <a:p>
            <a:pPr marL="12700">
              <a:lnSpc>
                <a:spcPct val="100000"/>
              </a:lnSpc>
              <a:spcBef>
                <a:spcPts val="505"/>
              </a:spcBef>
            </a:pPr>
            <a:r>
              <a:rPr sz="2600" b="1" dirty="0">
                <a:latin typeface="Calibri"/>
                <a:cs typeface="Calibri"/>
              </a:rPr>
              <a:t>Lesson</a:t>
            </a:r>
            <a:r>
              <a:rPr sz="2600" b="1" spc="-20" dirty="0">
                <a:latin typeface="Calibri"/>
                <a:cs typeface="Calibri"/>
              </a:rPr>
              <a:t> </a:t>
            </a:r>
            <a:r>
              <a:rPr sz="2600" b="1" dirty="0">
                <a:latin typeface="Calibri"/>
                <a:cs typeface="Calibri"/>
              </a:rPr>
              <a:t>5 – </a:t>
            </a:r>
            <a:r>
              <a:rPr sz="2600" b="1" spc="-20" dirty="0">
                <a:latin typeface="Calibri"/>
                <a:cs typeface="Calibri"/>
              </a:rPr>
              <a:t>Attacking</a:t>
            </a:r>
            <a:r>
              <a:rPr sz="2600" b="1" spc="10" dirty="0">
                <a:latin typeface="Calibri"/>
                <a:cs typeface="Calibri"/>
              </a:rPr>
              <a:t> </a:t>
            </a:r>
            <a:r>
              <a:rPr sz="2600" b="1" dirty="0">
                <a:latin typeface="Calibri"/>
                <a:cs typeface="Calibri"/>
              </a:rPr>
              <a:t>Domain</a:t>
            </a:r>
            <a:r>
              <a:rPr sz="2600" b="1" spc="-15" dirty="0">
                <a:latin typeface="Calibri"/>
                <a:cs typeface="Calibri"/>
              </a:rPr>
              <a:t> Environments</a:t>
            </a:r>
            <a:endParaRPr sz="2600">
              <a:latin typeface="Calibri"/>
              <a:cs typeface="Calibri"/>
            </a:endParaRPr>
          </a:p>
          <a:p>
            <a:pPr marL="12700" marR="4100195" indent="-635">
              <a:lnSpc>
                <a:spcPts val="3610"/>
              </a:lnSpc>
              <a:spcBef>
                <a:spcPts val="180"/>
              </a:spcBef>
            </a:pPr>
            <a:r>
              <a:rPr sz="2600" dirty="0">
                <a:latin typeface="Calibri"/>
                <a:cs typeface="Calibri"/>
              </a:rPr>
              <a:t>Lesson</a:t>
            </a:r>
            <a:r>
              <a:rPr sz="2600" spc="-50" dirty="0">
                <a:latin typeface="Calibri"/>
                <a:cs typeface="Calibri"/>
              </a:rPr>
              <a:t> </a:t>
            </a:r>
            <a:r>
              <a:rPr sz="2600" dirty="0">
                <a:latin typeface="Calibri"/>
                <a:cs typeface="Calibri"/>
              </a:rPr>
              <a:t>6</a:t>
            </a:r>
            <a:r>
              <a:rPr sz="2600" spc="-30" dirty="0">
                <a:latin typeface="Calibri"/>
                <a:cs typeface="Calibri"/>
              </a:rPr>
              <a:t> </a:t>
            </a:r>
            <a:r>
              <a:rPr sz="2600" dirty="0">
                <a:latin typeface="Calibri"/>
                <a:cs typeface="Calibri"/>
              </a:rPr>
              <a:t>–</a:t>
            </a:r>
            <a:r>
              <a:rPr sz="2600" spc="-15" dirty="0">
                <a:latin typeface="Calibri"/>
                <a:cs typeface="Calibri"/>
              </a:rPr>
              <a:t> </a:t>
            </a:r>
            <a:r>
              <a:rPr sz="2600" spc="5" dirty="0">
                <a:latin typeface="Calibri"/>
                <a:cs typeface="Calibri"/>
              </a:rPr>
              <a:t>CTF</a:t>
            </a:r>
            <a:r>
              <a:rPr sz="2600" spc="-25" dirty="0">
                <a:latin typeface="Calibri"/>
                <a:cs typeface="Calibri"/>
              </a:rPr>
              <a:t> </a:t>
            </a:r>
            <a:r>
              <a:rPr sz="2600" spc="-10" dirty="0">
                <a:latin typeface="Calibri"/>
                <a:cs typeface="Calibri"/>
              </a:rPr>
              <a:t>Start </a:t>
            </a:r>
            <a:r>
              <a:rPr sz="2600" spc="-575" dirty="0">
                <a:latin typeface="Calibri"/>
                <a:cs typeface="Calibri"/>
              </a:rPr>
              <a:t> </a:t>
            </a:r>
            <a:r>
              <a:rPr sz="2600" dirty="0">
                <a:latin typeface="Calibri"/>
                <a:cs typeface="Calibri"/>
              </a:rPr>
              <a:t>Lesson</a:t>
            </a:r>
            <a:r>
              <a:rPr sz="2600" spc="-50" dirty="0">
                <a:latin typeface="Calibri"/>
                <a:cs typeface="Calibri"/>
              </a:rPr>
              <a:t> </a:t>
            </a:r>
            <a:r>
              <a:rPr sz="2600" dirty="0">
                <a:latin typeface="Calibri"/>
                <a:cs typeface="Calibri"/>
              </a:rPr>
              <a:t>7</a:t>
            </a:r>
            <a:r>
              <a:rPr sz="2600" spc="-35" dirty="0">
                <a:latin typeface="Calibri"/>
                <a:cs typeface="Calibri"/>
              </a:rPr>
              <a:t> </a:t>
            </a:r>
            <a:r>
              <a:rPr sz="2600" dirty="0">
                <a:latin typeface="Calibri"/>
                <a:cs typeface="Calibri"/>
              </a:rPr>
              <a:t>–</a:t>
            </a:r>
            <a:r>
              <a:rPr sz="2600" spc="-25" dirty="0">
                <a:latin typeface="Calibri"/>
                <a:cs typeface="Calibri"/>
              </a:rPr>
              <a:t> </a:t>
            </a:r>
            <a:r>
              <a:rPr sz="2600" spc="5" dirty="0">
                <a:latin typeface="Calibri"/>
                <a:cs typeface="Calibri"/>
              </a:rPr>
              <a:t>CTF</a:t>
            </a:r>
            <a:r>
              <a:rPr sz="2600" spc="-30" dirty="0">
                <a:latin typeface="Calibri"/>
                <a:cs typeface="Calibri"/>
              </a:rPr>
              <a:t> </a:t>
            </a:r>
            <a:r>
              <a:rPr sz="2600" dirty="0">
                <a:latin typeface="Calibri"/>
                <a:cs typeface="Calibri"/>
              </a:rPr>
              <a:t>Q&amp;A</a:t>
            </a:r>
            <a:endParaRPr sz="2600">
              <a:latin typeface="Calibri"/>
              <a:cs typeface="Calibri"/>
            </a:endParaRPr>
          </a:p>
          <a:p>
            <a:pPr marL="13335" marR="4104004" indent="-635">
              <a:lnSpc>
                <a:spcPts val="3600"/>
              </a:lnSpc>
              <a:spcBef>
                <a:spcPts val="10"/>
              </a:spcBef>
            </a:pPr>
            <a:r>
              <a:rPr sz="2600" dirty="0">
                <a:latin typeface="Calibri"/>
                <a:cs typeface="Calibri"/>
              </a:rPr>
              <a:t>Lesson</a:t>
            </a:r>
            <a:r>
              <a:rPr sz="2600" spc="-50" dirty="0">
                <a:latin typeface="Calibri"/>
                <a:cs typeface="Calibri"/>
              </a:rPr>
              <a:t> </a:t>
            </a:r>
            <a:r>
              <a:rPr sz="2600" dirty="0">
                <a:latin typeface="Calibri"/>
                <a:cs typeface="Calibri"/>
              </a:rPr>
              <a:t>8</a:t>
            </a:r>
            <a:r>
              <a:rPr sz="2600" spc="-35" dirty="0">
                <a:latin typeface="Calibri"/>
                <a:cs typeface="Calibri"/>
              </a:rPr>
              <a:t> </a:t>
            </a:r>
            <a:r>
              <a:rPr sz="2600" dirty="0">
                <a:latin typeface="Calibri"/>
                <a:cs typeface="Calibri"/>
              </a:rPr>
              <a:t>–</a:t>
            </a:r>
            <a:r>
              <a:rPr sz="2600" spc="-20" dirty="0">
                <a:latin typeface="Calibri"/>
                <a:cs typeface="Calibri"/>
              </a:rPr>
              <a:t> </a:t>
            </a:r>
            <a:r>
              <a:rPr sz="2600" spc="5" dirty="0">
                <a:latin typeface="Calibri"/>
                <a:cs typeface="Calibri"/>
              </a:rPr>
              <a:t>CTF</a:t>
            </a:r>
            <a:r>
              <a:rPr sz="2600" spc="-30" dirty="0">
                <a:latin typeface="Calibri"/>
                <a:cs typeface="Calibri"/>
              </a:rPr>
              <a:t> </a:t>
            </a:r>
            <a:r>
              <a:rPr sz="2600" dirty="0">
                <a:latin typeface="Calibri"/>
                <a:cs typeface="Calibri"/>
              </a:rPr>
              <a:t>Q&amp;A </a:t>
            </a:r>
            <a:r>
              <a:rPr sz="2600" spc="-575" dirty="0">
                <a:latin typeface="Calibri"/>
                <a:cs typeface="Calibri"/>
              </a:rPr>
              <a:t> </a:t>
            </a:r>
            <a:r>
              <a:rPr sz="2600" dirty="0">
                <a:latin typeface="Calibri"/>
                <a:cs typeface="Calibri"/>
              </a:rPr>
              <a:t>Lesson</a:t>
            </a:r>
            <a:r>
              <a:rPr sz="2600" spc="-50" dirty="0">
                <a:latin typeface="Calibri"/>
                <a:cs typeface="Calibri"/>
              </a:rPr>
              <a:t> </a:t>
            </a:r>
            <a:r>
              <a:rPr sz="2600" dirty="0">
                <a:latin typeface="Calibri"/>
                <a:cs typeface="Calibri"/>
              </a:rPr>
              <a:t>9</a:t>
            </a:r>
            <a:r>
              <a:rPr sz="2600" spc="-35" dirty="0">
                <a:latin typeface="Calibri"/>
                <a:cs typeface="Calibri"/>
              </a:rPr>
              <a:t> </a:t>
            </a:r>
            <a:r>
              <a:rPr sz="2600" dirty="0">
                <a:latin typeface="Calibri"/>
                <a:cs typeface="Calibri"/>
              </a:rPr>
              <a:t>–</a:t>
            </a:r>
            <a:r>
              <a:rPr sz="2600" spc="-25" dirty="0">
                <a:latin typeface="Calibri"/>
                <a:cs typeface="Calibri"/>
              </a:rPr>
              <a:t> </a:t>
            </a:r>
            <a:r>
              <a:rPr sz="2600" spc="5" dirty="0">
                <a:latin typeface="Calibri"/>
                <a:cs typeface="Calibri"/>
              </a:rPr>
              <a:t>CTF</a:t>
            </a:r>
            <a:r>
              <a:rPr sz="2600" spc="-30" dirty="0">
                <a:latin typeface="Calibri"/>
                <a:cs typeface="Calibri"/>
              </a:rPr>
              <a:t> </a:t>
            </a:r>
            <a:r>
              <a:rPr sz="2600" dirty="0">
                <a:latin typeface="Calibri"/>
                <a:cs typeface="Calibri"/>
              </a:rPr>
              <a:t>Q&amp;A</a:t>
            </a:r>
            <a:endParaRPr sz="2600">
              <a:latin typeface="Calibri"/>
              <a:cs typeface="Calibri"/>
            </a:endParaRPr>
          </a:p>
          <a:p>
            <a:pPr marL="13970">
              <a:lnSpc>
                <a:spcPct val="100000"/>
              </a:lnSpc>
              <a:spcBef>
                <a:spcPts val="290"/>
              </a:spcBef>
              <a:tabLst>
                <a:tab pos="1653539" algn="l"/>
              </a:tabLst>
            </a:pPr>
            <a:r>
              <a:rPr sz="2600" dirty="0">
                <a:latin typeface="Calibri"/>
                <a:cs typeface="Calibri"/>
              </a:rPr>
              <a:t>Lesson</a:t>
            </a:r>
            <a:r>
              <a:rPr sz="2600" spc="-30" dirty="0">
                <a:latin typeface="Calibri"/>
                <a:cs typeface="Calibri"/>
              </a:rPr>
              <a:t> </a:t>
            </a:r>
            <a:r>
              <a:rPr sz="2600" dirty="0">
                <a:latin typeface="Calibri"/>
                <a:cs typeface="Calibri"/>
              </a:rPr>
              <a:t>10</a:t>
            </a:r>
            <a:r>
              <a:rPr sz="2600" spc="-25" dirty="0">
                <a:latin typeface="Calibri"/>
                <a:cs typeface="Calibri"/>
              </a:rPr>
              <a:t> </a:t>
            </a:r>
            <a:r>
              <a:rPr sz="2600" dirty="0">
                <a:latin typeface="Calibri"/>
                <a:cs typeface="Calibri"/>
              </a:rPr>
              <a:t>-	</a:t>
            </a:r>
            <a:r>
              <a:rPr sz="2600" spc="-5" dirty="0">
                <a:latin typeface="Calibri"/>
                <a:cs typeface="Calibri"/>
              </a:rPr>
              <a:t>Outbrief</a:t>
            </a:r>
            <a:r>
              <a:rPr sz="2600" spc="-30" dirty="0">
                <a:latin typeface="Calibri"/>
                <a:cs typeface="Calibri"/>
              </a:rPr>
              <a:t> </a:t>
            </a:r>
            <a:r>
              <a:rPr sz="2600" dirty="0">
                <a:latin typeface="Calibri"/>
                <a:cs typeface="Calibri"/>
              </a:rPr>
              <a:t>and</a:t>
            </a:r>
            <a:r>
              <a:rPr sz="2600" spc="-15" dirty="0">
                <a:latin typeface="Calibri"/>
                <a:cs typeface="Calibri"/>
              </a:rPr>
              <a:t> </a:t>
            </a:r>
            <a:r>
              <a:rPr sz="2600" spc="-10" dirty="0">
                <a:latin typeface="Calibri"/>
                <a:cs typeface="Calibri"/>
              </a:rPr>
              <a:t>Course</a:t>
            </a:r>
            <a:r>
              <a:rPr sz="2600" spc="-20" dirty="0">
                <a:latin typeface="Calibri"/>
                <a:cs typeface="Calibri"/>
              </a:rPr>
              <a:t> </a:t>
            </a:r>
            <a:r>
              <a:rPr sz="2600" spc="-5" dirty="0">
                <a:latin typeface="Calibri"/>
                <a:cs typeface="Calibri"/>
              </a:rPr>
              <a:t>Conclusion</a:t>
            </a:r>
            <a:endParaRPr sz="2600">
              <a:latin typeface="Calibri"/>
              <a:cs typeface="Calibri"/>
            </a:endParaRPr>
          </a:p>
        </p:txBody>
      </p:sp>
      <p:sp>
        <p:nvSpPr>
          <p:cNvPr id="4" name="object 4"/>
          <p:cNvSpPr txBox="1"/>
          <p:nvPr/>
        </p:nvSpPr>
        <p:spPr>
          <a:xfrm>
            <a:off x="8232140" y="3632580"/>
            <a:ext cx="1226185" cy="422275"/>
          </a:xfrm>
          <a:prstGeom prst="rect">
            <a:avLst/>
          </a:prstGeom>
        </p:spPr>
        <p:txBody>
          <a:bodyPr vert="horz" wrap="square" lIns="0" tIns="12700" rIns="0" bIns="0" rtlCol="0">
            <a:spAutoFit/>
          </a:bodyPr>
          <a:lstStyle/>
          <a:p>
            <a:pPr marL="12700">
              <a:lnSpc>
                <a:spcPct val="100000"/>
              </a:lnSpc>
              <a:spcBef>
                <a:spcPts val="100"/>
              </a:spcBef>
            </a:pPr>
            <a:r>
              <a:rPr sz="2600" dirty="0">
                <a:latin typeface="Wingdings"/>
                <a:cs typeface="Wingdings"/>
              </a:rPr>
              <a:t></a:t>
            </a:r>
            <a:r>
              <a:rPr sz="2600" spc="-140" dirty="0">
                <a:latin typeface="Times New Roman"/>
                <a:cs typeface="Times New Roman"/>
              </a:rPr>
              <a:t> </a:t>
            </a:r>
            <a:r>
              <a:rPr sz="2600" b="1" spc="-60" dirty="0">
                <a:latin typeface="Calibri"/>
                <a:cs typeface="Calibri"/>
              </a:rPr>
              <a:t>Today</a:t>
            </a:r>
            <a:endParaRPr sz="2600">
              <a:latin typeface="Calibri"/>
              <a:cs typeface="Calibri"/>
            </a:endParaRPr>
          </a:p>
        </p:txBody>
      </p:sp>
      <p:sp>
        <p:nvSpPr>
          <p:cNvPr id="7" name="Footer Placeholder 6">
            <a:extLst>
              <a:ext uri="{FF2B5EF4-FFF2-40B4-BE49-F238E27FC236}">
                <a16:creationId xmlns:a16="http://schemas.microsoft.com/office/drawing/2014/main" id="{6E8F4055-F9D3-4852-B203-0025EC5B9003}"/>
              </a:ext>
            </a:extLst>
          </p:cNvPr>
          <p:cNvSpPr>
            <a:spLocks noGrp="1"/>
          </p:cNvSpPr>
          <p:nvPr>
            <p:ph type="ftr" sz="quarter" idx="5"/>
          </p:nvPr>
        </p:nvSpPr>
        <p:spPr/>
        <p:txBody>
          <a:bodyPr/>
          <a:lstStyle/>
          <a:p>
            <a:pPr>
              <a:lnSpc>
                <a:spcPts val="1710"/>
              </a:lnSpc>
            </a:pPr>
            <a:r>
              <a:rPr lang="en-US" spc="-10"/>
              <a:t>Real-world systems: ethical hacking practicum – UW Summer 2021</a:t>
            </a:r>
            <a:endParaRPr lang="en-US" spc="-5"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6961505" cy="696595"/>
          </a:xfrm>
          <a:prstGeom prst="rect">
            <a:avLst/>
          </a:prstGeom>
        </p:spPr>
        <p:txBody>
          <a:bodyPr vert="horz" wrap="square" lIns="0" tIns="13335" rIns="0" bIns="0" rtlCol="0">
            <a:spAutoFit/>
          </a:bodyPr>
          <a:lstStyle/>
          <a:p>
            <a:pPr marL="12700">
              <a:lnSpc>
                <a:spcPct val="100000"/>
              </a:lnSpc>
              <a:spcBef>
                <a:spcPts val="105"/>
              </a:spcBef>
            </a:pPr>
            <a:r>
              <a:rPr spc="-5" dirty="0"/>
              <a:t>Shell</a:t>
            </a:r>
            <a:r>
              <a:rPr spc="-10" dirty="0"/>
              <a:t> fundamentals</a:t>
            </a:r>
            <a:r>
              <a:rPr spc="-30" dirty="0"/>
              <a:t> </a:t>
            </a:r>
            <a:r>
              <a:rPr dirty="0"/>
              <a:t>with</a:t>
            </a:r>
            <a:r>
              <a:rPr spc="-5" dirty="0"/>
              <a:t> </a:t>
            </a:r>
            <a:r>
              <a:rPr spc="-30" dirty="0"/>
              <a:t>netcat</a:t>
            </a:r>
          </a:p>
        </p:txBody>
      </p:sp>
      <p:sp>
        <p:nvSpPr>
          <p:cNvPr id="3" name="object 3"/>
          <p:cNvSpPr txBox="1"/>
          <p:nvPr/>
        </p:nvSpPr>
        <p:spPr>
          <a:xfrm>
            <a:off x="916939" y="1712568"/>
            <a:ext cx="8358505" cy="3694429"/>
          </a:xfrm>
          <a:prstGeom prst="rect">
            <a:avLst/>
          </a:prstGeom>
        </p:spPr>
        <p:txBody>
          <a:bodyPr vert="horz" wrap="square" lIns="0" tIns="135255" rIns="0" bIns="0" rtlCol="0">
            <a:spAutoFit/>
          </a:bodyPr>
          <a:lstStyle/>
          <a:p>
            <a:pPr marL="241300" indent="-228600">
              <a:lnSpc>
                <a:spcPct val="100000"/>
              </a:lnSpc>
              <a:spcBef>
                <a:spcPts val="1065"/>
              </a:spcBef>
              <a:buFont typeface="Arial"/>
              <a:buChar char="•"/>
              <a:tabLst>
                <a:tab pos="241300" algn="l"/>
              </a:tabLst>
            </a:pPr>
            <a:r>
              <a:rPr sz="2800" spc="-10" dirty="0">
                <a:latin typeface="Calibri"/>
                <a:cs typeface="Calibri"/>
              </a:rPr>
              <a:t>File </a:t>
            </a:r>
            <a:r>
              <a:rPr sz="2800" spc="-20" dirty="0">
                <a:latin typeface="Calibri"/>
                <a:cs typeface="Calibri"/>
              </a:rPr>
              <a:t>exfiltration</a:t>
            </a:r>
            <a:endParaRPr sz="2800">
              <a:latin typeface="Calibri"/>
              <a:cs typeface="Calibri"/>
            </a:endParaRPr>
          </a:p>
          <a:p>
            <a:pPr marL="698500" lvl="1" indent="-228600">
              <a:lnSpc>
                <a:spcPct val="100000"/>
              </a:lnSpc>
              <a:spcBef>
                <a:spcPts val="830"/>
              </a:spcBef>
              <a:buFont typeface="Arial"/>
              <a:buChar char="•"/>
              <a:tabLst>
                <a:tab pos="698500" algn="l"/>
              </a:tabLst>
            </a:pPr>
            <a:r>
              <a:rPr sz="2400" spc="-25" dirty="0">
                <a:latin typeface="Calibri"/>
                <a:cs typeface="Calibri"/>
              </a:rPr>
              <a:t>Attacker</a:t>
            </a:r>
            <a:r>
              <a:rPr sz="2400" spc="-35" dirty="0">
                <a:latin typeface="Calibri"/>
                <a:cs typeface="Calibri"/>
              </a:rPr>
              <a:t> </a:t>
            </a:r>
            <a:r>
              <a:rPr sz="2400" spc="-10" dirty="0">
                <a:latin typeface="Calibri"/>
                <a:cs typeface="Calibri"/>
              </a:rPr>
              <a:t>listens</a:t>
            </a:r>
            <a:r>
              <a:rPr sz="2400" spc="-20" dirty="0">
                <a:latin typeface="Calibri"/>
                <a:cs typeface="Calibri"/>
              </a:rPr>
              <a:t> </a:t>
            </a:r>
            <a:r>
              <a:rPr sz="2400" spc="-5" dirty="0">
                <a:latin typeface="Calibri"/>
                <a:cs typeface="Calibri"/>
              </a:rPr>
              <a:t>on</a:t>
            </a:r>
            <a:r>
              <a:rPr sz="2400" dirty="0">
                <a:latin typeface="Calibri"/>
                <a:cs typeface="Calibri"/>
              </a:rPr>
              <a:t> </a:t>
            </a:r>
            <a:r>
              <a:rPr sz="2400" spc="-5" dirty="0">
                <a:latin typeface="Calibri"/>
                <a:cs typeface="Calibri"/>
              </a:rPr>
              <a:t>port </a:t>
            </a:r>
            <a:r>
              <a:rPr sz="2400" spc="-10" dirty="0">
                <a:latin typeface="Calibri"/>
                <a:cs typeface="Calibri"/>
              </a:rPr>
              <a:t>ready </a:t>
            </a:r>
            <a:r>
              <a:rPr sz="2400" spc="-15" dirty="0">
                <a:latin typeface="Calibri"/>
                <a:cs typeface="Calibri"/>
              </a:rPr>
              <a:t>to</a:t>
            </a:r>
            <a:r>
              <a:rPr sz="2400" spc="-5" dirty="0">
                <a:latin typeface="Calibri"/>
                <a:cs typeface="Calibri"/>
              </a:rPr>
              <a:t> pipe</a:t>
            </a:r>
            <a:r>
              <a:rPr sz="2400" dirty="0">
                <a:latin typeface="Calibri"/>
                <a:cs typeface="Calibri"/>
              </a:rPr>
              <a:t> </a:t>
            </a:r>
            <a:r>
              <a:rPr sz="2400" spc="-10" dirty="0">
                <a:latin typeface="Calibri"/>
                <a:cs typeface="Calibri"/>
              </a:rPr>
              <a:t>received</a:t>
            </a:r>
            <a:r>
              <a:rPr sz="2400" dirty="0">
                <a:latin typeface="Calibri"/>
                <a:cs typeface="Calibri"/>
              </a:rPr>
              <a:t> </a:t>
            </a:r>
            <a:r>
              <a:rPr sz="2400" spc="-15" dirty="0">
                <a:latin typeface="Calibri"/>
                <a:cs typeface="Calibri"/>
              </a:rPr>
              <a:t>data to</a:t>
            </a:r>
            <a:r>
              <a:rPr sz="2400" spc="-5" dirty="0">
                <a:latin typeface="Calibri"/>
                <a:cs typeface="Calibri"/>
              </a:rPr>
              <a:t> </a:t>
            </a:r>
            <a:r>
              <a:rPr sz="2400" dirty="0">
                <a:latin typeface="Calibri"/>
                <a:cs typeface="Calibri"/>
              </a:rPr>
              <a:t>a</a:t>
            </a:r>
            <a:r>
              <a:rPr sz="2400" spc="-15" dirty="0">
                <a:latin typeface="Calibri"/>
                <a:cs typeface="Calibri"/>
              </a:rPr>
              <a:t> </a:t>
            </a:r>
            <a:r>
              <a:rPr sz="2400" spc="-5" dirty="0">
                <a:latin typeface="Calibri"/>
                <a:cs typeface="Calibri"/>
              </a:rPr>
              <a:t>file.</a:t>
            </a:r>
            <a:endParaRPr sz="2400">
              <a:latin typeface="Calibri"/>
              <a:cs typeface="Calibri"/>
            </a:endParaRPr>
          </a:p>
          <a:p>
            <a:pPr lvl="1">
              <a:lnSpc>
                <a:spcPct val="100000"/>
              </a:lnSpc>
              <a:buFont typeface="Arial"/>
              <a:buChar char="•"/>
            </a:pPr>
            <a:endParaRPr sz="2850">
              <a:latin typeface="Calibri"/>
              <a:cs typeface="Calibri"/>
            </a:endParaRPr>
          </a:p>
          <a:p>
            <a:pPr marL="698500" lvl="1" indent="-228600">
              <a:lnSpc>
                <a:spcPct val="100000"/>
              </a:lnSpc>
              <a:spcBef>
                <a:spcPts val="5"/>
              </a:spcBef>
              <a:buFont typeface="Arial"/>
              <a:buChar char="•"/>
              <a:tabLst>
                <a:tab pos="698500" algn="l"/>
              </a:tabLst>
            </a:pPr>
            <a:r>
              <a:rPr sz="2400" spc="-50" dirty="0">
                <a:latin typeface="Calibri"/>
                <a:cs typeface="Calibri"/>
              </a:rPr>
              <a:t>Target</a:t>
            </a:r>
            <a:r>
              <a:rPr sz="2400" spc="5" dirty="0">
                <a:latin typeface="Calibri"/>
                <a:cs typeface="Calibri"/>
              </a:rPr>
              <a:t> </a:t>
            </a:r>
            <a:r>
              <a:rPr sz="2400" spc="-5" dirty="0">
                <a:latin typeface="Calibri"/>
                <a:cs typeface="Calibri"/>
              </a:rPr>
              <a:t>machine</a:t>
            </a:r>
            <a:r>
              <a:rPr sz="2400" spc="-25" dirty="0">
                <a:latin typeface="Calibri"/>
                <a:cs typeface="Calibri"/>
              </a:rPr>
              <a:t> </a:t>
            </a:r>
            <a:r>
              <a:rPr sz="2400" spc="-5" dirty="0">
                <a:latin typeface="Calibri"/>
                <a:cs typeface="Calibri"/>
              </a:rPr>
              <a:t>sends</a:t>
            </a:r>
            <a:r>
              <a:rPr sz="2400" spc="5" dirty="0">
                <a:latin typeface="Calibri"/>
                <a:cs typeface="Calibri"/>
              </a:rPr>
              <a:t> </a:t>
            </a:r>
            <a:r>
              <a:rPr sz="2400" spc="-15" dirty="0">
                <a:latin typeface="Calibri"/>
                <a:cs typeface="Calibri"/>
              </a:rPr>
              <a:t>data </a:t>
            </a:r>
            <a:r>
              <a:rPr sz="2400" spc="-5" dirty="0">
                <a:latin typeface="Calibri"/>
                <a:cs typeface="Calibri"/>
              </a:rPr>
              <a:t>via</a:t>
            </a:r>
            <a:r>
              <a:rPr sz="2400" dirty="0">
                <a:latin typeface="Calibri"/>
                <a:cs typeface="Calibri"/>
              </a:rPr>
              <a:t> </a:t>
            </a:r>
            <a:r>
              <a:rPr sz="2400" spc="-15" dirty="0">
                <a:latin typeface="Calibri"/>
                <a:cs typeface="Calibri"/>
              </a:rPr>
              <a:t>netcat</a:t>
            </a:r>
            <a:r>
              <a:rPr sz="2400" spc="-30" dirty="0">
                <a:latin typeface="Calibri"/>
                <a:cs typeface="Calibri"/>
              </a:rPr>
              <a:t> </a:t>
            </a:r>
            <a:r>
              <a:rPr sz="2400" spc="-15" dirty="0">
                <a:latin typeface="Calibri"/>
                <a:cs typeface="Calibri"/>
              </a:rPr>
              <a:t>to</a:t>
            </a:r>
            <a:r>
              <a:rPr sz="2400" spc="-10" dirty="0">
                <a:latin typeface="Calibri"/>
                <a:cs typeface="Calibri"/>
              </a:rPr>
              <a:t> </a:t>
            </a:r>
            <a:r>
              <a:rPr sz="2400" spc="-5" dirty="0">
                <a:latin typeface="Calibri"/>
                <a:cs typeface="Calibri"/>
              </a:rPr>
              <a:t>the</a:t>
            </a:r>
            <a:r>
              <a:rPr sz="2400" dirty="0">
                <a:latin typeface="Calibri"/>
                <a:cs typeface="Calibri"/>
              </a:rPr>
              <a:t> </a:t>
            </a:r>
            <a:r>
              <a:rPr sz="2400" spc="-20" dirty="0">
                <a:latin typeface="Calibri"/>
                <a:cs typeface="Calibri"/>
              </a:rPr>
              <a:t>attacker</a:t>
            </a:r>
            <a:r>
              <a:rPr sz="2400" spc="-35" dirty="0">
                <a:latin typeface="Calibri"/>
                <a:cs typeface="Calibri"/>
              </a:rPr>
              <a:t> </a:t>
            </a:r>
            <a:r>
              <a:rPr sz="2400" dirty="0">
                <a:latin typeface="Calibri"/>
                <a:cs typeface="Calibri"/>
              </a:rPr>
              <a:t>machine.</a:t>
            </a:r>
            <a:endParaRPr sz="2400">
              <a:latin typeface="Calibri"/>
              <a:cs typeface="Calibri"/>
            </a:endParaRPr>
          </a:p>
          <a:p>
            <a:pPr lvl="1">
              <a:lnSpc>
                <a:spcPct val="100000"/>
              </a:lnSpc>
              <a:buFont typeface="Arial"/>
              <a:buChar char="•"/>
            </a:pPr>
            <a:endParaRPr sz="2850">
              <a:latin typeface="Calibri"/>
              <a:cs typeface="Calibri"/>
            </a:endParaRPr>
          </a:p>
          <a:p>
            <a:pPr marL="698500" lvl="1" indent="-228600">
              <a:lnSpc>
                <a:spcPct val="100000"/>
              </a:lnSpc>
              <a:buFont typeface="Arial"/>
              <a:buChar char="•"/>
              <a:tabLst>
                <a:tab pos="698500" algn="l"/>
              </a:tabLst>
            </a:pPr>
            <a:r>
              <a:rPr sz="2400" spc="-5" dirty="0">
                <a:latin typeface="Calibri"/>
                <a:cs typeface="Calibri"/>
              </a:rPr>
              <a:t>The</a:t>
            </a:r>
            <a:r>
              <a:rPr sz="2400" spc="-25" dirty="0">
                <a:latin typeface="Calibri"/>
                <a:cs typeface="Calibri"/>
              </a:rPr>
              <a:t> </a:t>
            </a:r>
            <a:r>
              <a:rPr sz="2400" spc="-10" dirty="0">
                <a:latin typeface="Calibri"/>
                <a:cs typeface="Calibri"/>
              </a:rPr>
              <a:t>flow</a:t>
            </a:r>
            <a:endParaRPr sz="2400">
              <a:latin typeface="Calibri"/>
              <a:cs typeface="Calibri"/>
            </a:endParaRPr>
          </a:p>
          <a:p>
            <a:pPr marL="1155700" lvl="2" indent="-229235">
              <a:lnSpc>
                <a:spcPct val="100000"/>
              </a:lnSpc>
              <a:spcBef>
                <a:spcPts val="325"/>
              </a:spcBef>
              <a:buFont typeface="Arial"/>
              <a:buChar char="•"/>
              <a:tabLst>
                <a:tab pos="1155065" algn="l"/>
                <a:tab pos="1155700" algn="l"/>
              </a:tabLst>
            </a:pPr>
            <a:r>
              <a:rPr sz="2000" spc="-20" dirty="0">
                <a:latin typeface="Calibri"/>
                <a:cs typeface="Calibri"/>
              </a:rPr>
              <a:t>Attacker:</a:t>
            </a:r>
            <a:r>
              <a:rPr sz="2000" spc="-10" dirty="0">
                <a:latin typeface="Calibri"/>
                <a:cs typeface="Calibri"/>
              </a:rPr>
              <a:t> </a:t>
            </a:r>
            <a:r>
              <a:rPr sz="2000" dirty="0">
                <a:latin typeface="Consolas"/>
                <a:cs typeface="Consolas"/>
              </a:rPr>
              <a:t>nc</a:t>
            </a:r>
            <a:r>
              <a:rPr sz="2000" spc="-10" dirty="0">
                <a:latin typeface="Consolas"/>
                <a:cs typeface="Consolas"/>
              </a:rPr>
              <a:t> </a:t>
            </a:r>
            <a:r>
              <a:rPr sz="2000" dirty="0">
                <a:latin typeface="Consolas"/>
                <a:cs typeface="Consolas"/>
              </a:rPr>
              <a:t>–l</a:t>
            </a:r>
            <a:r>
              <a:rPr sz="2000" spc="-10" dirty="0">
                <a:latin typeface="Consolas"/>
                <a:cs typeface="Consolas"/>
              </a:rPr>
              <a:t> </a:t>
            </a:r>
            <a:r>
              <a:rPr sz="2000" dirty="0">
                <a:latin typeface="Consolas"/>
                <a:cs typeface="Consolas"/>
              </a:rPr>
              <a:t>–p</a:t>
            </a:r>
            <a:r>
              <a:rPr sz="2000" spc="-10" dirty="0">
                <a:latin typeface="Consolas"/>
                <a:cs typeface="Consolas"/>
              </a:rPr>
              <a:t> </a:t>
            </a:r>
            <a:r>
              <a:rPr sz="2000" dirty="0">
                <a:latin typeface="Consolas"/>
                <a:cs typeface="Consolas"/>
              </a:rPr>
              <a:t>4445</a:t>
            </a:r>
            <a:r>
              <a:rPr sz="2000" spc="-10" dirty="0">
                <a:latin typeface="Consolas"/>
                <a:cs typeface="Consolas"/>
              </a:rPr>
              <a:t> </a:t>
            </a:r>
            <a:r>
              <a:rPr sz="2000" dirty="0">
                <a:latin typeface="Consolas"/>
                <a:cs typeface="Consolas"/>
              </a:rPr>
              <a:t>&gt;</a:t>
            </a:r>
            <a:r>
              <a:rPr sz="2000" spc="-10" dirty="0">
                <a:latin typeface="Consolas"/>
                <a:cs typeface="Consolas"/>
              </a:rPr>
              <a:t> </a:t>
            </a:r>
            <a:r>
              <a:rPr sz="2000" dirty="0">
                <a:latin typeface="Consolas"/>
                <a:cs typeface="Consolas"/>
              </a:rPr>
              <a:t>valuable_file.ppt</a:t>
            </a:r>
            <a:endParaRPr sz="2000">
              <a:latin typeface="Consolas"/>
              <a:cs typeface="Consolas"/>
            </a:endParaRPr>
          </a:p>
          <a:p>
            <a:pPr lvl="2">
              <a:lnSpc>
                <a:spcPct val="100000"/>
              </a:lnSpc>
              <a:spcBef>
                <a:spcPts val="15"/>
              </a:spcBef>
              <a:buFont typeface="Arial"/>
              <a:buChar char="•"/>
            </a:pPr>
            <a:endParaRPr sz="2550">
              <a:latin typeface="Consolas"/>
              <a:cs typeface="Consolas"/>
            </a:endParaRPr>
          </a:p>
          <a:p>
            <a:pPr marL="1155700" lvl="2" indent="-229235">
              <a:lnSpc>
                <a:spcPct val="100000"/>
              </a:lnSpc>
              <a:buFont typeface="Arial"/>
              <a:buChar char="•"/>
              <a:tabLst>
                <a:tab pos="1155065" algn="l"/>
                <a:tab pos="1155700" algn="l"/>
              </a:tabLst>
            </a:pPr>
            <a:r>
              <a:rPr sz="2000" spc="-30" dirty="0">
                <a:latin typeface="Calibri"/>
                <a:cs typeface="Calibri"/>
              </a:rPr>
              <a:t>Target:</a:t>
            </a:r>
            <a:r>
              <a:rPr sz="2000" spc="-10" dirty="0">
                <a:latin typeface="Calibri"/>
                <a:cs typeface="Calibri"/>
              </a:rPr>
              <a:t> </a:t>
            </a:r>
            <a:r>
              <a:rPr sz="2000" dirty="0">
                <a:latin typeface="Consolas"/>
                <a:cs typeface="Consolas"/>
              </a:rPr>
              <a:t>nc</a:t>
            </a:r>
            <a:r>
              <a:rPr sz="2000" spc="-10" dirty="0">
                <a:latin typeface="Consolas"/>
                <a:cs typeface="Consolas"/>
              </a:rPr>
              <a:t> </a:t>
            </a:r>
            <a:r>
              <a:rPr sz="2000" dirty="0">
                <a:latin typeface="Consolas"/>
                <a:cs typeface="Consolas"/>
              </a:rPr>
              <a:t>&lt;attacker</a:t>
            </a:r>
            <a:r>
              <a:rPr sz="2000" spc="-40" dirty="0">
                <a:latin typeface="Consolas"/>
                <a:cs typeface="Consolas"/>
              </a:rPr>
              <a:t> </a:t>
            </a:r>
            <a:r>
              <a:rPr sz="2000" dirty="0">
                <a:latin typeface="Consolas"/>
                <a:cs typeface="Consolas"/>
              </a:rPr>
              <a:t>IP&gt;</a:t>
            </a:r>
            <a:r>
              <a:rPr sz="2000" spc="-10" dirty="0">
                <a:latin typeface="Consolas"/>
                <a:cs typeface="Consolas"/>
              </a:rPr>
              <a:t> </a:t>
            </a:r>
            <a:r>
              <a:rPr sz="2000" dirty="0">
                <a:latin typeface="Consolas"/>
                <a:cs typeface="Consolas"/>
              </a:rPr>
              <a:t>4445</a:t>
            </a:r>
            <a:r>
              <a:rPr sz="2000" spc="-25" dirty="0">
                <a:latin typeface="Consolas"/>
                <a:cs typeface="Consolas"/>
              </a:rPr>
              <a:t> </a:t>
            </a:r>
            <a:r>
              <a:rPr sz="2000" dirty="0">
                <a:latin typeface="Consolas"/>
                <a:cs typeface="Consolas"/>
              </a:rPr>
              <a:t>&lt;</a:t>
            </a:r>
            <a:r>
              <a:rPr sz="2000" spc="-15" dirty="0">
                <a:latin typeface="Consolas"/>
                <a:cs typeface="Consolas"/>
              </a:rPr>
              <a:t> </a:t>
            </a:r>
            <a:r>
              <a:rPr sz="2000" dirty="0">
                <a:latin typeface="Consolas"/>
                <a:cs typeface="Consolas"/>
              </a:rPr>
              <a:t>valuable_file.ppt</a:t>
            </a:r>
            <a:endParaRPr sz="2000">
              <a:latin typeface="Consolas"/>
              <a:cs typeface="Consolas"/>
            </a:endParaRPr>
          </a:p>
        </p:txBody>
      </p:sp>
      <p:sp>
        <p:nvSpPr>
          <p:cNvPr id="6" name="Footer Placeholder 5">
            <a:extLst>
              <a:ext uri="{FF2B5EF4-FFF2-40B4-BE49-F238E27FC236}">
                <a16:creationId xmlns:a16="http://schemas.microsoft.com/office/drawing/2014/main" id="{383D9FF2-9188-4EDD-94CC-A2DD6DC69A05}"/>
              </a:ext>
            </a:extLst>
          </p:cNvPr>
          <p:cNvSpPr>
            <a:spLocks noGrp="1"/>
          </p:cNvSpPr>
          <p:nvPr>
            <p:ph type="ftr" sz="quarter" idx="5"/>
          </p:nvPr>
        </p:nvSpPr>
        <p:spPr/>
        <p:txBody>
          <a:bodyPr/>
          <a:lstStyle/>
          <a:p>
            <a:pPr>
              <a:lnSpc>
                <a:spcPts val="1710"/>
              </a:lnSpc>
            </a:pPr>
            <a:r>
              <a:rPr lang="en-US" spc="-10"/>
              <a:t>Real-world systems: ethical hacking practicum – UW Summer 2021</a:t>
            </a:r>
            <a:endParaRPr lang="en-US" spc="-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1158970"/>
            <a:ext cx="7943215" cy="1300480"/>
          </a:xfrm>
          <a:prstGeom prst="rect">
            <a:avLst/>
          </a:prstGeom>
        </p:spPr>
        <p:txBody>
          <a:bodyPr vert="horz" wrap="square" lIns="0" tIns="89535" rIns="0" bIns="0" rtlCol="0">
            <a:spAutoFit/>
          </a:bodyPr>
          <a:lstStyle/>
          <a:p>
            <a:pPr marL="12700" marR="5080">
              <a:lnSpc>
                <a:spcPts val="4750"/>
              </a:lnSpc>
              <a:spcBef>
                <a:spcPts val="705"/>
              </a:spcBef>
            </a:pPr>
            <a:r>
              <a:rPr spc="-30" dirty="0"/>
              <a:t>Why</a:t>
            </a:r>
            <a:r>
              <a:rPr spc="-25" dirty="0"/>
              <a:t> even</a:t>
            </a:r>
            <a:r>
              <a:rPr spc="20" dirty="0"/>
              <a:t> </a:t>
            </a:r>
            <a:r>
              <a:rPr spc="-15" dirty="0"/>
              <a:t>talk</a:t>
            </a:r>
            <a:r>
              <a:rPr spc="-20" dirty="0"/>
              <a:t> </a:t>
            </a:r>
            <a:r>
              <a:rPr dirty="0"/>
              <a:t>about </a:t>
            </a:r>
            <a:r>
              <a:rPr spc="-25" dirty="0"/>
              <a:t>netcat?</a:t>
            </a:r>
            <a:r>
              <a:rPr spc="5" dirty="0"/>
              <a:t> </a:t>
            </a:r>
            <a:r>
              <a:rPr dirty="0"/>
              <a:t>It</a:t>
            </a:r>
            <a:r>
              <a:rPr spc="-15" dirty="0"/>
              <a:t> gets </a:t>
            </a:r>
            <a:r>
              <a:rPr spc="-980" dirty="0"/>
              <a:t> </a:t>
            </a:r>
            <a:r>
              <a:rPr spc="-10" dirty="0"/>
              <a:t>caught/flagged</a:t>
            </a:r>
          </a:p>
        </p:txBody>
      </p:sp>
      <p:sp>
        <p:nvSpPr>
          <p:cNvPr id="3" name="object 3"/>
          <p:cNvSpPr txBox="1"/>
          <p:nvPr/>
        </p:nvSpPr>
        <p:spPr>
          <a:xfrm>
            <a:off x="916939" y="2923220"/>
            <a:ext cx="10036810" cy="880110"/>
          </a:xfrm>
          <a:prstGeom prst="rect">
            <a:avLst/>
          </a:prstGeom>
        </p:spPr>
        <p:txBody>
          <a:bodyPr vert="horz" wrap="square" lIns="0" tIns="10160" rIns="0" bIns="0" rtlCol="0">
            <a:spAutoFit/>
          </a:bodyPr>
          <a:lstStyle/>
          <a:p>
            <a:pPr marL="241300" marR="5080" indent="-228600">
              <a:lnSpc>
                <a:spcPct val="100400"/>
              </a:lnSpc>
              <a:spcBef>
                <a:spcPts val="80"/>
              </a:spcBef>
              <a:buFont typeface="Arial"/>
              <a:buChar char="•"/>
              <a:tabLst>
                <a:tab pos="241300" algn="l"/>
              </a:tabLst>
            </a:pPr>
            <a:r>
              <a:rPr sz="2800" spc="-5" dirty="0">
                <a:latin typeface="Calibri"/>
                <a:cs typeface="Calibri"/>
              </a:rPr>
              <a:t>The</a:t>
            </a:r>
            <a:r>
              <a:rPr sz="2800" dirty="0">
                <a:latin typeface="Calibri"/>
                <a:cs typeface="Calibri"/>
              </a:rPr>
              <a:t> </a:t>
            </a:r>
            <a:r>
              <a:rPr sz="2800" spc="-10" dirty="0">
                <a:latin typeface="Calibri"/>
                <a:cs typeface="Calibri"/>
              </a:rPr>
              <a:t>ideas</a:t>
            </a:r>
            <a:r>
              <a:rPr sz="2800" spc="15" dirty="0">
                <a:latin typeface="Calibri"/>
                <a:cs typeface="Calibri"/>
              </a:rPr>
              <a:t> </a:t>
            </a:r>
            <a:r>
              <a:rPr sz="2800" spc="-10" dirty="0">
                <a:latin typeface="Calibri"/>
                <a:cs typeface="Calibri"/>
              </a:rPr>
              <a:t>discussed</a:t>
            </a:r>
            <a:r>
              <a:rPr sz="2800" spc="60" dirty="0">
                <a:latin typeface="Calibri"/>
                <a:cs typeface="Calibri"/>
              </a:rPr>
              <a:t> </a:t>
            </a:r>
            <a:r>
              <a:rPr sz="2800" spc="-15" dirty="0">
                <a:latin typeface="Calibri"/>
                <a:cs typeface="Calibri"/>
              </a:rPr>
              <a:t>here</a:t>
            </a:r>
            <a:r>
              <a:rPr sz="2800" spc="5" dirty="0">
                <a:latin typeface="Calibri"/>
                <a:cs typeface="Calibri"/>
              </a:rPr>
              <a:t> </a:t>
            </a:r>
            <a:r>
              <a:rPr sz="2800" spc="-20" dirty="0">
                <a:latin typeface="Calibri"/>
                <a:cs typeface="Calibri"/>
              </a:rPr>
              <a:t>are</a:t>
            </a:r>
            <a:r>
              <a:rPr sz="2800" dirty="0">
                <a:latin typeface="Calibri"/>
                <a:cs typeface="Calibri"/>
              </a:rPr>
              <a:t> </a:t>
            </a:r>
            <a:r>
              <a:rPr sz="2800" spc="-10" dirty="0">
                <a:latin typeface="Calibri"/>
                <a:cs typeface="Calibri"/>
              </a:rPr>
              <a:t>the</a:t>
            </a:r>
            <a:r>
              <a:rPr sz="2800" spc="5" dirty="0">
                <a:latin typeface="Calibri"/>
                <a:cs typeface="Calibri"/>
              </a:rPr>
              <a:t> </a:t>
            </a:r>
            <a:r>
              <a:rPr sz="2800" spc="-5" dirty="0">
                <a:latin typeface="Calibri"/>
                <a:cs typeface="Calibri"/>
              </a:rPr>
              <a:t>basics</a:t>
            </a:r>
            <a:r>
              <a:rPr sz="2800" spc="30" dirty="0">
                <a:latin typeface="Calibri"/>
                <a:cs typeface="Calibri"/>
              </a:rPr>
              <a:t> </a:t>
            </a:r>
            <a:r>
              <a:rPr sz="2800" spc="-15" dirty="0">
                <a:latin typeface="Calibri"/>
                <a:cs typeface="Calibri"/>
              </a:rPr>
              <a:t>to</a:t>
            </a:r>
            <a:r>
              <a:rPr sz="2800" spc="5" dirty="0">
                <a:latin typeface="Calibri"/>
                <a:cs typeface="Calibri"/>
              </a:rPr>
              <a:t> </a:t>
            </a:r>
            <a:r>
              <a:rPr sz="2800" spc="-10" dirty="0">
                <a:latin typeface="Calibri"/>
                <a:cs typeface="Calibri"/>
              </a:rPr>
              <a:t>how</a:t>
            </a:r>
            <a:r>
              <a:rPr sz="2800" spc="25" dirty="0">
                <a:latin typeface="Calibri"/>
                <a:cs typeface="Calibri"/>
              </a:rPr>
              <a:t> </a:t>
            </a:r>
            <a:r>
              <a:rPr sz="2800" spc="-15" dirty="0">
                <a:latin typeface="Calibri"/>
                <a:cs typeface="Calibri"/>
              </a:rPr>
              <a:t>more</a:t>
            </a:r>
            <a:r>
              <a:rPr sz="2800" dirty="0">
                <a:latin typeface="Calibri"/>
                <a:cs typeface="Calibri"/>
              </a:rPr>
              <a:t> </a:t>
            </a:r>
            <a:r>
              <a:rPr sz="2800" spc="-10" dirty="0">
                <a:latin typeface="Calibri"/>
                <a:cs typeface="Calibri"/>
              </a:rPr>
              <a:t>advanced</a:t>
            </a:r>
            <a:r>
              <a:rPr sz="2800" spc="10" dirty="0">
                <a:latin typeface="Calibri"/>
                <a:cs typeface="Calibri"/>
              </a:rPr>
              <a:t> </a:t>
            </a:r>
            <a:r>
              <a:rPr sz="2800" spc="-105" dirty="0">
                <a:latin typeface="Calibri"/>
                <a:cs typeface="Calibri"/>
              </a:rPr>
              <a:t>RATs </a:t>
            </a:r>
            <a:r>
              <a:rPr sz="2800" spc="-615" dirty="0">
                <a:latin typeface="Calibri"/>
                <a:cs typeface="Calibri"/>
              </a:rPr>
              <a:t> </a:t>
            </a:r>
            <a:r>
              <a:rPr sz="2800" spc="-10" dirty="0">
                <a:latin typeface="Calibri"/>
                <a:cs typeface="Calibri"/>
              </a:rPr>
              <a:t>work</a:t>
            </a:r>
            <a:endParaRPr sz="2800">
              <a:latin typeface="Calibri"/>
              <a:cs typeface="Calibri"/>
            </a:endParaRPr>
          </a:p>
        </p:txBody>
      </p:sp>
      <p:sp>
        <p:nvSpPr>
          <p:cNvPr id="6" name="Footer Placeholder 5">
            <a:extLst>
              <a:ext uri="{FF2B5EF4-FFF2-40B4-BE49-F238E27FC236}">
                <a16:creationId xmlns:a16="http://schemas.microsoft.com/office/drawing/2014/main" id="{93C7B669-3233-49C8-BBB7-E8EF80A9C462}"/>
              </a:ext>
            </a:extLst>
          </p:cNvPr>
          <p:cNvSpPr>
            <a:spLocks noGrp="1"/>
          </p:cNvSpPr>
          <p:nvPr>
            <p:ph type="ftr" sz="quarter" idx="5"/>
          </p:nvPr>
        </p:nvSpPr>
        <p:spPr/>
        <p:txBody>
          <a:bodyPr/>
          <a:lstStyle/>
          <a:p>
            <a:pPr>
              <a:lnSpc>
                <a:spcPts val="1710"/>
              </a:lnSpc>
            </a:pPr>
            <a:r>
              <a:rPr lang="en-US" spc="-10"/>
              <a:t>Real-world systems: ethical hacking practicum – UW Summer 2021</a:t>
            </a:r>
            <a:endParaRPr lang="en-US" spc="-5"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47103"/>
            <a:ext cx="4039870" cy="635000"/>
          </a:xfrm>
          <a:prstGeom prst="rect">
            <a:avLst/>
          </a:prstGeom>
        </p:spPr>
        <p:txBody>
          <a:bodyPr vert="horz" wrap="square" lIns="0" tIns="12065" rIns="0" bIns="0" rtlCol="0">
            <a:spAutoFit/>
          </a:bodyPr>
          <a:lstStyle/>
          <a:p>
            <a:pPr marL="12700">
              <a:lnSpc>
                <a:spcPct val="100000"/>
              </a:lnSpc>
              <a:spcBef>
                <a:spcPts val="95"/>
              </a:spcBef>
            </a:pPr>
            <a:r>
              <a:rPr sz="4000" spc="-10" dirty="0"/>
              <a:t>Stealing</a:t>
            </a:r>
            <a:r>
              <a:rPr sz="4000" spc="-45" dirty="0"/>
              <a:t> </a:t>
            </a:r>
            <a:r>
              <a:rPr sz="4000" spc="-15" dirty="0"/>
              <a:t>Credentials</a:t>
            </a:r>
            <a:endParaRPr sz="4000"/>
          </a:p>
        </p:txBody>
      </p:sp>
      <p:sp>
        <p:nvSpPr>
          <p:cNvPr id="3" name="object 3"/>
          <p:cNvSpPr txBox="1"/>
          <p:nvPr/>
        </p:nvSpPr>
        <p:spPr>
          <a:xfrm>
            <a:off x="916939" y="1344929"/>
            <a:ext cx="5378450" cy="4452620"/>
          </a:xfrm>
          <a:prstGeom prst="rect">
            <a:avLst/>
          </a:prstGeom>
        </p:spPr>
        <p:txBody>
          <a:bodyPr vert="horz" wrap="square" lIns="0" tIns="12700" rIns="0" bIns="0" rtlCol="0">
            <a:spAutoFit/>
          </a:bodyPr>
          <a:lstStyle/>
          <a:p>
            <a:pPr marL="12700">
              <a:lnSpc>
                <a:spcPct val="100000"/>
              </a:lnSpc>
              <a:spcBef>
                <a:spcPts val="100"/>
              </a:spcBef>
            </a:pPr>
            <a:r>
              <a:rPr sz="1500" spc="-5" dirty="0">
                <a:latin typeface="Calibri"/>
                <a:cs typeface="Calibri"/>
              </a:rPr>
              <a:t>What</a:t>
            </a:r>
            <a:r>
              <a:rPr sz="1500" spc="-20" dirty="0">
                <a:latin typeface="Calibri"/>
                <a:cs typeface="Calibri"/>
              </a:rPr>
              <a:t> </a:t>
            </a:r>
            <a:r>
              <a:rPr sz="1500" spc="-10" dirty="0">
                <a:latin typeface="Calibri"/>
                <a:cs typeface="Calibri"/>
              </a:rPr>
              <a:t>are</a:t>
            </a:r>
            <a:r>
              <a:rPr sz="1500" spc="-15" dirty="0">
                <a:latin typeface="Calibri"/>
                <a:cs typeface="Calibri"/>
              </a:rPr>
              <a:t> </a:t>
            </a:r>
            <a:r>
              <a:rPr sz="1500" dirty="0">
                <a:latin typeface="Calibri"/>
                <a:cs typeface="Calibri"/>
              </a:rPr>
              <a:t>some</a:t>
            </a:r>
            <a:r>
              <a:rPr sz="1500" spc="-10" dirty="0">
                <a:latin typeface="Calibri"/>
                <a:cs typeface="Calibri"/>
              </a:rPr>
              <a:t> </a:t>
            </a:r>
            <a:r>
              <a:rPr sz="1500" spc="-5" dirty="0">
                <a:latin typeface="Calibri"/>
                <a:cs typeface="Calibri"/>
              </a:rPr>
              <a:t>places</a:t>
            </a:r>
            <a:r>
              <a:rPr sz="1500" spc="-10" dirty="0">
                <a:latin typeface="Calibri"/>
                <a:cs typeface="Calibri"/>
              </a:rPr>
              <a:t> </a:t>
            </a:r>
            <a:r>
              <a:rPr sz="1500" spc="-15" dirty="0">
                <a:latin typeface="Calibri"/>
                <a:cs typeface="Calibri"/>
              </a:rPr>
              <a:t>we’ve</a:t>
            </a:r>
            <a:r>
              <a:rPr sz="1500" spc="25" dirty="0">
                <a:latin typeface="Calibri"/>
                <a:cs typeface="Calibri"/>
              </a:rPr>
              <a:t> </a:t>
            </a:r>
            <a:r>
              <a:rPr sz="1500" spc="-5" dirty="0">
                <a:latin typeface="Calibri"/>
                <a:cs typeface="Calibri"/>
              </a:rPr>
              <a:t>already</a:t>
            </a:r>
            <a:r>
              <a:rPr sz="1500" spc="-25" dirty="0">
                <a:latin typeface="Calibri"/>
                <a:cs typeface="Calibri"/>
              </a:rPr>
              <a:t> </a:t>
            </a:r>
            <a:r>
              <a:rPr sz="1500" spc="-5" dirty="0">
                <a:latin typeface="Calibri"/>
                <a:cs typeface="Calibri"/>
              </a:rPr>
              <a:t>mentioned?</a:t>
            </a:r>
            <a:endParaRPr sz="1500">
              <a:latin typeface="Calibri"/>
              <a:cs typeface="Calibri"/>
            </a:endParaRPr>
          </a:p>
          <a:p>
            <a:pPr>
              <a:lnSpc>
                <a:spcPct val="100000"/>
              </a:lnSpc>
              <a:spcBef>
                <a:spcPts val="50"/>
              </a:spcBef>
            </a:pPr>
            <a:endParaRPr sz="2150">
              <a:latin typeface="Calibri"/>
              <a:cs typeface="Calibri"/>
            </a:endParaRPr>
          </a:p>
          <a:p>
            <a:pPr marL="241300" indent="-228600">
              <a:lnSpc>
                <a:spcPct val="100000"/>
              </a:lnSpc>
              <a:buFont typeface="Arial"/>
              <a:buChar char="•"/>
              <a:tabLst>
                <a:tab pos="240665" algn="l"/>
                <a:tab pos="241300" algn="l"/>
              </a:tabLst>
            </a:pPr>
            <a:r>
              <a:rPr sz="1500" spc="-5" dirty="0">
                <a:latin typeface="Calibri"/>
                <a:cs typeface="Calibri"/>
              </a:rPr>
              <a:t>See </a:t>
            </a:r>
            <a:r>
              <a:rPr sz="1500" dirty="0">
                <a:latin typeface="Calibri"/>
                <a:cs typeface="Calibri"/>
              </a:rPr>
              <a:t>the</a:t>
            </a:r>
            <a:r>
              <a:rPr sz="1500" spc="-15" dirty="0">
                <a:latin typeface="Calibri"/>
                <a:cs typeface="Calibri"/>
              </a:rPr>
              <a:t> </a:t>
            </a:r>
            <a:r>
              <a:rPr sz="1500" dirty="0">
                <a:latin typeface="Calibri"/>
                <a:cs typeface="Calibri"/>
              </a:rPr>
              <a:t>Linux</a:t>
            </a:r>
            <a:r>
              <a:rPr sz="1500" spc="-30" dirty="0">
                <a:latin typeface="Calibri"/>
                <a:cs typeface="Calibri"/>
              </a:rPr>
              <a:t> </a:t>
            </a:r>
            <a:r>
              <a:rPr sz="1500" dirty="0">
                <a:latin typeface="Calibri"/>
                <a:cs typeface="Calibri"/>
              </a:rPr>
              <a:t>and</a:t>
            </a:r>
            <a:r>
              <a:rPr sz="1500" spc="-20" dirty="0">
                <a:latin typeface="Calibri"/>
                <a:cs typeface="Calibri"/>
              </a:rPr>
              <a:t> </a:t>
            </a:r>
            <a:r>
              <a:rPr sz="1500" spc="-5" dirty="0">
                <a:latin typeface="Calibri"/>
                <a:cs typeface="Calibri"/>
              </a:rPr>
              <a:t>Windows</a:t>
            </a:r>
            <a:r>
              <a:rPr sz="1500" spc="-25" dirty="0">
                <a:latin typeface="Calibri"/>
                <a:cs typeface="Calibri"/>
              </a:rPr>
              <a:t> </a:t>
            </a:r>
            <a:r>
              <a:rPr sz="1500" spc="-5" dirty="0">
                <a:latin typeface="Calibri"/>
                <a:cs typeface="Calibri"/>
              </a:rPr>
              <a:t>lectures</a:t>
            </a:r>
            <a:r>
              <a:rPr sz="1500" spc="5" dirty="0">
                <a:latin typeface="Calibri"/>
                <a:cs typeface="Calibri"/>
              </a:rPr>
              <a:t> </a:t>
            </a:r>
            <a:r>
              <a:rPr sz="1500" spc="-15" dirty="0">
                <a:latin typeface="Calibri"/>
                <a:cs typeface="Calibri"/>
              </a:rPr>
              <a:t>before</a:t>
            </a:r>
            <a:r>
              <a:rPr sz="1500" spc="5" dirty="0">
                <a:latin typeface="Calibri"/>
                <a:cs typeface="Calibri"/>
              </a:rPr>
              <a:t> </a:t>
            </a:r>
            <a:r>
              <a:rPr sz="1500" dirty="0">
                <a:latin typeface="Calibri"/>
                <a:cs typeface="Calibri"/>
              </a:rPr>
              <a:t>this</a:t>
            </a:r>
            <a:r>
              <a:rPr sz="1500" spc="-20" dirty="0">
                <a:latin typeface="Calibri"/>
                <a:cs typeface="Calibri"/>
              </a:rPr>
              <a:t> </a:t>
            </a:r>
            <a:r>
              <a:rPr sz="1500" dirty="0">
                <a:latin typeface="Calibri"/>
                <a:cs typeface="Calibri"/>
              </a:rPr>
              <a:t>one</a:t>
            </a:r>
            <a:endParaRPr sz="1500">
              <a:latin typeface="Calibri"/>
              <a:cs typeface="Calibri"/>
            </a:endParaRPr>
          </a:p>
          <a:p>
            <a:pPr>
              <a:lnSpc>
                <a:spcPct val="100000"/>
              </a:lnSpc>
              <a:buFont typeface="Arial"/>
              <a:buChar char="•"/>
            </a:pPr>
            <a:endParaRPr sz="2200">
              <a:latin typeface="Calibri"/>
              <a:cs typeface="Calibri"/>
            </a:endParaRPr>
          </a:p>
          <a:p>
            <a:pPr marL="241300" indent="-228600">
              <a:lnSpc>
                <a:spcPct val="100000"/>
              </a:lnSpc>
              <a:buFont typeface="Arial"/>
              <a:buChar char="•"/>
              <a:tabLst>
                <a:tab pos="240665" algn="l"/>
                <a:tab pos="241300" algn="l"/>
              </a:tabLst>
            </a:pPr>
            <a:r>
              <a:rPr sz="1500" spc="-10" dirty="0">
                <a:latin typeface="Calibri"/>
                <a:cs typeface="Calibri"/>
              </a:rPr>
              <a:t>From</a:t>
            </a:r>
            <a:r>
              <a:rPr sz="1500" spc="-45" dirty="0">
                <a:latin typeface="Calibri"/>
                <a:cs typeface="Calibri"/>
              </a:rPr>
              <a:t> </a:t>
            </a:r>
            <a:r>
              <a:rPr sz="1500" dirty="0">
                <a:latin typeface="Calibri"/>
                <a:cs typeface="Calibri"/>
              </a:rPr>
              <a:t>disk</a:t>
            </a:r>
            <a:endParaRPr sz="1500">
              <a:latin typeface="Calibri"/>
              <a:cs typeface="Calibri"/>
            </a:endParaRPr>
          </a:p>
          <a:p>
            <a:pPr marL="698500" lvl="1" indent="-228600">
              <a:lnSpc>
                <a:spcPts val="1555"/>
              </a:lnSpc>
              <a:spcBef>
                <a:spcPts val="490"/>
              </a:spcBef>
              <a:buFont typeface="Arial"/>
              <a:buChar char="•"/>
              <a:tabLst>
                <a:tab pos="697865" algn="l"/>
                <a:tab pos="698500" algn="l"/>
              </a:tabLst>
            </a:pPr>
            <a:r>
              <a:rPr sz="1300" spc="-10" dirty="0">
                <a:latin typeface="Calibri"/>
                <a:cs typeface="Calibri"/>
              </a:rPr>
              <a:t>Search</a:t>
            </a:r>
            <a:r>
              <a:rPr sz="1300" spc="5" dirty="0">
                <a:latin typeface="Calibri"/>
                <a:cs typeface="Calibri"/>
              </a:rPr>
              <a:t> </a:t>
            </a:r>
            <a:r>
              <a:rPr sz="1300" spc="-10" dirty="0">
                <a:latin typeface="Calibri"/>
                <a:cs typeface="Calibri"/>
              </a:rPr>
              <a:t>for</a:t>
            </a:r>
            <a:r>
              <a:rPr sz="1300" spc="15" dirty="0">
                <a:latin typeface="Calibri"/>
                <a:cs typeface="Calibri"/>
              </a:rPr>
              <a:t> </a:t>
            </a:r>
            <a:r>
              <a:rPr sz="1300" b="1" spc="-10" dirty="0">
                <a:latin typeface="Calibri"/>
                <a:cs typeface="Calibri"/>
              </a:rPr>
              <a:t>interesting</a:t>
            </a:r>
            <a:r>
              <a:rPr sz="1300" b="1" spc="30" dirty="0">
                <a:latin typeface="Calibri"/>
                <a:cs typeface="Calibri"/>
              </a:rPr>
              <a:t> </a:t>
            </a:r>
            <a:r>
              <a:rPr sz="1300" b="1" spc="-10" dirty="0">
                <a:latin typeface="Calibri"/>
                <a:cs typeface="Calibri"/>
              </a:rPr>
              <a:t>strings</a:t>
            </a:r>
            <a:r>
              <a:rPr sz="1300" b="1" spc="20" dirty="0">
                <a:latin typeface="Calibri"/>
                <a:cs typeface="Calibri"/>
              </a:rPr>
              <a:t> </a:t>
            </a:r>
            <a:r>
              <a:rPr sz="1300" spc="-5" dirty="0">
                <a:latin typeface="Calibri"/>
                <a:cs typeface="Calibri"/>
              </a:rPr>
              <a:t>in</a:t>
            </a:r>
            <a:r>
              <a:rPr sz="1300" spc="10" dirty="0">
                <a:latin typeface="Calibri"/>
                <a:cs typeface="Calibri"/>
              </a:rPr>
              <a:t> </a:t>
            </a:r>
            <a:r>
              <a:rPr sz="1300" spc="-5" dirty="0">
                <a:latin typeface="Calibri"/>
                <a:cs typeface="Calibri"/>
              </a:rPr>
              <a:t>file</a:t>
            </a:r>
            <a:r>
              <a:rPr sz="1300" spc="10" dirty="0">
                <a:latin typeface="Calibri"/>
                <a:cs typeface="Calibri"/>
              </a:rPr>
              <a:t> </a:t>
            </a:r>
            <a:r>
              <a:rPr sz="1300" spc="-5" dirty="0">
                <a:latin typeface="Calibri"/>
                <a:cs typeface="Calibri"/>
              </a:rPr>
              <a:t>names</a:t>
            </a:r>
            <a:r>
              <a:rPr sz="1300" spc="30" dirty="0">
                <a:latin typeface="Calibri"/>
                <a:cs typeface="Calibri"/>
              </a:rPr>
              <a:t> </a:t>
            </a:r>
            <a:r>
              <a:rPr sz="1300" spc="-5" dirty="0">
                <a:latin typeface="Calibri"/>
                <a:cs typeface="Calibri"/>
              </a:rPr>
              <a:t>and</a:t>
            </a:r>
            <a:r>
              <a:rPr sz="1300" spc="25" dirty="0">
                <a:latin typeface="Calibri"/>
                <a:cs typeface="Calibri"/>
              </a:rPr>
              <a:t> </a:t>
            </a:r>
            <a:r>
              <a:rPr sz="1300" spc="-5" dirty="0">
                <a:latin typeface="Calibri"/>
                <a:cs typeface="Calibri"/>
              </a:rPr>
              <a:t>in</a:t>
            </a:r>
            <a:r>
              <a:rPr sz="1300" spc="10" dirty="0">
                <a:latin typeface="Calibri"/>
                <a:cs typeface="Calibri"/>
              </a:rPr>
              <a:t> </a:t>
            </a:r>
            <a:r>
              <a:rPr sz="1300" spc="-5" dirty="0">
                <a:latin typeface="Calibri"/>
                <a:cs typeface="Calibri"/>
              </a:rPr>
              <a:t>the</a:t>
            </a:r>
            <a:r>
              <a:rPr sz="1300" spc="30" dirty="0">
                <a:latin typeface="Calibri"/>
                <a:cs typeface="Calibri"/>
              </a:rPr>
              <a:t> </a:t>
            </a:r>
            <a:r>
              <a:rPr sz="1300" spc="-10" dirty="0">
                <a:latin typeface="Calibri"/>
                <a:cs typeface="Calibri"/>
              </a:rPr>
              <a:t>contents</a:t>
            </a:r>
            <a:r>
              <a:rPr sz="1300" spc="30" dirty="0">
                <a:latin typeface="Calibri"/>
                <a:cs typeface="Calibri"/>
              </a:rPr>
              <a:t> </a:t>
            </a:r>
            <a:r>
              <a:rPr sz="1300" spc="-5" dirty="0">
                <a:latin typeface="Calibri"/>
                <a:cs typeface="Calibri"/>
              </a:rPr>
              <a:t>of</a:t>
            </a:r>
            <a:r>
              <a:rPr sz="1300" spc="20" dirty="0">
                <a:latin typeface="Calibri"/>
                <a:cs typeface="Calibri"/>
              </a:rPr>
              <a:t> </a:t>
            </a:r>
            <a:r>
              <a:rPr sz="1300" spc="-5" dirty="0">
                <a:latin typeface="Calibri"/>
                <a:cs typeface="Calibri"/>
              </a:rPr>
              <a:t>files</a:t>
            </a:r>
            <a:endParaRPr sz="1300">
              <a:latin typeface="Calibri"/>
              <a:cs typeface="Calibri"/>
            </a:endParaRPr>
          </a:p>
          <a:p>
            <a:pPr marL="698500" lvl="1" indent="-228600">
              <a:lnSpc>
                <a:spcPts val="1555"/>
              </a:lnSpc>
              <a:buFont typeface="Arial"/>
              <a:buChar char="•"/>
              <a:tabLst>
                <a:tab pos="697865" algn="l"/>
                <a:tab pos="698500" algn="l"/>
              </a:tabLst>
            </a:pPr>
            <a:r>
              <a:rPr sz="1300" spc="-5" dirty="0">
                <a:latin typeface="Calibri"/>
                <a:cs typeface="Calibri"/>
              </a:rPr>
              <a:t>Discuss:</a:t>
            </a:r>
            <a:r>
              <a:rPr sz="1300" spc="25" dirty="0">
                <a:latin typeface="Calibri"/>
                <a:cs typeface="Calibri"/>
              </a:rPr>
              <a:t> </a:t>
            </a:r>
            <a:r>
              <a:rPr sz="1300" spc="-10" dirty="0">
                <a:latin typeface="Calibri"/>
                <a:cs typeface="Calibri"/>
              </a:rPr>
              <a:t>What</a:t>
            </a:r>
            <a:r>
              <a:rPr sz="1300" spc="15" dirty="0">
                <a:latin typeface="Calibri"/>
                <a:cs typeface="Calibri"/>
              </a:rPr>
              <a:t> </a:t>
            </a:r>
            <a:r>
              <a:rPr sz="1300" spc="-10" dirty="0">
                <a:latin typeface="Calibri"/>
                <a:cs typeface="Calibri"/>
              </a:rPr>
              <a:t>are</a:t>
            </a:r>
            <a:r>
              <a:rPr sz="1300" spc="-20" dirty="0">
                <a:latin typeface="Calibri"/>
                <a:cs typeface="Calibri"/>
              </a:rPr>
              <a:t> </a:t>
            </a:r>
            <a:r>
              <a:rPr sz="1300" i="1" spc="-5" dirty="0">
                <a:latin typeface="Calibri"/>
                <a:cs typeface="Calibri"/>
              </a:rPr>
              <a:t>interesting</a:t>
            </a:r>
            <a:r>
              <a:rPr sz="1300" i="1" spc="-15" dirty="0">
                <a:latin typeface="Calibri"/>
                <a:cs typeface="Calibri"/>
              </a:rPr>
              <a:t> </a:t>
            </a:r>
            <a:r>
              <a:rPr sz="1300" spc="-5" dirty="0">
                <a:latin typeface="Calibri"/>
                <a:cs typeface="Calibri"/>
              </a:rPr>
              <a:t>strings?</a:t>
            </a:r>
            <a:endParaRPr sz="1300">
              <a:latin typeface="Calibri"/>
              <a:cs typeface="Calibri"/>
            </a:endParaRPr>
          </a:p>
          <a:p>
            <a:pPr lvl="1">
              <a:lnSpc>
                <a:spcPct val="100000"/>
              </a:lnSpc>
              <a:spcBef>
                <a:spcPts val="15"/>
              </a:spcBef>
              <a:buFont typeface="Arial"/>
              <a:buChar char="•"/>
            </a:pPr>
            <a:endParaRPr sz="1200">
              <a:latin typeface="Calibri"/>
              <a:cs typeface="Calibri"/>
            </a:endParaRPr>
          </a:p>
          <a:p>
            <a:pPr marL="241300" indent="-228600">
              <a:lnSpc>
                <a:spcPct val="100000"/>
              </a:lnSpc>
              <a:buFont typeface="Arial"/>
              <a:buChar char="•"/>
              <a:tabLst>
                <a:tab pos="240665" algn="l"/>
                <a:tab pos="241300" algn="l"/>
              </a:tabLst>
            </a:pPr>
            <a:r>
              <a:rPr sz="1500" dirty="0">
                <a:latin typeface="Calibri"/>
                <a:cs typeface="Calibri"/>
              </a:rPr>
              <a:t>Dump</a:t>
            </a:r>
            <a:r>
              <a:rPr sz="1500" spc="-20" dirty="0">
                <a:latin typeface="Calibri"/>
                <a:cs typeface="Calibri"/>
              </a:rPr>
              <a:t> </a:t>
            </a:r>
            <a:r>
              <a:rPr sz="1500" spc="-5" dirty="0">
                <a:latin typeface="Calibri"/>
                <a:cs typeface="Calibri"/>
              </a:rPr>
              <a:t>process </a:t>
            </a:r>
            <a:r>
              <a:rPr sz="1500" spc="-15" dirty="0">
                <a:latin typeface="Calibri"/>
                <a:cs typeface="Calibri"/>
              </a:rPr>
              <a:t>memory,</a:t>
            </a:r>
            <a:r>
              <a:rPr sz="1500" spc="-25" dirty="0">
                <a:latin typeface="Calibri"/>
                <a:cs typeface="Calibri"/>
              </a:rPr>
              <a:t> </a:t>
            </a:r>
            <a:r>
              <a:rPr sz="1500" spc="-10" dirty="0">
                <a:latin typeface="Calibri"/>
                <a:cs typeface="Calibri"/>
              </a:rPr>
              <a:t>extract</a:t>
            </a:r>
            <a:r>
              <a:rPr sz="1500" spc="10" dirty="0">
                <a:latin typeface="Calibri"/>
                <a:cs typeface="Calibri"/>
              </a:rPr>
              <a:t> </a:t>
            </a:r>
            <a:r>
              <a:rPr sz="1500" spc="-5" dirty="0">
                <a:latin typeface="Calibri"/>
                <a:cs typeface="Calibri"/>
              </a:rPr>
              <a:t>strings</a:t>
            </a:r>
            <a:r>
              <a:rPr sz="1500" spc="-30" dirty="0">
                <a:latin typeface="Calibri"/>
                <a:cs typeface="Calibri"/>
              </a:rPr>
              <a:t> </a:t>
            </a:r>
            <a:r>
              <a:rPr sz="1500" dirty="0">
                <a:latin typeface="Calibri"/>
                <a:cs typeface="Calibri"/>
              </a:rPr>
              <a:t>and</a:t>
            </a:r>
            <a:r>
              <a:rPr sz="1500" spc="-15" dirty="0">
                <a:latin typeface="Calibri"/>
                <a:cs typeface="Calibri"/>
              </a:rPr>
              <a:t> </a:t>
            </a:r>
            <a:r>
              <a:rPr sz="1500" spc="-5" dirty="0">
                <a:latin typeface="Calibri"/>
                <a:cs typeface="Calibri"/>
              </a:rPr>
              <a:t>search</a:t>
            </a:r>
            <a:r>
              <a:rPr sz="1500" spc="-15" dirty="0">
                <a:latin typeface="Calibri"/>
                <a:cs typeface="Calibri"/>
              </a:rPr>
              <a:t> for</a:t>
            </a:r>
            <a:r>
              <a:rPr sz="1500" spc="10" dirty="0">
                <a:latin typeface="Calibri"/>
                <a:cs typeface="Calibri"/>
              </a:rPr>
              <a:t> </a:t>
            </a:r>
            <a:r>
              <a:rPr sz="1500" spc="-10" dirty="0">
                <a:latin typeface="Calibri"/>
                <a:cs typeface="Calibri"/>
              </a:rPr>
              <a:t>passwords</a:t>
            </a:r>
            <a:endParaRPr sz="1500">
              <a:latin typeface="Calibri"/>
              <a:cs typeface="Calibri"/>
            </a:endParaRPr>
          </a:p>
          <a:p>
            <a:pPr marL="698500" lvl="1" indent="-228600">
              <a:lnSpc>
                <a:spcPts val="1555"/>
              </a:lnSpc>
              <a:spcBef>
                <a:spcPts val="500"/>
              </a:spcBef>
              <a:buFont typeface="Arial"/>
              <a:buChar char="•"/>
              <a:tabLst>
                <a:tab pos="697865" algn="l"/>
                <a:tab pos="698500" algn="l"/>
              </a:tabLst>
            </a:pPr>
            <a:r>
              <a:rPr sz="1300" spc="-10" dirty="0">
                <a:latin typeface="Calibri"/>
                <a:cs typeface="Calibri"/>
              </a:rPr>
              <a:t>Mimikatz</a:t>
            </a:r>
            <a:endParaRPr sz="1300">
              <a:latin typeface="Calibri"/>
              <a:cs typeface="Calibri"/>
            </a:endParaRPr>
          </a:p>
          <a:p>
            <a:pPr marL="698500" lvl="1" indent="-228600">
              <a:lnSpc>
                <a:spcPts val="1555"/>
              </a:lnSpc>
              <a:buFont typeface="Arial"/>
              <a:buChar char="•"/>
              <a:tabLst>
                <a:tab pos="697865" algn="l"/>
                <a:tab pos="698500" algn="l"/>
              </a:tabLst>
            </a:pPr>
            <a:r>
              <a:rPr sz="1300" spc="-5" dirty="0">
                <a:latin typeface="Calibri"/>
                <a:cs typeface="Calibri"/>
              </a:rPr>
              <a:t>Windows</a:t>
            </a:r>
            <a:r>
              <a:rPr sz="1300" spc="5" dirty="0">
                <a:latin typeface="Calibri"/>
                <a:cs typeface="Calibri"/>
              </a:rPr>
              <a:t> </a:t>
            </a:r>
            <a:r>
              <a:rPr sz="1300" spc="-5" dirty="0">
                <a:latin typeface="Calibri"/>
                <a:cs typeface="Calibri"/>
              </a:rPr>
              <a:t>Credential</a:t>
            </a:r>
            <a:r>
              <a:rPr sz="1300" spc="-10" dirty="0">
                <a:latin typeface="Calibri"/>
                <a:cs typeface="Calibri"/>
              </a:rPr>
              <a:t> Editor</a:t>
            </a:r>
            <a:r>
              <a:rPr sz="1300" dirty="0">
                <a:latin typeface="Calibri"/>
                <a:cs typeface="Calibri"/>
              </a:rPr>
              <a:t> </a:t>
            </a:r>
            <a:r>
              <a:rPr sz="1300" spc="-5" dirty="0">
                <a:latin typeface="Calibri"/>
                <a:cs typeface="Calibri"/>
              </a:rPr>
              <a:t>(wce)</a:t>
            </a:r>
            <a:endParaRPr sz="1300">
              <a:latin typeface="Calibri"/>
              <a:cs typeface="Calibri"/>
            </a:endParaRPr>
          </a:p>
          <a:p>
            <a:pPr lvl="1">
              <a:lnSpc>
                <a:spcPct val="100000"/>
              </a:lnSpc>
              <a:spcBef>
                <a:spcPts val="40"/>
              </a:spcBef>
              <a:buFont typeface="Arial"/>
              <a:buChar char="•"/>
            </a:pPr>
            <a:endParaRPr sz="1750">
              <a:latin typeface="Calibri"/>
              <a:cs typeface="Calibri"/>
            </a:endParaRPr>
          </a:p>
          <a:p>
            <a:pPr marL="241300" indent="-228600">
              <a:lnSpc>
                <a:spcPct val="100000"/>
              </a:lnSpc>
              <a:buFont typeface="Arial"/>
              <a:buChar char="•"/>
              <a:tabLst>
                <a:tab pos="240665" algn="l"/>
                <a:tab pos="241300" algn="l"/>
              </a:tabLst>
            </a:pPr>
            <a:r>
              <a:rPr sz="1500" spc="-5" dirty="0">
                <a:latin typeface="Calibri"/>
                <a:cs typeface="Calibri"/>
              </a:rPr>
              <a:t>Continuous</a:t>
            </a:r>
            <a:r>
              <a:rPr sz="1500" spc="-45" dirty="0">
                <a:latin typeface="Calibri"/>
                <a:cs typeface="Calibri"/>
              </a:rPr>
              <a:t> </a:t>
            </a:r>
            <a:r>
              <a:rPr sz="1500" spc="-10" dirty="0">
                <a:latin typeface="Calibri"/>
                <a:cs typeface="Calibri"/>
              </a:rPr>
              <a:t>Integration</a:t>
            </a:r>
            <a:r>
              <a:rPr sz="1500" spc="-45" dirty="0">
                <a:latin typeface="Calibri"/>
                <a:cs typeface="Calibri"/>
              </a:rPr>
              <a:t> </a:t>
            </a:r>
            <a:r>
              <a:rPr sz="1500" dirty="0">
                <a:latin typeface="Calibri"/>
                <a:cs typeface="Calibri"/>
              </a:rPr>
              <a:t>and</a:t>
            </a:r>
            <a:r>
              <a:rPr sz="1500" spc="-30" dirty="0">
                <a:latin typeface="Calibri"/>
                <a:cs typeface="Calibri"/>
              </a:rPr>
              <a:t> </a:t>
            </a:r>
            <a:r>
              <a:rPr sz="1500" dirty="0">
                <a:latin typeface="Calibri"/>
                <a:cs typeface="Calibri"/>
              </a:rPr>
              <a:t>build</a:t>
            </a:r>
            <a:r>
              <a:rPr sz="1500" spc="-5" dirty="0">
                <a:latin typeface="Calibri"/>
                <a:cs typeface="Calibri"/>
              </a:rPr>
              <a:t> </a:t>
            </a:r>
            <a:r>
              <a:rPr sz="1500" spc="-10" dirty="0">
                <a:latin typeface="Calibri"/>
                <a:cs typeface="Calibri"/>
              </a:rPr>
              <a:t>systems</a:t>
            </a:r>
            <a:endParaRPr sz="1500">
              <a:latin typeface="Calibri"/>
              <a:cs typeface="Calibri"/>
            </a:endParaRPr>
          </a:p>
          <a:p>
            <a:pPr>
              <a:lnSpc>
                <a:spcPct val="100000"/>
              </a:lnSpc>
              <a:spcBef>
                <a:spcPts val="50"/>
              </a:spcBef>
              <a:buFont typeface="Arial"/>
              <a:buChar char="•"/>
            </a:pPr>
            <a:endParaRPr sz="2150">
              <a:latin typeface="Calibri"/>
              <a:cs typeface="Calibri"/>
            </a:endParaRPr>
          </a:p>
          <a:p>
            <a:pPr marL="241300" indent="-228600">
              <a:lnSpc>
                <a:spcPct val="100000"/>
              </a:lnSpc>
              <a:buFont typeface="Arial"/>
              <a:buChar char="•"/>
              <a:tabLst>
                <a:tab pos="240665" algn="l"/>
                <a:tab pos="241300" algn="l"/>
              </a:tabLst>
            </a:pPr>
            <a:r>
              <a:rPr sz="1500" spc="-10" dirty="0">
                <a:latin typeface="Calibri"/>
                <a:cs typeface="Calibri"/>
              </a:rPr>
              <a:t>Shared</a:t>
            </a:r>
            <a:r>
              <a:rPr sz="1500" spc="-25" dirty="0">
                <a:latin typeface="Calibri"/>
                <a:cs typeface="Calibri"/>
              </a:rPr>
              <a:t> </a:t>
            </a:r>
            <a:r>
              <a:rPr sz="1500" spc="-5" dirty="0">
                <a:latin typeface="Calibri"/>
                <a:cs typeface="Calibri"/>
              </a:rPr>
              <a:t>locations</a:t>
            </a:r>
            <a:endParaRPr sz="1500">
              <a:latin typeface="Calibri"/>
              <a:cs typeface="Calibri"/>
            </a:endParaRPr>
          </a:p>
          <a:p>
            <a:pPr marL="698500" lvl="1" indent="-228600">
              <a:lnSpc>
                <a:spcPts val="1555"/>
              </a:lnSpc>
              <a:spcBef>
                <a:spcPts val="500"/>
              </a:spcBef>
              <a:buFont typeface="Arial"/>
              <a:buChar char="•"/>
              <a:tabLst>
                <a:tab pos="697865" algn="l"/>
                <a:tab pos="698500" algn="l"/>
              </a:tabLst>
            </a:pPr>
            <a:r>
              <a:rPr sz="1300" spc="-10" dirty="0">
                <a:latin typeface="Calibri"/>
                <a:cs typeface="Calibri"/>
              </a:rPr>
              <a:t>Source</a:t>
            </a:r>
            <a:r>
              <a:rPr sz="1300" spc="-25" dirty="0">
                <a:latin typeface="Calibri"/>
                <a:cs typeface="Calibri"/>
              </a:rPr>
              <a:t> </a:t>
            </a:r>
            <a:r>
              <a:rPr sz="1300" spc="-5" dirty="0">
                <a:latin typeface="Calibri"/>
                <a:cs typeface="Calibri"/>
              </a:rPr>
              <a:t>code</a:t>
            </a:r>
            <a:endParaRPr sz="1300">
              <a:latin typeface="Calibri"/>
              <a:cs typeface="Calibri"/>
            </a:endParaRPr>
          </a:p>
          <a:p>
            <a:pPr marL="698500" lvl="1" indent="-228600">
              <a:lnSpc>
                <a:spcPts val="1550"/>
              </a:lnSpc>
              <a:buFont typeface="Arial"/>
              <a:buChar char="•"/>
              <a:tabLst>
                <a:tab pos="697865" algn="l"/>
                <a:tab pos="698500" algn="l"/>
              </a:tabLst>
            </a:pPr>
            <a:r>
              <a:rPr sz="1300" spc="-10" dirty="0">
                <a:latin typeface="Calibri"/>
                <a:cs typeface="Calibri"/>
              </a:rPr>
              <a:t>Sysadmin</a:t>
            </a:r>
            <a:r>
              <a:rPr sz="1300" spc="-5" dirty="0">
                <a:latin typeface="Calibri"/>
                <a:cs typeface="Calibri"/>
              </a:rPr>
              <a:t> scripts</a:t>
            </a:r>
            <a:endParaRPr sz="1300">
              <a:latin typeface="Calibri"/>
              <a:cs typeface="Calibri"/>
            </a:endParaRPr>
          </a:p>
          <a:p>
            <a:pPr marL="698500" lvl="1" indent="-228600">
              <a:lnSpc>
                <a:spcPts val="1555"/>
              </a:lnSpc>
              <a:buFont typeface="Arial"/>
              <a:buChar char="•"/>
              <a:tabLst>
                <a:tab pos="697865" algn="l"/>
                <a:tab pos="698500" algn="l"/>
              </a:tabLst>
            </a:pPr>
            <a:r>
              <a:rPr sz="1300" spc="-10" dirty="0">
                <a:latin typeface="Calibri"/>
                <a:cs typeface="Calibri"/>
              </a:rPr>
              <a:t>Jupyter</a:t>
            </a:r>
            <a:r>
              <a:rPr sz="1300" spc="5" dirty="0">
                <a:latin typeface="Calibri"/>
                <a:cs typeface="Calibri"/>
              </a:rPr>
              <a:t> </a:t>
            </a:r>
            <a:r>
              <a:rPr sz="1300" spc="-10" dirty="0">
                <a:latin typeface="Calibri"/>
                <a:cs typeface="Calibri"/>
              </a:rPr>
              <a:t>Notebooks</a:t>
            </a:r>
            <a:endParaRPr sz="1300">
              <a:latin typeface="Calibri"/>
              <a:cs typeface="Calibri"/>
            </a:endParaRPr>
          </a:p>
        </p:txBody>
      </p:sp>
      <p:sp>
        <p:nvSpPr>
          <p:cNvPr id="6" name="Footer Placeholder 5">
            <a:extLst>
              <a:ext uri="{FF2B5EF4-FFF2-40B4-BE49-F238E27FC236}">
                <a16:creationId xmlns:a16="http://schemas.microsoft.com/office/drawing/2014/main" id="{ADFD03A8-25A4-4AD0-AD08-BDEB734A3019}"/>
              </a:ext>
            </a:extLst>
          </p:cNvPr>
          <p:cNvSpPr>
            <a:spLocks noGrp="1"/>
          </p:cNvSpPr>
          <p:nvPr>
            <p:ph type="ftr" sz="quarter" idx="5"/>
          </p:nvPr>
        </p:nvSpPr>
        <p:spPr/>
        <p:txBody>
          <a:bodyPr/>
          <a:lstStyle/>
          <a:p>
            <a:pPr>
              <a:lnSpc>
                <a:spcPts val="1710"/>
              </a:lnSpc>
            </a:pPr>
            <a:r>
              <a:rPr lang="en-US" spc="-10"/>
              <a:t>Real-world systems: ethical hacking practicum – UW Summer 2021</a:t>
            </a:r>
            <a:endParaRPr lang="en-US" spc="-5"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6014085" cy="696595"/>
          </a:xfrm>
          <a:prstGeom prst="rect">
            <a:avLst/>
          </a:prstGeom>
        </p:spPr>
        <p:txBody>
          <a:bodyPr vert="horz" wrap="square" lIns="0" tIns="13335" rIns="0" bIns="0" rtlCol="0">
            <a:spAutoFit/>
          </a:bodyPr>
          <a:lstStyle/>
          <a:p>
            <a:pPr marL="12700">
              <a:lnSpc>
                <a:spcPct val="100000"/>
              </a:lnSpc>
              <a:spcBef>
                <a:spcPts val="105"/>
              </a:spcBef>
            </a:pPr>
            <a:r>
              <a:rPr spc="-15" dirty="0"/>
              <a:t>Windows</a:t>
            </a:r>
            <a:r>
              <a:rPr spc="-20" dirty="0"/>
              <a:t> </a:t>
            </a:r>
            <a:r>
              <a:rPr spc="-10" dirty="0"/>
              <a:t>Credential</a:t>
            </a:r>
            <a:r>
              <a:rPr spc="-40" dirty="0"/>
              <a:t> </a:t>
            </a:r>
            <a:r>
              <a:rPr spc="-20" dirty="0"/>
              <a:t>Editor</a:t>
            </a:r>
          </a:p>
        </p:txBody>
      </p:sp>
      <p:sp>
        <p:nvSpPr>
          <p:cNvPr id="3" name="object 3"/>
          <p:cNvSpPr txBox="1"/>
          <p:nvPr/>
        </p:nvSpPr>
        <p:spPr>
          <a:xfrm>
            <a:off x="916939" y="5663309"/>
            <a:ext cx="9632950" cy="452120"/>
          </a:xfrm>
          <a:prstGeom prst="rect">
            <a:avLst/>
          </a:prstGeom>
        </p:spPr>
        <p:txBody>
          <a:bodyPr vert="horz" wrap="square" lIns="0" tIns="12065" rIns="0" bIns="0" rtlCol="0">
            <a:spAutoFit/>
          </a:bodyPr>
          <a:lstStyle/>
          <a:p>
            <a:pPr marL="12700">
              <a:lnSpc>
                <a:spcPct val="100000"/>
              </a:lnSpc>
              <a:spcBef>
                <a:spcPts val="95"/>
              </a:spcBef>
            </a:pPr>
            <a:r>
              <a:rPr sz="2800" u="sng" spc="-15" dirty="0">
                <a:solidFill>
                  <a:srgbClr val="944F71"/>
                </a:solidFill>
                <a:uFill>
                  <a:solidFill>
                    <a:srgbClr val="944F71"/>
                  </a:solidFill>
                </a:uFill>
                <a:latin typeface="Calibri"/>
                <a:cs typeface="Calibri"/>
                <a:hlinkClick r:id="rId2"/>
              </a:rPr>
              <a:t>http://www.ampliasecurity.com/research/wcefaq.html#whatiswce</a:t>
            </a:r>
            <a:endParaRPr sz="2800">
              <a:latin typeface="Calibri"/>
              <a:cs typeface="Calibri"/>
            </a:endParaRPr>
          </a:p>
        </p:txBody>
      </p:sp>
      <p:pic>
        <p:nvPicPr>
          <p:cNvPr id="4" name="object 4"/>
          <p:cNvPicPr/>
          <p:nvPr/>
        </p:nvPicPr>
        <p:blipFill>
          <a:blip r:embed="rId3" cstate="print"/>
          <a:stretch>
            <a:fillRect/>
          </a:stretch>
        </p:blipFill>
        <p:spPr>
          <a:xfrm>
            <a:off x="1007363" y="3055620"/>
            <a:ext cx="9346690" cy="2446019"/>
          </a:xfrm>
          <a:prstGeom prst="rect">
            <a:avLst/>
          </a:prstGeom>
        </p:spPr>
      </p:pic>
      <p:pic>
        <p:nvPicPr>
          <p:cNvPr id="5" name="object 5"/>
          <p:cNvPicPr/>
          <p:nvPr/>
        </p:nvPicPr>
        <p:blipFill>
          <a:blip r:embed="rId4" cstate="print"/>
          <a:stretch>
            <a:fillRect/>
          </a:stretch>
        </p:blipFill>
        <p:spPr>
          <a:xfrm>
            <a:off x="1007363" y="1580388"/>
            <a:ext cx="8671558" cy="1234439"/>
          </a:xfrm>
          <a:prstGeom prst="rect">
            <a:avLst/>
          </a:prstGeom>
        </p:spPr>
      </p:pic>
      <p:sp>
        <p:nvSpPr>
          <p:cNvPr id="8" name="Footer Placeholder 7">
            <a:extLst>
              <a:ext uri="{FF2B5EF4-FFF2-40B4-BE49-F238E27FC236}">
                <a16:creationId xmlns:a16="http://schemas.microsoft.com/office/drawing/2014/main" id="{C3298F0E-8B11-418E-93BC-527A525BCB02}"/>
              </a:ext>
            </a:extLst>
          </p:cNvPr>
          <p:cNvSpPr>
            <a:spLocks noGrp="1"/>
          </p:cNvSpPr>
          <p:nvPr>
            <p:ph type="ftr" sz="quarter" idx="5"/>
          </p:nvPr>
        </p:nvSpPr>
        <p:spPr/>
        <p:txBody>
          <a:bodyPr/>
          <a:lstStyle/>
          <a:p>
            <a:pPr>
              <a:lnSpc>
                <a:spcPts val="1710"/>
              </a:lnSpc>
            </a:pPr>
            <a:r>
              <a:rPr lang="en-US" spc="-10"/>
              <a:t>Real-world systems: ethical hacking practicum – UW Summer 2021</a:t>
            </a:r>
            <a:endParaRPr lang="en-US" spc="-5"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2085975" cy="696595"/>
          </a:xfrm>
          <a:prstGeom prst="rect">
            <a:avLst/>
          </a:prstGeom>
        </p:spPr>
        <p:txBody>
          <a:bodyPr vert="horz" wrap="square" lIns="0" tIns="13335" rIns="0" bIns="0" rtlCol="0">
            <a:spAutoFit/>
          </a:bodyPr>
          <a:lstStyle/>
          <a:p>
            <a:pPr marL="12700">
              <a:lnSpc>
                <a:spcPct val="100000"/>
              </a:lnSpc>
              <a:spcBef>
                <a:spcPts val="105"/>
              </a:spcBef>
            </a:pPr>
            <a:r>
              <a:rPr dirty="0"/>
              <a:t>Mi</a:t>
            </a:r>
            <a:r>
              <a:rPr spc="-5" dirty="0"/>
              <a:t>m</a:t>
            </a:r>
            <a:r>
              <a:rPr dirty="0"/>
              <a:t>i</a:t>
            </a:r>
            <a:r>
              <a:rPr spc="-85" dirty="0"/>
              <a:t>k</a:t>
            </a:r>
            <a:r>
              <a:rPr spc="-45" dirty="0"/>
              <a:t>a</a:t>
            </a:r>
            <a:r>
              <a:rPr dirty="0"/>
              <a:t>tz</a:t>
            </a:r>
          </a:p>
        </p:txBody>
      </p:sp>
      <p:sp>
        <p:nvSpPr>
          <p:cNvPr id="3" name="object 3"/>
          <p:cNvSpPr txBox="1"/>
          <p:nvPr/>
        </p:nvSpPr>
        <p:spPr>
          <a:xfrm>
            <a:off x="916939" y="5462904"/>
            <a:ext cx="5335905" cy="422275"/>
          </a:xfrm>
          <a:prstGeom prst="rect">
            <a:avLst/>
          </a:prstGeom>
        </p:spPr>
        <p:txBody>
          <a:bodyPr vert="horz" wrap="square" lIns="0" tIns="12700" rIns="0" bIns="0" rtlCol="0">
            <a:spAutoFit/>
          </a:bodyPr>
          <a:lstStyle/>
          <a:p>
            <a:pPr marL="12700">
              <a:lnSpc>
                <a:spcPct val="100000"/>
              </a:lnSpc>
              <a:spcBef>
                <a:spcPts val="100"/>
              </a:spcBef>
            </a:pPr>
            <a:r>
              <a:rPr sz="2600" u="sng" spc="-10" dirty="0">
                <a:solidFill>
                  <a:srgbClr val="0562C1"/>
                </a:solidFill>
                <a:uFill>
                  <a:solidFill>
                    <a:srgbClr val="0562C1"/>
                  </a:solidFill>
                </a:uFill>
                <a:latin typeface="Calibri"/>
                <a:cs typeface="Calibri"/>
                <a:hlinkClick r:id="rId2"/>
              </a:rPr>
              <a:t>https://github.com/gentilkiwi/mimikatz</a:t>
            </a:r>
            <a:endParaRPr sz="2600">
              <a:latin typeface="Calibri"/>
              <a:cs typeface="Calibri"/>
            </a:endParaRPr>
          </a:p>
        </p:txBody>
      </p:sp>
      <p:pic>
        <p:nvPicPr>
          <p:cNvPr id="4" name="object 4"/>
          <p:cNvPicPr/>
          <p:nvPr/>
        </p:nvPicPr>
        <p:blipFill>
          <a:blip r:embed="rId3" cstate="print"/>
          <a:stretch>
            <a:fillRect/>
          </a:stretch>
        </p:blipFill>
        <p:spPr>
          <a:xfrm>
            <a:off x="2586228" y="1510283"/>
            <a:ext cx="5945123" cy="3909058"/>
          </a:xfrm>
          <a:prstGeom prst="rect">
            <a:avLst/>
          </a:prstGeom>
        </p:spPr>
      </p:pic>
      <p:sp>
        <p:nvSpPr>
          <p:cNvPr id="7" name="Footer Placeholder 6">
            <a:extLst>
              <a:ext uri="{FF2B5EF4-FFF2-40B4-BE49-F238E27FC236}">
                <a16:creationId xmlns:a16="http://schemas.microsoft.com/office/drawing/2014/main" id="{8B4AE3A9-0C20-4C55-B15E-BB594805AFA7}"/>
              </a:ext>
            </a:extLst>
          </p:cNvPr>
          <p:cNvSpPr>
            <a:spLocks noGrp="1"/>
          </p:cNvSpPr>
          <p:nvPr>
            <p:ph type="ftr" sz="quarter" idx="5"/>
          </p:nvPr>
        </p:nvSpPr>
        <p:spPr/>
        <p:txBody>
          <a:bodyPr/>
          <a:lstStyle/>
          <a:p>
            <a:pPr>
              <a:lnSpc>
                <a:spcPts val="1710"/>
              </a:lnSpc>
            </a:pPr>
            <a:r>
              <a:rPr lang="en-US" spc="-10"/>
              <a:t>Real-world systems: ethical hacking practicum – UW Summer 2021</a:t>
            </a:r>
            <a:endParaRPr lang="en-US" spc="-5"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6502400" cy="696595"/>
          </a:xfrm>
          <a:prstGeom prst="rect">
            <a:avLst/>
          </a:prstGeom>
        </p:spPr>
        <p:txBody>
          <a:bodyPr vert="horz" wrap="square" lIns="0" tIns="13335" rIns="0" bIns="0" rtlCol="0">
            <a:spAutoFit/>
          </a:bodyPr>
          <a:lstStyle/>
          <a:p>
            <a:pPr marL="12700">
              <a:lnSpc>
                <a:spcPct val="100000"/>
              </a:lnSpc>
              <a:spcBef>
                <a:spcPts val="105"/>
              </a:spcBef>
            </a:pPr>
            <a:r>
              <a:rPr spc="-25" dirty="0"/>
              <a:t>Pass</a:t>
            </a:r>
            <a:r>
              <a:rPr spc="-20" dirty="0"/>
              <a:t> </a:t>
            </a:r>
            <a:r>
              <a:rPr spc="-5" dirty="0"/>
              <a:t>The</a:t>
            </a:r>
            <a:r>
              <a:rPr spc="-25" dirty="0"/>
              <a:t> </a:t>
            </a:r>
            <a:r>
              <a:rPr dirty="0"/>
              <a:t>Hash</a:t>
            </a:r>
            <a:r>
              <a:rPr spc="-20" dirty="0"/>
              <a:t> </a:t>
            </a:r>
            <a:r>
              <a:rPr dirty="0"/>
              <a:t>with</a:t>
            </a:r>
            <a:r>
              <a:rPr spc="-20" dirty="0"/>
              <a:t> </a:t>
            </a:r>
            <a:r>
              <a:rPr spc="-15" dirty="0"/>
              <a:t>Mimikatz</a:t>
            </a:r>
          </a:p>
        </p:txBody>
      </p:sp>
      <p:sp>
        <p:nvSpPr>
          <p:cNvPr id="3" name="object 3"/>
          <p:cNvSpPr txBox="1"/>
          <p:nvPr/>
        </p:nvSpPr>
        <p:spPr>
          <a:xfrm>
            <a:off x="916939" y="1773301"/>
            <a:ext cx="10069830" cy="1078865"/>
          </a:xfrm>
          <a:prstGeom prst="rect">
            <a:avLst/>
          </a:prstGeom>
        </p:spPr>
        <p:txBody>
          <a:bodyPr vert="horz" wrap="square" lIns="0" tIns="83820" rIns="0" bIns="0" rtlCol="0">
            <a:spAutoFit/>
          </a:bodyPr>
          <a:lstStyle/>
          <a:p>
            <a:pPr marL="240665" marR="5080" indent="-228600">
              <a:lnSpc>
                <a:spcPts val="2300"/>
              </a:lnSpc>
              <a:spcBef>
                <a:spcPts val="660"/>
              </a:spcBef>
              <a:buFont typeface="Arial"/>
              <a:buChar char="•"/>
              <a:tabLst>
                <a:tab pos="241300" algn="l"/>
              </a:tabLst>
            </a:pPr>
            <a:r>
              <a:rPr sz="2400" spc="-5" dirty="0">
                <a:latin typeface="Calibri"/>
                <a:cs typeface="Calibri"/>
              </a:rPr>
              <a:t>In </a:t>
            </a:r>
            <a:r>
              <a:rPr sz="2400" spc="-10" dirty="0">
                <a:latin typeface="Calibri"/>
                <a:cs typeface="Calibri"/>
              </a:rPr>
              <a:t>order </a:t>
            </a:r>
            <a:r>
              <a:rPr sz="2400" spc="-15" dirty="0">
                <a:latin typeface="Calibri"/>
                <a:cs typeface="Calibri"/>
              </a:rPr>
              <a:t>to </a:t>
            </a:r>
            <a:r>
              <a:rPr sz="2400" dirty="0">
                <a:latin typeface="Calibri"/>
                <a:cs typeface="Calibri"/>
              </a:rPr>
              <a:t>PtH, </a:t>
            </a:r>
            <a:r>
              <a:rPr sz="2400" spc="-10" dirty="0">
                <a:latin typeface="Calibri"/>
                <a:cs typeface="Calibri"/>
              </a:rPr>
              <a:t>Mimikatz </a:t>
            </a:r>
            <a:r>
              <a:rPr sz="2400" dirty="0">
                <a:latin typeface="Calibri"/>
                <a:cs typeface="Calibri"/>
              </a:rPr>
              <a:t>will </a:t>
            </a:r>
            <a:r>
              <a:rPr sz="2400" spc="-5" dirty="0">
                <a:latin typeface="Calibri"/>
                <a:cs typeface="Calibri"/>
              </a:rPr>
              <a:t>launch </a:t>
            </a:r>
            <a:r>
              <a:rPr sz="2400" dirty="0">
                <a:latin typeface="Calibri"/>
                <a:cs typeface="Calibri"/>
              </a:rPr>
              <a:t>the </a:t>
            </a:r>
            <a:r>
              <a:rPr sz="2400" spc="-5" dirty="0">
                <a:latin typeface="Calibri"/>
                <a:cs typeface="Calibri"/>
              </a:rPr>
              <a:t>specified </a:t>
            </a:r>
            <a:r>
              <a:rPr sz="2400" spc="-10" dirty="0">
                <a:latin typeface="Calibri"/>
                <a:cs typeface="Calibri"/>
              </a:rPr>
              <a:t>process </a:t>
            </a:r>
            <a:r>
              <a:rPr sz="2400" spc="-5" dirty="0">
                <a:latin typeface="Calibri"/>
                <a:cs typeface="Calibri"/>
              </a:rPr>
              <a:t>and </a:t>
            </a:r>
            <a:r>
              <a:rPr sz="2400" dirty="0">
                <a:latin typeface="Calibri"/>
                <a:cs typeface="Calibri"/>
              </a:rPr>
              <a:t>then </a:t>
            </a:r>
            <a:r>
              <a:rPr sz="2400" spc="-5" dirty="0">
                <a:latin typeface="Calibri"/>
                <a:cs typeface="Calibri"/>
              </a:rPr>
              <a:t>replace </a:t>
            </a:r>
            <a:r>
              <a:rPr sz="2400" dirty="0">
                <a:latin typeface="Calibri"/>
                <a:cs typeface="Calibri"/>
              </a:rPr>
              <a:t>the </a:t>
            </a:r>
            <a:r>
              <a:rPr sz="2400" spc="-530" dirty="0">
                <a:latin typeface="Calibri"/>
                <a:cs typeface="Calibri"/>
              </a:rPr>
              <a:t> </a:t>
            </a:r>
            <a:r>
              <a:rPr sz="2400" dirty="0">
                <a:latin typeface="Calibri"/>
                <a:cs typeface="Calibri"/>
              </a:rPr>
              <a:t>security</a:t>
            </a:r>
            <a:r>
              <a:rPr sz="2400" spc="-30" dirty="0">
                <a:latin typeface="Calibri"/>
                <a:cs typeface="Calibri"/>
              </a:rPr>
              <a:t> </a:t>
            </a:r>
            <a:r>
              <a:rPr sz="2400" spc="-25" dirty="0">
                <a:latin typeface="Calibri"/>
                <a:cs typeface="Calibri"/>
              </a:rPr>
              <a:t>token</a:t>
            </a:r>
            <a:r>
              <a:rPr sz="2400" spc="-5" dirty="0">
                <a:latin typeface="Calibri"/>
                <a:cs typeface="Calibri"/>
              </a:rPr>
              <a:t> </a:t>
            </a:r>
            <a:r>
              <a:rPr sz="2400" dirty="0">
                <a:latin typeface="Calibri"/>
                <a:cs typeface="Calibri"/>
              </a:rPr>
              <a:t>in</a:t>
            </a:r>
            <a:r>
              <a:rPr sz="2400" spc="-20" dirty="0">
                <a:latin typeface="Calibri"/>
                <a:cs typeface="Calibri"/>
              </a:rPr>
              <a:t> </a:t>
            </a:r>
            <a:r>
              <a:rPr sz="2400" dirty="0">
                <a:latin typeface="Calibri"/>
                <a:cs typeface="Calibri"/>
              </a:rPr>
              <a:t>it</a:t>
            </a:r>
            <a:endParaRPr sz="2400">
              <a:latin typeface="Calibri"/>
              <a:cs typeface="Calibri"/>
            </a:endParaRPr>
          </a:p>
          <a:p>
            <a:pPr marL="241300" indent="-228600">
              <a:lnSpc>
                <a:spcPct val="100000"/>
              </a:lnSpc>
              <a:spcBef>
                <a:spcPts val="250"/>
              </a:spcBef>
              <a:buFont typeface="Arial"/>
              <a:buChar char="•"/>
              <a:tabLst>
                <a:tab pos="241300" algn="l"/>
              </a:tabLst>
            </a:pPr>
            <a:r>
              <a:rPr sz="2400" spc="-5" dirty="0">
                <a:latin typeface="Calibri"/>
                <a:cs typeface="Calibri"/>
              </a:rPr>
              <a:t>In</a:t>
            </a:r>
            <a:r>
              <a:rPr sz="2400" spc="-15" dirty="0">
                <a:latin typeface="Calibri"/>
                <a:cs typeface="Calibri"/>
              </a:rPr>
              <a:t> </a:t>
            </a:r>
            <a:r>
              <a:rPr sz="2400" dirty="0">
                <a:latin typeface="Calibri"/>
                <a:cs typeface="Calibri"/>
              </a:rPr>
              <a:t>a</a:t>
            </a:r>
            <a:r>
              <a:rPr sz="2400" spc="-15" dirty="0">
                <a:latin typeface="Calibri"/>
                <a:cs typeface="Calibri"/>
              </a:rPr>
              <a:t> </a:t>
            </a:r>
            <a:r>
              <a:rPr sz="2400" spc="-10" dirty="0">
                <a:latin typeface="Calibri"/>
                <a:cs typeface="Calibri"/>
              </a:rPr>
              <a:t>Mimikatz</a:t>
            </a:r>
            <a:r>
              <a:rPr sz="2400" spc="-45" dirty="0">
                <a:latin typeface="Calibri"/>
                <a:cs typeface="Calibri"/>
              </a:rPr>
              <a:t> </a:t>
            </a:r>
            <a:r>
              <a:rPr sz="2400" spc="-5" dirty="0">
                <a:latin typeface="Calibri"/>
                <a:cs typeface="Calibri"/>
              </a:rPr>
              <a:t>shell</a:t>
            </a:r>
            <a:r>
              <a:rPr sz="2400" spc="-15" dirty="0">
                <a:latin typeface="Calibri"/>
                <a:cs typeface="Calibri"/>
              </a:rPr>
              <a:t> </a:t>
            </a:r>
            <a:r>
              <a:rPr sz="2400" spc="-5" dirty="0">
                <a:latin typeface="Calibri"/>
                <a:cs typeface="Calibri"/>
              </a:rPr>
              <a:t>type:</a:t>
            </a:r>
            <a:endParaRPr sz="2400">
              <a:latin typeface="Calibri"/>
              <a:cs typeface="Calibri"/>
            </a:endParaRPr>
          </a:p>
        </p:txBody>
      </p:sp>
      <p:sp>
        <p:nvSpPr>
          <p:cNvPr id="4" name="object 4"/>
          <p:cNvSpPr txBox="1"/>
          <p:nvPr/>
        </p:nvSpPr>
        <p:spPr>
          <a:xfrm>
            <a:off x="916939" y="4402201"/>
            <a:ext cx="9586595" cy="1501140"/>
          </a:xfrm>
          <a:prstGeom prst="rect">
            <a:avLst/>
          </a:prstGeom>
        </p:spPr>
        <p:txBody>
          <a:bodyPr vert="horz" wrap="square" lIns="0" tIns="41275" rIns="0" bIns="0" rtlCol="0">
            <a:spAutoFit/>
          </a:bodyPr>
          <a:lstStyle/>
          <a:p>
            <a:pPr marL="241300" indent="-228600">
              <a:lnSpc>
                <a:spcPct val="100000"/>
              </a:lnSpc>
              <a:spcBef>
                <a:spcPts val="325"/>
              </a:spcBef>
              <a:buClr>
                <a:srgbClr val="000000"/>
              </a:buClr>
              <a:buFont typeface="Arial"/>
              <a:buChar char="•"/>
              <a:tabLst>
                <a:tab pos="241300" algn="l"/>
              </a:tabLst>
            </a:pPr>
            <a:r>
              <a:rPr sz="2400" u="sng" spc="-10" dirty="0">
                <a:solidFill>
                  <a:srgbClr val="0562C1"/>
                </a:solidFill>
                <a:uFill>
                  <a:solidFill>
                    <a:srgbClr val="0562C1"/>
                  </a:solidFill>
                </a:uFill>
                <a:latin typeface="Calibri"/>
                <a:cs typeface="Calibri"/>
                <a:hlinkClick r:id="rId2"/>
              </a:rPr>
              <a:t>https://blog.stealthbits.com/passing-the-hash-with-mimikatz</a:t>
            </a:r>
            <a:endParaRPr sz="2400">
              <a:latin typeface="Calibri"/>
              <a:cs typeface="Calibri"/>
            </a:endParaRPr>
          </a:p>
          <a:p>
            <a:pPr marL="241300" marR="5080" indent="-228600">
              <a:lnSpc>
                <a:spcPct val="80000"/>
              </a:lnSpc>
              <a:spcBef>
                <a:spcPts val="805"/>
              </a:spcBef>
              <a:buFont typeface="Arial"/>
              <a:buChar char="•"/>
              <a:tabLst>
                <a:tab pos="241300" algn="l"/>
              </a:tabLst>
            </a:pPr>
            <a:r>
              <a:rPr sz="2400" spc="-10" dirty="0">
                <a:latin typeface="Calibri"/>
                <a:cs typeface="Calibri"/>
              </a:rPr>
              <a:t>Now </a:t>
            </a:r>
            <a:r>
              <a:rPr sz="2400" spc="-20" dirty="0">
                <a:latin typeface="Calibri"/>
                <a:cs typeface="Calibri"/>
              </a:rPr>
              <a:t>any </a:t>
            </a:r>
            <a:r>
              <a:rPr sz="2400" spc="-10" dirty="0">
                <a:latin typeface="Calibri"/>
                <a:cs typeface="Calibri"/>
              </a:rPr>
              <a:t>resources </a:t>
            </a:r>
            <a:r>
              <a:rPr sz="2400" dirty="0">
                <a:latin typeface="Calibri"/>
                <a:cs typeface="Calibri"/>
              </a:rPr>
              <a:t>accessed </a:t>
            </a:r>
            <a:r>
              <a:rPr sz="2400" spc="-10" dirty="0">
                <a:latin typeface="Calibri"/>
                <a:cs typeface="Calibri"/>
              </a:rPr>
              <a:t>by </a:t>
            </a:r>
            <a:r>
              <a:rPr sz="2400" spc="-5" dirty="0">
                <a:latin typeface="Calibri"/>
                <a:cs typeface="Calibri"/>
              </a:rPr>
              <a:t>the </a:t>
            </a:r>
            <a:r>
              <a:rPr sz="2400" spc="-15" dirty="0">
                <a:latin typeface="Calibri"/>
                <a:cs typeface="Calibri"/>
              </a:rPr>
              <a:t>cmd.exe </a:t>
            </a:r>
            <a:r>
              <a:rPr sz="2400" spc="-5" dirty="0">
                <a:latin typeface="Calibri"/>
                <a:cs typeface="Calibri"/>
              </a:rPr>
              <a:t>on </a:t>
            </a:r>
            <a:r>
              <a:rPr sz="2400" spc="-15" dirty="0">
                <a:latin typeface="Calibri"/>
                <a:cs typeface="Calibri"/>
              </a:rPr>
              <a:t>remote </a:t>
            </a:r>
            <a:r>
              <a:rPr sz="2400" dirty="0">
                <a:latin typeface="Calibri"/>
                <a:cs typeface="Calibri"/>
              </a:rPr>
              <a:t>machines </a:t>
            </a:r>
            <a:r>
              <a:rPr sz="2400" spc="-15" dirty="0">
                <a:latin typeface="Calibri"/>
                <a:cs typeface="Calibri"/>
              </a:rPr>
              <a:t>are </a:t>
            </a:r>
            <a:r>
              <a:rPr sz="2400" dirty="0">
                <a:latin typeface="Calibri"/>
                <a:cs typeface="Calibri"/>
              </a:rPr>
              <a:t>in </a:t>
            </a:r>
            <a:r>
              <a:rPr sz="2400" spc="-5" dirty="0">
                <a:latin typeface="Calibri"/>
                <a:cs typeface="Calibri"/>
              </a:rPr>
              <a:t>the </a:t>
            </a:r>
            <a:r>
              <a:rPr sz="2400" spc="-530" dirty="0">
                <a:latin typeface="Calibri"/>
                <a:cs typeface="Calibri"/>
              </a:rPr>
              <a:t> </a:t>
            </a:r>
            <a:r>
              <a:rPr sz="2400" dirty="0">
                <a:latin typeface="Calibri"/>
                <a:cs typeface="Calibri"/>
              </a:rPr>
              <a:t>security</a:t>
            </a:r>
            <a:r>
              <a:rPr sz="2400" spc="-30" dirty="0">
                <a:latin typeface="Calibri"/>
                <a:cs typeface="Calibri"/>
              </a:rPr>
              <a:t> </a:t>
            </a:r>
            <a:r>
              <a:rPr sz="2400" spc="-15" dirty="0">
                <a:latin typeface="Calibri"/>
                <a:cs typeface="Calibri"/>
              </a:rPr>
              <a:t>context </a:t>
            </a:r>
            <a:r>
              <a:rPr sz="2400" spc="-5" dirty="0">
                <a:latin typeface="Calibri"/>
                <a:cs typeface="Calibri"/>
              </a:rPr>
              <a:t>of </a:t>
            </a:r>
            <a:r>
              <a:rPr sz="2400" dirty="0">
                <a:latin typeface="Calibri"/>
                <a:cs typeface="Calibri"/>
              </a:rPr>
              <a:t>the</a:t>
            </a:r>
            <a:r>
              <a:rPr sz="2400" spc="5" dirty="0">
                <a:latin typeface="Calibri"/>
                <a:cs typeface="Calibri"/>
              </a:rPr>
              <a:t> </a:t>
            </a:r>
            <a:r>
              <a:rPr sz="2400" spc="-5" dirty="0">
                <a:latin typeface="Calibri"/>
                <a:cs typeface="Calibri"/>
              </a:rPr>
              <a:t>passed</a:t>
            </a:r>
            <a:r>
              <a:rPr sz="2400" spc="-10" dirty="0">
                <a:latin typeface="Calibri"/>
                <a:cs typeface="Calibri"/>
              </a:rPr>
              <a:t> </a:t>
            </a:r>
            <a:r>
              <a:rPr sz="2400" dirty="0">
                <a:latin typeface="Calibri"/>
                <a:cs typeface="Calibri"/>
              </a:rPr>
              <a:t>in</a:t>
            </a:r>
            <a:r>
              <a:rPr sz="2400" spc="-5" dirty="0">
                <a:latin typeface="Calibri"/>
                <a:cs typeface="Calibri"/>
              </a:rPr>
              <a:t> hash </a:t>
            </a:r>
            <a:r>
              <a:rPr sz="2400" dirty="0">
                <a:latin typeface="Calibri"/>
                <a:cs typeface="Calibri"/>
              </a:rPr>
              <a:t>(=&gt;</a:t>
            </a:r>
            <a:r>
              <a:rPr sz="2400" spc="-10" dirty="0">
                <a:latin typeface="Calibri"/>
                <a:cs typeface="Calibri"/>
              </a:rPr>
              <a:t> </a:t>
            </a:r>
            <a:r>
              <a:rPr sz="2400" spc="-5" dirty="0">
                <a:latin typeface="Calibri"/>
                <a:cs typeface="Calibri"/>
              </a:rPr>
              <a:t>pass</a:t>
            </a:r>
            <a:r>
              <a:rPr sz="2400" spc="-15" dirty="0">
                <a:latin typeface="Calibri"/>
                <a:cs typeface="Calibri"/>
              </a:rPr>
              <a:t> </a:t>
            </a:r>
            <a:r>
              <a:rPr sz="2400" dirty="0">
                <a:latin typeface="Calibri"/>
                <a:cs typeface="Calibri"/>
              </a:rPr>
              <a:t>the </a:t>
            </a:r>
            <a:r>
              <a:rPr sz="2400" spc="-5" dirty="0">
                <a:latin typeface="Calibri"/>
                <a:cs typeface="Calibri"/>
              </a:rPr>
              <a:t>hash)</a:t>
            </a:r>
            <a:endParaRPr sz="2400">
              <a:latin typeface="Calibri"/>
              <a:cs typeface="Calibri"/>
            </a:endParaRPr>
          </a:p>
          <a:p>
            <a:pPr marL="241300" indent="-228600">
              <a:lnSpc>
                <a:spcPct val="100000"/>
              </a:lnSpc>
              <a:spcBef>
                <a:spcPts val="215"/>
              </a:spcBef>
              <a:buFont typeface="Arial"/>
              <a:buChar char="•"/>
              <a:tabLst>
                <a:tab pos="241300" algn="l"/>
              </a:tabLst>
            </a:pPr>
            <a:r>
              <a:rPr sz="2400" spc="-50" dirty="0">
                <a:latin typeface="Calibri"/>
                <a:cs typeface="Calibri"/>
              </a:rPr>
              <a:t>Tools</a:t>
            </a:r>
            <a:r>
              <a:rPr sz="2400" dirty="0">
                <a:latin typeface="Calibri"/>
                <a:cs typeface="Calibri"/>
              </a:rPr>
              <a:t> </a:t>
            </a:r>
            <a:r>
              <a:rPr sz="2400" spc="-10" dirty="0">
                <a:latin typeface="Calibri"/>
                <a:cs typeface="Calibri"/>
              </a:rPr>
              <a:t>available</a:t>
            </a:r>
            <a:r>
              <a:rPr sz="2400" spc="-5" dirty="0">
                <a:latin typeface="Calibri"/>
                <a:cs typeface="Calibri"/>
              </a:rPr>
              <a:t> </a:t>
            </a:r>
            <a:r>
              <a:rPr sz="2400" spc="-10" dirty="0">
                <a:latin typeface="Calibri"/>
                <a:cs typeface="Calibri"/>
              </a:rPr>
              <a:t>that</a:t>
            </a:r>
            <a:r>
              <a:rPr sz="2400" spc="-20" dirty="0">
                <a:latin typeface="Calibri"/>
                <a:cs typeface="Calibri"/>
              </a:rPr>
              <a:t> </a:t>
            </a:r>
            <a:r>
              <a:rPr sz="2400" spc="-5" dirty="0">
                <a:latin typeface="Calibri"/>
                <a:cs typeface="Calibri"/>
              </a:rPr>
              <a:t>allow</a:t>
            </a:r>
            <a:r>
              <a:rPr sz="2400" spc="-20" dirty="0">
                <a:latin typeface="Calibri"/>
                <a:cs typeface="Calibri"/>
              </a:rPr>
              <a:t> </a:t>
            </a:r>
            <a:r>
              <a:rPr sz="2400" dirty="0">
                <a:latin typeface="Calibri"/>
                <a:cs typeface="Calibri"/>
              </a:rPr>
              <a:t>PtH</a:t>
            </a:r>
            <a:r>
              <a:rPr sz="2400" spc="-10" dirty="0">
                <a:latin typeface="Calibri"/>
                <a:cs typeface="Calibri"/>
              </a:rPr>
              <a:t> </a:t>
            </a:r>
            <a:r>
              <a:rPr sz="2400" spc="-20" dirty="0">
                <a:latin typeface="Calibri"/>
                <a:cs typeface="Calibri"/>
              </a:rPr>
              <a:t>for</a:t>
            </a:r>
            <a:r>
              <a:rPr sz="2400" spc="-5" dirty="0">
                <a:latin typeface="Calibri"/>
                <a:cs typeface="Calibri"/>
              </a:rPr>
              <a:t> RDP</a:t>
            </a:r>
            <a:r>
              <a:rPr sz="2400" spc="-25" dirty="0">
                <a:latin typeface="Calibri"/>
                <a:cs typeface="Calibri"/>
              </a:rPr>
              <a:t> </a:t>
            </a:r>
            <a:r>
              <a:rPr sz="2400" spc="-5" dirty="0">
                <a:latin typeface="Calibri"/>
                <a:cs typeface="Calibri"/>
              </a:rPr>
              <a:t>sessions</a:t>
            </a:r>
            <a:endParaRPr sz="2400">
              <a:latin typeface="Calibri"/>
              <a:cs typeface="Calibri"/>
            </a:endParaRPr>
          </a:p>
        </p:txBody>
      </p:sp>
      <p:sp>
        <p:nvSpPr>
          <p:cNvPr id="5" name="object 5"/>
          <p:cNvSpPr txBox="1"/>
          <p:nvPr/>
        </p:nvSpPr>
        <p:spPr>
          <a:xfrm>
            <a:off x="776477" y="3192017"/>
            <a:ext cx="10640695" cy="922019"/>
          </a:xfrm>
          <a:prstGeom prst="rect">
            <a:avLst/>
          </a:prstGeom>
          <a:solidFill>
            <a:srgbClr val="C00000"/>
          </a:solidFill>
          <a:ln w="19050">
            <a:solidFill>
              <a:srgbClr val="000000"/>
            </a:solidFill>
          </a:ln>
        </p:spPr>
        <p:txBody>
          <a:bodyPr vert="horz" wrap="square" lIns="0" tIns="6350" rIns="0" bIns="0" rtlCol="0">
            <a:spAutoFit/>
          </a:bodyPr>
          <a:lstStyle/>
          <a:p>
            <a:pPr>
              <a:lnSpc>
                <a:spcPct val="100000"/>
              </a:lnSpc>
              <a:spcBef>
                <a:spcPts val="50"/>
              </a:spcBef>
            </a:pPr>
            <a:endParaRPr sz="1950">
              <a:latin typeface="Times New Roman"/>
              <a:cs typeface="Times New Roman"/>
            </a:endParaRPr>
          </a:p>
          <a:p>
            <a:pPr marL="364490">
              <a:lnSpc>
                <a:spcPct val="100000"/>
              </a:lnSpc>
            </a:pPr>
            <a:r>
              <a:rPr sz="1800" b="1" spc="-10" dirty="0">
                <a:solidFill>
                  <a:srgbClr val="FFFFFF"/>
                </a:solidFill>
                <a:latin typeface="Courier New"/>
                <a:cs typeface="Courier New"/>
              </a:rPr>
              <a:t>sekurlsa::pth</a:t>
            </a:r>
            <a:r>
              <a:rPr sz="1800" b="1" spc="-25" dirty="0">
                <a:solidFill>
                  <a:srgbClr val="FFFFFF"/>
                </a:solidFill>
                <a:latin typeface="Courier New"/>
                <a:cs typeface="Courier New"/>
              </a:rPr>
              <a:t> </a:t>
            </a:r>
            <a:r>
              <a:rPr sz="1800" b="1" spc="-10" dirty="0">
                <a:solidFill>
                  <a:srgbClr val="FFFFFF"/>
                </a:solidFill>
                <a:latin typeface="Courier New"/>
                <a:cs typeface="Courier New"/>
              </a:rPr>
              <a:t>/user:&lt;username&gt;</a:t>
            </a:r>
            <a:r>
              <a:rPr sz="1800" b="1" spc="-30" dirty="0">
                <a:solidFill>
                  <a:srgbClr val="FFFFFF"/>
                </a:solidFill>
                <a:latin typeface="Courier New"/>
                <a:cs typeface="Courier New"/>
              </a:rPr>
              <a:t> </a:t>
            </a:r>
            <a:r>
              <a:rPr sz="1800" b="1" spc="-10" dirty="0">
                <a:solidFill>
                  <a:srgbClr val="FFFFFF"/>
                </a:solidFill>
                <a:latin typeface="Courier New"/>
                <a:cs typeface="Courier New"/>
              </a:rPr>
              <a:t>/domain:&lt;domain&gt;</a:t>
            </a:r>
            <a:r>
              <a:rPr sz="1800" b="1" spc="-20" dirty="0">
                <a:solidFill>
                  <a:srgbClr val="FFFFFF"/>
                </a:solidFill>
                <a:latin typeface="Courier New"/>
                <a:cs typeface="Courier New"/>
              </a:rPr>
              <a:t> </a:t>
            </a:r>
            <a:r>
              <a:rPr sz="1800" b="1" spc="-10" dirty="0">
                <a:solidFill>
                  <a:srgbClr val="FFFFFF"/>
                </a:solidFill>
                <a:latin typeface="Courier New"/>
                <a:cs typeface="Courier New"/>
              </a:rPr>
              <a:t>/ntlm:&lt;hash&gt;</a:t>
            </a:r>
            <a:r>
              <a:rPr sz="1800" b="1" spc="-20" dirty="0">
                <a:solidFill>
                  <a:srgbClr val="FFFFFF"/>
                </a:solidFill>
                <a:latin typeface="Courier New"/>
                <a:cs typeface="Courier New"/>
              </a:rPr>
              <a:t> </a:t>
            </a:r>
            <a:r>
              <a:rPr sz="1800" b="1" spc="-10" dirty="0">
                <a:solidFill>
                  <a:srgbClr val="FFFFFF"/>
                </a:solidFill>
                <a:latin typeface="Courier New"/>
                <a:cs typeface="Courier New"/>
              </a:rPr>
              <a:t>/run:cmd.exe</a:t>
            </a:r>
            <a:endParaRPr sz="1800">
              <a:latin typeface="Courier New"/>
              <a:cs typeface="Courier New"/>
            </a:endParaRPr>
          </a:p>
        </p:txBody>
      </p:sp>
      <p:sp>
        <p:nvSpPr>
          <p:cNvPr id="8" name="Footer Placeholder 7">
            <a:extLst>
              <a:ext uri="{FF2B5EF4-FFF2-40B4-BE49-F238E27FC236}">
                <a16:creationId xmlns:a16="http://schemas.microsoft.com/office/drawing/2014/main" id="{A406CECC-61A7-4244-987F-A4617928D0DD}"/>
              </a:ext>
            </a:extLst>
          </p:cNvPr>
          <p:cNvSpPr>
            <a:spLocks noGrp="1"/>
          </p:cNvSpPr>
          <p:nvPr>
            <p:ph type="ftr" sz="quarter" idx="5"/>
          </p:nvPr>
        </p:nvSpPr>
        <p:spPr/>
        <p:txBody>
          <a:bodyPr/>
          <a:lstStyle/>
          <a:p>
            <a:pPr>
              <a:lnSpc>
                <a:spcPts val="1710"/>
              </a:lnSpc>
            </a:pPr>
            <a:r>
              <a:rPr lang="en-US" spc="-10"/>
              <a:t>Real-world systems: ethical hacking practicum – UW Summer 2021</a:t>
            </a:r>
            <a:endParaRPr lang="en-US" spc="-5"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3627120" cy="696595"/>
          </a:xfrm>
          <a:prstGeom prst="rect">
            <a:avLst/>
          </a:prstGeom>
        </p:spPr>
        <p:txBody>
          <a:bodyPr vert="horz" wrap="square" lIns="0" tIns="13335" rIns="0" bIns="0" rtlCol="0">
            <a:spAutoFit/>
          </a:bodyPr>
          <a:lstStyle/>
          <a:p>
            <a:pPr marL="12700">
              <a:lnSpc>
                <a:spcPct val="100000"/>
              </a:lnSpc>
              <a:spcBef>
                <a:spcPts val="105"/>
              </a:spcBef>
            </a:pPr>
            <a:r>
              <a:rPr spc="-30" dirty="0"/>
              <a:t>Data</a:t>
            </a:r>
            <a:r>
              <a:rPr spc="-65" dirty="0"/>
              <a:t> </a:t>
            </a:r>
            <a:r>
              <a:rPr spc="-10" dirty="0"/>
              <a:t>Exfiltration</a:t>
            </a:r>
          </a:p>
        </p:txBody>
      </p:sp>
      <p:sp>
        <p:nvSpPr>
          <p:cNvPr id="3" name="object 3"/>
          <p:cNvSpPr txBox="1"/>
          <p:nvPr/>
        </p:nvSpPr>
        <p:spPr>
          <a:xfrm>
            <a:off x="916939" y="1765681"/>
            <a:ext cx="10099040" cy="4066540"/>
          </a:xfrm>
          <a:prstGeom prst="rect">
            <a:avLst/>
          </a:prstGeom>
        </p:spPr>
        <p:txBody>
          <a:bodyPr vert="horz" wrap="square" lIns="0" tIns="89535" rIns="0" bIns="0" rtlCol="0">
            <a:spAutoFit/>
          </a:bodyPr>
          <a:lstStyle/>
          <a:p>
            <a:pPr marL="241300" marR="5080" indent="-228600">
              <a:lnSpc>
                <a:spcPts val="2500"/>
              </a:lnSpc>
              <a:spcBef>
                <a:spcPts val="705"/>
              </a:spcBef>
              <a:buFont typeface="Arial"/>
              <a:buChar char="•"/>
              <a:tabLst>
                <a:tab pos="241300" algn="l"/>
              </a:tabLst>
            </a:pPr>
            <a:r>
              <a:rPr sz="2600" dirty="0">
                <a:latin typeface="Calibri"/>
                <a:cs typeface="Calibri"/>
              </a:rPr>
              <a:t>One </a:t>
            </a:r>
            <a:r>
              <a:rPr sz="2600" spc="-5" dirty="0">
                <a:latin typeface="Calibri"/>
                <a:cs typeface="Calibri"/>
              </a:rPr>
              <a:t>of </a:t>
            </a:r>
            <a:r>
              <a:rPr sz="2600" dirty="0">
                <a:latin typeface="Calibri"/>
                <a:cs typeface="Calibri"/>
              </a:rPr>
              <a:t>the </a:t>
            </a:r>
            <a:r>
              <a:rPr sz="2600" spc="-5" dirty="0">
                <a:latin typeface="Calibri"/>
                <a:cs typeface="Calibri"/>
              </a:rPr>
              <a:t>objectives </a:t>
            </a:r>
            <a:r>
              <a:rPr sz="2600" spc="-15" dirty="0">
                <a:latin typeface="Calibri"/>
                <a:cs typeface="Calibri"/>
              </a:rPr>
              <a:t>likely </a:t>
            </a:r>
            <a:r>
              <a:rPr sz="2600" spc="-5" dirty="0">
                <a:latin typeface="Calibri"/>
                <a:cs typeface="Calibri"/>
              </a:rPr>
              <a:t>includes </a:t>
            </a:r>
            <a:r>
              <a:rPr sz="2600" dirty="0">
                <a:latin typeface="Calibri"/>
                <a:cs typeface="Calibri"/>
              </a:rPr>
              <a:t>the </a:t>
            </a:r>
            <a:r>
              <a:rPr sz="2600" spc="-10" dirty="0">
                <a:latin typeface="Calibri"/>
                <a:cs typeface="Calibri"/>
              </a:rPr>
              <a:t>exfiltration </a:t>
            </a:r>
            <a:r>
              <a:rPr sz="2600" spc="-5" dirty="0">
                <a:latin typeface="Calibri"/>
                <a:cs typeface="Calibri"/>
              </a:rPr>
              <a:t>of </a:t>
            </a:r>
            <a:r>
              <a:rPr sz="2600" spc="-15" dirty="0">
                <a:latin typeface="Calibri"/>
                <a:cs typeface="Calibri"/>
              </a:rPr>
              <a:t>gathered data. </a:t>
            </a:r>
            <a:r>
              <a:rPr sz="2600" dirty="0">
                <a:latin typeface="Calibri"/>
                <a:cs typeface="Calibri"/>
              </a:rPr>
              <a:t>This </a:t>
            </a:r>
            <a:r>
              <a:rPr sz="2600" spc="-575" dirty="0">
                <a:latin typeface="Calibri"/>
                <a:cs typeface="Calibri"/>
              </a:rPr>
              <a:t> </a:t>
            </a:r>
            <a:r>
              <a:rPr sz="2600" dirty="0">
                <a:latin typeface="Calibri"/>
                <a:cs typeface="Calibri"/>
              </a:rPr>
              <a:t>is</a:t>
            </a:r>
            <a:r>
              <a:rPr sz="2600" spc="-15" dirty="0">
                <a:latin typeface="Calibri"/>
                <a:cs typeface="Calibri"/>
              </a:rPr>
              <a:t> </a:t>
            </a:r>
            <a:r>
              <a:rPr sz="2600" spc="-5" dirty="0">
                <a:latin typeface="Calibri"/>
                <a:cs typeface="Calibri"/>
              </a:rPr>
              <a:t>achieved</a:t>
            </a:r>
            <a:r>
              <a:rPr sz="2600" spc="-25" dirty="0">
                <a:latin typeface="Calibri"/>
                <a:cs typeface="Calibri"/>
              </a:rPr>
              <a:t> </a:t>
            </a:r>
            <a:r>
              <a:rPr sz="2600" dirty="0">
                <a:latin typeface="Calibri"/>
                <a:cs typeface="Calibri"/>
              </a:rPr>
              <a:t>via trivial and</a:t>
            </a:r>
            <a:r>
              <a:rPr sz="2600" spc="-15" dirty="0">
                <a:latin typeface="Calibri"/>
                <a:cs typeface="Calibri"/>
              </a:rPr>
              <a:t> more</a:t>
            </a:r>
            <a:r>
              <a:rPr sz="2600" dirty="0">
                <a:latin typeface="Calibri"/>
                <a:cs typeface="Calibri"/>
              </a:rPr>
              <a:t> </a:t>
            </a:r>
            <a:r>
              <a:rPr sz="2600" spc="-10" dirty="0">
                <a:latin typeface="Calibri"/>
                <a:cs typeface="Calibri"/>
              </a:rPr>
              <a:t>sophisticated</a:t>
            </a:r>
            <a:r>
              <a:rPr sz="2600" spc="-50" dirty="0">
                <a:latin typeface="Calibri"/>
                <a:cs typeface="Calibri"/>
              </a:rPr>
              <a:t> </a:t>
            </a:r>
            <a:r>
              <a:rPr sz="2600" spc="-25" dirty="0">
                <a:latin typeface="Calibri"/>
                <a:cs typeface="Calibri"/>
              </a:rPr>
              <a:t>ways.</a:t>
            </a:r>
            <a:endParaRPr sz="2600">
              <a:latin typeface="Calibri"/>
              <a:cs typeface="Calibri"/>
            </a:endParaRPr>
          </a:p>
          <a:p>
            <a:pPr marL="241300" indent="-228600">
              <a:lnSpc>
                <a:spcPct val="100000"/>
              </a:lnSpc>
              <a:spcBef>
                <a:spcPts val="195"/>
              </a:spcBef>
              <a:buFont typeface="Arial"/>
              <a:buChar char="•"/>
              <a:tabLst>
                <a:tab pos="241300" algn="l"/>
              </a:tabLst>
            </a:pPr>
            <a:r>
              <a:rPr sz="2600" spc="-5" dirty="0">
                <a:latin typeface="Calibri"/>
                <a:cs typeface="Calibri"/>
              </a:rPr>
              <a:t>Common </a:t>
            </a:r>
            <a:r>
              <a:rPr sz="2600" spc="-30" dirty="0">
                <a:latin typeface="Calibri"/>
                <a:cs typeface="Calibri"/>
              </a:rPr>
              <a:t>ways</a:t>
            </a:r>
            <a:r>
              <a:rPr sz="2600" spc="-15" dirty="0">
                <a:latin typeface="Calibri"/>
                <a:cs typeface="Calibri"/>
              </a:rPr>
              <a:t> to</a:t>
            </a:r>
            <a:r>
              <a:rPr sz="2600" spc="5" dirty="0">
                <a:latin typeface="Calibri"/>
                <a:cs typeface="Calibri"/>
              </a:rPr>
              <a:t> </a:t>
            </a:r>
            <a:r>
              <a:rPr sz="2600" spc="-10" dirty="0">
                <a:latin typeface="Calibri"/>
                <a:cs typeface="Calibri"/>
              </a:rPr>
              <a:t>steal</a:t>
            </a:r>
            <a:r>
              <a:rPr sz="2600" spc="-20" dirty="0">
                <a:latin typeface="Calibri"/>
                <a:cs typeface="Calibri"/>
              </a:rPr>
              <a:t> </a:t>
            </a:r>
            <a:r>
              <a:rPr sz="2600" spc="-15" dirty="0">
                <a:latin typeface="Calibri"/>
                <a:cs typeface="Calibri"/>
              </a:rPr>
              <a:t>data</a:t>
            </a:r>
            <a:r>
              <a:rPr sz="2600" dirty="0">
                <a:latin typeface="Calibri"/>
                <a:cs typeface="Calibri"/>
              </a:rPr>
              <a:t> </a:t>
            </a:r>
            <a:r>
              <a:rPr sz="2600" spc="-15" dirty="0">
                <a:latin typeface="Calibri"/>
                <a:cs typeface="Calibri"/>
              </a:rPr>
              <a:t>from</a:t>
            </a:r>
            <a:r>
              <a:rPr sz="2600" spc="-20" dirty="0">
                <a:latin typeface="Calibri"/>
                <a:cs typeface="Calibri"/>
              </a:rPr>
              <a:t> </a:t>
            </a:r>
            <a:r>
              <a:rPr sz="2600" dirty="0">
                <a:latin typeface="Calibri"/>
                <a:cs typeface="Calibri"/>
              </a:rPr>
              <a:t>a</a:t>
            </a:r>
            <a:r>
              <a:rPr sz="2600" spc="10" dirty="0">
                <a:latin typeface="Calibri"/>
                <a:cs typeface="Calibri"/>
              </a:rPr>
              <a:t> </a:t>
            </a:r>
            <a:r>
              <a:rPr sz="2600" spc="-10" dirty="0">
                <a:latin typeface="Calibri"/>
                <a:cs typeface="Calibri"/>
              </a:rPr>
              <a:t>network</a:t>
            </a:r>
            <a:r>
              <a:rPr sz="2600" spc="-5" dirty="0">
                <a:latin typeface="Calibri"/>
                <a:cs typeface="Calibri"/>
              </a:rPr>
              <a:t> </a:t>
            </a:r>
            <a:r>
              <a:rPr sz="2600" spc="-10" dirty="0">
                <a:latin typeface="Calibri"/>
                <a:cs typeface="Calibri"/>
              </a:rPr>
              <a:t>are:</a:t>
            </a:r>
            <a:endParaRPr sz="2600">
              <a:latin typeface="Calibri"/>
              <a:cs typeface="Calibri"/>
            </a:endParaRPr>
          </a:p>
          <a:p>
            <a:pPr marL="698500" lvl="1" indent="-228600">
              <a:lnSpc>
                <a:spcPts val="2525"/>
              </a:lnSpc>
              <a:spcBef>
                <a:spcPts val="280"/>
              </a:spcBef>
              <a:buFont typeface="Arial"/>
              <a:buChar char="•"/>
              <a:tabLst>
                <a:tab pos="697865" algn="l"/>
                <a:tab pos="698500" algn="l"/>
              </a:tabLst>
            </a:pPr>
            <a:r>
              <a:rPr sz="2200" spc="-5" dirty="0">
                <a:latin typeface="Calibri"/>
                <a:cs typeface="Calibri"/>
              </a:rPr>
              <a:t>ftp</a:t>
            </a:r>
            <a:r>
              <a:rPr sz="2200" spc="-35" dirty="0">
                <a:latin typeface="Calibri"/>
                <a:cs typeface="Calibri"/>
              </a:rPr>
              <a:t> </a:t>
            </a:r>
            <a:r>
              <a:rPr sz="2200" spc="-5" dirty="0">
                <a:latin typeface="Calibri"/>
                <a:cs typeface="Calibri"/>
              </a:rPr>
              <a:t>offload</a:t>
            </a:r>
            <a:endParaRPr sz="2200">
              <a:latin typeface="Calibri"/>
              <a:cs typeface="Calibri"/>
            </a:endParaRPr>
          </a:p>
          <a:p>
            <a:pPr marL="698500" lvl="1" indent="-228600">
              <a:lnSpc>
                <a:spcPts val="2410"/>
              </a:lnSpc>
              <a:buFont typeface="Arial"/>
              <a:buChar char="•"/>
              <a:tabLst>
                <a:tab pos="697865" algn="l"/>
                <a:tab pos="698500" algn="l"/>
              </a:tabLst>
            </a:pPr>
            <a:r>
              <a:rPr sz="2200" spc="-5" dirty="0">
                <a:latin typeface="Calibri"/>
                <a:cs typeface="Calibri"/>
              </a:rPr>
              <a:t>“Inline” with </a:t>
            </a:r>
            <a:r>
              <a:rPr sz="2200" spc="-10" dirty="0">
                <a:latin typeface="Calibri"/>
                <a:cs typeface="Calibri"/>
              </a:rPr>
              <a:t>command</a:t>
            </a:r>
            <a:r>
              <a:rPr sz="2200" spc="10" dirty="0">
                <a:latin typeface="Calibri"/>
                <a:cs typeface="Calibri"/>
              </a:rPr>
              <a:t> </a:t>
            </a:r>
            <a:r>
              <a:rPr sz="2200" spc="-5" dirty="0">
                <a:latin typeface="Calibri"/>
                <a:cs typeface="Calibri"/>
              </a:rPr>
              <a:t>and</a:t>
            </a:r>
            <a:r>
              <a:rPr sz="2200" spc="-15" dirty="0">
                <a:latin typeface="Calibri"/>
                <a:cs typeface="Calibri"/>
              </a:rPr>
              <a:t> control</a:t>
            </a:r>
            <a:r>
              <a:rPr sz="2200" dirty="0">
                <a:latin typeface="Calibri"/>
                <a:cs typeface="Calibri"/>
              </a:rPr>
              <a:t> </a:t>
            </a:r>
            <a:r>
              <a:rPr sz="2200" spc="-5" dirty="0">
                <a:latin typeface="Calibri"/>
                <a:cs typeface="Calibri"/>
              </a:rPr>
              <a:t>solution</a:t>
            </a:r>
            <a:endParaRPr sz="2200">
              <a:latin typeface="Calibri"/>
              <a:cs typeface="Calibri"/>
            </a:endParaRPr>
          </a:p>
          <a:p>
            <a:pPr marL="698500" lvl="1" indent="-228600">
              <a:lnSpc>
                <a:spcPts val="2410"/>
              </a:lnSpc>
              <a:buFont typeface="Arial"/>
              <a:buChar char="•"/>
              <a:tabLst>
                <a:tab pos="697865" algn="l"/>
                <a:tab pos="698500" algn="l"/>
              </a:tabLst>
            </a:pPr>
            <a:r>
              <a:rPr sz="2200" spc="-25" dirty="0">
                <a:latin typeface="Calibri"/>
                <a:cs typeface="Calibri"/>
              </a:rPr>
              <a:t>http</a:t>
            </a:r>
            <a:r>
              <a:rPr sz="2200" spc="-15" dirty="0">
                <a:latin typeface="Calibri"/>
                <a:cs typeface="Calibri"/>
              </a:rPr>
              <a:t> </a:t>
            </a:r>
            <a:r>
              <a:rPr sz="2200" spc="-5" dirty="0">
                <a:latin typeface="Calibri"/>
                <a:cs typeface="Calibri"/>
              </a:rPr>
              <a:t>uploads</a:t>
            </a:r>
            <a:endParaRPr sz="2200">
              <a:latin typeface="Calibri"/>
              <a:cs typeface="Calibri"/>
            </a:endParaRPr>
          </a:p>
          <a:p>
            <a:pPr marL="698500" lvl="1" indent="-228600">
              <a:lnSpc>
                <a:spcPts val="2455"/>
              </a:lnSpc>
              <a:buFont typeface="Arial"/>
              <a:buChar char="•"/>
              <a:tabLst>
                <a:tab pos="697865" algn="l"/>
                <a:tab pos="698500" algn="l"/>
              </a:tabLst>
            </a:pPr>
            <a:r>
              <a:rPr sz="2200" spc="-5" dirty="0">
                <a:latin typeface="Calibri"/>
                <a:cs typeface="Calibri"/>
              </a:rPr>
              <a:t>DNS</a:t>
            </a:r>
            <a:r>
              <a:rPr sz="2200" spc="-15" dirty="0">
                <a:latin typeface="Calibri"/>
                <a:cs typeface="Calibri"/>
              </a:rPr>
              <a:t> </a:t>
            </a:r>
            <a:r>
              <a:rPr sz="2200" spc="-20" dirty="0">
                <a:latin typeface="Calibri"/>
                <a:cs typeface="Calibri"/>
              </a:rPr>
              <a:t>data </a:t>
            </a:r>
            <a:r>
              <a:rPr sz="2200" spc="-15" dirty="0">
                <a:latin typeface="Calibri"/>
                <a:cs typeface="Calibri"/>
              </a:rPr>
              <a:t>exfiltration</a:t>
            </a:r>
            <a:endParaRPr sz="2200">
              <a:latin typeface="Calibri"/>
              <a:cs typeface="Calibri"/>
            </a:endParaRPr>
          </a:p>
          <a:p>
            <a:pPr marL="1155065" lvl="2" indent="-229235">
              <a:lnSpc>
                <a:spcPts val="2130"/>
              </a:lnSpc>
              <a:buClr>
                <a:srgbClr val="000000"/>
              </a:buClr>
              <a:buFont typeface="Arial"/>
              <a:buChar char="•"/>
              <a:tabLst>
                <a:tab pos="1155065" algn="l"/>
                <a:tab pos="1155700" algn="l"/>
              </a:tabLst>
            </a:pPr>
            <a:r>
              <a:rPr sz="1900" u="sng" spc="-10" dirty="0">
                <a:solidFill>
                  <a:srgbClr val="0562C1"/>
                </a:solidFill>
                <a:uFill>
                  <a:solidFill>
                    <a:srgbClr val="0562C1"/>
                  </a:solidFill>
                </a:uFill>
                <a:latin typeface="Calibri"/>
                <a:cs typeface="Calibri"/>
                <a:hlinkClick r:id="rId2"/>
              </a:rPr>
              <a:t>https://attack.mitre.org/techniques/T1048/</a:t>
            </a:r>
            <a:endParaRPr sz="1900">
              <a:latin typeface="Calibri"/>
              <a:cs typeface="Calibri"/>
            </a:endParaRPr>
          </a:p>
          <a:p>
            <a:pPr marL="1155700" lvl="2" indent="-229235">
              <a:lnSpc>
                <a:spcPts val="2080"/>
              </a:lnSpc>
              <a:buClr>
                <a:srgbClr val="000000"/>
              </a:buClr>
              <a:buFont typeface="Arial"/>
              <a:buChar char="•"/>
              <a:tabLst>
                <a:tab pos="1155065" algn="l"/>
                <a:tab pos="1155700" algn="l"/>
              </a:tabLst>
            </a:pPr>
            <a:r>
              <a:rPr sz="1900" u="sng" spc="-10" dirty="0">
                <a:solidFill>
                  <a:srgbClr val="0562C1"/>
                </a:solidFill>
                <a:uFill>
                  <a:solidFill>
                    <a:srgbClr val="0562C1"/>
                  </a:solidFill>
                </a:uFill>
                <a:latin typeface="Calibri"/>
                <a:cs typeface="Calibri"/>
                <a:hlinkClick r:id="rId3"/>
              </a:rPr>
              <a:t>https://www.cobaltstrike.com/help-dns-beacon</a:t>
            </a:r>
            <a:endParaRPr sz="1900">
              <a:latin typeface="Calibri"/>
              <a:cs typeface="Calibri"/>
            </a:endParaRPr>
          </a:p>
          <a:p>
            <a:pPr marL="698500" lvl="1" indent="-228600">
              <a:lnSpc>
                <a:spcPts val="2350"/>
              </a:lnSpc>
              <a:buFont typeface="Arial"/>
              <a:buChar char="•"/>
              <a:tabLst>
                <a:tab pos="697865" algn="l"/>
                <a:tab pos="698500" algn="l"/>
              </a:tabLst>
            </a:pPr>
            <a:r>
              <a:rPr sz="2200" spc="-5" dirty="0">
                <a:latin typeface="Calibri"/>
                <a:cs typeface="Calibri"/>
              </a:rPr>
              <a:t>Bounce </a:t>
            </a:r>
            <a:r>
              <a:rPr sz="2200" spc="-10" dirty="0">
                <a:latin typeface="Calibri"/>
                <a:cs typeface="Calibri"/>
              </a:rPr>
              <a:t>information</a:t>
            </a:r>
            <a:r>
              <a:rPr sz="2200" spc="-15" dirty="0">
                <a:latin typeface="Calibri"/>
                <a:cs typeface="Calibri"/>
              </a:rPr>
              <a:t> </a:t>
            </a:r>
            <a:r>
              <a:rPr sz="2200" spc="-10" dirty="0">
                <a:latin typeface="Calibri"/>
                <a:cs typeface="Calibri"/>
              </a:rPr>
              <a:t>off</a:t>
            </a:r>
            <a:r>
              <a:rPr sz="2200" spc="10" dirty="0">
                <a:latin typeface="Calibri"/>
                <a:cs typeface="Calibri"/>
              </a:rPr>
              <a:t> </a:t>
            </a:r>
            <a:r>
              <a:rPr sz="2200" dirty="0">
                <a:latin typeface="Calibri"/>
                <a:cs typeface="Calibri"/>
              </a:rPr>
              <a:t>of</a:t>
            </a:r>
            <a:r>
              <a:rPr sz="2200" spc="-10" dirty="0">
                <a:latin typeface="Calibri"/>
                <a:cs typeface="Calibri"/>
              </a:rPr>
              <a:t> third</a:t>
            </a:r>
            <a:r>
              <a:rPr sz="2200" spc="-20" dirty="0">
                <a:latin typeface="Calibri"/>
                <a:cs typeface="Calibri"/>
              </a:rPr>
              <a:t> </a:t>
            </a:r>
            <a:r>
              <a:rPr sz="2200" spc="-5" dirty="0">
                <a:latin typeface="Calibri"/>
                <a:cs typeface="Calibri"/>
              </a:rPr>
              <a:t>party</a:t>
            </a:r>
            <a:r>
              <a:rPr sz="2200" spc="-10" dirty="0">
                <a:latin typeface="Calibri"/>
                <a:cs typeface="Calibri"/>
              </a:rPr>
              <a:t> </a:t>
            </a:r>
            <a:r>
              <a:rPr sz="2200" spc="-20" dirty="0">
                <a:latin typeface="Calibri"/>
                <a:cs typeface="Calibri"/>
              </a:rPr>
              <a:t>systems</a:t>
            </a:r>
            <a:endParaRPr sz="2200">
              <a:latin typeface="Calibri"/>
              <a:cs typeface="Calibri"/>
            </a:endParaRPr>
          </a:p>
          <a:p>
            <a:pPr marL="241300" indent="-228600">
              <a:lnSpc>
                <a:spcPts val="2950"/>
              </a:lnSpc>
              <a:buFont typeface="Arial"/>
              <a:buChar char="•"/>
              <a:tabLst>
                <a:tab pos="241300" algn="l"/>
              </a:tabLst>
            </a:pPr>
            <a:r>
              <a:rPr sz="2600" spc="-15" dirty="0">
                <a:latin typeface="Calibri"/>
                <a:cs typeface="Calibri"/>
              </a:rPr>
              <a:t>Data</a:t>
            </a:r>
            <a:r>
              <a:rPr sz="2600" spc="-5" dirty="0">
                <a:latin typeface="Calibri"/>
                <a:cs typeface="Calibri"/>
              </a:rPr>
              <a:t> </a:t>
            </a:r>
            <a:r>
              <a:rPr sz="2600" spc="-10" dirty="0">
                <a:latin typeface="Calibri"/>
                <a:cs typeface="Calibri"/>
              </a:rPr>
              <a:t>exfiltration</a:t>
            </a:r>
            <a:r>
              <a:rPr sz="2600" spc="-25" dirty="0">
                <a:latin typeface="Calibri"/>
                <a:cs typeface="Calibri"/>
              </a:rPr>
              <a:t> </a:t>
            </a:r>
            <a:r>
              <a:rPr sz="2600" dirty="0">
                <a:latin typeface="Calibri"/>
                <a:cs typeface="Calibri"/>
              </a:rPr>
              <a:t>is</a:t>
            </a:r>
            <a:r>
              <a:rPr sz="2600" spc="-20" dirty="0">
                <a:latin typeface="Calibri"/>
                <a:cs typeface="Calibri"/>
              </a:rPr>
              <a:t> </a:t>
            </a:r>
            <a:r>
              <a:rPr sz="2600" spc="-5" dirty="0">
                <a:latin typeface="Calibri"/>
                <a:cs typeface="Calibri"/>
              </a:rPr>
              <a:t>sometimes</a:t>
            </a:r>
            <a:r>
              <a:rPr sz="2600" spc="-25" dirty="0">
                <a:latin typeface="Calibri"/>
                <a:cs typeface="Calibri"/>
              </a:rPr>
              <a:t> </a:t>
            </a:r>
            <a:r>
              <a:rPr sz="2600" spc="-5" dirty="0">
                <a:latin typeface="Calibri"/>
                <a:cs typeface="Calibri"/>
              </a:rPr>
              <a:t>not</a:t>
            </a:r>
            <a:r>
              <a:rPr sz="2600" dirty="0">
                <a:latin typeface="Calibri"/>
                <a:cs typeface="Calibri"/>
              </a:rPr>
              <a:t> the</a:t>
            </a:r>
            <a:r>
              <a:rPr sz="2600" spc="-30" dirty="0">
                <a:latin typeface="Calibri"/>
                <a:cs typeface="Calibri"/>
              </a:rPr>
              <a:t> </a:t>
            </a:r>
            <a:r>
              <a:rPr sz="2600" spc="-5" dirty="0">
                <a:latin typeface="Calibri"/>
                <a:cs typeface="Calibri"/>
              </a:rPr>
              <a:t>objective</a:t>
            </a:r>
            <a:endParaRPr sz="2600">
              <a:latin typeface="Calibri"/>
              <a:cs typeface="Calibri"/>
            </a:endParaRPr>
          </a:p>
          <a:p>
            <a:pPr marL="241300" indent="-228600">
              <a:lnSpc>
                <a:spcPct val="100000"/>
              </a:lnSpc>
              <a:spcBef>
                <a:spcPts val="180"/>
              </a:spcBef>
              <a:buFont typeface="Arial"/>
              <a:buChar char="•"/>
              <a:tabLst>
                <a:tab pos="241300" algn="l"/>
              </a:tabLst>
            </a:pPr>
            <a:r>
              <a:rPr sz="2600" dirty="0">
                <a:latin typeface="Calibri"/>
                <a:cs typeface="Calibri"/>
              </a:rPr>
              <a:t>Also</a:t>
            </a:r>
            <a:r>
              <a:rPr sz="2600" spc="-25" dirty="0">
                <a:latin typeface="Calibri"/>
                <a:cs typeface="Calibri"/>
              </a:rPr>
              <a:t> </a:t>
            </a:r>
            <a:r>
              <a:rPr sz="2600" spc="-5" dirty="0">
                <a:latin typeface="Calibri"/>
                <a:cs typeface="Calibri"/>
              </a:rPr>
              <a:t>consider</a:t>
            </a:r>
            <a:r>
              <a:rPr sz="2600" spc="-25" dirty="0">
                <a:latin typeface="Calibri"/>
                <a:cs typeface="Calibri"/>
              </a:rPr>
              <a:t> </a:t>
            </a:r>
            <a:r>
              <a:rPr sz="2600" dirty="0">
                <a:latin typeface="Calibri"/>
                <a:cs typeface="Calibri"/>
              </a:rPr>
              <a:t>things</a:t>
            </a:r>
            <a:r>
              <a:rPr sz="2600" spc="-20" dirty="0">
                <a:latin typeface="Calibri"/>
                <a:cs typeface="Calibri"/>
              </a:rPr>
              <a:t> like </a:t>
            </a:r>
            <a:r>
              <a:rPr sz="2600" dirty="0">
                <a:latin typeface="Calibri"/>
                <a:cs typeface="Calibri"/>
              </a:rPr>
              <a:t>Denial</a:t>
            </a:r>
            <a:r>
              <a:rPr sz="2600" spc="-30" dirty="0">
                <a:latin typeface="Calibri"/>
                <a:cs typeface="Calibri"/>
              </a:rPr>
              <a:t> </a:t>
            </a:r>
            <a:r>
              <a:rPr sz="2600" spc="-5" dirty="0">
                <a:latin typeface="Calibri"/>
                <a:cs typeface="Calibri"/>
              </a:rPr>
              <a:t>of</a:t>
            </a:r>
            <a:r>
              <a:rPr sz="2600" spc="-10" dirty="0">
                <a:latin typeface="Calibri"/>
                <a:cs typeface="Calibri"/>
              </a:rPr>
              <a:t> </a:t>
            </a:r>
            <a:r>
              <a:rPr sz="2600" dirty="0">
                <a:latin typeface="Calibri"/>
                <a:cs typeface="Calibri"/>
              </a:rPr>
              <a:t>Service</a:t>
            </a:r>
            <a:endParaRPr sz="2600">
              <a:latin typeface="Calibri"/>
              <a:cs typeface="Calibri"/>
            </a:endParaRPr>
          </a:p>
        </p:txBody>
      </p:sp>
      <p:sp>
        <p:nvSpPr>
          <p:cNvPr id="6" name="Footer Placeholder 5">
            <a:extLst>
              <a:ext uri="{FF2B5EF4-FFF2-40B4-BE49-F238E27FC236}">
                <a16:creationId xmlns:a16="http://schemas.microsoft.com/office/drawing/2014/main" id="{1AD7C87F-B628-41BF-A8BA-1AFB975EED6A}"/>
              </a:ext>
            </a:extLst>
          </p:cNvPr>
          <p:cNvSpPr>
            <a:spLocks noGrp="1"/>
          </p:cNvSpPr>
          <p:nvPr>
            <p:ph type="ftr" sz="quarter" idx="5"/>
          </p:nvPr>
        </p:nvSpPr>
        <p:spPr/>
        <p:txBody>
          <a:bodyPr/>
          <a:lstStyle/>
          <a:p>
            <a:pPr>
              <a:lnSpc>
                <a:spcPts val="1710"/>
              </a:lnSpc>
            </a:pPr>
            <a:r>
              <a:rPr lang="en-US" spc="-10"/>
              <a:t>Real-world systems: ethical hacking practicum – UW Summer 2021</a:t>
            </a:r>
            <a:endParaRPr lang="en-US" spc="-5"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39" y="609822"/>
            <a:ext cx="1736725" cy="696595"/>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Light"/>
                <a:cs typeface="Calibri Light"/>
              </a:rPr>
              <a:t>Stuxnet</a:t>
            </a:r>
            <a:endParaRPr sz="4400">
              <a:latin typeface="Calibri Light"/>
              <a:cs typeface="Calibri Light"/>
            </a:endParaRPr>
          </a:p>
        </p:txBody>
      </p:sp>
      <p:pic>
        <p:nvPicPr>
          <p:cNvPr id="3" name="object 3"/>
          <p:cNvPicPr/>
          <p:nvPr/>
        </p:nvPicPr>
        <p:blipFill>
          <a:blip r:embed="rId3" cstate="print"/>
          <a:stretch>
            <a:fillRect/>
          </a:stretch>
        </p:blipFill>
        <p:spPr>
          <a:xfrm>
            <a:off x="3608832" y="649784"/>
            <a:ext cx="8202167" cy="5758634"/>
          </a:xfrm>
          <a:prstGeom prst="rect">
            <a:avLst/>
          </a:prstGeom>
        </p:spPr>
      </p:pic>
      <p:sp>
        <p:nvSpPr>
          <p:cNvPr id="4" name="object 4"/>
          <p:cNvSpPr txBox="1">
            <a:spLocks noGrp="1"/>
          </p:cNvSpPr>
          <p:nvPr>
            <p:ph type="title"/>
          </p:nvPr>
        </p:nvSpPr>
        <p:spPr>
          <a:xfrm>
            <a:off x="5473375" y="143809"/>
            <a:ext cx="6386195" cy="299720"/>
          </a:xfrm>
          <a:prstGeom prst="rect">
            <a:avLst/>
          </a:prstGeom>
        </p:spPr>
        <p:txBody>
          <a:bodyPr vert="horz" wrap="square" lIns="0" tIns="12700" rIns="0" bIns="0" rtlCol="0">
            <a:spAutoFit/>
          </a:bodyPr>
          <a:lstStyle/>
          <a:p>
            <a:pPr marL="12700">
              <a:lnSpc>
                <a:spcPct val="100000"/>
              </a:lnSpc>
              <a:spcBef>
                <a:spcPts val="100"/>
              </a:spcBef>
            </a:pPr>
            <a:r>
              <a:rPr sz="1800" b="0" u="sng" spc="-5" dirty="0">
                <a:solidFill>
                  <a:srgbClr val="0562C1"/>
                </a:solidFill>
                <a:uFill>
                  <a:solidFill>
                    <a:srgbClr val="0562C1"/>
                  </a:solidFill>
                </a:uFill>
                <a:latin typeface="Calibri"/>
                <a:cs typeface="Calibri"/>
                <a:hlinkClick r:id="rId4"/>
              </a:rPr>
              <a:t>http://spectrum.ieee.org/telecom/security/the-real-story-of-stuxnet</a:t>
            </a:r>
            <a:endParaRPr sz="1800" dirty="0">
              <a:latin typeface="Calibri"/>
              <a:cs typeface="Calibri"/>
            </a:endParaRPr>
          </a:p>
        </p:txBody>
      </p:sp>
      <p:sp>
        <p:nvSpPr>
          <p:cNvPr id="5" name="object 5"/>
          <p:cNvSpPr txBox="1"/>
          <p:nvPr/>
        </p:nvSpPr>
        <p:spPr>
          <a:xfrm>
            <a:off x="263798" y="5306119"/>
            <a:ext cx="2835275" cy="112268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Calibri"/>
                <a:cs typeface="Calibri"/>
              </a:rPr>
              <a:t>Stealing</a:t>
            </a:r>
            <a:r>
              <a:rPr sz="1800" dirty="0">
                <a:latin typeface="Calibri"/>
                <a:cs typeface="Calibri"/>
              </a:rPr>
              <a:t> </a:t>
            </a:r>
            <a:r>
              <a:rPr sz="1800" spc="-15" dirty="0">
                <a:latin typeface="Calibri"/>
                <a:cs typeface="Calibri"/>
              </a:rPr>
              <a:t>data</a:t>
            </a:r>
            <a:r>
              <a:rPr sz="1800" spc="-10" dirty="0">
                <a:latin typeface="Calibri"/>
                <a:cs typeface="Calibri"/>
              </a:rPr>
              <a:t> </a:t>
            </a:r>
            <a:r>
              <a:rPr sz="1800" spc="-5" dirty="0">
                <a:latin typeface="Calibri"/>
                <a:cs typeface="Calibri"/>
              </a:rPr>
              <a:t>might</a:t>
            </a:r>
            <a:r>
              <a:rPr sz="1800" spc="-15" dirty="0">
                <a:latin typeface="Calibri"/>
                <a:cs typeface="Calibri"/>
              </a:rPr>
              <a:t> </a:t>
            </a:r>
            <a:r>
              <a:rPr sz="1800" spc="-5" dirty="0">
                <a:latin typeface="Calibri"/>
                <a:cs typeface="Calibri"/>
              </a:rPr>
              <a:t>not </a:t>
            </a:r>
            <a:r>
              <a:rPr sz="1800" dirty="0">
                <a:latin typeface="Calibri"/>
                <a:cs typeface="Calibri"/>
              </a:rPr>
              <a:t>be</a:t>
            </a:r>
            <a:r>
              <a:rPr sz="1800" spc="5" dirty="0">
                <a:latin typeface="Calibri"/>
                <a:cs typeface="Calibri"/>
              </a:rPr>
              <a:t> </a:t>
            </a:r>
            <a:r>
              <a:rPr sz="1800" spc="-5" dirty="0">
                <a:latin typeface="Calibri"/>
                <a:cs typeface="Calibri"/>
              </a:rPr>
              <a:t>the </a:t>
            </a:r>
            <a:r>
              <a:rPr sz="1800" spc="-395" dirty="0">
                <a:latin typeface="Calibri"/>
                <a:cs typeface="Calibri"/>
              </a:rPr>
              <a:t> </a:t>
            </a:r>
            <a:r>
              <a:rPr sz="1800" spc="-5" dirty="0">
                <a:latin typeface="Calibri"/>
                <a:cs typeface="Calibri"/>
              </a:rPr>
              <a:t>goal,</a:t>
            </a:r>
            <a:r>
              <a:rPr sz="1800" dirty="0">
                <a:latin typeface="Calibri"/>
                <a:cs typeface="Calibri"/>
              </a:rPr>
              <a:t> </a:t>
            </a:r>
            <a:r>
              <a:rPr sz="1800" spc="-5" dirty="0">
                <a:latin typeface="Calibri"/>
                <a:cs typeface="Calibri"/>
              </a:rPr>
              <a:t>it</a:t>
            </a:r>
            <a:r>
              <a:rPr sz="1800" dirty="0">
                <a:latin typeface="Calibri"/>
                <a:cs typeface="Calibri"/>
              </a:rPr>
              <a:t> </a:t>
            </a:r>
            <a:r>
              <a:rPr sz="1800" spc="-10" dirty="0">
                <a:latin typeface="Calibri"/>
                <a:cs typeface="Calibri"/>
              </a:rPr>
              <a:t>could</a:t>
            </a:r>
            <a:r>
              <a:rPr sz="1800" spc="10" dirty="0">
                <a:latin typeface="Calibri"/>
                <a:cs typeface="Calibri"/>
              </a:rPr>
              <a:t> </a:t>
            </a:r>
            <a:r>
              <a:rPr sz="1800" spc="-5" dirty="0">
                <a:latin typeface="Calibri"/>
                <a:cs typeface="Calibri"/>
              </a:rPr>
              <a:t>also</a:t>
            </a:r>
            <a:r>
              <a:rPr sz="1800" spc="5" dirty="0">
                <a:latin typeface="Calibri"/>
                <a:cs typeface="Calibri"/>
              </a:rPr>
              <a:t> </a:t>
            </a:r>
            <a:r>
              <a:rPr sz="1800" dirty="0">
                <a:latin typeface="Calibri"/>
                <a:cs typeface="Calibri"/>
              </a:rPr>
              <a:t>be </a:t>
            </a:r>
            <a:r>
              <a:rPr sz="1800" spc="5" dirty="0">
                <a:latin typeface="Calibri"/>
                <a:cs typeface="Calibri"/>
              </a:rPr>
              <a:t> </a:t>
            </a:r>
            <a:r>
              <a:rPr sz="1800" spc="-5" dirty="0">
                <a:latin typeface="Calibri"/>
                <a:cs typeface="Calibri"/>
              </a:rPr>
              <a:t>destruction</a:t>
            </a:r>
            <a:r>
              <a:rPr sz="1800" spc="20" dirty="0">
                <a:latin typeface="Calibri"/>
                <a:cs typeface="Calibri"/>
              </a:rPr>
              <a:t> </a:t>
            </a:r>
            <a:r>
              <a:rPr sz="1800" spc="-5" dirty="0">
                <a:latin typeface="Calibri"/>
                <a:cs typeface="Calibri"/>
              </a:rPr>
              <a:t>or</a:t>
            </a:r>
            <a:r>
              <a:rPr sz="1800" spc="-10" dirty="0">
                <a:latin typeface="Calibri"/>
                <a:cs typeface="Calibri"/>
              </a:rPr>
              <a:t> </a:t>
            </a:r>
            <a:r>
              <a:rPr sz="1800" spc="-5" dirty="0">
                <a:latin typeface="Calibri"/>
                <a:cs typeface="Calibri"/>
              </a:rPr>
              <a:t>denial</a:t>
            </a:r>
            <a:r>
              <a:rPr sz="1800" spc="15" dirty="0">
                <a:latin typeface="Calibri"/>
                <a:cs typeface="Calibri"/>
              </a:rPr>
              <a:t> </a:t>
            </a:r>
            <a:r>
              <a:rPr sz="1800" spc="-5" dirty="0">
                <a:latin typeface="Calibri"/>
                <a:cs typeface="Calibri"/>
              </a:rPr>
              <a:t>of </a:t>
            </a:r>
            <a:r>
              <a:rPr sz="1800" dirty="0">
                <a:latin typeface="Calibri"/>
                <a:cs typeface="Calibri"/>
              </a:rPr>
              <a:t> </a:t>
            </a:r>
            <a:r>
              <a:rPr sz="1800" spc="-5" dirty="0">
                <a:latin typeface="Calibri"/>
                <a:cs typeface="Calibri"/>
              </a:rPr>
              <a:t>service</a:t>
            </a:r>
            <a:endParaRPr sz="1800">
              <a:latin typeface="Calibri"/>
              <a:cs typeface="Calibri"/>
            </a:endParaRPr>
          </a:p>
        </p:txBody>
      </p:sp>
      <p:sp>
        <p:nvSpPr>
          <p:cNvPr id="8" name="Footer Placeholder 7">
            <a:extLst>
              <a:ext uri="{FF2B5EF4-FFF2-40B4-BE49-F238E27FC236}">
                <a16:creationId xmlns:a16="http://schemas.microsoft.com/office/drawing/2014/main" id="{9814DFA3-F4BD-4308-863A-BF5B45140AE5}"/>
              </a:ext>
            </a:extLst>
          </p:cNvPr>
          <p:cNvSpPr>
            <a:spLocks noGrp="1"/>
          </p:cNvSpPr>
          <p:nvPr>
            <p:ph type="ftr" sz="quarter" idx="5"/>
          </p:nvPr>
        </p:nvSpPr>
        <p:spPr/>
        <p:txBody>
          <a:bodyPr/>
          <a:lstStyle/>
          <a:p>
            <a:pPr>
              <a:lnSpc>
                <a:spcPts val="1710"/>
              </a:lnSpc>
            </a:pPr>
            <a:r>
              <a:rPr lang="en-US" spc="-10"/>
              <a:t>Real-world systems: ethical hacking practicum – UW Summer 2021</a:t>
            </a:r>
            <a:endParaRPr lang="en-US" spc="-5"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7DE0-D894-40BD-B590-CA9138ED9970}"/>
              </a:ext>
            </a:extLst>
          </p:cNvPr>
          <p:cNvSpPr>
            <a:spLocks noGrp="1"/>
          </p:cNvSpPr>
          <p:nvPr>
            <p:ph type="title"/>
          </p:nvPr>
        </p:nvSpPr>
        <p:spPr>
          <a:xfrm>
            <a:off x="916939" y="164677"/>
            <a:ext cx="10358120" cy="677108"/>
          </a:xfrm>
        </p:spPr>
        <p:txBody>
          <a:bodyPr/>
          <a:lstStyle/>
          <a:p>
            <a:r>
              <a:rPr lang="en-US" dirty="0"/>
              <a:t>Pentest Reporting</a:t>
            </a:r>
          </a:p>
        </p:txBody>
      </p:sp>
      <p:sp>
        <p:nvSpPr>
          <p:cNvPr id="4" name="Footer Placeholder 3">
            <a:extLst>
              <a:ext uri="{FF2B5EF4-FFF2-40B4-BE49-F238E27FC236}">
                <a16:creationId xmlns:a16="http://schemas.microsoft.com/office/drawing/2014/main" id="{9D10D62C-F200-43DB-9A44-F8CEBC0080AA}"/>
              </a:ext>
            </a:extLst>
          </p:cNvPr>
          <p:cNvSpPr>
            <a:spLocks noGrp="1"/>
          </p:cNvSpPr>
          <p:nvPr>
            <p:ph type="ftr" sz="quarter" idx="5"/>
          </p:nvPr>
        </p:nvSpPr>
        <p:spPr/>
        <p:txBody>
          <a:bodyPr/>
          <a:lstStyle/>
          <a:p>
            <a:pPr>
              <a:lnSpc>
                <a:spcPts val="1710"/>
              </a:lnSpc>
            </a:pPr>
            <a:r>
              <a:rPr lang="en-US" spc="-10"/>
              <a:t>Real-world systems: ethical hacking practicum – UW Summer 2021</a:t>
            </a:r>
            <a:endParaRPr lang="en-US" spc="-5" dirty="0"/>
          </a:p>
        </p:txBody>
      </p:sp>
      <p:graphicFrame>
        <p:nvGraphicFramePr>
          <p:cNvPr id="5" name="Table 5">
            <a:extLst>
              <a:ext uri="{FF2B5EF4-FFF2-40B4-BE49-F238E27FC236}">
                <a16:creationId xmlns:a16="http://schemas.microsoft.com/office/drawing/2014/main" id="{60E0AD19-247E-4709-8014-A6B2967C7CF5}"/>
              </a:ext>
            </a:extLst>
          </p:cNvPr>
          <p:cNvGraphicFramePr>
            <a:graphicFrameLocks noGrp="1"/>
          </p:cNvGraphicFramePr>
          <p:nvPr>
            <p:extLst>
              <p:ext uri="{D42A27DB-BD31-4B8C-83A1-F6EECF244321}">
                <p14:modId xmlns:p14="http://schemas.microsoft.com/office/powerpoint/2010/main" val="924229463"/>
              </p:ext>
            </p:extLst>
          </p:nvPr>
        </p:nvGraphicFramePr>
        <p:xfrm>
          <a:off x="916939" y="1219200"/>
          <a:ext cx="10436861" cy="2656840"/>
        </p:xfrm>
        <a:graphic>
          <a:graphicData uri="http://schemas.openxmlformats.org/drawingml/2006/table">
            <a:tbl>
              <a:tblPr firstRow="1" bandRow="1">
                <a:tableStyleId>{5C22544A-7EE6-4342-B048-85BDC9FD1C3A}</a:tableStyleId>
              </a:tblPr>
              <a:tblGrid>
                <a:gridCol w="2901600">
                  <a:extLst>
                    <a:ext uri="{9D8B030D-6E8A-4147-A177-3AD203B41FA5}">
                      <a16:colId xmlns:a16="http://schemas.microsoft.com/office/drawing/2014/main" val="1072620429"/>
                    </a:ext>
                  </a:extLst>
                </a:gridCol>
                <a:gridCol w="4334861">
                  <a:extLst>
                    <a:ext uri="{9D8B030D-6E8A-4147-A177-3AD203B41FA5}">
                      <a16:colId xmlns:a16="http://schemas.microsoft.com/office/drawing/2014/main" val="3626610118"/>
                    </a:ext>
                  </a:extLst>
                </a:gridCol>
                <a:gridCol w="3200400">
                  <a:extLst>
                    <a:ext uri="{9D8B030D-6E8A-4147-A177-3AD203B41FA5}">
                      <a16:colId xmlns:a16="http://schemas.microsoft.com/office/drawing/2014/main" val="1060051649"/>
                    </a:ext>
                  </a:extLst>
                </a:gridCol>
              </a:tblGrid>
              <a:tr h="370840">
                <a:tc>
                  <a:txBody>
                    <a:bodyPr/>
                    <a:lstStyle/>
                    <a:p>
                      <a:r>
                        <a:rPr lang="en-US" dirty="0"/>
                        <a:t>offensive-security.com</a:t>
                      </a:r>
                    </a:p>
                  </a:txBody>
                  <a:tcPr/>
                </a:tc>
                <a:tc>
                  <a:txBody>
                    <a:bodyPr/>
                    <a:lstStyle/>
                    <a:p>
                      <a:r>
                        <a:rPr lang="en-US" dirty="0" err="1"/>
                        <a:t>rhinosecuritylabs</a:t>
                      </a:r>
                      <a:endParaRPr lang="en-US" dirty="0"/>
                    </a:p>
                  </a:txBody>
                  <a:tcPr/>
                </a:tc>
                <a:tc>
                  <a:txBody>
                    <a:bodyPr/>
                    <a:lstStyle/>
                    <a:p>
                      <a:r>
                        <a:rPr lang="en-US" dirty="0"/>
                        <a:t>sansorg.egnyte.com</a:t>
                      </a:r>
                    </a:p>
                  </a:txBody>
                  <a:tcPr/>
                </a:tc>
                <a:extLst>
                  <a:ext uri="{0D108BD9-81ED-4DB2-BD59-A6C34878D82A}">
                    <a16:rowId xmlns:a16="http://schemas.microsoft.com/office/drawing/2014/main" val="3123389982"/>
                  </a:ext>
                </a:extLst>
              </a:tr>
              <a:tr h="370840">
                <a:tc>
                  <a:txBody>
                    <a:bodyPr/>
                    <a:lstStyle/>
                    <a:p>
                      <a:r>
                        <a:rPr lang="en-US" b="1" dirty="0"/>
                        <a:t>Executive Summary</a:t>
                      </a:r>
                    </a:p>
                    <a:p>
                      <a:r>
                        <a:rPr lang="en-US" dirty="0"/>
                        <a:t>(Summary of Results)</a:t>
                      </a:r>
                    </a:p>
                    <a:p>
                      <a:r>
                        <a:rPr lang="en-US" b="1" dirty="0"/>
                        <a:t>Attack Narrative</a:t>
                      </a:r>
                    </a:p>
                    <a:p>
                      <a:r>
                        <a:rPr lang="en-US" dirty="0"/>
                        <a:t>(</a:t>
                      </a:r>
                      <a:r>
                        <a:rPr lang="en-US" dirty="0" err="1"/>
                        <a:t>etc</a:t>
                      </a:r>
                      <a:r>
                        <a:rPr lang="en-US" dirty="0"/>
                        <a:t>)</a:t>
                      </a:r>
                    </a:p>
                    <a:p>
                      <a:r>
                        <a:rPr lang="en-US" b="1" dirty="0"/>
                        <a:t>Conclusion </a:t>
                      </a:r>
                    </a:p>
                    <a:p>
                      <a:r>
                        <a:rPr lang="en-US" dirty="0"/>
                        <a:t>(Recommendations)</a:t>
                      </a:r>
                    </a:p>
                    <a:p>
                      <a:r>
                        <a:rPr lang="en-US" dirty="0"/>
                        <a:t>(Risk Rating)</a:t>
                      </a:r>
                    </a:p>
                  </a:txBody>
                  <a:tcPr/>
                </a:tc>
                <a:tc>
                  <a:txBody>
                    <a:bodyPr/>
                    <a:lstStyle/>
                    <a:p>
                      <a:r>
                        <a:rPr lang="en-US" b="1" dirty="0"/>
                        <a:t>Executive Summary </a:t>
                      </a:r>
                      <a:br>
                        <a:rPr lang="en-US" b="1" dirty="0"/>
                      </a:br>
                      <a:r>
                        <a:rPr lang="en-US" b="0" dirty="0"/>
                        <a:t>(</a:t>
                      </a:r>
                      <a:r>
                        <a:rPr lang="en-US" dirty="0"/>
                        <a:t>for Strategic Direction) </a:t>
                      </a:r>
                    </a:p>
                    <a:p>
                      <a:r>
                        <a:rPr lang="en-US" b="1" dirty="0"/>
                        <a:t>Walkthrough </a:t>
                      </a:r>
                      <a:br>
                        <a:rPr lang="en-US" dirty="0"/>
                      </a:br>
                      <a:r>
                        <a:rPr lang="en-US" dirty="0"/>
                        <a:t>(of Technical Risks)</a:t>
                      </a:r>
                    </a:p>
                    <a:p>
                      <a:r>
                        <a:rPr lang="en-US" b="1" dirty="0"/>
                        <a:t>Potential Impact </a:t>
                      </a:r>
                      <a:br>
                        <a:rPr lang="en-US" dirty="0"/>
                      </a:br>
                      <a:r>
                        <a:rPr lang="en-US" dirty="0"/>
                        <a:t>(of Vulnerability)</a:t>
                      </a:r>
                    </a:p>
                    <a:p>
                      <a:r>
                        <a:rPr lang="en-US" b="1" dirty="0"/>
                        <a:t>Multiple Vulnerability Remediation Options</a:t>
                      </a:r>
                    </a:p>
                  </a:txBody>
                  <a:tcPr/>
                </a:tc>
                <a:tc>
                  <a:txBody>
                    <a:bodyPr/>
                    <a:lstStyle/>
                    <a:p>
                      <a:r>
                        <a:rPr lang="en-US" b="1" dirty="0"/>
                        <a:t>Executive Summary</a:t>
                      </a:r>
                    </a:p>
                    <a:p>
                      <a:r>
                        <a:rPr lang="en-US" dirty="0"/>
                        <a:t>(Scope of work)</a:t>
                      </a:r>
                    </a:p>
                    <a:p>
                      <a:r>
                        <a:rPr lang="en-US" dirty="0"/>
                        <a:t>(Project Objectives)</a:t>
                      </a:r>
                    </a:p>
                    <a:p>
                      <a:r>
                        <a:rPr lang="en-US" dirty="0"/>
                        <a:t>(Summary of Findings)</a:t>
                      </a:r>
                    </a:p>
                    <a:p>
                      <a:r>
                        <a:rPr lang="en-US" dirty="0"/>
                        <a:t>(</a:t>
                      </a:r>
                      <a:r>
                        <a:rPr lang="en-US" dirty="0" err="1"/>
                        <a:t>etc</a:t>
                      </a:r>
                      <a:r>
                        <a:rPr lang="en-US" dirty="0"/>
                        <a:t>)</a:t>
                      </a:r>
                    </a:p>
                    <a:p>
                      <a:r>
                        <a:rPr lang="en-US" b="1" dirty="0"/>
                        <a:t>Methodology</a:t>
                      </a:r>
                    </a:p>
                    <a:p>
                      <a:r>
                        <a:rPr lang="en-US" b="1" dirty="0"/>
                        <a:t>Detailed findings</a:t>
                      </a:r>
                    </a:p>
                    <a:p>
                      <a:r>
                        <a:rPr lang="en-US" b="1" dirty="0"/>
                        <a:t>References</a:t>
                      </a:r>
                    </a:p>
                  </a:txBody>
                  <a:tcPr/>
                </a:tc>
                <a:extLst>
                  <a:ext uri="{0D108BD9-81ED-4DB2-BD59-A6C34878D82A}">
                    <a16:rowId xmlns:a16="http://schemas.microsoft.com/office/drawing/2014/main" val="434549013"/>
                  </a:ext>
                </a:extLst>
              </a:tr>
            </a:tbl>
          </a:graphicData>
        </a:graphic>
      </p:graphicFrame>
      <p:sp>
        <p:nvSpPr>
          <p:cNvPr id="6" name="TextBox 5">
            <a:extLst>
              <a:ext uri="{FF2B5EF4-FFF2-40B4-BE49-F238E27FC236}">
                <a16:creationId xmlns:a16="http://schemas.microsoft.com/office/drawing/2014/main" id="{5AECD5A0-7E97-44ED-8C49-2EE61854AC3D}"/>
              </a:ext>
            </a:extLst>
          </p:cNvPr>
          <p:cNvSpPr txBox="1"/>
          <p:nvPr/>
        </p:nvSpPr>
        <p:spPr>
          <a:xfrm>
            <a:off x="1066800" y="4278855"/>
            <a:ext cx="9067800" cy="2031325"/>
          </a:xfrm>
          <a:prstGeom prst="rect">
            <a:avLst/>
          </a:prstGeom>
          <a:noFill/>
        </p:spPr>
        <p:txBody>
          <a:bodyPr wrap="square" rtlCol="0">
            <a:spAutoFit/>
          </a:bodyPr>
          <a:lstStyle/>
          <a:p>
            <a:r>
              <a:rPr lang="en-US" dirty="0"/>
              <a:t>Formatting aside it comes down to keeping in mind</a:t>
            </a:r>
          </a:p>
          <a:p>
            <a:pPr marL="171450" indent="-171450">
              <a:buFontTx/>
              <a:buChar char="-"/>
            </a:pPr>
            <a:r>
              <a:rPr lang="en-US" dirty="0"/>
              <a:t>Who are you writing for</a:t>
            </a:r>
          </a:p>
          <a:p>
            <a:pPr marL="171450" indent="-171450">
              <a:buFontTx/>
              <a:buChar char="-"/>
            </a:pPr>
            <a:r>
              <a:rPr lang="en-US" dirty="0"/>
              <a:t>What is their knowledge level</a:t>
            </a:r>
          </a:p>
          <a:p>
            <a:pPr marL="171450" indent="-171450">
              <a:buFontTx/>
              <a:buChar char="-"/>
            </a:pPr>
            <a:r>
              <a:rPr lang="en-US" dirty="0"/>
              <a:t>Is this the appropriate location to be talking about what I’m talking about, or does it belong somewhere else?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What is the purpose of what I’m writing?</a:t>
            </a:r>
          </a:p>
          <a:p>
            <a:endParaRPr lang="en-US" dirty="0"/>
          </a:p>
        </p:txBody>
      </p:sp>
    </p:spTree>
    <p:extLst>
      <p:ext uri="{BB962C8B-B14F-4D97-AF65-F5344CB8AC3E}">
        <p14:creationId xmlns:p14="http://schemas.microsoft.com/office/powerpoint/2010/main" val="1371297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7DE0-D894-40BD-B590-CA9138ED9970}"/>
              </a:ext>
            </a:extLst>
          </p:cNvPr>
          <p:cNvSpPr>
            <a:spLocks noGrp="1"/>
          </p:cNvSpPr>
          <p:nvPr>
            <p:ph type="title"/>
          </p:nvPr>
        </p:nvSpPr>
        <p:spPr>
          <a:xfrm>
            <a:off x="916939" y="164677"/>
            <a:ext cx="10358120" cy="677108"/>
          </a:xfrm>
        </p:spPr>
        <p:txBody>
          <a:bodyPr/>
          <a:lstStyle/>
          <a:p>
            <a:r>
              <a:rPr lang="en-US" dirty="0"/>
              <a:t>Pentest Reporting</a:t>
            </a:r>
          </a:p>
        </p:txBody>
      </p:sp>
      <p:sp>
        <p:nvSpPr>
          <p:cNvPr id="4" name="Footer Placeholder 3">
            <a:extLst>
              <a:ext uri="{FF2B5EF4-FFF2-40B4-BE49-F238E27FC236}">
                <a16:creationId xmlns:a16="http://schemas.microsoft.com/office/drawing/2014/main" id="{9D10D62C-F200-43DB-9A44-F8CEBC0080AA}"/>
              </a:ext>
            </a:extLst>
          </p:cNvPr>
          <p:cNvSpPr>
            <a:spLocks noGrp="1"/>
          </p:cNvSpPr>
          <p:nvPr>
            <p:ph type="ftr" sz="quarter" idx="5"/>
          </p:nvPr>
        </p:nvSpPr>
        <p:spPr/>
        <p:txBody>
          <a:bodyPr/>
          <a:lstStyle/>
          <a:p>
            <a:pPr>
              <a:lnSpc>
                <a:spcPts val="1710"/>
              </a:lnSpc>
            </a:pPr>
            <a:r>
              <a:rPr lang="en-US" spc="-10"/>
              <a:t>Real-world systems: ethical hacking practicum – UW Summer 2021</a:t>
            </a:r>
            <a:endParaRPr lang="en-US" spc="-5" dirty="0"/>
          </a:p>
        </p:txBody>
      </p:sp>
      <p:sp>
        <p:nvSpPr>
          <p:cNvPr id="3" name="TextBox 2">
            <a:extLst>
              <a:ext uri="{FF2B5EF4-FFF2-40B4-BE49-F238E27FC236}">
                <a16:creationId xmlns:a16="http://schemas.microsoft.com/office/drawing/2014/main" id="{DE94C304-4F03-494F-900E-A1BC737075A7}"/>
              </a:ext>
            </a:extLst>
          </p:cNvPr>
          <p:cNvSpPr txBox="1"/>
          <p:nvPr/>
        </p:nvSpPr>
        <p:spPr>
          <a:xfrm>
            <a:off x="1066800" y="1219200"/>
            <a:ext cx="76200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Overall Report</a:t>
            </a:r>
          </a:p>
          <a:p>
            <a:pPr marL="742950" lvl="1" indent="-285750">
              <a:buFont typeface="Arial" panose="020B0604020202020204" pitchFamily="34" charset="0"/>
              <a:buChar char="•"/>
            </a:pPr>
            <a:r>
              <a:rPr lang="en-US" dirty="0"/>
              <a:t>Executive Summary </a:t>
            </a:r>
          </a:p>
          <a:p>
            <a:pPr marL="742950" lvl="1" indent="-285750">
              <a:buFont typeface="Arial" panose="020B0604020202020204" pitchFamily="34" charset="0"/>
              <a:buChar char="•"/>
            </a:pPr>
            <a:r>
              <a:rPr lang="en-US" dirty="0"/>
              <a:t>Scope (tested and not tested)</a:t>
            </a:r>
          </a:p>
          <a:p>
            <a:pPr marL="742950" lvl="1" indent="-285750">
              <a:buFont typeface="Arial" panose="020B0604020202020204" pitchFamily="34" charset="0"/>
              <a:buChar char="•"/>
            </a:pPr>
            <a:r>
              <a:rPr lang="en-US" dirty="0"/>
              <a:t>High level observations if any</a:t>
            </a:r>
          </a:p>
          <a:p>
            <a:pPr marL="742950" lvl="1" indent="-285750">
              <a:buFont typeface="Arial" panose="020B0604020202020204" pitchFamily="34" charset="0"/>
              <a:buChar char="•"/>
            </a:pPr>
            <a:r>
              <a:rPr lang="en-US" dirty="0"/>
              <a:t>Explanation of the findings in some form + Recommendation per issue</a:t>
            </a:r>
          </a:p>
          <a:p>
            <a:pPr marL="742950" lvl="1" indent="-285750">
              <a:buFont typeface="Arial" panose="020B0604020202020204" pitchFamily="34" charset="0"/>
              <a:buChar char="•"/>
            </a:pPr>
            <a:r>
              <a:rPr lang="en-US" dirty="0"/>
              <a:t>Final concluding remarks, extra high level value to convey to client</a:t>
            </a:r>
          </a:p>
          <a:p>
            <a:pPr marL="742950" lvl="1" indent="-285750">
              <a:buFont typeface="Arial" panose="020B0604020202020204" pitchFamily="34" charset="0"/>
              <a:buChar char="•"/>
            </a:pPr>
            <a:r>
              <a:rPr lang="en-US" dirty="0"/>
              <a:t>Any supporting evidence</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Individual issue/bug</a:t>
            </a:r>
          </a:p>
          <a:p>
            <a:pPr marL="742950" lvl="1" indent="-285750">
              <a:buFont typeface="Arial" panose="020B0604020202020204" pitchFamily="34" charset="0"/>
              <a:buChar char="•"/>
            </a:pPr>
            <a:r>
              <a:rPr lang="en-US" dirty="0"/>
              <a:t>Summary of what the problem is (impact, TLDR)</a:t>
            </a:r>
          </a:p>
          <a:p>
            <a:pPr marL="742950" lvl="1" indent="-285750">
              <a:buFont typeface="Arial" panose="020B0604020202020204" pitchFamily="34" charset="0"/>
              <a:buChar char="•"/>
            </a:pPr>
            <a:r>
              <a:rPr lang="en-US" dirty="0"/>
              <a:t>What needs to be fixed</a:t>
            </a:r>
          </a:p>
          <a:p>
            <a:pPr marL="742950" lvl="1" indent="-285750">
              <a:buFont typeface="Arial" panose="020B0604020202020204" pitchFamily="34" charset="0"/>
              <a:buChar char="•"/>
            </a:pPr>
            <a:r>
              <a:rPr lang="en-US" dirty="0"/>
              <a:t>Impact and Risk Score explained</a:t>
            </a:r>
          </a:p>
          <a:p>
            <a:pPr marL="742950" lvl="1" indent="-285750">
              <a:buFont typeface="Arial" panose="020B0604020202020204" pitchFamily="34" charset="0"/>
              <a:buChar char="•"/>
            </a:pPr>
            <a:r>
              <a:rPr lang="en-US" dirty="0"/>
              <a:t>Recommendations</a:t>
            </a:r>
          </a:p>
          <a:p>
            <a:pPr marL="742950" lvl="1" indent="-285750">
              <a:buFont typeface="Arial" panose="020B0604020202020204" pitchFamily="34" charset="0"/>
              <a:buChar char="•"/>
            </a:pPr>
            <a:r>
              <a:rPr lang="en-US" dirty="0"/>
              <a:t>Reproduction Steps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18331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6362065" cy="696595"/>
          </a:xfrm>
          <a:prstGeom prst="rect">
            <a:avLst/>
          </a:prstGeom>
        </p:spPr>
        <p:txBody>
          <a:bodyPr vert="horz" wrap="square" lIns="0" tIns="13335" rIns="0" bIns="0" rtlCol="0">
            <a:spAutoFit/>
          </a:bodyPr>
          <a:lstStyle/>
          <a:p>
            <a:pPr marL="12700">
              <a:lnSpc>
                <a:spcPct val="100000"/>
              </a:lnSpc>
              <a:spcBef>
                <a:spcPts val="105"/>
              </a:spcBef>
            </a:pPr>
            <a:r>
              <a:rPr spc="-10" dirty="0"/>
              <a:t>Advanced</a:t>
            </a:r>
            <a:r>
              <a:rPr spc="-25" dirty="0"/>
              <a:t> </a:t>
            </a:r>
            <a:r>
              <a:rPr spc="-35" dirty="0"/>
              <a:t>Persistent</a:t>
            </a:r>
            <a:r>
              <a:rPr spc="-15" dirty="0"/>
              <a:t> </a:t>
            </a:r>
            <a:r>
              <a:rPr spc="-20" dirty="0"/>
              <a:t>Threats</a:t>
            </a:r>
          </a:p>
        </p:txBody>
      </p:sp>
      <p:sp>
        <p:nvSpPr>
          <p:cNvPr id="3" name="object 3"/>
          <p:cNvSpPr txBox="1"/>
          <p:nvPr/>
        </p:nvSpPr>
        <p:spPr>
          <a:xfrm>
            <a:off x="916939" y="2364612"/>
            <a:ext cx="10776585" cy="2890520"/>
          </a:xfrm>
          <a:prstGeom prst="rect">
            <a:avLst/>
          </a:prstGeom>
        </p:spPr>
        <p:txBody>
          <a:bodyPr vert="horz" wrap="square" lIns="0" tIns="12065" rIns="0" bIns="0" rtlCol="0">
            <a:spAutoFit/>
          </a:bodyPr>
          <a:lstStyle/>
          <a:p>
            <a:pPr marL="12700" marR="1127760" algn="just">
              <a:lnSpc>
                <a:spcPct val="100000"/>
              </a:lnSpc>
              <a:spcBef>
                <a:spcPts val="95"/>
              </a:spcBef>
            </a:pPr>
            <a:r>
              <a:rPr sz="2800" spc="-35" dirty="0">
                <a:latin typeface="Calibri"/>
                <a:cs typeface="Calibri"/>
              </a:rPr>
              <a:t>“Globally, </a:t>
            </a:r>
            <a:r>
              <a:rPr sz="2800" spc="-15" dirty="0">
                <a:latin typeface="Calibri"/>
                <a:cs typeface="Calibri"/>
              </a:rPr>
              <a:t>at least </a:t>
            </a:r>
            <a:r>
              <a:rPr sz="2800" spc="-5" dirty="0">
                <a:latin typeface="Calibri"/>
                <a:cs typeface="Calibri"/>
              </a:rPr>
              <a:t>a </a:t>
            </a:r>
            <a:r>
              <a:rPr sz="2800" spc="-15" dirty="0">
                <a:latin typeface="Calibri"/>
                <a:cs typeface="Calibri"/>
              </a:rPr>
              <a:t>hundred </a:t>
            </a:r>
            <a:r>
              <a:rPr sz="2800" spc="-10" dirty="0">
                <a:latin typeface="Calibri"/>
                <a:cs typeface="Calibri"/>
              </a:rPr>
              <a:t>advanced </a:t>
            </a:r>
            <a:r>
              <a:rPr sz="2800" spc="-20" dirty="0">
                <a:latin typeface="Calibri"/>
                <a:cs typeface="Calibri"/>
              </a:rPr>
              <a:t>persistent </a:t>
            </a:r>
            <a:r>
              <a:rPr sz="2800" spc="-15" dirty="0">
                <a:latin typeface="Calibri"/>
                <a:cs typeface="Calibri"/>
              </a:rPr>
              <a:t>threat </a:t>
            </a:r>
            <a:r>
              <a:rPr sz="2800" spc="-20" dirty="0">
                <a:latin typeface="Calibri"/>
                <a:cs typeface="Calibri"/>
              </a:rPr>
              <a:t>groups are </a:t>
            </a:r>
            <a:r>
              <a:rPr sz="2800" spc="-620" dirty="0">
                <a:latin typeface="Calibri"/>
                <a:cs typeface="Calibri"/>
              </a:rPr>
              <a:t> </a:t>
            </a:r>
            <a:r>
              <a:rPr sz="2800" spc="-15" dirty="0">
                <a:latin typeface="Calibri"/>
                <a:cs typeface="Calibri"/>
              </a:rPr>
              <a:t>currently operational </a:t>
            </a:r>
            <a:r>
              <a:rPr sz="2800" spc="-5" dirty="0">
                <a:latin typeface="Calibri"/>
                <a:cs typeface="Calibri"/>
              </a:rPr>
              <a:t>as </a:t>
            </a:r>
            <a:r>
              <a:rPr sz="2800" spc="-10" dirty="0">
                <a:latin typeface="Calibri"/>
                <a:cs typeface="Calibri"/>
              </a:rPr>
              <a:t>criminal </a:t>
            </a:r>
            <a:r>
              <a:rPr sz="2800" spc="-15" dirty="0">
                <a:latin typeface="Calibri"/>
                <a:cs typeface="Calibri"/>
              </a:rPr>
              <a:t>operations, </a:t>
            </a:r>
            <a:r>
              <a:rPr sz="2800" spc="-10" dirty="0">
                <a:latin typeface="Calibri"/>
                <a:cs typeface="Calibri"/>
              </a:rPr>
              <a:t>mercenary </a:t>
            </a:r>
            <a:r>
              <a:rPr sz="2800" spc="-15" dirty="0">
                <a:latin typeface="Calibri"/>
                <a:cs typeface="Calibri"/>
              </a:rPr>
              <a:t>groups, </a:t>
            </a:r>
            <a:r>
              <a:rPr sz="2800" spc="-5" dirty="0">
                <a:latin typeface="Calibri"/>
                <a:cs typeface="Calibri"/>
              </a:rPr>
              <a:t>or </a:t>
            </a:r>
            <a:r>
              <a:rPr sz="2800" dirty="0">
                <a:latin typeface="Calibri"/>
                <a:cs typeface="Calibri"/>
              </a:rPr>
              <a:t> </a:t>
            </a:r>
            <a:r>
              <a:rPr sz="2800" spc="-20" dirty="0">
                <a:latin typeface="Calibri"/>
                <a:cs typeface="Calibri"/>
              </a:rPr>
              <a:t>nation-state</a:t>
            </a:r>
            <a:r>
              <a:rPr sz="2800" spc="20" dirty="0">
                <a:latin typeface="Calibri"/>
                <a:cs typeface="Calibri"/>
              </a:rPr>
              <a:t> </a:t>
            </a:r>
            <a:r>
              <a:rPr sz="2800" spc="-10" dirty="0">
                <a:latin typeface="Calibri"/>
                <a:cs typeface="Calibri"/>
              </a:rPr>
              <a:t>sponsored</a:t>
            </a:r>
            <a:r>
              <a:rPr sz="2800" spc="45" dirty="0">
                <a:latin typeface="Calibri"/>
                <a:cs typeface="Calibri"/>
              </a:rPr>
              <a:t> </a:t>
            </a:r>
            <a:r>
              <a:rPr sz="2800" spc="-10" dirty="0">
                <a:latin typeface="Calibri"/>
                <a:cs typeface="Calibri"/>
              </a:rPr>
              <a:t>divisions”</a:t>
            </a:r>
            <a:endParaRPr sz="2800">
              <a:latin typeface="Calibri"/>
              <a:cs typeface="Calibri"/>
            </a:endParaRPr>
          </a:p>
          <a:p>
            <a:pPr marL="2707005">
              <a:lnSpc>
                <a:spcPct val="100000"/>
              </a:lnSpc>
              <a:spcBef>
                <a:spcPts val="45"/>
              </a:spcBef>
            </a:pPr>
            <a:r>
              <a:rPr sz="1800" u="sng" spc="-5" dirty="0">
                <a:solidFill>
                  <a:srgbClr val="0562C1"/>
                </a:solidFill>
                <a:uFill>
                  <a:solidFill>
                    <a:srgbClr val="0562C1"/>
                  </a:solidFill>
                </a:uFill>
                <a:latin typeface="Calibri"/>
                <a:cs typeface="Calibri"/>
                <a:hlinkClick r:id="rId3"/>
              </a:rPr>
              <a:t>http://icitech.org/wp-content/uploads/2016/02/ICIT-Brief-Know-Your-Enemies-2.0.pdf</a:t>
            </a:r>
            <a:endParaRPr sz="1800">
              <a:latin typeface="Calibri"/>
              <a:cs typeface="Calibri"/>
            </a:endParaRPr>
          </a:p>
          <a:p>
            <a:pPr>
              <a:lnSpc>
                <a:spcPct val="100000"/>
              </a:lnSpc>
            </a:pPr>
            <a:endParaRPr sz="1800">
              <a:latin typeface="Calibri"/>
              <a:cs typeface="Calibri"/>
            </a:endParaRPr>
          </a:p>
          <a:p>
            <a:pPr>
              <a:lnSpc>
                <a:spcPct val="100000"/>
              </a:lnSpc>
            </a:pPr>
            <a:endParaRPr sz="1800">
              <a:latin typeface="Calibri"/>
              <a:cs typeface="Calibri"/>
            </a:endParaRPr>
          </a:p>
          <a:p>
            <a:pPr>
              <a:lnSpc>
                <a:spcPct val="100000"/>
              </a:lnSpc>
              <a:spcBef>
                <a:spcPts val="20"/>
              </a:spcBef>
            </a:pPr>
            <a:endParaRPr sz="2050">
              <a:latin typeface="Calibri"/>
              <a:cs typeface="Calibri"/>
            </a:endParaRPr>
          </a:p>
          <a:p>
            <a:pPr marL="12700" algn="just">
              <a:lnSpc>
                <a:spcPct val="100000"/>
              </a:lnSpc>
            </a:pPr>
            <a:r>
              <a:rPr sz="2800" spc="-15" dirty="0">
                <a:latin typeface="Calibri"/>
                <a:cs typeface="Calibri"/>
              </a:rPr>
              <a:t>Give</a:t>
            </a:r>
            <a:r>
              <a:rPr sz="2800" dirty="0">
                <a:latin typeface="Calibri"/>
                <a:cs typeface="Calibri"/>
              </a:rPr>
              <a:t> </a:t>
            </a:r>
            <a:r>
              <a:rPr sz="2800" spc="-20" dirty="0">
                <a:latin typeface="Calibri"/>
                <a:cs typeface="Calibri"/>
              </a:rPr>
              <a:t>examples</a:t>
            </a:r>
            <a:r>
              <a:rPr sz="2800" spc="15" dirty="0">
                <a:latin typeface="Calibri"/>
                <a:cs typeface="Calibri"/>
              </a:rPr>
              <a:t> </a:t>
            </a:r>
            <a:r>
              <a:rPr sz="2800" spc="-5" dirty="0">
                <a:latin typeface="Calibri"/>
                <a:cs typeface="Calibri"/>
              </a:rPr>
              <a:t>of</a:t>
            </a:r>
            <a:r>
              <a:rPr sz="2800" dirty="0">
                <a:latin typeface="Calibri"/>
                <a:cs typeface="Calibri"/>
              </a:rPr>
              <a:t> </a:t>
            </a:r>
            <a:r>
              <a:rPr sz="2800" spc="-15" dirty="0">
                <a:latin typeface="Calibri"/>
                <a:cs typeface="Calibri"/>
              </a:rPr>
              <a:t>threat</a:t>
            </a:r>
            <a:r>
              <a:rPr sz="2800" spc="5" dirty="0">
                <a:latin typeface="Calibri"/>
                <a:cs typeface="Calibri"/>
              </a:rPr>
              <a:t> </a:t>
            </a:r>
            <a:r>
              <a:rPr sz="2800" spc="-15" dirty="0">
                <a:latin typeface="Calibri"/>
                <a:cs typeface="Calibri"/>
              </a:rPr>
              <a:t>actors</a:t>
            </a:r>
            <a:r>
              <a:rPr sz="2800" dirty="0">
                <a:latin typeface="Calibri"/>
                <a:cs typeface="Calibri"/>
              </a:rPr>
              <a:t> </a:t>
            </a:r>
            <a:r>
              <a:rPr sz="2800" spc="-20" dirty="0">
                <a:latin typeface="Calibri"/>
                <a:cs typeface="Calibri"/>
              </a:rPr>
              <a:t>you</a:t>
            </a:r>
            <a:r>
              <a:rPr sz="2800" spc="20" dirty="0">
                <a:latin typeface="Calibri"/>
                <a:cs typeface="Calibri"/>
              </a:rPr>
              <a:t> </a:t>
            </a:r>
            <a:r>
              <a:rPr sz="2800" spc="-25" dirty="0">
                <a:latin typeface="Calibri"/>
                <a:cs typeface="Calibri"/>
              </a:rPr>
              <a:t>have</a:t>
            </a:r>
            <a:r>
              <a:rPr sz="2800" dirty="0">
                <a:latin typeface="Calibri"/>
                <a:cs typeface="Calibri"/>
              </a:rPr>
              <a:t> </a:t>
            </a:r>
            <a:r>
              <a:rPr sz="2800" spc="-15" dirty="0">
                <a:latin typeface="Calibri"/>
                <a:cs typeface="Calibri"/>
              </a:rPr>
              <a:t>heard</a:t>
            </a:r>
            <a:r>
              <a:rPr sz="2800" spc="15" dirty="0">
                <a:latin typeface="Calibri"/>
                <a:cs typeface="Calibri"/>
              </a:rPr>
              <a:t> </a:t>
            </a:r>
            <a:r>
              <a:rPr sz="2800" spc="-10" dirty="0">
                <a:latin typeface="Calibri"/>
                <a:cs typeface="Calibri"/>
              </a:rPr>
              <a:t>of?</a:t>
            </a:r>
            <a:endParaRPr sz="2800">
              <a:latin typeface="Calibri"/>
              <a:cs typeface="Calibri"/>
            </a:endParaRPr>
          </a:p>
        </p:txBody>
      </p:sp>
      <p:sp>
        <p:nvSpPr>
          <p:cNvPr id="6" name="Footer Placeholder 5">
            <a:extLst>
              <a:ext uri="{FF2B5EF4-FFF2-40B4-BE49-F238E27FC236}">
                <a16:creationId xmlns:a16="http://schemas.microsoft.com/office/drawing/2014/main" id="{82300F5B-A661-4630-AA54-9B0F6C649A85}"/>
              </a:ext>
            </a:extLst>
          </p:cNvPr>
          <p:cNvSpPr>
            <a:spLocks noGrp="1"/>
          </p:cNvSpPr>
          <p:nvPr>
            <p:ph type="ftr" sz="quarter" idx="5"/>
          </p:nvPr>
        </p:nvSpPr>
        <p:spPr/>
        <p:txBody>
          <a:bodyPr/>
          <a:lstStyle/>
          <a:p>
            <a:pPr>
              <a:lnSpc>
                <a:spcPts val="1710"/>
              </a:lnSpc>
            </a:pPr>
            <a:r>
              <a:rPr lang="en-US" spc="-10"/>
              <a:t>Real-world systems: ethical hacking practicum – UW Summer 2021</a:t>
            </a:r>
            <a:endParaRPr lang="en-US" spc="-5"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8109A-7AB2-4FF8-8DD2-0884C40290FE}"/>
              </a:ext>
            </a:extLst>
          </p:cNvPr>
          <p:cNvSpPr>
            <a:spLocks noGrp="1"/>
          </p:cNvSpPr>
          <p:nvPr>
            <p:ph type="title"/>
          </p:nvPr>
        </p:nvSpPr>
        <p:spPr>
          <a:xfrm>
            <a:off x="916939" y="164677"/>
            <a:ext cx="10358120" cy="677108"/>
          </a:xfrm>
        </p:spPr>
        <p:txBody>
          <a:bodyPr/>
          <a:lstStyle/>
          <a:p>
            <a:r>
              <a:rPr lang="en-US" dirty="0"/>
              <a:t>Pentest Reporting – Technical writing</a:t>
            </a:r>
          </a:p>
        </p:txBody>
      </p:sp>
      <p:sp>
        <p:nvSpPr>
          <p:cNvPr id="3" name="Text Placeholder 2">
            <a:extLst>
              <a:ext uri="{FF2B5EF4-FFF2-40B4-BE49-F238E27FC236}">
                <a16:creationId xmlns:a16="http://schemas.microsoft.com/office/drawing/2014/main" id="{88CDB13D-D6F4-4D1B-B93C-EE2550A9C650}"/>
              </a:ext>
            </a:extLst>
          </p:cNvPr>
          <p:cNvSpPr>
            <a:spLocks noGrp="1"/>
          </p:cNvSpPr>
          <p:nvPr>
            <p:ph type="body" idx="1"/>
          </p:nvPr>
        </p:nvSpPr>
        <p:spPr>
          <a:xfrm>
            <a:off x="916939" y="1063172"/>
            <a:ext cx="10358120" cy="5262979"/>
          </a:xfrm>
        </p:spPr>
        <p:txBody>
          <a:bodyPr/>
          <a:lstStyle/>
          <a:p>
            <a:r>
              <a:rPr lang="en-US" dirty="0"/>
              <a:t>Example: </a:t>
            </a:r>
            <a:r>
              <a:rPr lang="en-US" dirty="0">
                <a:hlinkClick r:id="rId3"/>
              </a:rPr>
              <a:t>https://owasp.org/www-community/attacks/xss/</a:t>
            </a:r>
            <a:r>
              <a:rPr lang="en-US" dirty="0"/>
              <a:t> </a:t>
            </a:r>
          </a:p>
          <a:p>
            <a:endParaRPr lang="en-US" dirty="0"/>
          </a:p>
          <a:p>
            <a:pPr algn="l"/>
            <a:r>
              <a:rPr lang="en-US" dirty="0"/>
              <a:t>“</a:t>
            </a:r>
            <a:r>
              <a:rPr lang="en-US" b="0" i="1" dirty="0">
                <a:solidFill>
                  <a:srgbClr val="000000"/>
                </a:solidFill>
                <a:effectLst/>
                <a:latin typeface="roboto" panose="02000000000000000000" pitchFamily="2" charset="0"/>
              </a:rPr>
              <a:t>Cross-Site Scripting (XSS) attacks are a type of injection, in which malicious scripts are injected into otherwise benign and trusted websites. XSS attacks occur when an attacker uses a web application to send malicious code, generally in the form of a browser side script, to a different end user. Flaws that allow these attacks to succeed are quite widespread and occur anywhere a web application uses input from a user within the output it generates without validating or encoding it.</a:t>
            </a:r>
          </a:p>
          <a:p>
            <a:pPr algn="l"/>
            <a:r>
              <a:rPr lang="en-US" b="0" i="1" dirty="0">
                <a:solidFill>
                  <a:srgbClr val="000000"/>
                </a:solidFill>
                <a:effectLst/>
                <a:latin typeface="roboto" panose="02000000000000000000" pitchFamily="2" charset="0"/>
              </a:rPr>
              <a:t>An attacker can use XSS to send a malicious script to an unsuspecting user. The end user’s browser has no way to know that the script should not be trusted, and will execute the script. Because it thinks the script came from a trusted source, the malicious script can access any cookies, session tokens, or other sensitive information retained by the browser and used with that site. These scripts can even rewrite the content of the HTML page. For more details on the different types of XSS flaws, see: </a:t>
            </a:r>
            <a:r>
              <a:rPr lang="en-US" b="0" i="1" u="sng" dirty="0">
                <a:solidFill>
                  <a:srgbClr val="2B88E2"/>
                </a:solidFill>
                <a:effectLst/>
                <a:latin typeface="roboto" panose="02000000000000000000" pitchFamily="2" charset="0"/>
                <a:hlinkClick r:id="rId4"/>
              </a:rPr>
              <a:t>Types of Cross-Site Scripting</a:t>
            </a:r>
            <a:r>
              <a:rPr lang="en-US" b="0" i="1" dirty="0">
                <a:solidFill>
                  <a:srgbClr val="000000"/>
                </a:solidFill>
                <a:effectLst/>
                <a:latin typeface="roboto" panose="02000000000000000000" pitchFamily="2" charset="0"/>
              </a:rPr>
              <a:t>.”</a:t>
            </a:r>
          </a:p>
          <a:p>
            <a:pPr algn="l"/>
            <a:endParaRPr lang="en-US" dirty="0">
              <a:solidFill>
                <a:srgbClr val="000000"/>
              </a:solidFill>
              <a:latin typeface="roboto" panose="02000000000000000000" pitchFamily="2" charset="0"/>
            </a:endParaRPr>
          </a:p>
          <a:p>
            <a:pPr marL="285750" indent="-285750" algn="l">
              <a:buFont typeface="Arial" panose="020B0604020202020204" pitchFamily="34" charset="0"/>
              <a:buChar char="•"/>
            </a:pPr>
            <a:r>
              <a:rPr lang="en-US" dirty="0">
                <a:solidFill>
                  <a:srgbClr val="000000"/>
                </a:solidFill>
                <a:latin typeface="roboto" panose="02000000000000000000" pitchFamily="2" charset="0"/>
              </a:rPr>
              <a:t>What does a “non security” person care about?</a:t>
            </a:r>
          </a:p>
          <a:p>
            <a:pPr marL="742950" lvl="1" indent="-285750" algn="l">
              <a:buFont typeface="Arial" panose="020B0604020202020204" pitchFamily="34" charset="0"/>
              <a:buChar char="•"/>
            </a:pPr>
            <a:r>
              <a:rPr lang="en-US" dirty="0">
                <a:solidFill>
                  <a:srgbClr val="000000"/>
                </a:solidFill>
                <a:latin typeface="roboto" panose="02000000000000000000" pitchFamily="2" charset="0"/>
              </a:rPr>
              <a:t>Why should I care, how does it affect me, how do I avoid this</a:t>
            </a:r>
          </a:p>
          <a:p>
            <a:pPr marL="1200150" lvl="2" indent="-285750" algn="l">
              <a:buFont typeface="Arial" panose="020B0604020202020204" pitchFamily="34" charset="0"/>
              <a:buChar char="•"/>
            </a:pPr>
            <a:r>
              <a:rPr lang="en-US" dirty="0">
                <a:solidFill>
                  <a:srgbClr val="000000"/>
                </a:solidFill>
                <a:latin typeface="roboto" panose="02000000000000000000" pitchFamily="2" charset="0"/>
              </a:rPr>
              <a:t>Summarize -&gt; “</a:t>
            </a:r>
            <a:r>
              <a:rPr lang="en-US" i="1" dirty="0">
                <a:solidFill>
                  <a:srgbClr val="000000"/>
                </a:solidFill>
                <a:latin typeface="roboto" panose="02000000000000000000" pitchFamily="2" charset="0"/>
              </a:rPr>
              <a:t>Customer data or access can be stolen simply by them viewing/seeing an arbitrary webpage</a:t>
            </a:r>
            <a:r>
              <a:rPr lang="en-US" dirty="0">
                <a:solidFill>
                  <a:srgbClr val="000000"/>
                </a:solidFill>
                <a:latin typeface="roboto" panose="02000000000000000000" pitchFamily="2" charset="0"/>
              </a:rPr>
              <a:t>.”</a:t>
            </a:r>
            <a:endParaRPr lang="en-US" dirty="0"/>
          </a:p>
          <a:p>
            <a:endParaRPr lang="en-US" dirty="0"/>
          </a:p>
        </p:txBody>
      </p:sp>
      <p:sp>
        <p:nvSpPr>
          <p:cNvPr id="4" name="Footer Placeholder 3">
            <a:extLst>
              <a:ext uri="{FF2B5EF4-FFF2-40B4-BE49-F238E27FC236}">
                <a16:creationId xmlns:a16="http://schemas.microsoft.com/office/drawing/2014/main" id="{BCF57052-7B59-40DB-9818-0DB6A6750185}"/>
              </a:ext>
            </a:extLst>
          </p:cNvPr>
          <p:cNvSpPr>
            <a:spLocks noGrp="1"/>
          </p:cNvSpPr>
          <p:nvPr>
            <p:ph type="ftr" sz="quarter" idx="5"/>
          </p:nvPr>
        </p:nvSpPr>
        <p:spPr/>
        <p:txBody>
          <a:bodyPr/>
          <a:lstStyle/>
          <a:p>
            <a:pPr>
              <a:lnSpc>
                <a:spcPts val="1710"/>
              </a:lnSpc>
            </a:pPr>
            <a:r>
              <a:rPr lang="en-US" spc="-10"/>
              <a:t>Real-world systems: ethical hacking practicum – UW Summer 2021</a:t>
            </a:r>
            <a:endParaRPr lang="en-US" spc="-5" dirty="0"/>
          </a:p>
        </p:txBody>
      </p:sp>
    </p:spTree>
    <p:extLst>
      <p:ext uri="{BB962C8B-B14F-4D97-AF65-F5344CB8AC3E}">
        <p14:creationId xmlns:p14="http://schemas.microsoft.com/office/powerpoint/2010/main" val="3021298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8109A-7AB2-4FF8-8DD2-0884C40290FE}"/>
              </a:ext>
            </a:extLst>
          </p:cNvPr>
          <p:cNvSpPr>
            <a:spLocks noGrp="1"/>
          </p:cNvSpPr>
          <p:nvPr>
            <p:ph type="title"/>
          </p:nvPr>
        </p:nvSpPr>
        <p:spPr>
          <a:xfrm>
            <a:off x="916939" y="164677"/>
            <a:ext cx="10358120" cy="677108"/>
          </a:xfrm>
        </p:spPr>
        <p:txBody>
          <a:bodyPr/>
          <a:lstStyle/>
          <a:p>
            <a:r>
              <a:rPr lang="en-US" dirty="0"/>
              <a:t>Pentest Reporting – Technical writing</a:t>
            </a:r>
          </a:p>
        </p:txBody>
      </p:sp>
      <p:sp>
        <p:nvSpPr>
          <p:cNvPr id="3" name="Text Placeholder 2">
            <a:extLst>
              <a:ext uri="{FF2B5EF4-FFF2-40B4-BE49-F238E27FC236}">
                <a16:creationId xmlns:a16="http://schemas.microsoft.com/office/drawing/2014/main" id="{88CDB13D-D6F4-4D1B-B93C-EE2550A9C650}"/>
              </a:ext>
            </a:extLst>
          </p:cNvPr>
          <p:cNvSpPr>
            <a:spLocks noGrp="1"/>
          </p:cNvSpPr>
          <p:nvPr>
            <p:ph type="body" idx="1"/>
          </p:nvPr>
        </p:nvSpPr>
        <p:spPr>
          <a:xfrm>
            <a:off x="916939" y="1063172"/>
            <a:ext cx="10358120" cy="5262979"/>
          </a:xfrm>
        </p:spPr>
        <p:txBody>
          <a:bodyPr/>
          <a:lstStyle/>
          <a:p>
            <a:r>
              <a:rPr lang="en-US" dirty="0"/>
              <a:t>Example: </a:t>
            </a:r>
            <a:r>
              <a:rPr lang="en-US" dirty="0">
                <a:hlinkClick r:id="rId3"/>
              </a:rPr>
              <a:t>https://cheatsheetseries.owasp.org/cheatsheets/Cross_Site_Scripting_Prevention_Cheat_Sheet.html</a:t>
            </a:r>
            <a:r>
              <a:rPr lang="en-US" dirty="0"/>
              <a:t>  </a:t>
            </a:r>
          </a:p>
          <a:p>
            <a:pPr algn="l"/>
            <a:r>
              <a:rPr lang="en-US" dirty="0"/>
              <a:t>“</a:t>
            </a:r>
            <a:r>
              <a:rPr lang="en-US" i="1" dirty="0"/>
              <a:t>HTML entity encoding is okay for untrusted data that you put in the body of the HTML document, such as inside a &lt;div&gt; tag. It even sort of works for untrusted data that goes into attributes, particularly if you're religious about using quotes around your attributes...deny all - don't put untrusted data into your HTML document unless it is within one of the slots defined in Rule #1 through Rule #5...Rule #1 is for when you want to put untrusted data directly into the HTML body somewhere. This includes inside normal tags like div, p, b, td, etc. Rule #2 is for putting untrusted data into HTML attribute values like width, name, value, etc.... … …</a:t>
            </a:r>
            <a:r>
              <a:rPr lang="en-US" b="0" i="1" dirty="0">
                <a:solidFill>
                  <a:srgbClr val="000000"/>
                </a:solidFill>
                <a:effectLst/>
                <a:latin typeface="roboto" panose="02000000000000000000" pitchFamily="2" charset="0"/>
              </a:rPr>
              <a:t>.”</a:t>
            </a:r>
          </a:p>
          <a:p>
            <a:pPr algn="l"/>
            <a:endParaRPr lang="en-US" dirty="0">
              <a:solidFill>
                <a:srgbClr val="000000"/>
              </a:solidFill>
              <a:latin typeface="roboto" panose="02000000000000000000" pitchFamily="2" charset="0"/>
            </a:endParaRPr>
          </a:p>
          <a:p>
            <a:pPr marL="285750" indent="-285750" algn="l">
              <a:buFont typeface="Arial" panose="020B0604020202020204" pitchFamily="34" charset="0"/>
              <a:buChar char="•"/>
            </a:pPr>
            <a:r>
              <a:rPr lang="en-US" dirty="0">
                <a:solidFill>
                  <a:srgbClr val="000000"/>
                </a:solidFill>
                <a:latin typeface="roboto" panose="02000000000000000000" pitchFamily="2" charset="0"/>
              </a:rPr>
              <a:t>How should a “non security” person fix this?</a:t>
            </a:r>
          </a:p>
          <a:p>
            <a:pPr marL="742950" lvl="1" indent="-285750" algn="l">
              <a:buFont typeface="Arial" panose="020B0604020202020204" pitchFamily="34" charset="0"/>
              <a:buChar char="•"/>
            </a:pPr>
            <a:r>
              <a:rPr lang="en-US" dirty="0">
                <a:solidFill>
                  <a:srgbClr val="000000"/>
                </a:solidFill>
                <a:latin typeface="roboto" panose="02000000000000000000" pitchFamily="2" charset="0"/>
              </a:rPr>
              <a:t>Summarize -&gt; “</a:t>
            </a:r>
            <a:r>
              <a:rPr lang="en-US" sz="1800" b="0" i="0" u="none" strike="noStrike" dirty="0">
                <a:solidFill>
                  <a:srgbClr val="000000"/>
                </a:solidFill>
                <a:effectLst/>
                <a:latin typeface="Arial" panose="020B0604020202020204" pitchFamily="34" charset="0"/>
              </a:rPr>
              <a:t>Any data which can be touched by a user, passes through their browser, or can be influenced by a user should be considered “untrusted”. We use untrusted data to insert it into the code of the UI to populate messages. However, that data being untrusted, can contain “code”. The web browser which displays this to the victim has no way to differentiate the legitimate code of the application from code introduced by the malicious data. As such it executes and has any capabilities that the application code itself has. As much as possible do not allow leverage untrusted data, if this is necessary ensure a strong “encoding” mechanism should leveraged as appropriate for the situation. Examples, technical details, and industry practices can be found in &lt;insert OWASP reference here&gt;.”</a:t>
            </a:r>
            <a:endParaRPr lang="en-US" dirty="0"/>
          </a:p>
          <a:p>
            <a:endParaRPr lang="en-US" dirty="0"/>
          </a:p>
        </p:txBody>
      </p:sp>
      <p:sp>
        <p:nvSpPr>
          <p:cNvPr id="4" name="Footer Placeholder 3">
            <a:extLst>
              <a:ext uri="{FF2B5EF4-FFF2-40B4-BE49-F238E27FC236}">
                <a16:creationId xmlns:a16="http://schemas.microsoft.com/office/drawing/2014/main" id="{BCF57052-7B59-40DB-9818-0DB6A6750185}"/>
              </a:ext>
            </a:extLst>
          </p:cNvPr>
          <p:cNvSpPr>
            <a:spLocks noGrp="1"/>
          </p:cNvSpPr>
          <p:nvPr>
            <p:ph type="ftr" sz="quarter" idx="5"/>
          </p:nvPr>
        </p:nvSpPr>
        <p:spPr/>
        <p:txBody>
          <a:bodyPr/>
          <a:lstStyle/>
          <a:p>
            <a:pPr>
              <a:lnSpc>
                <a:spcPts val="1710"/>
              </a:lnSpc>
            </a:pPr>
            <a:r>
              <a:rPr lang="en-US" spc="-10"/>
              <a:t>Real-world systems: ethical hacking practicum – UW Summer 2021</a:t>
            </a:r>
            <a:endParaRPr lang="en-US" spc="-5" dirty="0"/>
          </a:p>
        </p:txBody>
      </p:sp>
    </p:spTree>
    <p:extLst>
      <p:ext uri="{BB962C8B-B14F-4D97-AF65-F5344CB8AC3E}">
        <p14:creationId xmlns:p14="http://schemas.microsoft.com/office/powerpoint/2010/main" val="3564766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09902" y="2594737"/>
            <a:ext cx="2572385" cy="696595"/>
          </a:xfrm>
          <a:prstGeom prst="rect">
            <a:avLst/>
          </a:prstGeom>
        </p:spPr>
        <p:txBody>
          <a:bodyPr vert="horz" wrap="square" lIns="0" tIns="13335" rIns="0" bIns="0" rtlCol="0">
            <a:spAutoFit/>
          </a:bodyPr>
          <a:lstStyle/>
          <a:p>
            <a:pPr marL="12700">
              <a:lnSpc>
                <a:spcPct val="100000"/>
              </a:lnSpc>
              <a:spcBef>
                <a:spcPts val="105"/>
              </a:spcBef>
            </a:pPr>
            <a:r>
              <a:rPr b="0" spc="-5" dirty="0">
                <a:latin typeface="Calibri"/>
                <a:cs typeface="Calibri"/>
              </a:rPr>
              <a:t>Questions?</a:t>
            </a:r>
          </a:p>
        </p:txBody>
      </p:sp>
      <p:sp>
        <p:nvSpPr>
          <p:cNvPr id="5" name="Footer Placeholder 4">
            <a:extLst>
              <a:ext uri="{FF2B5EF4-FFF2-40B4-BE49-F238E27FC236}">
                <a16:creationId xmlns:a16="http://schemas.microsoft.com/office/drawing/2014/main" id="{3BCAAA1D-9C09-48A5-B96C-034876A78B35}"/>
              </a:ext>
            </a:extLst>
          </p:cNvPr>
          <p:cNvSpPr>
            <a:spLocks noGrp="1"/>
          </p:cNvSpPr>
          <p:nvPr>
            <p:ph type="ftr" sz="quarter" idx="5"/>
          </p:nvPr>
        </p:nvSpPr>
        <p:spPr/>
        <p:txBody>
          <a:bodyPr/>
          <a:lstStyle/>
          <a:p>
            <a:pPr>
              <a:lnSpc>
                <a:spcPts val="1710"/>
              </a:lnSpc>
            </a:pPr>
            <a:r>
              <a:rPr lang="en-US" spc="-10"/>
              <a:t>Real-world systems: ethical hacking practicum – UW Summer 2021</a:t>
            </a:r>
            <a:endParaRPr lang="en-US" spc="-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84498"/>
            <a:ext cx="9979660" cy="574040"/>
          </a:xfrm>
          <a:prstGeom prst="rect">
            <a:avLst/>
          </a:prstGeom>
        </p:spPr>
        <p:txBody>
          <a:bodyPr vert="horz" wrap="square" lIns="0" tIns="12700" rIns="0" bIns="0" rtlCol="0">
            <a:spAutoFit/>
          </a:bodyPr>
          <a:lstStyle/>
          <a:p>
            <a:pPr marL="12700">
              <a:lnSpc>
                <a:spcPct val="100000"/>
              </a:lnSpc>
              <a:spcBef>
                <a:spcPts val="100"/>
              </a:spcBef>
            </a:pPr>
            <a:r>
              <a:rPr sz="3600" spc="-10" dirty="0"/>
              <a:t>APT</a:t>
            </a:r>
            <a:r>
              <a:rPr sz="3600" spc="-20" dirty="0"/>
              <a:t> </a:t>
            </a:r>
            <a:r>
              <a:rPr sz="3600" dirty="0"/>
              <a:t>1</a:t>
            </a:r>
            <a:r>
              <a:rPr sz="3600" spc="5" dirty="0"/>
              <a:t> </a:t>
            </a:r>
            <a:r>
              <a:rPr sz="3600" dirty="0"/>
              <a:t>-</a:t>
            </a:r>
            <a:r>
              <a:rPr sz="3600" spc="-10" dirty="0"/>
              <a:t> </a:t>
            </a:r>
            <a:r>
              <a:rPr sz="3600" spc="-5" dirty="0"/>
              <a:t>Exposing</a:t>
            </a:r>
            <a:r>
              <a:rPr sz="3600" dirty="0"/>
              <a:t> </a:t>
            </a:r>
            <a:r>
              <a:rPr sz="3600" spc="-5" dirty="0"/>
              <a:t>One of</a:t>
            </a:r>
            <a:r>
              <a:rPr sz="3600" spc="5" dirty="0"/>
              <a:t> </a:t>
            </a:r>
            <a:r>
              <a:rPr sz="3600" spc="-35" dirty="0"/>
              <a:t>China’s</a:t>
            </a:r>
            <a:r>
              <a:rPr sz="3600" spc="-5" dirty="0"/>
              <a:t> Cyber Espionage Units</a:t>
            </a:r>
            <a:endParaRPr sz="3600"/>
          </a:p>
        </p:txBody>
      </p:sp>
      <p:sp>
        <p:nvSpPr>
          <p:cNvPr id="3" name="object 3"/>
          <p:cNvSpPr txBox="1"/>
          <p:nvPr/>
        </p:nvSpPr>
        <p:spPr>
          <a:xfrm>
            <a:off x="916939" y="1549030"/>
            <a:ext cx="7323455" cy="2988310"/>
          </a:xfrm>
          <a:prstGeom prst="rect">
            <a:avLst/>
          </a:prstGeom>
        </p:spPr>
        <p:txBody>
          <a:bodyPr vert="horz" wrap="square" lIns="0" tIns="163830" rIns="0" bIns="0" rtlCol="0">
            <a:spAutoFit/>
          </a:bodyPr>
          <a:lstStyle/>
          <a:p>
            <a:pPr marL="12700">
              <a:lnSpc>
                <a:spcPct val="100000"/>
              </a:lnSpc>
              <a:spcBef>
                <a:spcPts val="1290"/>
              </a:spcBef>
            </a:pPr>
            <a:r>
              <a:rPr sz="2800" spc="-5" dirty="0">
                <a:latin typeface="Calibri"/>
                <a:cs typeface="Calibri"/>
              </a:rPr>
              <a:t>Some</a:t>
            </a:r>
            <a:r>
              <a:rPr sz="2800" spc="-10" dirty="0">
                <a:latin typeface="Calibri"/>
                <a:cs typeface="Calibri"/>
              </a:rPr>
              <a:t> </a:t>
            </a:r>
            <a:r>
              <a:rPr sz="2800" spc="-40" dirty="0">
                <a:latin typeface="Calibri"/>
                <a:cs typeface="Calibri"/>
              </a:rPr>
              <a:t>key</a:t>
            </a:r>
            <a:r>
              <a:rPr sz="2800" spc="-15" dirty="0">
                <a:latin typeface="Calibri"/>
                <a:cs typeface="Calibri"/>
              </a:rPr>
              <a:t> </a:t>
            </a:r>
            <a:r>
              <a:rPr sz="2800" spc="-10" dirty="0">
                <a:latin typeface="Calibri"/>
                <a:cs typeface="Calibri"/>
              </a:rPr>
              <a:t>points</a:t>
            </a:r>
            <a:r>
              <a:rPr sz="2800" spc="15" dirty="0">
                <a:latin typeface="Calibri"/>
                <a:cs typeface="Calibri"/>
              </a:rPr>
              <a:t> </a:t>
            </a:r>
            <a:r>
              <a:rPr sz="2800" spc="-20" dirty="0">
                <a:latin typeface="Calibri"/>
                <a:cs typeface="Calibri"/>
              </a:rPr>
              <a:t>from</a:t>
            </a:r>
            <a:r>
              <a:rPr sz="2800" dirty="0">
                <a:latin typeface="Calibri"/>
                <a:cs typeface="Calibri"/>
              </a:rPr>
              <a:t> </a:t>
            </a:r>
            <a:r>
              <a:rPr sz="2800" spc="-15" dirty="0">
                <a:latin typeface="Calibri"/>
                <a:cs typeface="Calibri"/>
              </a:rPr>
              <a:t>Mandiant’s</a:t>
            </a:r>
            <a:r>
              <a:rPr sz="2800" spc="45" dirty="0">
                <a:latin typeface="Calibri"/>
                <a:cs typeface="Calibri"/>
              </a:rPr>
              <a:t> </a:t>
            </a:r>
            <a:r>
              <a:rPr sz="2800" spc="-10" dirty="0">
                <a:latin typeface="Calibri"/>
                <a:cs typeface="Calibri"/>
              </a:rPr>
              <a:t>report:</a:t>
            </a:r>
            <a:endParaRPr sz="2800">
              <a:latin typeface="Calibri"/>
              <a:cs typeface="Calibri"/>
            </a:endParaRPr>
          </a:p>
          <a:p>
            <a:pPr marL="241300" marR="112395" indent="-228600">
              <a:lnSpc>
                <a:spcPct val="100000"/>
              </a:lnSpc>
              <a:spcBef>
                <a:spcPts val="860"/>
              </a:spcBef>
              <a:buFont typeface="Arial"/>
              <a:buChar char="•"/>
              <a:tabLst>
                <a:tab pos="240665" algn="l"/>
                <a:tab pos="241300" algn="l"/>
              </a:tabLst>
            </a:pPr>
            <a:r>
              <a:rPr sz="2000" spc="-5" dirty="0">
                <a:latin typeface="Calibri"/>
                <a:cs typeface="Calibri"/>
              </a:rPr>
              <a:t>“Our</a:t>
            </a:r>
            <a:r>
              <a:rPr sz="2000" spc="-15" dirty="0">
                <a:latin typeface="Calibri"/>
                <a:cs typeface="Calibri"/>
              </a:rPr>
              <a:t> </a:t>
            </a:r>
            <a:r>
              <a:rPr sz="2000" spc="-5" dirty="0">
                <a:latin typeface="Calibri"/>
                <a:cs typeface="Calibri"/>
              </a:rPr>
              <a:t>analysis</a:t>
            </a:r>
            <a:r>
              <a:rPr sz="2000" spc="15" dirty="0">
                <a:latin typeface="Calibri"/>
                <a:cs typeface="Calibri"/>
              </a:rPr>
              <a:t> </a:t>
            </a:r>
            <a:r>
              <a:rPr sz="2000" dirty="0">
                <a:latin typeface="Calibri"/>
                <a:cs typeface="Calibri"/>
              </a:rPr>
              <a:t>has </a:t>
            </a:r>
            <a:r>
              <a:rPr sz="2000" spc="-5" dirty="0">
                <a:latin typeface="Calibri"/>
                <a:cs typeface="Calibri"/>
              </a:rPr>
              <a:t>led</a:t>
            </a:r>
            <a:r>
              <a:rPr sz="2000" spc="10" dirty="0">
                <a:latin typeface="Calibri"/>
                <a:cs typeface="Calibri"/>
              </a:rPr>
              <a:t> </a:t>
            </a:r>
            <a:r>
              <a:rPr sz="2000" dirty="0">
                <a:latin typeface="Calibri"/>
                <a:cs typeface="Calibri"/>
              </a:rPr>
              <a:t>us</a:t>
            </a:r>
            <a:r>
              <a:rPr sz="2000" spc="-10" dirty="0">
                <a:latin typeface="Calibri"/>
                <a:cs typeface="Calibri"/>
              </a:rPr>
              <a:t> </a:t>
            </a:r>
            <a:r>
              <a:rPr sz="2000" spc="-15" dirty="0">
                <a:latin typeface="Calibri"/>
                <a:cs typeface="Calibri"/>
              </a:rPr>
              <a:t>to</a:t>
            </a:r>
            <a:r>
              <a:rPr sz="2000" spc="5" dirty="0">
                <a:latin typeface="Calibri"/>
                <a:cs typeface="Calibri"/>
              </a:rPr>
              <a:t> </a:t>
            </a:r>
            <a:r>
              <a:rPr sz="2000" spc="-5" dirty="0">
                <a:latin typeface="Calibri"/>
                <a:cs typeface="Calibri"/>
              </a:rPr>
              <a:t>conclude</a:t>
            </a:r>
            <a:r>
              <a:rPr sz="2000" spc="-20" dirty="0">
                <a:latin typeface="Calibri"/>
                <a:cs typeface="Calibri"/>
              </a:rPr>
              <a:t> </a:t>
            </a:r>
            <a:r>
              <a:rPr sz="2000" spc="-5" dirty="0">
                <a:latin typeface="Calibri"/>
                <a:cs typeface="Calibri"/>
              </a:rPr>
              <a:t>that</a:t>
            </a:r>
            <a:r>
              <a:rPr sz="2000" spc="5" dirty="0">
                <a:latin typeface="Calibri"/>
                <a:cs typeface="Calibri"/>
              </a:rPr>
              <a:t> </a:t>
            </a:r>
            <a:r>
              <a:rPr sz="2000" spc="-5" dirty="0">
                <a:latin typeface="Calibri"/>
                <a:cs typeface="Calibri"/>
              </a:rPr>
              <a:t>APT1 is</a:t>
            </a:r>
            <a:r>
              <a:rPr sz="2000" spc="15" dirty="0">
                <a:latin typeface="Calibri"/>
                <a:cs typeface="Calibri"/>
              </a:rPr>
              <a:t> </a:t>
            </a:r>
            <a:r>
              <a:rPr sz="2000" spc="-15" dirty="0">
                <a:latin typeface="Calibri"/>
                <a:cs typeface="Calibri"/>
              </a:rPr>
              <a:t>likely</a:t>
            </a:r>
            <a:r>
              <a:rPr sz="2000" spc="10" dirty="0">
                <a:latin typeface="Calibri"/>
                <a:cs typeface="Calibri"/>
              </a:rPr>
              <a:t> </a:t>
            </a:r>
            <a:r>
              <a:rPr sz="2000" spc="-10" dirty="0">
                <a:latin typeface="Calibri"/>
                <a:cs typeface="Calibri"/>
              </a:rPr>
              <a:t>government- </a:t>
            </a:r>
            <a:r>
              <a:rPr sz="2000" spc="-434" dirty="0">
                <a:latin typeface="Calibri"/>
                <a:cs typeface="Calibri"/>
              </a:rPr>
              <a:t> </a:t>
            </a:r>
            <a:r>
              <a:rPr sz="2000" spc="-5" dirty="0">
                <a:latin typeface="Calibri"/>
                <a:cs typeface="Calibri"/>
              </a:rPr>
              <a:t>sponsored </a:t>
            </a:r>
            <a:r>
              <a:rPr sz="2000" dirty="0">
                <a:latin typeface="Calibri"/>
                <a:cs typeface="Calibri"/>
              </a:rPr>
              <a:t>and</a:t>
            </a:r>
            <a:r>
              <a:rPr sz="2000" spc="-20" dirty="0">
                <a:latin typeface="Calibri"/>
                <a:cs typeface="Calibri"/>
              </a:rPr>
              <a:t> </a:t>
            </a:r>
            <a:r>
              <a:rPr sz="2000" dirty="0">
                <a:latin typeface="Calibri"/>
                <a:cs typeface="Calibri"/>
              </a:rPr>
              <a:t>one</a:t>
            </a:r>
            <a:r>
              <a:rPr sz="2000" spc="-10" dirty="0">
                <a:latin typeface="Calibri"/>
                <a:cs typeface="Calibri"/>
              </a:rPr>
              <a:t> </a:t>
            </a:r>
            <a:r>
              <a:rPr sz="2000" spc="-5" dirty="0">
                <a:latin typeface="Calibri"/>
                <a:cs typeface="Calibri"/>
              </a:rPr>
              <a:t>of</a:t>
            </a:r>
            <a:r>
              <a:rPr sz="2000" spc="-10" dirty="0">
                <a:latin typeface="Calibri"/>
                <a:cs typeface="Calibri"/>
              </a:rPr>
              <a:t> </a:t>
            </a:r>
            <a:r>
              <a:rPr sz="2000" dirty="0">
                <a:latin typeface="Calibri"/>
                <a:cs typeface="Calibri"/>
              </a:rPr>
              <a:t>the </a:t>
            </a:r>
            <a:r>
              <a:rPr sz="2000" spc="-10" dirty="0">
                <a:latin typeface="Calibri"/>
                <a:cs typeface="Calibri"/>
              </a:rPr>
              <a:t>most</a:t>
            </a:r>
            <a:r>
              <a:rPr sz="2000" dirty="0">
                <a:latin typeface="Calibri"/>
                <a:cs typeface="Calibri"/>
              </a:rPr>
              <a:t> </a:t>
            </a:r>
            <a:r>
              <a:rPr sz="2000" spc="-15" dirty="0">
                <a:latin typeface="Calibri"/>
                <a:cs typeface="Calibri"/>
              </a:rPr>
              <a:t>persistent</a:t>
            </a:r>
            <a:r>
              <a:rPr sz="2000" spc="40" dirty="0">
                <a:latin typeface="Calibri"/>
                <a:cs typeface="Calibri"/>
              </a:rPr>
              <a:t> </a:t>
            </a:r>
            <a:r>
              <a:rPr sz="2000" spc="-5" dirty="0">
                <a:latin typeface="Calibri"/>
                <a:cs typeface="Calibri"/>
              </a:rPr>
              <a:t>of</a:t>
            </a:r>
            <a:r>
              <a:rPr sz="2000" spc="-10" dirty="0">
                <a:latin typeface="Calibri"/>
                <a:cs typeface="Calibri"/>
              </a:rPr>
              <a:t> </a:t>
            </a:r>
            <a:r>
              <a:rPr sz="2000" spc="-20" dirty="0">
                <a:latin typeface="Calibri"/>
                <a:cs typeface="Calibri"/>
              </a:rPr>
              <a:t>China’s</a:t>
            </a:r>
            <a:r>
              <a:rPr sz="2000" spc="-15" dirty="0">
                <a:latin typeface="Calibri"/>
                <a:cs typeface="Calibri"/>
              </a:rPr>
              <a:t> </a:t>
            </a:r>
            <a:r>
              <a:rPr sz="2000" dirty="0">
                <a:latin typeface="Calibri"/>
                <a:cs typeface="Calibri"/>
              </a:rPr>
              <a:t>cyber</a:t>
            </a:r>
            <a:r>
              <a:rPr sz="2000" spc="-25" dirty="0">
                <a:latin typeface="Calibri"/>
                <a:cs typeface="Calibri"/>
              </a:rPr>
              <a:t> </a:t>
            </a:r>
            <a:r>
              <a:rPr sz="2000" spc="-10" dirty="0">
                <a:latin typeface="Calibri"/>
                <a:cs typeface="Calibri"/>
              </a:rPr>
              <a:t>threat </a:t>
            </a:r>
            <a:r>
              <a:rPr sz="2000" spc="-5" dirty="0">
                <a:latin typeface="Calibri"/>
                <a:cs typeface="Calibri"/>
              </a:rPr>
              <a:t> </a:t>
            </a:r>
            <a:r>
              <a:rPr sz="2000" spc="-30" dirty="0">
                <a:latin typeface="Calibri"/>
                <a:cs typeface="Calibri"/>
              </a:rPr>
              <a:t>actors.”</a:t>
            </a:r>
            <a:endParaRPr sz="2000">
              <a:latin typeface="Calibri"/>
              <a:cs typeface="Calibri"/>
            </a:endParaRPr>
          </a:p>
          <a:p>
            <a:pPr>
              <a:lnSpc>
                <a:spcPct val="100000"/>
              </a:lnSpc>
              <a:spcBef>
                <a:spcPts val="35"/>
              </a:spcBef>
              <a:buFont typeface="Arial"/>
              <a:buChar char="•"/>
            </a:pPr>
            <a:endParaRPr sz="2850">
              <a:latin typeface="Calibri"/>
              <a:cs typeface="Calibri"/>
            </a:endParaRPr>
          </a:p>
          <a:p>
            <a:pPr marL="240665" marR="5080" indent="-228600">
              <a:lnSpc>
                <a:spcPct val="100000"/>
              </a:lnSpc>
              <a:buFont typeface="Arial"/>
              <a:buChar char="•"/>
              <a:tabLst>
                <a:tab pos="240665" algn="l"/>
                <a:tab pos="241300" algn="l"/>
              </a:tabLst>
            </a:pPr>
            <a:r>
              <a:rPr sz="2000" spc="-5" dirty="0">
                <a:latin typeface="Calibri"/>
                <a:cs typeface="Calibri"/>
              </a:rPr>
              <a:t>APT1</a:t>
            </a:r>
            <a:r>
              <a:rPr sz="2000" spc="10" dirty="0">
                <a:latin typeface="Calibri"/>
                <a:cs typeface="Calibri"/>
              </a:rPr>
              <a:t> </a:t>
            </a:r>
            <a:r>
              <a:rPr sz="2000" dirty="0">
                <a:latin typeface="Calibri"/>
                <a:cs typeface="Calibri"/>
              </a:rPr>
              <a:t>has</a:t>
            </a:r>
            <a:r>
              <a:rPr sz="2000" spc="5" dirty="0">
                <a:latin typeface="Calibri"/>
                <a:cs typeface="Calibri"/>
              </a:rPr>
              <a:t> </a:t>
            </a:r>
            <a:r>
              <a:rPr sz="2000" spc="-15" dirty="0">
                <a:latin typeface="Calibri"/>
                <a:cs typeface="Calibri"/>
              </a:rPr>
              <a:t>systematically</a:t>
            </a:r>
            <a:r>
              <a:rPr sz="2000" spc="35" dirty="0">
                <a:latin typeface="Calibri"/>
                <a:cs typeface="Calibri"/>
              </a:rPr>
              <a:t> </a:t>
            </a:r>
            <a:r>
              <a:rPr sz="2000" spc="-10" dirty="0">
                <a:latin typeface="Calibri"/>
                <a:cs typeface="Calibri"/>
              </a:rPr>
              <a:t>stolen</a:t>
            </a:r>
            <a:r>
              <a:rPr sz="2000" spc="20" dirty="0">
                <a:latin typeface="Calibri"/>
                <a:cs typeface="Calibri"/>
              </a:rPr>
              <a:t> </a:t>
            </a:r>
            <a:r>
              <a:rPr sz="2000" spc="-5" dirty="0">
                <a:latin typeface="Calibri"/>
                <a:cs typeface="Calibri"/>
              </a:rPr>
              <a:t>hundreds</a:t>
            </a:r>
            <a:r>
              <a:rPr sz="2000" spc="-20" dirty="0">
                <a:latin typeface="Calibri"/>
                <a:cs typeface="Calibri"/>
              </a:rPr>
              <a:t> </a:t>
            </a:r>
            <a:r>
              <a:rPr sz="2000" spc="-5" dirty="0">
                <a:latin typeface="Calibri"/>
                <a:cs typeface="Calibri"/>
              </a:rPr>
              <a:t>of </a:t>
            </a:r>
            <a:r>
              <a:rPr sz="2000" spc="-10" dirty="0">
                <a:latin typeface="Calibri"/>
                <a:cs typeface="Calibri"/>
              </a:rPr>
              <a:t>terabytes</a:t>
            </a:r>
            <a:r>
              <a:rPr sz="2000" spc="5" dirty="0">
                <a:latin typeface="Calibri"/>
                <a:cs typeface="Calibri"/>
              </a:rPr>
              <a:t> </a:t>
            </a:r>
            <a:r>
              <a:rPr sz="2000" spc="-5" dirty="0">
                <a:latin typeface="Calibri"/>
                <a:cs typeface="Calibri"/>
              </a:rPr>
              <a:t>of </a:t>
            </a:r>
            <a:r>
              <a:rPr sz="2000" spc="-15" dirty="0">
                <a:latin typeface="Calibri"/>
                <a:cs typeface="Calibri"/>
              </a:rPr>
              <a:t>data</a:t>
            </a:r>
            <a:r>
              <a:rPr sz="2000" spc="25" dirty="0">
                <a:latin typeface="Calibri"/>
                <a:cs typeface="Calibri"/>
              </a:rPr>
              <a:t> </a:t>
            </a:r>
            <a:r>
              <a:rPr sz="2000" spc="-15" dirty="0">
                <a:latin typeface="Calibri"/>
                <a:cs typeface="Calibri"/>
              </a:rPr>
              <a:t>from</a:t>
            </a:r>
            <a:r>
              <a:rPr sz="2000" dirty="0">
                <a:latin typeface="Calibri"/>
                <a:cs typeface="Calibri"/>
              </a:rPr>
              <a:t> </a:t>
            </a:r>
            <a:r>
              <a:rPr sz="2000" spc="-15" dirty="0">
                <a:latin typeface="Calibri"/>
                <a:cs typeface="Calibri"/>
              </a:rPr>
              <a:t>at </a:t>
            </a:r>
            <a:r>
              <a:rPr sz="2000" spc="-440" dirty="0">
                <a:latin typeface="Calibri"/>
                <a:cs typeface="Calibri"/>
              </a:rPr>
              <a:t> </a:t>
            </a:r>
            <a:r>
              <a:rPr sz="2000" spc="-10" dirty="0">
                <a:latin typeface="Calibri"/>
                <a:cs typeface="Calibri"/>
              </a:rPr>
              <a:t>least</a:t>
            </a:r>
            <a:r>
              <a:rPr sz="2000" spc="20" dirty="0">
                <a:latin typeface="Calibri"/>
                <a:cs typeface="Calibri"/>
              </a:rPr>
              <a:t> </a:t>
            </a:r>
            <a:r>
              <a:rPr sz="2000" dirty="0">
                <a:latin typeface="Calibri"/>
                <a:cs typeface="Calibri"/>
              </a:rPr>
              <a:t>141</a:t>
            </a:r>
            <a:r>
              <a:rPr sz="2000" spc="-30" dirty="0">
                <a:latin typeface="Calibri"/>
                <a:cs typeface="Calibri"/>
              </a:rPr>
              <a:t> </a:t>
            </a:r>
            <a:r>
              <a:rPr sz="2000" spc="-10" dirty="0">
                <a:latin typeface="Calibri"/>
                <a:cs typeface="Calibri"/>
              </a:rPr>
              <a:t>organizations,</a:t>
            </a:r>
            <a:r>
              <a:rPr sz="2000" spc="-5" dirty="0">
                <a:latin typeface="Calibri"/>
                <a:cs typeface="Calibri"/>
              </a:rPr>
              <a:t> </a:t>
            </a:r>
            <a:r>
              <a:rPr sz="2000" dirty="0">
                <a:latin typeface="Calibri"/>
                <a:cs typeface="Calibri"/>
              </a:rPr>
              <a:t>and</a:t>
            </a:r>
            <a:r>
              <a:rPr sz="2000" spc="-10" dirty="0">
                <a:latin typeface="Calibri"/>
                <a:cs typeface="Calibri"/>
              </a:rPr>
              <a:t> </a:t>
            </a:r>
            <a:r>
              <a:rPr sz="2000" dirty="0">
                <a:latin typeface="Calibri"/>
                <a:cs typeface="Calibri"/>
              </a:rPr>
              <a:t>has</a:t>
            </a:r>
            <a:r>
              <a:rPr sz="2000" spc="-5" dirty="0">
                <a:latin typeface="Calibri"/>
                <a:cs typeface="Calibri"/>
              </a:rPr>
              <a:t> </a:t>
            </a:r>
            <a:r>
              <a:rPr sz="2000" spc="-10" dirty="0">
                <a:latin typeface="Calibri"/>
                <a:cs typeface="Calibri"/>
              </a:rPr>
              <a:t>demonstrated</a:t>
            </a:r>
            <a:r>
              <a:rPr sz="2000" spc="5" dirty="0">
                <a:latin typeface="Calibri"/>
                <a:cs typeface="Calibri"/>
              </a:rPr>
              <a:t> </a:t>
            </a:r>
            <a:r>
              <a:rPr sz="2000" dirty="0">
                <a:latin typeface="Calibri"/>
                <a:cs typeface="Calibri"/>
              </a:rPr>
              <a:t>the</a:t>
            </a:r>
            <a:r>
              <a:rPr sz="2000" spc="-5" dirty="0">
                <a:latin typeface="Calibri"/>
                <a:cs typeface="Calibri"/>
              </a:rPr>
              <a:t> capability </a:t>
            </a:r>
            <a:r>
              <a:rPr sz="2000" dirty="0">
                <a:latin typeface="Calibri"/>
                <a:cs typeface="Calibri"/>
              </a:rPr>
              <a:t>and </a:t>
            </a:r>
            <a:r>
              <a:rPr sz="2000" spc="5" dirty="0">
                <a:latin typeface="Calibri"/>
                <a:cs typeface="Calibri"/>
              </a:rPr>
              <a:t> </a:t>
            </a:r>
            <a:r>
              <a:rPr sz="2000" spc="-15" dirty="0">
                <a:latin typeface="Calibri"/>
                <a:cs typeface="Calibri"/>
              </a:rPr>
              <a:t>intent</a:t>
            </a:r>
            <a:r>
              <a:rPr sz="2000" spc="15" dirty="0">
                <a:latin typeface="Calibri"/>
                <a:cs typeface="Calibri"/>
              </a:rPr>
              <a:t> </a:t>
            </a:r>
            <a:r>
              <a:rPr sz="2000" spc="-15" dirty="0">
                <a:latin typeface="Calibri"/>
                <a:cs typeface="Calibri"/>
              </a:rPr>
              <a:t>to</a:t>
            </a:r>
            <a:r>
              <a:rPr sz="2000" dirty="0">
                <a:latin typeface="Calibri"/>
                <a:cs typeface="Calibri"/>
              </a:rPr>
              <a:t> </a:t>
            </a:r>
            <a:r>
              <a:rPr sz="2000" spc="-15" dirty="0">
                <a:latin typeface="Calibri"/>
                <a:cs typeface="Calibri"/>
              </a:rPr>
              <a:t>steal</a:t>
            </a:r>
            <a:r>
              <a:rPr sz="2000" spc="10" dirty="0">
                <a:latin typeface="Calibri"/>
                <a:cs typeface="Calibri"/>
              </a:rPr>
              <a:t> </a:t>
            </a:r>
            <a:r>
              <a:rPr sz="2000" spc="-10" dirty="0">
                <a:latin typeface="Calibri"/>
                <a:cs typeface="Calibri"/>
              </a:rPr>
              <a:t>from</a:t>
            </a:r>
            <a:r>
              <a:rPr sz="2000" dirty="0">
                <a:latin typeface="Calibri"/>
                <a:cs typeface="Calibri"/>
              </a:rPr>
              <a:t> </a:t>
            </a:r>
            <a:r>
              <a:rPr sz="2000" spc="-15" dirty="0">
                <a:latin typeface="Calibri"/>
                <a:cs typeface="Calibri"/>
              </a:rPr>
              <a:t>dozens </a:t>
            </a:r>
            <a:r>
              <a:rPr sz="2000" spc="-5" dirty="0">
                <a:latin typeface="Calibri"/>
                <a:cs typeface="Calibri"/>
              </a:rPr>
              <a:t>of</a:t>
            </a:r>
            <a:r>
              <a:rPr sz="2000" spc="-10" dirty="0">
                <a:latin typeface="Calibri"/>
                <a:cs typeface="Calibri"/>
              </a:rPr>
              <a:t> organizations </a:t>
            </a:r>
            <a:r>
              <a:rPr sz="2000" spc="-15" dirty="0">
                <a:latin typeface="Calibri"/>
                <a:cs typeface="Calibri"/>
              </a:rPr>
              <a:t>simultaneously.</a:t>
            </a:r>
            <a:endParaRPr sz="2000">
              <a:latin typeface="Calibri"/>
              <a:cs typeface="Calibri"/>
            </a:endParaRPr>
          </a:p>
        </p:txBody>
      </p:sp>
      <p:pic>
        <p:nvPicPr>
          <p:cNvPr id="4" name="object 4"/>
          <p:cNvPicPr/>
          <p:nvPr/>
        </p:nvPicPr>
        <p:blipFill>
          <a:blip r:embed="rId3" cstate="print"/>
          <a:stretch>
            <a:fillRect/>
          </a:stretch>
        </p:blipFill>
        <p:spPr>
          <a:xfrm>
            <a:off x="8644128" y="1690116"/>
            <a:ext cx="3172967" cy="2420111"/>
          </a:xfrm>
          <a:prstGeom prst="rect">
            <a:avLst/>
          </a:prstGeom>
        </p:spPr>
      </p:pic>
      <p:sp>
        <p:nvSpPr>
          <p:cNvPr id="5" name="object 5"/>
          <p:cNvSpPr txBox="1"/>
          <p:nvPr/>
        </p:nvSpPr>
        <p:spPr>
          <a:xfrm>
            <a:off x="1439453" y="5825101"/>
            <a:ext cx="10397490" cy="567055"/>
          </a:xfrm>
          <a:prstGeom prst="rect">
            <a:avLst/>
          </a:prstGeom>
        </p:spPr>
        <p:txBody>
          <a:bodyPr vert="horz" wrap="square" lIns="0" tIns="27940" rIns="0" bIns="0" rtlCol="0">
            <a:spAutoFit/>
          </a:bodyPr>
          <a:lstStyle/>
          <a:p>
            <a:pPr marL="12700" marR="5080" indent="1600200">
              <a:lnSpc>
                <a:spcPts val="2100"/>
              </a:lnSpc>
              <a:spcBef>
                <a:spcPts val="220"/>
              </a:spcBef>
            </a:pPr>
            <a:r>
              <a:rPr sz="1800" u="sng" spc="-10" dirty="0">
                <a:solidFill>
                  <a:srgbClr val="0562C1"/>
                </a:solidFill>
                <a:uFill>
                  <a:solidFill>
                    <a:srgbClr val="0562C1"/>
                  </a:solidFill>
                </a:uFill>
                <a:latin typeface="Calibri"/>
                <a:cs typeface="Calibri"/>
                <a:hlinkClick r:id="rId4"/>
              </a:rPr>
              <a:t>https://www.fireeye.com/content/dam/fireeye-www/services/pdfs/mandiant-apt1-report.pdf </a:t>
            </a:r>
            <a:r>
              <a:rPr sz="1800" spc="-5" dirty="0">
                <a:solidFill>
                  <a:srgbClr val="0562C1"/>
                </a:solidFill>
                <a:latin typeface="Calibri"/>
                <a:cs typeface="Calibri"/>
              </a:rPr>
              <a:t> </a:t>
            </a:r>
            <a:r>
              <a:rPr sz="1800" u="sng" spc="-5" dirty="0">
                <a:solidFill>
                  <a:srgbClr val="0562C1"/>
                </a:solidFill>
                <a:uFill>
                  <a:solidFill>
                    <a:srgbClr val="0562C1"/>
                  </a:solidFill>
                </a:uFill>
                <a:latin typeface="Calibri"/>
                <a:cs typeface="Calibri"/>
                <a:hlinkClick r:id="rId5"/>
              </a:rPr>
              <a:t>http://www.nytimes.com/2013/02/19/technology/chinas-army-is-seen-as-tied-to-hacking-against-us.html?_r=0</a:t>
            </a:r>
            <a:endParaRPr sz="1800" dirty="0">
              <a:latin typeface="Calibri"/>
              <a:cs typeface="Calibri"/>
            </a:endParaRPr>
          </a:p>
        </p:txBody>
      </p:sp>
      <p:sp>
        <p:nvSpPr>
          <p:cNvPr id="8" name="Footer Placeholder 7">
            <a:extLst>
              <a:ext uri="{FF2B5EF4-FFF2-40B4-BE49-F238E27FC236}">
                <a16:creationId xmlns:a16="http://schemas.microsoft.com/office/drawing/2014/main" id="{20ED906A-3672-4475-B6EE-8E403E9B7107}"/>
              </a:ext>
            </a:extLst>
          </p:cNvPr>
          <p:cNvSpPr>
            <a:spLocks noGrp="1"/>
          </p:cNvSpPr>
          <p:nvPr>
            <p:ph type="ftr" sz="quarter" idx="5"/>
          </p:nvPr>
        </p:nvSpPr>
        <p:spPr/>
        <p:txBody>
          <a:bodyPr/>
          <a:lstStyle/>
          <a:p>
            <a:pPr>
              <a:lnSpc>
                <a:spcPts val="1710"/>
              </a:lnSpc>
            </a:pPr>
            <a:r>
              <a:rPr lang="en-US" spc="-10"/>
              <a:t>Real-world systems: ethical hacking practicum – UW Summer 2021</a:t>
            </a:r>
            <a:endParaRPr lang="en-US" spc="-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4244975" cy="696595"/>
          </a:xfrm>
          <a:prstGeom prst="rect">
            <a:avLst/>
          </a:prstGeom>
        </p:spPr>
        <p:txBody>
          <a:bodyPr vert="horz" wrap="square" lIns="0" tIns="13335" rIns="0" bIns="0" rtlCol="0">
            <a:spAutoFit/>
          </a:bodyPr>
          <a:lstStyle/>
          <a:p>
            <a:pPr marL="12700">
              <a:lnSpc>
                <a:spcPct val="100000"/>
              </a:lnSpc>
              <a:spcBef>
                <a:spcPts val="105"/>
              </a:spcBef>
            </a:pPr>
            <a:r>
              <a:rPr spc="-80" dirty="0"/>
              <a:t>Takeaways</a:t>
            </a:r>
            <a:r>
              <a:rPr spc="-50" dirty="0"/>
              <a:t> </a:t>
            </a:r>
            <a:r>
              <a:rPr spc="-5" dirty="0"/>
              <a:t>on</a:t>
            </a:r>
            <a:r>
              <a:rPr spc="-20" dirty="0"/>
              <a:t> </a:t>
            </a:r>
            <a:r>
              <a:rPr spc="-100" dirty="0"/>
              <a:t>APTs</a:t>
            </a:r>
          </a:p>
        </p:txBody>
      </p:sp>
      <p:sp>
        <p:nvSpPr>
          <p:cNvPr id="3" name="object 3"/>
          <p:cNvSpPr txBox="1"/>
          <p:nvPr/>
        </p:nvSpPr>
        <p:spPr>
          <a:xfrm>
            <a:off x="916938" y="1683967"/>
            <a:ext cx="10741661" cy="4171655"/>
          </a:xfrm>
          <a:prstGeom prst="rect">
            <a:avLst/>
          </a:prstGeom>
        </p:spPr>
        <p:txBody>
          <a:bodyPr vert="horz" wrap="square" lIns="0" tIns="163830" rIns="0" bIns="0" rtlCol="0">
            <a:spAutoFit/>
          </a:bodyPr>
          <a:lstStyle/>
          <a:p>
            <a:pPr marL="241300" indent="-228600">
              <a:lnSpc>
                <a:spcPct val="100000"/>
              </a:lnSpc>
              <a:spcBef>
                <a:spcPts val="1290"/>
              </a:spcBef>
              <a:buFont typeface="Arial"/>
              <a:buChar char="•"/>
              <a:tabLst>
                <a:tab pos="241300" algn="l"/>
              </a:tabLst>
            </a:pPr>
            <a:r>
              <a:rPr sz="2800" spc="-5" dirty="0">
                <a:latin typeface="Calibri"/>
                <a:cs typeface="Calibri"/>
              </a:rPr>
              <a:t>In</a:t>
            </a:r>
            <a:r>
              <a:rPr sz="2800" spc="-10" dirty="0">
                <a:latin typeface="Calibri"/>
                <a:cs typeface="Calibri"/>
              </a:rPr>
              <a:t> </a:t>
            </a:r>
            <a:r>
              <a:rPr sz="2800" spc="-5" dirty="0">
                <a:latin typeface="Calibri"/>
                <a:cs typeface="Calibri"/>
              </a:rPr>
              <a:t>a</a:t>
            </a:r>
            <a:r>
              <a:rPr sz="2800" spc="5" dirty="0">
                <a:latin typeface="Calibri"/>
                <a:cs typeface="Calibri"/>
              </a:rPr>
              <a:t> </a:t>
            </a:r>
            <a:r>
              <a:rPr lang="en-US" sz="2800" spc="-5" dirty="0">
                <a:latin typeface="Calibri"/>
                <a:cs typeface="Calibri"/>
              </a:rPr>
              <a:t>Red Team engagement, </a:t>
            </a:r>
            <a:r>
              <a:rPr sz="2800" spc="-20" dirty="0">
                <a:latin typeface="Calibri"/>
                <a:cs typeface="Calibri"/>
              </a:rPr>
              <a:t>you</a:t>
            </a:r>
            <a:r>
              <a:rPr sz="2800" spc="20" dirty="0">
                <a:latin typeface="Calibri"/>
                <a:cs typeface="Calibri"/>
              </a:rPr>
              <a:t> </a:t>
            </a:r>
            <a:r>
              <a:rPr sz="2800" spc="-20" dirty="0">
                <a:latin typeface="Calibri"/>
                <a:cs typeface="Calibri"/>
              </a:rPr>
              <a:t>may</a:t>
            </a:r>
            <a:r>
              <a:rPr sz="2800" spc="-15" dirty="0">
                <a:latin typeface="Calibri"/>
                <a:cs typeface="Calibri"/>
              </a:rPr>
              <a:t> </a:t>
            </a:r>
            <a:r>
              <a:rPr sz="2800" spc="-5" dirty="0">
                <a:latin typeface="Calibri"/>
                <a:cs typeface="Calibri"/>
              </a:rPr>
              <a:t>be</a:t>
            </a:r>
            <a:r>
              <a:rPr sz="2800" spc="15" dirty="0">
                <a:latin typeface="Calibri"/>
                <a:cs typeface="Calibri"/>
              </a:rPr>
              <a:t> </a:t>
            </a:r>
            <a:r>
              <a:rPr sz="2800" spc="-20" dirty="0">
                <a:latin typeface="Calibri"/>
                <a:cs typeface="Calibri"/>
              </a:rPr>
              <a:t>asked</a:t>
            </a:r>
            <a:r>
              <a:rPr sz="2800" spc="10" dirty="0">
                <a:latin typeface="Calibri"/>
                <a:cs typeface="Calibri"/>
              </a:rPr>
              <a:t> </a:t>
            </a:r>
            <a:r>
              <a:rPr sz="2800" spc="-15" dirty="0">
                <a:latin typeface="Calibri"/>
                <a:cs typeface="Calibri"/>
              </a:rPr>
              <a:t>to</a:t>
            </a:r>
            <a:r>
              <a:rPr sz="2800" dirty="0">
                <a:latin typeface="Calibri"/>
                <a:cs typeface="Calibri"/>
              </a:rPr>
              <a:t> </a:t>
            </a:r>
            <a:r>
              <a:rPr sz="2800" b="1" spc="-15" dirty="0">
                <a:latin typeface="Calibri"/>
                <a:cs typeface="Calibri"/>
              </a:rPr>
              <a:t>emulate</a:t>
            </a:r>
            <a:r>
              <a:rPr sz="2800" b="1" spc="25" dirty="0">
                <a:latin typeface="Calibri"/>
                <a:cs typeface="Calibri"/>
              </a:rPr>
              <a:t> </a:t>
            </a:r>
            <a:r>
              <a:rPr sz="2800" spc="-5" dirty="0">
                <a:latin typeface="Calibri"/>
                <a:cs typeface="Calibri"/>
              </a:rPr>
              <a:t>a </a:t>
            </a:r>
            <a:r>
              <a:rPr sz="2800" spc="-15" dirty="0">
                <a:latin typeface="Calibri"/>
                <a:cs typeface="Calibri"/>
              </a:rPr>
              <a:t>threat</a:t>
            </a:r>
            <a:r>
              <a:rPr sz="2800" spc="15" dirty="0">
                <a:latin typeface="Calibri"/>
                <a:cs typeface="Calibri"/>
              </a:rPr>
              <a:t> </a:t>
            </a:r>
            <a:r>
              <a:rPr sz="2800" spc="-10" dirty="0">
                <a:latin typeface="Calibri"/>
                <a:cs typeface="Calibri"/>
              </a:rPr>
              <a:t>actor</a:t>
            </a:r>
            <a:endParaRPr sz="2800" dirty="0">
              <a:latin typeface="Calibri"/>
              <a:cs typeface="Calibri"/>
            </a:endParaRPr>
          </a:p>
          <a:p>
            <a:pPr marL="698500" lvl="1" indent="-228600">
              <a:lnSpc>
                <a:spcPct val="100000"/>
              </a:lnSpc>
              <a:spcBef>
                <a:spcPts val="860"/>
              </a:spcBef>
              <a:buFont typeface="Arial"/>
              <a:buChar char="•"/>
              <a:tabLst>
                <a:tab pos="697865" algn="l"/>
                <a:tab pos="698500" algn="l"/>
              </a:tabLst>
            </a:pPr>
            <a:r>
              <a:rPr sz="2000" b="1" spc="-10" dirty="0">
                <a:latin typeface="Calibri"/>
                <a:cs typeface="Calibri"/>
              </a:rPr>
              <a:t>Software</a:t>
            </a:r>
            <a:r>
              <a:rPr sz="2000" b="1" spc="-25" dirty="0">
                <a:latin typeface="Calibri"/>
                <a:cs typeface="Calibri"/>
              </a:rPr>
              <a:t> </a:t>
            </a:r>
            <a:r>
              <a:rPr sz="2000" spc="-5" dirty="0">
                <a:latin typeface="Calibri"/>
                <a:cs typeface="Calibri"/>
              </a:rPr>
              <a:t>used</a:t>
            </a:r>
            <a:endParaRPr sz="2000" dirty="0">
              <a:latin typeface="Calibri"/>
              <a:cs typeface="Calibri"/>
            </a:endParaRPr>
          </a:p>
          <a:p>
            <a:pPr marL="698500" lvl="1" indent="-228600">
              <a:lnSpc>
                <a:spcPct val="100000"/>
              </a:lnSpc>
              <a:spcBef>
                <a:spcPts val="300"/>
              </a:spcBef>
              <a:buFont typeface="Arial"/>
              <a:buChar char="•"/>
              <a:tabLst>
                <a:tab pos="697865" algn="l"/>
                <a:tab pos="698500" algn="l"/>
              </a:tabLst>
            </a:pPr>
            <a:r>
              <a:rPr sz="2000" b="1" spc="-15" dirty="0">
                <a:latin typeface="Calibri"/>
                <a:cs typeface="Calibri"/>
              </a:rPr>
              <a:t>Infra</a:t>
            </a:r>
            <a:r>
              <a:rPr sz="2000" b="1" spc="-30" dirty="0">
                <a:latin typeface="Calibri"/>
                <a:cs typeface="Calibri"/>
              </a:rPr>
              <a:t> </a:t>
            </a:r>
            <a:r>
              <a:rPr sz="2000" spc="-5" dirty="0">
                <a:latin typeface="Calibri"/>
                <a:cs typeface="Calibri"/>
              </a:rPr>
              <a:t>used</a:t>
            </a:r>
            <a:endParaRPr sz="2000" dirty="0">
              <a:latin typeface="Calibri"/>
              <a:cs typeface="Calibri"/>
            </a:endParaRPr>
          </a:p>
          <a:p>
            <a:pPr marL="698500" lvl="1" indent="-228600">
              <a:lnSpc>
                <a:spcPct val="100000"/>
              </a:lnSpc>
              <a:spcBef>
                <a:spcPts val="300"/>
              </a:spcBef>
              <a:buFont typeface="Arial"/>
              <a:buChar char="•"/>
              <a:tabLst>
                <a:tab pos="697865" algn="l"/>
                <a:tab pos="698500" algn="l"/>
              </a:tabLst>
            </a:pPr>
            <a:r>
              <a:rPr sz="2000" spc="-5" dirty="0">
                <a:latin typeface="Calibri"/>
                <a:cs typeface="Calibri"/>
              </a:rPr>
              <a:t>Stealth</a:t>
            </a:r>
            <a:r>
              <a:rPr sz="2000" spc="10" dirty="0">
                <a:latin typeface="Calibri"/>
                <a:cs typeface="Calibri"/>
              </a:rPr>
              <a:t> </a:t>
            </a:r>
            <a:r>
              <a:rPr sz="2000" dirty="0">
                <a:latin typeface="Calibri"/>
                <a:cs typeface="Calibri"/>
              </a:rPr>
              <a:t>and</a:t>
            </a:r>
            <a:r>
              <a:rPr sz="2000" spc="-5" dirty="0">
                <a:latin typeface="Calibri"/>
                <a:cs typeface="Calibri"/>
              </a:rPr>
              <a:t> </a:t>
            </a:r>
            <a:r>
              <a:rPr sz="2000" b="1" spc="-10" dirty="0">
                <a:latin typeface="Calibri"/>
                <a:cs typeface="Calibri"/>
              </a:rPr>
              <a:t>operational</a:t>
            </a:r>
            <a:r>
              <a:rPr sz="2000" b="1" spc="-20" dirty="0">
                <a:latin typeface="Calibri"/>
                <a:cs typeface="Calibri"/>
              </a:rPr>
              <a:t> </a:t>
            </a:r>
            <a:r>
              <a:rPr sz="2000" b="1" dirty="0">
                <a:latin typeface="Calibri"/>
                <a:cs typeface="Calibri"/>
              </a:rPr>
              <a:t>security</a:t>
            </a:r>
            <a:r>
              <a:rPr sz="2000" b="1" spc="-25" dirty="0">
                <a:latin typeface="Calibri"/>
                <a:cs typeface="Calibri"/>
              </a:rPr>
              <a:t> </a:t>
            </a:r>
            <a:r>
              <a:rPr sz="2000" spc="-5" dirty="0">
                <a:latin typeface="Calibri"/>
                <a:cs typeface="Calibri"/>
              </a:rPr>
              <a:t>techniques</a:t>
            </a:r>
            <a:r>
              <a:rPr sz="2000" dirty="0">
                <a:latin typeface="Calibri"/>
                <a:cs typeface="Calibri"/>
              </a:rPr>
              <a:t> </a:t>
            </a:r>
            <a:r>
              <a:rPr sz="2000" spc="-5" dirty="0">
                <a:latin typeface="Calibri"/>
                <a:cs typeface="Calibri"/>
              </a:rPr>
              <a:t>(if</a:t>
            </a:r>
            <a:r>
              <a:rPr sz="2000" spc="5" dirty="0">
                <a:latin typeface="Calibri"/>
                <a:cs typeface="Calibri"/>
              </a:rPr>
              <a:t> </a:t>
            </a:r>
            <a:r>
              <a:rPr sz="2000" spc="-10" dirty="0">
                <a:latin typeface="Calibri"/>
                <a:cs typeface="Calibri"/>
              </a:rPr>
              <a:t>any)</a:t>
            </a:r>
            <a:endParaRPr sz="2000" dirty="0">
              <a:latin typeface="Calibri"/>
              <a:cs typeface="Calibri"/>
            </a:endParaRPr>
          </a:p>
          <a:p>
            <a:pPr marL="698500" lvl="1" indent="-228600">
              <a:lnSpc>
                <a:spcPct val="100000"/>
              </a:lnSpc>
              <a:spcBef>
                <a:spcPts val="300"/>
              </a:spcBef>
              <a:buFont typeface="Arial"/>
              <a:buChar char="•"/>
              <a:tabLst>
                <a:tab pos="697865" algn="l"/>
                <a:tab pos="698500" algn="l"/>
              </a:tabLst>
            </a:pPr>
            <a:r>
              <a:rPr sz="2000" spc="-20" dirty="0">
                <a:latin typeface="Calibri"/>
                <a:cs typeface="Calibri"/>
              </a:rPr>
              <a:t>Favorite</a:t>
            </a:r>
            <a:r>
              <a:rPr sz="2000" spc="-5" dirty="0">
                <a:latin typeface="Calibri"/>
                <a:cs typeface="Calibri"/>
              </a:rPr>
              <a:t> </a:t>
            </a:r>
            <a:r>
              <a:rPr sz="2000" b="1" spc="-15" dirty="0">
                <a:latin typeface="Calibri"/>
                <a:cs typeface="Calibri"/>
              </a:rPr>
              <a:t>attack</a:t>
            </a:r>
            <a:r>
              <a:rPr sz="2000" b="1" spc="-10" dirty="0">
                <a:latin typeface="Calibri"/>
                <a:cs typeface="Calibri"/>
              </a:rPr>
              <a:t> </a:t>
            </a:r>
            <a:r>
              <a:rPr sz="2000" b="1" spc="-15" dirty="0">
                <a:latin typeface="Calibri"/>
                <a:cs typeface="Calibri"/>
              </a:rPr>
              <a:t>vectors</a:t>
            </a:r>
            <a:endParaRPr sz="2000" dirty="0">
              <a:latin typeface="Calibri"/>
              <a:cs typeface="Calibri"/>
            </a:endParaRPr>
          </a:p>
          <a:p>
            <a:pPr marL="698500" lvl="1" indent="-228600">
              <a:lnSpc>
                <a:spcPct val="100000"/>
              </a:lnSpc>
              <a:spcBef>
                <a:spcPts val="300"/>
              </a:spcBef>
              <a:buFont typeface="Arial"/>
              <a:buChar char="•"/>
              <a:tabLst>
                <a:tab pos="697865" algn="l"/>
                <a:tab pos="698500" algn="l"/>
              </a:tabLst>
            </a:pPr>
            <a:r>
              <a:rPr sz="2000" spc="-10" dirty="0">
                <a:latin typeface="Calibri"/>
                <a:cs typeface="Calibri"/>
              </a:rPr>
              <a:t>Level</a:t>
            </a:r>
            <a:r>
              <a:rPr sz="2000" spc="5" dirty="0">
                <a:latin typeface="Calibri"/>
                <a:cs typeface="Calibri"/>
              </a:rPr>
              <a:t> </a:t>
            </a:r>
            <a:r>
              <a:rPr sz="2000" spc="-5" dirty="0">
                <a:latin typeface="Calibri"/>
                <a:cs typeface="Calibri"/>
              </a:rPr>
              <a:t>of</a:t>
            </a:r>
            <a:r>
              <a:rPr sz="2000" spc="-20" dirty="0">
                <a:latin typeface="Calibri"/>
                <a:cs typeface="Calibri"/>
              </a:rPr>
              <a:t> </a:t>
            </a:r>
            <a:r>
              <a:rPr sz="2000" b="1" spc="-5" dirty="0">
                <a:latin typeface="Calibri"/>
                <a:cs typeface="Calibri"/>
              </a:rPr>
              <a:t>sophistication</a:t>
            </a:r>
            <a:r>
              <a:rPr sz="2000" b="1" spc="-45" dirty="0">
                <a:latin typeface="Calibri"/>
                <a:cs typeface="Calibri"/>
              </a:rPr>
              <a:t> </a:t>
            </a:r>
            <a:r>
              <a:rPr sz="2000" spc="-5" dirty="0">
                <a:latin typeface="Calibri"/>
                <a:cs typeface="Calibri"/>
              </a:rPr>
              <a:t>of</a:t>
            </a:r>
            <a:r>
              <a:rPr sz="2000" spc="-15" dirty="0">
                <a:latin typeface="Calibri"/>
                <a:cs typeface="Calibri"/>
              </a:rPr>
              <a:t> </a:t>
            </a:r>
            <a:r>
              <a:rPr sz="2000" spc="-10" dirty="0">
                <a:latin typeface="Calibri"/>
                <a:cs typeface="Calibri"/>
              </a:rPr>
              <a:t>any</a:t>
            </a:r>
            <a:r>
              <a:rPr sz="2000" spc="-25" dirty="0">
                <a:latin typeface="Calibri"/>
                <a:cs typeface="Calibri"/>
              </a:rPr>
              <a:t> </a:t>
            </a:r>
            <a:r>
              <a:rPr sz="2000" spc="-5" dirty="0">
                <a:latin typeface="Calibri"/>
                <a:cs typeface="Calibri"/>
              </a:rPr>
              <a:t>of</a:t>
            </a:r>
            <a:r>
              <a:rPr sz="2000" spc="-15" dirty="0">
                <a:latin typeface="Calibri"/>
                <a:cs typeface="Calibri"/>
              </a:rPr>
              <a:t> </a:t>
            </a:r>
            <a:r>
              <a:rPr sz="2000" dirty="0">
                <a:latin typeface="Calibri"/>
                <a:cs typeface="Calibri"/>
              </a:rPr>
              <a:t>the</a:t>
            </a:r>
            <a:r>
              <a:rPr sz="2000" spc="-5" dirty="0">
                <a:latin typeface="Calibri"/>
                <a:cs typeface="Calibri"/>
              </a:rPr>
              <a:t> </a:t>
            </a:r>
            <a:r>
              <a:rPr sz="2000" spc="-10" dirty="0">
                <a:latin typeface="Calibri"/>
                <a:cs typeface="Calibri"/>
              </a:rPr>
              <a:t>above</a:t>
            </a:r>
            <a:endParaRPr sz="2000" dirty="0">
              <a:latin typeface="Calibri"/>
              <a:cs typeface="Calibri"/>
            </a:endParaRPr>
          </a:p>
          <a:p>
            <a:pPr marL="698500" lvl="1" indent="-228600">
              <a:lnSpc>
                <a:spcPct val="100000"/>
              </a:lnSpc>
              <a:spcBef>
                <a:spcPts val="300"/>
              </a:spcBef>
              <a:buFont typeface="Arial"/>
              <a:buChar char="•"/>
              <a:tabLst>
                <a:tab pos="697865" algn="l"/>
                <a:tab pos="698500" algn="l"/>
              </a:tabLst>
            </a:pPr>
            <a:r>
              <a:rPr sz="2000" dirty="0">
                <a:latin typeface="Calibri"/>
                <a:cs typeface="Calibri"/>
              </a:rPr>
              <a:t>Other</a:t>
            </a:r>
            <a:r>
              <a:rPr sz="2000" spc="-35" dirty="0">
                <a:latin typeface="Calibri"/>
                <a:cs typeface="Calibri"/>
              </a:rPr>
              <a:t> </a:t>
            </a:r>
            <a:r>
              <a:rPr sz="2000" b="1" spc="-5" dirty="0">
                <a:latin typeface="Calibri"/>
                <a:cs typeface="Calibri"/>
              </a:rPr>
              <a:t>persona</a:t>
            </a:r>
            <a:r>
              <a:rPr sz="2000" b="1" spc="-35" dirty="0">
                <a:latin typeface="Calibri"/>
                <a:cs typeface="Calibri"/>
              </a:rPr>
              <a:t> </a:t>
            </a:r>
            <a:r>
              <a:rPr sz="2000" spc="-5" dirty="0">
                <a:latin typeface="Calibri"/>
                <a:cs typeface="Calibri"/>
              </a:rPr>
              <a:t>elements</a:t>
            </a:r>
            <a:endParaRPr sz="2000" dirty="0">
              <a:latin typeface="Calibri"/>
              <a:cs typeface="Calibri"/>
            </a:endParaRPr>
          </a:p>
          <a:p>
            <a:pPr lvl="1">
              <a:lnSpc>
                <a:spcPct val="100000"/>
              </a:lnSpc>
              <a:buFont typeface="Arial"/>
              <a:buChar char="•"/>
            </a:pPr>
            <a:endParaRPr sz="2300" dirty="0">
              <a:latin typeface="Calibri"/>
              <a:cs typeface="Calibri"/>
            </a:endParaRPr>
          </a:p>
          <a:p>
            <a:pPr marL="240665" marR="5080" indent="-228600">
              <a:lnSpc>
                <a:spcPct val="100000"/>
              </a:lnSpc>
              <a:spcBef>
                <a:spcPts val="1600"/>
              </a:spcBef>
              <a:buFont typeface="Arial"/>
              <a:buChar char="•"/>
              <a:tabLst>
                <a:tab pos="241300" algn="l"/>
              </a:tabLst>
            </a:pPr>
            <a:r>
              <a:rPr sz="2800" spc="-5" dirty="0">
                <a:latin typeface="Calibri"/>
                <a:cs typeface="Calibri"/>
              </a:rPr>
              <a:t>The</a:t>
            </a:r>
            <a:r>
              <a:rPr sz="2800" dirty="0">
                <a:latin typeface="Calibri"/>
                <a:cs typeface="Calibri"/>
              </a:rPr>
              <a:t> </a:t>
            </a:r>
            <a:r>
              <a:rPr sz="2800" spc="-5" dirty="0">
                <a:latin typeface="Calibri"/>
                <a:cs typeface="Calibri"/>
              </a:rPr>
              <a:t>security</a:t>
            </a:r>
            <a:r>
              <a:rPr sz="2800" spc="20" dirty="0">
                <a:latin typeface="Calibri"/>
                <a:cs typeface="Calibri"/>
              </a:rPr>
              <a:t> </a:t>
            </a:r>
            <a:r>
              <a:rPr sz="2800" spc="-10" dirty="0">
                <a:latin typeface="Calibri"/>
                <a:cs typeface="Calibri"/>
              </a:rPr>
              <a:t>sub-field</a:t>
            </a:r>
            <a:r>
              <a:rPr sz="2800" spc="45" dirty="0">
                <a:latin typeface="Calibri"/>
                <a:cs typeface="Calibri"/>
              </a:rPr>
              <a:t> </a:t>
            </a:r>
            <a:r>
              <a:rPr sz="2800" spc="-10" dirty="0">
                <a:latin typeface="Calibri"/>
                <a:cs typeface="Calibri"/>
              </a:rPr>
              <a:t>that</a:t>
            </a:r>
            <a:r>
              <a:rPr sz="2800" spc="15" dirty="0">
                <a:latin typeface="Calibri"/>
                <a:cs typeface="Calibri"/>
              </a:rPr>
              <a:t> </a:t>
            </a:r>
            <a:r>
              <a:rPr sz="2800" spc="-15" dirty="0">
                <a:latin typeface="Calibri"/>
                <a:cs typeface="Calibri"/>
              </a:rPr>
              <a:t>focuses</a:t>
            </a:r>
            <a:r>
              <a:rPr sz="2800" spc="25" dirty="0">
                <a:latin typeface="Calibri"/>
                <a:cs typeface="Calibri"/>
              </a:rPr>
              <a:t> </a:t>
            </a:r>
            <a:r>
              <a:rPr sz="2800" spc="-5" dirty="0">
                <a:latin typeface="Calibri"/>
                <a:cs typeface="Calibri"/>
              </a:rPr>
              <a:t>on</a:t>
            </a:r>
            <a:r>
              <a:rPr sz="2800" spc="10" dirty="0">
                <a:latin typeface="Calibri"/>
                <a:cs typeface="Calibri"/>
              </a:rPr>
              <a:t> </a:t>
            </a:r>
            <a:r>
              <a:rPr sz="2800" spc="-15" dirty="0">
                <a:latin typeface="Calibri"/>
                <a:cs typeface="Calibri"/>
              </a:rPr>
              <a:t>threat</a:t>
            </a:r>
            <a:r>
              <a:rPr sz="2800" dirty="0">
                <a:latin typeface="Calibri"/>
                <a:cs typeface="Calibri"/>
              </a:rPr>
              <a:t> </a:t>
            </a:r>
            <a:r>
              <a:rPr sz="2800" spc="-15" dirty="0">
                <a:latin typeface="Calibri"/>
                <a:cs typeface="Calibri"/>
              </a:rPr>
              <a:t>actors</a:t>
            </a:r>
            <a:r>
              <a:rPr sz="2800" spc="5" dirty="0">
                <a:latin typeface="Calibri"/>
                <a:cs typeface="Calibri"/>
              </a:rPr>
              <a:t> </a:t>
            </a:r>
            <a:r>
              <a:rPr sz="2800" spc="-10" dirty="0">
                <a:latin typeface="Calibri"/>
                <a:cs typeface="Calibri"/>
              </a:rPr>
              <a:t>is</a:t>
            </a:r>
            <a:r>
              <a:rPr sz="2800" spc="10" dirty="0">
                <a:latin typeface="Calibri"/>
                <a:cs typeface="Calibri"/>
              </a:rPr>
              <a:t> </a:t>
            </a:r>
            <a:r>
              <a:rPr sz="2800" spc="-10" dirty="0">
                <a:latin typeface="Calibri"/>
                <a:cs typeface="Calibri"/>
              </a:rPr>
              <a:t>called</a:t>
            </a:r>
            <a:r>
              <a:rPr sz="2800" spc="20" dirty="0">
                <a:latin typeface="Calibri"/>
                <a:cs typeface="Calibri"/>
              </a:rPr>
              <a:t> </a:t>
            </a:r>
            <a:r>
              <a:rPr sz="2800" b="1" spc="-15" dirty="0">
                <a:latin typeface="Calibri"/>
                <a:cs typeface="Calibri"/>
              </a:rPr>
              <a:t>threat </a:t>
            </a:r>
            <a:r>
              <a:rPr sz="2800" b="1" spc="-620" dirty="0">
                <a:latin typeface="Calibri"/>
                <a:cs typeface="Calibri"/>
              </a:rPr>
              <a:t> </a:t>
            </a:r>
            <a:r>
              <a:rPr sz="2800" b="1" spc="-15" dirty="0">
                <a:latin typeface="Calibri"/>
                <a:cs typeface="Calibri"/>
              </a:rPr>
              <a:t>intelligence</a:t>
            </a:r>
            <a:endParaRPr sz="2800" dirty="0">
              <a:latin typeface="Calibri"/>
              <a:cs typeface="Calibri"/>
            </a:endParaRPr>
          </a:p>
        </p:txBody>
      </p:sp>
      <p:sp>
        <p:nvSpPr>
          <p:cNvPr id="6" name="Footer Placeholder 5">
            <a:extLst>
              <a:ext uri="{FF2B5EF4-FFF2-40B4-BE49-F238E27FC236}">
                <a16:creationId xmlns:a16="http://schemas.microsoft.com/office/drawing/2014/main" id="{19020F58-C5F5-459F-8A20-4867C442657A}"/>
              </a:ext>
            </a:extLst>
          </p:cNvPr>
          <p:cNvSpPr>
            <a:spLocks noGrp="1"/>
          </p:cNvSpPr>
          <p:nvPr>
            <p:ph type="ftr" sz="quarter" idx="5"/>
          </p:nvPr>
        </p:nvSpPr>
        <p:spPr/>
        <p:txBody>
          <a:bodyPr/>
          <a:lstStyle/>
          <a:p>
            <a:pPr>
              <a:lnSpc>
                <a:spcPts val="1710"/>
              </a:lnSpc>
            </a:pPr>
            <a:r>
              <a:rPr lang="en-US" spc="-10"/>
              <a:t>Real-world systems: ethical hacking practicum – UW Summer 2021</a:t>
            </a:r>
            <a:endParaRPr lang="en-US" spc="-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348134"/>
            <a:ext cx="5990590" cy="696595"/>
          </a:xfrm>
          <a:prstGeom prst="rect">
            <a:avLst/>
          </a:prstGeom>
        </p:spPr>
        <p:txBody>
          <a:bodyPr vert="horz" wrap="square" lIns="0" tIns="13335" rIns="0" bIns="0" rtlCol="0">
            <a:spAutoFit/>
          </a:bodyPr>
          <a:lstStyle/>
          <a:p>
            <a:pPr marL="12700">
              <a:lnSpc>
                <a:spcPct val="100000"/>
              </a:lnSpc>
              <a:spcBef>
                <a:spcPts val="105"/>
              </a:spcBef>
            </a:pPr>
            <a:r>
              <a:rPr spc="-30" dirty="0"/>
              <a:t>Let’s</a:t>
            </a:r>
            <a:r>
              <a:rPr spc="-25" dirty="0"/>
              <a:t> </a:t>
            </a:r>
            <a:r>
              <a:rPr spc="-15" dirty="0"/>
              <a:t>talk</a:t>
            </a:r>
            <a:r>
              <a:rPr spc="-25" dirty="0"/>
              <a:t> </a:t>
            </a:r>
            <a:r>
              <a:rPr dirty="0"/>
              <a:t>a</a:t>
            </a:r>
            <a:r>
              <a:rPr spc="5" dirty="0"/>
              <a:t> </a:t>
            </a:r>
            <a:r>
              <a:rPr dirty="0"/>
              <a:t>bit</a:t>
            </a:r>
            <a:r>
              <a:rPr spc="-5" dirty="0"/>
              <a:t> </a:t>
            </a:r>
            <a:r>
              <a:rPr dirty="0"/>
              <a:t>about</a:t>
            </a:r>
            <a:r>
              <a:rPr spc="-5" dirty="0"/>
              <a:t> </a:t>
            </a:r>
            <a:r>
              <a:rPr spc="-10" dirty="0"/>
              <a:t>opsec</a:t>
            </a:r>
          </a:p>
        </p:txBody>
      </p:sp>
      <p:sp>
        <p:nvSpPr>
          <p:cNvPr id="5" name="Footer Placeholder 4">
            <a:extLst>
              <a:ext uri="{FF2B5EF4-FFF2-40B4-BE49-F238E27FC236}">
                <a16:creationId xmlns:a16="http://schemas.microsoft.com/office/drawing/2014/main" id="{D2B3852A-78DB-486A-BBB1-0CED2F20A489}"/>
              </a:ext>
            </a:extLst>
          </p:cNvPr>
          <p:cNvSpPr>
            <a:spLocks noGrp="1"/>
          </p:cNvSpPr>
          <p:nvPr>
            <p:ph type="ftr" sz="quarter" idx="5"/>
          </p:nvPr>
        </p:nvSpPr>
        <p:spPr/>
        <p:txBody>
          <a:bodyPr/>
          <a:lstStyle/>
          <a:p>
            <a:pPr>
              <a:lnSpc>
                <a:spcPts val="1710"/>
              </a:lnSpc>
            </a:pPr>
            <a:r>
              <a:rPr lang="en-US" spc="-10"/>
              <a:t>Real-world systems: ethical hacking practicum – UW Summer 2021</a:t>
            </a:r>
            <a:endParaRPr lang="en-US" spc="-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8585" rIns="0" bIns="0" rtlCol="0">
            <a:spAutoFit/>
          </a:bodyPr>
          <a:lstStyle/>
          <a:p>
            <a:pPr marL="12700" marR="5080">
              <a:lnSpc>
                <a:spcPts val="4320"/>
              </a:lnSpc>
              <a:spcBef>
                <a:spcPts val="855"/>
              </a:spcBef>
            </a:pPr>
            <a:r>
              <a:rPr sz="4200" i="1" spc="-55" dirty="0">
                <a:latin typeface="Calibri Light"/>
                <a:cs typeface="Calibri Light"/>
              </a:rPr>
              <a:t>I</a:t>
            </a:r>
            <a:r>
              <a:rPr sz="4200" i="1" spc="-130" dirty="0">
                <a:latin typeface="Calibri Light"/>
                <a:cs typeface="Calibri Light"/>
              </a:rPr>
              <a:t>n</a:t>
            </a:r>
            <a:r>
              <a:rPr sz="4200" i="1" spc="-140" dirty="0">
                <a:latin typeface="Calibri Light"/>
                <a:cs typeface="Calibri Light"/>
              </a:rPr>
              <a:t>d</a:t>
            </a:r>
            <a:r>
              <a:rPr sz="4200" i="1" spc="-65" dirty="0">
                <a:latin typeface="Calibri Light"/>
                <a:cs typeface="Calibri Light"/>
              </a:rPr>
              <a:t>i</a:t>
            </a:r>
            <a:r>
              <a:rPr sz="4200" i="1" spc="-120" dirty="0">
                <a:latin typeface="Calibri Light"/>
                <a:cs typeface="Calibri Light"/>
              </a:rPr>
              <a:t>c</a:t>
            </a:r>
            <a:r>
              <a:rPr sz="4200" i="1" spc="-150" dirty="0">
                <a:latin typeface="Calibri Light"/>
                <a:cs typeface="Calibri Light"/>
              </a:rPr>
              <a:t>t</a:t>
            </a:r>
            <a:r>
              <a:rPr sz="4200" i="1" spc="-155" dirty="0">
                <a:latin typeface="Calibri Light"/>
                <a:cs typeface="Calibri Light"/>
              </a:rPr>
              <a:t>e</a:t>
            </a:r>
            <a:r>
              <a:rPr sz="4200" i="1" spc="-30" dirty="0">
                <a:latin typeface="Calibri Light"/>
                <a:cs typeface="Calibri Light"/>
              </a:rPr>
              <a:t>d</a:t>
            </a:r>
            <a:r>
              <a:rPr sz="4200" i="1" spc="-185" dirty="0">
                <a:latin typeface="Calibri Light"/>
                <a:cs typeface="Calibri Light"/>
              </a:rPr>
              <a:t> </a:t>
            </a:r>
            <a:r>
              <a:rPr sz="4200" i="1" spc="-135" dirty="0">
                <a:latin typeface="Calibri Light"/>
                <a:cs typeface="Calibri Light"/>
              </a:rPr>
              <a:t>C</a:t>
            </a:r>
            <a:r>
              <a:rPr sz="4200" i="1" spc="-130" dirty="0">
                <a:latin typeface="Calibri Light"/>
                <a:cs typeface="Calibri Light"/>
              </a:rPr>
              <a:t>h</a:t>
            </a:r>
            <a:r>
              <a:rPr sz="4200" i="1" spc="-65" dirty="0">
                <a:latin typeface="Calibri Light"/>
                <a:cs typeface="Calibri Light"/>
              </a:rPr>
              <a:t>i</a:t>
            </a:r>
            <a:r>
              <a:rPr sz="4200" i="1" spc="-140" dirty="0">
                <a:latin typeface="Calibri Light"/>
                <a:cs typeface="Calibri Light"/>
              </a:rPr>
              <a:t>n</a:t>
            </a:r>
            <a:r>
              <a:rPr sz="4200" i="1" spc="-175" dirty="0">
                <a:latin typeface="Calibri Light"/>
                <a:cs typeface="Calibri Light"/>
              </a:rPr>
              <a:t>e</a:t>
            </a:r>
            <a:r>
              <a:rPr sz="4200" i="1" spc="-60" dirty="0">
                <a:latin typeface="Calibri Light"/>
                <a:cs typeface="Calibri Light"/>
              </a:rPr>
              <a:t>s</a:t>
            </a:r>
            <a:r>
              <a:rPr sz="4200" i="1" dirty="0">
                <a:latin typeface="Calibri Light"/>
                <a:cs typeface="Calibri Light"/>
              </a:rPr>
              <a:t>e</a:t>
            </a:r>
            <a:r>
              <a:rPr sz="4200" i="1" spc="-229" dirty="0">
                <a:latin typeface="Calibri Light"/>
                <a:cs typeface="Calibri Light"/>
              </a:rPr>
              <a:t> </a:t>
            </a:r>
            <a:r>
              <a:rPr sz="4200" i="1" spc="-130" dirty="0">
                <a:latin typeface="Calibri Light"/>
                <a:cs typeface="Calibri Light"/>
              </a:rPr>
              <a:t>ha</a:t>
            </a:r>
            <a:r>
              <a:rPr sz="4200" i="1" spc="-120" dirty="0">
                <a:latin typeface="Calibri Light"/>
                <a:cs typeface="Calibri Light"/>
              </a:rPr>
              <a:t>c</a:t>
            </a:r>
            <a:r>
              <a:rPr sz="4200" i="1" spc="-280" dirty="0">
                <a:latin typeface="Calibri Light"/>
                <a:cs typeface="Calibri Light"/>
              </a:rPr>
              <a:t>k</a:t>
            </a:r>
            <a:r>
              <a:rPr sz="4200" i="1" spc="-114" dirty="0">
                <a:latin typeface="Calibri Light"/>
                <a:cs typeface="Calibri Light"/>
              </a:rPr>
              <a:t>e</a:t>
            </a:r>
            <a:r>
              <a:rPr sz="4200" i="1" spc="-45" dirty="0">
                <a:latin typeface="Calibri Light"/>
                <a:cs typeface="Calibri Light"/>
              </a:rPr>
              <a:t>r</a:t>
            </a:r>
            <a:r>
              <a:rPr sz="4200" i="1" spc="-145" dirty="0">
                <a:latin typeface="Calibri Light"/>
                <a:cs typeface="Calibri Light"/>
              </a:rPr>
              <a:t> </a:t>
            </a:r>
            <a:r>
              <a:rPr sz="4200" i="1" spc="-165" dirty="0">
                <a:latin typeface="Calibri Light"/>
                <a:cs typeface="Calibri Light"/>
              </a:rPr>
              <a:t>U</a:t>
            </a:r>
            <a:r>
              <a:rPr sz="4200" i="1" spc="-130" dirty="0">
                <a:latin typeface="Calibri Light"/>
                <a:cs typeface="Calibri Light"/>
              </a:rPr>
              <a:t>g</a:t>
            </a:r>
            <a:r>
              <a:rPr sz="4200" i="1" spc="-55" dirty="0">
                <a:latin typeface="Calibri Light"/>
                <a:cs typeface="Calibri Light"/>
              </a:rPr>
              <a:t>l</a:t>
            </a:r>
            <a:r>
              <a:rPr sz="4200" i="1" spc="-125" dirty="0">
                <a:latin typeface="Calibri Light"/>
                <a:cs typeface="Calibri Light"/>
              </a:rPr>
              <a:t>y</a:t>
            </a:r>
            <a:r>
              <a:rPr sz="4200" i="1" spc="-170" dirty="0">
                <a:latin typeface="Calibri Light"/>
                <a:cs typeface="Calibri Light"/>
              </a:rPr>
              <a:t>G</a:t>
            </a:r>
            <a:r>
              <a:rPr sz="4200" i="1" spc="-150" dirty="0">
                <a:latin typeface="Calibri Light"/>
                <a:cs typeface="Calibri Light"/>
              </a:rPr>
              <a:t>o</a:t>
            </a:r>
            <a:r>
              <a:rPr sz="4200" i="1" spc="-95" dirty="0">
                <a:latin typeface="Calibri Light"/>
                <a:cs typeface="Calibri Light"/>
              </a:rPr>
              <a:t>r</a:t>
            </a:r>
            <a:r>
              <a:rPr sz="4200" i="1" spc="-65" dirty="0">
                <a:latin typeface="Calibri Light"/>
                <a:cs typeface="Calibri Light"/>
              </a:rPr>
              <a:t>i</a:t>
            </a:r>
            <a:r>
              <a:rPr sz="4200" i="1" spc="-75" dirty="0">
                <a:latin typeface="Calibri Light"/>
                <a:cs typeface="Calibri Light"/>
              </a:rPr>
              <a:t>l</a:t>
            </a:r>
            <a:r>
              <a:rPr sz="4200" i="1" spc="-65" dirty="0">
                <a:latin typeface="Calibri Light"/>
                <a:cs typeface="Calibri Light"/>
              </a:rPr>
              <a:t>l</a:t>
            </a:r>
            <a:r>
              <a:rPr sz="4200" i="1" spc="-250" dirty="0">
                <a:latin typeface="Calibri Light"/>
                <a:cs typeface="Calibri Light"/>
              </a:rPr>
              <a:t>a</a:t>
            </a:r>
            <a:r>
              <a:rPr sz="4200" i="1" spc="10" dirty="0">
                <a:latin typeface="Calibri Light"/>
                <a:cs typeface="Calibri Light"/>
              </a:rPr>
              <a:t> </a:t>
            </a:r>
            <a:r>
              <a:rPr sz="4200" i="1" spc="-400" dirty="0">
                <a:latin typeface="Calibri Light"/>
                <a:cs typeface="Calibri Light"/>
              </a:rPr>
              <a:t>W</a:t>
            </a:r>
            <a:r>
              <a:rPr sz="4200" i="1" spc="-130" dirty="0">
                <a:latin typeface="Calibri Light"/>
                <a:cs typeface="Calibri Light"/>
              </a:rPr>
              <a:t>an</a:t>
            </a:r>
            <a:r>
              <a:rPr sz="4200" i="1" spc="-260" dirty="0">
                <a:latin typeface="Calibri Light"/>
                <a:cs typeface="Calibri Light"/>
              </a:rPr>
              <a:t>g</a:t>
            </a:r>
            <a:r>
              <a:rPr sz="4200" i="1" spc="5" dirty="0">
                <a:latin typeface="Calibri Light"/>
                <a:cs typeface="Calibri Light"/>
              </a:rPr>
              <a:t> </a:t>
            </a:r>
            <a:r>
              <a:rPr sz="4200" i="1" spc="-165" dirty="0">
                <a:latin typeface="Calibri Light"/>
                <a:cs typeface="Calibri Light"/>
              </a:rPr>
              <a:t>D</a:t>
            </a:r>
            <a:r>
              <a:rPr sz="4200" i="1" spc="-140" dirty="0">
                <a:latin typeface="Calibri Light"/>
                <a:cs typeface="Calibri Light"/>
              </a:rPr>
              <a:t>o</a:t>
            </a:r>
            <a:r>
              <a:rPr sz="4200" i="1" spc="-130" dirty="0">
                <a:latin typeface="Calibri Light"/>
                <a:cs typeface="Calibri Light"/>
              </a:rPr>
              <a:t>n</a:t>
            </a:r>
            <a:r>
              <a:rPr sz="4200" i="1" spc="-185" dirty="0">
                <a:latin typeface="Calibri Light"/>
                <a:cs typeface="Calibri Light"/>
              </a:rPr>
              <a:t>g </a:t>
            </a:r>
            <a:r>
              <a:rPr sz="4200" i="1" spc="-114" dirty="0">
                <a:latin typeface="Calibri Light"/>
                <a:cs typeface="Calibri Light"/>
              </a:rPr>
              <a:t> </a:t>
            </a:r>
            <a:r>
              <a:rPr sz="4200" i="1" spc="-110" dirty="0">
                <a:latin typeface="Calibri Light"/>
                <a:cs typeface="Calibri Light"/>
              </a:rPr>
              <a:t>leaves </a:t>
            </a:r>
            <a:r>
              <a:rPr sz="4200" i="1" spc="-95" dirty="0">
                <a:latin typeface="Calibri Light"/>
                <a:cs typeface="Calibri Light"/>
              </a:rPr>
              <a:t>telltale </a:t>
            </a:r>
            <a:r>
              <a:rPr sz="4200" i="1" spc="-105" dirty="0">
                <a:latin typeface="Calibri Light"/>
                <a:cs typeface="Calibri Light"/>
              </a:rPr>
              <a:t>signs </a:t>
            </a:r>
            <a:r>
              <a:rPr sz="4200" i="1" spc="-100" dirty="0">
                <a:latin typeface="Calibri Light"/>
                <a:cs typeface="Calibri Light"/>
              </a:rPr>
              <a:t>of </a:t>
            </a:r>
            <a:r>
              <a:rPr sz="4200" i="1" spc="-110" dirty="0">
                <a:latin typeface="Calibri Light"/>
                <a:cs typeface="Calibri Light"/>
              </a:rPr>
              <a:t>himself </a:t>
            </a:r>
            <a:r>
              <a:rPr sz="4200" i="1" spc="-125" dirty="0">
                <a:latin typeface="Calibri Light"/>
                <a:cs typeface="Calibri Light"/>
              </a:rPr>
              <a:t>throughout </a:t>
            </a:r>
            <a:r>
              <a:rPr sz="4200" i="1" spc="-75" dirty="0">
                <a:latin typeface="Calibri Light"/>
                <a:cs typeface="Calibri Light"/>
              </a:rPr>
              <a:t>the </a:t>
            </a:r>
            <a:r>
              <a:rPr sz="4200" i="1" spc="-70" dirty="0">
                <a:latin typeface="Calibri Light"/>
                <a:cs typeface="Calibri Light"/>
              </a:rPr>
              <a:t> </a:t>
            </a:r>
            <a:r>
              <a:rPr sz="4200" i="1" spc="-55" dirty="0">
                <a:latin typeface="Calibri Light"/>
                <a:cs typeface="Calibri Light"/>
              </a:rPr>
              <a:t>i</a:t>
            </a:r>
            <a:r>
              <a:rPr sz="4200" i="1" spc="-165" dirty="0">
                <a:latin typeface="Calibri Light"/>
                <a:cs typeface="Calibri Light"/>
              </a:rPr>
              <a:t>n</a:t>
            </a:r>
            <a:r>
              <a:rPr sz="4200" i="1" spc="-150" dirty="0">
                <a:latin typeface="Calibri Light"/>
                <a:cs typeface="Calibri Light"/>
              </a:rPr>
              <a:t>t</a:t>
            </a:r>
            <a:r>
              <a:rPr sz="4200" i="1" spc="-114" dirty="0">
                <a:latin typeface="Calibri Light"/>
                <a:cs typeface="Calibri Light"/>
              </a:rPr>
              <a:t>e</a:t>
            </a:r>
            <a:r>
              <a:rPr sz="4200" i="1" spc="-105" dirty="0">
                <a:latin typeface="Calibri Light"/>
                <a:cs typeface="Calibri Light"/>
              </a:rPr>
              <a:t>r</a:t>
            </a:r>
            <a:r>
              <a:rPr sz="4200" i="1" spc="-140" dirty="0">
                <a:latin typeface="Calibri Light"/>
                <a:cs typeface="Calibri Light"/>
              </a:rPr>
              <a:t>n</a:t>
            </a:r>
            <a:r>
              <a:rPr sz="4200" i="1" spc="-195" dirty="0">
                <a:latin typeface="Calibri Light"/>
                <a:cs typeface="Calibri Light"/>
              </a:rPr>
              <a:t>e</a:t>
            </a:r>
            <a:r>
              <a:rPr sz="4200" i="1" spc="-30" dirty="0">
                <a:latin typeface="Calibri Light"/>
                <a:cs typeface="Calibri Light"/>
              </a:rPr>
              <a:t>t</a:t>
            </a:r>
            <a:r>
              <a:rPr sz="4200" i="1" spc="-125" dirty="0">
                <a:latin typeface="Calibri Light"/>
                <a:cs typeface="Calibri Light"/>
              </a:rPr>
              <a:t> </a:t>
            </a:r>
            <a:r>
              <a:rPr sz="4000" spc="-15" dirty="0"/>
              <a:t>(</a:t>
            </a:r>
            <a:r>
              <a:rPr sz="4000" spc="-30" dirty="0"/>
              <a:t>2</a:t>
            </a:r>
            <a:r>
              <a:rPr sz="4000" spc="-40" dirty="0"/>
              <a:t>014</a:t>
            </a:r>
            <a:r>
              <a:rPr sz="4000" spc="-5" dirty="0"/>
              <a:t>,</a:t>
            </a:r>
            <a:r>
              <a:rPr sz="4000" spc="-70" dirty="0"/>
              <a:t> </a:t>
            </a:r>
            <a:r>
              <a:rPr sz="4000" u="sng" spc="-30" dirty="0">
                <a:solidFill>
                  <a:srgbClr val="0562C1"/>
                </a:solidFill>
                <a:uFill>
                  <a:solidFill>
                    <a:srgbClr val="0562C1"/>
                  </a:solidFill>
                </a:uFill>
                <a:hlinkClick r:id="rId3"/>
              </a:rPr>
              <a:t>S</a:t>
            </a:r>
            <a:r>
              <a:rPr sz="4000" u="sng" spc="-25" dirty="0">
                <a:solidFill>
                  <a:srgbClr val="0562C1"/>
                </a:solidFill>
                <a:uFill>
                  <a:solidFill>
                    <a:srgbClr val="0562C1"/>
                  </a:solidFill>
                </a:uFill>
                <a:hlinkClick r:id="rId3"/>
              </a:rPr>
              <a:t>o</a:t>
            </a:r>
            <a:r>
              <a:rPr sz="4000" u="sng" spc="-30" dirty="0">
                <a:solidFill>
                  <a:srgbClr val="0562C1"/>
                </a:solidFill>
                <a:uFill>
                  <a:solidFill>
                    <a:srgbClr val="0562C1"/>
                  </a:solidFill>
                </a:uFill>
                <a:hlinkClick r:id="rId3"/>
              </a:rPr>
              <a:t>u</a:t>
            </a:r>
            <a:r>
              <a:rPr sz="4000" u="sng" spc="-35" dirty="0">
                <a:solidFill>
                  <a:srgbClr val="0562C1"/>
                </a:solidFill>
                <a:uFill>
                  <a:solidFill>
                    <a:srgbClr val="0562C1"/>
                  </a:solidFill>
                </a:uFill>
                <a:hlinkClick r:id="rId3"/>
              </a:rPr>
              <a:t>t</a:t>
            </a:r>
            <a:r>
              <a:rPr sz="4000" u="sng" spc="-5" dirty="0">
                <a:solidFill>
                  <a:srgbClr val="0562C1"/>
                </a:solidFill>
                <a:uFill>
                  <a:solidFill>
                    <a:srgbClr val="0562C1"/>
                  </a:solidFill>
                </a:uFill>
                <a:hlinkClick r:id="rId3"/>
              </a:rPr>
              <a:t>h</a:t>
            </a:r>
            <a:r>
              <a:rPr sz="4000" u="sng" spc="-90" dirty="0">
                <a:solidFill>
                  <a:srgbClr val="0562C1"/>
                </a:solidFill>
                <a:uFill>
                  <a:solidFill>
                    <a:srgbClr val="0562C1"/>
                  </a:solidFill>
                </a:uFill>
                <a:hlinkClick r:id="rId3"/>
              </a:rPr>
              <a:t> </a:t>
            </a:r>
            <a:r>
              <a:rPr sz="4000" u="sng" spc="-35" dirty="0">
                <a:solidFill>
                  <a:srgbClr val="0562C1"/>
                </a:solidFill>
                <a:uFill>
                  <a:solidFill>
                    <a:srgbClr val="0562C1"/>
                  </a:solidFill>
                </a:uFill>
                <a:hlinkClick r:id="rId3"/>
              </a:rPr>
              <a:t>C</a:t>
            </a:r>
            <a:r>
              <a:rPr sz="4000" u="sng" spc="-30" dirty="0">
                <a:solidFill>
                  <a:srgbClr val="0562C1"/>
                </a:solidFill>
                <a:uFill>
                  <a:solidFill>
                    <a:srgbClr val="0562C1"/>
                  </a:solidFill>
                </a:uFill>
                <a:hlinkClick r:id="rId3"/>
              </a:rPr>
              <a:t>h</a:t>
            </a:r>
            <a:r>
              <a:rPr sz="4000" u="sng" spc="-25" dirty="0">
                <a:solidFill>
                  <a:srgbClr val="0562C1"/>
                </a:solidFill>
                <a:uFill>
                  <a:solidFill>
                    <a:srgbClr val="0562C1"/>
                  </a:solidFill>
                </a:uFill>
                <a:hlinkClick r:id="rId3"/>
              </a:rPr>
              <a:t>i</a:t>
            </a:r>
            <a:r>
              <a:rPr sz="4000" u="sng" spc="-45" dirty="0">
                <a:solidFill>
                  <a:srgbClr val="0562C1"/>
                </a:solidFill>
                <a:uFill>
                  <a:solidFill>
                    <a:srgbClr val="0562C1"/>
                  </a:solidFill>
                </a:uFill>
                <a:hlinkClick r:id="rId3"/>
              </a:rPr>
              <a:t>n</a:t>
            </a:r>
            <a:r>
              <a:rPr sz="4000" u="sng" spc="-5" dirty="0">
                <a:solidFill>
                  <a:srgbClr val="0562C1"/>
                </a:solidFill>
                <a:uFill>
                  <a:solidFill>
                    <a:srgbClr val="0562C1"/>
                  </a:solidFill>
                </a:uFill>
                <a:hlinkClick r:id="rId3"/>
              </a:rPr>
              <a:t>a</a:t>
            </a:r>
            <a:r>
              <a:rPr sz="4000" u="sng" spc="-90" dirty="0">
                <a:solidFill>
                  <a:srgbClr val="0562C1"/>
                </a:solidFill>
                <a:uFill>
                  <a:solidFill>
                    <a:srgbClr val="0562C1"/>
                  </a:solidFill>
                </a:uFill>
                <a:hlinkClick r:id="rId3"/>
              </a:rPr>
              <a:t> </a:t>
            </a:r>
            <a:r>
              <a:rPr sz="4000" u="sng" spc="-60" dirty="0">
                <a:solidFill>
                  <a:srgbClr val="0562C1"/>
                </a:solidFill>
                <a:uFill>
                  <a:solidFill>
                    <a:srgbClr val="0562C1"/>
                  </a:solidFill>
                </a:uFill>
                <a:hlinkClick r:id="rId3"/>
              </a:rPr>
              <a:t>M</a:t>
            </a:r>
            <a:r>
              <a:rPr sz="4000" u="sng" spc="-25" dirty="0">
                <a:solidFill>
                  <a:srgbClr val="0562C1"/>
                </a:solidFill>
                <a:uFill>
                  <a:solidFill>
                    <a:srgbClr val="0562C1"/>
                  </a:solidFill>
                </a:uFill>
                <a:hlinkClick r:id="rId3"/>
              </a:rPr>
              <a:t>o</a:t>
            </a:r>
            <a:r>
              <a:rPr sz="4000" u="sng" spc="-30" dirty="0">
                <a:solidFill>
                  <a:srgbClr val="0562C1"/>
                </a:solidFill>
                <a:uFill>
                  <a:solidFill>
                    <a:srgbClr val="0562C1"/>
                  </a:solidFill>
                </a:uFill>
                <a:hlinkClick r:id="rId3"/>
              </a:rPr>
              <a:t>r</a:t>
            </a:r>
            <a:r>
              <a:rPr sz="4000" u="sng" spc="-45" dirty="0">
                <a:solidFill>
                  <a:srgbClr val="0562C1"/>
                </a:solidFill>
                <a:uFill>
                  <a:solidFill>
                    <a:srgbClr val="0562C1"/>
                  </a:solidFill>
                </a:uFill>
                <a:hlinkClick r:id="rId3"/>
              </a:rPr>
              <a:t>n</a:t>
            </a:r>
            <a:r>
              <a:rPr sz="4000" u="sng" spc="-25" dirty="0">
                <a:solidFill>
                  <a:srgbClr val="0562C1"/>
                </a:solidFill>
                <a:uFill>
                  <a:solidFill>
                    <a:srgbClr val="0562C1"/>
                  </a:solidFill>
                </a:uFill>
                <a:hlinkClick r:id="rId3"/>
              </a:rPr>
              <a:t>i</a:t>
            </a:r>
            <a:r>
              <a:rPr sz="4000" u="sng" spc="-45" dirty="0">
                <a:solidFill>
                  <a:srgbClr val="0562C1"/>
                </a:solidFill>
                <a:uFill>
                  <a:solidFill>
                    <a:srgbClr val="0562C1"/>
                  </a:solidFill>
                </a:uFill>
                <a:hlinkClick r:id="rId3"/>
              </a:rPr>
              <a:t>n</a:t>
            </a:r>
            <a:r>
              <a:rPr sz="4000" u="sng" spc="-5" dirty="0">
                <a:solidFill>
                  <a:srgbClr val="0562C1"/>
                </a:solidFill>
                <a:uFill>
                  <a:solidFill>
                    <a:srgbClr val="0562C1"/>
                  </a:solidFill>
                </a:uFill>
                <a:hlinkClick r:id="rId3"/>
              </a:rPr>
              <a:t>g</a:t>
            </a:r>
            <a:r>
              <a:rPr sz="4000" u="sng" spc="-95" dirty="0">
                <a:solidFill>
                  <a:srgbClr val="0562C1"/>
                </a:solidFill>
                <a:uFill>
                  <a:solidFill>
                    <a:srgbClr val="0562C1"/>
                  </a:solidFill>
                </a:uFill>
                <a:hlinkClick r:id="rId3"/>
              </a:rPr>
              <a:t> </a:t>
            </a:r>
            <a:r>
              <a:rPr sz="4000" u="sng" spc="-114" dirty="0">
                <a:solidFill>
                  <a:srgbClr val="0562C1"/>
                </a:solidFill>
                <a:uFill>
                  <a:solidFill>
                    <a:srgbClr val="0562C1"/>
                  </a:solidFill>
                </a:uFill>
                <a:hlinkClick r:id="rId3"/>
              </a:rPr>
              <a:t>P</a:t>
            </a:r>
            <a:r>
              <a:rPr sz="4000" u="sng" spc="-25" dirty="0">
                <a:solidFill>
                  <a:srgbClr val="0562C1"/>
                </a:solidFill>
                <a:uFill>
                  <a:solidFill>
                    <a:srgbClr val="0562C1"/>
                  </a:solidFill>
                </a:uFill>
                <a:hlinkClick r:id="rId3"/>
              </a:rPr>
              <a:t>o</a:t>
            </a:r>
            <a:r>
              <a:rPr sz="4000" u="sng" spc="-75" dirty="0">
                <a:solidFill>
                  <a:srgbClr val="0562C1"/>
                </a:solidFill>
                <a:uFill>
                  <a:solidFill>
                    <a:srgbClr val="0562C1"/>
                  </a:solidFill>
                </a:uFill>
                <a:hlinkClick r:id="rId3"/>
              </a:rPr>
              <a:t>s</a:t>
            </a:r>
            <a:r>
              <a:rPr sz="4000" u="sng" spc="-20" dirty="0">
                <a:solidFill>
                  <a:srgbClr val="0562C1"/>
                </a:solidFill>
                <a:uFill>
                  <a:solidFill>
                    <a:srgbClr val="0562C1"/>
                  </a:solidFill>
                </a:uFill>
                <a:hlinkClick r:id="rId3"/>
              </a:rPr>
              <a:t>t</a:t>
            </a:r>
            <a:r>
              <a:rPr sz="4000" spc="-5" dirty="0"/>
              <a:t>)</a:t>
            </a:r>
            <a:endParaRPr sz="4000" dirty="0">
              <a:latin typeface="Calibri Light"/>
              <a:cs typeface="Calibri Light"/>
            </a:endParaRPr>
          </a:p>
        </p:txBody>
      </p:sp>
      <p:pic>
        <p:nvPicPr>
          <p:cNvPr id="3" name="object 3"/>
          <p:cNvPicPr/>
          <p:nvPr/>
        </p:nvPicPr>
        <p:blipFill>
          <a:blip r:embed="rId4" cstate="print"/>
          <a:stretch>
            <a:fillRect/>
          </a:stretch>
        </p:blipFill>
        <p:spPr>
          <a:xfrm>
            <a:off x="9390888" y="2372867"/>
            <a:ext cx="2496311" cy="2437896"/>
          </a:xfrm>
          <a:prstGeom prst="rect">
            <a:avLst/>
          </a:prstGeom>
        </p:spPr>
      </p:pic>
      <p:sp>
        <p:nvSpPr>
          <p:cNvPr id="4" name="object 4"/>
          <p:cNvSpPr txBox="1"/>
          <p:nvPr/>
        </p:nvSpPr>
        <p:spPr>
          <a:xfrm>
            <a:off x="760911" y="2390636"/>
            <a:ext cx="8114030" cy="3591560"/>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299720" algn="l"/>
              </a:tabLst>
            </a:pPr>
            <a:r>
              <a:rPr sz="1800" dirty="0">
                <a:latin typeface="Calibri"/>
                <a:cs typeface="Calibri"/>
              </a:rPr>
              <a:t>“In</a:t>
            </a:r>
            <a:r>
              <a:rPr sz="1800" spc="-5" dirty="0">
                <a:latin typeface="Calibri"/>
                <a:cs typeface="Calibri"/>
              </a:rPr>
              <a:t> 2004,</a:t>
            </a:r>
            <a:r>
              <a:rPr sz="1800" dirty="0">
                <a:latin typeface="Calibri"/>
                <a:cs typeface="Calibri"/>
              </a:rPr>
              <a:t> a user</a:t>
            </a:r>
            <a:r>
              <a:rPr sz="1800" spc="-10" dirty="0">
                <a:latin typeface="Calibri"/>
                <a:cs typeface="Calibri"/>
              </a:rPr>
              <a:t> </a:t>
            </a:r>
            <a:r>
              <a:rPr sz="1800" dirty="0">
                <a:latin typeface="Calibri"/>
                <a:cs typeface="Calibri"/>
              </a:rPr>
              <a:t>under</a:t>
            </a:r>
            <a:r>
              <a:rPr sz="1800" spc="5" dirty="0">
                <a:latin typeface="Calibri"/>
                <a:cs typeface="Calibri"/>
              </a:rPr>
              <a:t> </a:t>
            </a:r>
            <a:r>
              <a:rPr sz="1800" spc="-5" dirty="0">
                <a:latin typeface="Calibri"/>
                <a:cs typeface="Calibri"/>
              </a:rPr>
              <a:t>the</a:t>
            </a:r>
            <a:r>
              <a:rPr sz="1800" dirty="0">
                <a:latin typeface="Calibri"/>
                <a:cs typeface="Calibri"/>
              </a:rPr>
              <a:t> name</a:t>
            </a:r>
            <a:r>
              <a:rPr sz="1800" spc="15" dirty="0">
                <a:latin typeface="Calibri"/>
                <a:cs typeface="Calibri"/>
              </a:rPr>
              <a:t> </a:t>
            </a:r>
            <a:r>
              <a:rPr sz="1800" spc="-5" dirty="0">
                <a:latin typeface="Calibri"/>
                <a:cs typeface="Calibri"/>
              </a:rPr>
              <a:t>of Jack </a:t>
            </a:r>
            <a:r>
              <a:rPr sz="1800" spc="-10" dirty="0">
                <a:latin typeface="Calibri"/>
                <a:cs typeface="Calibri"/>
              </a:rPr>
              <a:t>Wang,</a:t>
            </a:r>
            <a:r>
              <a:rPr sz="1800" dirty="0">
                <a:latin typeface="Calibri"/>
                <a:cs typeface="Calibri"/>
              </a:rPr>
              <a:t> </a:t>
            </a:r>
            <a:r>
              <a:rPr sz="1800" spc="-5" dirty="0">
                <a:latin typeface="Calibri"/>
                <a:cs typeface="Calibri"/>
              </a:rPr>
              <a:t>with</a:t>
            </a:r>
            <a:r>
              <a:rPr sz="1800" spc="10" dirty="0">
                <a:latin typeface="Calibri"/>
                <a:cs typeface="Calibri"/>
              </a:rPr>
              <a:t> </a:t>
            </a:r>
            <a:r>
              <a:rPr sz="1800" dirty="0">
                <a:latin typeface="Calibri"/>
                <a:cs typeface="Calibri"/>
              </a:rPr>
              <a:t>an </a:t>
            </a:r>
            <a:r>
              <a:rPr sz="1800" spc="-5" dirty="0">
                <a:latin typeface="Calibri"/>
                <a:cs typeface="Calibri"/>
              </a:rPr>
              <a:t>e-mail</a:t>
            </a:r>
            <a:r>
              <a:rPr sz="1800" dirty="0">
                <a:latin typeface="Calibri"/>
                <a:cs typeface="Calibri"/>
              </a:rPr>
              <a:t> </a:t>
            </a:r>
            <a:r>
              <a:rPr sz="1800" spc="-5" dirty="0">
                <a:latin typeface="Calibri"/>
                <a:cs typeface="Calibri"/>
              </a:rPr>
              <a:t>address</a:t>
            </a:r>
            <a:endParaRPr sz="1800" dirty="0">
              <a:latin typeface="Calibri"/>
              <a:cs typeface="Calibri"/>
            </a:endParaRPr>
          </a:p>
          <a:p>
            <a:pPr marL="299085" marR="64135">
              <a:lnSpc>
                <a:spcPct val="100000"/>
              </a:lnSpc>
            </a:pPr>
            <a:r>
              <a:rPr sz="1800" spc="-5" dirty="0">
                <a:latin typeface="Calibri"/>
                <a:cs typeface="Calibri"/>
              </a:rPr>
              <a:t>of</a:t>
            </a:r>
            <a:r>
              <a:rPr sz="1800" dirty="0">
                <a:latin typeface="Calibri"/>
                <a:cs typeface="Calibri"/>
              </a:rPr>
              <a:t> </a:t>
            </a:r>
            <a:r>
              <a:rPr sz="1800" u="sng" spc="-10" dirty="0">
                <a:solidFill>
                  <a:srgbClr val="0562C1"/>
                </a:solidFill>
                <a:uFill>
                  <a:solidFill>
                    <a:srgbClr val="0562C1"/>
                  </a:solidFill>
                </a:uFill>
                <a:latin typeface="Calibri"/>
                <a:cs typeface="Calibri"/>
                <a:hlinkClick r:id="rId5"/>
              </a:rPr>
              <a:t>uglygorilla163.com</a:t>
            </a:r>
            <a:r>
              <a:rPr sz="1800" spc="30" dirty="0">
                <a:solidFill>
                  <a:srgbClr val="0562C1"/>
                </a:solidFill>
                <a:latin typeface="Calibri"/>
                <a:cs typeface="Calibri"/>
                <a:hlinkClick r:id="rId5"/>
              </a:rPr>
              <a:t> </a:t>
            </a:r>
            <a:r>
              <a:rPr sz="1800" spc="-10" dirty="0">
                <a:latin typeface="Calibri"/>
                <a:cs typeface="Calibri"/>
              </a:rPr>
              <a:t>posted</a:t>
            </a:r>
            <a:r>
              <a:rPr sz="1800" spc="10" dirty="0">
                <a:latin typeface="Calibri"/>
                <a:cs typeface="Calibri"/>
              </a:rPr>
              <a:t> </a:t>
            </a:r>
            <a:r>
              <a:rPr sz="1800" dirty="0">
                <a:latin typeface="Calibri"/>
                <a:cs typeface="Calibri"/>
              </a:rPr>
              <a:t>a</a:t>
            </a:r>
            <a:r>
              <a:rPr sz="1800" spc="5" dirty="0">
                <a:latin typeface="Calibri"/>
                <a:cs typeface="Calibri"/>
              </a:rPr>
              <a:t> </a:t>
            </a:r>
            <a:r>
              <a:rPr sz="1800" spc="-5" dirty="0">
                <a:latin typeface="Calibri"/>
                <a:cs typeface="Calibri"/>
              </a:rPr>
              <a:t>question</a:t>
            </a:r>
            <a:r>
              <a:rPr sz="1800" spc="15" dirty="0">
                <a:latin typeface="Calibri"/>
                <a:cs typeface="Calibri"/>
              </a:rPr>
              <a:t> </a:t>
            </a:r>
            <a:r>
              <a:rPr sz="1800" spc="-5" dirty="0">
                <a:latin typeface="Calibri"/>
                <a:cs typeface="Calibri"/>
              </a:rPr>
              <a:t>about</a:t>
            </a:r>
            <a:r>
              <a:rPr sz="1800" spc="5" dirty="0">
                <a:latin typeface="Calibri"/>
                <a:cs typeface="Calibri"/>
              </a:rPr>
              <a:t> </a:t>
            </a:r>
            <a:r>
              <a:rPr sz="1800" spc="-10" dirty="0">
                <a:latin typeface="Calibri"/>
                <a:cs typeface="Calibri"/>
              </a:rPr>
              <a:t>digital</a:t>
            </a:r>
            <a:r>
              <a:rPr sz="1800" spc="10" dirty="0">
                <a:latin typeface="Calibri"/>
                <a:cs typeface="Calibri"/>
              </a:rPr>
              <a:t> </a:t>
            </a:r>
            <a:r>
              <a:rPr sz="1800" spc="-15" dirty="0">
                <a:latin typeface="Calibri"/>
                <a:cs typeface="Calibri"/>
              </a:rPr>
              <a:t>warfare</a:t>
            </a:r>
            <a:r>
              <a:rPr sz="1800" spc="20" dirty="0">
                <a:latin typeface="Calibri"/>
                <a:cs typeface="Calibri"/>
              </a:rPr>
              <a:t> </a:t>
            </a:r>
            <a:r>
              <a:rPr sz="1800" spc="-5" dirty="0">
                <a:latin typeface="Calibri"/>
                <a:cs typeface="Calibri"/>
              </a:rPr>
              <a:t>on</a:t>
            </a:r>
            <a:r>
              <a:rPr sz="1800" spc="10" dirty="0">
                <a:latin typeface="Calibri"/>
                <a:cs typeface="Calibri"/>
              </a:rPr>
              <a:t> </a:t>
            </a:r>
            <a:r>
              <a:rPr sz="1800" dirty="0">
                <a:latin typeface="Calibri"/>
                <a:cs typeface="Calibri"/>
              </a:rPr>
              <a:t>a</a:t>
            </a:r>
            <a:r>
              <a:rPr sz="1800" spc="5" dirty="0">
                <a:latin typeface="Calibri"/>
                <a:cs typeface="Calibri"/>
              </a:rPr>
              <a:t> </a:t>
            </a:r>
            <a:r>
              <a:rPr sz="1800" spc="-10" dirty="0">
                <a:latin typeface="Calibri"/>
                <a:cs typeface="Calibri"/>
              </a:rPr>
              <a:t>forum</a:t>
            </a:r>
            <a:r>
              <a:rPr sz="1800" spc="5" dirty="0">
                <a:latin typeface="Calibri"/>
                <a:cs typeface="Calibri"/>
              </a:rPr>
              <a:t> </a:t>
            </a:r>
            <a:r>
              <a:rPr sz="1800" spc="-10" dirty="0">
                <a:latin typeface="Calibri"/>
                <a:cs typeface="Calibri"/>
              </a:rPr>
              <a:t>hosted</a:t>
            </a:r>
            <a:r>
              <a:rPr sz="1800" spc="10" dirty="0">
                <a:latin typeface="Calibri"/>
                <a:cs typeface="Calibri"/>
              </a:rPr>
              <a:t> </a:t>
            </a:r>
            <a:r>
              <a:rPr sz="1800" spc="-5" dirty="0">
                <a:latin typeface="Calibri"/>
                <a:cs typeface="Calibri"/>
              </a:rPr>
              <a:t>by </a:t>
            </a:r>
            <a:r>
              <a:rPr sz="1800" spc="-390" dirty="0">
                <a:latin typeface="Calibri"/>
                <a:cs typeface="Calibri"/>
              </a:rPr>
              <a:t> </a:t>
            </a:r>
            <a:r>
              <a:rPr sz="1800" spc="-5" dirty="0">
                <a:latin typeface="Calibri"/>
                <a:cs typeface="Calibri"/>
              </a:rPr>
              <a:t>China</a:t>
            </a:r>
            <a:r>
              <a:rPr sz="1800" spc="5" dirty="0">
                <a:latin typeface="Calibri"/>
                <a:cs typeface="Calibri"/>
              </a:rPr>
              <a:t> </a:t>
            </a:r>
            <a:r>
              <a:rPr sz="1800" spc="-10" dirty="0">
                <a:latin typeface="Calibri"/>
                <a:cs typeface="Calibri"/>
              </a:rPr>
              <a:t>Military</a:t>
            </a:r>
            <a:r>
              <a:rPr sz="1800" spc="10" dirty="0">
                <a:latin typeface="Calibri"/>
                <a:cs typeface="Calibri"/>
              </a:rPr>
              <a:t> </a:t>
            </a:r>
            <a:r>
              <a:rPr sz="1800" spc="-20" dirty="0">
                <a:latin typeface="Calibri"/>
                <a:cs typeface="Calibri"/>
              </a:rPr>
              <a:t>Online.”</a:t>
            </a:r>
            <a:endParaRPr sz="1800" dirty="0">
              <a:latin typeface="Calibri"/>
              <a:cs typeface="Calibri"/>
            </a:endParaRPr>
          </a:p>
          <a:p>
            <a:pPr>
              <a:lnSpc>
                <a:spcPct val="100000"/>
              </a:lnSpc>
              <a:spcBef>
                <a:spcPts val="20"/>
              </a:spcBef>
            </a:pPr>
            <a:endParaRPr sz="1750" dirty="0">
              <a:latin typeface="Calibri"/>
              <a:cs typeface="Calibri"/>
            </a:endParaRPr>
          </a:p>
          <a:p>
            <a:pPr marL="299085" marR="340360" indent="-287020">
              <a:lnSpc>
                <a:spcPct val="100000"/>
              </a:lnSpc>
              <a:buChar char="-"/>
              <a:tabLst>
                <a:tab pos="299085" algn="l"/>
                <a:tab pos="299720" algn="l"/>
              </a:tabLst>
            </a:pPr>
            <a:r>
              <a:rPr sz="1800" spc="-5" dirty="0">
                <a:latin typeface="Calibri"/>
                <a:cs typeface="Calibri"/>
              </a:rPr>
              <a:t>That </a:t>
            </a:r>
            <a:r>
              <a:rPr sz="1800" b="1" spc="-5" dirty="0">
                <a:latin typeface="Calibri"/>
                <a:cs typeface="Calibri"/>
              </a:rPr>
              <a:t>same e-mail</a:t>
            </a:r>
            <a:r>
              <a:rPr sz="1800" b="1" spc="-20" dirty="0">
                <a:latin typeface="Calibri"/>
                <a:cs typeface="Calibri"/>
              </a:rPr>
              <a:t> </a:t>
            </a:r>
            <a:r>
              <a:rPr sz="1800" b="1" spc="-5" dirty="0">
                <a:latin typeface="Calibri"/>
                <a:cs typeface="Calibri"/>
              </a:rPr>
              <a:t>account</a:t>
            </a:r>
            <a:r>
              <a:rPr sz="1800" b="1" spc="-30" dirty="0">
                <a:latin typeface="Calibri"/>
                <a:cs typeface="Calibri"/>
              </a:rPr>
              <a:t> </a:t>
            </a:r>
            <a:r>
              <a:rPr sz="1800" spc="-10" dirty="0">
                <a:latin typeface="Calibri"/>
                <a:cs typeface="Calibri"/>
              </a:rPr>
              <a:t>was</a:t>
            </a:r>
            <a:r>
              <a:rPr sz="1800" spc="20" dirty="0">
                <a:latin typeface="Calibri"/>
                <a:cs typeface="Calibri"/>
              </a:rPr>
              <a:t> </a:t>
            </a:r>
            <a:r>
              <a:rPr sz="1800" dirty="0">
                <a:latin typeface="Calibri"/>
                <a:cs typeface="Calibri"/>
              </a:rPr>
              <a:t>used</a:t>
            </a:r>
            <a:r>
              <a:rPr sz="1800" spc="5" dirty="0">
                <a:latin typeface="Calibri"/>
                <a:cs typeface="Calibri"/>
              </a:rPr>
              <a:t> </a:t>
            </a:r>
            <a:r>
              <a:rPr sz="1800" spc="-10" dirty="0">
                <a:latin typeface="Calibri"/>
                <a:cs typeface="Calibri"/>
              </a:rPr>
              <a:t>over</a:t>
            </a:r>
            <a:r>
              <a:rPr sz="1800" dirty="0">
                <a:latin typeface="Calibri"/>
                <a:cs typeface="Calibri"/>
              </a:rPr>
              <a:t> and </a:t>
            </a:r>
            <a:r>
              <a:rPr sz="1800" spc="-40" dirty="0">
                <a:latin typeface="Calibri"/>
                <a:cs typeface="Calibri"/>
              </a:rPr>
              <a:t>over,</a:t>
            </a:r>
            <a:r>
              <a:rPr sz="1800" spc="10" dirty="0">
                <a:latin typeface="Calibri"/>
                <a:cs typeface="Calibri"/>
              </a:rPr>
              <a:t> </a:t>
            </a:r>
            <a:r>
              <a:rPr sz="1800" spc="-5" dirty="0">
                <a:latin typeface="Calibri"/>
                <a:cs typeface="Calibri"/>
              </a:rPr>
              <a:t>including</a:t>
            </a:r>
            <a:r>
              <a:rPr sz="1800" spc="40" dirty="0">
                <a:latin typeface="Calibri"/>
                <a:cs typeface="Calibri"/>
              </a:rPr>
              <a:t> </a:t>
            </a:r>
            <a:r>
              <a:rPr sz="1800" spc="-10" dirty="0">
                <a:latin typeface="Calibri"/>
                <a:cs typeface="Calibri"/>
              </a:rPr>
              <a:t>to</a:t>
            </a:r>
            <a:r>
              <a:rPr sz="1800" spc="5" dirty="0">
                <a:latin typeface="Calibri"/>
                <a:cs typeface="Calibri"/>
              </a:rPr>
              <a:t> </a:t>
            </a:r>
            <a:r>
              <a:rPr sz="1800" spc="-15" dirty="0">
                <a:latin typeface="Calibri"/>
                <a:cs typeface="Calibri"/>
              </a:rPr>
              <a:t>register</a:t>
            </a:r>
            <a:r>
              <a:rPr sz="1800" spc="10" dirty="0">
                <a:latin typeface="Calibri"/>
                <a:cs typeface="Calibri"/>
              </a:rPr>
              <a:t> </a:t>
            </a:r>
            <a:r>
              <a:rPr sz="1800" spc="-10" dirty="0">
                <a:latin typeface="Calibri"/>
                <a:cs typeface="Calibri"/>
              </a:rPr>
              <a:t>websites </a:t>
            </a:r>
            <a:r>
              <a:rPr sz="1800" spc="-390" dirty="0">
                <a:latin typeface="Calibri"/>
                <a:cs typeface="Calibri"/>
              </a:rPr>
              <a:t> </a:t>
            </a:r>
            <a:r>
              <a:rPr sz="1800" dirty="0">
                <a:latin typeface="Calibri"/>
                <a:cs typeface="Calibri"/>
              </a:rPr>
              <a:t>used</a:t>
            </a:r>
            <a:r>
              <a:rPr sz="1800" spc="-5" dirty="0">
                <a:latin typeface="Calibri"/>
                <a:cs typeface="Calibri"/>
              </a:rPr>
              <a:t> in</a:t>
            </a:r>
            <a:r>
              <a:rPr sz="1800" spc="15" dirty="0">
                <a:latin typeface="Calibri"/>
                <a:cs typeface="Calibri"/>
              </a:rPr>
              <a:t> </a:t>
            </a:r>
            <a:r>
              <a:rPr sz="1800" spc="-15" dirty="0">
                <a:latin typeface="Calibri"/>
                <a:cs typeface="Calibri"/>
              </a:rPr>
              <a:t>attacks</a:t>
            </a:r>
            <a:r>
              <a:rPr sz="1800" spc="-10" dirty="0">
                <a:latin typeface="Calibri"/>
                <a:cs typeface="Calibri"/>
              </a:rPr>
              <a:t> </a:t>
            </a:r>
            <a:r>
              <a:rPr sz="1800" spc="-5" dirty="0">
                <a:latin typeface="Calibri"/>
                <a:cs typeface="Calibri"/>
              </a:rPr>
              <a:t>on</a:t>
            </a:r>
            <a:r>
              <a:rPr sz="1800" spc="15" dirty="0">
                <a:latin typeface="Calibri"/>
                <a:cs typeface="Calibri"/>
              </a:rPr>
              <a:t> </a:t>
            </a:r>
            <a:r>
              <a:rPr sz="1800" spc="-5" dirty="0">
                <a:latin typeface="Calibri"/>
                <a:cs typeface="Calibri"/>
              </a:rPr>
              <a:t>hundreds</a:t>
            </a:r>
            <a:r>
              <a:rPr sz="1800" spc="5" dirty="0">
                <a:latin typeface="Calibri"/>
                <a:cs typeface="Calibri"/>
              </a:rPr>
              <a:t> </a:t>
            </a:r>
            <a:r>
              <a:rPr sz="1800" spc="-5" dirty="0">
                <a:latin typeface="Calibri"/>
                <a:cs typeface="Calibri"/>
              </a:rPr>
              <a:t>of</a:t>
            </a:r>
            <a:r>
              <a:rPr sz="1800" spc="10" dirty="0">
                <a:latin typeface="Calibri"/>
                <a:cs typeface="Calibri"/>
              </a:rPr>
              <a:t> </a:t>
            </a:r>
            <a:r>
              <a:rPr sz="1800" spc="-5" dirty="0">
                <a:latin typeface="Calibri"/>
                <a:cs typeface="Calibri"/>
              </a:rPr>
              <a:t>US</a:t>
            </a:r>
            <a:r>
              <a:rPr sz="1800" dirty="0">
                <a:latin typeface="Calibri"/>
                <a:cs typeface="Calibri"/>
              </a:rPr>
              <a:t> </a:t>
            </a:r>
            <a:r>
              <a:rPr sz="1800" spc="-5" dirty="0">
                <a:latin typeface="Calibri"/>
                <a:cs typeface="Calibri"/>
              </a:rPr>
              <a:t>entities</a:t>
            </a:r>
            <a:endParaRPr sz="1800" dirty="0">
              <a:latin typeface="Calibri"/>
              <a:cs typeface="Calibri"/>
            </a:endParaRPr>
          </a:p>
          <a:p>
            <a:pPr>
              <a:lnSpc>
                <a:spcPct val="100000"/>
              </a:lnSpc>
              <a:spcBef>
                <a:spcPts val="25"/>
              </a:spcBef>
              <a:buFont typeface="Calibri"/>
              <a:buChar char="-"/>
            </a:pPr>
            <a:endParaRPr sz="1750" dirty="0">
              <a:latin typeface="Calibri"/>
              <a:cs typeface="Calibri"/>
            </a:endParaRPr>
          </a:p>
          <a:p>
            <a:pPr marL="299085" indent="-287020">
              <a:lnSpc>
                <a:spcPct val="100000"/>
              </a:lnSpc>
              <a:buChar char="-"/>
              <a:tabLst>
                <a:tab pos="299085" algn="l"/>
                <a:tab pos="299720" algn="l"/>
              </a:tabLst>
            </a:pPr>
            <a:r>
              <a:rPr sz="1800" spc="-20" dirty="0">
                <a:latin typeface="Calibri"/>
                <a:cs typeface="Calibri"/>
              </a:rPr>
              <a:t>Wang</a:t>
            </a:r>
            <a:r>
              <a:rPr sz="1800" spc="5" dirty="0">
                <a:latin typeface="Calibri"/>
                <a:cs typeface="Calibri"/>
              </a:rPr>
              <a:t> </a:t>
            </a:r>
            <a:r>
              <a:rPr sz="1800" spc="-15" dirty="0">
                <a:latin typeface="Calibri"/>
                <a:cs typeface="Calibri"/>
              </a:rPr>
              <a:t>registered</a:t>
            </a:r>
            <a:r>
              <a:rPr sz="1800" spc="20" dirty="0">
                <a:latin typeface="Calibri"/>
                <a:cs typeface="Calibri"/>
              </a:rPr>
              <a:t> </a:t>
            </a:r>
            <a:r>
              <a:rPr sz="1800" spc="-5" dirty="0">
                <a:latin typeface="Calibri"/>
                <a:cs typeface="Calibri"/>
              </a:rPr>
              <a:t>some</a:t>
            </a:r>
            <a:r>
              <a:rPr sz="1800" spc="10"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those</a:t>
            </a:r>
            <a:r>
              <a:rPr sz="1800" spc="20" dirty="0">
                <a:latin typeface="Calibri"/>
                <a:cs typeface="Calibri"/>
              </a:rPr>
              <a:t> </a:t>
            </a:r>
            <a:r>
              <a:rPr sz="1800" spc="-10" dirty="0">
                <a:latin typeface="Calibri"/>
                <a:cs typeface="Calibri"/>
              </a:rPr>
              <a:t>servers</a:t>
            </a:r>
            <a:r>
              <a:rPr sz="1800" spc="-5" dirty="0">
                <a:latin typeface="Calibri"/>
                <a:cs typeface="Calibri"/>
              </a:rPr>
              <a:t> </a:t>
            </a:r>
            <a:r>
              <a:rPr sz="1800" dirty="0">
                <a:latin typeface="Calibri"/>
                <a:cs typeface="Calibri"/>
              </a:rPr>
              <a:t>under</a:t>
            </a:r>
            <a:r>
              <a:rPr sz="1800" spc="10" dirty="0">
                <a:latin typeface="Calibri"/>
                <a:cs typeface="Calibri"/>
              </a:rPr>
              <a:t> </a:t>
            </a:r>
            <a:r>
              <a:rPr sz="1800" spc="-5" dirty="0">
                <a:latin typeface="Calibri"/>
                <a:cs typeface="Calibri"/>
              </a:rPr>
              <a:t>the</a:t>
            </a:r>
            <a:r>
              <a:rPr sz="1800" spc="5" dirty="0">
                <a:latin typeface="Calibri"/>
                <a:cs typeface="Calibri"/>
              </a:rPr>
              <a:t> </a:t>
            </a:r>
            <a:r>
              <a:rPr sz="1800" spc="-5" dirty="0">
                <a:latin typeface="Calibri"/>
                <a:cs typeface="Calibri"/>
              </a:rPr>
              <a:t>domain</a:t>
            </a:r>
            <a:r>
              <a:rPr sz="1800" spc="20" dirty="0">
                <a:latin typeface="Calibri"/>
                <a:cs typeface="Calibri"/>
              </a:rPr>
              <a:t> </a:t>
            </a:r>
            <a:r>
              <a:rPr sz="1800" dirty="0">
                <a:latin typeface="Calibri"/>
                <a:cs typeface="Calibri"/>
              </a:rPr>
              <a:t>name</a:t>
            </a:r>
            <a:r>
              <a:rPr sz="1800" spc="10" dirty="0">
                <a:latin typeface="Calibri"/>
                <a:cs typeface="Calibri"/>
              </a:rPr>
              <a:t> </a:t>
            </a:r>
            <a:r>
              <a:rPr sz="1800" spc="-5" dirty="0">
                <a:latin typeface="Calibri"/>
                <a:cs typeface="Calibri"/>
              </a:rPr>
              <a:t>hugesoft.org</a:t>
            </a:r>
            <a:r>
              <a:rPr sz="1800" spc="5" dirty="0">
                <a:latin typeface="Calibri"/>
                <a:cs typeface="Calibri"/>
              </a:rPr>
              <a:t> </a:t>
            </a:r>
            <a:r>
              <a:rPr sz="1800" dirty="0">
                <a:latin typeface="Calibri"/>
                <a:cs typeface="Calibri"/>
              </a:rPr>
              <a:t>[…].</a:t>
            </a:r>
          </a:p>
          <a:p>
            <a:pPr marL="299085">
              <a:lnSpc>
                <a:spcPct val="100000"/>
              </a:lnSpc>
            </a:pPr>
            <a:r>
              <a:rPr sz="1800" spc="-5" dirty="0">
                <a:latin typeface="Calibri"/>
                <a:cs typeface="Calibri"/>
              </a:rPr>
              <a:t>Subdomains</a:t>
            </a:r>
            <a:r>
              <a:rPr sz="1800" dirty="0">
                <a:latin typeface="Calibri"/>
                <a:cs typeface="Calibri"/>
              </a:rPr>
              <a:t> </a:t>
            </a:r>
            <a:r>
              <a:rPr sz="1800" spc="-10" dirty="0">
                <a:latin typeface="Calibri"/>
                <a:cs typeface="Calibri"/>
              </a:rPr>
              <a:t>often</a:t>
            </a:r>
            <a:r>
              <a:rPr sz="1800" spc="15" dirty="0">
                <a:latin typeface="Calibri"/>
                <a:cs typeface="Calibri"/>
              </a:rPr>
              <a:t> </a:t>
            </a:r>
            <a:r>
              <a:rPr sz="1800" spc="-5" dirty="0">
                <a:latin typeface="Calibri"/>
                <a:cs typeface="Calibri"/>
              </a:rPr>
              <a:t>included</a:t>
            </a:r>
            <a:r>
              <a:rPr sz="1800" spc="35" dirty="0">
                <a:latin typeface="Calibri"/>
                <a:cs typeface="Calibri"/>
              </a:rPr>
              <a:t> </a:t>
            </a:r>
            <a:r>
              <a:rPr sz="1800" spc="-5" dirty="0">
                <a:latin typeface="Calibri"/>
                <a:cs typeface="Calibri"/>
              </a:rPr>
              <a:t>the</a:t>
            </a:r>
            <a:r>
              <a:rPr sz="1800" spc="5" dirty="0">
                <a:latin typeface="Calibri"/>
                <a:cs typeface="Calibri"/>
              </a:rPr>
              <a:t> </a:t>
            </a:r>
            <a:r>
              <a:rPr sz="1800" b="1" dirty="0">
                <a:latin typeface="Calibri"/>
                <a:cs typeface="Calibri"/>
              </a:rPr>
              <a:t>initials</a:t>
            </a:r>
            <a:r>
              <a:rPr sz="1800" b="1" spc="-35" dirty="0">
                <a:latin typeface="Calibri"/>
                <a:cs typeface="Calibri"/>
              </a:rPr>
              <a:t> </a:t>
            </a:r>
            <a:r>
              <a:rPr sz="1800" b="1" spc="-5" dirty="0">
                <a:latin typeface="Calibri"/>
                <a:cs typeface="Calibri"/>
              </a:rPr>
              <a:t>UG</a:t>
            </a:r>
            <a:r>
              <a:rPr sz="1800" spc="-5" dirty="0">
                <a:latin typeface="Calibri"/>
                <a:cs typeface="Calibri"/>
              </a:rPr>
              <a:t>.</a:t>
            </a:r>
            <a:endParaRPr sz="1800" dirty="0">
              <a:latin typeface="Calibri"/>
              <a:cs typeface="Calibri"/>
            </a:endParaRPr>
          </a:p>
          <a:p>
            <a:pPr>
              <a:lnSpc>
                <a:spcPct val="100000"/>
              </a:lnSpc>
              <a:spcBef>
                <a:spcPts val="25"/>
              </a:spcBef>
            </a:pPr>
            <a:endParaRPr sz="1750" dirty="0">
              <a:latin typeface="Calibri"/>
              <a:cs typeface="Calibri"/>
            </a:endParaRPr>
          </a:p>
          <a:p>
            <a:pPr marL="756285" marR="5080" indent="-287020" algn="just">
              <a:lnSpc>
                <a:spcPct val="100000"/>
              </a:lnSpc>
            </a:pPr>
            <a:r>
              <a:rPr sz="1800" dirty="0">
                <a:latin typeface="Calibri"/>
                <a:cs typeface="Calibri"/>
              </a:rPr>
              <a:t>-</a:t>
            </a:r>
            <a:r>
              <a:rPr sz="1800" spc="5" dirty="0">
                <a:latin typeface="Calibri"/>
                <a:cs typeface="Calibri"/>
              </a:rPr>
              <a:t> </a:t>
            </a:r>
            <a:r>
              <a:rPr sz="1800" spc="-5" dirty="0">
                <a:latin typeface="Calibri"/>
                <a:cs typeface="Calibri"/>
              </a:rPr>
              <a:t>One of the hugesoft.org domains, </a:t>
            </a:r>
            <a:r>
              <a:rPr sz="1800" spc="-15" dirty="0">
                <a:latin typeface="Calibri"/>
                <a:cs typeface="Calibri"/>
              </a:rPr>
              <a:t>happy.hugesoft.org </a:t>
            </a:r>
            <a:r>
              <a:rPr sz="1800" spc="-10" dirty="0">
                <a:latin typeface="Calibri"/>
                <a:cs typeface="Calibri"/>
              </a:rPr>
              <a:t>was involved </a:t>
            </a:r>
            <a:r>
              <a:rPr sz="1800" spc="-5" dirty="0">
                <a:latin typeface="Calibri"/>
                <a:cs typeface="Calibri"/>
              </a:rPr>
              <a:t>in </a:t>
            </a:r>
            <a:r>
              <a:rPr sz="1800" dirty="0">
                <a:latin typeface="Calibri"/>
                <a:cs typeface="Calibri"/>
              </a:rPr>
              <a:t>an </a:t>
            </a:r>
            <a:r>
              <a:rPr sz="1800" spc="-15" dirty="0">
                <a:latin typeface="Calibri"/>
                <a:cs typeface="Calibri"/>
              </a:rPr>
              <a:t>attack </a:t>
            </a:r>
            <a:r>
              <a:rPr sz="1800" spc="-10" dirty="0">
                <a:latin typeface="Calibri"/>
                <a:cs typeface="Calibri"/>
              </a:rPr>
              <a:t> </a:t>
            </a:r>
            <a:r>
              <a:rPr sz="1800" spc="-5" dirty="0">
                <a:latin typeface="Calibri"/>
                <a:cs typeface="Calibri"/>
              </a:rPr>
              <a:t>on </a:t>
            </a:r>
            <a:r>
              <a:rPr sz="1800" spc="-30" dirty="0">
                <a:latin typeface="Calibri"/>
                <a:cs typeface="Calibri"/>
              </a:rPr>
              <a:t>Telvent </a:t>
            </a:r>
            <a:r>
              <a:rPr sz="1800" dirty="0">
                <a:latin typeface="Calibri"/>
                <a:cs typeface="Calibri"/>
              </a:rPr>
              <a:t>Canada, a </a:t>
            </a:r>
            <a:r>
              <a:rPr sz="1800" spc="-15" dirty="0">
                <a:latin typeface="Calibri"/>
                <a:cs typeface="Calibri"/>
              </a:rPr>
              <a:t>maker </a:t>
            </a:r>
            <a:r>
              <a:rPr sz="1800" spc="-5" dirty="0">
                <a:latin typeface="Calibri"/>
                <a:cs typeface="Calibri"/>
              </a:rPr>
              <a:t>of industrial </a:t>
            </a:r>
            <a:r>
              <a:rPr sz="1800" spc="-15" dirty="0">
                <a:latin typeface="Calibri"/>
                <a:cs typeface="Calibri"/>
              </a:rPr>
              <a:t>control systems </a:t>
            </a:r>
            <a:r>
              <a:rPr sz="1800" spc="-10" dirty="0">
                <a:latin typeface="Calibri"/>
                <a:cs typeface="Calibri"/>
              </a:rPr>
              <a:t>to </a:t>
            </a:r>
            <a:r>
              <a:rPr sz="1800" spc="-5" dirty="0">
                <a:latin typeface="Calibri"/>
                <a:cs typeface="Calibri"/>
              </a:rPr>
              <a:t>monitor oil </a:t>
            </a:r>
            <a:r>
              <a:rPr sz="1800" dirty="0">
                <a:latin typeface="Calibri"/>
                <a:cs typeface="Calibri"/>
              </a:rPr>
              <a:t>and </a:t>
            </a:r>
            <a:r>
              <a:rPr sz="1800" spc="-15" dirty="0">
                <a:latin typeface="Calibri"/>
                <a:cs typeface="Calibri"/>
              </a:rPr>
              <a:t>gas </a:t>
            </a:r>
            <a:r>
              <a:rPr sz="1800" spc="-10" dirty="0">
                <a:latin typeface="Calibri"/>
                <a:cs typeface="Calibri"/>
              </a:rPr>
              <a:t> </a:t>
            </a:r>
            <a:r>
              <a:rPr sz="1800" spc="-5" dirty="0">
                <a:latin typeface="Calibri"/>
                <a:cs typeface="Calibri"/>
              </a:rPr>
              <a:t>pipelines</a:t>
            </a:r>
            <a:r>
              <a:rPr sz="1800" spc="10" dirty="0">
                <a:latin typeface="Calibri"/>
                <a:cs typeface="Calibri"/>
              </a:rPr>
              <a:t> </a:t>
            </a:r>
            <a:r>
              <a:rPr sz="1800" dirty="0">
                <a:latin typeface="Calibri"/>
                <a:cs typeface="Calibri"/>
              </a:rPr>
              <a:t>and</a:t>
            </a:r>
            <a:r>
              <a:rPr sz="1800" spc="10" dirty="0">
                <a:latin typeface="Calibri"/>
                <a:cs typeface="Calibri"/>
              </a:rPr>
              <a:t> </a:t>
            </a:r>
            <a:r>
              <a:rPr sz="1800" spc="-5" dirty="0">
                <a:latin typeface="Calibri"/>
                <a:cs typeface="Calibri"/>
              </a:rPr>
              <a:t>electrical</a:t>
            </a:r>
            <a:r>
              <a:rPr sz="1800" spc="20" dirty="0">
                <a:latin typeface="Calibri"/>
                <a:cs typeface="Calibri"/>
              </a:rPr>
              <a:t> </a:t>
            </a:r>
            <a:r>
              <a:rPr sz="1800" spc="-5" dirty="0">
                <a:latin typeface="Calibri"/>
                <a:cs typeface="Calibri"/>
              </a:rPr>
              <a:t>grids,</a:t>
            </a:r>
            <a:endParaRPr sz="1800" dirty="0">
              <a:latin typeface="Calibri"/>
              <a:cs typeface="Calibri"/>
            </a:endParaRPr>
          </a:p>
        </p:txBody>
      </p:sp>
      <p:sp>
        <p:nvSpPr>
          <p:cNvPr id="7" name="Footer Placeholder 6">
            <a:extLst>
              <a:ext uri="{FF2B5EF4-FFF2-40B4-BE49-F238E27FC236}">
                <a16:creationId xmlns:a16="http://schemas.microsoft.com/office/drawing/2014/main" id="{C00D7042-34BF-4B59-82B7-C1117A04599B}"/>
              </a:ext>
            </a:extLst>
          </p:cNvPr>
          <p:cNvSpPr>
            <a:spLocks noGrp="1"/>
          </p:cNvSpPr>
          <p:nvPr>
            <p:ph type="ftr" sz="quarter" idx="5"/>
          </p:nvPr>
        </p:nvSpPr>
        <p:spPr/>
        <p:txBody>
          <a:bodyPr/>
          <a:lstStyle/>
          <a:p>
            <a:pPr>
              <a:lnSpc>
                <a:spcPts val="1710"/>
              </a:lnSpc>
            </a:pPr>
            <a:r>
              <a:rPr lang="en-US" spc="-10"/>
              <a:t>Real-world systems: ethical hacking practicum – UW Summer 2021</a:t>
            </a:r>
            <a:endParaRPr lang="en-US" spc="-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2292" rIns="0" bIns="0" rtlCol="0">
            <a:spAutoFit/>
          </a:bodyPr>
          <a:lstStyle/>
          <a:p>
            <a:pPr marL="12700" marR="5080">
              <a:lnSpc>
                <a:spcPts val="4750"/>
              </a:lnSpc>
              <a:spcBef>
                <a:spcPts val="700"/>
              </a:spcBef>
            </a:pPr>
            <a:r>
              <a:rPr spc="-15" dirty="0"/>
              <a:t>That</a:t>
            </a:r>
            <a:r>
              <a:rPr spc="5" dirty="0"/>
              <a:t> </a:t>
            </a:r>
            <a:r>
              <a:rPr spc="-20" dirty="0"/>
              <a:t>was</a:t>
            </a:r>
            <a:r>
              <a:rPr dirty="0"/>
              <a:t> an </a:t>
            </a:r>
            <a:r>
              <a:rPr spc="-20" dirty="0"/>
              <a:t>example</a:t>
            </a:r>
            <a:r>
              <a:rPr spc="-15" dirty="0"/>
              <a:t> </a:t>
            </a:r>
            <a:r>
              <a:rPr spc="-5" dirty="0"/>
              <a:t>of</a:t>
            </a:r>
            <a:r>
              <a:rPr spc="5" dirty="0"/>
              <a:t> </a:t>
            </a:r>
            <a:r>
              <a:rPr spc="-35" dirty="0"/>
              <a:t>mistakes</a:t>
            </a:r>
            <a:r>
              <a:rPr spc="-10" dirty="0"/>
              <a:t> </a:t>
            </a:r>
            <a:r>
              <a:rPr dirty="0"/>
              <a:t>in </a:t>
            </a:r>
            <a:r>
              <a:rPr spc="-15" dirty="0"/>
              <a:t>setting </a:t>
            </a:r>
            <a:r>
              <a:rPr dirty="0"/>
              <a:t>up </a:t>
            </a:r>
            <a:r>
              <a:rPr spc="-980" dirty="0"/>
              <a:t> </a:t>
            </a:r>
            <a:r>
              <a:rPr spc="-15" dirty="0"/>
              <a:t>infrastructure,</a:t>
            </a:r>
          </a:p>
        </p:txBody>
      </p:sp>
      <p:sp>
        <p:nvSpPr>
          <p:cNvPr id="3" name="object 3"/>
          <p:cNvSpPr txBox="1"/>
          <p:nvPr/>
        </p:nvSpPr>
        <p:spPr>
          <a:xfrm>
            <a:off x="916939" y="2364612"/>
            <a:ext cx="9989820" cy="2361565"/>
          </a:xfrm>
          <a:prstGeom prst="rect">
            <a:avLst/>
          </a:prstGeom>
        </p:spPr>
        <p:txBody>
          <a:bodyPr vert="horz" wrap="square" lIns="0" tIns="12065" rIns="0" bIns="0" rtlCol="0">
            <a:spAutoFit/>
          </a:bodyPr>
          <a:lstStyle/>
          <a:p>
            <a:pPr marL="12700" marR="1351280">
              <a:lnSpc>
                <a:spcPct val="100000"/>
              </a:lnSpc>
              <a:spcBef>
                <a:spcPts val="95"/>
              </a:spcBef>
            </a:pPr>
            <a:r>
              <a:rPr sz="2800" spc="-10" dirty="0">
                <a:latin typeface="Calibri"/>
                <a:cs typeface="Calibri"/>
              </a:rPr>
              <a:t>What</a:t>
            </a:r>
            <a:r>
              <a:rPr sz="2800" spc="10" dirty="0">
                <a:latin typeface="Calibri"/>
                <a:cs typeface="Calibri"/>
              </a:rPr>
              <a:t> </a:t>
            </a:r>
            <a:r>
              <a:rPr sz="2800" spc="-20" dirty="0">
                <a:latin typeface="Calibri"/>
                <a:cs typeface="Calibri"/>
              </a:rPr>
              <a:t>are</a:t>
            </a:r>
            <a:r>
              <a:rPr sz="2800" spc="-10" dirty="0">
                <a:latin typeface="Calibri"/>
                <a:cs typeface="Calibri"/>
              </a:rPr>
              <a:t> </a:t>
            </a:r>
            <a:r>
              <a:rPr sz="2800" spc="-5" dirty="0">
                <a:latin typeface="Calibri"/>
                <a:cs typeface="Calibri"/>
              </a:rPr>
              <a:t>some</a:t>
            </a:r>
            <a:r>
              <a:rPr sz="2800" spc="15" dirty="0">
                <a:latin typeface="Calibri"/>
                <a:cs typeface="Calibri"/>
              </a:rPr>
              <a:t> </a:t>
            </a:r>
            <a:r>
              <a:rPr sz="2800" spc="-25" dirty="0">
                <a:latin typeface="Calibri"/>
                <a:cs typeface="Calibri"/>
              </a:rPr>
              <a:t>mistakes</a:t>
            </a:r>
            <a:r>
              <a:rPr sz="2800" spc="15" dirty="0">
                <a:latin typeface="Calibri"/>
                <a:cs typeface="Calibri"/>
              </a:rPr>
              <a:t> </a:t>
            </a:r>
            <a:r>
              <a:rPr sz="2800" spc="-20" dirty="0">
                <a:latin typeface="Calibri"/>
                <a:cs typeface="Calibri"/>
              </a:rPr>
              <a:t>you</a:t>
            </a:r>
            <a:r>
              <a:rPr sz="2800" spc="15" dirty="0">
                <a:latin typeface="Calibri"/>
                <a:cs typeface="Calibri"/>
              </a:rPr>
              <a:t> </a:t>
            </a:r>
            <a:r>
              <a:rPr sz="2800" spc="-10" dirty="0">
                <a:latin typeface="Calibri"/>
                <a:cs typeface="Calibri"/>
              </a:rPr>
              <a:t>can</a:t>
            </a:r>
            <a:r>
              <a:rPr sz="2800" spc="-5" dirty="0">
                <a:latin typeface="Calibri"/>
                <a:cs typeface="Calibri"/>
              </a:rPr>
              <a:t> </a:t>
            </a:r>
            <a:r>
              <a:rPr sz="2800" spc="-25" dirty="0">
                <a:latin typeface="Calibri"/>
                <a:cs typeface="Calibri"/>
              </a:rPr>
              <a:t>make</a:t>
            </a:r>
            <a:r>
              <a:rPr sz="2800" dirty="0">
                <a:latin typeface="Calibri"/>
                <a:cs typeface="Calibri"/>
              </a:rPr>
              <a:t> </a:t>
            </a:r>
            <a:r>
              <a:rPr sz="2800" spc="-10" dirty="0">
                <a:latin typeface="Calibri"/>
                <a:cs typeface="Calibri"/>
              </a:rPr>
              <a:t>while</a:t>
            </a:r>
            <a:r>
              <a:rPr sz="2800" dirty="0">
                <a:latin typeface="Calibri"/>
                <a:cs typeface="Calibri"/>
              </a:rPr>
              <a:t> </a:t>
            </a:r>
            <a:r>
              <a:rPr sz="2800" spc="-15" dirty="0">
                <a:latin typeface="Calibri"/>
                <a:cs typeface="Calibri"/>
              </a:rPr>
              <a:t>pen-testing</a:t>
            </a:r>
            <a:r>
              <a:rPr sz="2800" spc="55" dirty="0">
                <a:latin typeface="Calibri"/>
                <a:cs typeface="Calibri"/>
              </a:rPr>
              <a:t> </a:t>
            </a:r>
            <a:r>
              <a:rPr sz="2800" spc="-5" dirty="0">
                <a:latin typeface="Calibri"/>
                <a:cs typeface="Calibri"/>
              </a:rPr>
              <a:t>an </a:t>
            </a:r>
            <a:r>
              <a:rPr sz="2800" spc="-620" dirty="0">
                <a:latin typeface="Calibri"/>
                <a:cs typeface="Calibri"/>
              </a:rPr>
              <a:t> </a:t>
            </a:r>
            <a:r>
              <a:rPr sz="2800" spc="-20" dirty="0">
                <a:latin typeface="Calibri"/>
                <a:cs typeface="Calibri"/>
              </a:rPr>
              <a:t>environment</a:t>
            </a:r>
            <a:r>
              <a:rPr sz="2800" spc="35" dirty="0">
                <a:latin typeface="Calibri"/>
                <a:cs typeface="Calibri"/>
              </a:rPr>
              <a:t> </a:t>
            </a:r>
            <a:r>
              <a:rPr sz="2800" spc="-10" dirty="0">
                <a:latin typeface="Calibri"/>
                <a:cs typeface="Calibri"/>
              </a:rPr>
              <a:t>that</a:t>
            </a:r>
            <a:r>
              <a:rPr sz="2800" spc="10" dirty="0">
                <a:latin typeface="Calibri"/>
                <a:cs typeface="Calibri"/>
              </a:rPr>
              <a:t> </a:t>
            </a:r>
            <a:r>
              <a:rPr sz="2800" spc="-10" dirty="0">
                <a:latin typeface="Calibri"/>
                <a:cs typeface="Calibri"/>
              </a:rPr>
              <a:t>will </a:t>
            </a:r>
            <a:r>
              <a:rPr sz="2800" spc="-20" dirty="0">
                <a:latin typeface="Calibri"/>
                <a:cs typeface="Calibri"/>
              </a:rPr>
              <a:t>get</a:t>
            </a:r>
            <a:r>
              <a:rPr sz="2800" spc="-10" dirty="0">
                <a:latin typeface="Calibri"/>
                <a:cs typeface="Calibri"/>
              </a:rPr>
              <a:t> </a:t>
            </a:r>
            <a:r>
              <a:rPr sz="2800" spc="-20" dirty="0">
                <a:latin typeface="Calibri"/>
                <a:cs typeface="Calibri"/>
              </a:rPr>
              <a:t>you</a:t>
            </a:r>
            <a:r>
              <a:rPr sz="2800" spc="20" dirty="0">
                <a:latin typeface="Calibri"/>
                <a:cs typeface="Calibri"/>
              </a:rPr>
              <a:t> </a:t>
            </a:r>
            <a:r>
              <a:rPr sz="2800" spc="-15" dirty="0">
                <a:latin typeface="Calibri"/>
                <a:cs typeface="Calibri"/>
              </a:rPr>
              <a:t>caught?</a:t>
            </a:r>
            <a:endParaRPr sz="2800">
              <a:latin typeface="Calibri"/>
              <a:cs typeface="Calibri"/>
            </a:endParaRPr>
          </a:p>
          <a:p>
            <a:pPr>
              <a:lnSpc>
                <a:spcPct val="100000"/>
              </a:lnSpc>
              <a:spcBef>
                <a:spcPts val="10"/>
              </a:spcBef>
            </a:pPr>
            <a:endParaRPr sz="4050">
              <a:latin typeface="Calibri"/>
              <a:cs typeface="Calibri"/>
            </a:endParaRPr>
          </a:p>
          <a:p>
            <a:pPr marL="12700" marR="5080">
              <a:lnSpc>
                <a:spcPct val="100000"/>
              </a:lnSpc>
            </a:pPr>
            <a:r>
              <a:rPr sz="2800" spc="-10" dirty="0">
                <a:latin typeface="Calibri"/>
                <a:cs typeface="Calibri"/>
              </a:rPr>
              <a:t>What</a:t>
            </a:r>
            <a:r>
              <a:rPr sz="2800" spc="5" dirty="0">
                <a:latin typeface="Calibri"/>
                <a:cs typeface="Calibri"/>
              </a:rPr>
              <a:t> </a:t>
            </a:r>
            <a:r>
              <a:rPr sz="2800" spc="-20" dirty="0">
                <a:latin typeface="Calibri"/>
                <a:cs typeface="Calibri"/>
              </a:rPr>
              <a:t>are</a:t>
            </a:r>
            <a:r>
              <a:rPr sz="2800" spc="-10" dirty="0">
                <a:latin typeface="Calibri"/>
                <a:cs typeface="Calibri"/>
              </a:rPr>
              <a:t> </a:t>
            </a:r>
            <a:r>
              <a:rPr sz="2800" spc="-5" dirty="0">
                <a:latin typeface="Calibri"/>
                <a:cs typeface="Calibri"/>
              </a:rPr>
              <a:t>other</a:t>
            </a:r>
            <a:r>
              <a:rPr sz="2800" spc="10" dirty="0">
                <a:latin typeface="Calibri"/>
                <a:cs typeface="Calibri"/>
              </a:rPr>
              <a:t> </a:t>
            </a:r>
            <a:r>
              <a:rPr sz="2800" spc="-10" dirty="0">
                <a:latin typeface="Calibri"/>
                <a:cs typeface="Calibri"/>
              </a:rPr>
              <a:t>things</a:t>
            </a:r>
            <a:r>
              <a:rPr sz="2800" spc="25" dirty="0">
                <a:latin typeface="Calibri"/>
                <a:cs typeface="Calibri"/>
              </a:rPr>
              <a:t> </a:t>
            </a:r>
            <a:r>
              <a:rPr sz="2800" spc="-10" dirty="0">
                <a:latin typeface="Calibri"/>
                <a:cs typeface="Calibri"/>
              </a:rPr>
              <a:t>that</a:t>
            </a:r>
            <a:r>
              <a:rPr sz="2800" spc="10" dirty="0">
                <a:latin typeface="Calibri"/>
                <a:cs typeface="Calibri"/>
              </a:rPr>
              <a:t> </a:t>
            </a:r>
            <a:r>
              <a:rPr sz="2800" spc="-5" dirty="0">
                <a:latin typeface="Calibri"/>
                <a:cs typeface="Calibri"/>
              </a:rPr>
              <a:t>a</a:t>
            </a:r>
            <a:r>
              <a:rPr sz="2800" spc="5" dirty="0">
                <a:latin typeface="Calibri"/>
                <a:cs typeface="Calibri"/>
              </a:rPr>
              <a:t> </a:t>
            </a:r>
            <a:r>
              <a:rPr sz="2800" spc="-5" dirty="0">
                <a:latin typeface="Calibri"/>
                <a:cs typeface="Calibri"/>
              </a:rPr>
              <a:t>security</a:t>
            </a:r>
            <a:r>
              <a:rPr sz="2800" spc="15" dirty="0">
                <a:latin typeface="Calibri"/>
                <a:cs typeface="Calibri"/>
              </a:rPr>
              <a:t> </a:t>
            </a:r>
            <a:r>
              <a:rPr sz="2800" spc="-10" dirty="0">
                <a:latin typeface="Calibri"/>
                <a:cs typeface="Calibri"/>
              </a:rPr>
              <a:t>team</a:t>
            </a:r>
            <a:r>
              <a:rPr sz="2800" spc="-15" dirty="0">
                <a:latin typeface="Calibri"/>
                <a:cs typeface="Calibri"/>
              </a:rPr>
              <a:t> </a:t>
            </a:r>
            <a:r>
              <a:rPr sz="2800" spc="-10" dirty="0">
                <a:latin typeface="Calibri"/>
                <a:cs typeface="Calibri"/>
              </a:rPr>
              <a:t>could</a:t>
            </a:r>
            <a:r>
              <a:rPr sz="2800" spc="20" dirty="0">
                <a:latin typeface="Calibri"/>
                <a:cs typeface="Calibri"/>
              </a:rPr>
              <a:t> </a:t>
            </a:r>
            <a:r>
              <a:rPr sz="2800" spc="-5" dirty="0">
                <a:latin typeface="Calibri"/>
                <a:cs typeface="Calibri"/>
              </a:rPr>
              <a:t>look</a:t>
            </a:r>
            <a:r>
              <a:rPr sz="2800" dirty="0">
                <a:latin typeface="Calibri"/>
                <a:cs typeface="Calibri"/>
              </a:rPr>
              <a:t> </a:t>
            </a:r>
            <a:r>
              <a:rPr sz="2800" spc="-25" dirty="0">
                <a:latin typeface="Calibri"/>
                <a:cs typeface="Calibri"/>
              </a:rPr>
              <a:t>for</a:t>
            </a:r>
            <a:r>
              <a:rPr sz="2800" spc="-5" dirty="0">
                <a:latin typeface="Calibri"/>
                <a:cs typeface="Calibri"/>
              </a:rPr>
              <a:t> </a:t>
            </a:r>
            <a:r>
              <a:rPr sz="2800" spc="-15" dirty="0">
                <a:latin typeface="Calibri"/>
                <a:cs typeface="Calibri"/>
              </a:rPr>
              <a:t>to</a:t>
            </a:r>
            <a:r>
              <a:rPr sz="2800" dirty="0">
                <a:latin typeface="Calibri"/>
                <a:cs typeface="Calibri"/>
              </a:rPr>
              <a:t> </a:t>
            </a:r>
            <a:r>
              <a:rPr sz="2800" spc="-10" dirty="0">
                <a:latin typeface="Calibri"/>
                <a:cs typeface="Calibri"/>
              </a:rPr>
              <a:t>find</a:t>
            </a:r>
            <a:r>
              <a:rPr sz="2800" spc="15" dirty="0">
                <a:latin typeface="Calibri"/>
                <a:cs typeface="Calibri"/>
              </a:rPr>
              <a:t> </a:t>
            </a:r>
            <a:r>
              <a:rPr sz="2800" spc="-15" dirty="0">
                <a:latin typeface="Calibri"/>
                <a:cs typeface="Calibri"/>
              </a:rPr>
              <a:t>your </a:t>
            </a:r>
            <a:r>
              <a:rPr sz="2800" spc="-615" dirty="0">
                <a:latin typeface="Calibri"/>
                <a:cs typeface="Calibri"/>
              </a:rPr>
              <a:t> </a:t>
            </a:r>
            <a:r>
              <a:rPr sz="2800" spc="-10" dirty="0">
                <a:latin typeface="Calibri"/>
                <a:cs typeface="Calibri"/>
              </a:rPr>
              <a:t>activity?</a:t>
            </a:r>
            <a:endParaRPr sz="2800">
              <a:latin typeface="Calibri"/>
              <a:cs typeface="Calibri"/>
            </a:endParaRPr>
          </a:p>
        </p:txBody>
      </p:sp>
      <p:sp>
        <p:nvSpPr>
          <p:cNvPr id="6" name="Footer Placeholder 5">
            <a:extLst>
              <a:ext uri="{FF2B5EF4-FFF2-40B4-BE49-F238E27FC236}">
                <a16:creationId xmlns:a16="http://schemas.microsoft.com/office/drawing/2014/main" id="{F2CEE190-AD10-472B-B5B5-F3A8801F48D0}"/>
              </a:ext>
            </a:extLst>
          </p:cNvPr>
          <p:cNvSpPr>
            <a:spLocks noGrp="1"/>
          </p:cNvSpPr>
          <p:nvPr>
            <p:ph type="ftr" sz="quarter" idx="5"/>
          </p:nvPr>
        </p:nvSpPr>
        <p:spPr/>
        <p:txBody>
          <a:bodyPr/>
          <a:lstStyle/>
          <a:p>
            <a:pPr>
              <a:lnSpc>
                <a:spcPts val="1710"/>
              </a:lnSpc>
            </a:pPr>
            <a:r>
              <a:rPr lang="en-US" spc="-10"/>
              <a:t>Real-world systems: ethical hacking practicum – UW Summer 2021</a:t>
            </a:r>
            <a:endParaRPr lang="en-US" spc="-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348134"/>
            <a:ext cx="6807200" cy="1367682"/>
          </a:xfrm>
          <a:prstGeom prst="rect">
            <a:avLst/>
          </a:prstGeom>
        </p:spPr>
        <p:txBody>
          <a:bodyPr vert="horz" wrap="square" lIns="0" tIns="13335" rIns="0" bIns="0" rtlCol="0">
            <a:spAutoFit/>
          </a:bodyPr>
          <a:lstStyle/>
          <a:p>
            <a:pPr marL="12700">
              <a:lnSpc>
                <a:spcPct val="100000"/>
              </a:lnSpc>
              <a:spcBef>
                <a:spcPts val="105"/>
              </a:spcBef>
            </a:pPr>
            <a:r>
              <a:rPr dirty="0"/>
              <a:t>A</a:t>
            </a:r>
            <a:r>
              <a:rPr spc="-30" dirty="0"/>
              <a:t> </a:t>
            </a:r>
            <a:r>
              <a:rPr lang="en-US" spc="-30" dirty="0"/>
              <a:t>Red Team </a:t>
            </a:r>
            <a:r>
              <a:rPr spc="-15" dirty="0"/>
              <a:t>operation</a:t>
            </a:r>
            <a:r>
              <a:rPr spc="5" dirty="0"/>
              <a:t> </a:t>
            </a:r>
            <a:br>
              <a:rPr lang="en-US" spc="5" dirty="0"/>
            </a:br>
            <a:r>
              <a:rPr spc="-20" dirty="0"/>
              <a:t>from</a:t>
            </a:r>
            <a:r>
              <a:rPr spc="-30" dirty="0"/>
              <a:t> </a:t>
            </a:r>
            <a:r>
              <a:rPr spc="-10" dirty="0"/>
              <a:t>end-to-end</a:t>
            </a:r>
          </a:p>
        </p:txBody>
      </p:sp>
      <p:sp>
        <p:nvSpPr>
          <p:cNvPr id="5" name="Footer Placeholder 4">
            <a:extLst>
              <a:ext uri="{FF2B5EF4-FFF2-40B4-BE49-F238E27FC236}">
                <a16:creationId xmlns:a16="http://schemas.microsoft.com/office/drawing/2014/main" id="{FC829F31-E197-4555-992B-FB4113BB5996}"/>
              </a:ext>
            </a:extLst>
          </p:cNvPr>
          <p:cNvSpPr>
            <a:spLocks noGrp="1"/>
          </p:cNvSpPr>
          <p:nvPr>
            <p:ph type="ftr" sz="quarter" idx="5"/>
          </p:nvPr>
        </p:nvSpPr>
        <p:spPr/>
        <p:txBody>
          <a:bodyPr/>
          <a:lstStyle/>
          <a:p>
            <a:pPr>
              <a:lnSpc>
                <a:spcPts val="1710"/>
              </a:lnSpc>
            </a:pPr>
            <a:r>
              <a:rPr lang="en-US" spc="-10"/>
              <a:t>Real-world systems: ethical hacking practicum – UW Summer 2021</a:t>
            </a:r>
            <a:endParaRPr lang="en-US" spc="-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2686</TotalTime>
  <Words>4993</Words>
  <Application>Microsoft Office PowerPoint</Application>
  <PresentationFormat>Widescreen</PresentationFormat>
  <Paragraphs>458</Paragraphs>
  <Slides>32</Slides>
  <Notes>14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32</vt:i4>
      </vt:variant>
    </vt:vector>
  </HeadingPairs>
  <TitlesOfParts>
    <vt:vector size="47" baseType="lpstr">
      <vt:lpstr>Arial</vt:lpstr>
      <vt:lpstr>Calibri</vt:lpstr>
      <vt:lpstr>Calibri Light</vt:lpstr>
      <vt:lpstr>Consolas</vt:lpstr>
      <vt:lpstr>Courier New</vt:lpstr>
      <vt:lpstr>Georgia</vt:lpstr>
      <vt:lpstr>Gotham SSm A</vt:lpstr>
      <vt:lpstr>inherit</vt:lpstr>
      <vt:lpstr>Roboto</vt:lpstr>
      <vt:lpstr>Segoe UI Emoji</vt:lpstr>
      <vt:lpstr>Source Sans Pro</vt:lpstr>
      <vt:lpstr>Spartan</vt:lpstr>
      <vt:lpstr>Times New Roman</vt:lpstr>
      <vt:lpstr>Wingdings</vt:lpstr>
      <vt:lpstr>Office Theme</vt:lpstr>
      <vt:lpstr>PowerPoint Presentation</vt:lpstr>
      <vt:lpstr>Course Layout – Hacking 300</vt:lpstr>
      <vt:lpstr>Advanced Persistent Threats</vt:lpstr>
      <vt:lpstr>APT 1 - Exposing One of China’s Cyber Espionage Units</vt:lpstr>
      <vt:lpstr>Takeaways on APTs</vt:lpstr>
      <vt:lpstr>Let’s talk a bit about opsec</vt:lpstr>
      <vt:lpstr>Indicted Chinese hacker UglyGorilla Wang Dong  leaves telltale signs of himself throughout the  internet (2014, South China Morning Post)</vt:lpstr>
      <vt:lpstr>That was an example of mistakes in setting up  infrastructure,</vt:lpstr>
      <vt:lpstr>A Red Team operation  from end-to-end</vt:lpstr>
      <vt:lpstr>Cyber Kill Chain – Lockheed Martin</vt:lpstr>
      <vt:lpstr>The Mitre ATT&amp;CK framework</vt:lpstr>
      <vt:lpstr>Let’s simplify this a bit</vt:lpstr>
      <vt:lpstr>Before the operation</vt:lpstr>
      <vt:lpstr>During the operation</vt:lpstr>
      <vt:lpstr>After the operation</vt:lpstr>
      <vt:lpstr>Some fundamental techniques in no  particular order</vt:lpstr>
      <vt:lpstr>Remote Access</vt:lpstr>
      <vt:lpstr>Bind shell</vt:lpstr>
      <vt:lpstr>Reverse shell</vt:lpstr>
      <vt:lpstr>Shell fundamentals with netcat</vt:lpstr>
      <vt:lpstr>Why even talk about netcat? It gets  caught/flagged</vt:lpstr>
      <vt:lpstr>Stealing Credentials</vt:lpstr>
      <vt:lpstr>Windows Credential Editor</vt:lpstr>
      <vt:lpstr>Mimikatz</vt:lpstr>
      <vt:lpstr>Pass The Hash with Mimikatz</vt:lpstr>
      <vt:lpstr>Data Exfiltration</vt:lpstr>
      <vt:lpstr>http://spectrum.ieee.org/telecom/security/the-real-story-of-stuxnet</vt:lpstr>
      <vt:lpstr>Pentest Reporting</vt:lpstr>
      <vt:lpstr>Pentest Reporting</vt:lpstr>
      <vt:lpstr>Pentest Reporting – Technical writing</vt:lpstr>
      <vt:lpstr>Pentest Reporting – Technical writing</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Jeremiah Nguyen</dc:creator>
  <cp:lastModifiedBy>Jason Tsang Mui Chung</cp:lastModifiedBy>
  <cp:revision>15</cp:revision>
  <dcterms:created xsi:type="dcterms:W3CDTF">2021-07-09T22:17:51Z</dcterms:created>
  <dcterms:modified xsi:type="dcterms:W3CDTF">2021-08-17T03:48:27Z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2020-07-26T00:00:00Z</vt:filetime>
  </property>
  <property fmtid="{D5CDD505-2E9C-101B-9397-08002B2CF9AE}" pid="3" name="Creator">
    <vt:lpwstr>Acrobat PDFMaker 20 for PowerPoint</vt:lpwstr>
  </property>
  <property fmtid="{D5CDD505-2E9C-101B-9397-08002B2CF9AE}" pid="4" name="LastSaved">
    <vt:filetime>2021-07-09T00:00:00Z</vt:filetime>
  </property>
</Properties>
</file>