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 id="2147483688" r:id="rId2"/>
  </p:sldMasterIdLst>
  <p:notesMasterIdLst>
    <p:notesMasterId r:id="rId54"/>
  </p:notesMasterIdLst>
  <p:sldIdLst>
    <p:sldId id="283" r:id="rId3"/>
    <p:sldId id="257" r:id="rId4"/>
    <p:sldId id="280" r:id="rId5"/>
    <p:sldId id="537" r:id="rId6"/>
    <p:sldId id="498" r:id="rId7"/>
    <p:sldId id="438" r:id="rId8"/>
    <p:sldId id="500" r:id="rId9"/>
    <p:sldId id="501" r:id="rId10"/>
    <p:sldId id="496" r:id="rId11"/>
    <p:sldId id="499" r:id="rId12"/>
    <p:sldId id="503" r:id="rId13"/>
    <p:sldId id="502" r:id="rId14"/>
    <p:sldId id="535" r:id="rId15"/>
    <p:sldId id="515" r:id="rId16"/>
    <p:sldId id="508" r:id="rId17"/>
    <p:sldId id="517" r:id="rId18"/>
    <p:sldId id="518" r:id="rId19"/>
    <p:sldId id="340" r:id="rId20"/>
    <p:sldId id="333" r:id="rId21"/>
    <p:sldId id="267" r:id="rId22"/>
    <p:sldId id="270" r:id="rId23"/>
    <p:sldId id="268" r:id="rId24"/>
    <p:sldId id="269" r:id="rId25"/>
    <p:sldId id="271" r:id="rId26"/>
    <p:sldId id="522" r:id="rId27"/>
    <p:sldId id="523" r:id="rId28"/>
    <p:sldId id="524" r:id="rId29"/>
    <p:sldId id="302" r:id="rId30"/>
    <p:sldId id="304" r:id="rId31"/>
    <p:sldId id="538" r:id="rId32"/>
    <p:sldId id="530" r:id="rId33"/>
    <p:sldId id="540" r:id="rId34"/>
    <p:sldId id="541" r:id="rId35"/>
    <p:sldId id="542" r:id="rId36"/>
    <p:sldId id="539" r:id="rId37"/>
    <p:sldId id="509" r:id="rId38"/>
    <p:sldId id="510" r:id="rId39"/>
    <p:sldId id="511" r:id="rId40"/>
    <p:sldId id="512" r:id="rId41"/>
    <p:sldId id="536" r:id="rId42"/>
    <p:sldId id="513" r:id="rId43"/>
    <p:sldId id="514" r:id="rId44"/>
    <p:sldId id="516" r:id="rId45"/>
    <p:sldId id="519" r:id="rId46"/>
    <p:sldId id="526" r:id="rId47"/>
    <p:sldId id="520" r:id="rId48"/>
    <p:sldId id="521" r:id="rId49"/>
    <p:sldId id="525" r:id="rId50"/>
    <p:sldId id="527" r:id="rId51"/>
    <p:sldId id="528" r:id="rId52"/>
    <p:sldId id="533" r:id="rId53"/>
  </p:sldIdLst>
  <p:sldSz cx="12192000" cy="6858000"/>
  <p:notesSz cx="12192000" cy="6858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Sheet1!$C$3</c:f>
              <c:strCache>
                <c:ptCount val="1"/>
                <c:pt idx="0">
                  <c:v>First</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Sheet1!$B$4:$B$15</c:f>
              <c:numCache>
                <c:formatCode>General</c:formatCode>
                <c:ptCount val="12"/>
                <c:pt idx="0">
                  <c:v>1</c:v>
                </c:pt>
                <c:pt idx="1">
                  <c:v>4</c:v>
                </c:pt>
                <c:pt idx="2">
                  <c:v>9</c:v>
                </c:pt>
                <c:pt idx="3">
                  <c:v>16</c:v>
                </c:pt>
                <c:pt idx="4">
                  <c:v>25</c:v>
                </c:pt>
                <c:pt idx="5">
                  <c:v>36</c:v>
                </c:pt>
                <c:pt idx="6">
                  <c:v>49</c:v>
                </c:pt>
                <c:pt idx="7">
                  <c:v>64</c:v>
                </c:pt>
                <c:pt idx="8">
                  <c:v>81</c:v>
                </c:pt>
                <c:pt idx="9">
                  <c:v>100</c:v>
                </c:pt>
                <c:pt idx="10">
                  <c:v>121</c:v>
                </c:pt>
                <c:pt idx="11">
                  <c:v>144</c:v>
                </c:pt>
              </c:numCache>
            </c:numRef>
          </c:xVal>
          <c:yVal>
            <c:numRef>
              <c:f>Sheet1!$C$4:$C$15</c:f>
              <c:numCache>
                <c:formatCode>General</c:formatCode>
                <c:ptCount val="12"/>
                <c:pt idx="0">
                  <c:v>-1</c:v>
                </c:pt>
                <c:pt idx="1">
                  <c:v>0</c:v>
                </c:pt>
                <c:pt idx="2">
                  <c:v>1</c:v>
                </c:pt>
                <c:pt idx="3">
                  <c:v>2</c:v>
                </c:pt>
                <c:pt idx="4">
                  <c:v>3.25</c:v>
                </c:pt>
                <c:pt idx="5">
                  <c:v>4.5</c:v>
                </c:pt>
                <c:pt idx="6">
                  <c:v>5.75</c:v>
                </c:pt>
                <c:pt idx="7">
                  <c:v>6.75</c:v>
                </c:pt>
                <c:pt idx="8">
                  <c:v>7.5</c:v>
                </c:pt>
                <c:pt idx="9">
                  <c:v>8.3000000000000007</c:v>
                </c:pt>
                <c:pt idx="10">
                  <c:v>8.6999999999999993</c:v>
                </c:pt>
                <c:pt idx="11">
                  <c:v>9</c:v>
                </c:pt>
              </c:numCache>
            </c:numRef>
          </c:yVal>
          <c:smooth val="0"/>
          <c:extLst>
            <c:ext xmlns:c16="http://schemas.microsoft.com/office/drawing/2014/chart" uri="{C3380CC4-5D6E-409C-BE32-E72D297353CC}">
              <c16:uniqueId val="{00000000-CF4B-487C-BD55-98977CCBC3C8}"/>
            </c:ext>
          </c:extLst>
        </c:ser>
        <c:ser>
          <c:idx val="1"/>
          <c:order val="1"/>
          <c:tx>
            <c:strRef>
              <c:f>Sheet1!$D$3</c:f>
              <c:strCache>
                <c:ptCount val="1"/>
                <c:pt idx="0">
                  <c:v>Second</c:v>
                </c:pt>
              </c:strCache>
            </c:strRef>
          </c:tx>
          <c:spPr>
            <a:ln w="19050" cap="rnd">
              <a:noFill/>
              <a:round/>
            </a:ln>
            <a:effectLst/>
          </c:spPr>
          <c:marker>
            <c:symbol val="circle"/>
            <c:size val="5"/>
            <c:spPr>
              <a:solidFill>
                <a:srgbClr val="FF0000"/>
              </a:solidFill>
              <a:ln w="9525">
                <a:noFill/>
              </a:ln>
              <a:effectLst/>
            </c:spPr>
          </c:marker>
          <c:xVal>
            <c:numRef>
              <c:f>Sheet1!$B$4:$B$15</c:f>
              <c:numCache>
                <c:formatCode>General</c:formatCode>
                <c:ptCount val="12"/>
                <c:pt idx="0">
                  <c:v>1</c:v>
                </c:pt>
                <c:pt idx="1">
                  <c:v>4</c:v>
                </c:pt>
                <c:pt idx="2">
                  <c:v>9</c:v>
                </c:pt>
                <c:pt idx="3">
                  <c:v>16</c:v>
                </c:pt>
                <c:pt idx="4">
                  <c:v>25</c:v>
                </c:pt>
                <c:pt idx="5">
                  <c:v>36</c:v>
                </c:pt>
                <c:pt idx="6">
                  <c:v>49</c:v>
                </c:pt>
                <c:pt idx="7">
                  <c:v>64</c:v>
                </c:pt>
                <c:pt idx="8">
                  <c:v>81</c:v>
                </c:pt>
                <c:pt idx="9">
                  <c:v>100</c:v>
                </c:pt>
                <c:pt idx="10">
                  <c:v>121</c:v>
                </c:pt>
                <c:pt idx="11">
                  <c:v>144</c:v>
                </c:pt>
              </c:numCache>
            </c:numRef>
          </c:xVal>
          <c:yVal>
            <c:numRef>
              <c:f>Sheet1!$D$4:$D$15</c:f>
              <c:numCache>
                <c:formatCode>General</c:formatCode>
                <c:ptCount val="12"/>
                <c:pt idx="0">
                  <c:v>1.5</c:v>
                </c:pt>
                <c:pt idx="1">
                  <c:v>3</c:v>
                </c:pt>
                <c:pt idx="2">
                  <c:v>4</c:v>
                </c:pt>
                <c:pt idx="3">
                  <c:v>5.5</c:v>
                </c:pt>
                <c:pt idx="4">
                  <c:v>7</c:v>
                </c:pt>
                <c:pt idx="5">
                  <c:v>8</c:v>
                </c:pt>
                <c:pt idx="6">
                  <c:v>9</c:v>
                </c:pt>
                <c:pt idx="7">
                  <c:v>10</c:v>
                </c:pt>
                <c:pt idx="8">
                  <c:v>10.7</c:v>
                </c:pt>
                <c:pt idx="9">
                  <c:v>11.1</c:v>
                </c:pt>
                <c:pt idx="10">
                  <c:v>11.25</c:v>
                </c:pt>
                <c:pt idx="11">
                  <c:v>11.33</c:v>
                </c:pt>
              </c:numCache>
            </c:numRef>
          </c:yVal>
          <c:smooth val="0"/>
          <c:extLst>
            <c:ext xmlns:c16="http://schemas.microsoft.com/office/drawing/2014/chart" uri="{C3380CC4-5D6E-409C-BE32-E72D297353CC}">
              <c16:uniqueId val="{00000001-CF4B-487C-BD55-98977CCBC3C8}"/>
            </c:ext>
          </c:extLst>
        </c:ser>
        <c:dLbls>
          <c:showLegendKey val="0"/>
          <c:showVal val="0"/>
          <c:showCatName val="0"/>
          <c:showSerName val="0"/>
          <c:showPercent val="0"/>
          <c:showBubbleSize val="0"/>
        </c:dLbls>
        <c:axId val="1063324480"/>
        <c:axId val="1063324808"/>
      </c:scatterChart>
      <c:valAx>
        <c:axId val="1063324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324808"/>
        <c:crosses val="autoZero"/>
        <c:crossBetween val="midCat"/>
      </c:valAx>
      <c:valAx>
        <c:axId val="1063324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3244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Sheet1!$N$3</c:f>
              <c:strCache>
                <c:ptCount val="1"/>
                <c:pt idx="0">
                  <c:v>First</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Sheet1!$M$4:$M$15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Sheet1!$N$4:$N$15</c:f>
              <c:numCache>
                <c:formatCode>General</c:formatCode>
                <c:ptCount val="12"/>
                <c:pt idx="0">
                  <c:v>-1</c:v>
                </c:pt>
                <c:pt idx="1">
                  <c:v>0</c:v>
                </c:pt>
                <c:pt idx="2">
                  <c:v>1</c:v>
                </c:pt>
                <c:pt idx="3">
                  <c:v>2</c:v>
                </c:pt>
                <c:pt idx="4">
                  <c:v>3.25</c:v>
                </c:pt>
                <c:pt idx="5">
                  <c:v>4.5</c:v>
                </c:pt>
                <c:pt idx="6">
                  <c:v>5.75</c:v>
                </c:pt>
                <c:pt idx="7">
                  <c:v>6.75</c:v>
                </c:pt>
                <c:pt idx="8">
                  <c:v>7.5</c:v>
                </c:pt>
                <c:pt idx="9">
                  <c:v>8.3000000000000007</c:v>
                </c:pt>
                <c:pt idx="10">
                  <c:v>8.6999999999999993</c:v>
                </c:pt>
                <c:pt idx="11">
                  <c:v>9</c:v>
                </c:pt>
              </c:numCache>
            </c:numRef>
          </c:yVal>
          <c:smooth val="0"/>
          <c:extLst>
            <c:ext xmlns:c16="http://schemas.microsoft.com/office/drawing/2014/chart" uri="{C3380CC4-5D6E-409C-BE32-E72D297353CC}">
              <c16:uniqueId val="{00000000-1FCC-4549-AA55-24FDA2913A77}"/>
            </c:ext>
          </c:extLst>
        </c:ser>
        <c:ser>
          <c:idx val="1"/>
          <c:order val="1"/>
          <c:tx>
            <c:strRef>
              <c:f>Sheet1!$O$3</c:f>
              <c:strCache>
                <c:ptCount val="1"/>
                <c:pt idx="0">
                  <c:v>Second</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Sheet1!$M$4:$M$15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Sheet1!$O$4:$O$15</c:f>
              <c:numCache>
                <c:formatCode>General</c:formatCode>
                <c:ptCount val="12"/>
                <c:pt idx="0">
                  <c:v>1.5</c:v>
                </c:pt>
                <c:pt idx="1">
                  <c:v>3</c:v>
                </c:pt>
                <c:pt idx="2">
                  <c:v>4</c:v>
                </c:pt>
                <c:pt idx="3">
                  <c:v>5.5</c:v>
                </c:pt>
                <c:pt idx="4">
                  <c:v>7</c:v>
                </c:pt>
                <c:pt idx="5">
                  <c:v>8</c:v>
                </c:pt>
                <c:pt idx="6">
                  <c:v>9</c:v>
                </c:pt>
                <c:pt idx="7">
                  <c:v>10</c:v>
                </c:pt>
                <c:pt idx="8">
                  <c:v>10.7</c:v>
                </c:pt>
                <c:pt idx="9">
                  <c:v>11.1</c:v>
                </c:pt>
                <c:pt idx="10">
                  <c:v>11.25</c:v>
                </c:pt>
                <c:pt idx="11">
                  <c:v>11.33</c:v>
                </c:pt>
              </c:numCache>
            </c:numRef>
          </c:yVal>
          <c:smooth val="0"/>
          <c:extLst>
            <c:ext xmlns:c16="http://schemas.microsoft.com/office/drawing/2014/chart" uri="{C3380CC4-5D6E-409C-BE32-E72D297353CC}">
              <c16:uniqueId val="{00000001-1FCC-4549-AA55-24FDA2913A77}"/>
            </c:ext>
          </c:extLst>
        </c:ser>
        <c:dLbls>
          <c:showLegendKey val="0"/>
          <c:showVal val="0"/>
          <c:showCatName val="0"/>
          <c:showSerName val="0"/>
          <c:showPercent val="0"/>
          <c:showBubbleSize val="0"/>
        </c:dLbls>
        <c:axId val="1062519968"/>
        <c:axId val="1062524232"/>
      </c:scatterChart>
      <c:valAx>
        <c:axId val="106251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2524232"/>
        <c:crosses val="autoZero"/>
        <c:crossBetween val="midCat"/>
      </c:valAx>
      <c:valAx>
        <c:axId val="1062524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25199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F0211FB-5D3B-4E9E-8EF4-E265C12BD63B}" type="datetimeFigureOut">
              <a:rPr lang="en-US" smtClean="0"/>
              <a:t>1/31/2021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39F20C-1F02-4B4B-85D6-F4C7C4319E52}" type="slidenum">
              <a:rPr lang="en-US" smtClean="0"/>
              <a:t>‹#›</a:t>
            </a:fld>
            <a:endParaRPr lang="en-US"/>
          </a:p>
        </p:txBody>
      </p:sp>
    </p:spTree>
    <p:extLst>
      <p:ext uri="{BB962C8B-B14F-4D97-AF65-F5344CB8AC3E}">
        <p14:creationId xmlns:p14="http://schemas.microsoft.com/office/powerpoint/2010/main" val="279590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10</a:t>
            </a:fld>
            <a:endParaRPr lang="en-US"/>
          </a:p>
        </p:txBody>
      </p:sp>
    </p:spTree>
    <p:extLst>
      <p:ext uri="{BB962C8B-B14F-4D97-AF65-F5344CB8AC3E}">
        <p14:creationId xmlns:p14="http://schemas.microsoft.com/office/powerpoint/2010/main" val="3046173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because you know all the distances between </a:t>
            </a:r>
            <a:r>
              <a:rPr lang="en-US" dirty="0" err="1"/>
              <a:t>datapoints</a:t>
            </a:r>
            <a:r>
              <a:rPr lang="en-US" dirty="0"/>
              <a:t> and which fall into which category, you can also look for the minimum boundaries between those </a:t>
            </a:r>
            <a:r>
              <a:rPr lang="en-US" dirty="0" err="1"/>
              <a:t>datapoints</a:t>
            </a:r>
            <a:r>
              <a:rPr lang="en-US" dirty="0"/>
              <a:t> appearing above and below the support vector and draw a tighter cluster of </a:t>
            </a:r>
            <a:r>
              <a:rPr lang="en-US" dirty="0" err="1"/>
              <a:t>datapoints</a:t>
            </a:r>
            <a:r>
              <a:rPr lang="en-US" dirty="0"/>
              <a:t> or classes. </a:t>
            </a:r>
          </a:p>
          <a:p>
            <a:endParaRPr lang="en-US" dirty="0"/>
          </a:p>
          <a:p>
            <a:r>
              <a:rPr lang="en-US" dirty="0"/>
              <a:t>You might a slight change in the Margin calculation the “+b” in this equation is accounting for model bias. </a:t>
            </a:r>
          </a:p>
        </p:txBody>
      </p:sp>
      <p:sp>
        <p:nvSpPr>
          <p:cNvPr id="4" name="Slide Number Placeholder 3"/>
          <p:cNvSpPr>
            <a:spLocks noGrp="1"/>
          </p:cNvSpPr>
          <p:nvPr>
            <p:ph type="sldNum" sz="quarter" idx="10"/>
          </p:nvPr>
        </p:nvSpPr>
        <p:spPr/>
        <p:txBody>
          <a:bodyPr/>
          <a:lstStyle/>
          <a:p>
            <a:fld id="{E0608DEF-D6E9-45FE-B118-39A99251629B}" type="slidenum">
              <a:rPr lang="en-US" smtClean="0"/>
              <a:t>24</a:t>
            </a:fld>
            <a:endParaRPr lang="en-US" dirty="0"/>
          </a:p>
        </p:txBody>
      </p:sp>
    </p:spTree>
    <p:extLst>
      <p:ext uri="{BB962C8B-B14F-4D97-AF65-F5344CB8AC3E}">
        <p14:creationId xmlns:p14="http://schemas.microsoft.com/office/powerpoint/2010/main" val="317673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simple example. I want to draw a line between these two datasets—first and second. I know that they are different classes and I want to find a function that will create an upper support vector that allow me to assign first to one class and a lower support vector that will allow me to assign second to another. </a:t>
            </a:r>
          </a:p>
          <a:p>
            <a:endParaRPr lang="en-US" dirty="0"/>
          </a:p>
          <a:p>
            <a:r>
              <a:rPr lang="en-US" dirty="0"/>
              <a:t>F of x is my function against which these two classes of </a:t>
            </a:r>
            <a:r>
              <a:rPr lang="en-US" dirty="0" err="1"/>
              <a:t>datapoints</a:t>
            </a:r>
            <a:r>
              <a:rPr lang="en-US" dirty="0"/>
              <a:t> are plotted (the x-axis). </a:t>
            </a:r>
          </a:p>
        </p:txBody>
      </p:sp>
      <p:sp>
        <p:nvSpPr>
          <p:cNvPr id="4" name="Slide Number Placeholder 3"/>
          <p:cNvSpPr>
            <a:spLocks noGrp="1"/>
          </p:cNvSpPr>
          <p:nvPr>
            <p:ph type="sldNum" sz="quarter" idx="10"/>
          </p:nvPr>
        </p:nvSpPr>
        <p:spPr/>
        <p:txBody>
          <a:bodyPr/>
          <a:lstStyle/>
          <a:p>
            <a:fld id="{E0608DEF-D6E9-45FE-B118-39A99251629B}" type="slidenum">
              <a:rPr lang="en-US" smtClean="0"/>
              <a:t>28</a:t>
            </a:fld>
            <a:endParaRPr lang="en-US" dirty="0"/>
          </a:p>
        </p:txBody>
      </p:sp>
    </p:spTree>
    <p:extLst>
      <p:ext uri="{BB962C8B-B14F-4D97-AF65-F5344CB8AC3E}">
        <p14:creationId xmlns:p14="http://schemas.microsoft.com/office/powerpoint/2010/main" val="82053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I apply the </a:t>
            </a:r>
            <a:r>
              <a:rPr lang="en-US" dirty="0" err="1"/>
              <a:t>squareroot</a:t>
            </a:r>
            <a:r>
              <a:rPr lang="en-US" dirty="0"/>
              <a:t> function to the x values I can now create a linear separation. The </a:t>
            </a:r>
            <a:r>
              <a:rPr lang="en-US" dirty="0" err="1"/>
              <a:t>datapoints</a:t>
            </a:r>
            <a:r>
              <a:rPr lang="en-US" dirty="0"/>
              <a:t> themselves are unchanged. The only thing that has changed is the function of x. Where the previous chart showed the x axis ranging from 1 to 144, it now ranges only from 1 to 12—creating linearly separability between the two classes of data. </a:t>
            </a:r>
          </a:p>
        </p:txBody>
      </p:sp>
      <p:sp>
        <p:nvSpPr>
          <p:cNvPr id="4" name="Slide Number Placeholder 3"/>
          <p:cNvSpPr>
            <a:spLocks noGrp="1"/>
          </p:cNvSpPr>
          <p:nvPr>
            <p:ph type="sldNum" sz="quarter" idx="10"/>
          </p:nvPr>
        </p:nvSpPr>
        <p:spPr/>
        <p:txBody>
          <a:bodyPr/>
          <a:lstStyle/>
          <a:p>
            <a:fld id="{E0608DEF-D6E9-45FE-B118-39A99251629B}" type="slidenum">
              <a:rPr lang="en-US" smtClean="0"/>
              <a:t>29</a:t>
            </a:fld>
            <a:endParaRPr lang="en-US" dirty="0"/>
          </a:p>
        </p:txBody>
      </p:sp>
    </p:spTree>
    <p:extLst>
      <p:ext uri="{BB962C8B-B14F-4D97-AF65-F5344CB8AC3E}">
        <p14:creationId xmlns:p14="http://schemas.microsoft.com/office/powerpoint/2010/main" val="229735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12</a:t>
            </a:fld>
            <a:endParaRPr lang="en-US"/>
          </a:p>
        </p:txBody>
      </p:sp>
    </p:spTree>
    <p:extLst>
      <p:ext uri="{BB962C8B-B14F-4D97-AF65-F5344CB8AC3E}">
        <p14:creationId xmlns:p14="http://schemas.microsoft.com/office/powerpoint/2010/main" val="280003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13</a:t>
            </a:fld>
            <a:endParaRPr lang="en-US"/>
          </a:p>
        </p:txBody>
      </p:sp>
    </p:spTree>
    <p:extLst>
      <p:ext uri="{BB962C8B-B14F-4D97-AF65-F5344CB8AC3E}">
        <p14:creationId xmlns:p14="http://schemas.microsoft.com/office/powerpoint/2010/main" val="417819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 linear technique, our goal is to define a decision boundary that classifies all points correctly. However, as we saw with linear regression, several hyperplanes could do this. </a:t>
            </a:r>
          </a:p>
          <a:p>
            <a:endParaRPr lang="en-US" dirty="0"/>
          </a:p>
          <a:p>
            <a:r>
              <a:rPr lang="en-US" dirty="0"/>
              <a:t>Only one is optimal—the one that maximizes the distance between ALL of the </a:t>
            </a:r>
            <a:r>
              <a:rPr lang="en-US" dirty="0" err="1"/>
              <a:t>datapoints</a:t>
            </a:r>
            <a:r>
              <a:rPr lang="en-US" dirty="0"/>
              <a:t>. </a:t>
            </a:r>
          </a:p>
          <a:p>
            <a:endParaRPr lang="en-US" dirty="0"/>
          </a:p>
          <a:p>
            <a:r>
              <a:rPr lang="en-US" dirty="0"/>
              <a:t>With SVM we do this by calculating the sum of the weights times the feature vectors—or the Euclidean dot product which from here on I will use the simplified notation </a:t>
            </a:r>
            <a:r>
              <a:rPr lang="en-US" dirty="0" err="1"/>
              <a:t>w^T</a:t>
            </a:r>
            <a:r>
              <a:rPr lang="en-US" dirty="0"/>
              <a:t> times x. </a:t>
            </a:r>
          </a:p>
          <a:p>
            <a:endParaRPr lang="en-US" dirty="0"/>
          </a:p>
          <a:p>
            <a:r>
              <a:rPr lang="en-US" dirty="0"/>
              <a:t>To derive the optimal hyperplane though, we must first generate the support vectors. </a:t>
            </a:r>
          </a:p>
        </p:txBody>
      </p:sp>
      <p:sp>
        <p:nvSpPr>
          <p:cNvPr id="4" name="Slide Number Placeholder 3"/>
          <p:cNvSpPr>
            <a:spLocks noGrp="1"/>
          </p:cNvSpPr>
          <p:nvPr>
            <p:ph type="sldNum" sz="quarter" idx="10"/>
          </p:nvPr>
        </p:nvSpPr>
        <p:spPr/>
        <p:txBody>
          <a:bodyPr/>
          <a:lstStyle/>
          <a:p>
            <a:fld id="{E0608DEF-D6E9-45FE-B118-39A99251629B}" type="slidenum">
              <a:rPr lang="en-US" smtClean="0"/>
              <a:t>18</a:t>
            </a:fld>
            <a:endParaRPr lang="en-US" dirty="0"/>
          </a:p>
        </p:txBody>
      </p:sp>
    </p:spTree>
    <p:extLst>
      <p:ext uri="{BB962C8B-B14F-4D97-AF65-F5344CB8AC3E}">
        <p14:creationId xmlns:p14="http://schemas.microsoft.com/office/powerpoint/2010/main" val="67790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few definitions to support the diagrams to follow.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goal is to find a decision boundary that maximizes the distance between all </a:t>
            </a:r>
            <a:r>
              <a:rPr lang="en-US" dirty="0" err="1"/>
              <a:t>datapoint</a:t>
            </a:r>
            <a:r>
              <a:rPr lang="en-US" dirty="0"/>
              <a:t> vectors. This boundary is a perpendicular line mathematically centered between the two support vectors we are generating based on the distances of separation in the vector 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points on or above the upper support vector are labeled 1 and those below the lower support vector are labelled -1. p represents the distance to the decision boundary and 2p is the full width between the upper and lower support vectors. </a:t>
            </a:r>
          </a:p>
        </p:txBody>
      </p:sp>
      <p:sp>
        <p:nvSpPr>
          <p:cNvPr id="4" name="Slide Number Placeholder 3"/>
          <p:cNvSpPr>
            <a:spLocks noGrp="1"/>
          </p:cNvSpPr>
          <p:nvPr>
            <p:ph type="sldNum" sz="quarter" idx="10"/>
          </p:nvPr>
        </p:nvSpPr>
        <p:spPr/>
        <p:txBody>
          <a:bodyPr/>
          <a:lstStyle/>
          <a:p>
            <a:fld id="{E0608DEF-D6E9-45FE-B118-39A99251629B}" type="slidenum">
              <a:rPr lang="en-US" smtClean="0"/>
              <a:t>19</a:t>
            </a:fld>
            <a:endParaRPr lang="en-US" dirty="0"/>
          </a:p>
        </p:txBody>
      </p:sp>
    </p:spTree>
    <p:extLst>
      <p:ext uri="{BB962C8B-B14F-4D97-AF65-F5344CB8AC3E}">
        <p14:creationId xmlns:p14="http://schemas.microsoft.com/office/powerpoint/2010/main" val="3853914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early in our calculations—say only have two </a:t>
            </a:r>
            <a:r>
              <a:rPr lang="en-US" dirty="0" err="1"/>
              <a:t>datapoints</a:t>
            </a:r>
            <a:r>
              <a:rPr lang="en-US" dirty="0"/>
              <a:t>--the maximum margin is simply the distance between those two points. </a:t>
            </a:r>
          </a:p>
        </p:txBody>
      </p:sp>
      <p:sp>
        <p:nvSpPr>
          <p:cNvPr id="4" name="Slide Number Placeholder 3"/>
          <p:cNvSpPr>
            <a:spLocks noGrp="1"/>
          </p:cNvSpPr>
          <p:nvPr>
            <p:ph type="sldNum" sz="quarter" idx="10"/>
          </p:nvPr>
        </p:nvSpPr>
        <p:spPr/>
        <p:txBody>
          <a:bodyPr/>
          <a:lstStyle/>
          <a:p>
            <a:fld id="{E0608DEF-D6E9-45FE-B118-39A99251629B}" type="slidenum">
              <a:rPr lang="en-US" smtClean="0"/>
              <a:t>20</a:t>
            </a:fld>
            <a:endParaRPr lang="en-US" dirty="0"/>
          </a:p>
        </p:txBody>
      </p:sp>
    </p:spTree>
    <p:extLst>
      <p:ext uri="{BB962C8B-B14F-4D97-AF65-F5344CB8AC3E}">
        <p14:creationId xmlns:p14="http://schemas.microsoft.com/office/powerpoint/2010/main" val="379173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more </a:t>
            </a:r>
            <a:r>
              <a:rPr lang="en-US" dirty="0" err="1"/>
              <a:t>datapoints</a:t>
            </a:r>
            <a:r>
              <a:rPr lang="en-US" dirty="0"/>
              <a:t> we can use these to create the support vectors that maximize the distance with all of the </a:t>
            </a:r>
            <a:r>
              <a:rPr lang="en-US" dirty="0" err="1"/>
              <a:t>datapoints</a:t>
            </a:r>
            <a:r>
              <a:rPr lang="en-US" dirty="0"/>
              <a:t> or M in the diagram. </a:t>
            </a:r>
          </a:p>
        </p:txBody>
      </p:sp>
      <p:sp>
        <p:nvSpPr>
          <p:cNvPr id="4" name="Slide Number Placeholder 3"/>
          <p:cNvSpPr>
            <a:spLocks noGrp="1"/>
          </p:cNvSpPr>
          <p:nvPr>
            <p:ph type="sldNum" sz="quarter" idx="10"/>
          </p:nvPr>
        </p:nvSpPr>
        <p:spPr/>
        <p:txBody>
          <a:bodyPr/>
          <a:lstStyle/>
          <a:p>
            <a:fld id="{E0608DEF-D6E9-45FE-B118-39A99251629B}" type="slidenum">
              <a:rPr lang="en-US" smtClean="0"/>
              <a:t>21</a:t>
            </a:fld>
            <a:endParaRPr lang="en-US" dirty="0"/>
          </a:p>
        </p:txBody>
      </p:sp>
    </p:spTree>
    <p:extLst>
      <p:ext uri="{BB962C8B-B14F-4D97-AF65-F5344CB8AC3E}">
        <p14:creationId xmlns:p14="http://schemas.microsoft.com/office/powerpoint/2010/main" val="318732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a:t>
            </a:r>
            <a:r>
              <a:rPr lang="en-US" dirty="0" err="1"/>
              <a:t>datapoints</a:t>
            </a:r>
            <a:r>
              <a:rPr lang="en-US" dirty="0"/>
              <a:t>, the more the road narrows—I think this looks like a road with the dotted line in between to represent the dotted line on a road. Keep in mind that the lanes on either side of this dotted line are always equidistant. In fact, what we are recalculating are the support vectors. The optimal boundary is always the perpendicular line between them. </a:t>
            </a:r>
          </a:p>
        </p:txBody>
      </p:sp>
      <p:sp>
        <p:nvSpPr>
          <p:cNvPr id="4" name="Slide Number Placeholder 3"/>
          <p:cNvSpPr>
            <a:spLocks noGrp="1"/>
          </p:cNvSpPr>
          <p:nvPr>
            <p:ph type="sldNum" sz="quarter" idx="10"/>
          </p:nvPr>
        </p:nvSpPr>
        <p:spPr/>
        <p:txBody>
          <a:bodyPr/>
          <a:lstStyle/>
          <a:p>
            <a:fld id="{E0608DEF-D6E9-45FE-B118-39A99251629B}" type="slidenum">
              <a:rPr lang="en-US" smtClean="0"/>
              <a:t>22</a:t>
            </a:fld>
            <a:endParaRPr lang="en-US" dirty="0"/>
          </a:p>
        </p:txBody>
      </p:sp>
    </p:spTree>
    <p:extLst>
      <p:ext uri="{BB962C8B-B14F-4D97-AF65-F5344CB8AC3E}">
        <p14:creationId xmlns:p14="http://schemas.microsoft.com/office/powerpoint/2010/main" val="103551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all your </a:t>
            </a:r>
            <a:r>
              <a:rPr lang="en-US" dirty="0" err="1"/>
              <a:t>datapoints</a:t>
            </a:r>
            <a:r>
              <a:rPr lang="en-US" dirty="0"/>
              <a:t> are plotted and labeled (positive 1 for points above the upper support vector, negative ones below the lower support vector) your model is trained and you are ready to evaluate unseen data. </a:t>
            </a:r>
          </a:p>
        </p:txBody>
      </p:sp>
      <p:sp>
        <p:nvSpPr>
          <p:cNvPr id="4" name="Slide Number Placeholder 3"/>
          <p:cNvSpPr>
            <a:spLocks noGrp="1"/>
          </p:cNvSpPr>
          <p:nvPr>
            <p:ph type="sldNum" sz="quarter" idx="10"/>
          </p:nvPr>
        </p:nvSpPr>
        <p:spPr/>
        <p:txBody>
          <a:bodyPr/>
          <a:lstStyle/>
          <a:p>
            <a:fld id="{E0608DEF-D6E9-45FE-B118-39A99251629B}" type="slidenum">
              <a:rPr lang="en-US" smtClean="0"/>
              <a:t>23</a:t>
            </a:fld>
            <a:endParaRPr lang="en-US" dirty="0"/>
          </a:p>
        </p:txBody>
      </p:sp>
    </p:spTree>
    <p:extLst>
      <p:ext uri="{BB962C8B-B14F-4D97-AF65-F5344CB8AC3E}">
        <p14:creationId xmlns:p14="http://schemas.microsoft.com/office/powerpoint/2010/main" val="452969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9" name="Picture 8" descr="Wordmark_center_Purple_HEX.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054" y="6487457"/>
            <a:ext cx="3233727" cy="163374"/>
          </a:xfrm>
          <a:prstGeom prst="rect">
            <a:avLst/>
          </a:prstGeom>
        </p:spPr>
      </p:pic>
      <p:pic>
        <p:nvPicPr>
          <p:cNvPr id="6" name="Picture 5"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3" name="Title 2"/>
          <p:cNvSpPr>
            <a:spLocks noGrp="1"/>
          </p:cNvSpPr>
          <p:nvPr>
            <p:ph type="title" hasCustomPrompt="1"/>
          </p:nvPr>
        </p:nvSpPr>
        <p:spPr>
          <a:xfrm>
            <a:off x="723958" y="600453"/>
            <a:ext cx="10506420" cy="2641756"/>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Data Science 510</a:t>
            </a:r>
          </a:p>
        </p:txBody>
      </p:sp>
    </p:spTree>
    <p:extLst>
      <p:ext uri="{BB962C8B-B14F-4D97-AF65-F5344CB8AC3E}">
        <p14:creationId xmlns:p14="http://schemas.microsoft.com/office/powerpoint/2010/main" val="289839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D0AD9777-9F41-4C56-A90A-6F45785712C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64069075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B5C03E43-4302-4456-B6CB-00358EEB9E6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678971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9126A26E-6DF4-478D-A2AA-3244A3BB4C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5320066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7A58D576-B7B8-4D72-AEB4-AFCC32296ED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89868854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D9A3DF1-320D-4C5E-82EE-B9DD8CF44E5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34575652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B7BFB4BE-E7CF-40A0-9FE1-93BC305486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50948061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0CB1AB17-E9B4-4043-BDD0-616C06FD3D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39231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C867E59-F9C3-49C0-866E-371974D07D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25100063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D9826646-EFBD-4A2A-B816-6EA125A647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29132449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19AF15FE-7831-4A8A-B185-8D07C86781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8893623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2364262"/>
            <a:ext cx="10928280" cy="3387963"/>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2250" b="1" i="0" baseline="0">
                <a:latin typeface="Encode Sans Normal Black" charset="0"/>
                <a:ea typeface="Encode Sans Normal Black" charset="0"/>
                <a:cs typeface="Encode Sans Normal Black" charset="0"/>
              </a:defRPr>
            </a:lvl1pPr>
          </a:lstStyle>
          <a:p>
            <a:pPr lvl="0"/>
            <a:r>
              <a:rPr lang="en-US" dirty="0"/>
              <a:t>Learning Objectives</a:t>
            </a:r>
            <a:br>
              <a:rPr lang="en-US" dirty="0"/>
            </a:br>
            <a:endParaRPr lang="en-US" dirty="0"/>
          </a:p>
        </p:txBody>
      </p:sp>
      <p:sp>
        <p:nvSpPr>
          <p:cNvPr id="8" name="Text Placeholder 9"/>
          <p:cNvSpPr>
            <a:spLocks noGrp="1"/>
          </p:cNvSpPr>
          <p:nvPr>
            <p:ph type="body" sz="quarter" idx="12" hasCustomPrompt="1"/>
          </p:nvPr>
        </p:nvSpPr>
        <p:spPr>
          <a:xfrm>
            <a:off x="879073" y="1736727"/>
            <a:ext cx="10928280" cy="561633"/>
          </a:xfrm>
          <a:prstGeom prst="rect">
            <a:avLst/>
          </a:prstGeom>
        </p:spPr>
        <p:txBody>
          <a:bodyPr/>
          <a:lstStyle>
            <a:lvl1pPr marL="0" indent="0">
              <a:buFont typeface="Arial" panose="020B0604020202020204" pitchFamily="34" charset="0"/>
              <a:buNone/>
              <a:defRPr sz="1800" b="0" i="0" baseline="0">
                <a:solidFill>
                  <a:srgbClr val="4B2E83"/>
                </a:solidFill>
                <a:latin typeface="Open Sans"/>
                <a:cs typeface="Open Sans"/>
              </a:defRPr>
            </a:lvl1pPr>
            <a:lvl2pPr marL="557213" indent="-214313">
              <a:buFont typeface="Arial" panose="020B0604020202020204" pitchFamily="34" charset="0"/>
              <a:buChar char="•"/>
              <a:defRPr sz="1500" b="0" i="0" baseline="0">
                <a:solidFill>
                  <a:srgbClr val="4B2E83"/>
                </a:solidFill>
                <a:latin typeface="Open Sans"/>
                <a:cs typeface="Open Sans"/>
              </a:defRPr>
            </a:lvl2pPr>
            <a:lvl3pPr marL="857250" indent="-171450">
              <a:buSzPct val="100000"/>
              <a:buFont typeface="Arial" panose="020B0604020202020204" pitchFamily="34" charset="0"/>
              <a:buChar char="•"/>
              <a:defRPr sz="1350" b="0" i="0" baseline="0">
                <a:solidFill>
                  <a:srgbClr val="4B2E83"/>
                </a:solidFill>
                <a:latin typeface="Open Sans"/>
                <a:cs typeface="Open Sans"/>
              </a:defRPr>
            </a:lvl3pPr>
            <a:lvl4pPr marL="1200150" indent="-171450">
              <a:buFont typeface="Arial" panose="020B0604020202020204" pitchFamily="34" charset="0"/>
              <a:buChar char="•"/>
              <a:defRPr sz="1200" b="0" i="0" baseline="0">
                <a:solidFill>
                  <a:srgbClr val="4B2E83"/>
                </a:solidFill>
                <a:latin typeface="Open Sans"/>
                <a:cs typeface="Open Sans"/>
              </a:defRPr>
            </a:lvl4pPr>
            <a:lvl5pPr marL="1543050" indent="-171450">
              <a:buFont typeface="Arial" panose="020B0604020202020204" pitchFamily="34" charset="0"/>
              <a:buChar char="•"/>
              <a:defRPr sz="1050" b="0" i="0" baseline="0">
                <a:solidFill>
                  <a:srgbClr val="4B2E83"/>
                </a:solidFill>
                <a:latin typeface="Open Sans"/>
                <a:cs typeface="Open Sans"/>
              </a:defRPr>
            </a:lvl5pPr>
          </a:lstStyle>
          <a:p>
            <a:pPr lvl="0"/>
            <a:r>
              <a:rPr lang="en-US" dirty="0"/>
              <a:t>By the end of this session, students will be able to:</a:t>
            </a:r>
          </a:p>
        </p:txBody>
      </p:sp>
    </p:spTree>
    <p:extLst>
      <p:ext uri="{BB962C8B-B14F-4D97-AF65-F5344CB8AC3E}">
        <p14:creationId xmlns:p14="http://schemas.microsoft.com/office/powerpoint/2010/main" val="161994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9E3DFA9A-2095-4254-82CE-BC2C55A85D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19017976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1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265DF679-98D8-4951-A57C-D12C053D01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72721106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CC199624-5E5E-4472-A9B1-0133AD52E6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28693916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0509CA6-8177-4152-8285-DB5B48214A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9006551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907D6E5F-3FBE-4CF9-BBF5-FF0B5BEE7C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934500256"/>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84BDF639-D42A-4E61-8286-77388E61AD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81518367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6A3137A5-FDDA-4351-B766-5766086184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99837804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0A1667D1-6B08-42AF-A07D-EA4A9D9011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85406717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D0463FCC-87C6-4BE0-8329-11ADB66231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3090907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2D87F82B-B5CB-43F8-A955-5D5D74D0A20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3571405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4B2E83"/>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9542" y="6487457"/>
            <a:ext cx="3233727" cy="163374"/>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225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068694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5AA6E7B-6D34-4EDE-B0FB-F574A8F43F8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22762743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8047E38A-FE9C-4A5D-9FB0-1F906E580B7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420612863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86BEC0CB-CA62-4013-AFBF-E2039FDC6E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19536338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3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6561316-1B14-4732-8E00-CB3498024F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613735051"/>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93D703F-FCA2-43D0-8597-B08EF7F24D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87376478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5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194DBDD-8AA6-4A1B-9F0A-53436D510C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02305888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6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077DF596-7B79-49F8-A1F8-4A6EA5754C6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82531114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473CA00-E9F8-41F0-A67F-CD4D45359A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92207774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8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CC7D362C-EC19-4E44-8371-3C295DF380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76911793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73319E4B-43BD-4573-B56D-AAB34EF548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4277847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29079383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183ED0FC-E08C-4E49-BAE7-77AFFFEE45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297530339"/>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13FA5C6F-C582-4B03-93DB-CCE156751A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71513432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D2F5-CF72-456D-B17D-756438548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638AA-B6C4-49E6-96D9-D3EC1EC7A4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0977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A73B-ECDB-410D-8D1B-4D48AF7BA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117B7-13E3-4601-8317-4C3F6E8F0B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A7AEB1-0736-47C8-9F12-BEC0684C60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39466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903114" y="1924364"/>
            <a:ext cx="10086860" cy="1255307"/>
          </a:xfrm>
          <a:prstGeom prst="rect">
            <a:avLst/>
          </a:prstGeom>
          <a:ln>
            <a:solidFill>
              <a:srgbClr val="4B2E83"/>
            </a:solidFill>
          </a:ln>
        </p:spPr>
        <p:txBody>
          <a:bodyPr anchor="b">
            <a:noAutofit/>
          </a:bodyPr>
          <a:lstStyle>
            <a:lvl1pPr algn="l">
              <a:defRPr sz="2700" b="0" i="0">
                <a:solidFill>
                  <a:schemeClr val="tx2"/>
                </a:solidFill>
                <a:latin typeface="Encode Sans Normal Black" charset="0"/>
                <a:ea typeface="Encode Sans Normal Black" charset="0"/>
                <a:cs typeface="Encode Sans Normal Black" charset="0"/>
              </a:defRPr>
            </a:lvl1pPr>
          </a:lstStyle>
          <a:p>
            <a:pPr lvl="0"/>
            <a:r>
              <a:rPr lang="en-US" dirty="0"/>
              <a:t>Data Science 510: </a:t>
            </a:r>
            <a:br>
              <a:rPr lang="en-US" dirty="0"/>
            </a:br>
            <a:endParaRPr lang="en-US" dirty="0"/>
          </a:p>
        </p:txBody>
      </p:sp>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Tree>
    <p:extLst>
      <p:ext uri="{BB962C8B-B14F-4D97-AF65-F5344CB8AC3E}">
        <p14:creationId xmlns:p14="http://schemas.microsoft.com/office/powerpoint/2010/main" val="4152447671"/>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FFFFFF"/>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8331201" y="6354234"/>
            <a:ext cx="3386667" cy="266700"/>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65069"/>
            <a:ext cx="10912883" cy="998440"/>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531203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752673"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76383000"/>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331201" y="6354234"/>
            <a:ext cx="3386667" cy="266700"/>
          </a:xfrm>
          <a:prstGeom prst="rect">
            <a:avLst/>
          </a:prstGeom>
        </p:spPr>
      </p:pic>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240516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8" name="Title 2"/>
          <p:cNvSpPr txBox="1">
            <a:spLocks/>
          </p:cNvSpPr>
          <p:nvPr userDrawn="1"/>
        </p:nvSpPr>
        <p:spPr>
          <a:xfrm>
            <a:off x="903113" y="3200400"/>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pPr marL="0" marR="0" lvl="0" indent="0" algn="l" defTabSz="3429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Encode Sans Normal Black" panose="02000000000000000000" pitchFamily="2" charset="0"/>
              </a:rPr>
              <a:t>Advanced Machine Learning</a:t>
            </a:r>
          </a:p>
        </p:txBody>
      </p:sp>
      <p:sp>
        <p:nvSpPr>
          <p:cNvPr id="10" name="Title 2"/>
          <p:cNvSpPr txBox="1">
            <a:spLocks/>
          </p:cNvSpPr>
          <p:nvPr userDrawn="1"/>
        </p:nvSpPr>
        <p:spPr>
          <a:xfrm>
            <a:off x="903111" y="2648564"/>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pPr marL="0" marR="0" lvl="0" indent="0" algn="l" defTabSz="3429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Encode Sans Normal Black" panose="02000000000000000000" pitchFamily="2" charset="0"/>
              </a:rPr>
              <a:t>Machine Learning 520</a:t>
            </a:r>
          </a:p>
        </p:txBody>
      </p:sp>
      <p:sp>
        <p:nvSpPr>
          <p:cNvPr id="13" name="Content Placeholder 12"/>
          <p:cNvSpPr>
            <a:spLocks noGrp="1"/>
          </p:cNvSpPr>
          <p:nvPr>
            <p:ph sz="quarter" idx="10" hasCustomPrompt="1"/>
          </p:nvPr>
        </p:nvSpPr>
        <p:spPr>
          <a:xfrm>
            <a:off x="1084784" y="4724400"/>
            <a:ext cx="8534400" cy="457200"/>
          </a:xfrm>
          <a:prstGeom prst="rect">
            <a:avLst/>
          </a:prstGeom>
        </p:spPr>
        <p:txBody>
          <a:bodyPr/>
          <a:lstStyle>
            <a:lvl1pPr marL="0" indent="0">
              <a:buNone/>
              <a:defRPr sz="2800" b="1" baseline="0">
                <a:latin typeface="Encode Sans Normal" panose="02000000000000000000" pitchFamily="2" charset="0"/>
              </a:defRPr>
            </a:lvl1pPr>
          </a:lstStyle>
          <a:p>
            <a:pPr lvl="0"/>
            <a:r>
              <a:rPr lang="en-US" dirty="0"/>
              <a:t>Lesson #: Lesson Title</a:t>
            </a:r>
          </a:p>
        </p:txBody>
      </p:sp>
    </p:spTree>
    <p:extLst>
      <p:ext uri="{BB962C8B-B14F-4D97-AF65-F5344CB8AC3E}">
        <p14:creationId xmlns:p14="http://schemas.microsoft.com/office/powerpoint/2010/main" val="147657039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Header + Content">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1045634" y="2667000"/>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399900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noAutofit/>
          </a:bodyPr>
          <a:lstStyle>
            <a:lvl1pPr algn="l">
              <a:defRPr sz="3200" b="1" i="0">
                <a:latin typeface="Encode Sans Normal Black" charset="0"/>
                <a:ea typeface="Encode Sans Normal Black" charset="0"/>
                <a:cs typeface="Encode Sans Normal Black" charset="0"/>
              </a:defRPr>
            </a:lvl1pPr>
          </a:lstStyle>
          <a:p>
            <a:pPr lvl="0"/>
            <a:r>
              <a:rPr lang="en-US" dirty="0"/>
              <a:t>Header Here </a:t>
            </a:r>
          </a:p>
        </p:txBody>
      </p:sp>
    </p:spTree>
    <p:extLst>
      <p:ext uri="{BB962C8B-B14F-4D97-AF65-F5344CB8AC3E}">
        <p14:creationId xmlns:p14="http://schemas.microsoft.com/office/powerpoint/2010/main" val="15976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4142" y="6487457"/>
            <a:ext cx="3233727" cy="163374"/>
          </a:xfrm>
          <a:prstGeom prst="rect">
            <a:avLst/>
          </a:prstGeom>
        </p:spPr>
      </p:pic>
      <p:pic>
        <p:nvPicPr>
          <p:cNvPr id="6" name="Picture 5"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64426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ader + Graphic">
    <p:spTree>
      <p:nvGrpSpPr>
        <p:cNvPr id="1" name=""/>
        <p:cNvGrpSpPr/>
        <p:nvPr/>
      </p:nvGrpSpPr>
      <p:grpSpPr>
        <a:xfrm>
          <a:off x="0" y="0"/>
          <a:ext cx="0" cy="0"/>
          <a:chOff x="0" y="0"/>
          <a:chExt cx="0" cy="0"/>
        </a:xfrm>
      </p:grpSpPr>
      <p:pic>
        <p:nvPicPr>
          <p:cNvPr id="2" name="Picture 1" descr="W Logo_Purple_2685_HEX.png">
            <a:extLst>
              <a:ext uri="{FF2B5EF4-FFF2-40B4-BE49-F238E27FC236}">
                <a16:creationId xmlns:a16="http://schemas.microsoft.com/office/drawing/2014/main" id="{EE0A064C-8D3F-42EC-A299-46D502A07A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8777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651A8FDC-D30D-449C-8E1D-0227F17A5B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06992795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2.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05505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93" r:id="rId5"/>
    <p:sldLayoutId id="2147483683" r:id="rId6"/>
    <p:sldLayoutId id="2147483684" r:id="rId7"/>
    <p:sldLayoutId id="214748369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35" r:id="rId39"/>
    <p:sldLayoutId id="2147483736" r:id="rId40"/>
    <p:sldLayoutId id="2147483738" r:id="rId41"/>
    <p:sldLayoutId id="2147483739" r:id="rId42"/>
    <p:sldLayoutId id="2147483740" r:id="rId43"/>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64156716"/>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5" r:id="rId5"/>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101.png"/><Relationship Id="rId5" Type="http://schemas.openxmlformats.org/officeDocument/2006/relationships/image" Target="../media/image49.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2.xml"/><Relationship Id="rId6" Type="http://schemas.openxmlformats.org/officeDocument/2006/relationships/image" Target="../media/image60.png"/><Relationship Id="rId5" Type="http://schemas.openxmlformats.org/officeDocument/2006/relationships/image" Target="../media/image112.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42.xml"/><Relationship Id="rId5" Type="http://schemas.openxmlformats.org/officeDocument/2006/relationships/image" Target="../media/image100.png"/><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4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0.png"/><Relationship Id="rId7"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4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9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0.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3.xml"/><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2.xml"/><Relationship Id="rId1" Type="http://schemas.openxmlformats.org/officeDocument/2006/relationships/slideLayout" Target="../slideLayouts/slideLayout4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337588" y="4724400"/>
            <a:ext cx="7720812" cy="457200"/>
          </a:xfrm>
        </p:spPr>
        <p:txBody>
          <a:bodyPr/>
          <a:lstStyle/>
          <a:p>
            <a:r>
              <a:rPr lang="en-US" dirty="0"/>
              <a:t>Lesson 4: Support Vector Machine (SVM)</a:t>
            </a:r>
          </a:p>
        </p:txBody>
      </p:sp>
    </p:spTree>
    <p:extLst>
      <p:ext uri="{BB962C8B-B14F-4D97-AF65-F5344CB8AC3E}">
        <p14:creationId xmlns:p14="http://schemas.microsoft.com/office/powerpoint/2010/main" val="222413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558-58B2-8941-A64F-D6C99A6B0600}"/>
              </a:ext>
            </a:extLst>
          </p:cNvPr>
          <p:cNvSpPr>
            <a:spLocks noGrp="1"/>
          </p:cNvSpPr>
          <p:nvPr>
            <p:ph type="body" sz="quarter" idx="11"/>
          </p:nvPr>
        </p:nvSpPr>
        <p:spPr>
          <a:xfrm>
            <a:off x="597223" y="1515840"/>
            <a:ext cx="6673528" cy="4394200"/>
          </a:xfrm>
        </p:spPr>
        <p:txBody>
          <a:bodyPr/>
          <a:lstStyle/>
          <a:p>
            <a:r>
              <a:rPr lang="en-US" altLang="en-US" dirty="0"/>
              <a:t>What we really want is the distances between the examples and the decision boundary to be large.</a:t>
            </a:r>
          </a:p>
          <a:p>
            <a:endParaRPr lang="en-US" altLang="en-US" dirty="0"/>
          </a:p>
          <a:p>
            <a:r>
              <a:rPr lang="en-US" altLang="en-US" dirty="0"/>
              <a:t>This distance is called </a:t>
            </a:r>
            <a:r>
              <a:rPr lang="en-US" altLang="en-US" b="1" dirty="0"/>
              <a:t>geometric margin</a:t>
            </a:r>
            <a:r>
              <a:rPr lang="en-US" altLang="en-US" dirty="0"/>
              <a:t>.</a:t>
            </a:r>
          </a:p>
          <a:p>
            <a:endParaRPr lang="en-US" dirty="0"/>
          </a:p>
          <a:p>
            <a:r>
              <a:rPr lang="en-US" dirty="0"/>
              <a:t>How do we compute the geometric margin of a data  point with respect to a particular line parameterized by W and b.</a:t>
            </a:r>
          </a:p>
        </p:txBody>
      </p:sp>
      <p:sp>
        <p:nvSpPr>
          <p:cNvPr id="3" name="Title 2">
            <a:extLst>
              <a:ext uri="{FF2B5EF4-FFF2-40B4-BE49-F238E27FC236}">
                <a16:creationId xmlns:a16="http://schemas.microsoft.com/office/drawing/2014/main" id="{253003A9-8DE8-CE43-9FF5-194DD99D809B}"/>
              </a:ext>
            </a:extLst>
          </p:cNvPr>
          <p:cNvSpPr>
            <a:spLocks noGrp="1"/>
          </p:cNvSpPr>
          <p:nvPr>
            <p:ph type="title"/>
          </p:nvPr>
        </p:nvSpPr>
        <p:spPr/>
        <p:txBody>
          <a:bodyPr/>
          <a:lstStyle/>
          <a:p>
            <a:r>
              <a:rPr lang="en-US" dirty="0"/>
              <a:t>Geometric Margin</a:t>
            </a:r>
          </a:p>
        </p:txBody>
      </p:sp>
      <p:sp>
        <p:nvSpPr>
          <p:cNvPr id="38" name="Line 4">
            <a:extLst>
              <a:ext uri="{FF2B5EF4-FFF2-40B4-BE49-F238E27FC236}">
                <a16:creationId xmlns:a16="http://schemas.microsoft.com/office/drawing/2014/main" id="{181BCBA8-C7AB-2246-9C5F-5BB966BE33C3}"/>
              </a:ext>
            </a:extLst>
          </p:cNvPr>
          <p:cNvSpPr>
            <a:spLocks noChangeShapeType="1"/>
          </p:cNvSpPr>
          <p:nvPr/>
        </p:nvSpPr>
        <p:spPr bwMode="auto">
          <a:xfrm flipV="1">
            <a:off x="7351683" y="14057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9" name="Line 5">
            <a:extLst>
              <a:ext uri="{FF2B5EF4-FFF2-40B4-BE49-F238E27FC236}">
                <a16:creationId xmlns:a16="http://schemas.microsoft.com/office/drawing/2014/main" id="{DB8B9B55-92BB-8B47-B616-2A376A68A532}"/>
              </a:ext>
            </a:extLst>
          </p:cNvPr>
          <p:cNvSpPr>
            <a:spLocks noChangeShapeType="1"/>
          </p:cNvSpPr>
          <p:nvPr/>
        </p:nvSpPr>
        <p:spPr bwMode="auto">
          <a:xfrm flipV="1">
            <a:off x="7171767" y="5306791"/>
            <a:ext cx="46855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0" name="AutoShape 6">
            <a:extLst>
              <a:ext uri="{FF2B5EF4-FFF2-40B4-BE49-F238E27FC236}">
                <a16:creationId xmlns:a16="http://schemas.microsoft.com/office/drawing/2014/main" id="{A642F51B-D8E3-C245-BA7E-233BFAE81E19}"/>
              </a:ext>
            </a:extLst>
          </p:cNvPr>
          <p:cNvSpPr>
            <a:spLocks noChangeArrowheads="1"/>
          </p:cNvSpPr>
          <p:nvPr/>
        </p:nvSpPr>
        <p:spPr bwMode="auto">
          <a:xfrm>
            <a:off x="8738099" y="2413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1" name="AutoShape 7">
            <a:extLst>
              <a:ext uri="{FF2B5EF4-FFF2-40B4-BE49-F238E27FC236}">
                <a16:creationId xmlns:a16="http://schemas.microsoft.com/office/drawing/2014/main" id="{3394AFC1-7E65-C744-B757-5FB1495D0845}"/>
              </a:ext>
            </a:extLst>
          </p:cNvPr>
          <p:cNvSpPr>
            <a:spLocks noChangeArrowheads="1"/>
          </p:cNvSpPr>
          <p:nvPr/>
        </p:nvSpPr>
        <p:spPr bwMode="auto">
          <a:xfrm>
            <a:off x="7971866" y="28895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2" name="AutoShape 8">
            <a:extLst>
              <a:ext uri="{FF2B5EF4-FFF2-40B4-BE49-F238E27FC236}">
                <a16:creationId xmlns:a16="http://schemas.microsoft.com/office/drawing/2014/main" id="{CC331765-8967-574E-8188-976EEEF1E658}"/>
              </a:ext>
            </a:extLst>
          </p:cNvPr>
          <p:cNvSpPr>
            <a:spLocks noChangeArrowheads="1"/>
          </p:cNvSpPr>
          <p:nvPr/>
        </p:nvSpPr>
        <p:spPr bwMode="auto">
          <a:xfrm>
            <a:off x="8175066" y="3617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3" name="AutoShape 9">
            <a:extLst>
              <a:ext uri="{FF2B5EF4-FFF2-40B4-BE49-F238E27FC236}">
                <a16:creationId xmlns:a16="http://schemas.microsoft.com/office/drawing/2014/main" id="{47A8EBC0-3629-AF4B-88FE-2DB40B46C984}"/>
              </a:ext>
            </a:extLst>
          </p:cNvPr>
          <p:cNvSpPr>
            <a:spLocks noChangeArrowheads="1"/>
          </p:cNvSpPr>
          <p:nvPr/>
        </p:nvSpPr>
        <p:spPr bwMode="auto">
          <a:xfrm>
            <a:off x="7667066" y="4227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 name="AutoShape 10">
            <a:extLst>
              <a:ext uri="{FF2B5EF4-FFF2-40B4-BE49-F238E27FC236}">
                <a16:creationId xmlns:a16="http://schemas.microsoft.com/office/drawing/2014/main" id="{82DD6F88-0F44-3044-9F37-61B4A2079CB0}"/>
              </a:ext>
            </a:extLst>
          </p:cNvPr>
          <p:cNvSpPr>
            <a:spLocks noChangeArrowheads="1"/>
          </p:cNvSpPr>
          <p:nvPr/>
        </p:nvSpPr>
        <p:spPr bwMode="auto">
          <a:xfrm>
            <a:off x="8378266" y="2093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5" name="AutoShape 11">
            <a:extLst>
              <a:ext uri="{FF2B5EF4-FFF2-40B4-BE49-F238E27FC236}">
                <a16:creationId xmlns:a16="http://schemas.microsoft.com/office/drawing/2014/main" id="{1B4216A1-0CCF-514E-A822-2A5053E55F64}"/>
              </a:ext>
            </a:extLst>
          </p:cNvPr>
          <p:cNvSpPr>
            <a:spLocks noChangeArrowheads="1"/>
          </p:cNvSpPr>
          <p:nvPr/>
        </p:nvSpPr>
        <p:spPr bwMode="auto">
          <a:xfrm>
            <a:off x="7667066" y="3312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6" name="AutoShape 12">
            <a:extLst>
              <a:ext uri="{FF2B5EF4-FFF2-40B4-BE49-F238E27FC236}">
                <a16:creationId xmlns:a16="http://schemas.microsoft.com/office/drawing/2014/main" id="{BFA945FC-FD02-2E4E-902C-14483273A132}"/>
              </a:ext>
            </a:extLst>
          </p:cNvPr>
          <p:cNvSpPr>
            <a:spLocks noChangeArrowheads="1"/>
          </p:cNvSpPr>
          <p:nvPr/>
        </p:nvSpPr>
        <p:spPr bwMode="auto">
          <a:xfrm>
            <a:off x="7870266" y="3516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7" name="AutoShape 13">
            <a:extLst>
              <a:ext uri="{FF2B5EF4-FFF2-40B4-BE49-F238E27FC236}">
                <a16:creationId xmlns:a16="http://schemas.microsoft.com/office/drawing/2014/main" id="{54A93B2A-D78A-A24B-9159-B3F0312FFE63}"/>
              </a:ext>
            </a:extLst>
          </p:cNvPr>
          <p:cNvSpPr>
            <a:spLocks noChangeArrowheads="1"/>
          </p:cNvSpPr>
          <p:nvPr/>
        </p:nvSpPr>
        <p:spPr bwMode="auto">
          <a:xfrm>
            <a:off x="8886266" y="3008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8" name="AutoShape 14">
            <a:extLst>
              <a:ext uri="{FF2B5EF4-FFF2-40B4-BE49-F238E27FC236}">
                <a16:creationId xmlns:a16="http://schemas.microsoft.com/office/drawing/2014/main" id="{CFBBC299-BA03-5C41-BAB7-03F50CDE0EC4}"/>
              </a:ext>
            </a:extLst>
          </p:cNvPr>
          <p:cNvSpPr>
            <a:spLocks noChangeArrowheads="1"/>
          </p:cNvSpPr>
          <p:nvPr/>
        </p:nvSpPr>
        <p:spPr bwMode="auto">
          <a:xfrm>
            <a:off x="10088532" y="2991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AutoShape 15">
            <a:extLst>
              <a:ext uri="{FF2B5EF4-FFF2-40B4-BE49-F238E27FC236}">
                <a16:creationId xmlns:a16="http://schemas.microsoft.com/office/drawing/2014/main" id="{D21354E5-7077-8C42-B28A-050A50A2A818}"/>
              </a:ext>
            </a:extLst>
          </p:cNvPr>
          <p:cNvSpPr>
            <a:spLocks noChangeArrowheads="1"/>
          </p:cNvSpPr>
          <p:nvPr/>
        </p:nvSpPr>
        <p:spPr bwMode="auto">
          <a:xfrm>
            <a:off x="95974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0" name="AutoShape 16">
            <a:extLst>
              <a:ext uri="{FF2B5EF4-FFF2-40B4-BE49-F238E27FC236}">
                <a16:creationId xmlns:a16="http://schemas.microsoft.com/office/drawing/2014/main" id="{FB4EE997-692A-3F4A-9EA3-C49B16CE4E9E}"/>
              </a:ext>
            </a:extLst>
          </p:cNvPr>
          <p:cNvSpPr>
            <a:spLocks noChangeArrowheads="1"/>
          </p:cNvSpPr>
          <p:nvPr/>
        </p:nvSpPr>
        <p:spPr bwMode="auto">
          <a:xfrm>
            <a:off x="109182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AutoShape 17">
            <a:extLst>
              <a:ext uri="{FF2B5EF4-FFF2-40B4-BE49-F238E27FC236}">
                <a16:creationId xmlns:a16="http://schemas.microsoft.com/office/drawing/2014/main" id="{F46C266F-3147-244B-A8E5-9966EEC0C0CC}"/>
              </a:ext>
            </a:extLst>
          </p:cNvPr>
          <p:cNvSpPr>
            <a:spLocks noChangeArrowheads="1"/>
          </p:cNvSpPr>
          <p:nvPr/>
        </p:nvSpPr>
        <p:spPr bwMode="auto">
          <a:xfrm>
            <a:off x="9174132" y="49215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2" name="AutoShape 18">
            <a:extLst>
              <a:ext uri="{FF2B5EF4-FFF2-40B4-BE49-F238E27FC236}">
                <a16:creationId xmlns:a16="http://schemas.microsoft.com/office/drawing/2014/main" id="{67F92E1D-2A22-7F41-AD8F-40ECA0A1F9C1}"/>
              </a:ext>
            </a:extLst>
          </p:cNvPr>
          <p:cNvSpPr>
            <a:spLocks noChangeArrowheads="1"/>
          </p:cNvSpPr>
          <p:nvPr/>
        </p:nvSpPr>
        <p:spPr bwMode="auto">
          <a:xfrm>
            <a:off x="10003866" y="3414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3" name="AutoShape 19">
            <a:extLst>
              <a:ext uri="{FF2B5EF4-FFF2-40B4-BE49-F238E27FC236}">
                <a16:creationId xmlns:a16="http://schemas.microsoft.com/office/drawing/2014/main" id="{422590C8-B7AA-D747-973A-CFB1942A7955}"/>
              </a:ext>
            </a:extLst>
          </p:cNvPr>
          <p:cNvSpPr>
            <a:spLocks noChangeArrowheads="1"/>
          </p:cNvSpPr>
          <p:nvPr/>
        </p:nvSpPr>
        <p:spPr bwMode="auto">
          <a:xfrm>
            <a:off x="9174132" y="4007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4" name="AutoShape 20">
            <a:extLst>
              <a:ext uri="{FF2B5EF4-FFF2-40B4-BE49-F238E27FC236}">
                <a16:creationId xmlns:a16="http://schemas.microsoft.com/office/drawing/2014/main" id="{65E5E3AA-3C6A-6A42-860E-C153174C7E05}"/>
              </a:ext>
            </a:extLst>
          </p:cNvPr>
          <p:cNvSpPr>
            <a:spLocks noChangeArrowheads="1"/>
          </p:cNvSpPr>
          <p:nvPr/>
        </p:nvSpPr>
        <p:spPr bwMode="auto">
          <a:xfrm>
            <a:off x="10105466" y="4532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5" name="AutoShape 21">
            <a:extLst>
              <a:ext uri="{FF2B5EF4-FFF2-40B4-BE49-F238E27FC236}">
                <a16:creationId xmlns:a16="http://schemas.microsoft.com/office/drawing/2014/main" id="{737ADFC7-11D5-E34F-85C9-D21B3F124BB1}"/>
              </a:ext>
            </a:extLst>
          </p:cNvPr>
          <p:cNvSpPr>
            <a:spLocks noChangeArrowheads="1"/>
          </p:cNvSpPr>
          <p:nvPr/>
        </p:nvSpPr>
        <p:spPr bwMode="auto">
          <a:xfrm>
            <a:off x="11019866" y="33128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6" name="Line 22">
            <a:extLst>
              <a:ext uri="{FF2B5EF4-FFF2-40B4-BE49-F238E27FC236}">
                <a16:creationId xmlns:a16="http://schemas.microsoft.com/office/drawing/2014/main" id="{4E871D6B-A5DA-6743-90A0-C33E61CC13C8}"/>
              </a:ext>
            </a:extLst>
          </p:cNvPr>
          <p:cNvSpPr>
            <a:spLocks noChangeShapeType="1"/>
          </p:cNvSpPr>
          <p:nvPr/>
        </p:nvSpPr>
        <p:spPr bwMode="auto">
          <a:xfrm flipV="1">
            <a:off x="7768665" y="1382491"/>
            <a:ext cx="3251200" cy="355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7" name="AutoShape 23">
            <a:extLst>
              <a:ext uri="{FF2B5EF4-FFF2-40B4-BE49-F238E27FC236}">
                <a16:creationId xmlns:a16="http://schemas.microsoft.com/office/drawing/2014/main" id="{7AD2FD21-4FF6-0C4D-8C6E-DE85E0A5548F}"/>
              </a:ext>
            </a:extLst>
          </p:cNvPr>
          <p:cNvSpPr>
            <a:spLocks noChangeArrowheads="1"/>
          </p:cNvSpPr>
          <p:nvPr/>
        </p:nvSpPr>
        <p:spPr bwMode="auto">
          <a:xfrm>
            <a:off x="9000566" y="12957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8" name="AutoShape 24">
            <a:extLst>
              <a:ext uri="{FF2B5EF4-FFF2-40B4-BE49-F238E27FC236}">
                <a16:creationId xmlns:a16="http://schemas.microsoft.com/office/drawing/2014/main" id="{3C78923B-C327-ED43-A60B-AE1FE3BB3CFE}"/>
              </a:ext>
            </a:extLst>
          </p:cNvPr>
          <p:cNvSpPr>
            <a:spLocks noChangeArrowheads="1"/>
          </p:cNvSpPr>
          <p:nvPr/>
        </p:nvSpPr>
        <p:spPr bwMode="auto">
          <a:xfrm>
            <a:off x="9813366" y="1397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9" name="AutoShape 25">
            <a:extLst>
              <a:ext uri="{FF2B5EF4-FFF2-40B4-BE49-F238E27FC236}">
                <a16:creationId xmlns:a16="http://schemas.microsoft.com/office/drawing/2014/main" id="{4CE88704-988E-A244-B393-0D5521DB3E93}"/>
              </a:ext>
            </a:extLst>
          </p:cNvPr>
          <p:cNvSpPr>
            <a:spLocks noChangeArrowheads="1"/>
          </p:cNvSpPr>
          <p:nvPr/>
        </p:nvSpPr>
        <p:spPr bwMode="auto">
          <a:xfrm>
            <a:off x="11235766" y="24133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0" name="Text Box 28">
            <a:extLst>
              <a:ext uri="{FF2B5EF4-FFF2-40B4-BE49-F238E27FC236}">
                <a16:creationId xmlns:a16="http://schemas.microsoft.com/office/drawing/2014/main" id="{A4C983B1-07BA-D240-88AC-C871B81D77B3}"/>
              </a:ext>
            </a:extLst>
          </p:cNvPr>
          <p:cNvSpPr txBox="1">
            <a:spLocks noChangeArrowheads="1"/>
          </p:cNvSpPr>
          <p:nvPr/>
        </p:nvSpPr>
        <p:spPr bwMode="auto">
          <a:xfrm>
            <a:off x="10427199" y="788138"/>
            <a:ext cx="185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err="1"/>
              <a:t>w</a:t>
            </a:r>
            <a:r>
              <a:rPr lang="en-US" altLang="en-US" sz="2400" b="1" baseline="30000" dirty="0" err="1"/>
              <a:t>T</a:t>
            </a:r>
            <a:r>
              <a:rPr lang="en-US" altLang="en-US" sz="2400" b="1" dirty="0" err="1"/>
              <a:t>x</a:t>
            </a:r>
            <a:r>
              <a:rPr lang="en-US" altLang="en-US" sz="2400" b="1" dirty="0"/>
              <a:t> </a:t>
            </a:r>
            <a:r>
              <a:rPr lang="en-US" altLang="en-US" sz="2400" dirty="0"/>
              <a:t>+ </a:t>
            </a:r>
            <a:r>
              <a:rPr lang="en-US" altLang="en-US" sz="2400" i="1" dirty="0"/>
              <a:t>b</a:t>
            </a:r>
            <a:r>
              <a:rPr lang="en-US" altLang="en-US" sz="2400" b="1" dirty="0"/>
              <a:t> = 0</a:t>
            </a:r>
          </a:p>
        </p:txBody>
      </p:sp>
      <p:sp>
        <p:nvSpPr>
          <p:cNvPr id="61" name="TextBox 60">
            <a:extLst>
              <a:ext uri="{FF2B5EF4-FFF2-40B4-BE49-F238E27FC236}">
                <a16:creationId xmlns:a16="http://schemas.microsoft.com/office/drawing/2014/main" id="{8C8FBDFE-667B-8D42-814A-A2102C8A2246}"/>
              </a:ext>
            </a:extLst>
          </p:cNvPr>
          <p:cNvSpPr txBox="1"/>
          <p:nvPr/>
        </p:nvSpPr>
        <p:spPr>
          <a:xfrm>
            <a:off x="8597844" y="834372"/>
            <a:ext cx="362600" cy="461665"/>
          </a:xfrm>
          <a:prstGeom prst="rect">
            <a:avLst/>
          </a:prstGeom>
          <a:noFill/>
        </p:spPr>
        <p:txBody>
          <a:bodyPr wrap="none" rtlCol="0">
            <a:spAutoFit/>
          </a:bodyPr>
          <a:lstStyle/>
          <a:p>
            <a:r>
              <a:rPr lang="en-US" sz="2400" dirty="0"/>
              <a:t>A</a:t>
            </a:r>
          </a:p>
        </p:txBody>
      </p:sp>
      <p:sp>
        <p:nvSpPr>
          <p:cNvPr id="62" name="TextBox 61">
            <a:extLst>
              <a:ext uri="{FF2B5EF4-FFF2-40B4-BE49-F238E27FC236}">
                <a16:creationId xmlns:a16="http://schemas.microsoft.com/office/drawing/2014/main" id="{237A2336-5992-DB4E-8E64-61B09FC6A16B}"/>
              </a:ext>
            </a:extLst>
          </p:cNvPr>
          <p:cNvSpPr txBox="1"/>
          <p:nvPr/>
        </p:nvSpPr>
        <p:spPr>
          <a:xfrm>
            <a:off x="8809777" y="1973098"/>
            <a:ext cx="351378" cy="461665"/>
          </a:xfrm>
          <a:prstGeom prst="rect">
            <a:avLst/>
          </a:prstGeom>
          <a:noFill/>
        </p:spPr>
        <p:txBody>
          <a:bodyPr wrap="none" rtlCol="0">
            <a:spAutoFit/>
          </a:bodyPr>
          <a:lstStyle/>
          <a:p>
            <a:r>
              <a:rPr lang="en-US" sz="2400" dirty="0"/>
              <a:t>B</a:t>
            </a:r>
          </a:p>
        </p:txBody>
      </p:sp>
      <p:sp>
        <p:nvSpPr>
          <p:cNvPr id="63" name="TextBox 62">
            <a:extLst>
              <a:ext uri="{FF2B5EF4-FFF2-40B4-BE49-F238E27FC236}">
                <a16:creationId xmlns:a16="http://schemas.microsoft.com/office/drawing/2014/main" id="{E07114C3-3B6F-0E41-8390-405FB5613C22}"/>
              </a:ext>
            </a:extLst>
          </p:cNvPr>
          <p:cNvSpPr txBox="1"/>
          <p:nvPr/>
        </p:nvSpPr>
        <p:spPr>
          <a:xfrm>
            <a:off x="8520544" y="2863470"/>
            <a:ext cx="348172" cy="461665"/>
          </a:xfrm>
          <a:prstGeom prst="rect">
            <a:avLst/>
          </a:prstGeom>
          <a:noFill/>
        </p:spPr>
        <p:txBody>
          <a:bodyPr wrap="none" rtlCol="0">
            <a:spAutoFit/>
          </a:bodyPr>
          <a:lstStyle/>
          <a:p>
            <a:r>
              <a:rPr lang="en-US" sz="2400" dirty="0"/>
              <a:t>C</a:t>
            </a:r>
          </a:p>
        </p:txBody>
      </p:sp>
      <p:sp>
        <p:nvSpPr>
          <p:cNvPr id="64" name="Line 33">
            <a:extLst>
              <a:ext uri="{FF2B5EF4-FFF2-40B4-BE49-F238E27FC236}">
                <a16:creationId xmlns:a16="http://schemas.microsoft.com/office/drawing/2014/main" id="{005D0ABF-4C1F-3841-B154-A0FD55B48938}"/>
              </a:ext>
            </a:extLst>
          </p:cNvPr>
          <p:cNvSpPr>
            <a:spLocks noChangeShapeType="1"/>
          </p:cNvSpPr>
          <p:nvPr/>
        </p:nvSpPr>
        <p:spPr bwMode="auto">
          <a:xfrm>
            <a:off x="9131799" y="1442917"/>
            <a:ext cx="973667" cy="93917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5" name="Line 33">
            <a:extLst>
              <a:ext uri="{FF2B5EF4-FFF2-40B4-BE49-F238E27FC236}">
                <a16:creationId xmlns:a16="http://schemas.microsoft.com/office/drawing/2014/main" id="{DAA13136-2721-8E4E-ADF1-A62669AF4B78}"/>
              </a:ext>
            </a:extLst>
          </p:cNvPr>
          <p:cNvSpPr>
            <a:spLocks noChangeShapeType="1"/>
          </p:cNvSpPr>
          <p:nvPr/>
        </p:nvSpPr>
        <p:spPr bwMode="auto">
          <a:xfrm>
            <a:off x="8842279" y="2536610"/>
            <a:ext cx="599803" cy="59001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6" name="Line 33">
            <a:extLst>
              <a:ext uri="{FF2B5EF4-FFF2-40B4-BE49-F238E27FC236}">
                <a16:creationId xmlns:a16="http://schemas.microsoft.com/office/drawing/2014/main" id="{DCBF1541-93CA-EB46-BB83-541D70F210C7}"/>
              </a:ext>
            </a:extLst>
          </p:cNvPr>
          <p:cNvSpPr>
            <a:spLocks noChangeShapeType="1"/>
          </p:cNvSpPr>
          <p:nvPr/>
        </p:nvSpPr>
        <p:spPr bwMode="auto">
          <a:xfrm>
            <a:off x="8966015" y="3109692"/>
            <a:ext cx="267384" cy="2333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Tree>
    <p:extLst>
      <p:ext uri="{BB962C8B-B14F-4D97-AF65-F5344CB8AC3E}">
        <p14:creationId xmlns:p14="http://schemas.microsoft.com/office/powerpoint/2010/main" val="101770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A7F310-8A32-5343-A02C-AAB46893642C}"/>
              </a:ext>
            </a:extLst>
          </p:cNvPr>
          <p:cNvSpPr>
            <a:spLocks noGrp="1"/>
          </p:cNvSpPr>
          <p:nvPr>
            <p:ph type="title"/>
          </p:nvPr>
        </p:nvSpPr>
        <p:spPr/>
        <p:txBody>
          <a:bodyPr/>
          <a:lstStyle/>
          <a:p>
            <a:r>
              <a:rPr lang="en-US" dirty="0"/>
              <a:t>How to calculate the distance of a point to a line?</a:t>
            </a:r>
          </a:p>
        </p:txBody>
      </p:sp>
      <p:pic>
        <p:nvPicPr>
          <p:cNvPr id="5" name="Picture 4">
            <a:extLst>
              <a:ext uri="{FF2B5EF4-FFF2-40B4-BE49-F238E27FC236}">
                <a16:creationId xmlns:a16="http://schemas.microsoft.com/office/drawing/2014/main" id="{CDE68CFE-6920-7A44-B619-B0E0653F9E47}"/>
              </a:ext>
            </a:extLst>
          </p:cNvPr>
          <p:cNvPicPr>
            <a:picLocks noChangeAspect="1"/>
          </p:cNvPicPr>
          <p:nvPr/>
        </p:nvPicPr>
        <p:blipFill>
          <a:blip r:embed="rId2"/>
          <a:stretch>
            <a:fillRect/>
          </a:stretch>
        </p:blipFill>
        <p:spPr>
          <a:xfrm>
            <a:off x="2813423" y="1697319"/>
            <a:ext cx="6966956" cy="4166099"/>
          </a:xfrm>
          <a:prstGeom prst="rect">
            <a:avLst/>
          </a:prstGeom>
        </p:spPr>
      </p:pic>
      <p:pic>
        <p:nvPicPr>
          <p:cNvPr id="7" name="Picture 6">
            <a:extLst>
              <a:ext uri="{FF2B5EF4-FFF2-40B4-BE49-F238E27FC236}">
                <a16:creationId xmlns:a16="http://schemas.microsoft.com/office/drawing/2014/main" id="{FF6DC5D8-6539-804A-9F06-A70DA655012C}"/>
              </a:ext>
            </a:extLst>
          </p:cNvPr>
          <p:cNvPicPr>
            <a:picLocks noChangeAspect="1"/>
          </p:cNvPicPr>
          <p:nvPr/>
        </p:nvPicPr>
        <p:blipFill>
          <a:blip r:embed="rId3"/>
          <a:stretch>
            <a:fillRect/>
          </a:stretch>
        </p:blipFill>
        <p:spPr>
          <a:xfrm>
            <a:off x="7823877" y="4417568"/>
            <a:ext cx="4154393" cy="678688"/>
          </a:xfrm>
          <a:prstGeom prst="rect">
            <a:avLst/>
          </a:prstGeom>
        </p:spPr>
      </p:pic>
    </p:spTree>
    <p:extLst>
      <p:ext uri="{BB962C8B-B14F-4D97-AF65-F5344CB8AC3E}">
        <p14:creationId xmlns:p14="http://schemas.microsoft.com/office/powerpoint/2010/main" val="245044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558-58B2-8941-A64F-D6C99A6B0600}"/>
              </a:ext>
            </a:extLst>
          </p:cNvPr>
          <p:cNvSpPr>
            <a:spLocks noGrp="1"/>
          </p:cNvSpPr>
          <p:nvPr>
            <p:ph type="body" sz="quarter" idx="11"/>
          </p:nvPr>
        </p:nvSpPr>
        <p:spPr>
          <a:xfrm>
            <a:off x="597223" y="1295706"/>
            <a:ext cx="6673528" cy="4614335"/>
          </a:xfrm>
        </p:spPr>
        <p:txBody>
          <a:bodyPr/>
          <a:lstStyle/>
          <a:p>
            <a:r>
              <a:rPr lang="en-US" altLang="en-US" dirty="0"/>
              <a:t>The geometric margin of x</a:t>
            </a:r>
            <a:r>
              <a:rPr lang="en-US" altLang="en-US" baseline="30000" dirty="0"/>
              <a:t>i</a:t>
            </a:r>
            <a:r>
              <a:rPr lang="en-US" altLang="en-US" dirty="0"/>
              <a:t> with respect to (W, b) is the distance from x</a:t>
            </a:r>
            <a:r>
              <a:rPr lang="en-US" altLang="en-US" baseline="30000" dirty="0"/>
              <a:t>i</a:t>
            </a:r>
            <a:r>
              <a:rPr lang="en-US" altLang="en-US" dirty="0"/>
              <a:t> to the decision surface.</a:t>
            </a:r>
          </a:p>
          <a:p>
            <a:endParaRPr lang="en-US" altLang="en-US" dirty="0"/>
          </a:p>
          <a:p>
            <a:r>
              <a:rPr lang="en-US" altLang="en-US" dirty="0"/>
              <a:t>This distance can be computed as</a:t>
            </a:r>
          </a:p>
          <a:p>
            <a:endParaRPr lang="en-US" altLang="en-US" dirty="0"/>
          </a:p>
          <a:p>
            <a:endParaRPr lang="en-US" altLang="en-US" dirty="0"/>
          </a:p>
          <a:p>
            <a:endParaRPr lang="en-US" altLang="en-US" dirty="0"/>
          </a:p>
          <a:p>
            <a:endParaRPr lang="en-US" altLang="en-US" dirty="0"/>
          </a:p>
          <a:p>
            <a:r>
              <a:rPr lang="en-US" altLang="en-US" dirty="0"/>
              <a:t>Examples closest to the hyperplane are </a:t>
            </a:r>
            <a:r>
              <a:rPr lang="en-US" altLang="en-US" b="1" i="1" dirty="0"/>
              <a:t>support vectors</a:t>
            </a:r>
            <a:r>
              <a:rPr lang="en-US" altLang="en-US" dirty="0"/>
              <a:t>. </a:t>
            </a:r>
          </a:p>
          <a:p>
            <a:pPr marL="0" inden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
        <p:nvSpPr>
          <p:cNvPr id="3" name="Title 2">
            <a:extLst>
              <a:ext uri="{FF2B5EF4-FFF2-40B4-BE49-F238E27FC236}">
                <a16:creationId xmlns:a16="http://schemas.microsoft.com/office/drawing/2014/main" id="{253003A9-8DE8-CE43-9FF5-194DD99D809B}"/>
              </a:ext>
            </a:extLst>
          </p:cNvPr>
          <p:cNvSpPr>
            <a:spLocks noGrp="1"/>
          </p:cNvSpPr>
          <p:nvPr>
            <p:ph type="title"/>
          </p:nvPr>
        </p:nvSpPr>
        <p:spPr/>
        <p:txBody>
          <a:bodyPr/>
          <a:lstStyle/>
          <a:p>
            <a:r>
              <a:rPr lang="en-US" dirty="0"/>
              <a:t>Maximize the Geometric Margin</a:t>
            </a:r>
          </a:p>
        </p:txBody>
      </p:sp>
      <p:sp>
        <p:nvSpPr>
          <p:cNvPr id="4" name="Line 4">
            <a:extLst>
              <a:ext uri="{FF2B5EF4-FFF2-40B4-BE49-F238E27FC236}">
                <a16:creationId xmlns:a16="http://schemas.microsoft.com/office/drawing/2014/main" id="{C88FDC37-E0D5-AA4D-B047-00C0420D5E77}"/>
              </a:ext>
            </a:extLst>
          </p:cNvPr>
          <p:cNvSpPr>
            <a:spLocks noChangeShapeType="1"/>
          </p:cNvSpPr>
          <p:nvPr/>
        </p:nvSpPr>
        <p:spPr bwMode="auto">
          <a:xfrm flipV="1">
            <a:off x="7539567" y="19899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FD8FE2FD-79A1-8245-9877-BB62232A0D86}"/>
              </a:ext>
            </a:extLst>
          </p:cNvPr>
          <p:cNvSpPr>
            <a:spLocks noChangeShapeType="1"/>
          </p:cNvSpPr>
          <p:nvPr/>
        </p:nvSpPr>
        <p:spPr bwMode="auto">
          <a:xfrm>
            <a:off x="7359651" y="5890991"/>
            <a:ext cx="4469280" cy="1905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6FD5EF54-A24C-7F4D-8242-A73A7B0CF71F}"/>
              </a:ext>
            </a:extLst>
          </p:cNvPr>
          <p:cNvSpPr>
            <a:spLocks noChangeArrowheads="1"/>
          </p:cNvSpPr>
          <p:nvPr/>
        </p:nvSpPr>
        <p:spPr bwMode="auto">
          <a:xfrm>
            <a:off x="8925984" y="2997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AB90E608-C29B-3B47-AC6D-9FDCC3619F33}"/>
              </a:ext>
            </a:extLst>
          </p:cNvPr>
          <p:cNvSpPr>
            <a:spLocks noChangeArrowheads="1"/>
          </p:cNvSpPr>
          <p:nvPr/>
        </p:nvSpPr>
        <p:spPr bwMode="auto">
          <a:xfrm>
            <a:off x="8159751" y="34737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F3B84698-EE35-1644-8580-1B6EB4D8ED87}"/>
              </a:ext>
            </a:extLst>
          </p:cNvPr>
          <p:cNvSpPr>
            <a:spLocks noChangeArrowheads="1"/>
          </p:cNvSpPr>
          <p:nvPr/>
        </p:nvSpPr>
        <p:spPr bwMode="auto">
          <a:xfrm>
            <a:off x="8362951" y="4201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13A7B3D5-3CBB-D34A-91CE-86016C1CE448}"/>
              </a:ext>
            </a:extLst>
          </p:cNvPr>
          <p:cNvSpPr>
            <a:spLocks noChangeArrowheads="1"/>
          </p:cNvSpPr>
          <p:nvPr/>
        </p:nvSpPr>
        <p:spPr bwMode="auto">
          <a:xfrm>
            <a:off x="7854951" y="48114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514668DA-02BA-5947-8F06-301E7AA072F0}"/>
              </a:ext>
            </a:extLst>
          </p:cNvPr>
          <p:cNvSpPr>
            <a:spLocks noChangeArrowheads="1"/>
          </p:cNvSpPr>
          <p:nvPr/>
        </p:nvSpPr>
        <p:spPr bwMode="auto">
          <a:xfrm>
            <a:off x="8566151" y="2677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C9AE1DBA-411F-064B-912D-E89449FE2D47}"/>
              </a:ext>
            </a:extLst>
          </p:cNvPr>
          <p:cNvSpPr>
            <a:spLocks noChangeArrowheads="1"/>
          </p:cNvSpPr>
          <p:nvPr/>
        </p:nvSpPr>
        <p:spPr bwMode="auto">
          <a:xfrm>
            <a:off x="7854951" y="3897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99D3BB20-ED68-F844-9F1B-087448AD64BA}"/>
              </a:ext>
            </a:extLst>
          </p:cNvPr>
          <p:cNvSpPr>
            <a:spLocks noChangeArrowheads="1"/>
          </p:cNvSpPr>
          <p:nvPr/>
        </p:nvSpPr>
        <p:spPr bwMode="auto">
          <a:xfrm>
            <a:off x="8058151" y="4100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9674616A-0446-6A4F-A789-003B15F85A82}"/>
              </a:ext>
            </a:extLst>
          </p:cNvPr>
          <p:cNvSpPr>
            <a:spLocks noChangeArrowheads="1"/>
          </p:cNvSpPr>
          <p:nvPr/>
        </p:nvSpPr>
        <p:spPr bwMode="auto">
          <a:xfrm>
            <a:off x="9074151" y="3592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7844A61F-9D82-0B4E-AB57-1F44A4DD5EF5}"/>
              </a:ext>
            </a:extLst>
          </p:cNvPr>
          <p:cNvSpPr>
            <a:spLocks noChangeArrowheads="1"/>
          </p:cNvSpPr>
          <p:nvPr/>
        </p:nvSpPr>
        <p:spPr bwMode="auto">
          <a:xfrm>
            <a:off x="10276418" y="35753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CD904DF8-07C3-C848-9716-1631C8A63DC1}"/>
              </a:ext>
            </a:extLst>
          </p:cNvPr>
          <p:cNvSpPr>
            <a:spLocks noChangeArrowheads="1"/>
          </p:cNvSpPr>
          <p:nvPr/>
        </p:nvSpPr>
        <p:spPr bwMode="auto">
          <a:xfrm>
            <a:off x="97853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44F2F2ED-9533-7645-B176-7E9B8B250F7E}"/>
              </a:ext>
            </a:extLst>
          </p:cNvPr>
          <p:cNvSpPr>
            <a:spLocks noChangeArrowheads="1"/>
          </p:cNvSpPr>
          <p:nvPr/>
        </p:nvSpPr>
        <p:spPr bwMode="auto">
          <a:xfrm>
            <a:off x="111061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F0829FC6-E5A4-F244-913E-AFA4AE9EBC0B}"/>
              </a:ext>
            </a:extLst>
          </p:cNvPr>
          <p:cNvSpPr>
            <a:spLocks noChangeArrowheads="1"/>
          </p:cNvSpPr>
          <p:nvPr/>
        </p:nvSpPr>
        <p:spPr bwMode="auto">
          <a:xfrm>
            <a:off x="9362018" y="55057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4551132B-58F9-8A47-B6A0-2F25FDCDE13B}"/>
              </a:ext>
            </a:extLst>
          </p:cNvPr>
          <p:cNvSpPr>
            <a:spLocks noChangeArrowheads="1"/>
          </p:cNvSpPr>
          <p:nvPr/>
        </p:nvSpPr>
        <p:spPr bwMode="auto">
          <a:xfrm>
            <a:off x="10191751" y="39986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522BEF97-0046-1A42-B822-6DC34CE4B40A}"/>
              </a:ext>
            </a:extLst>
          </p:cNvPr>
          <p:cNvSpPr>
            <a:spLocks noChangeArrowheads="1"/>
          </p:cNvSpPr>
          <p:nvPr/>
        </p:nvSpPr>
        <p:spPr bwMode="auto">
          <a:xfrm>
            <a:off x="9433984" y="465697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1479CBDC-DA1F-1D49-AA67-C9AC6B2083F9}"/>
              </a:ext>
            </a:extLst>
          </p:cNvPr>
          <p:cNvSpPr>
            <a:spLocks noChangeArrowheads="1"/>
          </p:cNvSpPr>
          <p:nvPr/>
        </p:nvSpPr>
        <p:spPr bwMode="auto">
          <a:xfrm>
            <a:off x="10293351" y="5116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0BA2FF85-69D6-864B-A2C9-31CEFE7C5737}"/>
              </a:ext>
            </a:extLst>
          </p:cNvPr>
          <p:cNvSpPr>
            <a:spLocks noChangeArrowheads="1"/>
          </p:cNvSpPr>
          <p:nvPr/>
        </p:nvSpPr>
        <p:spPr bwMode="auto">
          <a:xfrm>
            <a:off x="11207751" y="3897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AutoShape 23">
            <a:extLst>
              <a:ext uri="{FF2B5EF4-FFF2-40B4-BE49-F238E27FC236}">
                <a16:creationId xmlns:a16="http://schemas.microsoft.com/office/drawing/2014/main" id="{324DA1A9-6C0E-7641-95B1-8B0F78338A19}"/>
              </a:ext>
            </a:extLst>
          </p:cNvPr>
          <p:cNvSpPr>
            <a:spLocks noChangeArrowheads="1"/>
          </p:cNvSpPr>
          <p:nvPr/>
        </p:nvSpPr>
        <p:spPr bwMode="auto">
          <a:xfrm>
            <a:off x="9188451" y="18799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AutoShape 24">
            <a:extLst>
              <a:ext uri="{FF2B5EF4-FFF2-40B4-BE49-F238E27FC236}">
                <a16:creationId xmlns:a16="http://schemas.microsoft.com/office/drawing/2014/main" id="{7F3CC5E4-DDD7-A84C-9B55-BA595FC29D2E}"/>
              </a:ext>
            </a:extLst>
          </p:cNvPr>
          <p:cNvSpPr>
            <a:spLocks noChangeArrowheads="1"/>
          </p:cNvSpPr>
          <p:nvPr/>
        </p:nvSpPr>
        <p:spPr bwMode="auto">
          <a:xfrm>
            <a:off x="10001251" y="1981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5">
            <a:extLst>
              <a:ext uri="{FF2B5EF4-FFF2-40B4-BE49-F238E27FC236}">
                <a16:creationId xmlns:a16="http://schemas.microsoft.com/office/drawing/2014/main" id="{F6606662-0BA1-3540-A3F1-1F37D90F7218}"/>
              </a:ext>
            </a:extLst>
          </p:cNvPr>
          <p:cNvSpPr>
            <a:spLocks noChangeArrowheads="1"/>
          </p:cNvSpPr>
          <p:nvPr/>
        </p:nvSpPr>
        <p:spPr bwMode="auto">
          <a:xfrm>
            <a:off x="11423651" y="29975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6">
            <a:extLst>
              <a:ext uri="{FF2B5EF4-FFF2-40B4-BE49-F238E27FC236}">
                <a16:creationId xmlns:a16="http://schemas.microsoft.com/office/drawing/2014/main" id="{C7A7CF9E-8D08-EC4E-A747-033677482008}"/>
              </a:ext>
            </a:extLst>
          </p:cNvPr>
          <p:cNvSpPr>
            <a:spLocks noChangeShapeType="1"/>
          </p:cNvSpPr>
          <p:nvPr/>
        </p:nvSpPr>
        <p:spPr bwMode="auto">
          <a:xfrm flipV="1">
            <a:off x="8159751" y="1879907"/>
            <a:ext cx="2857500" cy="38459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6" name="Line 33">
            <a:extLst>
              <a:ext uri="{FF2B5EF4-FFF2-40B4-BE49-F238E27FC236}">
                <a16:creationId xmlns:a16="http://schemas.microsoft.com/office/drawing/2014/main" id="{37AB7119-AD48-1C45-AE88-B5496B4A8A74}"/>
              </a:ext>
            </a:extLst>
          </p:cNvPr>
          <p:cNvSpPr>
            <a:spLocks noChangeShapeType="1"/>
          </p:cNvSpPr>
          <p:nvPr/>
        </p:nvSpPr>
        <p:spPr bwMode="auto">
          <a:xfrm>
            <a:off x="9296400" y="1989973"/>
            <a:ext cx="1016000" cy="82126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7" name="Line 34">
            <a:extLst>
              <a:ext uri="{FF2B5EF4-FFF2-40B4-BE49-F238E27FC236}">
                <a16:creationId xmlns:a16="http://schemas.microsoft.com/office/drawing/2014/main" id="{4479BDBA-D815-9348-8C90-200E3BA18048}"/>
              </a:ext>
            </a:extLst>
          </p:cNvPr>
          <p:cNvSpPr>
            <a:spLocks noChangeShapeType="1"/>
          </p:cNvSpPr>
          <p:nvPr/>
        </p:nvSpPr>
        <p:spPr bwMode="auto">
          <a:xfrm flipH="1" flipV="1">
            <a:off x="9939867" y="3353107"/>
            <a:ext cx="338667" cy="2455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8" name="Text Box 37">
            <a:extLst>
              <a:ext uri="{FF2B5EF4-FFF2-40B4-BE49-F238E27FC236}">
                <a16:creationId xmlns:a16="http://schemas.microsoft.com/office/drawing/2014/main" id="{797202E8-A8F2-C04F-ACFD-E64CF991DF5B}"/>
              </a:ext>
            </a:extLst>
          </p:cNvPr>
          <p:cNvSpPr txBox="1">
            <a:spLocks noChangeArrowheads="1"/>
          </p:cNvSpPr>
          <p:nvPr/>
        </p:nvSpPr>
        <p:spPr bwMode="auto">
          <a:xfrm>
            <a:off x="9436100" y="2172007"/>
            <a:ext cx="66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dirty="0"/>
              <a:t>r</a:t>
            </a:r>
          </a:p>
        </p:txBody>
      </p:sp>
      <p:sp>
        <p:nvSpPr>
          <p:cNvPr id="29" name="Oval 38">
            <a:extLst>
              <a:ext uri="{FF2B5EF4-FFF2-40B4-BE49-F238E27FC236}">
                <a16:creationId xmlns:a16="http://schemas.microsoft.com/office/drawing/2014/main" id="{5FE173AB-FC36-854B-9028-DFE0292AC0BC}"/>
              </a:ext>
            </a:extLst>
          </p:cNvPr>
          <p:cNvSpPr>
            <a:spLocks noChangeArrowheads="1"/>
          </p:cNvSpPr>
          <p:nvPr/>
        </p:nvSpPr>
        <p:spPr bwMode="auto">
          <a:xfrm>
            <a:off x="8974667" y="3505507"/>
            <a:ext cx="304800" cy="2921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0" name="Oval 39">
            <a:extLst>
              <a:ext uri="{FF2B5EF4-FFF2-40B4-BE49-F238E27FC236}">
                <a16:creationId xmlns:a16="http://schemas.microsoft.com/office/drawing/2014/main" id="{DB8EDBD1-97E4-0643-83F7-2AAAD504CC92}"/>
              </a:ext>
            </a:extLst>
          </p:cNvPr>
          <p:cNvSpPr>
            <a:spLocks noChangeArrowheads="1"/>
          </p:cNvSpPr>
          <p:nvPr/>
        </p:nvSpPr>
        <p:spPr bwMode="auto">
          <a:xfrm>
            <a:off x="9338733" y="4565958"/>
            <a:ext cx="304800" cy="292100"/>
          </a:xfrm>
          <a:prstGeom prst="ellipse">
            <a:avLst/>
          </a:prstGeom>
          <a:noFill/>
          <a:ln w="190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1" name="Oval 40">
            <a:extLst>
              <a:ext uri="{FF2B5EF4-FFF2-40B4-BE49-F238E27FC236}">
                <a16:creationId xmlns:a16="http://schemas.microsoft.com/office/drawing/2014/main" id="{76322E07-3C6B-AF47-9429-3181DB9FD6E9}"/>
              </a:ext>
            </a:extLst>
          </p:cNvPr>
          <p:cNvSpPr>
            <a:spLocks noChangeArrowheads="1"/>
          </p:cNvSpPr>
          <p:nvPr/>
        </p:nvSpPr>
        <p:spPr bwMode="auto">
          <a:xfrm>
            <a:off x="10183284" y="3482225"/>
            <a:ext cx="304800" cy="292100"/>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2" name="Line 41">
            <a:extLst>
              <a:ext uri="{FF2B5EF4-FFF2-40B4-BE49-F238E27FC236}">
                <a16:creationId xmlns:a16="http://schemas.microsoft.com/office/drawing/2014/main" id="{CED237D4-485C-D049-BD8B-2A383B53A025}"/>
              </a:ext>
            </a:extLst>
          </p:cNvPr>
          <p:cNvSpPr>
            <a:spLocks noChangeShapeType="1"/>
          </p:cNvSpPr>
          <p:nvPr/>
        </p:nvSpPr>
        <p:spPr bwMode="auto">
          <a:xfrm flipH="1" flipV="1">
            <a:off x="9108018" y="4438958"/>
            <a:ext cx="325967" cy="2328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42">
            <a:extLst>
              <a:ext uri="{FF2B5EF4-FFF2-40B4-BE49-F238E27FC236}">
                <a16:creationId xmlns:a16="http://schemas.microsoft.com/office/drawing/2014/main" id="{3BF32906-D60C-4746-9DD2-17A44B5D7318}"/>
              </a:ext>
            </a:extLst>
          </p:cNvPr>
          <p:cNvSpPr>
            <a:spLocks noChangeShapeType="1"/>
          </p:cNvSpPr>
          <p:nvPr/>
        </p:nvSpPr>
        <p:spPr bwMode="auto">
          <a:xfrm flipH="1" flipV="1">
            <a:off x="9177867" y="3689658"/>
            <a:ext cx="313267" cy="23918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4" name="Line 43">
            <a:extLst>
              <a:ext uri="{FF2B5EF4-FFF2-40B4-BE49-F238E27FC236}">
                <a16:creationId xmlns:a16="http://schemas.microsoft.com/office/drawing/2014/main" id="{DB4CDFE0-A85B-AC49-9F07-7A31466AE045}"/>
              </a:ext>
            </a:extLst>
          </p:cNvPr>
          <p:cNvSpPr>
            <a:spLocks noChangeShapeType="1"/>
          </p:cNvSpPr>
          <p:nvPr/>
        </p:nvSpPr>
        <p:spPr bwMode="auto">
          <a:xfrm flipV="1">
            <a:off x="8743951" y="2121207"/>
            <a:ext cx="2679700" cy="35919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5" name="Line 44">
            <a:extLst>
              <a:ext uri="{FF2B5EF4-FFF2-40B4-BE49-F238E27FC236}">
                <a16:creationId xmlns:a16="http://schemas.microsoft.com/office/drawing/2014/main" id="{06E4E50F-BB3F-2041-87B7-D9C6DA7CF88D}"/>
              </a:ext>
            </a:extLst>
          </p:cNvPr>
          <p:cNvSpPr>
            <a:spLocks noChangeShapeType="1"/>
          </p:cNvSpPr>
          <p:nvPr/>
        </p:nvSpPr>
        <p:spPr bwMode="auto">
          <a:xfrm flipV="1">
            <a:off x="7880351" y="1638607"/>
            <a:ext cx="2755900" cy="36935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pic>
        <p:nvPicPr>
          <p:cNvPr id="39" name="Picture 38">
            <a:extLst>
              <a:ext uri="{FF2B5EF4-FFF2-40B4-BE49-F238E27FC236}">
                <a16:creationId xmlns:a16="http://schemas.microsoft.com/office/drawing/2014/main" id="{B043120C-620C-9947-9365-0B7B23ED847E}"/>
              </a:ext>
            </a:extLst>
          </p:cNvPr>
          <p:cNvPicPr>
            <a:picLocks noChangeAspect="1"/>
          </p:cNvPicPr>
          <p:nvPr/>
        </p:nvPicPr>
        <p:blipFill>
          <a:blip r:embed="rId3"/>
          <a:stretch>
            <a:fillRect/>
          </a:stretch>
        </p:blipFill>
        <p:spPr>
          <a:xfrm>
            <a:off x="2098752" y="3312325"/>
            <a:ext cx="2734089" cy="1008100"/>
          </a:xfrm>
          <a:prstGeom prst="rect">
            <a:avLst/>
          </a:prstGeom>
        </p:spPr>
      </p:pic>
    </p:spTree>
    <p:extLst>
      <p:ext uri="{BB962C8B-B14F-4D97-AF65-F5344CB8AC3E}">
        <p14:creationId xmlns:p14="http://schemas.microsoft.com/office/powerpoint/2010/main" val="165546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558-58B2-8941-A64F-D6C99A6B0600}"/>
              </a:ext>
            </a:extLst>
          </p:cNvPr>
          <p:cNvSpPr>
            <a:spLocks noGrp="1"/>
          </p:cNvSpPr>
          <p:nvPr>
            <p:ph type="body" sz="quarter" idx="11"/>
          </p:nvPr>
        </p:nvSpPr>
        <p:spPr>
          <a:xfrm>
            <a:off x="597223" y="1727507"/>
            <a:ext cx="6673528" cy="4182533"/>
          </a:xfrm>
        </p:spPr>
        <p:txBody>
          <a:bodyPr/>
          <a:lstStyle/>
          <a:p>
            <a:r>
              <a:rPr lang="en-US" altLang="en-US" dirty="0"/>
              <a:t>Given a training set, the geometric margin of the classifier with respect to this training set is:</a:t>
            </a:r>
          </a:p>
          <a:p>
            <a:endParaRPr lang="en-US" altLang="en-US" sz="1467" dirty="0"/>
          </a:p>
          <a:p>
            <a:pPr marL="0" indent="0">
              <a:buNone/>
            </a:pPr>
            <a:endParaRPr lang="en-US" altLang="en-US" dirty="0"/>
          </a:p>
          <a:p>
            <a:pPr marL="0" indent="0">
              <a:buNone/>
            </a:pPr>
            <a:endParaRPr lang="en-US" altLang="en-US" dirty="0"/>
          </a:p>
          <a:p>
            <a:r>
              <a:rPr lang="en-US" altLang="en-US" b="1" i="1" dirty="0"/>
              <a:t>Margin</a:t>
            </a:r>
            <a:r>
              <a:rPr lang="en-US" altLang="en-US" dirty="0"/>
              <a:t> </a:t>
            </a:r>
            <a:r>
              <a:rPr lang="el-GR" altLang="en-US" i="1" dirty="0">
                <a:cs typeface="Times New Roman" panose="02020603050405020304" pitchFamily="18" charset="0"/>
              </a:rPr>
              <a:t>ρ</a:t>
            </a:r>
            <a:r>
              <a:rPr lang="en-US" altLang="en-US" dirty="0">
                <a:cs typeface="Times New Roman" panose="02020603050405020304" pitchFamily="18" charset="0"/>
              </a:rPr>
              <a:t> </a:t>
            </a:r>
            <a:r>
              <a:rPr lang="en-US" altLang="en-US" dirty="0"/>
              <a:t>of the separator is the distance between support vectors.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
        <p:nvSpPr>
          <p:cNvPr id="3" name="Title 2">
            <a:extLst>
              <a:ext uri="{FF2B5EF4-FFF2-40B4-BE49-F238E27FC236}">
                <a16:creationId xmlns:a16="http://schemas.microsoft.com/office/drawing/2014/main" id="{253003A9-8DE8-CE43-9FF5-194DD99D809B}"/>
              </a:ext>
            </a:extLst>
          </p:cNvPr>
          <p:cNvSpPr>
            <a:spLocks noGrp="1"/>
          </p:cNvSpPr>
          <p:nvPr>
            <p:ph type="title"/>
          </p:nvPr>
        </p:nvSpPr>
        <p:spPr/>
        <p:txBody>
          <a:bodyPr/>
          <a:lstStyle/>
          <a:p>
            <a:r>
              <a:rPr lang="en-US" dirty="0"/>
              <a:t>Maximize the Geometric Margin</a:t>
            </a:r>
          </a:p>
        </p:txBody>
      </p:sp>
      <p:sp>
        <p:nvSpPr>
          <p:cNvPr id="4" name="Line 4">
            <a:extLst>
              <a:ext uri="{FF2B5EF4-FFF2-40B4-BE49-F238E27FC236}">
                <a16:creationId xmlns:a16="http://schemas.microsoft.com/office/drawing/2014/main" id="{C88FDC37-E0D5-AA4D-B047-00C0420D5E77}"/>
              </a:ext>
            </a:extLst>
          </p:cNvPr>
          <p:cNvSpPr>
            <a:spLocks noChangeShapeType="1"/>
          </p:cNvSpPr>
          <p:nvPr/>
        </p:nvSpPr>
        <p:spPr bwMode="auto">
          <a:xfrm flipV="1">
            <a:off x="7539567" y="19899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FD8FE2FD-79A1-8245-9877-BB62232A0D86}"/>
              </a:ext>
            </a:extLst>
          </p:cNvPr>
          <p:cNvSpPr>
            <a:spLocks noChangeShapeType="1"/>
          </p:cNvSpPr>
          <p:nvPr/>
        </p:nvSpPr>
        <p:spPr bwMode="auto">
          <a:xfrm>
            <a:off x="7359651" y="5890991"/>
            <a:ext cx="4469280" cy="1905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6FD5EF54-A24C-7F4D-8242-A73A7B0CF71F}"/>
              </a:ext>
            </a:extLst>
          </p:cNvPr>
          <p:cNvSpPr>
            <a:spLocks noChangeArrowheads="1"/>
          </p:cNvSpPr>
          <p:nvPr/>
        </p:nvSpPr>
        <p:spPr bwMode="auto">
          <a:xfrm>
            <a:off x="8925984" y="2997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AB90E608-C29B-3B47-AC6D-9FDCC3619F33}"/>
              </a:ext>
            </a:extLst>
          </p:cNvPr>
          <p:cNvSpPr>
            <a:spLocks noChangeArrowheads="1"/>
          </p:cNvSpPr>
          <p:nvPr/>
        </p:nvSpPr>
        <p:spPr bwMode="auto">
          <a:xfrm>
            <a:off x="8159751" y="34737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F3B84698-EE35-1644-8580-1B6EB4D8ED87}"/>
              </a:ext>
            </a:extLst>
          </p:cNvPr>
          <p:cNvSpPr>
            <a:spLocks noChangeArrowheads="1"/>
          </p:cNvSpPr>
          <p:nvPr/>
        </p:nvSpPr>
        <p:spPr bwMode="auto">
          <a:xfrm>
            <a:off x="8362951" y="4201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13A7B3D5-3CBB-D34A-91CE-86016C1CE448}"/>
              </a:ext>
            </a:extLst>
          </p:cNvPr>
          <p:cNvSpPr>
            <a:spLocks noChangeArrowheads="1"/>
          </p:cNvSpPr>
          <p:nvPr/>
        </p:nvSpPr>
        <p:spPr bwMode="auto">
          <a:xfrm>
            <a:off x="7854951" y="48114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514668DA-02BA-5947-8F06-301E7AA072F0}"/>
              </a:ext>
            </a:extLst>
          </p:cNvPr>
          <p:cNvSpPr>
            <a:spLocks noChangeArrowheads="1"/>
          </p:cNvSpPr>
          <p:nvPr/>
        </p:nvSpPr>
        <p:spPr bwMode="auto">
          <a:xfrm>
            <a:off x="8566151" y="2677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C9AE1DBA-411F-064B-912D-E89449FE2D47}"/>
              </a:ext>
            </a:extLst>
          </p:cNvPr>
          <p:cNvSpPr>
            <a:spLocks noChangeArrowheads="1"/>
          </p:cNvSpPr>
          <p:nvPr/>
        </p:nvSpPr>
        <p:spPr bwMode="auto">
          <a:xfrm>
            <a:off x="7854951" y="3897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99D3BB20-ED68-F844-9F1B-087448AD64BA}"/>
              </a:ext>
            </a:extLst>
          </p:cNvPr>
          <p:cNvSpPr>
            <a:spLocks noChangeArrowheads="1"/>
          </p:cNvSpPr>
          <p:nvPr/>
        </p:nvSpPr>
        <p:spPr bwMode="auto">
          <a:xfrm>
            <a:off x="8058151" y="4100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9674616A-0446-6A4F-A789-003B15F85A82}"/>
              </a:ext>
            </a:extLst>
          </p:cNvPr>
          <p:cNvSpPr>
            <a:spLocks noChangeArrowheads="1"/>
          </p:cNvSpPr>
          <p:nvPr/>
        </p:nvSpPr>
        <p:spPr bwMode="auto">
          <a:xfrm>
            <a:off x="9074151" y="3592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7844A61F-9D82-0B4E-AB57-1F44A4DD5EF5}"/>
              </a:ext>
            </a:extLst>
          </p:cNvPr>
          <p:cNvSpPr>
            <a:spLocks noChangeArrowheads="1"/>
          </p:cNvSpPr>
          <p:nvPr/>
        </p:nvSpPr>
        <p:spPr bwMode="auto">
          <a:xfrm>
            <a:off x="10276418" y="35753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CD904DF8-07C3-C848-9716-1631C8A63DC1}"/>
              </a:ext>
            </a:extLst>
          </p:cNvPr>
          <p:cNvSpPr>
            <a:spLocks noChangeArrowheads="1"/>
          </p:cNvSpPr>
          <p:nvPr/>
        </p:nvSpPr>
        <p:spPr bwMode="auto">
          <a:xfrm>
            <a:off x="97853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44F2F2ED-9533-7645-B176-7E9B8B250F7E}"/>
              </a:ext>
            </a:extLst>
          </p:cNvPr>
          <p:cNvSpPr>
            <a:spLocks noChangeArrowheads="1"/>
          </p:cNvSpPr>
          <p:nvPr/>
        </p:nvSpPr>
        <p:spPr bwMode="auto">
          <a:xfrm>
            <a:off x="111061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F0829FC6-E5A4-F244-913E-AFA4AE9EBC0B}"/>
              </a:ext>
            </a:extLst>
          </p:cNvPr>
          <p:cNvSpPr>
            <a:spLocks noChangeArrowheads="1"/>
          </p:cNvSpPr>
          <p:nvPr/>
        </p:nvSpPr>
        <p:spPr bwMode="auto">
          <a:xfrm>
            <a:off x="9362018" y="55057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4551132B-58F9-8A47-B6A0-2F25FDCDE13B}"/>
              </a:ext>
            </a:extLst>
          </p:cNvPr>
          <p:cNvSpPr>
            <a:spLocks noChangeArrowheads="1"/>
          </p:cNvSpPr>
          <p:nvPr/>
        </p:nvSpPr>
        <p:spPr bwMode="auto">
          <a:xfrm>
            <a:off x="10191751" y="39986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522BEF97-0046-1A42-B822-6DC34CE4B40A}"/>
              </a:ext>
            </a:extLst>
          </p:cNvPr>
          <p:cNvSpPr>
            <a:spLocks noChangeArrowheads="1"/>
          </p:cNvSpPr>
          <p:nvPr/>
        </p:nvSpPr>
        <p:spPr bwMode="auto">
          <a:xfrm>
            <a:off x="9433984" y="465697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1479CBDC-DA1F-1D49-AA67-C9AC6B2083F9}"/>
              </a:ext>
            </a:extLst>
          </p:cNvPr>
          <p:cNvSpPr>
            <a:spLocks noChangeArrowheads="1"/>
          </p:cNvSpPr>
          <p:nvPr/>
        </p:nvSpPr>
        <p:spPr bwMode="auto">
          <a:xfrm>
            <a:off x="10293351" y="5116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0BA2FF85-69D6-864B-A2C9-31CEFE7C5737}"/>
              </a:ext>
            </a:extLst>
          </p:cNvPr>
          <p:cNvSpPr>
            <a:spLocks noChangeArrowheads="1"/>
          </p:cNvSpPr>
          <p:nvPr/>
        </p:nvSpPr>
        <p:spPr bwMode="auto">
          <a:xfrm>
            <a:off x="11207751" y="3897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AutoShape 23">
            <a:extLst>
              <a:ext uri="{FF2B5EF4-FFF2-40B4-BE49-F238E27FC236}">
                <a16:creationId xmlns:a16="http://schemas.microsoft.com/office/drawing/2014/main" id="{324DA1A9-6C0E-7641-95B1-8B0F78338A19}"/>
              </a:ext>
            </a:extLst>
          </p:cNvPr>
          <p:cNvSpPr>
            <a:spLocks noChangeArrowheads="1"/>
          </p:cNvSpPr>
          <p:nvPr/>
        </p:nvSpPr>
        <p:spPr bwMode="auto">
          <a:xfrm>
            <a:off x="9188451" y="18799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AutoShape 24">
            <a:extLst>
              <a:ext uri="{FF2B5EF4-FFF2-40B4-BE49-F238E27FC236}">
                <a16:creationId xmlns:a16="http://schemas.microsoft.com/office/drawing/2014/main" id="{7F3CC5E4-DDD7-A84C-9B55-BA595FC29D2E}"/>
              </a:ext>
            </a:extLst>
          </p:cNvPr>
          <p:cNvSpPr>
            <a:spLocks noChangeArrowheads="1"/>
          </p:cNvSpPr>
          <p:nvPr/>
        </p:nvSpPr>
        <p:spPr bwMode="auto">
          <a:xfrm>
            <a:off x="10001251" y="1981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5">
            <a:extLst>
              <a:ext uri="{FF2B5EF4-FFF2-40B4-BE49-F238E27FC236}">
                <a16:creationId xmlns:a16="http://schemas.microsoft.com/office/drawing/2014/main" id="{F6606662-0BA1-3540-A3F1-1F37D90F7218}"/>
              </a:ext>
            </a:extLst>
          </p:cNvPr>
          <p:cNvSpPr>
            <a:spLocks noChangeArrowheads="1"/>
          </p:cNvSpPr>
          <p:nvPr/>
        </p:nvSpPr>
        <p:spPr bwMode="auto">
          <a:xfrm>
            <a:off x="11423651" y="29975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6">
            <a:extLst>
              <a:ext uri="{FF2B5EF4-FFF2-40B4-BE49-F238E27FC236}">
                <a16:creationId xmlns:a16="http://schemas.microsoft.com/office/drawing/2014/main" id="{C7A7CF9E-8D08-EC4E-A747-033677482008}"/>
              </a:ext>
            </a:extLst>
          </p:cNvPr>
          <p:cNvSpPr>
            <a:spLocks noChangeShapeType="1"/>
          </p:cNvSpPr>
          <p:nvPr/>
        </p:nvSpPr>
        <p:spPr bwMode="auto">
          <a:xfrm flipV="1">
            <a:off x="8159751" y="1879907"/>
            <a:ext cx="2857500" cy="38459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6" name="Line 33">
            <a:extLst>
              <a:ext uri="{FF2B5EF4-FFF2-40B4-BE49-F238E27FC236}">
                <a16:creationId xmlns:a16="http://schemas.microsoft.com/office/drawing/2014/main" id="{37AB7119-AD48-1C45-AE88-B5496B4A8A74}"/>
              </a:ext>
            </a:extLst>
          </p:cNvPr>
          <p:cNvSpPr>
            <a:spLocks noChangeShapeType="1"/>
          </p:cNvSpPr>
          <p:nvPr/>
        </p:nvSpPr>
        <p:spPr bwMode="auto">
          <a:xfrm>
            <a:off x="9296400" y="1989973"/>
            <a:ext cx="1016000" cy="82126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7" name="Line 34">
            <a:extLst>
              <a:ext uri="{FF2B5EF4-FFF2-40B4-BE49-F238E27FC236}">
                <a16:creationId xmlns:a16="http://schemas.microsoft.com/office/drawing/2014/main" id="{4479BDBA-D815-9348-8C90-200E3BA18048}"/>
              </a:ext>
            </a:extLst>
          </p:cNvPr>
          <p:cNvSpPr>
            <a:spLocks noChangeShapeType="1"/>
          </p:cNvSpPr>
          <p:nvPr/>
        </p:nvSpPr>
        <p:spPr bwMode="auto">
          <a:xfrm flipH="1" flipV="1">
            <a:off x="9939867" y="3353107"/>
            <a:ext cx="338667" cy="2455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8" name="Text Box 37">
            <a:extLst>
              <a:ext uri="{FF2B5EF4-FFF2-40B4-BE49-F238E27FC236}">
                <a16:creationId xmlns:a16="http://schemas.microsoft.com/office/drawing/2014/main" id="{797202E8-A8F2-C04F-ACFD-E64CF991DF5B}"/>
              </a:ext>
            </a:extLst>
          </p:cNvPr>
          <p:cNvSpPr txBox="1">
            <a:spLocks noChangeArrowheads="1"/>
          </p:cNvSpPr>
          <p:nvPr/>
        </p:nvSpPr>
        <p:spPr bwMode="auto">
          <a:xfrm>
            <a:off x="9436100" y="2172007"/>
            <a:ext cx="66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dirty="0"/>
              <a:t>r</a:t>
            </a:r>
          </a:p>
        </p:txBody>
      </p:sp>
      <p:sp>
        <p:nvSpPr>
          <p:cNvPr id="29" name="Oval 38">
            <a:extLst>
              <a:ext uri="{FF2B5EF4-FFF2-40B4-BE49-F238E27FC236}">
                <a16:creationId xmlns:a16="http://schemas.microsoft.com/office/drawing/2014/main" id="{5FE173AB-FC36-854B-9028-DFE0292AC0BC}"/>
              </a:ext>
            </a:extLst>
          </p:cNvPr>
          <p:cNvSpPr>
            <a:spLocks noChangeArrowheads="1"/>
          </p:cNvSpPr>
          <p:nvPr/>
        </p:nvSpPr>
        <p:spPr bwMode="auto">
          <a:xfrm>
            <a:off x="8974667" y="3505507"/>
            <a:ext cx="304800" cy="2921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0" name="Oval 39">
            <a:extLst>
              <a:ext uri="{FF2B5EF4-FFF2-40B4-BE49-F238E27FC236}">
                <a16:creationId xmlns:a16="http://schemas.microsoft.com/office/drawing/2014/main" id="{DB8EDBD1-97E4-0643-83F7-2AAAD504CC92}"/>
              </a:ext>
            </a:extLst>
          </p:cNvPr>
          <p:cNvSpPr>
            <a:spLocks noChangeArrowheads="1"/>
          </p:cNvSpPr>
          <p:nvPr/>
        </p:nvSpPr>
        <p:spPr bwMode="auto">
          <a:xfrm>
            <a:off x="9338733" y="4565958"/>
            <a:ext cx="304800" cy="292100"/>
          </a:xfrm>
          <a:prstGeom prst="ellipse">
            <a:avLst/>
          </a:prstGeom>
          <a:noFill/>
          <a:ln w="190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1" name="Oval 40">
            <a:extLst>
              <a:ext uri="{FF2B5EF4-FFF2-40B4-BE49-F238E27FC236}">
                <a16:creationId xmlns:a16="http://schemas.microsoft.com/office/drawing/2014/main" id="{76322E07-3C6B-AF47-9429-3181DB9FD6E9}"/>
              </a:ext>
            </a:extLst>
          </p:cNvPr>
          <p:cNvSpPr>
            <a:spLocks noChangeArrowheads="1"/>
          </p:cNvSpPr>
          <p:nvPr/>
        </p:nvSpPr>
        <p:spPr bwMode="auto">
          <a:xfrm>
            <a:off x="10183284" y="3482225"/>
            <a:ext cx="304800" cy="292100"/>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2" name="Line 41">
            <a:extLst>
              <a:ext uri="{FF2B5EF4-FFF2-40B4-BE49-F238E27FC236}">
                <a16:creationId xmlns:a16="http://schemas.microsoft.com/office/drawing/2014/main" id="{CED237D4-485C-D049-BD8B-2A383B53A025}"/>
              </a:ext>
            </a:extLst>
          </p:cNvPr>
          <p:cNvSpPr>
            <a:spLocks noChangeShapeType="1"/>
          </p:cNvSpPr>
          <p:nvPr/>
        </p:nvSpPr>
        <p:spPr bwMode="auto">
          <a:xfrm flipH="1" flipV="1">
            <a:off x="9108018" y="4438958"/>
            <a:ext cx="325967" cy="2328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42">
            <a:extLst>
              <a:ext uri="{FF2B5EF4-FFF2-40B4-BE49-F238E27FC236}">
                <a16:creationId xmlns:a16="http://schemas.microsoft.com/office/drawing/2014/main" id="{3BF32906-D60C-4746-9DD2-17A44B5D7318}"/>
              </a:ext>
            </a:extLst>
          </p:cNvPr>
          <p:cNvSpPr>
            <a:spLocks noChangeShapeType="1"/>
          </p:cNvSpPr>
          <p:nvPr/>
        </p:nvSpPr>
        <p:spPr bwMode="auto">
          <a:xfrm flipH="1" flipV="1">
            <a:off x="9177867" y="3689658"/>
            <a:ext cx="313267" cy="23918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4" name="Line 43">
            <a:extLst>
              <a:ext uri="{FF2B5EF4-FFF2-40B4-BE49-F238E27FC236}">
                <a16:creationId xmlns:a16="http://schemas.microsoft.com/office/drawing/2014/main" id="{DB4CDFE0-A85B-AC49-9F07-7A31466AE045}"/>
              </a:ext>
            </a:extLst>
          </p:cNvPr>
          <p:cNvSpPr>
            <a:spLocks noChangeShapeType="1"/>
          </p:cNvSpPr>
          <p:nvPr/>
        </p:nvSpPr>
        <p:spPr bwMode="auto">
          <a:xfrm flipV="1">
            <a:off x="8743951" y="2121207"/>
            <a:ext cx="2679700" cy="35919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5" name="Line 44">
            <a:extLst>
              <a:ext uri="{FF2B5EF4-FFF2-40B4-BE49-F238E27FC236}">
                <a16:creationId xmlns:a16="http://schemas.microsoft.com/office/drawing/2014/main" id="{06E4E50F-BB3F-2041-87B7-D9C6DA7CF88D}"/>
              </a:ext>
            </a:extLst>
          </p:cNvPr>
          <p:cNvSpPr>
            <a:spLocks noChangeShapeType="1"/>
          </p:cNvSpPr>
          <p:nvPr/>
        </p:nvSpPr>
        <p:spPr bwMode="auto">
          <a:xfrm flipV="1">
            <a:off x="7880351" y="1638607"/>
            <a:ext cx="2755900" cy="36935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6" name="Line 45">
            <a:extLst>
              <a:ext uri="{FF2B5EF4-FFF2-40B4-BE49-F238E27FC236}">
                <a16:creationId xmlns:a16="http://schemas.microsoft.com/office/drawing/2014/main" id="{B8D75768-B29B-0742-8505-5E7A9DE0C702}"/>
              </a:ext>
            </a:extLst>
          </p:cNvPr>
          <p:cNvSpPr>
            <a:spLocks noChangeShapeType="1"/>
          </p:cNvSpPr>
          <p:nvPr/>
        </p:nvSpPr>
        <p:spPr bwMode="auto">
          <a:xfrm>
            <a:off x="10566400" y="1727507"/>
            <a:ext cx="736600" cy="558800"/>
          </a:xfrm>
          <a:prstGeom prst="line">
            <a:avLst/>
          </a:prstGeom>
          <a:noFill/>
          <a:ln w="9525">
            <a:solidFill>
              <a:srgbClr val="3399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7" name="Text Box 46">
            <a:extLst>
              <a:ext uri="{FF2B5EF4-FFF2-40B4-BE49-F238E27FC236}">
                <a16:creationId xmlns:a16="http://schemas.microsoft.com/office/drawing/2014/main" id="{190E0D07-0972-024D-939B-483E3CE720E7}"/>
              </a:ext>
            </a:extLst>
          </p:cNvPr>
          <p:cNvSpPr txBox="1">
            <a:spLocks noChangeArrowheads="1"/>
          </p:cNvSpPr>
          <p:nvPr/>
        </p:nvSpPr>
        <p:spPr bwMode="auto">
          <a:xfrm>
            <a:off x="10668000" y="1295707"/>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2400" i="1"/>
              <a:t>ρ</a:t>
            </a:r>
            <a:endParaRPr lang="en-US" altLang="en-US" sz="2400" i="1"/>
          </a:p>
        </p:txBody>
      </p:sp>
      <p:pic>
        <p:nvPicPr>
          <p:cNvPr id="41" name="Picture 40">
            <a:extLst>
              <a:ext uri="{FF2B5EF4-FFF2-40B4-BE49-F238E27FC236}">
                <a16:creationId xmlns:a16="http://schemas.microsoft.com/office/drawing/2014/main" id="{CD488F40-AF11-E544-AD2D-2A33B4254201}"/>
              </a:ext>
            </a:extLst>
          </p:cNvPr>
          <p:cNvPicPr>
            <a:picLocks noChangeAspect="1"/>
          </p:cNvPicPr>
          <p:nvPr/>
        </p:nvPicPr>
        <p:blipFill>
          <a:blip r:embed="rId3"/>
          <a:stretch>
            <a:fillRect/>
          </a:stretch>
        </p:blipFill>
        <p:spPr>
          <a:xfrm>
            <a:off x="2839309" y="2830871"/>
            <a:ext cx="1789420" cy="541867"/>
          </a:xfrm>
          <a:prstGeom prst="rect">
            <a:avLst/>
          </a:prstGeom>
        </p:spPr>
      </p:pic>
    </p:spTree>
    <p:extLst>
      <p:ext uri="{BB962C8B-B14F-4D97-AF65-F5344CB8AC3E}">
        <p14:creationId xmlns:p14="http://schemas.microsoft.com/office/powerpoint/2010/main" val="146744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p:txBody>
          <a:bodyPr/>
          <a:lstStyle/>
          <a:p>
            <a:r>
              <a:rPr lang="en-US" dirty="0"/>
              <a:t>The </a:t>
            </a:r>
            <a:r>
              <a:rPr lang="en-US" b="1" dirty="0"/>
              <a:t>Geometric Margin</a:t>
            </a:r>
            <a:r>
              <a:rPr lang="en-US" dirty="0"/>
              <a:t> of a training example </a:t>
            </a:r>
            <a:r>
              <a:rPr lang="en-US" i="1" dirty="0"/>
              <a:t>EQUALS </a:t>
            </a:r>
            <a:r>
              <a:rPr lang="en-US" dirty="0"/>
              <a:t>the </a:t>
            </a:r>
            <a:r>
              <a:rPr lang="en-US" b="1" dirty="0"/>
              <a:t>Functional Margin </a:t>
            </a:r>
            <a:r>
              <a:rPr lang="en-US" dirty="0"/>
              <a:t>normalized by the magnitude magnitude of w.</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Geometric Margin vs. Functional Margin</a:t>
            </a:r>
          </a:p>
        </p:txBody>
      </p:sp>
      <p:pic>
        <p:nvPicPr>
          <p:cNvPr id="5" name="Picture 4">
            <a:extLst>
              <a:ext uri="{FF2B5EF4-FFF2-40B4-BE49-F238E27FC236}">
                <a16:creationId xmlns:a16="http://schemas.microsoft.com/office/drawing/2014/main" id="{64F6C401-81E8-AB4F-B9E8-E084233295BE}"/>
              </a:ext>
            </a:extLst>
          </p:cNvPr>
          <p:cNvPicPr>
            <a:picLocks noChangeAspect="1"/>
          </p:cNvPicPr>
          <p:nvPr/>
        </p:nvPicPr>
        <p:blipFill>
          <a:blip r:embed="rId2"/>
          <a:stretch>
            <a:fillRect/>
          </a:stretch>
        </p:blipFill>
        <p:spPr>
          <a:xfrm>
            <a:off x="3453750" y="3377023"/>
            <a:ext cx="5909733" cy="1286933"/>
          </a:xfrm>
          <a:prstGeom prst="rect">
            <a:avLst/>
          </a:prstGeom>
        </p:spPr>
      </p:pic>
    </p:spTree>
    <p:extLst>
      <p:ext uri="{BB962C8B-B14F-4D97-AF65-F5344CB8AC3E}">
        <p14:creationId xmlns:p14="http://schemas.microsoft.com/office/powerpoint/2010/main" val="387059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ACAC5-5938-F442-9D62-7E5F85860066}"/>
              </a:ext>
            </a:extLst>
          </p:cNvPr>
          <p:cNvSpPr>
            <a:spLocks noGrp="1"/>
          </p:cNvSpPr>
          <p:nvPr>
            <p:ph type="body" sz="quarter" idx="11"/>
          </p:nvPr>
        </p:nvSpPr>
        <p:spPr/>
        <p:txBody>
          <a:bodyPr/>
          <a:lstStyle/>
          <a:p>
            <a:r>
              <a:rPr lang="en-US" dirty="0"/>
              <a:t>We want to find a linear decision boundary whose margin is the largest. </a:t>
            </a:r>
          </a:p>
          <a:p>
            <a:endParaRPr lang="en-US" dirty="0"/>
          </a:p>
          <a:p>
            <a:endParaRPr lang="en-US" dirty="0"/>
          </a:p>
          <a:p>
            <a:r>
              <a:rPr lang="en-US" dirty="0"/>
              <a:t>We know how to measure the margin of a linear decision boundary.</a:t>
            </a:r>
          </a:p>
          <a:p>
            <a:endParaRPr lang="en-US" dirty="0"/>
          </a:p>
          <a:p>
            <a:endParaRPr lang="en-US" dirty="0"/>
          </a:p>
          <a:p>
            <a:r>
              <a:rPr lang="en-US" dirty="0"/>
              <a:t>We have a new learning objective. Given a linearly separable training set, we would like to find a linear classifier with maximum margin.</a:t>
            </a:r>
          </a:p>
        </p:txBody>
      </p:sp>
      <p:sp>
        <p:nvSpPr>
          <p:cNvPr id="3" name="Title 2">
            <a:extLst>
              <a:ext uri="{FF2B5EF4-FFF2-40B4-BE49-F238E27FC236}">
                <a16:creationId xmlns:a16="http://schemas.microsoft.com/office/drawing/2014/main" id="{D753F419-8D08-1C45-8205-190AD1F4FA85}"/>
              </a:ext>
            </a:extLst>
          </p:cNvPr>
          <p:cNvSpPr>
            <a:spLocks noGrp="1"/>
          </p:cNvSpPr>
          <p:nvPr>
            <p:ph type="title"/>
          </p:nvPr>
        </p:nvSpPr>
        <p:spPr/>
        <p:txBody>
          <a:bodyPr/>
          <a:lstStyle/>
          <a:p>
            <a:r>
              <a:rPr lang="en-US" dirty="0"/>
              <a:t>Quick Recap</a:t>
            </a:r>
          </a:p>
        </p:txBody>
      </p:sp>
    </p:spTree>
    <p:extLst>
      <p:ext uri="{BB962C8B-B14F-4D97-AF65-F5344CB8AC3E}">
        <p14:creationId xmlns:p14="http://schemas.microsoft.com/office/powerpoint/2010/main" val="421616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295707"/>
            <a:ext cx="4842285" cy="4162632"/>
          </a:xfrm>
        </p:spPr>
        <p:txBody>
          <a:bodyPr/>
          <a:lstStyle/>
          <a:p>
            <a:r>
              <a:rPr lang="en-US" dirty="0"/>
              <a:t>What if the data is not linearly separable?</a:t>
            </a:r>
          </a:p>
          <a:p>
            <a:pPr marL="0" indent="0">
              <a:buNone/>
            </a:pPr>
            <a:endParaRPr lang="en-US" dirty="0"/>
          </a:p>
          <a:p>
            <a:endParaRPr lang="en-US" dirty="0"/>
          </a:p>
          <a:p>
            <a:r>
              <a:rPr lang="en-US" dirty="0"/>
              <a:t>We may have noise in data, and maximum margin classifier is not robust to noise!</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Non-separable Data and Noise</a:t>
            </a:r>
          </a:p>
        </p:txBody>
      </p:sp>
      <p:pic>
        <p:nvPicPr>
          <p:cNvPr id="5" name="Picture 4">
            <a:extLst>
              <a:ext uri="{FF2B5EF4-FFF2-40B4-BE49-F238E27FC236}">
                <a16:creationId xmlns:a16="http://schemas.microsoft.com/office/drawing/2014/main" id="{6D502238-F818-DA4F-8059-78040973C1C9}"/>
              </a:ext>
            </a:extLst>
          </p:cNvPr>
          <p:cNvPicPr>
            <a:picLocks noChangeAspect="1"/>
          </p:cNvPicPr>
          <p:nvPr/>
        </p:nvPicPr>
        <p:blipFill>
          <a:blip r:embed="rId2"/>
          <a:stretch>
            <a:fillRect/>
          </a:stretch>
        </p:blipFill>
        <p:spPr>
          <a:xfrm>
            <a:off x="7034115" y="854484"/>
            <a:ext cx="3275680" cy="5068277"/>
          </a:xfrm>
          <a:prstGeom prst="rect">
            <a:avLst/>
          </a:prstGeom>
        </p:spPr>
      </p:pic>
    </p:spTree>
    <p:extLst>
      <p:ext uri="{BB962C8B-B14F-4D97-AF65-F5344CB8AC3E}">
        <p14:creationId xmlns:p14="http://schemas.microsoft.com/office/powerpoint/2010/main" val="261893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30" y="1134191"/>
            <a:ext cx="10328685" cy="1236476"/>
          </a:xfrm>
        </p:spPr>
        <p:txBody>
          <a:bodyPr/>
          <a:lstStyle/>
          <a:p>
            <a:r>
              <a:rPr lang="en-US" dirty="0"/>
              <a:t>Allow functional margins to be less than 1.</a:t>
            </a:r>
          </a:p>
          <a:p>
            <a:r>
              <a:rPr lang="en-US" altLang="en-US" i="1" dirty="0"/>
              <a:t>Slack variables</a:t>
            </a:r>
            <a:r>
              <a:rPr lang="en-US" altLang="en-US" dirty="0"/>
              <a:t> </a:t>
            </a:r>
            <a:r>
              <a:rPr lang="el-GR" altLang="en-US" i="1" dirty="0">
                <a:cs typeface="Times New Roman" panose="02020603050405020304" pitchFamily="18" charset="0"/>
              </a:rPr>
              <a:t>ξ</a:t>
            </a:r>
            <a:r>
              <a:rPr lang="en-US" altLang="en-US" i="1" baseline="-25000" dirty="0" err="1">
                <a:cs typeface="Times New Roman" panose="02020603050405020304" pitchFamily="18" charset="0"/>
              </a:rPr>
              <a:t>i</a:t>
            </a:r>
            <a:r>
              <a:rPr lang="en-US" altLang="en-US" dirty="0">
                <a:cs typeface="Times New Roman" panose="02020603050405020304" pitchFamily="18" charset="0"/>
              </a:rPr>
              <a:t> </a:t>
            </a:r>
            <a:r>
              <a:rPr lang="en-US" altLang="en-US" dirty="0"/>
              <a:t>can be added to allow misclassification of difficult or noisy examples, resulting margin called </a:t>
            </a:r>
            <a:r>
              <a:rPr lang="en-US" altLang="en-US" i="1" dirty="0"/>
              <a:t>soft margin</a:t>
            </a:r>
            <a:r>
              <a:rPr lang="en-US" altLang="en-US" dirty="0"/>
              <a:t>.</a:t>
            </a:r>
          </a:p>
          <a:p>
            <a:endParaRPr lang="en-US" dirty="0"/>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Soft Margin</a:t>
            </a:r>
          </a:p>
        </p:txBody>
      </p:sp>
      <p:pic>
        <p:nvPicPr>
          <p:cNvPr id="5" name="Picture 4">
            <a:extLst>
              <a:ext uri="{FF2B5EF4-FFF2-40B4-BE49-F238E27FC236}">
                <a16:creationId xmlns:a16="http://schemas.microsoft.com/office/drawing/2014/main" id="{B30A1D0C-5F0E-BA4A-A66D-E5EAFA2F7BFA}"/>
              </a:ext>
            </a:extLst>
          </p:cNvPr>
          <p:cNvPicPr>
            <a:picLocks noChangeAspect="1"/>
          </p:cNvPicPr>
          <p:nvPr/>
        </p:nvPicPr>
        <p:blipFill rotWithShape="1">
          <a:blip r:embed="rId2"/>
          <a:srcRect t="5397"/>
          <a:stretch/>
        </p:blipFill>
        <p:spPr>
          <a:xfrm>
            <a:off x="1832061" y="2464451"/>
            <a:ext cx="8124740" cy="3825629"/>
          </a:xfrm>
          <a:prstGeom prst="rect">
            <a:avLst/>
          </a:prstGeom>
        </p:spPr>
      </p:pic>
    </p:spTree>
    <p:extLst>
      <p:ext uri="{BB962C8B-B14F-4D97-AF65-F5344CB8AC3E}">
        <p14:creationId xmlns:p14="http://schemas.microsoft.com/office/powerpoint/2010/main" val="382210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86E5-8156-4DF8-A2C8-037F405E9875}"/>
              </a:ext>
            </a:extLst>
          </p:cNvPr>
          <p:cNvSpPr>
            <a:spLocks noGrp="1"/>
          </p:cNvSpPr>
          <p:nvPr>
            <p:ph type="title"/>
          </p:nvPr>
        </p:nvSpPr>
        <p:spPr/>
        <p:txBody>
          <a:bodyPr/>
          <a:lstStyle/>
          <a:p>
            <a:r>
              <a:rPr lang="en-US" dirty="0"/>
              <a:t>Find an Optimum Decision Boundary</a:t>
            </a:r>
          </a:p>
        </p:txBody>
      </p:sp>
      <p:sp>
        <p:nvSpPr>
          <p:cNvPr id="3" name="Content Placeholder 2">
            <a:extLst>
              <a:ext uri="{FF2B5EF4-FFF2-40B4-BE49-F238E27FC236}">
                <a16:creationId xmlns:a16="http://schemas.microsoft.com/office/drawing/2014/main" id="{0237A35E-5E28-404C-A24B-29B253C19194}"/>
              </a:ext>
            </a:extLst>
          </p:cNvPr>
          <p:cNvSpPr>
            <a:spLocks noGrp="1"/>
          </p:cNvSpPr>
          <p:nvPr>
            <p:ph idx="1"/>
          </p:nvPr>
        </p:nvSpPr>
        <p:spPr>
          <a:xfrm>
            <a:off x="838200" y="1825625"/>
            <a:ext cx="5998828" cy="3095242"/>
          </a:xfrm>
        </p:spPr>
        <p:txBody>
          <a:bodyPr>
            <a:normAutofit fontScale="92500" lnSpcReduction="20000"/>
          </a:bodyPr>
          <a:lstStyle/>
          <a:p>
            <a:r>
              <a:rPr lang="en-US" sz="3200" dirty="0"/>
              <a:t>Decision boundaries classify all the data points correctly</a:t>
            </a:r>
          </a:p>
          <a:p>
            <a:r>
              <a:rPr lang="en-US" sz="3200" dirty="0"/>
              <a:t>Several hyperplanes may satisfy this requirement</a:t>
            </a:r>
          </a:p>
          <a:p>
            <a:r>
              <a:rPr lang="en-US" sz="3200" dirty="0"/>
              <a:t>For SVMs, we are looking for the Euclidean dot product calculated as follows:</a:t>
            </a:r>
            <a:r>
              <a:rPr lang="en-US" sz="2800" dirty="0"/>
              <a:t> </a:t>
            </a:r>
          </a:p>
        </p:txBody>
      </p:sp>
      <p:cxnSp>
        <p:nvCxnSpPr>
          <p:cNvPr id="4" name="Straight Arrow Connector 3">
            <a:extLst>
              <a:ext uri="{FF2B5EF4-FFF2-40B4-BE49-F238E27FC236}">
                <a16:creationId xmlns:a16="http://schemas.microsoft.com/office/drawing/2014/main" id="{28F4CDFC-B19C-45CC-AE24-C45948F92A9A}"/>
              </a:ext>
            </a:extLst>
          </p:cNvPr>
          <p:cNvCxnSpPr/>
          <p:nvPr/>
        </p:nvCxnSpPr>
        <p:spPr>
          <a:xfrm flipH="1" flipV="1">
            <a:off x="7341052" y="1751705"/>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FC87A777-0DB2-4A08-8371-2F627DF52FA3}"/>
              </a:ext>
            </a:extLst>
          </p:cNvPr>
          <p:cNvCxnSpPr>
            <a:cxnSpLocks/>
          </p:cNvCxnSpPr>
          <p:nvPr/>
        </p:nvCxnSpPr>
        <p:spPr>
          <a:xfrm rot="5400000" flipH="1" flipV="1">
            <a:off x="9390481" y="3798469"/>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07CFF22-7631-4FCB-88C8-40C311D8A130}"/>
              </a:ext>
            </a:extLst>
          </p:cNvPr>
          <p:cNvCxnSpPr/>
          <p:nvPr/>
        </p:nvCxnSpPr>
        <p:spPr>
          <a:xfrm flipH="1">
            <a:off x="7176810" y="3464319"/>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106123A-60B9-41A3-B542-5D7F0B01F44B}"/>
              </a:ext>
            </a:extLst>
          </p:cNvPr>
          <p:cNvCxnSpPr/>
          <p:nvPr/>
        </p:nvCxnSpPr>
        <p:spPr>
          <a:xfrm flipH="1">
            <a:off x="7176810" y="4644656"/>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86BC7C3-325B-403D-88C5-35C286FC99AD}"/>
              </a:ext>
            </a:extLst>
          </p:cNvPr>
          <p:cNvCxnSpPr/>
          <p:nvPr/>
        </p:nvCxnSpPr>
        <p:spPr>
          <a:xfrm flipH="1">
            <a:off x="7176810" y="2283981"/>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F64319A-2875-49D9-9E97-455197A0D71F}"/>
              </a:ext>
            </a:extLst>
          </p:cNvPr>
          <p:cNvCxnSpPr>
            <a:cxnSpLocks/>
          </p:cNvCxnSpPr>
          <p:nvPr/>
        </p:nvCxnSpPr>
        <p:spPr>
          <a:xfrm rot="5400000" flipH="1">
            <a:off x="10732469" y="5855902"/>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901FF33-4B26-4399-8353-9828D02679C5}"/>
              </a:ext>
            </a:extLst>
          </p:cNvPr>
          <p:cNvCxnSpPr>
            <a:cxnSpLocks/>
          </p:cNvCxnSpPr>
          <p:nvPr/>
        </p:nvCxnSpPr>
        <p:spPr>
          <a:xfrm rot="5400000" flipH="1">
            <a:off x="8349679" y="588088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BDDD8D5-411E-41D9-A15F-15B5C321BA18}"/>
              </a:ext>
            </a:extLst>
          </p:cNvPr>
          <p:cNvCxnSpPr>
            <a:cxnSpLocks/>
          </p:cNvCxnSpPr>
          <p:nvPr/>
        </p:nvCxnSpPr>
        <p:spPr>
          <a:xfrm rot="5400000" flipH="1">
            <a:off x="9541074" y="586650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FBA14B9-5122-413F-8367-19F823C5CD71}"/>
              </a:ext>
            </a:extLst>
          </p:cNvPr>
          <p:cNvCxnSpPr>
            <a:cxnSpLocks/>
            <a:stCxn id="16" idx="3"/>
          </p:cNvCxnSpPr>
          <p:nvPr/>
        </p:nvCxnSpPr>
        <p:spPr>
          <a:xfrm flipH="1">
            <a:off x="9881757" y="3493820"/>
            <a:ext cx="1380688" cy="1210357"/>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61D4B496-479C-4709-86BE-91CC95AF5C2A}"/>
              </a:ext>
            </a:extLst>
          </p:cNvPr>
          <p:cNvSpPr/>
          <p:nvPr/>
        </p:nvSpPr>
        <p:spPr>
          <a:xfrm>
            <a:off x="11250029" y="342649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E0903A-E75B-4C43-B7DD-A222D727E660}"/>
              </a:ext>
            </a:extLst>
          </p:cNvPr>
          <p:cNvSpPr/>
          <p:nvPr/>
        </p:nvSpPr>
        <p:spPr>
          <a:xfrm>
            <a:off x="11030519" y="3777323"/>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DDDE98F-06A9-45EF-BE3F-3661BA80DC2D}"/>
              </a:ext>
            </a:extLst>
          </p:cNvPr>
          <p:cNvSpPr/>
          <p:nvPr/>
        </p:nvSpPr>
        <p:spPr>
          <a:xfrm>
            <a:off x="11470044" y="383454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3731BE-0EDA-4C24-BF97-30B1105F95C9}"/>
              </a:ext>
            </a:extLst>
          </p:cNvPr>
          <p:cNvSpPr/>
          <p:nvPr/>
        </p:nvSpPr>
        <p:spPr>
          <a:xfrm>
            <a:off x="10512477" y="3542255"/>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9B63A5F-ECF1-4DA1-83B4-4E04D924ED0F}"/>
              </a:ext>
            </a:extLst>
          </p:cNvPr>
          <p:cNvSpPr/>
          <p:nvPr/>
        </p:nvSpPr>
        <p:spPr>
          <a:xfrm>
            <a:off x="7633023" y="4715203"/>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29" name="Oval 28">
            <a:extLst>
              <a:ext uri="{FF2B5EF4-FFF2-40B4-BE49-F238E27FC236}">
                <a16:creationId xmlns:a16="http://schemas.microsoft.com/office/drawing/2014/main" id="{763F4A11-0079-4819-894A-436581AB75D3}"/>
              </a:ext>
            </a:extLst>
          </p:cNvPr>
          <p:cNvSpPr/>
          <p:nvPr/>
        </p:nvSpPr>
        <p:spPr>
          <a:xfrm>
            <a:off x="7717802" y="490931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30" name="Oval 29">
            <a:extLst>
              <a:ext uri="{FF2B5EF4-FFF2-40B4-BE49-F238E27FC236}">
                <a16:creationId xmlns:a16="http://schemas.microsoft.com/office/drawing/2014/main" id="{107180CA-8468-4243-8258-0B8CB53C5911}"/>
              </a:ext>
            </a:extLst>
          </p:cNvPr>
          <p:cNvSpPr/>
          <p:nvPr/>
        </p:nvSpPr>
        <p:spPr>
          <a:xfrm>
            <a:off x="8103104" y="4888081"/>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32" name="Straight Connector 31">
            <a:extLst>
              <a:ext uri="{FF2B5EF4-FFF2-40B4-BE49-F238E27FC236}">
                <a16:creationId xmlns:a16="http://schemas.microsoft.com/office/drawing/2014/main" id="{3FDAFF9E-8CA5-4307-9265-367ABFB8B665}"/>
              </a:ext>
            </a:extLst>
          </p:cNvPr>
          <p:cNvCxnSpPr>
            <a:cxnSpLocks/>
          </p:cNvCxnSpPr>
          <p:nvPr/>
        </p:nvCxnSpPr>
        <p:spPr>
          <a:xfrm>
            <a:off x="7968577" y="2459240"/>
            <a:ext cx="2749584" cy="3264886"/>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6B47FE-2AE1-40D7-AE46-7C144BCC23FB}"/>
              </a:ext>
            </a:extLst>
          </p:cNvPr>
          <p:cNvCxnSpPr>
            <a:cxnSpLocks/>
            <a:stCxn id="26" idx="3"/>
          </p:cNvCxnSpPr>
          <p:nvPr/>
        </p:nvCxnSpPr>
        <p:spPr>
          <a:xfrm flipH="1">
            <a:off x="9604228" y="3609584"/>
            <a:ext cx="920665" cy="786803"/>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72D5F1F-5690-4F24-A7B0-AB04D7470EF7}"/>
              </a:ext>
            </a:extLst>
          </p:cNvPr>
          <p:cNvCxnSpPr>
            <a:cxnSpLocks/>
            <a:stCxn id="25" idx="3"/>
          </p:cNvCxnSpPr>
          <p:nvPr/>
        </p:nvCxnSpPr>
        <p:spPr>
          <a:xfrm flipH="1">
            <a:off x="10141006" y="3901870"/>
            <a:ext cx="1341454" cy="1140142"/>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0F101E3A-F717-4B01-8F54-29BFF77AC219}"/>
              </a:ext>
            </a:extLst>
          </p:cNvPr>
          <p:cNvCxnSpPr>
            <a:cxnSpLocks/>
            <a:stCxn id="24" idx="3"/>
          </p:cNvCxnSpPr>
          <p:nvPr/>
        </p:nvCxnSpPr>
        <p:spPr>
          <a:xfrm flipH="1">
            <a:off x="9950128" y="3844652"/>
            <a:ext cx="1092807" cy="949432"/>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4AC5BB8C-5CD4-4925-A5AC-B8EA3A8C130F}"/>
              </a:ext>
            </a:extLst>
          </p:cNvPr>
          <p:cNvCxnSpPr>
            <a:cxnSpLocks/>
            <a:endCxn id="30" idx="7"/>
          </p:cNvCxnSpPr>
          <p:nvPr/>
        </p:nvCxnSpPr>
        <p:spPr>
          <a:xfrm flipH="1">
            <a:off x="8175467" y="3913422"/>
            <a:ext cx="1024848" cy="986211"/>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37762B41-6FA8-4ABF-8961-982332B7C680}"/>
              </a:ext>
            </a:extLst>
          </p:cNvPr>
          <p:cNvCxnSpPr>
            <a:cxnSpLocks/>
            <a:endCxn id="29" idx="7"/>
          </p:cNvCxnSpPr>
          <p:nvPr/>
        </p:nvCxnSpPr>
        <p:spPr>
          <a:xfrm flipH="1">
            <a:off x="7790165" y="3750150"/>
            <a:ext cx="1259881" cy="1170717"/>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AB33DDA9-8AA2-4B11-9CD1-7D75022A00FA}"/>
              </a:ext>
            </a:extLst>
          </p:cNvPr>
          <p:cNvCxnSpPr>
            <a:cxnSpLocks/>
            <a:endCxn id="28" idx="7"/>
          </p:cNvCxnSpPr>
          <p:nvPr/>
        </p:nvCxnSpPr>
        <p:spPr>
          <a:xfrm flipH="1">
            <a:off x="7705386" y="3589087"/>
            <a:ext cx="1217400" cy="1137668"/>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9E69CAA7-7331-4000-8DAC-D08ACC16B3F9}"/>
                  </a:ext>
                </a:extLst>
              </p:cNvPr>
              <p:cNvSpPr/>
              <p:nvPr/>
            </p:nvSpPr>
            <p:spPr>
              <a:xfrm>
                <a:off x="7467667" y="2092802"/>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68" name="Rectangle 67">
                <a:extLst>
                  <a:ext uri="{FF2B5EF4-FFF2-40B4-BE49-F238E27FC236}">
                    <a16:creationId xmlns:a16="http://schemas.microsoft.com/office/drawing/2014/main" id="{9E69CAA7-7331-4000-8DAC-D08ACC16B3F9}"/>
                  </a:ext>
                </a:extLst>
              </p:cNvPr>
              <p:cNvSpPr>
                <a:spLocks noRot="1" noChangeAspect="1" noMove="1" noResize="1" noEditPoints="1" noAdjustHandles="1" noChangeArrowheads="1" noChangeShapeType="1" noTextEdit="1"/>
              </p:cNvSpPr>
              <p:nvPr/>
            </p:nvSpPr>
            <p:spPr>
              <a:xfrm>
                <a:off x="7467667" y="2092802"/>
                <a:ext cx="115146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A1AA80C-52C8-4D6C-B858-39BEBB886386}"/>
                  </a:ext>
                </a:extLst>
              </p:cNvPr>
              <p:cNvSpPr/>
              <p:nvPr/>
            </p:nvSpPr>
            <p:spPr>
              <a:xfrm>
                <a:off x="7657485" y="5003655"/>
                <a:ext cx="1887824" cy="7060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𝑤</m:t>
                          </m:r>
                        </m:e>
                      </m:d>
                      <m:r>
                        <a:rPr lang="en-US" dirty="0">
                          <a:latin typeface="Cambria Math" panose="02040503050406030204" pitchFamily="18" charset="0"/>
                          <a:ea typeface="Cambria Math" panose="02040503050406030204" pitchFamily="18" charset="0"/>
                        </a:rPr>
                        <m:t>=</m:t>
                      </m:r>
                      <m:rad>
                        <m:radPr>
                          <m:degHide m:val="on"/>
                          <m:ctrlPr>
                            <a:rPr lang="en-US" i="1" dirty="0" smtClean="0">
                              <a:latin typeface="Cambria Math" panose="02040503050406030204" pitchFamily="18" charset="0"/>
                              <a:ea typeface="Cambria Math" panose="02040503050406030204" pitchFamily="18" charset="0"/>
                            </a:rPr>
                          </m:ctrlPr>
                        </m:radPr>
                        <m:deg/>
                        <m:e>
                          <m:sSup>
                            <m:sSupPr>
                              <m:ctrlPr>
                                <a:rPr lang="en-US"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𝑎</m:t>
                              </m:r>
                            </m:e>
                            <m:sup>
                              <m:r>
                                <a:rPr lang="en-US" i="1" dirty="0" smtClean="0">
                                  <a:latin typeface="Cambria Math" panose="02040503050406030204" pitchFamily="18" charset="0"/>
                                  <a:ea typeface="Cambria Math" panose="02040503050406030204" pitchFamily="18" charset="0"/>
                                </a:rPr>
                                <m:t>2</m:t>
                              </m:r>
                            </m:sup>
                          </m:sSup>
                          <m:r>
                            <a:rPr lang="en-US" i="1" dirty="0" smtClean="0">
                              <a:latin typeface="Cambria Math" panose="02040503050406030204" pitchFamily="18" charset="0"/>
                              <a:ea typeface="Cambria Math" panose="02040503050406030204" pitchFamily="18" charset="0"/>
                            </a:rPr>
                            <m:t>+</m:t>
                          </m:r>
                          <m:sSup>
                            <m:sSupPr>
                              <m:ctrlPr>
                                <a:rPr lang="en-US"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𝑏</m:t>
                              </m:r>
                            </m:e>
                            <m:sup>
                              <m:r>
                                <a:rPr lang="en-US" i="1" dirty="0" smtClean="0">
                                  <a:latin typeface="Cambria Math" panose="02040503050406030204" pitchFamily="18" charset="0"/>
                                  <a:ea typeface="Cambria Math" panose="02040503050406030204" pitchFamily="18" charset="0"/>
                                </a:rPr>
                                <m:t>2</m:t>
                              </m:r>
                            </m:sup>
                          </m:sSup>
                        </m:e>
                      </m:rad>
                    </m:oMath>
                  </m:oMathPara>
                </a14:m>
                <a:endParaRPr lang="en-US" dirty="0"/>
              </a:p>
            </p:txBody>
          </p:sp>
        </mc:Choice>
        <mc:Fallback xmlns="">
          <p:sp>
            <p:nvSpPr>
              <p:cNvPr id="6" name="Rectangle 5">
                <a:extLst>
                  <a:ext uri="{FF2B5EF4-FFF2-40B4-BE49-F238E27FC236}">
                    <a16:creationId xmlns:a16="http://schemas.microsoft.com/office/drawing/2014/main" id="{2A1AA80C-52C8-4D6C-B858-39BEBB886386}"/>
                  </a:ext>
                </a:extLst>
              </p:cNvPr>
              <p:cNvSpPr>
                <a:spLocks noRot="1" noChangeAspect="1" noMove="1" noResize="1" noEditPoints="1" noAdjustHandles="1" noChangeArrowheads="1" noChangeShapeType="1" noTextEdit="1"/>
              </p:cNvSpPr>
              <p:nvPr/>
            </p:nvSpPr>
            <p:spPr>
              <a:xfrm>
                <a:off x="7657485" y="5003655"/>
                <a:ext cx="1887824" cy="706091"/>
              </a:xfrm>
              <a:prstGeom prst="rect">
                <a:avLst/>
              </a:prstGeom>
              <a:blipFill>
                <a:blip r:embed="rId5"/>
                <a:stretch>
                  <a:fillRect/>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4E613F6E-64BE-48A9-B879-F1A677DFAD7C}"/>
              </a:ext>
            </a:extLst>
          </p:cNvPr>
          <p:cNvSpPr/>
          <p:nvPr/>
        </p:nvSpPr>
        <p:spPr>
          <a:xfrm>
            <a:off x="7792883" y="425980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33" name="Straight Connector 32">
            <a:extLst>
              <a:ext uri="{FF2B5EF4-FFF2-40B4-BE49-F238E27FC236}">
                <a16:creationId xmlns:a16="http://schemas.microsoft.com/office/drawing/2014/main" id="{80DF3631-EBC7-4A54-A1D5-8AAB228A851F}"/>
              </a:ext>
            </a:extLst>
          </p:cNvPr>
          <p:cNvCxnSpPr>
            <a:cxnSpLocks/>
            <a:endCxn id="31" idx="7"/>
          </p:cNvCxnSpPr>
          <p:nvPr/>
        </p:nvCxnSpPr>
        <p:spPr>
          <a:xfrm flipH="1">
            <a:off x="7865246" y="3445809"/>
            <a:ext cx="914094" cy="825548"/>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5404C5-D007-46E7-A96B-09CAF76253A8}"/>
                  </a:ext>
                </a:extLst>
              </p:cNvPr>
              <p:cNvSpPr txBox="1"/>
              <p:nvPr/>
            </p:nvSpPr>
            <p:spPr>
              <a:xfrm>
                <a:off x="1905354" y="4644656"/>
                <a:ext cx="3147720" cy="14870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 </m:t>
                      </m:r>
                      <m:nary>
                        <m:naryPr>
                          <m:chr m:val="∑"/>
                          <m:ctrlPr>
                            <a:rPr lang="en-US" sz="3200" i="1">
                              <a:latin typeface="Cambria Math" panose="02040503050406030204" pitchFamily="18" charset="0"/>
                              <a:ea typeface="Cambria Math" panose="02040503050406030204" pitchFamily="18" charset="0"/>
                            </a:rPr>
                          </m:ctrlPr>
                        </m:naryPr>
                        <m:sub>
                          <m:r>
                            <m:rPr>
                              <m:brk m:alnAt="23"/>
                            </m:rP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=1</m:t>
                          </m:r>
                        </m:sub>
                        <m:sup>
                          <m:r>
                            <a:rPr lang="en-US" sz="3200" i="1">
                              <a:latin typeface="Cambria Math" panose="02040503050406030204" pitchFamily="18" charset="0"/>
                              <a:ea typeface="Cambria Math" panose="02040503050406030204" pitchFamily="18" charset="0"/>
                            </a:rPr>
                            <m:t>𝑑</m:t>
                          </m:r>
                        </m:sup>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𝑤</m:t>
                              </m:r>
                            </m:e>
                            <m:sub>
                              <m:r>
                                <a:rPr lang="en-US" sz="3200" i="1">
                                  <a:latin typeface="Cambria Math" panose="02040503050406030204" pitchFamily="18" charset="0"/>
                                  <a:ea typeface="Cambria Math" panose="02040503050406030204" pitchFamily="18" charset="0"/>
                                </a:rPr>
                                <m:t>1</m:t>
                              </m:r>
                            </m:sub>
                          </m:sSub>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𝑇</m:t>
                              </m:r>
                            </m:sup>
                          </m:sSup>
                          <m:r>
                            <a:rPr lang="en-US" sz="3200" i="1">
                              <a:latin typeface="Cambria Math" panose="02040503050406030204" pitchFamily="18" charset="0"/>
                            </a:rPr>
                            <m:t>𝑥</m:t>
                          </m:r>
                        </m:e>
                      </m:nary>
                    </m:oMath>
                  </m:oMathPara>
                </a14:m>
                <a:endParaRPr lang="en-US" sz="3200" dirty="0"/>
              </a:p>
            </p:txBody>
          </p:sp>
        </mc:Choice>
        <mc:Fallback xmlns="">
          <p:sp>
            <p:nvSpPr>
              <p:cNvPr id="13" name="TextBox 12">
                <a:extLst>
                  <a:ext uri="{FF2B5EF4-FFF2-40B4-BE49-F238E27FC236}">
                    <a16:creationId xmlns:a16="http://schemas.microsoft.com/office/drawing/2014/main" id="{A85404C5-D007-46E7-A96B-09CAF76253A8}"/>
                  </a:ext>
                </a:extLst>
              </p:cNvPr>
              <p:cNvSpPr txBox="1">
                <a:spLocks noRot="1" noChangeAspect="1" noMove="1" noResize="1" noEditPoints="1" noAdjustHandles="1" noChangeArrowheads="1" noChangeShapeType="1" noTextEdit="1"/>
              </p:cNvSpPr>
              <p:nvPr/>
            </p:nvSpPr>
            <p:spPr>
              <a:xfrm>
                <a:off x="1905354" y="4644656"/>
                <a:ext cx="3147720" cy="148701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608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86E5-8156-4DF8-A2C8-037F405E9875}"/>
              </a:ext>
            </a:extLst>
          </p:cNvPr>
          <p:cNvSpPr>
            <a:spLocks noGrp="1"/>
          </p:cNvSpPr>
          <p:nvPr>
            <p:ph type="title"/>
          </p:nvPr>
        </p:nvSpPr>
        <p:spPr/>
        <p:txBody>
          <a:bodyPr/>
          <a:lstStyle/>
          <a:p>
            <a:r>
              <a:rPr lang="en-US" dirty="0"/>
              <a:t>Find the Maximum Margin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37A35E-5E28-404C-A24B-29B253C19194}"/>
                  </a:ext>
                </a:extLst>
              </p:cNvPr>
              <p:cNvSpPr>
                <a:spLocks noGrp="1"/>
              </p:cNvSpPr>
              <p:nvPr>
                <p:ph idx="1"/>
              </p:nvPr>
            </p:nvSpPr>
            <p:spPr>
              <a:xfrm>
                <a:off x="838200" y="1825625"/>
                <a:ext cx="5998828" cy="4351338"/>
              </a:xfrm>
            </p:spPr>
            <p:txBody>
              <a:bodyPr>
                <a:normAutofit/>
              </a:bodyPr>
              <a:lstStyle/>
              <a:p>
                <a:r>
                  <a:rPr lang="en-US" dirty="0"/>
                  <a:t>Calculate the distances from each data vector</a:t>
                </a:r>
              </a:p>
              <a:p>
                <a:r>
                  <a:rPr lang="en-US" dirty="0"/>
                  <a:t>Maximum distance between any two points and denote that as  2</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a:t>
                </a:r>
              </a:p>
              <a:p>
                <a:r>
                  <a:rPr lang="en-US" dirty="0"/>
                  <a:t>We define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a:t> as </a:t>
                </a:r>
                <a:r>
                  <a:rPr lang="en-US"/>
                  <a:t>midway distance </a:t>
                </a:r>
                <a:r>
                  <a:rPr lang="en-US" dirty="0"/>
                  <a:t>between the two closest points</a:t>
                </a:r>
              </a:p>
              <a:p>
                <a:r>
                  <a:rPr lang="en-US" dirty="0"/>
                  <a:t>Therefore, the distance between the margins are two parallel vectors to the hyperplane 2</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a:t> distance apart</a:t>
                </a:r>
              </a:p>
            </p:txBody>
          </p:sp>
        </mc:Choice>
        <mc:Fallback xmlns="">
          <p:sp>
            <p:nvSpPr>
              <p:cNvPr id="3" name="Content Placeholder 2">
                <a:extLst>
                  <a:ext uri="{FF2B5EF4-FFF2-40B4-BE49-F238E27FC236}">
                    <a16:creationId xmlns:a16="http://schemas.microsoft.com/office/drawing/2014/main" id="{0237A35E-5E28-404C-A24B-29B253C19194}"/>
                  </a:ext>
                </a:extLst>
              </p:cNvPr>
              <p:cNvSpPr>
                <a:spLocks noGrp="1" noRot="1" noChangeAspect="1" noMove="1" noResize="1" noEditPoints="1" noAdjustHandles="1" noChangeArrowheads="1" noChangeShapeType="1" noTextEdit="1"/>
              </p:cNvSpPr>
              <p:nvPr>
                <p:ph idx="1"/>
              </p:nvPr>
            </p:nvSpPr>
            <p:spPr>
              <a:xfrm>
                <a:off x="838200" y="1825625"/>
                <a:ext cx="5998828" cy="4351338"/>
              </a:xfrm>
              <a:blipFill>
                <a:blip r:embed="rId3"/>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8F4CDFC-B19C-45CC-AE24-C45948F92A9A}"/>
              </a:ext>
            </a:extLst>
          </p:cNvPr>
          <p:cNvCxnSpPr/>
          <p:nvPr/>
        </p:nvCxnSpPr>
        <p:spPr>
          <a:xfrm flipH="1" flipV="1">
            <a:off x="7341052" y="1751705"/>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FC87A777-0DB2-4A08-8371-2F627DF52FA3}"/>
              </a:ext>
            </a:extLst>
          </p:cNvPr>
          <p:cNvCxnSpPr>
            <a:cxnSpLocks/>
          </p:cNvCxnSpPr>
          <p:nvPr/>
        </p:nvCxnSpPr>
        <p:spPr>
          <a:xfrm rot="5400000" flipH="1" flipV="1">
            <a:off x="9390481" y="3798469"/>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07CFF22-7631-4FCB-88C8-40C311D8A130}"/>
              </a:ext>
            </a:extLst>
          </p:cNvPr>
          <p:cNvCxnSpPr/>
          <p:nvPr/>
        </p:nvCxnSpPr>
        <p:spPr>
          <a:xfrm flipH="1">
            <a:off x="7176810" y="3464319"/>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106123A-60B9-41A3-B542-5D7F0B01F44B}"/>
              </a:ext>
            </a:extLst>
          </p:cNvPr>
          <p:cNvCxnSpPr/>
          <p:nvPr/>
        </p:nvCxnSpPr>
        <p:spPr>
          <a:xfrm flipH="1">
            <a:off x="7176810" y="4644656"/>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86BC7C3-325B-403D-88C5-35C286FC99AD}"/>
              </a:ext>
            </a:extLst>
          </p:cNvPr>
          <p:cNvCxnSpPr/>
          <p:nvPr/>
        </p:nvCxnSpPr>
        <p:spPr>
          <a:xfrm flipH="1">
            <a:off x="7176810" y="2283981"/>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F64319A-2875-49D9-9E97-455197A0D71F}"/>
              </a:ext>
            </a:extLst>
          </p:cNvPr>
          <p:cNvCxnSpPr>
            <a:cxnSpLocks/>
          </p:cNvCxnSpPr>
          <p:nvPr/>
        </p:nvCxnSpPr>
        <p:spPr>
          <a:xfrm rot="5400000" flipH="1">
            <a:off x="10732469" y="5855902"/>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901FF33-4B26-4399-8353-9828D02679C5}"/>
              </a:ext>
            </a:extLst>
          </p:cNvPr>
          <p:cNvCxnSpPr>
            <a:cxnSpLocks/>
          </p:cNvCxnSpPr>
          <p:nvPr/>
        </p:nvCxnSpPr>
        <p:spPr>
          <a:xfrm rot="5400000" flipH="1">
            <a:off x="8349679" y="588088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BDDD8D5-411E-41D9-A15F-15B5C321BA18}"/>
              </a:ext>
            </a:extLst>
          </p:cNvPr>
          <p:cNvCxnSpPr>
            <a:cxnSpLocks/>
          </p:cNvCxnSpPr>
          <p:nvPr/>
        </p:nvCxnSpPr>
        <p:spPr>
          <a:xfrm rot="5400000" flipH="1">
            <a:off x="9541074" y="586650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FBA14B9-5122-413F-8367-19F823C5CD71}"/>
              </a:ext>
            </a:extLst>
          </p:cNvPr>
          <p:cNvCxnSpPr>
            <a:cxnSpLocks/>
            <a:stCxn id="16" idx="3"/>
          </p:cNvCxnSpPr>
          <p:nvPr/>
        </p:nvCxnSpPr>
        <p:spPr>
          <a:xfrm flipH="1">
            <a:off x="8932460" y="3493820"/>
            <a:ext cx="2329985" cy="2088114"/>
          </a:xfrm>
          <a:prstGeom prst="line">
            <a:avLst/>
          </a:prstGeom>
          <a:ln w="38100" cap="flat" cmpd="sng" algn="ctr">
            <a:solidFill>
              <a:schemeClr val="accent2">
                <a:alpha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61D4B496-479C-4709-86BE-91CC95AF5C2A}"/>
              </a:ext>
            </a:extLst>
          </p:cNvPr>
          <p:cNvSpPr/>
          <p:nvPr/>
        </p:nvSpPr>
        <p:spPr>
          <a:xfrm>
            <a:off x="11250029" y="342649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E0903A-E75B-4C43-B7DD-A222D727E660}"/>
              </a:ext>
            </a:extLst>
          </p:cNvPr>
          <p:cNvSpPr/>
          <p:nvPr/>
        </p:nvSpPr>
        <p:spPr>
          <a:xfrm>
            <a:off x="11030519" y="3777323"/>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DDDE98F-06A9-45EF-BE3F-3661BA80DC2D}"/>
              </a:ext>
            </a:extLst>
          </p:cNvPr>
          <p:cNvSpPr/>
          <p:nvPr/>
        </p:nvSpPr>
        <p:spPr>
          <a:xfrm>
            <a:off x="11470044" y="383454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3731BE-0EDA-4C24-BF97-30B1105F95C9}"/>
              </a:ext>
            </a:extLst>
          </p:cNvPr>
          <p:cNvSpPr/>
          <p:nvPr/>
        </p:nvSpPr>
        <p:spPr>
          <a:xfrm>
            <a:off x="10512477" y="3542255"/>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7948079-E499-4130-95B5-6B5F03C6DA88}"/>
              </a:ext>
            </a:extLst>
          </p:cNvPr>
          <p:cNvSpPr/>
          <p:nvPr/>
        </p:nvSpPr>
        <p:spPr>
          <a:xfrm>
            <a:off x="7792883" y="425980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28" name="Oval 27">
            <a:extLst>
              <a:ext uri="{FF2B5EF4-FFF2-40B4-BE49-F238E27FC236}">
                <a16:creationId xmlns:a16="http://schemas.microsoft.com/office/drawing/2014/main" id="{A9B63A5F-ECF1-4DA1-83B4-4E04D924ED0F}"/>
              </a:ext>
            </a:extLst>
          </p:cNvPr>
          <p:cNvSpPr/>
          <p:nvPr/>
        </p:nvSpPr>
        <p:spPr>
          <a:xfrm>
            <a:off x="7633023" y="4715203"/>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30" name="Oval 29">
            <a:extLst>
              <a:ext uri="{FF2B5EF4-FFF2-40B4-BE49-F238E27FC236}">
                <a16:creationId xmlns:a16="http://schemas.microsoft.com/office/drawing/2014/main" id="{107180CA-8468-4243-8258-0B8CB53C5911}"/>
              </a:ext>
            </a:extLst>
          </p:cNvPr>
          <p:cNvSpPr/>
          <p:nvPr/>
        </p:nvSpPr>
        <p:spPr>
          <a:xfrm>
            <a:off x="8103104" y="4888081"/>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32" name="Straight Connector 31">
            <a:extLst>
              <a:ext uri="{FF2B5EF4-FFF2-40B4-BE49-F238E27FC236}">
                <a16:creationId xmlns:a16="http://schemas.microsoft.com/office/drawing/2014/main" id="{3FDAFF9E-8CA5-4307-9265-367ABFB8B665}"/>
              </a:ext>
            </a:extLst>
          </p:cNvPr>
          <p:cNvCxnSpPr>
            <a:cxnSpLocks/>
          </p:cNvCxnSpPr>
          <p:nvPr/>
        </p:nvCxnSpPr>
        <p:spPr>
          <a:xfrm>
            <a:off x="7968577" y="2459240"/>
            <a:ext cx="2749584" cy="3264886"/>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6B47FE-2AE1-40D7-AE46-7C144BCC23FB}"/>
              </a:ext>
            </a:extLst>
          </p:cNvPr>
          <p:cNvCxnSpPr>
            <a:cxnSpLocks/>
            <a:stCxn id="26" idx="3"/>
          </p:cNvCxnSpPr>
          <p:nvPr/>
        </p:nvCxnSpPr>
        <p:spPr>
          <a:xfrm flipH="1">
            <a:off x="8718947" y="3609584"/>
            <a:ext cx="1805946" cy="1719654"/>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72D5F1F-5690-4F24-A7B0-AB04D7470EF7}"/>
              </a:ext>
            </a:extLst>
          </p:cNvPr>
          <p:cNvCxnSpPr>
            <a:cxnSpLocks/>
            <a:stCxn id="25" idx="3"/>
          </p:cNvCxnSpPr>
          <p:nvPr/>
        </p:nvCxnSpPr>
        <p:spPr>
          <a:xfrm flipH="1">
            <a:off x="9226153" y="3901870"/>
            <a:ext cx="2256307" cy="2029824"/>
          </a:xfrm>
          <a:prstGeom prst="line">
            <a:avLst/>
          </a:prstGeom>
          <a:ln w="38100" cap="flat" cmpd="sng" algn="ctr">
            <a:solidFill>
              <a:schemeClr val="accent2">
                <a:alpha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0F101E3A-F717-4B01-8F54-29BFF77AC219}"/>
              </a:ext>
            </a:extLst>
          </p:cNvPr>
          <p:cNvCxnSpPr>
            <a:cxnSpLocks/>
            <a:stCxn id="24" idx="3"/>
          </p:cNvCxnSpPr>
          <p:nvPr/>
        </p:nvCxnSpPr>
        <p:spPr>
          <a:xfrm flipH="1">
            <a:off x="9027994" y="3844652"/>
            <a:ext cx="2014941" cy="1854492"/>
          </a:xfrm>
          <a:prstGeom prst="line">
            <a:avLst/>
          </a:prstGeom>
          <a:ln w="38100" cap="flat" cmpd="sng" algn="ctr">
            <a:solidFill>
              <a:schemeClr val="accent2">
                <a:alpha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2F4C5D2-888E-4EFB-A3D1-AA1E06A99A59}"/>
              </a:ext>
            </a:extLst>
          </p:cNvPr>
          <p:cNvCxnSpPr>
            <a:cxnSpLocks/>
            <a:endCxn id="27" idx="7"/>
          </p:cNvCxnSpPr>
          <p:nvPr/>
        </p:nvCxnSpPr>
        <p:spPr>
          <a:xfrm flipH="1">
            <a:off x="7865246" y="2598195"/>
            <a:ext cx="1832585" cy="1673162"/>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4AC5BB8C-5CD4-4925-A5AC-B8EA3A8C130F}"/>
              </a:ext>
            </a:extLst>
          </p:cNvPr>
          <p:cNvCxnSpPr>
            <a:cxnSpLocks/>
            <a:endCxn id="30" idx="7"/>
          </p:cNvCxnSpPr>
          <p:nvPr/>
        </p:nvCxnSpPr>
        <p:spPr>
          <a:xfrm flipH="1">
            <a:off x="8175467" y="3098006"/>
            <a:ext cx="1935321" cy="1801627"/>
          </a:xfrm>
          <a:prstGeom prst="line">
            <a:avLst/>
          </a:prstGeom>
          <a:ln w="38100" cap="flat" cmpd="sng" algn="ctr">
            <a:solidFill>
              <a:schemeClr val="accent2">
                <a:alpha val="5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AB33DDA9-8AA2-4B11-9CD1-7D75022A00FA}"/>
              </a:ext>
            </a:extLst>
          </p:cNvPr>
          <p:cNvCxnSpPr>
            <a:cxnSpLocks/>
            <a:endCxn id="28" idx="7"/>
          </p:cNvCxnSpPr>
          <p:nvPr/>
        </p:nvCxnSpPr>
        <p:spPr>
          <a:xfrm flipH="1">
            <a:off x="7705386" y="2763672"/>
            <a:ext cx="2127826" cy="1963083"/>
          </a:xfrm>
          <a:prstGeom prst="line">
            <a:avLst/>
          </a:prstGeom>
          <a:ln w="38100" cap="flat" cmpd="sng" algn="ctr">
            <a:solidFill>
              <a:schemeClr val="accent2">
                <a:alpha val="5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9E69CAA7-7331-4000-8DAC-D08ACC16B3F9}"/>
                  </a:ext>
                </a:extLst>
              </p:cNvPr>
              <p:cNvSpPr/>
              <p:nvPr/>
            </p:nvSpPr>
            <p:spPr>
              <a:xfrm>
                <a:off x="7467667" y="2092802"/>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68" name="Rectangle 67">
                <a:extLst>
                  <a:ext uri="{FF2B5EF4-FFF2-40B4-BE49-F238E27FC236}">
                    <a16:creationId xmlns:a16="http://schemas.microsoft.com/office/drawing/2014/main" id="{9E69CAA7-7331-4000-8DAC-D08ACC16B3F9}"/>
                  </a:ext>
                </a:extLst>
              </p:cNvPr>
              <p:cNvSpPr>
                <a:spLocks noRot="1" noChangeAspect="1" noMove="1" noResize="1" noEditPoints="1" noAdjustHandles="1" noChangeArrowheads="1" noChangeShapeType="1" noTextEdit="1"/>
              </p:cNvSpPr>
              <p:nvPr/>
            </p:nvSpPr>
            <p:spPr>
              <a:xfrm>
                <a:off x="7467667" y="2092802"/>
                <a:ext cx="1151469" cy="369332"/>
              </a:xfrm>
              <a:prstGeom prst="rect">
                <a:avLst/>
              </a:prstGeom>
              <a:blipFill>
                <a:blip r:embed="rId4"/>
                <a:stretch>
                  <a:fillRect/>
                </a:stretch>
              </a:blipFill>
            </p:spPr>
            <p:txBody>
              <a:bodyPr/>
              <a:lstStyle/>
              <a:p>
                <a:r>
                  <a:rPr lang="en-US">
                    <a:noFill/>
                  </a:rPr>
                  <a:t> </a:t>
                </a:r>
              </a:p>
            </p:txBody>
          </p:sp>
        </mc:Fallback>
      </mc:AlternateContent>
      <p:sp>
        <p:nvSpPr>
          <p:cNvPr id="75" name="Oval 74">
            <a:extLst>
              <a:ext uri="{FF2B5EF4-FFF2-40B4-BE49-F238E27FC236}">
                <a16:creationId xmlns:a16="http://schemas.microsoft.com/office/drawing/2014/main" id="{54F9B786-DF23-4CB5-B81B-C6CC454F7FE6}"/>
              </a:ext>
            </a:extLst>
          </p:cNvPr>
          <p:cNvSpPr/>
          <p:nvPr/>
        </p:nvSpPr>
        <p:spPr>
          <a:xfrm>
            <a:off x="7717802" y="490931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76" name="Straight Connector 75">
            <a:extLst>
              <a:ext uri="{FF2B5EF4-FFF2-40B4-BE49-F238E27FC236}">
                <a16:creationId xmlns:a16="http://schemas.microsoft.com/office/drawing/2014/main" id="{712AFE7F-7ED4-4DBC-86D7-154A343CAD31}"/>
              </a:ext>
            </a:extLst>
          </p:cNvPr>
          <p:cNvCxnSpPr>
            <a:cxnSpLocks/>
            <a:endCxn id="75" idx="7"/>
          </p:cNvCxnSpPr>
          <p:nvPr/>
        </p:nvCxnSpPr>
        <p:spPr>
          <a:xfrm flipH="1">
            <a:off x="7790165" y="2934891"/>
            <a:ext cx="2177748" cy="1985976"/>
          </a:xfrm>
          <a:prstGeom prst="line">
            <a:avLst/>
          </a:prstGeom>
          <a:ln w="38100" cap="flat" cmpd="sng" algn="ctr">
            <a:solidFill>
              <a:schemeClr val="accent2">
                <a:alpha val="5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40554F05-5A71-4064-BEB9-9D24DCEC312C}"/>
                  </a:ext>
                </a:extLst>
              </p:cNvPr>
              <p:cNvSpPr/>
              <p:nvPr/>
            </p:nvSpPr>
            <p:spPr>
              <a:xfrm>
                <a:off x="8785485" y="6191177"/>
                <a:ext cx="13245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7" name="Rectangle 76">
                <a:extLst>
                  <a:ext uri="{FF2B5EF4-FFF2-40B4-BE49-F238E27FC236}">
                    <a16:creationId xmlns:a16="http://schemas.microsoft.com/office/drawing/2014/main" id="{40554F05-5A71-4064-BEB9-9D24DCEC312C}"/>
                  </a:ext>
                </a:extLst>
              </p:cNvPr>
              <p:cNvSpPr>
                <a:spLocks noRot="1" noChangeAspect="1" noMove="1" noResize="1" noEditPoints="1" noAdjustHandles="1" noChangeArrowheads="1" noChangeShapeType="1" noTextEdit="1"/>
              </p:cNvSpPr>
              <p:nvPr/>
            </p:nvSpPr>
            <p:spPr>
              <a:xfrm>
                <a:off x="8785485" y="6191177"/>
                <a:ext cx="132459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75EE305B-0330-493F-9186-A881959EFE53}"/>
                  </a:ext>
                </a:extLst>
              </p:cNvPr>
              <p:cNvSpPr/>
              <p:nvPr/>
            </p:nvSpPr>
            <p:spPr>
              <a:xfrm>
                <a:off x="10202044" y="2821810"/>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8" name="Rectangle 77">
                <a:extLst>
                  <a:ext uri="{FF2B5EF4-FFF2-40B4-BE49-F238E27FC236}">
                    <a16:creationId xmlns:a16="http://schemas.microsoft.com/office/drawing/2014/main" id="{75EE305B-0330-493F-9186-A881959EFE53}"/>
                  </a:ext>
                </a:extLst>
              </p:cNvPr>
              <p:cNvSpPr>
                <a:spLocks noRot="1" noChangeAspect="1" noMove="1" noResize="1" noEditPoints="1" noAdjustHandles="1" noChangeArrowheads="1" noChangeShapeType="1" noTextEdit="1"/>
              </p:cNvSpPr>
              <p:nvPr/>
            </p:nvSpPr>
            <p:spPr>
              <a:xfrm>
                <a:off x="10202044" y="2821810"/>
                <a:ext cx="1151469" cy="369332"/>
              </a:xfrm>
              <a:prstGeom prst="rect">
                <a:avLst/>
              </a:prstGeom>
              <a:blipFill>
                <a:blip r:embed="rId6"/>
                <a:stretch>
                  <a:fillRect/>
                </a:stretch>
              </a:blipFill>
            </p:spPr>
            <p:txBody>
              <a:bodyPr/>
              <a:lstStyle/>
              <a:p>
                <a:r>
                  <a:rPr lang="en-US">
                    <a:noFill/>
                  </a:rPr>
                  <a:t> </a:t>
                </a:r>
              </a:p>
            </p:txBody>
          </p:sp>
        </mc:Fallback>
      </mc:AlternateContent>
      <p:cxnSp>
        <p:nvCxnSpPr>
          <p:cNvPr id="79" name="Straight Connector 78">
            <a:extLst>
              <a:ext uri="{FF2B5EF4-FFF2-40B4-BE49-F238E27FC236}">
                <a16:creationId xmlns:a16="http://schemas.microsoft.com/office/drawing/2014/main" id="{9133B3C2-9DAC-487B-BD6D-A25891AD88AD}"/>
              </a:ext>
            </a:extLst>
          </p:cNvPr>
          <p:cNvCxnSpPr>
            <a:cxnSpLocks/>
          </p:cNvCxnSpPr>
          <p:nvPr/>
        </p:nvCxnSpPr>
        <p:spPr>
          <a:xfrm flipH="1" flipV="1">
            <a:off x="9302480" y="2098738"/>
            <a:ext cx="2459389" cy="2905782"/>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82" name="Straight Connector 81">
            <a:extLst>
              <a:ext uri="{FF2B5EF4-FFF2-40B4-BE49-F238E27FC236}">
                <a16:creationId xmlns:a16="http://schemas.microsoft.com/office/drawing/2014/main" id="{E163A561-C282-4EB5-897D-D314D0499DD1}"/>
              </a:ext>
            </a:extLst>
          </p:cNvPr>
          <p:cNvCxnSpPr>
            <a:cxnSpLocks/>
          </p:cNvCxnSpPr>
          <p:nvPr/>
        </p:nvCxnSpPr>
        <p:spPr>
          <a:xfrm flipH="1" flipV="1">
            <a:off x="6999764" y="3313336"/>
            <a:ext cx="2459389" cy="2905782"/>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sp>
        <p:nvSpPr>
          <p:cNvPr id="6" name="Oval 5">
            <a:extLst>
              <a:ext uri="{FF2B5EF4-FFF2-40B4-BE49-F238E27FC236}">
                <a16:creationId xmlns:a16="http://schemas.microsoft.com/office/drawing/2014/main" id="{8F1E9FF7-2550-4915-B62B-621C1E830322}"/>
              </a:ext>
            </a:extLst>
          </p:cNvPr>
          <p:cNvSpPr/>
          <p:nvPr/>
        </p:nvSpPr>
        <p:spPr>
          <a:xfrm>
            <a:off x="7696237" y="4158759"/>
            <a:ext cx="274320" cy="274320"/>
          </a:xfrm>
          <a:prstGeom prst="ellipse">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231F0417-D4E9-4F79-A3A1-5C81197FD5B8}"/>
              </a:ext>
            </a:extLst>
          </p:cNvPr>
          <p:cNvSpPr/>
          <p:nvPr/>
        </p:nvSpPr>
        <p:spPr>
          <a:xfrm>
            <a:off x="10419977" y="3445281"/>
            <a:ext cx="274320" cy="274320"/>
          </a:xfrm>
          <a:prstGeom prst="ellipse">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36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 Extended"/>
              </a:rPr>
              <a:t>Maximum Margin</a:t>
            </a:r>
          </a:p>
          <a:p>
            <a:pPr algn="l">
              <a:buFont typeface="Arial" panose="020B0604020202020204" pitchFamily="34" charset="0"/>
              <a:buChar char="•"/>
            </a:pPr>
            <a:r>
              <a:rPr lang="en-US" b="0" i="0" dirty="0">
                <a:solidFill>
                  <a:srgbClr val="262626"/>
                </a:solidFill>
                <a:effectLst/>
                <a:latin typeface="Lato Extended"/>
              </a:rPr>
              <a:t>Hinge loss</a:t>
            </a:r>
          </a:p>
          <a:p>
            <a:pPr algn="l">
              <a:buFont typeface="Arial" panose="020B0604020202020204" pitchFamily="34" charset="0"/>
              <a:buChar char="•"/>
            </a:pPr>
            <a:r>
              <a:rPr lang="en-US" b="0" i="0" dirty="0">
                <a:solidFill>
                  <a:srgbClr val="262626"/>
                </a:solidFill>
                <a:effectLst/>
                <a:latin typeface="Lato Extended"/>
              </a:rPr>
              <a:t>SVM with linear kernel</a:t>
            </a:r>
          </a:p>
          <a:p>
            <a:pPr algn="l">
              <a:buFont typeface="Arial" panose="020B0604020202020204" pitchFamily="34" charset="0"/>
              <a:buChar char="•"/>
            </a:pPr>
            <a:r>
              <a:rPr lang="en-US" b="0" i="0" dirty="0">
                <a:solidFill>
                  <a:srgbClr val="262626"/>
                </a:solidFill>
                <a:effectLst/>
                <a:latin typeface="Lato Extended"/>
              </a:rPr>
              <a:t>Kernel tricks</a:t>
            </a:r>
          </a:p>
          <a:p>
            <a:pPr algn="l">
              <a:buFont typeface="Arial" panose="020B0604020202020204" pitchFamily="34" charset="0"/>
              <a:buChar char="•"/>
            </a:pPr>
            <a:r>
              <a:rPr lang="en-US" b="0" i="0" dirty="0">
                <a:solidFill>
                  <a:srgbClr val="262626"/>
                </a:solidFill>
                <a:effectLst/>
                <a:latin typeface="Lato Extended"/>
              </a:rPr>
              <a:t>SVM with polynomial kernel</a:t>
            </a:r>
          </a:p>
          <a:p>
            <a:pPr algn="l">
              <a:buFont typeface="Arial" panose="020B0604020202020204" pitchFamily="34" charset="0"/>
              <a:buChar char="•"/>
            </a:pPr>
            <a:r>
              <a:rPr lang="en-US" b="0" i="0" dirty="0">
                <a:solidFill>
                  <a:srgbClr val="262626"/>
                </a:solidFill>
                <a:effectLst/>
                <a:latin typeface="Lato Extended"/>
              </a:rPr>
              <a:t>SVM with radial basis function kernel</a:t>
            </a:r>
          </a:p>
          <a:p>
            <a:pPr algn="l">
              <a:buFont typeface="Arial" panose="020B0604020202020204" pitchFamily="34" charset="0"/>
              <a:buChar char="•"/>
            </a:pPr>
            <a:r>
              <a:rPr lang="en-US" b="0" i="0" dirty="0">
                <a:solidFill>
                  <a:srgbClr val="262626"/>
                </a:solidFill>
                <a:effectLst/>
                <a:latin typeface="Lato Extended"/>
              </a:rPr>
              <a:t>Support Vector Regression</a:t>
            </a:r>
          </a:p>
        </p:txBody>
      </p:sp>
      <p:sp>
        <p:nvSpPr>
          <p:cNvPr id="2" name="object 2"/>
          <p:cNvSpPr txBox="1">
            <a:spLocks noGrp="1"/>
          </p:cNvSpPr>
          <p:nvPr>
            <p:ph type="title"/>
          </p:nvPr>
        </p:nvSpPr>
        <p:spPr>
          <a:prstGeom prst="rect">
            <a:avLst/>
          </a:prstGeom>
        </p:spPr>
        <p:txBody>
          <a:bodyPr vert="horz" wrap="square" lIns="0" tIns="11906" rIns="0" bIns="0" rtlCol="0" anchor="b">
            <a:spAutoFit/>
          </a:bodyPr>
          <a:lstStyle/>
          <a:p>
            <a:pPr marL="9525">
              <a:spcBef>
                <a:spcPts val="94"/>
              </a:spcBef>
            </a:pPr>
            <a:r>
              <a:rPr lang="en-US" spc="-56" dirty="0"/>
              <a:t>Today's</a:t>
            </a:r>
            <a:r>
              <a:rPr lang="en-US" spc="-53" dirty="0"/>
              <a:t> </a:t>
            </a:r>
            <a:r>
              <a:rPr lang="en-US" spc="-38"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A380-335A-4E41-B1CB-083140DF0F3C}"/>
              </a:ext>
            </a:extLst>
          </p:cNvPr>
          <p:cNvSpPr>
            <a:spLocks noGrp="1"/>
          </p:cNvSpPr>
          <p:nvPr>
            <p:ph type="title"/>
          </p:nvPr>
        </p:nvSpPr>
        <p:spPr>
          <a:xfrm>
            <a:off x="838200" y="365125"/>
            <a:ext cx="10515600" cy="1325563"/>
          </a:xfrm>
        </p:spPr>
        <p:txBody>
          <a:bodyPr/>
          <a:lstStyle/>
          <a:p>
            <a:r>
              <a:rPr lang="en-US" dirty="0"/>
              <a:t>Find the Optimal Hyperplane</a:t>
            </a:r>
          </a:p>
        </p:txBody>
      </p:sp>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709837" y="1984024"/>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256822" y="4848447"/>
            <a:ext cx="3113281" cy="1300089"/>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347519"/>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7122738" y="3538504"/>
            <a:ext cx="1188720" cy="2446482"/>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A2DB389-C60C-455A-98ED-F6C2A57F0F1D}"/>
                  </a:ext>
                </a:extLst>
              </p:cNvPr>
              <p:cNvSpPr/>
              <p:nvPr/>
            </p:nvSpPr>
            <p:spPr>
              <a:xfrm>
                <a:off x="7587571" y="4672921"/>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18" name="Rectangle 17">
                <a:extLst>
                  <a:ext uri="{FF2B5EF4-FFF2-40B4-BE49-F238E27FC236}">
                    <a16:creationId xmlns:a16="http://schemas.microsoft.com/office/drawing/2014/main" id="{6A2DB389-C60C-455A-98ED-F6C2A57F0F1D}"/>
                  </a:ext>
                </a:extLst>
              </p:cNvPr>
              <p:cNvSpPr>
                <a:spLocks noRot="1" noChangeAspect="1" noMove="1" noResize="1" noEditPoints="1" noAdjustHandles="1" noChangeArrowheads="1" noChangeShapeType="1" noTextEdit="1"/>
              </p:cNvSpPr>
              <p:nvPr/>
            </p:nvSpPr>
            <p:spPr>
              <a:xfrm>
                <a:off x="7587571" y="4672921"/>
                <a:ext cx="44037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40A5918-5BAB-4C24-9FAD-BA9918912855}"/>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20" name="Rectangle 19">
                <a:extLst>
                  <a:ext uri="{FF2B5EF4-FFF2-40B4-BE49-F238E27FC236}">
                    <a16:creationId xmlns:a16="http://schemas.microsoft.com/office/drawing/2014/main" id="{540A5918-5BAB-4C24-9FAD-BA9918912855}"/>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4"/>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23759C5-59D0-41AF-9125-EAC26623DB41}"/>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21" name="Rectangle 20">
                <a:extLst>
                  <a:ext uri="{FF2B5EF4-FFF2-40B4-BE49-F238E27FC236}">
                    <a16:creationId xmlns:a16="http://schemas.microsoft.com/office/drawing/2014/main" id="{723759C5-59D0-41AF-9125-EAC26623DB41}"/>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5"/>
                <a:stretch>
                  <a:fillRect l="-900" r="-337" b="-6829"/>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B8EBF9B-7C09-4B87-9B62-EEBD8EBB45AE}"/>
              </a:ext>
            </a:extLst>
          </p:cNvPr>
          <p:cNvSpPr/>
          <p:nvPr/>
        </p:nvSpPr>
        <p:spPr>
          <a:xfrm>
            <a:off x="670544" y="2350061"/>
            <a:ext cx="2587382" cy="1754326"/>
          </a:xfrm>
          <a:prstGeom prst="rect">
            <a:avLst/>
          </a:prstGeom>
        </p:spPr>
        <p:txBody>
          <a:bodyPr wrap="square">
            <a:spAutoFit/>
          </a:bodyPr>
          <a:lstStyle/>
          <a:p>
            <a:r>
              <a:rPr lang="en-US" dirty="0"/>
              <a:t>The optimal hyperplane is the orthogonal projection of a perpendicular line that is the maximum distance from </a:t>
            </a:r>
            <a:r>
              <a:rPr lang="en-US" b="1" u="sng" dirty="0"/>
              <a:t>all</a:t>
            </a:r>
            <a:r>
              <a:rPr lang="en-US" dirty="0"/>
              <a:t> of the vectors</a:t>
            </a:r>
          </a:p>
        </p:txBody>
      </p:sp>
      <p:cxnSp>
        <p:nvCxnSpPr>
          <p:cNvPr id="26" name="Straight Connector 25">
            <a:extLst>
              <a:ext uri="{FF2B5EF4-FFF2-40B4-BE49-F238E27FC236}">
                <a16:creationId xmlns:a16="http://schemas.microsoft.com/office/drawing/2014/main" id="{6A3B5F32-4AE3-46CA-9E9C-87ABD8945382}"/>
              </a:ext>
            </a:extLst>
          </p:cNvPr>
          <p:cNvCxnSpPr>
            <a:cxnSpLocks/>
          </p:cNvCxnSpPr>
          <p:nvPr/>
        </p:nvCxnSpPr>
        <p:spPr>
          <a:xfrm flipH="1" flipV="1">
            <a:off x="3887632" y="3923545"/>
            <a:ext cx="2150909" cy="236395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DFE5EE57-5B1B-4B0E-9DA5-8294BFFEE87B}"/>
              </a:ext>
            </a:extLst>
          </p:cNvPr>
          <p:cNvCxnSpPr>
            <a:cxnSpLocks/>
          </p:cNvCxnSpPr>
          <p:nvPr/>
        </p:nvCxnSpPr>
        <p:spPr>
          <a:xfrm flipH="1" flipV="1">
            <a:off x="5136081" y="1567752"/>
            <a:ext cx="2150909" cy="236395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F20FCBA2-E772-4D23-B253-6AEB836952A4}"/>
              </a:ext>
            </a:extLst>
          </p:cNvPr>
          <p:cNvCxnSpPr>
            <a:cxnSpLocks/>
          </p:cNvCxnSpPr>
          <p:nvPr/>
        </p:nvCxnSpPr>
        <p:spPr>
          <a:xfrm flipH="1" flipV="1">
            <a:off x="4457701" y="2607433"/>
            <a:ext cx="2150909" cy="236395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2165E7-8DF4-4A8B-9327-DBB4A7716C24}"/>
              </a:ext>
            </a:extLst>
          </p:cNvPr>
          <p:cNvCxnSpPr>
            <a:cxnSpLocks/>
          </p:cNvCxnSpPr>
          <p:nvPr/>
        </p:nvCxnSpPr>
        <p:spPr>
          <a:xfrm flipH="1" flipV="1">
            <a:off x="3534911" y="5025465"/>
            <a:ext cx="3068703" cy="33974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1B2C2184-DDB1-4938-8FE5-22E2305A104C}"/>
              </a:ext>
            </a:extLst>
          </p:cNvPr>
          <p:cNvCxnSpPr>
            <a:cxnSpLocks/>
          </p:cNvCxnSpPr>
          <p:nvPr/>
        </p:nvCxnSpPr>
        <p:spPr>
          <a:xfrm flipH="1" flipV="1">
            <a:off x="4615362" y="2404241"/>
            <a:ext cx="3068703" cy="33974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6FD20943-7383-4DFD-BA48-7DD572D53825}"/>
              </a:ext>
            </a:extLst>
          </p:cNvPr>
          <p:cNvCxnSpPr>
            <a:cxnSpLocks/>
          </p:cNvCxnSpPr>
          <p:nvPr/>
        </p:nvCxnSpPr>
        <p:spPr>
          <a:xfrm flipH="1" flipV="1">
            <a:off x="4411353" y="3723861"/>
            <a:ext cx="3068703" cy="33974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5909295" y="2371177"/>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Straight Arrow Connector 49">
            <a:extLst>
              <a:ext uri="{FF2B5EF4-FFF2-40B4-BE49-F238E27FC236}">
                <a16:creationId xmlns:a16="http://schemas.microsoft.com/office/drawing/2014/main" id="{B6B04110-B2DA-48A3-9F4C-812C9A0CFA46}"/>
              </a:ext>
            </a:extLst>
          </p:cNvPr>
          <p:cNvCxnSpPr>
            <a:cxnSpLocks/>
          </p:cNvCxnSpPr>
          <p:nvPr/>
        </p:nvCxnSpPr>
        <p:spPr>
          <a:xfrm flipH="1">
            <a:off x="6071447" y="2615589"/>
            <a:ext cx="310030" cy="2651760"/>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B817D20F-8A8A-4E7B-9426-7E000259756D}"/>
              </a:ext>
            </a:extLst>
          </p:cNvPr>
          <p:cNvCxnSpPr>
            <a:cxnSpLocks/>
          </p:cNvCxnSpPr>
          <p:nvPr/>
        </p:nvCxnSpPr>
        <p:spPr>
          <a:xfrm flipH="1">
            <a:off x="5313596" y="3163199"/>
            <a:ext cx="1239062" cy="2303834"/>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008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15DCB857-F455-4E29-988E-8D60816E8B3A}"/>
              </a:ext>
            </a:extLst>
          </p:cNvPr>
          <p:cNvCxnSpPr>
            <a:cxnSpLocks/>
          </p:cNvCxnSpPr>
          <p:nvPr/>
        </p:nvCxnSpPr>
        <p:spPr>
          <a:xfrm flipV="1">
            <a:off x="5255555" y="2784284"/>
            <a:ext cx="1186624" cy="2444152"/>
          </a:xfrm>
          <a:prstGeom prst="line">
            <a:avLst/>
          </a:prstGeom>
          <a:ln w="38100" cap="flat" cmpd="sng" algn="ctr">
            <a:solidFill>
              <a:srgbClr val="00206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4125735-0541-4228-9567-0BB2C1EDB324}"/>
              </a:ext>
            </a:extLst>
          </p:cNvPr>
          <p:cNvCxnSpPr>
            <a:cxnSpLocks/>
          </p:cNvCxnSpPr>
          <p:nvPr/>
        </p:nvCxnSpPr>
        <p:spPr>
          <a:xfrm flipV="1">
            <a:off x="5662293" y="3237704"/>
            <a:ext cx="1038065" cy="2160370"/>
          </a:xfrm>
          <a:prstGeom prst="line">
            <a:avLst/>
          </a:prstGeom>
          <a:ln w="38100" cap="flat" cmpd="sng" algn="ctr">
            <a:solidFill>
              <a:srgbClr val="00206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0F31705F-3D49-40A2-B2BE-FBF09B28F622}"/>
              </a:ext>
            </a:extLst>
          </p:cNvPr>
          <p:cNvCxnSpPr>
            <a:cxnSpLocks/>
          </p:cNvCxnSpPr>
          <p:nvPr/>
        </p:nvCxnSpPr>
        <p:spPr>
          <a:xfrm flipH="1">
            <a:off x="5798457" y="3294177"/>
            <a:ext cx="1062643" cy="2208579"/>
          </a:xfrm>
          <a:prstGeom prst="line">
            <a:avLst/>
          </a:prstGeom>
          <a:ln w="38100" cap="flat" cmpd="sng" algn="ctr">
            <a:solidFill>
              <a:srgbClr val="FF000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249D8C43-A5D9-4761-AC4E-58FD17F5FE4C}"/>
              </a:ext>
            </a:extLst>
          </p:cNvPr>
          <p:cNvCxnSpPr>
            <a:cxnSpLocks/>
          </p:cNvCxnSpPr>
          <p:nvPr/>
        </p:nvCxnSpPr>
        <p:spPr>
          <a:xfrm flipH="1">
            <a:off x="5047116" y="2953922"/>
            <a:ext cx="1062643" cy="2208579"/>
          </a:xfrm>
          <a:prstGeom prst="line">
            <a:avLst/>
          </a:prstGeom>
          <a:ln w="38100" cap="flat" cmpd="sng" algn="ctr">
            <a:solidFill>
              <a:srgbClr val="FF000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709837" y="2372109"/>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3712503" y="4594056"/>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608021"/>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4221021" y="3549580"/>
            <a:ext cx="1862882" cy="338554"/>
          </a:xfrm>
          <a:prstGeom prst="rect">
            <a:avLst/>
          </a:prstGeom>
          <a:noFill/>
        </p:spPr>
        <p:txBody>
          <a:bodyPr wrap="none" rtlCol="0">
            <a:spAutoFit/>
          </a:bodyPr>
          <a:lstStyle/>
          <a:p>
            <a:r>
              <a:rPr lang="en-US" sz="1600" dirty="0">
                <a:effectLst>
                  <a:outerShdw blurRad="50800" dist="38100" dir="2700000" algn="tl" rotWithShape="0">
                    <a:prstClr val="black">
                      <a:alpha val="40000"/>
                    </a:prstClr>
                  </a:outerShdw>
                </a:effectLst>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6900530" y="3742660"/>
            <a:ext cx="935667" cy="2184991"/>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5" name="Isosceles Triangle 54">
            <a:extLst>
              <a:ext uri="{FF2B5EF4-FFF2-40B4-BE49-F238E27FC236}">
                <a16:creationId xmlns:a16="http://schemas.microsoft.com/office/drawing/2014/main" id="{230E5BE1-DBA1-4D38-8D94-A24882E9BB2F}"/>
              </a:ext>
            </a:extLst>
          </p:cNvPr>
          <p:cNvSpPr/>
          <p:nvPr/>
        </p:nvSpPr>
        <p:spPr>
          <a:xfrm>
            <a:off x="6563198" y="3046340"/>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Diamond 55">
            <a:extLst>
              <a:ext uri="{FF2B5EF4-FFF2-40B4-BE49-F238E27FC236}">
                <a16:creationId xmlns:a16="http://schemas.microsoft.com/office/drawing/2014/main" id="{4057C949-3808-4A21-979D-29C51813D17C}"/>
              </a:ext>
            </a:extLst>
          </p:cNvPr>
          <p:cNvSpPr/>
          <p:nvPr/>
        </p:nvSpPr>
        <p:spPr>
          <a:xfrm>
            <a:off x="5667122" y="5360749"/>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4B254AF-2293-42A5-9687-C0F43F94D12B}"/>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25" name="Rectangle 24">
                <a:extLst>
                  <a:ext uri="{FF2B5EF4-FFF2-40B4-BE49-F238E27FC236}">
                    <a16:creationId xmlns:a16="http://schemas.microsoft.com/office/drawing/2014/main" id="{C4B254AF-2293-42A5-9687-C0F43F94D12B}"/>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p:sp>
        <p:nvSpPr>
          <p:cNvPr id="26" name="Isosceles Triangle 25">
            <a:extLst>
              <a:ext uri="{FF2B5EF4-FFF2-40B4-BE49-F238E27FC236}">
                <a16:creationId xmlns:a16="http://schemas.microsoft.com/office/drawing/2014/main" id="{241C92D6-ECD1-456E-B5DE-BC8D8CB01C20}"/>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itle 1">
            <a:extLst>
              <a:ext uri="{FF2B5EF4-FFF2-40B4-BE49-F238E27FC236}">
                <a16:creationId xmlns:a16="http://schemas.microsoft.com/office/drawing/2014/main" id="{66832D6A-1E61-405A-A118-CE526C5C5711}"/>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F20B9C76-3814-4AE0-98A0-7D4F724635F3}"/>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31" name="Rectangle 30">
                <a:extLst>
                  <a:ext uri="{FF2B5EF4-FFF2-40B4-BE49-F238E27FC236}">
                    <a16:creationId xmlns:a16="http://schemas.microsoft.com/office/drawing/2014/main" id="{F20B9C76-3814-4AE0-98A0-7D4F724635F3}"/>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1D421B8-13E1-46C9-BD1A-2E71E1D7E1C3}"/>
                  </a:ext>
                </a:extLst>
              </p:cNvPr>
              <p:cNvSpPr/>
              <p:nvPr/>
            </p:nvSpPr>
            <p:spPr>
              <a:xfrm>
                <a:off x="7199772" y="4881726"/>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27" name="Rectangle 26">
                <a:extLst>
                  <a:ext uri="{FF2B5EF4-FFF2-40B4-BE49-F238E27FC236}">
                    <a16:creationId xmlns:a16="http://schemas.microsoft.com/office/drawing/2014/main" id="{C1D421B8-13E1-46C9-BD1A-2E71E1D7E1C3}"/>
                  </a:ext>
                </a:extLst>
              </p:cNvPr>
              <p:cNvSpPr>
                <a:spLocks noRot="1" noChangeAspect="1" noMove="1" noResize="1" noEditPoints="1" noAdjustHandles="1" noChangeArrowheads="1" noChangeShapeType="1" noTextEdit="1"/>
              </p:cNvSpPr>
              <p:nvPr/>
            </p:nvSpPr>
            <p:spPr>
              <a:xfrm>
                <a:off x="7199772" y="4881726"/>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A702C49-3E7B-4B41-BB99-809938DFB2EC}"/>
                  </a:ext>
                </a:extLst>
              </p:cNvPr>
              <p:cNvSpPr/>
              <p:nvPr/>
            </p:nvSpPr>
            <p:spPr>
              <a:xfrm>
                <a:off x="3110140" y="2168805"/>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32" name="Rectangle 31">
                <a:extLst>
                  <a:ext uri="{FF2B5EF4-FFF2-40B4-BE49-F238E27FC236}">
                    <a16:creationId xmlns:a16="http://schemas.microsoft.com/office/drawing/2014/main" id="{CA702C49-3E7B-4B41-BB99-809938DFB2EC}"/>
                  </a:ext>
                </a:extLst>
              </p:cNvPr>
              <p:cNvSpPr>
                <a:spLocks noRot="1" noChangeAspect="1" noMove="1" noResize="1" noEditPoints="1" noAdjustHandles="1" noChangeArrowheads="1" noChangeShapeType="1" noTextEdit="1"/>
              </p:cNvSpPr>
              <p:nvPr/>
            </p:nvSpPr>
            <p:spPr>
              <a:xfrm>
                <a:off x="3110140" y="2168805"/>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075EED1-F71C-45D7-9B94-2D1B38CECC9A}"/>
                  </a:ext>
                </a:extLst>
              </p:cNvPr>
              <p:cNvSpPr/>
              <p:nvPr/>
            </p:nvSpPr>
            <p:spPr>
              <a:xfrm>
                <a:off x="3188303" y="3349525"/>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33" name="Rectangle 32">
                <a:extLst>
                  <a:ext uri="{FF2B5EF4-FFF2-40B4-BE49-F238E27FC236}">
                    <a16:creationId xmlns:a16="http://schemas.microsoft.com/office/drawing/2014/main" id="{9075EED1-F71C-45D7-9B94-2D1B38CECC9A}"/>
                  </a:ext>
                </a:extLst>
              </p:cNvPr>
              <p:cNvSpPr>
                <a:spLocks noRot="1" noChangeAspect="1" noMove="1" noResize="1" noEditPoints="1" noAdjustHandles="1" noChangeArrowheads="1" noChangeShapeType="1" noTextEdit="1"/>
              </p:cNvSpPr>
              <p:nvPr/>
            </p:nvSpPr>
            <p:spPr>
              <a:xfrm>
                <a:off x="3188303" y="3349525"/>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6FCE7881-FE79-428F-A571-68A1FA7CC316}"/>
                  </a:ext>
                </a:extLst>
              </p:cNvPr>
              <p:cNvSpPr/>
              <p:nvPr/>
            </p:nvSpPr>
            <p:spPr>
              <a:xfrm>
                <a:off x="3097316" y="4672921"/>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34" name="Rectangle 33">
                <a:extLst>
                  <a:ext uri="{FF2B5EF4-FFF2-40B4-BE49-F238E27FC236}">
                    <a16:creationId xmlns:a16="http://schemas.microsoft.com/office/drawing/2014/main" id="{6FCE7881-FE79-428F-A571-68A1FA7CC316}"/>
                  </a:ext>
                </a:extLst>
              </p:cNvPr>
              <p:cNvSpPr>
                <a:spLocks noRot="1" noChangeAspect="1" noMove="1" noResize="1" noEditPoints="1" noAdjustHandles="1" noChangeArrowheads="1" noChangeShapeType="1" noTextEdit="1"/>
              </p:cNvSpPr>
              <p:nvPr/>
            </p:nvSpPr>
            <p:spPr>
              <a:xfrm>
                <a:off x="3097316" y="4672921"/>
                <a:ext cx="1242456" cy="369332"/>
              </a:xfrm>
              <a:prstGeom prst="rect">
                <a:avLst/>
              </a:prstGeom>
              <a:blipFill>
                <a:blip r:embed="rId8"/>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9E6F33B5-A1D6-4364-8738-CBABE337A982}"/>
              </a:ext>
            </a:extLst>
          </p:cNvPr>
          <p:cNvSpPr/>
          <p:nvPr/>
        </p:nvSpPr>
        <p:spPr>
          <a:xfrm>
            <a:off x="507915" y="2339392"/>
            <a:ext cx="2527244" cy="3139321"/>
          </a:xfrm>
          <a:prstGeom prst="rect">
            <a:avLst/>
          </a:prstGeom>
        </p:spPr>
        <p:txBody>
          <a:bodyPr wrap="square">
            <a:spAutoFit/>
          </a:bodyPr>
          <a:lstStyle/>
          <a:p>
            <a:pPr fontAlgn="base"/>
            <a:r>
              <a:rPr lang="en-US" dirty="0">
                <a:solidFill>
                  <a:srgbClr val="444444"/>
                </a:solidFill>
                <a:latin typeface="&amp;quot"/>
              </a:rPr>
              <a:t>At each new </a:t>
            </a:r>
            <a:r>
              <a:rPr lang="en-US" dirty="0" err="1">
                <a:solidFill>
                  <a:srgbClr val="444444"/>
                </a:solidFill>
                <a:latin typeface="&amp;quot"/>
              </a:rPr>
              <a:t>datapoint</a:t>
            </a:r>
            <a:endParaRPr lang="en-US" dirty="0">
              <a:solidFill>
                <a:srgbClr val="444444"/>
              </a:solidFill>
              <a:latin typeface="&amp;quot"/>
            </a:endParaRPr>
          </a:p>
          <a:p>
            <a:pPr marL="342900" indent="-342900" fontAlgn="base">
              <a:buFont typeface="+mj-lt"/>
              <a:buAutoNum type="arabicPeriod"/>
            </a:pPr>
            <a:r>
              <a:rPr lang="en-US" dirty="0">
                <a:solidFill>
                  <a:srgbClr val="444444"/>
                </a:solidFill>
                <a:latin typeface="&amp;quot"/>
              </a:rPr>
              <a:t>Select two hyperplanes which separate the data point with no points between them</a:t>
            </a:r>
          </a:p>
          <a:p>
            <a:pPr marL="342900" indent="-342900" fontAlgn="base">
              <a:buFont typeface="+mj-lt"/>
              <a:buAutoNum type="arabicPeriod"/>
            </a:pPr>
            <a:r>
              <a:rPr lang="en-US" dirty="0">
                <a:solidFill>
                  <a:srgbClr val="444444"/>
                </a:solidFill>
                <a:latin typeface="&amp;quot"/>
              </a:rPr>
              <a:t>maximize their distance (the margin)</a:t>
            </a:r>
          </a:p>
          <a:p>
            <a:pPr marL="342900" indent="-342900" fontAlgn="base">
              <a:buFont typeface="+mj-lt"/>
              <a:buAutoNum type="arabicPeriod"/>
            </a:pPr>
            <a:r>
              <a:rPr lang="en-US" dirty="0">
                <a:solidFill>
                  <a:srgbClr val="444444"/>
                </a:solidFill>
                <a:latin typeface="&amp;quot"/>
              </a:rPr>
              <a:t>Half the distance is the optimal hyperplane</a:t>
            </a:r>
            <a:endParaRPr lang="en-US" b="0" i="0" u="none" strike="noStrike" dirty="0">
              <a:solidFill>
                <a:srgbClr val="444444"/>
              </a:solidFill>
              <a:effectLst/>
              <a:latin typeface="&amp;quot"/>
            </a:endParaRPr>
          </a:p>
        </p:txBody>
      </p:sp>
      <p:cxnSp>
        <p:nvCxnSpPr>
          <p:cNvPr id="38" name="Straight Connector 37">
            <a:extLst>
              <a:ext uri="{FF2B5EF4-FFF2-40B4-BE49-F238E27FC236}">
                <a16:creationId xmlns:a16="http://schemas.microsoft.com/office/drawing/2014/main" id="{B0BD1AAF-29C4-45BE-AB3C-7456D85BB048}"/>
              </a:ext>
            </a:extLst>
          </p:cNvPr>
          <p:cNvCxnSpPr>
            <a:cxnSpLocks/>
            <a:endCxn id="26" idx="3"/>
          </p:cNvCxnSpPr>
          <p:nvPr/>
        </p:nvCxnSpPr>
        <p:spPr>
          <a:xfrm flipV="1">
            <a:off x="4859831" y="2645497"/>
            <a:ext cx="1186624" cy="2444152"/>
          </a:xfrm>
          <a:prstGeom prst="line">
            <a:avLst/>
          </a:prstGeom>
          <a:ln w="38100" cap="flat" cmpd="sng" algn="ctr">
            <a:solidFill>
              <a:srgbClr val="00206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7555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264793" y="2652823"/>
            <a:ext cx="4102644" cy="1789449"/>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264793" y="4570452"/>
            <a:ext cx="3105310" cy="1333537"/>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708448"/>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9A4697F6-DDD8-4959-905B-01FF62F424C5}"/>
              </a:ext>
            </a:extLst>
          </p:cNvPr>
          <p:cNvSpPr/>
          <p:nvPr/>
        </p:nvSpPr>
        <p:spPr>
          <a:xfrm>
            <a:off x="5189824" y="2943561"/>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Isosceles Triangle 13">
            <a:extLst>
              <a:ext uri="{FF2B5EF4-FFF2-40B4-BE49-F238E27FC236}">
                <a16:creationId xmlns:a16="http://schemas.microsoft.com/office/drawing/2014/main" id="{1BE06437-5977-4F52-8DCD-DE2BDFFE7DB3}"/>
              </a:ext>
            </a:extLst>
          </p:cNvPr>
          <p:cNvSpPr/>
          <p:nvPr/>
        </p:nvSpPr>
        <p:spPr>
          <a:xfrm>
            <a:off x="6894580" y="33724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638C7AA-CFB6-4C44-9CB0-4A582EAA0A06}"/>
              </a:ext>
            </a:extLst>
          </p:cNvPr>
          <p:cNvSpPr/>
          <p:nvPr/>
        </p:nvSpPr>
        <p:spPr>
          <a:xfrm>
            <a:off x="6563198" y="304634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E2BF9695-46B8-478D-8816-C4AF7E96C673}"/>
              </a:ext>
            </a:extLst>
          </p:cNvPr>
          <p:cNvSpPr/>
          <p:nvPr/>
        </p:nvSpPr>
        <p:spPr>
          <a:xfrm>
            <a:off x="4435517" y="4570452"/>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56D11C05-4AC9-4945-8BA8-502C9D356CD8}"/>
              </a:ext>
            </a:extLst>
          </p:cNvPr>
          <p:cNvSpPr/>
          <p:nvPr/>
        </p:nvSpPr>
        <p:spPr>
          <a:xfrm>
            <a:off x="5667122" y="5355433"/>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7A3BADCE-D296-4F76-9706-9278698BE0B4}"/>
              </a:ext>
            </a:extLst>
          </p:cNvPr>
          <p:cNvSpPr/>
          <p:nvPr/>
        </p:nvSpPr>
        <p:spPr>
          <a:xfrm>
            <a:off x="5349917" y="49904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5234622" y="4126701"/>
            <a:ext cx="1862882" cy="338554"/>
          </a:xfrm>
          <a:prstGeom prst="rect">
            <a:avLst/>
          </a:prstGeom>
          <a:noFill/>
        </p:spPr>
        <p:txBody>
          <a:bodyPr wrap="none" rtlCol="0">
            <a:spAutoFit/>
          </a:bodyPr>
          <a:lstStyle/>
          <a:p>
            <a:r>
              <a:rPr lang="en-US" sz="1600" dirty="0">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6943060" y="4178595"/>
            <a:ext cx="714882" cy="1521928"/>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1" name="Isosceles Triangle 30">
            <a:extLst>
              <a:ext uri="{FF2B5EF4-FFF2-40B4-BE49-F238E27FC236}">
                <a16:creationId xmlns:a16="http://schemas.microsoft.com/office/drawing/2014/main" id="{D38C1B92-AF0C-49B8-AFA4-34FCC44F4100}"/>
              </a:ext>
            </a:extLst>
          </p:cNvPr>
          <p:cNvSpPr/>
          <p:nvPr/>
        </p:nvSpPr>
        <p:spPr>
          <a:xfrm>
            <a:off x="5342224" y="274740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65E4A848-9990-4DCE-B0FA-C34D2D1E08C6}"/>
              </a:ext>
            </a:extLst>
          </p:cNvPr>
          <p:cNvSpPr/>
          <p:nvPr/>
        </p:nvSpPr>
        <p:spPr>
          <a:xfrm>
            <a:off x="6019437" y="280640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iamond 34">
            <a:extLst>
              <a:ext uri="{FF2B5EF4-FFF2-40B4-BE49-F238E27FC236}">
                <a16:creationId xmlns:a16="http://schemas.microsoft.com/office/drawing/2014/main" id="{58C84E60-80CF-4C89-9DC5-D25438E340E8}"/>
              </a:ext>
            </a:extLst>
          </p:cNvPr>
          <p:cNvSpPr/>
          <p:nvPr/>
        </p:nvSpPr>
        <p:spPr>
          <a:xfrm>
            <a:off x="5882277"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833C5932-04E0-4F74-8A03-96EBA1EE6401}"/>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itle 1">
            <a:extLst>
              <a:ext uri="{FF2B5EF4-FFF2-40B4-BE49-F238E27FC236}">
                <a16:creationId xmlns:a16="http://schemas.microsoft.com/office/drawing/2014/main" id="{DD3D927B-0385-4CFA-B8BA-F26C9FE7AAD8}"/>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A285B3C-46CC-4807-AF56-4FCF46ECBEC5}"/>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40" name="Rectangle 39">
                <a:extLst>
                  <a:ext uri="{FF2B5EF4-FFF2-40B4-BE49-F238E27FC236}">
                    <a16:creationId xmlns:a16="http://schemas.microsoft.com/office/drawing/2014/main" id="{EA285B3C-46CC-4807-AF56-4FCF46ECBEC5}"/>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8B9ED4B-AD97-4F03-94E0-2FF3821BC549}"/>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41" name="Rectangle 40">
                <a:extLst>
                  <a:ext uri="{FF2B5EF4-FFF2-40B4-BE49-F238E27FC236}">
                    <a16:creationId xmlns:a16="http://schemas.microsoft.com/office/drawing/2014/main" id="{C8B9ED4B-AD97-4F03-94E0-2FF3821BC549}"/>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060D632A-31E5-4274-A1ED-5E9442C98E9B}"/>
                  </a:ext>
                </a:extLst>
              </p:cNvPr>
              <p:cNvSpPr/>
              <p:nvPr/>
            </p:nvSpPr>
            <p:spPr>
              <a:xfrm>
                <a:off x="7157266" y="4963378"/>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42" name="Rectangle 41">
                <a:extLst>
                  <a:ext uri="{FF2B5EF4-FFF2-40B4-BE49-F238E27FC236}">
                    <a16:creationId xmlns:a16="http://schemas.microsoft.com/office/drawing/2014/main" id="{060D632A-31E5-4274-A1ED-5E9442C98E9B}"/>
                  </a:ext>
                </a:extLst>
              </p:cNvPr>
              <p:cNvSpPr>
                <a:spLocks noRot="1" noChangeAspect="1" noMove="1" noResize="1" noEditPoints="1" noAdjustHandles="1" noChangeArrowheads="1" noChangeShapeType="1" noTextEdit="1"/>
              </p:cNvSpPr>
              <p:nvPr/>
            </p:nvSpPr>
            <p:spPr>
              <a:xfrm>
                <a:off x="7157266" y="4963378"/>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5AC20431-29E8-4CA5-B84A-5F0FF57364ED}"/>
                  </a:ext>
                </a:extLst>
              </p:cNvPr>
              <p:cNvSpPr/>
              <p:nvPr/>
            </p:nvSpPr>
            <p:spPr>
              <a:xfrm>
                <a:off x="3110140" y="2482529"/>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3" name="Rectangle 42">
                <a:extLst>
                  <a:ext uri="{FF2B5EF4-FFF2-40B4-BE49-F238E27FC236}">
                    <a16:creationId xmlns:a16="http://schemas.microsoft.com/office/drawing/2014/main" id="{5AC20431-29E8-4CA5-B84A-5F0FF57364ED}"/>
                  </a:ext>
                </a:extLst>
              </p:cNvPr>
              <p:cNvSpPr>
                <a:spLocks noRot="1" noChangeAspect="1" noMove="1" noResize="1" noEditPoints="1" noAdjustHandles="1" noChangeArrowheads="1" noChangeShapeType="1" noTextEdit="1"/>
              </p:cNvSpPr>
              <p:nvPr/>
            </p:nvSpPr>
            <p:spPr>
              <a:xfrm>
                <a:off x="3110140" y="2482529"/>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41C6709-B262-4C51-9079-5F4604351294}"/>
                  </a:ext>
                </a:extLst>
              </p:cNvPr>
              <p:cNvSpPr/>
              <p:nvPr/>
            </p:nvSpPr>
            <p:spPr>
              <a:xfrm>
                <a:off x="3188303" y="3452471"/>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44" name="Rectangle 43">
                <a:extLst>
                  <a:ext uri="{FF2B5EF4-FFF2-40B4-BE49-F238E27FC236}">
                    <a16:creationId xmlns:a16="http://schemas.microsoft.com/office/drawing/2014/main" id="{E41C6709-B262-4C51-9079-5F4604351294}"/>
                  </a:ext>
                </a:extLst>
              </p:cNvPr>
              <p:cNvSpPr>
                <a:spLocks noRot="1" noChangeAspect="1" noMove="1" noResize="1" noEditPoints="1" noAdjustHandles="1" noChangeArrowheads="1" noChangeShapeType="1" noTextEdit="1"/>
              </p:cNvSpPr>
              <p:nvPr/>
            </p:nvSpPr>
            <p:spPr>
              <a:xfrm>
                <a:off x="3188303" y="3452471"/>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65BC75ED-B158-4B44-AA78-8494D810CE46}"/>
                  </a:ext>
                </a:extLst>
              </p:cNvPr>
              <p:cNvSpPr/>
              <p:nvPr/>
            </p:nvSpPr>
            <p:spPr>
              <a:xfrm>
                <a:off x="3097316" y="4394355"/>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5" name="Rectangle 44">
                <a:extLst>
                  <a:ext uri="{FF2B5EF4-FFF2-40B4-BE49-F238E27FC236}">
                    <a16:creationId xmlns:a16="http://schemas.microsoft.com/office/drawing/2014/main" id="{65BC75ED-B158-4B44-AA78-8494D810CE46}"/>
                  </a:ext>
                </a:extLst>
              </p:cNvPr>
              <p:cNvSpPr>
                <a:spLocks noRot="1" noChangeAspect="1" noMove="1" noResize="1" noEditPoints="1" noAdjustHandles="1" noChangeArrowheads="1" noChangeShapeType="1" noTextEdit="1"/>
              </p:cNvSpPr>
              <p:nvPr/>
            </p:nvSpPr>
            <p:spPr>
              <a:xfrm>
                <a:off x="3097316" y="4394355"/>
                <a:ext cx="1242456" cy="369332"/>
              </a:xfrm>
              <a:prstGeom prst="rect">
                <a:avLst/>
              </a:prstGeom>
              <a:blipFill>
                <a:blip r:embed="rId8"/>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0185B11-A0F8-499A-B836-F37E598F2977}"/>
              </a:ext>
            </a:extLst>
          </p:cNvPr>
          <p:cNvSpPr/>
          <p:nvPr/>
        </p:nvSpPr>
        <p:spPr>
          <a:xfrm>
            <a:off x="507915" y="2339392"/>
            <a:ext cx="2527244" cy="3139321"/>
          </a:xfrm>
          <a:prstGeom prst="rect">
            <a:avLst/>
          </a:prstGeom>
        </p:spPr>
        <p:txBody>
          <a:bodyPr wrap="square">
            <a:spAutoFit/>
          </a:bodyPr>
          <a:lstStyle/>
          <a:p>
            <a:pPr fontAlgn="base"/>
            <a:r>
              <a:rPr lang="en-US" dirty="0">
                <a:solidFill>
                  <a:srgbClr val="444444"/>
                </a:solidFill>
                <a:latin typeface="&amp;quot"/>
              </a:rPr>
              <a:t>At each new </a:t>
            </a:r>
            <a:r>
              <a:rPr lang="en-US" dirty="0" err="1">
                <a:solidFill>
                  <a:srgbClr val="444444"/>
                </a:solidFill>
                <a:latin typeface="&amp;quot"/>
              </a:rPr>
              <a:t>datapoint</a:t>
            </a:r>
            <a:endParaRPr lang="en-US" dirty="0">
              <a:solidFill>
                <a:srgbClr val="444444"/>
              </a:solidFill>
              <a:latin typeface="&amp;quot"/>
            </a:endParaRPr>
          </a:p>
          <a:p>
            <a:pPr marL="342900" indent="-342900" fontAlgn="base">
              <a:buFont typeface="+mj-lt"/>
              <a:buAutoNum type="arabicPeriod"/>
            </a:pPr>
            <a:r>
              <a:rPr lang="en-US" dirty="0">
                <a:solidFill>
                  <a:srgbClr val="444444"/>
                </a:solidFill>
                <a:latin typeface="&amp;quot"/>
              </a:rPr>
              <a:t>Select two hyperplanes which separate the </a:t>
            </a:r>
            <a:r>
              <a:rPr lang="en-US" dirty="0" err="1">
                <a:solidFill>
                  <a:srgbClr val="444444"/>
                </a:solidFill>
                <a:latin typeface="&amp;quot"/>
              </a:rPr>
              <a:t>datapoint</a:t>
            </a:r>
            <a:r>
              <a:rPr lang="en-US" dirty="0">
                <a:solidFill>
                  <a:srgbClr val="444444"/>
                </a:solidFill>
                <a:latin typeface="&amp;quot"/>
              </a:rPr>
              <a:t> with no points between them</a:t>
            </a:r>
          </a:p>
          <a:p>
            <a:pPr marL="342900" indent="-342900" fontAlgn="base">
              <a:buFont typeface="+mj-lt"/>
              <a:buAutoNum type="arabicPeriod"/>
            </a:pPr>
            <a:r>
              <a:rPr lang="en-US" dirty="0">
                <a:solidFill>
                  <a:srgbClr val="444444"/>
                </a:solidFill>
                <a:latin typeface="&amp;quot"/>
              </a:rPr>
              <a:t>maximize their distance (the margin)</a:t>
            </a:r>
          </a:p>
          <a:p>
            <a:pPr marL="342900" indent="-342900" fontAlgn="base">
              <a:buFont typeface="+mj-lt"/>
              <a:buAutoNum type="arabicPeriod"/>
            </a:pPr>
            <a:r>
              <a:rPr lang="en-US" dirty="0">
                <a:solidFill>
                  <a:srgbClr val="444444"/>
                </a:solidFill>
                <a:latin typeface="&amp;quot"/>
              </a:rPr>
              <a:t>Half the distance is the optimal hyperplane</a:t>
            </a:r>
            <a:endParaRPr lang="en-US" b="0" i="0" u="none" strike="noStrike" dirty="0">
              <a:solidFill>
                <a:srgbClr val="444444"/>
              </a:solidFill>
              <a:effectLst/>
              <a:latin typeface="&amp;quot"/>
            </a:endParaRPr>
          </a:p>
        </p:txBody>
      </p:sp>
    </p:spTree>
    <p:extLst>
      <p:ext uri="{BB962C8B-B14F-4D97-AF65-F5344CB8AC3E}">
        <p14:creationId xmlns:p14="http://schemas.microsoft.com/office/powerpoint/2010/main" val="121191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465289" y="3121714"/>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371722" y="4089014"/>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612755"/>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9A4697F6-DDD8-4959-905B-01FF62F424C5}"/>
              </a:ext>
            </a:extLst>
          </p:cNvPr>
          <p:cNvSpPr/>
          <p:nvPr/>
        </p:nvSpPr>
        <p:spPr>
          <a:xfrm>
            <a:off x="5189824" y="29435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BE06437-5977-4F52-8DCD-DE2BDFFE7DB3}"/>
              </a:ext>
            </a:extLst>
          </p:cNvPr>
          <p:cNvSpPr/>
          <p:nvPr/>
        </p:nvSpPr>
        <p:spPr>
          <a:xfrm>
            <a:off x="6894580" y="33724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62A68C5-355F-4B2E-973A-DF94120FA904}"/>
              </a:ext>
            </a:extLst>
          </p:cNvPr>
          <p:cNvSpPr/>
          <p:nvPr/>
        </p:nvSpPr>
        <p:spPr>
          <a:xfrm>
            <a:off x="6098909" y="3709105"/>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Isosceles Triangle 16">
            <a:extLst>
              <a:ext uri="{FF2B5EF4-FFF2-40B4-BE49-F238E27FC236}">
                <a16:creationId xmlns:a16="http://schemas.microsoft.com/office/drawing/2014/main" id="{6E3110C2-86C1-4F4D-9DB1-DB4BDDB4ACDD}"/>
              </a:ext>
            </a:extLst>
          </p:cNvPr>
          <p:cNvSpPr/>
          <p:nvPr/>
        </p:nvSpPr>
        <p:spPr>
          <a:xfrm>
            <a:off x="6725225" y="3825612"/>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638C7AA-CFB6-4C44-9CB0-4A582EAA0A06}"/>
              </a:ext>
            </a:extLst>
          </p:cNvPr>
          <p:cNvSpPr/>
          <p:nvPr/>
        </p:nvSpPr>
        <p:spPr>
          <a:xfrm>
            <a:off x="6563198" y="304634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E2BF9695-46B8-478D-8816-C4AF7E96C673}"/>
              </a:ext>
            </a:extLst>
          </p:cNvPr>
          <p:cNvSpPr/>
          <p:nvPr/>
        </p:nvSpPr>
        <p:spPr>
          <a:xfrm>
            <a:off x="4435517" y="45704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56D11C05-4AC9-4945-8BA8-502C9D356CD8}"/>
              </a:ext>
            </a:extLst>
          </p:cNvPr>
          <p:cNvSpPr/>
          <p:nvPr/>
        </p:nvSpPr>
        <p:spPr>
          <a:xfrm>
            <a:off x="5667122" y="5355433"/>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84367E22-60F5-4C6F-8E2F-6F472BCE60C3}"/>
              </a:ext>
            </a:extLst>
          </p:cNvPr>
          <p:cNvSpPr/>
          <p:nvPr/>
        </p:nvSpPr>
        <p:spPr>
          <a:xfrm>
            <a:off x="6101288" y="49071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23225DA3-6E42-4E29-8689-B3D93D46AB06}"/>
              </a:ext>
            </a:extLst>
          </p:cNvPr>
          <p:cNvSpPr/>
          <p:nvPr/>
        </p:nvSpPr>
        <p:spPr>
          <a:xfrm>
            <a:off x="5045117" y="4297554"/>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Diamond 23">
            <a:extLst>
              <a:ext uri="{FF2B5EF4-FFF2-40B4-BE49-F238E27FC236}">
                <a16:creationId xmlns:a16="http://schemas.microsoft.com/office/drawing/2014/main" id="{3C752CDF-BCD3-49A8-AAB8-CBD9DB69BF40}"/>
              </a:ext>
            </a:extLst>
          </p:cNvPr>
          <p:cNvSpPr/>
          <p:nvPr/>
        </p:nvSpPr>
        <p:spPr>
          <a:xfrm>
            <a:off x="5800792" y="4624478"/>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7A3BADCE-D296-4F76-9706-9278698BE0B4}"/>
              </a:ext>
            </a:extLst>
          </p:cNvPr>
          <p:cNvSpPr/>
          <p:nvPr/>
        </p:nvSpPr>
        <p:spPr>
          <a:xfrm>
            <a:off x="5349917" y="49904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5234622" y="4031008"/>
            <a:ext cx="1862882" cy="338554"/>
          </a:xfrm>
          <a:prstGeom prst="rect">
            <a:avLst/>
          </a:prstGeom>
          <a:noFill/>
        </p:spPr>
        <p:txBody>
          <a:bodyPr wrap="none" rtlCol="0">
            <a:spAutoFit/>
          </a:bodyPr>
          <a:lstStyle/>
          <a:p>
            <a:r>
              <a:rPr lang="en-US" sz="1600" dirty="0">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7168900" y="4412512"/>
            <a:ext cx="358952" cy="852246"/>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3" name="Diamond 32">
            <a:extLst>
              <a:ext uri="{FF2B5EF4-FFF2-40B4-BE49-F238E27FC236}">
                <a16:creationId xmlns:a16="http://schemas.microsoft.com/office/drawing/2014/main" id="{0350AF0E-E45D-4144-B830-971A221413A9}"/>
              </a:ext>
            </a:extLst>
          </p:cNvPr>
          <p:cNvSpPr/>
          <p:nvPr/>
        </p:nvSpPr>
        <p:spPr>
          <a:xfrm>
            <a:off x="5882277"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Diamond 33">
            <a:extLst>
              <a:ext uri="{FF2B5EF4-FFF2-40B4-BE49-F238E27FC236}">
                <a16:creationId xmlns:a16="http://schemas.microsoft.com/office/drawing/2014/main" id="{77A5FFCF-5947-440D-AEAD-1A10C5877DD9}"/>
              </a:ext>
            </a:extLst>
          </p:cNvPr>
          <p:cNvSpPr/>
          <p:nvPr/>
        </p:nvSpPr>
        <p:spPr>
          <a:xfrm>
            <a:off x="6476582"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E63523E-05B2-4B35-975D-9F8E78040E65}"/>
              </a:ext>
            </a:extLst>
          </p:cNvPr>
          <p:cNvSpPr/>
          <p:nvPr/>
        </p:nvSpPr>
        <p:spPr>
          <a:xfrm>
            <a:off x="5342224" y="274740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E2F10B4-CB2B-4E35-B801-2433BCBE4931}"/>
              </a:ext>
            </a:extLst>
          </p:cNvPr>
          <p:cNvSpPr/>
          <p:nvPr/>
        </p:nvSpPr>
        <p:spPr>
          <a:xfrm>
            <a:off x="6019437" y="280640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22A19EC-CB7E-4EB9-B8B1-EC2A688808EC}"/>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Title 1">
            <a:extLst>
              <a:ext uri="{FF2B5EF4-FFF2-40B4-BE49-F238E27FC236}">
                <a16:creationId xmlns:a16="http://schemas.microsoft.com/office/drawing/2014/main" id="{5CBD73D4-82AC-46E2-8D62-6E753FD3E159}"/>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F0D95C43-FDCB-46B9-917B-D83B6DC54FB4}"/>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smtClean="0">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40" name="Rectangle 39">
                <a:extLst>
                  <a:ext uri="{FF2B5EF4-FFF2-40B4-BE49-F238E27FC236}">
                    <a16:creationId xmlns:a16="http://schemas.microsoft.com/office/drawing/2014/main" id="{F0D95C43-FDCB-46B9-917B-D83B6DC54FB4}"/>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F19765EE-6628-4B37-873C-BF4C2533732F}"/>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45" name="Rectangle 44">
                <a:extLst>
                  <a:ext uri="{FF2B5EF4-FFF2-40B4-BE49-F238E27FC236}">
                    <a16:creationId xmlns:a16="http://schemas.microsoft.com/office/drawing/2014/main" id="{F19765EE-6628-4B37-873C-BF4C2533732F}"/>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416411B5-A26C-453A-ADCD-5F18CD75A746}"/>
                  </a:ext>
                </a:extLst>
              </p:cNvPr>
              <p:cNvSpPr/>
              <p:nvPr/>
            </p:nvSpPr>
            <p:spPr>
              <a:xfrm>
                <a:off x="7200298" y="4823527"/>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46" name="Rectangle 45">
                <a:extLst>
                  <a:ext uri="{FF2B5EF4-FFF2-40B4-BE49-F238E27FC236}">
                    <a16:creationId xmlns:a16="http://schemas.microsoft.com/office/drawing/2014/main" id="{416411B5-A26C-453A-ADCD-5F18CD75A746}"/>
                  </a:ext>
                </a:extLst>
              </p:cNvPr>
              <p:cNvSpPr>
                <a:spLocks noRot="1" noChangeAspect="1" noMove="1" noResize="1" noEditPoints="1" noAdjustHandles="1" noChangeArrowheads="1" noChangeShapeType="1" noTextEdit="1"/>
              </p:cNvSpPr>
              <p:nvPr/>
            </p:nvSpPr>
            <p:spPr>
              <a:xfrm>
                <a:off x="7200298" y="4823527"/>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AAE1984B-A9C6-4DD1-A487-36B8F950A89D}"/>
                  </a:ext>
                </a:extLst>
              </p:cNvPr>
              <p:cNvSpPr/>
              <p:nvPr/>
            </p:nvSpPr>
            <p:spPr>
              <a:xfrm>
                <a:off x="3110140" y="2857974"/>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7" name="Rectangle 46">
                <a:extLst>
                  <a:ext uri="{FF2B5EF4-FFF2-40B4-BE49-F238E27FC236}">
                    <a16:creationId xmlns:a16="http://schemas.microsoft.com/office/drawing/2014/main" id="{AAE1984B-A9C6-4DD1-A487-36B8F950A89D}"/>
                  </a:ext>
                </a:extLst>
              </p:cNvPr>
              <p:cNvSpPr>
                <a:spLocks noRot="1" noChangeAspect="1" noMove="1" noResize="1" noEditPoints="1" noAdjustHandles="1" noChangeArrowheads="1" noChangeShapeType="1" noTextEdit="1"/>
              </p:cNvSpPr>
              <p:nvPr/>
            </p:nvSpPr>
            <p:spPr>
              <a:xfrm>
                <a:off x="3110140" y="2857974"/>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B786651C-13A5-4743-80F5-AFEBCB31D137}"/>
                  </a:ext>
                </a:extLst>
              </p:cNvPr>
              <p:cNvSpPr/>
              <p:nvPr/>
            </p:nvSpPr>
            <p:spPr>
              <a:xfrm>
                <a:off x="3188303" y="3404027"/>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48" name="Rectangle 47">
                <a:extLst>
                  <a:ext uri="{FF2B5EF4-FFF2-40B4-BE49-F238E27FC236}">
                    <a16:creationId xmlns:a16="http://schemas.microsoft.com/office/drawing/2014/main" id="{B786651C-13A5-4743-80F5-AFEBCB31D137}"/>
                  </a:ext>
                </a:extLst>
              </p:cNvPr>
              <p:cNvSpPr>
                <a:spLocks noRot="1" noChangeAspect="1" noMove="1" noResize="1" noEditPoints="1" noAdjustHandles="1" noChangeArrowheads="1" noChangeShapeType="1" noTextEdit="1"/>
              </p:cNvSpPr>
              <p:nvPr/>
            </p:nvSpPr>
            <p:spPr>
              <a:xfrm>
                <a:off x="3188303" y="3404027"/>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23C0CA2-BB30-404F-8B64-4E376D7A2930}"/>
                  </a:ext>
                </a:extLst>
              </p:cNvPr>
              <p:cNvSpPr/>
              <p:nvPr/>
            </p:nvSpPr>
            <p:spPr>
              <a:xfrm>
                <a:off x="3097316" y="3879625"/>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9" name="Rectangle 48">
                <a:extLst>
                  <a:ext uri="{FF2B5EF4-FFF2-40B4-BE49-F238E27FC236}">
                    <a16:creationId xmlns:a16="http://schemas.microsoft.com/office/drawing/2014/main" id="{323C0CA2-BB30-404F-8B64-4E376D7A2930}"/>
                  </a:ext>
                </a:extLst>
              </p:cNvPr>
              <p:cNvSpPr>
                <a:spLocks noRot="1" noChangeAspect="1" noMove="1" noResize="1" noEditPoints="1" noAdjustHandles="1" noChangeArrowheads="1" noChangeShapeType="1" noTextEdit="1"/>
              </p:cNvSpPr>
              <p:nvPr/>
            </p:nvSpPr>
            <p:spPr>
              <a:xfrm>
                <a:off x="3097316" y="3879625"/>
                <a:ext cx="124245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40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465289" y="3254618"/>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371722" y="3892313"/>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586175"/>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9A4697F6-DDD8-4959-905B-01FF62F424C5}"/>
              </a:ext>
            </a:extLst>
          </p:cNvPr>
          <p:cNvSpPr/>
          <p:nvPr/>
        </p:nvSpPr>
        <p:spPr>
          <a:xfrm>
            <a:off x="4897428" y="29435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BE06437-5977-4F52-8DCD-DE2BDFFE7DB3}"/>
              </a:ext>
            </a:extLst>
          </p:cNvPr>
          <p:cNvSpPr/>
          <p:nvPr/>
        </p:nvSpPr>
        <p:spPr>
          <a:xfrm>
            <a:off x="6894580" y="33724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62A68C5-355F-4B2E-973A-DF94120FA904}"/>
              </a:ext>
            </a:extLst>
          </p:cNvPr>
          <p:cNvSpPr/>
          <p:nvPr/>
        </p:nvSpPr>
        <p:spPr>
          <a:xfrm>
            <a:off x="6098909" y="370910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E3110C2-86C1-4F4D-9DB1-DB4BDDB4ACDD}"/>
              </a:ext>
            </a:extLst>
          </p:cNvPr>
          <p:cNvSpPr/>
          <p:nvPr/>
        </p:nvSpPr>
        <p:spPr>
          <a:xfrm>
            <a:off x="6725225" y="3825612"/>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638C7AA-CFB6-4C44-9CB0-4A582EAA0A06}"/>
              </a:ext>
            </a:extLst>
          </p:cNvPr>
          <p:cNvSpPr/>
          <p:nvPr/>
        </p:nvSpPr>
        <p:spPr>
          <a:xfrm>
            <a:off x="6563198" y="304634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E2BF9695-46B8-478D-8816-C4AF7E96C673}"/>
              </a:ext>
            </a:extLst>
          </p:cNvPr>
          <p:cNvSpPr/>
          <p:nvPr/>
        </p:nvSpPr>
        <p:spPr>
          <a:xfrm>
            <a:off x="4339932" y="4757326"/>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56D11C05-4AC9-4945-8BA8-502C9D356CD8}"/>
              </a:ext>
            </a:extLst>
          </p:cNvPr>
          <p:cNvSpPr/>
          <p:nvPr/>
        </p:nvSpPr>
        <p:spPr>
          <a:xfrm>
            <a:off x="5500706" y="540415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84367E22-60F5-4C6F-8E2F-6F472BCE60C3}"/>
              </a:ext>
            </a:extLst>
          </p:cNvPr>
          <p:cNvSpPr/>
          <p:nvPr/>
        </p:nvSpPr>
        <p:spPr>
          <a:xfrm>
            <a:off x="6101288" y="49071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541490" y="50912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23225DA3-6E42-4E29-8689-B3D93D46AB06}"/>
              </a:ext>
            </a:extLst>
          </p:cNvPr>
          <p:cNvSpPr/>
          <p:nvPr/>
        </p:nvSpPr>
        <p:spPr>
          <a:xfrm>
            <a:off x="5045117" y="429755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3C752CDF-BCD3-49A8-AAB8-CBD9DB69BF40}"/>
              </a:ext>
            </a:extLst>
          </p:cNvPr>
          <p:cNvSpPr/>
          <p:nvPr/>
        </p:nvSpPr>
        <p:spPr>
          <a:xfrm>
            <a:off x="5800792" y="462447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7A3BADCE-D296-4F76-9706-9278698BE0B4}"/>
              </a:ext>
            </a:extLst>
          </p:cNvPr>
          <p:cNvSpPr/>
          <p:nvPr/>
        </p:nvSpPr>
        <p:spPr>
          <a:xfrm>
            <a:off x="5349917" y="49904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5234622" y="4004428"/>
            <a:ext cx="1862882" cy="338554"/>
          </a:xfrm>
          <a:prstGeom prst="rect">
            <a:avLst/>
          </a:prstGeom>
          <a:noFill/>
        </p:spPr>
        <p:txBody>
          <a:bodyPr wrap="none" rtlCol="0">
            <a:spAutoFit/>
          </a:bodyPr>
          <a:lstStyle/>
          <a:p>
            <a:r>
              <a:rPr lang="en-US" sz="1600" dirty="0">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7211604" y="4571874"/>
            <a:ext cx="264935" cy="511966"/>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8" name="Diamond 27">
            <a:extLst>
              <a:ext uri="{FF2B5EF4-FFF2-40B4-BE49-F238E27FC236}">
                <a16:creationId xmlns:a16="http://schemas.microsoft.com/office/drawing/2014/main" id="{25880B62-9C93-4914-88B5-566D21608667}"/>
              </a:ext>
            </a:extLst>
          </p:cNvPr>
          <p:cNvSpPr/>
          <p:nvPr/>
        </p:nvSpPr>
        <p:spPr>
          <a:xfrm>
            <a:off x="6476582"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Diamond 30">
            <a:extLst>
              <a:ext uri="{FF2B5EF4-FFF2-40B4-BE49-F238E27FC236}">
                <a16:creationId xmlns:a16="http://schemas.microsoft.com/office/drawing/2014/main" id="{19485E29-F0FD-49AC-A515-AD8C8D1F2C9A}"/>
              </a:ext>
            </a:extLst>
          </p:cNvPr>
          <p:cNvSpPr/>
          <p:nvPr/>
        </p:nvSpPr>
        <p:spPr>
          <a:xfrm>
            <a:off x="5197517" y="455627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Diamond 31">
            <a:extLst>
              <a:ext uri="{FF2B5EF4-FFF2-40B4-BE49-F238E27FC236}">
                <a16:creationId xmlns:a16="http://schemas.microsoft.com/office/drawing/2014/main" id="{9C137FF4-504B-4FAE-9AE8-97AC4B3A6B52}"/>
              </a:ext>
            </a:extLst>
          </p:cNvPr>
          <p:cNvSpPr/>
          <p:nvPr/>
        </p:nvSpPr>
        <p:spPr>
          <a:xfrm>
            <a:off x="4763214" y="464901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Diamond 32">
            <a:extLst>
              <a:ext uri="{FF2B5EF4-FFF2-40B4-BE49-F238E27FC236}">
                <a16:creationId xmlns:a16="http://schemas.microsoft.com/office/drawing/2014/main" id="{4F95CA7D-E475-47DA-9808-2E377CC1871E}"/>
              </a:ext>
            </a:extLst>
          </p:cNvPr>
          <p:cNvSpPr/>
          <p:nvPr/>
        </p:nvSpPr>
        <p:spPr>
          <a:xfrm>
            <a:off x="6898125" y="530381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B2D84485-B946-429E-A64D-EB913F61C094}"/>
              </a:ext>
            </a:extLst>
          </p:cNvPr>
          <p:cNvSpPr/>
          <p:nvPr/>
        </p:nvSpPr>
        <p:spPr>
          <a:xfrm>
            <a:off x="5342224" y="274740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26E0295-A851-4938-9A2B-29556750BD6D}"/>
              </a:ext>
            </a:extLst>
          </p:cNvPr>
          <p:cNvSpPr/>
          <p:nvPr/>
        </p:nvSpPr>
        <p:spPr>
          <a:xfrm>
            <a:off x="5420196" y="32483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CD8B19ED-0B08-4D9C-8181-F63166B17FA3}"/>
              </a:ext>
            </a:extLst>
          </p:cNvPr>
          <p:cNvSpPr/>
          <p:nvPr/>
        </p:nvSpPr>
        <p:spPr>
          <a:xfrm>
            <a:off x="5679879" y="3192374"/>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F4F11013-47C8-4A1D-9716-E947A8D50D6D}"/>
              </a:ext>
            </a:extLst>
          </p:cNvPr>
          <p:cNvSpPr/>
          <p:nvPr/>
        </p:nvSpPr>
        <p:spPr>
          <a:xfrm>
            <a:off x="5934762" y="324524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8F0B1EA9-F0FF-44D9-9110-F9C7E655960F}"/>
              </a:ext>
            </a:extLst>
          </p:cNvPr>
          <p:cNvSpPr/>
          <p:nvPr/>
        </p:nvSpPr>
        <p:spPr>
          <a:xfrm>
            <a:off x="7339379" y="35565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EF6039-E6E6-46D3-B28E-55E4FA0C822A}"/>
              </a:ext>
            </a:extLst>
          </p:cNvPr>
          <p:cNvSpPr/>
          <p:nvPr/>
        </p:nvSpPr>
        <p:spPr>
          <a:xfrm>
            <a:off x="6677448" y="355056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B7DA2565-926F-4980-BCAC-10AC9B5894F5}"/>
              </a:ext>
            </a:extLst>
          </p:cNvPr>
          <p:cNvSpPr/>
          <p:nvPr/>
        </p:nvSpPr>
        <p:spPr>
          <a:xfrm>
            <a:off x="7273808" y="3877129"/>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a:extLst>
              <a:ext uri="{FF2B5EF4-FFF2-40B4-BE49-F238E27FC236}">
                <a16:creationId xmlns:a16="http://schemas.microsoft.com/office/drawing/2014/main" id="{A8486CE0-B389-45A8-87C1-66FA27819BB3}"/>
              </a:ext>
            </a:extLst>
          </p:cNvPr>
          <p:cNvSpPr/>
          <p:nvPr/>
        </p:nvSpPr>
        <p:spPr>
          <a:xfrm>
            <a:off x="5882277"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Diamond 41">
            <a:extLst>
              <a:ext uri="{FF2B5EF4-FFF2-40B4-BE49-F238E27FC236}">
                <a16:creationId xmlns:a16="http://schemas.microsoft.com/office/drawing/2014/main" id="{5B4D4C12-F40C-42CC-A30B-999E52C17539}"/>
              </a:ext>
            </a:extLst>
          </p:cNvPr>
          <p:cNvSpPr/>
          <p:nvPr/>
        </p:nvSpPr>
        <p:spPr>
          <a:xfrm>
            <a:off x="4831386" y="5298317"/>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Diamond 42">
            <a:extLst>
              <a:ext uri="{FF2B5EF4-FFF2-40B4-BE49-F238E27FC236}">
                <a16:creationId xmlns:a16="http://schemas.microsoft.com/office/drawing/2014/main" id="{FB2414C9-5B32-46A4-8325-7BEE4E73C308}"/>
              </a:ext>
            </a:extLst>
          </p:cNvPr>
          <p:cNvSpPr/>
          <p:nvPr/>
        </p:nvSpPr>
        <p:spPr>
          <a:xfrm>
            <a:off x="6339422" y="509512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Diamond 43">
            <a:extLst>
              <a:ext uri="{FF2B5EF4-FFF2-40B4-BE49-F238E27FC236}">
                <a16:creationId xmlns:a16="http://schemas.microsoft.com/office/drawing/2014/main" id="{B0B580F0-06AE-4973-8C08-EDF539884409}"/>
              </a:ext>
            </a:extLst>
          </p:cNvPr>
          <p:cNvSpPr/>
          <p:nvPr/>
        </p:nvSpPr>
        <p:spPr>
          <a:xfrm>
            <a:off x="4325681" y="41514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Diamond 44">
            <a:extLst>
              <a:ext uri="{FF2B5EF4-FFF2-40B4-BE49-F238E27FC236}">
                <a16:creationId xmlns:a16="http://schemas.microsoft.com/office/drawing/2014/main" id="{B172D6FA-5201-47D2-8D2D-2BEAC7969E97}"/>
              </a:ext>
            </a:extLst>
          </p:cNvPr>
          <p:cNvSpPr/>
          <p:nvPr/>
        </p:nvSpPr>
        <p:spPr>
          <a:xfrm>
            <a:off x="6656446" y="4784554"/>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7D9C5D7E-3858-4088-8F3D-BC830E801FAA}"/>
              </a:ext>
            </a:extLst>
          </p:cNvPr>
          <p:cNvSpPr/>
          <p:nvPr/>
        </p:nvSpPr>
        <p:spPr>
          <a:xfrm>
            <a:off x="6019437" y="280640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D624CBA0-15DB-445D-B85D-5BAAFEC0AD3B}"/>
              </a:ext>
            </a:extLst>
          </p:cNvPr>
          <p:cNvSpPr/>
          <p:nvPr/>
        </p:nvSpPr>
        <p:spPr>
          <a:xfrm>
            <a:off x="6295117" y="3450076"/>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F74AF01A-8FE9-445A-9477-02EE48CA8AB9}"/>
              </a:ext>
            </a:extLst>
          </p:cNvPr>
          <p:cNvSpPr/>
          <p:nvPr/>
        </p:nvSpPr>
        <p:spPr>
          <a:xfrm>
            <a:off x="5037865" y="3403266"/>
            <a:ext cx="274320" cy="274320"/>
          </a:xfrm>
          <a:prstGeom prst="triangle">
            <a:avLst/>
          </a:prstGeom>
          <a:solidFill>
            <a:schemeClr val="accent1"/>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AAC3F634-C94D-4651-96C7-28ABF766F649}"/>
              </a:ext>
            </a:extLst>
          </p:cNvPr>
          <p:cNvGrpSpPr/>
          <p:nvPr/>
        </p:nvGrpSpPr>
        <p:grpSpPr>
          <a:xfrm>
            <a:off x="4325681" y="4151449"/>
            <a:ext cx="2846764" cy="1527025"/>
            <a:chOff x="4325681" y="4151449"/>
            <a:chExt cx="2846764" cy="1527025"/>
          </a:xfrm>
        </p:grpSpPr>
        <p:cxnSp>
          <p:nvCxnSpPr>
            <p:cNvPr id="89" name="Straight Connector 88">
              <a:extLst>
                <a:ext uri="{FF2B5EF4-FFF2-40B4-BE49-F238E27FC236}">
                  <a16:creationId xmlns:a16="http://schemas.microsoft.com/office/drawing/2014/main" id="{34A40B82-DC0C-4F28-8D21-B90467D042A4}"/>
                </a:ext>
              </a:extLst>
            </p:cNvPr>
            <p:cNvCxnSpPr>
              <a:stCxn id="41" idx="2"/>
              <a:endCxn id="28" idx="2"/>
            </p:cNvCxnSpPr>
            <p:nvPr/>
          </p:nvCxnSpPr>
          <p:spPr>
            <a:xfrm>
              <a:off x="6019437" y="5575048"/>
              <a:ext cx="594305" cy="0"/>
            </a:xfrm>
            <a:prstGeom prst="line">
              <a:avLst/>
            </a:prstGeom>
            <a:ln w="19050"/>
          </p:spPr>
          <p:style>
            <a:lnRef idx="1">
              <a:schemeClr val="accent2"/>
            </a:lnRef>
            <a:fillRef idx="0">
              <a:schemeClr val="accent2"/>
            </a:fillRef>
            <a:effectRef idx="0">
              <a:schemeClr val="accent2"/>
            </a:effectRef>
            <a:fontRef idx="minor">
              <a:schemeClr val="tx1"/>
            </a:fontRef>
          </p:style>
        </p:cxnSp>
        <p:grpSp>
          <p:nvGrpSpPr>
            <p:cNvPr id="97" name="Group 96">
              <a:extLst>
                <a:ext uri="{FF2B5EF4-FFF2-40B4-BE49-F238E27FC236}">
                  <a16:creationId xmlns:a16="http://schemas.microsoft.com/office/drawing/2014/main" id="{E6EBB788-39B8-4137-AE31-5F9D14801352}"/>
                </a:ext>
              </a:extLst>
            </p:cNvPr>
            <p:cNvGrpSpPr/>
            <p:nvPr/>
          </p:nvGrpSpPr>
          <p:grpSpPr>
            <a:xfrm>
              <a:off x="4325681" y="4151449"/>
              <a:ext cx="2846764" cy="1527025"/>
              <a:chOff x="4325681" y="4151449"/>
              <a:chExt cx="2846764" cy="1527025"/>
            </a:xfrm>
          </p:grpSpPr>
          <p:cxnSp>
            <p:nvCxnSpPr>
              <p:cNvPr id="75" name="Straight Connector 74">
                <a:extLst>
                  <a:ext uri="{FF2B5EF4-FFF2-40B4-BE49-F238E27FC236}">
                    <a16:creationId xmlns:a16="http://schemas.microsoft.com/office/drawing/2014/main" id="{721537B4-3FAD-48CD-A39B-A69D89FA9970}"/>
                  </a:ext>
                </a:extLst>
              </p:cNvPr>
              <p:cNvCxnSpPr>
                <a:stCxn id="44" idx="0"/>
                <a:endCxn id="23" idx="0"/>
              </p:cNvCxnSpPr>
              <p:nvPr/>
            </p:nvCxnSpPr>
            <p:spPr>
              <a:xfrm>
                <a:off x="4462841" y="4151449"/>
                <a:ext cx="719436" cy="14610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407BEB7B-B3D3-4E56-8B64-A2A1EE43319F}"/>
                  </a:ext>
                </a:extLst>
              </p:cNvPr>
              <p:cNvCxnSpPr>
                <a:stCxn id="44" idx="1"/>
                <a:endCxn id="19" idx="1"/>
              </p:cNvCxnSpPr>
              <p:nvPr/>
            </p:nvCxnSpPr>
            <p:spPr>
              <a:xfrm>
                <a:off x="4325681" y="4288609"/>
                <a:ext cx="14251" cy="60587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32BDEB61-7B70-4EB5-8394-1E25ACD55830}"/>
                  </a:ext>
                </a:extLst>
              </p:cNvPr>
              <p:cNvCxnSpPr>
                <a:stCxn id="19" idx="2"/>
                <a:endCxn id="22" idx="1"/>
              </p:cNvCxnSpPr>
              <p:nvPr/>
            </p:nvCxnSpPr>
            <p:spPr>
              <a:xfrm>
                <a:off x="4477092" y="5031646"/>
                <a:ext cx="64398" cy="196763"/>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A2C6E2CA-C514-4822-9449-A444DC8E418C}"/>
                  </a:ext>
                </a:extLst>
              </p:cNvPr>
              <p:cNvCxnSpPr>
                <a:stCxn id="22" idx="2"/>
                <a:endCxn id="42" idx="1"/>
              </p:cNvCxnSpPr>
              <p:nvPr/>
            </p:nvCxnSpPr>
            <p:spPr>
              <a:xfrm>
                <a:off x="4678650" y="5365569"/>
                <a:ext cx="152736" cy="6990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F022A17B-868E-4CB4-BA2F-E4D8DAE52DE3}"/>
                  </a:ext>
                </a:extLst>
              </p:cNvPr>
              <p:cNvCxnSpPr>
                <a:stCxn id="42" idx="2"/>
                <a:endCxn id="20" idx="2"/>
              </p:cNvCxnSpPr>
              <p:nvPr/>
            </p:nvCxnSpPr>
            <p:spPr>
              <a:xfrm>
                <a:off x="4968546" y="5572637"/>
                <a:ext cx="669320" cy="10583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5A4DEE7D-311B-49EF-A425-571D194AC157}"/>
                  </a:ext>
                </a:extLst>
              </p:cNvPr>
              <p:cNvCxnSpPr>
                <a:stCxn id="20" idx="2"/>
                <a:endCxn id="41" idx="2"/>
              </p:cNvCxnSpPr>
              <p:nvPr/>
            </p:nvCxnSpPr>
            <p:spPr>
              <a:xfrm flipV="1">
                <a:off x="5637866" y="5575048"/>
                <a:ext cx="381571" cy="103426"/>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FFA76F6D-5930-49A3-B116-A0A77E7E4793}"/>
                  </a:ext>
                </a:extLst>
              </p:cNvPr>
              <p:cNvCxnSpPr>
                <a:stCxn id="28" idx="2"/>
                <a:endCxn id="33" idx="2"/>
              </p:cNvCxnSpPr>
              <p:nvPr/>
            </p:nvCxnSpPr>
            <p:spPr>
              <a:xfrm>
                <a:off x="6613742" y="5575048"/>
                <a:ext cx="421543" cy="309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id="{C17E1D1F-B800-455A-A773-BCCC81772D83}"/>
                  </a:ext>
                </a:extLst>
              </p:cNvPr>
              <p:cNvCxnSpPr>
                <a:cxnSpLocks/>
                <a:stCxn id="33" idx="3"/>
                <a:endCxn id="45" idx="3"/>
              </p:cNvCxnSpPr>
              <p:nvPr/>
            </p:nvCxnSpPr>
            <p:spPr>
              <a:xfrm flipH="1" flipV="1">
                <a:off x="6930766" y="4921714"/>
                <a:ext cx="241679" cy="51926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6" name="Straight Connector 95">
                <a:extLst>
                  <a:ext uri="{FF2B5EF4-FFF2-40B4-BE49-F238E27FC236}">
                    <a16:creationId xmlns:a16="http://schemas.microsoft.com/office/drawing/2014/main" id="{349C3161-4711-4883-993E-B35A5F76DA4E}"/>
                  </a:ext>
                </a:extLst>
              </p:cNvPr>
              <p:cNvCxnSpPr>
                <a:cxnSpLocks/>
                <a:stCxn id="23" idx="0"/>
                <a:endCxn id="45" idx="0"/>
              </p:cNvCxnSpPr>
              <p:nvPr/>
            </p:nvCxnSpPr>
            <p:spPr>
              <a:xfrm>
                <a:off x="5182277" y="4297554"/>
                <a:ext cx="1611329" cy="487000"/>
              </a:xfrm>
              <a:prstGeom prst="line">
                <a:avLst/>
              </a:prstGeom>
              <a:ln w="19050"/>
            </p:spPr>
            <p:style>
              <a:lnRef idx="1">
                <a:schemeClr val="accent2"/>
              </a:lnRef>
              <a:fillRef idx="0">
                <a:schemeClr val="accent2"/>
              </a:fillRef>
              <a:effectRef idx="0">
                <a:schemeClr val="accent2"/>
              </a:effectRef>
              <a:fontRef idx="minor">
                <a:schemeClr val="tx1"/>
              </a:fontRef>
            </p:style>
          </p:cxnSp>
        </p:grpSp>
      </p:grpSp>
      <p:sp>
        <p:nvSpPr>
          <p:cNvPr id="99" name="TextBox 98">
            <a:extLst>
              <a:ext uri="{FF2B5EF4-FFF2-40B4-BE49-F238E27FC236}">
                <a16:creationId xmlns:a16="http://schemas.microsoft.com/office/drawing/2014/main" id="{11652221-878A-4B4C-9F4B-E7EC525C81D1}"/>
              </a:ext>
            </a:extLst>
          </p:cNvPr>
          <p:cNvSpPr txBox="1"/>
          <p:nvPr/>
        </p:nvSpPr>
        <p:spPr>
          <a:xfrm>
            <a:off x="539064" y="4583417"/>
            <a:ext cx="3309367" cy="1015663"/>
          </a:xfrm>
          <a:prstGeom prst="rect">
            <a:avLst/>
          </a:prstGeom>
          <a:noFill/>
        </p:spPr>
        <p:txBody>
          <a:bodyPr wrap="none" rtlCol="0">
            <a:spAutoFit/>
          </a:bodyPr>
          <a:lstStyle/>
          <a:p>
            <a:r>
              <a:rPr lang="en-US" sz="2000" dirty="0"/>
              <a:t>SVMs identify the convex hull </a:t>
            </a:r>
          </a:p>
          <a:p>
            <a:r>
              <a:rPr lang="en-US" sz="2000" dirty="0"/>
              <a:t>of each group… the smallest </a:t>
            </a:r>
          </a:p>
          <a:p>
            <a:r>
              <a:rPr lang="en-US" sz="2000" dirty="0"/>
              <a:t>convex set that contains D</a:t>
            </a:r>
          </a:p>
        </p:txBody>
      </p:sp>
      <p:sp>
        <p:nvSpPr>
          <p:cNvPr id="181" name="Isosceles Triangle 180">
            <a:extLst>
              <a:ext uri="{FF2B5EF4-FFF2-40B4-BE49-F238E27FC236}">
                <a16:creationId xmlns:a16="http://schemas.microsoft.com/office/drawing/2014/main" id="{6BC407D1-877A-455B-B7CD-40025B2F3A15}"/>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6" name="Group 185">
            <a:extLst>
              <a:ext uri="{FF2B5EF4-FFF2-40B4-BE49-F238E27FC236}">
                <a16:creationId xmlns:a16="http://schemas.microsoft.com/office/drawing/2014/main" id="{2BE59581-638E-4069-9309-920A21F17FA8}"/>
              </a:ext>
            </a:extLst>
          </p:cNvPr>
          <p:cNvGrpSpPr/>
          <p:nvPr/>
        </p:nvGrpSpPr>
        <p:grpSpPr>
          <a:xfrm>
            <a:off x="4897428" y="2371177"/>
            <a:ext cx="2716271" cy="1780272"/>
            <a:chOff x="4897428" y="2371177"/>
            <a:chExt cx="2716271" cy="1780272"/>
          </a:xfrm>
        </p:grpSpPr>
        <p:cxnSp>
          <p:nvCxnSpPr>
            <p:cNvPr id="26" name="Straight Connector 25">
              <a:extLst>
                <a:ext uri="{FF2B5EF4-FFF2-40B4-BE49-F238E27FC236}">
                  <a16:creationId xmlns:a16="http://schemas.microsoft.com/office/drawing/2014/main" id="{44242002-9531-4B5D-843A-97B2559D6C56}"/>
                </a:ext>
              </a:extLst>
            </p:cNvPr>
            <p:cNvCxnSpPr>
              <a:cxnSpLocks/>
              <a:stCxn id="48" idx="2"/>
              <a:endCxn id="13" idx="2"/>
            </p:cNvCxnSpPr>
            <p:nvPr/>
          </p:nvCxnSpPr>
          <p:spPr>
            <a:xfrm flipH="1" flipV="1">
              <a:off x="4897428" y="3217881"/>
              <a:ext cx="140437" cy="4597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AF49162-1581-4DC1-9771-C06B25015ED7}"/>
                </a:ext>
              </a:extLst>
            </p:cNvPr>
            <p:cNvCxnSpPr>
              <a:stCxn id="13" idx="0"/>
              <a:endCxn id="34" idx="0"/>
            </p:cNvCxnSpPr>
            <p:nvPr/>
          </p:nvCxnSpPr>
          <p:spPr>
            <a:xfrm flipV="1">
              <a:off x="5034588" y="2747403"/>
              <a:ext cx="444796" cy="1961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45F7E-89BB-4B5C-9E3B-E6F4DBE8EEDD}"/>
                </a:ext>
              </a:extLst>
            </p:cNvPr>
            <p:cNvCxnSpPr>
              <a:cxnSpLocks/>
              <a:stCxn id="34" idx="0"/>
              <a:endCxn id="181" idx="0"/>
            </p:cNvCxnSpPr>
            <p:nvPr/>
          </p:nvCxnSpPr>
          <p:spPr>
            <a:xfrm flipV="1">
              <a:off x="5479384" y="2371177"/>
              <a:ext cx="567071" cy="3762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AD0BEB2-8066-4B0D-8007-901A522228D5}"/>
                </a:ext>
              </a:extLst>
            </p:cNvPr>
            <p:cNvCxnSpPr>
              <a:stCxn id="15" idx="4"/>
              <a:endCxn id="18" idx="0"/>
            </p:cNvCxnSpPr>
            <p:nvPr/>
          </p:nvCxnSpPr>
          <p:spPr>
            <a:xfrm>
              <a:off x="6598285" y="2804981"/>
              <a:ext cx="102073" cy="2413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70B135-3871-45C7-8517-683C29863187}"/>
                </a:ext>
              </a:extLst>
            </p:cNvPr>
            <p:cNvCxnSpPr>
              <a:stCxn id="18" idx="4"/>
              <a:endCxn id="14" idx="0"/>
            </p:cNvCxnSpPr>
            <p:nvPr/>
          </p:nvCxnSpPr>
          <p:spPr>
            <a:xfrm>
              <a:off x="6837518" y="3320660"/>
              <a:ext cx="194222" cy="517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D5C23CE-E499-4542-A156-2FE32821C8BC}"/>
                </a:ext>
              </a:extLst>
            </p:cNvPr>
            <p:cNvCxnSpPr>
              <a:cxnSpLocks/>
              <a:stCxn id="14" idx="0"/>
              <a:endCxn id="38" idx="0"/>
            </p:cNvCxnSpPr>
            <p:nvPr/>
          </p:nvCxnSpPr>
          <p:spPr>
            <a:xfrm>
              <a:off x="7031740" y="3372407"/>
              <a:ext cx="444799" cy="1841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D33F7A-A46D-435A-A540-42C886FDADBE}"/>
                </a:ext>
              </a:extLst>
            </p:cNvPr>
            <p:cNvCxnSpPr>
              <a:stCxn id="38" idx="4"/>
              <a:endCxn id="40" idx="4"/>
            </p:cNvCxnSpPr>
            <p:nvPr/>
          </p:nvCxnSpPr>
          <p:spPr>
            <a:xfrm flipH="1">
              <a:off x="7548128" y="3830827"/>
              <a:ext cx="65571" cy="320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90B945-57FF-4D38-9D19-D3985B320877}"/>
                </a:ext>
              </a:extLst>
            </p:cNvPr>
            <p:cNvCxnSpPr>
              <a:stCxn id="40" idx="2"/>
              <a:endCxn id="17" idx="4"/>
            </p:cNvCxnSpPr>
            <p:nvPr/>
          </p:nvCxnSpPr>
          <p:spPr>
            <a:xfrm flipH="1" flipV="1">
              <a:off x="6999545" y="4099932"/>
              <a:ext cx="274263" cy="515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7820A7A-3292-441B-A241-3515D451AC89}"/>
                </a:ext>
              </a:extLst>
            </p:cNvPr>
            <p:cNvCxnSpPr>
              <a:stCxn id="17" idx="2"/>
              <a:endCxn id="16" idx="4"/>
            </p:cNvCxnSpPr>
            <p:nvPr/>
          </p:nvCxnSpPr>
          <p:spPr>
            <a:xfrm flipH="1" flipV="1">
              <a:off x="6373229" y="3983425"/>
              <a:ext cx="351996" cy="116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DA2DB1-C9B0-4DF7-9F72-51C7798E20E9}"/>
                </a:ext>
              </a:extLst>
            </p:cNvPr>
            <p:cNvCxnSpPr>
              <a:cxnSpLocks/>
              <a:stCxn id="48" idx="4"/>
              <a:endCxn id="16" idx="1"/>
            </p:cNvCxnSpPr>
            <p:nvPr/>
          </p:nvCxnSpPr>
          <p:spPr>
            <a:xfrm>
              <a:off x="5312185" y="3677586"/>
              <a:ext cx="855304" cy="1686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DFF3D1A-E31A-4848-BB0D-95D2490F278B}"/>
                </a:ext>
              </a:extLst>
            </p:cNvPr>
            <p:cNvCxnSpPr>
              <a:cxnSpLocks/>
              <a:stCxn id="181" idx="0"/>
              <a:endCxn id="15" idx="0"/>
            </p:cNvCxnSpPr>
            <p:nvPr/>
          </p:nvCxnSpPr>
          <p:spPr>
            <a:xfrm>
              <a:off x="6046455" y="2371177"/>
              <a:ext cx="414670" cy="15948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7" name="Title 1">
            <a:extLst>
              <a:ext uri="{FF2B5EF4-FFF2-40B4-BE49-F238E27FC236}">
                <a16:creationId xmlns:a16="http://schemas.microsoft.com/office/drawing/2014/main" id="{2B0A11C3-BBA1-48DC-931C-A4CC2A6FE834}"/>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76BE2B9E-5844-4CEF-839E-EC914A83FF65}"/>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76" name="Rectangle 75">
                <a:extLst>
                  <a:ext uri="{FF2B5EF4-FFF2-40B4-BE49-F238E27FC236}">
                    <a16:creationId xmlns:a16="http://schemas.microsoft.com/office/drawing/2014/main" id="{76BE2B9E-5844-4CEF-839E-EC914A83FF65}"/>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7F4BF0CD-B4D8-4B24-A62C-1C6B0121D2C6}"/>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r>
                                    <a:rPr lang="en-US" i="0">
                                      <a:latin typeface="Cambria Math" panose="02040503050406030204" pitchFamily="18" charset="0"/>
                                    </a:rPr>
                                    <m:t>+</m:t>
                                  </m:r>
                                  <m:r>
                                    <a:rPr lang="en-US" i="1">
                                      <a:latin typeface="Cambria Math" panose="02040503050406030204" pitchFamily="18" charset="0"/>
                                    </a:rPr>
                                    <m:t>𝑏</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80" name="Rectangle 79">
                <a:extLst>
                  <a:ext uri="{FF2B5EF4-FFF2-40B4-BE49-F238E27FC236}">
                    <a16:creationId xmlns:a16="http://schemas.microsoft.com/office/drawing/2014/main" id="{7F4BF0CD-B4D8-4B24-A62C-1C6B0121D2C6}"/>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4DD72320-0CE4-4EFA-9C24-B7934589C477}"/>
                  </a:ext>
                </a:extLst>
              </p:cNvPr>
              <p:cNvSpPr/>
              <p:nvPr/>
            </p:nvSpPr>
            <p:spPr>
              <a:xfrm>
                <a:off x="7236657" y="4689542"/>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82" name="Rectangle 81">
                <a:extLst>
                  <a:ext uri="{FF2B5EF4-FFF2-40B4-BE49-F238E27FC236}">
                    <a16:creationId xmlns:a16="http://schemas.microsoft.com/office/drawing/2014/main" id="{4DD72320-0CE4-4EFA-9C24-B7934589C477}"/>
                  </a:ext>
                </a:extLst>
              </p:cNvPr>
              <p:cNvSpPr>
                <a:spLocks noRot="1" noChangeAspect="1" noMove="1" noResize="1" noEditPoints="1" noAdjustHandles="1" noChangeArrowheads="1" noChangeShapeType="1" noTextEdit="1"/>
              </p:cNvSpPr>
              <p:nvPr/>
            </p:nvSpPr>
            <p:spPr>
              <a:xfrm>
                <a:off x="7236657" y="4689542"/>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E464DF00-8746-489E-833C-07C3E0C10DBE}"/>
                  </a:ext>
                </a:extLst>
              </p:cNvPr>
              <p:cNvSpPr/>
              <p:nvPr/>
            </p:nvSpPr>
            <p:spPr>
              <a:xfrm>
                <a:off x="3110140" y="2997255"/>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84" name="Rectangle 83">
                <a:extLst>
                  <a:ext uri="{FF2B5EF4-FFF2-40B4-BE49-F238E27FC236}">
                    <a16:creationId xmlns:a16="http://schemas.microsoft.com/office/drawing/2014/main" id="{E464DF00-8746-489E-833C-07C3E0C10DBE}"/>
                  </a:ext>
                </a:extLst>
              </p:cNvPr>
              <p:cNvSpPr>
                <a:spLocks noRot="1" noChangeAspect="1" noMove="1" noResize="1" noEditPoints="1" noAdjustHandles="1" noChangeArrowheads="1" noChangeShapeType="1" noTextEdit="1"/>
              </p:cNvSpPr>
              <p:nvPr/>
            </p:nvSpPr>
            <p:spPr>
              <a:xfrm>
                <a:off x="3110140" y="2997255"/>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08E6CFC5-7C32-45BB-B49B-628E3CCAAA72}"/>
                  </a:ext>
                </a:extLst>
              </p:cNvPr>
              <p:cNvSpPr/>
              <p:nvPr/>
            </p:nvSpPr>
            <p:spPr>
              <a:xfrm>
                <a:off x="3188303" y="3326409"/>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86" name="Rectangle 85">
                <a:extLst>
                  <a:ext uri="{FF2B5EF4-FFF2-40B4-BE49-F238E27FC236}">
                    <a16:creationId xmlns:a16="http://schemas.microsoft.com/office/drawing/2014/main" id="{08E6CFC5-7C32-45BB-B49B-628E3CCAAA72}"/>
                  </a:ext>
                </a:extLst>
              </p:cNvPr>
              <p:cNvSpPr>
                <a:spLocks noRot="1" noChangeAspect="1" noMove="1" noResize="1" noEditPoints="1" noAdjustHandles="1" noChangeArrowheads="1" noChangeShapeType="1" noTextEdit="1"/>
              </p:cNvSpPr>
              <p:nvPr/>
            </p:nvSpPr>
            <p:spPr>
              <a:xfrm>
                <a:off x="3188303" y="3326409"/>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BCCE6C69-2865-4184-AE63-A2E150B25310}"/>
                  </a:ext>
                </a:extLst>
              </p:cNvPr>
              <p:cNvSpPr/>
              <p:nvPr/>
            </p:nvSpPr>
            <p:spPr>
              <a:xfrm>
                <a:off x="3097316" y="3655564"/>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88" name="Rectangle 87">
                <a:extLst>
                  <a:ext uri="{FF2B5EF4-FFF2-40B4-BE49-F238E27FC236}">
                    <a16:creationId xmlns:a16="http://schemas.microsoft.com/office/drawing/2014/main" id="{BCCE6C69-2865-4184-AE63-A2E150B25310}"/>
                  </a:ext>
                </a:extLst>
              </p:cNvPr>
              <p:cNvSpPr>
                <a:spLocks noRot="1" noChangeAspect="1" noMove="1" noResize="1" noEditPoints="1" noAdjustHandles="1" noChangeArrowheads="1" noChangeShapeType="1" noTextEdit="1"/>
              </p:cNvSpPr>
              <p:nvPr/>
            </p:nvSpPr>
            <p:spPr>
              <a:xfrm>
                <a:off x="3097316" y="3655564"/>
                <a:ext cx="124245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40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500"/>
                                        <p:tgtEl>
                                          <p:spTgt spid="99"/>
                                        </p:tgtEl>
                                      </p:cBhvr>
                                    </p:animEffect>
                                  </p:childTnLst>
                                </p:cTn>
                              </p:par>
                              <p:par>
                                <p:cTn id="11" presetID="10" presetClass="entr" presetSubtype="0" fill="hold" nodeType="with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fade">
                                      <p:cBhvr>
                                        <p:cTn id="13"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p:txBody>
          <a:bodyPr/>
          <a:lstStyle/>
          <a:p>
            <a:r>
              <a:rPr lang="en-US" dirty="0"/>
              <a:t>Datasets that are linearly separable with some noise work out great.</a:t>
            </a:r>
          </a:p>
          <a:p>
            <a:endParaRPr lang="en-US" dirty="0"/>
          </a:p>
          <a:p>
            <a:endParaRPr lang="en-US" dirty="0"/>
          </a:p>
          <a:p>
            <a:endParaRPr lang="en-US" dirty="0"/>
          </a:p>
          <a:p>
            <a:r>
              <a:rPr lang="en-US" dirty="0"/>
              <a:t>But what are we going to do if the dataset is just too hard?</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Non-linear SVM</a:t>
            </a:r>
          </a:p>
        </p:txBody>
      </p:sp>
      <p:pic>
        <p:nvPicPr>
          <p:cNvPr id="5" name="Picture 4">
            <a:extLst>
              <a:ext uri="{FF2B5EF4-FFF2-40B4-BE49-F238E27FC236}">
                <a16:creationId xmlns:a16="http://schemas.microsoft.com/office/drawing/2014/main" id="{E66048CD-57DB-634C-B04E-E3F9360C4C63}"/>
              </a:ext>
            </a:extLst>
          </p:cNvPr>
          <p:cNvPicPr>
            <a:picLocks noChangeAspect="1"/>
          </p:cNvPicPr>
          <p:nvPr/>
        </p:nvPicPr>
        <p:blipFill>
          <a:blip r:embed="rId2"/>
          <a:stretch>
            <a:fillRect/>
          </a:stretch>
        </p:blipFill>
        <p:spPr>
          <a:xfrm>
            <a:off x="2513094" y="4471126"/>
            <a:ext cx="5960533" cy="880533"/>
          </a:xfrm>
          <a:prstGeom prst="rect">
            <a:avLst/>
          </a:prstGeom>
        </p:spPr>
      </p:pic>
      <p:pic>
        <p:nvPicPr>
          <p:cNvPr id="7" name="Picture 6">
            <a:extLst>
              <a:ext uri="{FF2B5EF4-FFF2-40B4-BE49-F238E27FC236}">
                <a16:creationId xmlns:a16="http://schemas.microsoft.com/office/drawing/2014/main" id="{D7EF3E6F-8EEA-CE45-9977-32CD17DBAC66}"/>
              </a:ext>
            </a:extLst>
          </p:cNvPr>
          <p:cNvPicPr>
            <a:picLocks noChangeAspect="1"/>
          </p:cNvPicPr>
          <p:nvPr/>
        </p:nvPicPr>
        <p:blipFill>
          <a:blip r:embed="rId3"/>
          <a:stretch>
            <a:fillRect/>
          </a:stretch>
        </p:blipFill>
        <p:spPr>
          <a:xfrm>
            <a:off x="2411494" y="2014111"/>
            <a:ext cx="6062133" cy="1066800"/>
          </a:xfrm>
          <a:prstGeom prst="rect">
            <a:avLst/>
          </a:prstGeom>
        </p:spPr>
      </p:pic>
    </p:spTree>
    <p:extLst>
      <p:ext uri="{BB962C8B-B14F-4D97-AF65-F5344CB8AC3E}">
        <p14:creationId xmlns:p14="http://schemas.microsoft.com/office/powerpoint/2010/main" val="1201733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Map data into a higher dimensional space</a:t>
            </a:r>
          </a:p>
        </p:txBody>
      </p:sp>
      <p:pic>
        <p:nvPicPr>
          <p:cNvPr id="5" name="Picture 4">
            <a:extLst>
              <a:ext uri="{FF2B5EF4-FFF2-40B4-BE49-F238E27FC236}">
                <a16:creationId xmlns:a16="http://schemas.microsoft.com/office/drawing/2014/main" id="{67B9D2B5-2A77-3B4D-801B-4E5B2044F54D}"/>
              </a:ext>
            </a:extLst>
          </p:cNvPr>
          <p:cNvPicPr>
            <a:picLocks noChangeAspect="1"/>
          </p:cNvPicPr>
          <p:nvPr/>
        </p:nvPicPr>
        <p:blipFill>
          <a:blip r:embed="rId2"/>
          <a:stretch>
            <a:fillRect/>
          </a:stretch>
        </p:blipFill>
        <p:spPr>
          <a:xfrm>
            <a:off x="1991195" y="1599254"/>
            <a:ext cx="8141547" cy="4533999"/>
          </a:xfrm>
          <a:prstGeom prst="rect">
            <a:avLst/>
          </a:prstGeom>
        </p:spPr>
      </p:pic>
    </p:spTree>
    <p:extLst>
      <p:ext uri="{BB962C8B-B14F-4D97-AF65-F5344CB8AC3E}">
        <p14:creationId xmlns:p14="http://schemas.microsoft.com/office/powerpoint/2010/main" val="1283745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295707"/>
            <a:ext cx="10929485" cy="1447493"/>
          </a:xfrm>
        </p:spPr>
        <p:txBody>
          <a:bodyPr/>
          <a:lstStyle/>
          <a:p>
            <a:r>
              <a:rPr lang="en-US" dirty="0"/>
              <a:t>General idea: the original feature space can always be mapped to some higher‐dimensional feature space such that the train data is linearly separable.</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Non‐linear SVMs: Feature Spaces</a:t>
            </a:r>
          </a:p>
        </p:txBody>
      </p:sp>
      <p:pic>
        <p:nvPicPr>
          <p:cNvPr id="5" name="Picture 4">
            <a:extLst>
              <a:ext uri="{FF2B5EF4-FFF2-40B4-BE49-F238E27FC236}">
                <a16:creationId xmlns:a16="http://schemas.microsoft.com/office/drawing/2014/main" id="{00A817D4-E718-9C4D-AC4B-C5B5863C06A8}"/>
              </a:ext>
            </a:extLst>
          </p:cNvPr>
          <p:cNvPicPr>
            <a:picLocks noChangeAspect="1"/>
          </p:cNvPicPr>
          <p:nvPr/>
        </p:nvPicPr>
        <p:blipFill>
          <a:blip r:embed="rId2"/>
          <a:stretch>
            <a:fillRect/>
          </a:stretch>
        </p:blipFill>
        <p:spPr>
          <a:xfrm>
            <a:off x="2108200" y="2465831"/>
            <a:ext cx="8255000" cy="3442511"/>
          </a:xfrm>
          <a:prstGeom prst="rect">
            <a:avLst/>
          </a:prstGeom>
        </p:spPr>
      </p:pic>
    </p:spTree>
    <p:extLst>
      <p:ext uri="{BB962C8B-B14F-4D97-AF65-F5344CB8AC3E}">
        <p14:creationId xmlns:p14="http://schemas.microsoft.com/office/powerpoint/2010/main" val="25970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749FE-19BF-4EFD-8717-87A55A64933B}"/>
              </a:ext>
            </a:extLst>
          </p:cNvPr>
          <p:cNvSpPr>
            <a:spLocks noGrp="1"/>
          </p:cNvSpPr>
          <p:nvPr>
            <p:ph type="title"/>
          </p:nvPr>
        </p:nvSpPr>
        <p:spPr/>
        <p:txBody>
          <a:bodyPr/>
          <a:lstStyle/>
          <a:p>
            <a:r>
              <a:rPr lang="en-US" dirty="0"/>
              <a:t>Simple Non-linear Example</a:t>
            </a:r>
          </a:p>
        </p:txBody>
      </p:sp>
      <p:graphicFrame>
        <p:nvGraphicFramePr>
          <p:cNvPr id="11" name="Content Placeholder 10">
            <a:extLst>
              <a:ext uri="{FF2B5EF4-FFF2-40B4-BE49-F238E27FC236}">
                <a16:creationId xmlns:a16="http://schemas.microsoft.com/office/drawing/2014/main" id="{F771EE3C-EA66-4A53-8BE4-C68887A3C55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a:extLst>
              <a:ext uri="{FF2B5EF4-FFF2-40B4-BE49-F238E27FC236}">
                <a16:creationId xmlns:a16="http://schemas.microsoft.com/office/drawing/2014/main" id="{201605D4-062C-46D7-B7A2-DCB4E1D8EC42}"/>
              </a:ext>
            </a:extLst>
          </p:cNvPr>
          <p:cNvCxnSpPr>
            <a:cxnSpLocks/>
          </p:cNvCxnSpPr>
          <p:nvPr/>
        </p:nvCxnSpPr>
        <p:spPr>
          <a:xfrm flipV="1">
            <a:off x="942752" y="1767149"/>
            <a:ext cx="4651744" cy="3009015"/>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A6684CF5-A050-4B99-BFD1-9DFFAE8829BE}"/>
                  </a:ext>
                </a:extLst>
              </p:cNvPr>
              <p:cNvGraphicFramePr>
                <a:graphicFrameLocks/>
              </p:cNvGraphicFramePr>
              <p:nvPr/>
            </p:nvGraphicFramePr>
            <p:xfrm>
              <a:off x="6012712" y="1660823"/>
              <a:ext cx="5236536" cy="4387139"/>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34718">
                    <a:tc>
                      <a:txBody>
                        <a:bodyPr/>
                        <a:lstStyle/>
                        <a:p>
                          <a:pPr algn="ctr" fontAlgn="b"/>
                          <a14:m>
                            <m:oMathPara xmlns:m="http://schemas.openxmlformats.org/officeDocument/2006/math">
                              <m:oMathParaPr>
                                <m:jc m:val="centerGroup"/>
                              </m:oMathParaPr>
                              <m:oMath xmlns:m="http://schemas.openxmlformats.org/officeDocument/2006/math">
                                <m:r>
                                  <a:rPr lang="en-US" sz="2400" b="1" i="1" u="none" strike="noStrike" smtClean="0">
                                    <a:solidFill>
                                      <a:schemeClr val="bg1"/>
                                    </a:solidFill>
                                    <a:effectLst/>
                                    <a:latin typeface="Cambria Math" panose="02040503050406030204" pitchFamily="18" charset="0"/>
                                  </a:rPr>
                                  <m:t>𝒇</m:t>
                                </m:r>
                                <m:r>
                                  <a:rPr lang="en-US" sz="2400" b="1" i="1" u="none" strike="noStrike" smtClean="0">
                                    <a:solidFill>
                                      <a:schemeClr val="bg1"/>
                                    </a:solidFill>
                                    <a:effectLst/>
                                    <a:latin typeface="Cambria Math" panose="02040503050406030204" pitchFamily="18" charset="0"/>
                                  </a:rPr>
                                  <m:t>(</m:t>
                                </m:r>
                                <m:r>
                                  <a:rPr lang="en-US" sz="2400" b="1" i="1" u="none" strike="noStrike" smtClean="0">
                                    <a:solidFill>
                                      <a:schemeClr val="bg1"/>
                                    </a:solidFill>
                                    <a:effectLst/>
                                    <a:latin typeface="Cambria Math" panose="02040503050406030204" pitchFamily="18" charset="0"/>
                                  </a:rPr>
                                  <m:t>𝒙</m:t>
                                </m:r>
                                <m:r>
                                  <a:rPr lang="en-US" sz="2400" b="1" i="1" u="none" strike="noStrike" smtClean="0">
                                    <a:solidFill>
                                      <a:schemeClr val="bg1"/>
                                    </a:solidFill>
                                    <a:effectLst/>
                                    <a:latin typeface="Cambria Math" panose="02040503050406030204" pitchFamily="18" charset="0"/>
                                    <a:ea typeface="Cambria Math" panose="02040503050406030204" pitchFamily="18" charset="0"/>
                                  </a:rPr>
                                  <m:t>)</m:t>
                                </m:r>
                              </m:oMath>
                            </m:oMathPara>
                          </a14:m>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dirty="0">
                              <a:solidFill>
                                <a:schemeClr val="bg1"/>
                              </a:solidFill>
                              <a:effectLst/>
                              <a:latin typeface="Calibri" panose="020F0502020204030204" pitchFamily="34" charset="0"/>
                            </a:rPr>
                            <a:t>Second</a:t>
                          </a: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dirty="0">
                              <a:solidFill>
                                <a:srgbClr val="000000"/>
                              </a:solidFill>
                              <a:effectLst/>
                              <a:latin typeface="Calibri" panose="020F0502020204030204" pitchFamily="34" charset="0"/>
                            </a:rPr>
                            <a:t>16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dirty="0">
                              <a:solidFill>
                                <a:srgbClr val="000000"/>
                              </a:solidFill>
                              <a:effectLst/>
                              <a:latin typeface="Calibri" panose="020F0502020204030204" pitchFamily="34" charset="0"/>
                            </a:rPr>
                            <a:t>25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36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dirty="0">
                              <a:solidFill>
                                <a:srgbClr val="000000"/>
                              </a:solidFill>
                              <a:effectLst/>
                              <a:latin typeface="Calibri" panose="020F0502020204030204" pitchFamily="34" charset="0"/>
                            </a:rPr>
                            <a:t>49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dirty="0">
                              <a:solidFill>
                                <a:srgbClr val="000000"/>
                              </a:solidFill>
                              <a:effectLst/>
                              <a:latin typeface="Calibri" panose="020F0502020204030204" pitchFamily="34" charset="0"/>
                            </a:rPr>
                            <a:t>64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dirty="0">
                              <a:solidFill>
                                <a:srgbClr val="000000"/>
                              </a:solidFill>
                              <a:effectLst/>
                              <a:latin typeface="Calibri" panose="020F0502020204030204" pitchFamily="34" charset="0"/>
                            </a:rPr>
                            <a:t>81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dirty="0">
                              <a:solidFill>
                                <a:srgbClr val="000000"/>
                              </a:solidFill>
                              <a:effectLst/>
                              <a:latin typeface="Calibri" panose="020F0502020204030204" pitchFamily="34" charset="0"/>
                            </a:rPr>
                            <a:t>100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dirty="0">
                              <a:solidFill>
                                <a:srgbClr val="000000"/>
                              </a:solidFill>
                              <a:effectLst/>
                              <a:latin typeface="Calibri" panose="020F0502020204030204" pitchFamily="34" charset="0"/>
                            </a:rPr>
                            <a:t>121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144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Choice>
        <mc:Fallback xmlns="">
          <p:graphicFrame>
            <p:nvGraphicFramePr>
              <p:cNvPr id="6" name="Content Placeholder 7">
                <a:extLst>
                  <a:ext uri="{FF2B5EF4-FFF2-40B4-BE49-F238E27FC236}">
                    <a16:creationId xmlns:a16="http://schemas.microsoft.com/office/drawing/2014/main" id="{A6684CF5-A050-4B99-BFD1-9DFFAE8829BE}"/>
                  </a:ext>
                </a:extLst>
              </p:cNvPr>
              <p:cNvGraphicFramePr>
                <a:graphicFrameLocks/>
              </p:cNvGraphicFramePr>
              <p:nvPr>
                <p:extLst>
                  <p:ext uri="{D42A27DB-BD31-4B8C-83A1-F6EECF244321}">
                    <p14:modId xmlns:p14="http://schemas.microsoft.com/office/powerpoint/2010/main" val="1000526398"/>
                  </p:ext>
                </p:extLst>
              </p:nvPr>
            </p:nvGraphicFramePr>
            <p:xfrm>
              <a:off x="6012712" y="1660823"/>
              <a:ext cx="5236536" cy="4387139"/>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70523">
                    <a:tc>
                      <a:txBody>
                        <a:bodyPr/>
                        <a:lstStyle/>
                        <a:p>
                          <a:endParaRPr lang="en-US"/>
                        </a:p>
                      </a:txBody>
                      <a:tcPr marL="4763" marR="4763" marT="4763" marB="0" anchor="ctr">
                        <a:blipFill>
                          <a:blip r:embed="rId4"/>
                          <a:stretch>
                            <a:fillRect l="-348" t="-22951" r="-200348" b="-1119672"/>
                          </a:stretch>
                        </a:blip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dirty="0">
                              <a:solidFill>
                                <a:schemeClr val="bg1"/>
                              </a:solidFill>
                              <a:effectLst/>
                              <a:latin typeface="Calibri" panose="020F0502020204030204" pitchFamily="34" charset="0"/>
                            </a:rPr>
                            <a:t>Second</a:t>
                          </a: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dirty="0">
                              <a:solidFill>
                                <a:srgbClr val="000000"/>
                              </a:solidFill>
                              <a:effectLst/>
                              <a:latin typeface="Calibri" panose="020F0502020204030204" pitchFamily="34" charset="0"/>
                            </a:rPr>
                            <a:t>16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dirty="0">
                              <a:solidFill>
                                <a:srgbClr val="000000"/>
                              </a:solidFill>
                              <a:effectLst/>
                              <a:latin typeface="Calibri" panose="020F0502020204030204" pitchFamily="34" charset="0"/>
                            </a:rPr>
                            <a:t>25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36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dirty="0">
                              <a:solidFill>
                                <a:srgbClr val="000000"/>
                              </a:solidFill>
                              <a:effectLst/>
                              <a:latin typeface="Calibri" panose="020F0502020204030204" pitchFamily="34" charset="0"/>
                            </a:rPr>
                            <a:t>49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dirty="0">
                              <a:solidFill>
                                <a:srgbClr val="000000"/>
                              </a:solidFill>
                              <a:effectLst/>
                              <a:latin typeface="Calibri" panose="020F0502020204030204" pitchFamily="34" charset="0"/>
                            </a:rPr>
                            <a:t>64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dirty="0">
                              <a:solidFill>
                                <a:srgbClr val="000000"/>
                              </a:solidFill>
                              <a:effectLst/>
                              <a:latin typeface="Calibri" panose="020F0502020204030204" pitchFamily="34" charset="0"/>
                            </a:rPr>
                            <a:t>81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dirty="0">
                              <a:solidFill>
                                <a:srgbClr val="000000"/>
                              </a:solidFill>
                              <a:effectLst/>
                              <a:latin typeface="Calibri" panose="020F0502020204030204" pitchFamily="34" charset="0"/>
                            </a:rPr>
                            <a:t>100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dirty="0">
                              <a:solidFill>
                                <a:srgbClr val="000000"/>
                              </a:solidFill>
                              <a:effectLst/>
                              <a:latin typeface="Calibri" panose="020F0502020204030204" pitchFamily="34" charset="0"/>
                            </a:rPr>
                            <a:t>121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144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Fallback>
      </mc:AlternateContent>
    </p:spTree>
    <p:extLst>
      <p:ext uri="{BB962C8B-B14F-4D97-AF65-F5344CB8AC3E}">
        <p14:creationId xmlns:p14="http://schemas.microsoft.com/office/powerpoint/2010/main" val="56259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749FE-19BF-4EFD-8717-87A55A64933B}"/>
              </a:ext>
            </a:extLst>
          </p:cNvPr>
          <p:cNvSpPr>
            <a:spLocks noGrp="1"/>
          </p:cNvSpPr>
          <p:nvPr>
            <p:ph type="title"/>
          </p:nvPr>
        </p:nvSpPr>
        <p:spPr/>
        <p:txBody>
          <a:bodyPr/>
          <a:lstStyle/>
          <a:p>
            <a:r>
              <a:rPr lang="en-US" dirty="0"/>
              <a:t>Simple Non-Linear Example</a:t>
            </a:r>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200C6E8E-EB16-4AFE-8DFA-3BA7E96681D2}"/>
                  </a:ext>
                </a:extLst>
              </p:cNvPr>
              <p:cNvGraphicFramePr>
                <a:graphicFrameLocks noGrp="1"/>
              </p:cNvGraphicFramePr>
              <p:nvPr>
                <p:ph sz="half" idx="2"/>
              </p:nvPr>
            </p:nvGraphicFramePr>
            <p:xfrm>
              <a:off x="6012712" y="1660823"/>
              <a:ext cx="5236536" cy="4393870"/>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34718">
                    <a:tc>
                      <a:txBody>
                        <a:bodyPr/>
                        <a:lstStyle/>
                        <a:p>
                          <a:pPr algn="ctr" fontAlgn="b"/>
                          <a14:m>
                            <m:oMathPara xmlns:m="http://schemas.openxmlformats.org/officeDocument/2006/math">
                              <m:oMathParaPr>
                                <m:jc m:val="centerGroup"/>
                              </m:oMathParaPr>
                              <m:oMath xmlns:m="http://schemas.openxmlformats.org/officeDocument/2006/math">
                                <m:r>
                                  <a:rPr lang="en-US" sz="2400" b="1" i="1" u="none" strike="noStrike" smtClean="0">
                                    <a:solidFill>
                                      <a:schemeClr val="bg1"/>
                                    </a:solidFill>
                                    <a:effectLst/>
                                    <a:latin typeface="Cambria Math" panose="02040503050406030204" pitchFamily="18" charset="0"/>
                                  </a:rPr>
                                  <m:t>𝒇</m:t>
                                </m:r>
                                <m:r>
                                  <a:rPr lang="en-US" sz="2400" b="1" i="1" u="none" strike="noStrike" smtClean="0">
                                    <a:solidFill>
                                      <a:schemeClr val="bg1"/>
                                    </a:solidFill>
                                    <a:effectLst/>
                                    <a:latin typeface="Cambria Math" panose="02040503050406030204" pitchFamily="18" charset="0"/>
                                  </a:rPr>
                                  <m:t>(</m:t>
                                </m:r>
                                <m:rad>
                                  <m:radPr>
                                    <m:degHide m:val="on"/>
                                    <m:ctrlPr>
                                      <a:rPr lang="en-US" sz="2400" b="1" i="1" u="none" strike="noStrike" smtClean="0">
                                        <a:solidFill>
                                          <a:schemeClr val="bg1"/>
                                        </a:solidFill>
                                        <a:effectLst/>
                                        <a:latin typeface="Cambria Math" panose="02040503050406030204" pitchFamily="18" charset="0"/>
                                        <a:ea typeface="Cambria Math" panose="02040503050406030204" pitchFamily="18" charset="0"/>
                                      </a:rPr>
                                    </m:ctrlPr>
                                  </m:radPr>
                                  <m:deg/>
                                  <m:e>
                                    <m:r>
                                      <a:rPr lang="en-US" sz="2400" b="1" i="1" u="none" strike="noStrike" smtClean="0">
                                        <a:solidFill>
                                          <a:schemeClr val="bg1"/>
                                        </a:solidFill>
                                        <a:effectLst/>
                                        <a:latin typeface="Cambria Math" panose="02040503050406030204" pitchFamily="18" charset="0"/>
                                        <a:ea typeface="Cambria Math" panose="02040503050406030204" pitchFamily="18" charset="0"/>
                                      </a:rPr>
                                      <m:t>𝒙</m:t>
                                    </m:r>
                                  </m:e>
                                </m:rad>
                                <m:r>
                                  <a:rPr lang="en-US" sz="2400" b="1" i="1" u="none" strike="noStrike" smtClean="0">
                                    <a:solidFill>
                                      <a:schemeClr val="bg1"/>
                                    </a:solidFill>
                                    <a:effectLst/>
                                    <a:latin typeface="Cambria Math" panose="02040503050406030204" pitchFamily="18" charset="0"/>
                                    <a:ea typeface="Cambria Math" panose="02040503050406030204" pitchFamily="18" charset="0"/>
                                  </a:rPr>
                                  <m:t>)</m:t>
                                </m:r>
                              </m:oMath>
                            </m:oMathPara>
                          </a14:m>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Second</a:t>
                          </a:r>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a:solidFill>
                                <a:srgbClr val="000000"/>
                              </a:solidFill>
                              <a:effectLst/>
                              <a:latin typeface="Calibri" panose="020F0502020204030204" pitchFamily="34" charset="0"/>
                            </a:rPr>
                            <a:t>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a:solidFill>
                                <a:srgbClr val="000000"/>
                              </a:solidFill>
                              <a:effectLst/>
                              <a:latin typeface="Calibri" panose="020F0502020204030204" pitchFamily="34" charset="0"/>
                            </a:rPr>
                            <a:t>11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Choice>
        <mc:Fallback xmlns="">
          <p:graphicFrame>
            <p:nvGraphicFramePr>
              <p:cNvPr id="8" name="Content Placeholder 7">
                <a:extLst>
                  <a:ext uri="{FF2B5EF4-FFF2-40B4-BE49-F238E27FC236}">
                    <a16:creationId xmlns:a16="http://schemas.microsoft.com/office/drawing/2014/main" id="{200C6E8E-EB16-4AFE-8DFA-3BA7E96681D2}"/>
                  </a:ext>
                </a:extLst>
              </p:cNvPr>
              <p:cNvGraphicFramePr>
                <a:graphicFrameLocks noGrp="1"/>
              </p:cNvGraphicFramePr>
              <p:nvPr>
                <p:ph sz="half" idx="2"/>
                <p:extLst>
                  <p:ext uri="{D42A27DB-BD31-4B8C-83A1-F6EECF244321}">
                    <p14:modId xmlns:p14="http://schemas.microsoft.com/office/powerpoint/2010/main" val="1066589523"/>
                  </p:ext>
                </p:extLst>
              </p:nvPr>
            </p:nvGraphicFramePr>
            <p:xfrm>
              <a:off x="6012712" y="1660823"/>
              <a:ext cx="5236536" cy="4393870"/>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77254">
                    <a:tc>
                      <a:txBody>
                        <a:bodyPr/>
                        <a:lstStyle/>
                        <a:p>
                          <a:endParaRPr lang="en-US"/>
                        </a:p>
                      </a:txBody>
                      <a:tcPr marL="4763" marR="4763" marT="4763" marB="0" anchor="ctr">
                        <a:blipFill>
                          <a:blip r:embed="rId3"/>
                          <a:stretch>
                            <a:fillRect l="-348" t="-22581" r="-200348" b="-1101613"/>
                          </a:stretch>
                        </a:blip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Second</a:t>
                          </a:r>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a:solidFill>
                                <a:srgbClr val="000000"/>
                              </a:solidFill>
                              <a:effectLst/>
                              <a:latin typeface="Calibri" panose="020F0502020204030204" pitchFamily="34" charset="0"/>
                            </a:rPr>
                            <a:t>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a:solidFill>
                                <a:srgbClr val="000000"/>
                              </a:solidFill>
                              <a:effectLst/>
                              <a:latin typeface="Calibri" panose="020F0502020204030204" pitchFamily="34" charset="0"/>
                            </a:rPr>
                            <a:t>11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Fallback>
      </mc:AlternateContent>
      <p:graphicFrame>
        <p:nvGraphicFramePr>
          <p:cNvPr id="6" name="Content Placeholder 5">
            <a:extLst>
              <a:ext uri="{FF2B5EF4-FFF2-40B4-BE49-F238E27FC236}">
                <a16:creationId xmlns:a16="http://schemas.microsoft.com/office/drawing/2014/main" id="{A082EFFA-7FB5-4E0B-8D23-11168F79FE54}"/>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a:extLst>
              <a:ext uri="{FF2B5EF4-FFF2-40B4-BE49-F238E27FC236}">
                <a16:creationId xmlns:a16="http://schemas.microsoft.com/office/drawing/2014/main" id="{C95B0CAC-5CC3-4ECF-872F-92ADC59181EE}"/>
              </a:ext>
            </a:extLst>
          </p:cNvPr>
          <p:cNvCxnSpPr>
            <a:cxnSpLocks/>
          </p:cNvCxnSpPr>
          <p:nvPr/>
        </p:nvCxnSpPr>
        <p:spPr>
          <a:xfrm flipV="1">
            <a:off x="1068404" y="2069432"/>
            <a:ext cx="4389120" cy="3195589"/>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721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 Extended"/>
              </a:rPr>
              <a:t>Describe the intuition behind maximum margin.</a:t>
            </a:r>
          </a:p>
          <a:p>
            <a:pPr algn="l">
              <a:buFont typeface="Arial" panose="020B0604020202020204" pitchFamily="34" charset="0"/>
              <a:buChar char="•"/>
            </a:pPr>
            <a:r>
              <a:rPr lang="en-US" b="0" i="0" dirty="0">
                <a:solidFill>
                  <a:srgbClr val="262626"/>
                </a:solidFill>
                <a:effectLst/>
                <a:latin typeface="Lato Extended"/>
              </a:rPr>
              <a:t>Differentiate hinge loss from other losses.</a:t>
            </a:r>
          </a:p>
          <a:p>
            <a:pPr algn="l">
              <a:buFont typeface="Arial" panose="020B0604020202020204" pitchFamily="34" charset="0"/>
              <a:buChar char="•"/>
            </a:pPr>
            <a:r>
              <a:rPr lang="en-US" b="0" i="0" dirty="0">
                <a:solidFill>
                  <a:srgbClr val="262626"/>
                </a:solidFill>
                <a:effectLst/>
                <a:latin typeface="Lato Extended"/>
              </a:rPr>
              <a:t>Define kernel tricks and how to effect implicit feature transformation using kernels.</a:t>
            </a:r>
          </a:p>
          <a:p>
            <a:pPr algn="l">
              <a:buFont typeface="Arial" panose="020B0604020202020204" pitchFamily="34" charset="0"/>
              <a:buChar char="•"/>
            </a:pPr>
            <a:r>
              <a:rPr lang="en-US" b="0" i="0" dirty="0">
                <a:solidFill>
                  <a:srgbClr val="262626"/>
                </a:solidFill>
                <a:effectLst/>
                <a:latin typeface="Lato Extended"/>
              </a:rPr>
              <a:t>Describe how similarity is computed using the polynomial kernel.</a:t>
            </a:r>
          </a:p>
          <a:p>
            <a:pPr algn="l">
              <a:buFont typeface="Arial" panose="020B0604020202020204" pitchFamily="34" charset="0"/>
              <a:buChar char="•"/>
            </a:pPr>
            <a:r>
              <a:rPr lang="en-US" b="0" i="0" dirty="0">
                <a:solidFill>
                  <a:srgbClr val="262626"/>
                </a:solidFill>
                <a:effectLst/>
                <a:latin typeface="Lato Extended"/>
              </a:rPr>
              <a:t>Produce a support vector machine classification model based on polynomial kernel and radial basis function kernel.</a:t>
            </a:r>
          </a:p>
          <a:p>
            <a:pPr algn="l">
              <a:buFont typeface="Arial" panose="020B0604020202020204" pitchFamily="34" charset="0"/>
              <a:buChar char="•"/>
            </a:pPr>
            <a:r>
              <a:rPr lang="en-US" b="0" i="0" dirty="0">
                <a:solidFill>
                  <a:srgbClr val="262626"/>
                </a:solidFill>
                <a:effectLst/>
                <a:latin typeface="Lato Extended"/>
              </a:rPr>
              <a:t>Produce a support vector machine regression model with a statistically significant improvement over the null model.</a:t>
            </a:r>
          </a:p>
        </p:txBody>
      </p:sp>
      <p:sp>
        <p:nvSpPr>
          <p:cNvPr id="3" name="Title 2"/>
          <p:cNvSpPr>
            <a:spLocks noGrp="1"/>
          </p:cNvSpPr>
          <p:nvPr>
            <p:ph type="title"/>
          </p:nvPr>
        </p:nvSpPr>
        <p:spPr/>
        <p:txBody>
          <a:bodyPr>
            <a:normAutofit/>
          </a:bodyPr>
          <a:lstStyle/>
          <a:p>
            <a:r>
              <a:rPr lang="en-US" sz="3200" dirty="0"/>
              <a:t>Learning Objectives</a:t>
            </a:r>
          </a:p>
        </p:txBody>
      </p:sp>
      <p:sp>
        <p:nvSpPr>
          <p:cNvPr id="4" name="Text Placeholder 3"/>
          <p:cNvSpPr>
            <a:spLocks noGrp="1"/>
          </p:cNvSpPr>
          <p:nvPr>
            <p:ph type="body" sz="quarter" idx="12"/>
          </p:nvPr>
        </p:nvSpPr>
        <p:spPr/>
        <p:txBody>
          <a:bodyPr/>
          <a:lstStyle/>
          <a:p>
            <a:r>
              <a:rPr lang="en-US" dirty="0"/>
              <a:t>By the end of this session, you should be able to:</a:t>
            </a:r>
          </a:p>
        </p:txBody>
      </p:sp>
    </p:spTree>
    <p:extLst>
      <p:ext uri="{BB962C8B-B14F-4D97-AF65-F5344CB8AC3E}">
        <p14:creationId xmlns:p14="http://schemas.microsoft.com/office/powerpoint/2010/main" val="345034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401D4C-9A13-4C7E-B39A-8A7523CCAE10}"/>
              </a:ext>
            </a:extLst>
          </p:cNvPr>
          <p:cNvSpPr>
            <a:spLocks noGrp="1"/>
          </p:cNvSpPr>
          <p:nvPr>
            <p:ph type="body" sz="quarter" idx="11"/>
          </p:nvPr>
        </p:nvSpPr>
        <p:spPr/>
        <p:txBody>
          <a:bodyPr/>
          <a:lstStyle/>
          <a:p>
            <a:r>
              <a:rPr lang="en-US" dirty="0"/>
              <a:t>Good for smaller data sets </a:t>
            </a:r>
          </a:p>
          <a:p>
            <a:r>
              <a:rPr lang="en-US" dirty="0"/>
              <a:t>No assumption of probability distribution</a:t>
            </a:r>
          </a:p>
          <a:p>
            <a:r>
              <a:rPr lang="en-US" dirty="0"/>
              <a:t>Converts 2d to multidimensional space</a:t>
            </a:r>
          </a:p>
          <a:p>
            <a:r>
              <a:rPr lang="en-US" dirty="0"/>
              <a:t>Common methods:</a:t>
            </a:r>
          </a:p>
          <a:p>
            <a:pPr lvl="1"/>
            <a:r>
              <a:rPr lang="en-US" dirty="0"/>
              <a:t>Polynomial kernel</a:t>
            </a:r>
          </a:p>
          <a:p>
            <a:pPr lvl="1"/>
            <a:r>
              <a:rPr lang="en-US" dirty="0"/>
              <a:t>Radial Basis Function</a:t>
            </a:r>
          </a:p>
          <a:p>
            <a:pPr lvl="1"/>
            <a:r>
              <a:rPr lang="en-US" dirty="0"/>
              <a:t>Sigmoid kernel</a:t>
            </a:r>
          </a:p>
          <a:p>
            <a:pPr lvl="1"/>
            <a:r>
              <a:rPr lang="en-US" dirty="0"/>
              <a:t>Gaussian kernel</a:t>
            </a:r>
          </a:p>
          <a:p>
            <a:pPr lvl="1"/>
            <a:r>
              <a:rPr lang="en-US" dirty="0"/>
              <a:t>Exponential kernel</a:t>
            </a:r>
          </a:p>
          <a:p>
            <a:pPr lvl="1"/>
            <a:r>
              <a:rPr lang="en-US" dirty="0"/>
              <a:t>Among others… *</a:t>
            </a:r>
          </a:p>
          <a:p>
            <a:r>
              <a:rPr lang="en-US" dirty="0"/>
              <a:t>Choosing the correct kernel is a non-trivial task</a:t>
            </a:r>
          </a:p>
          <a:p>
            <a:endParaRPr lang="en-US" dirty="0"/>
          </a:p>
        </p:txBody>
      </p:sp>
      <p:sp>
        <p:nvSpPr>
          <p:cNvPr id="3" name="Title 2">
            <a:extLst>
              <a:ext uri="{FF2B5EF4-FFF2-40B4-BE49-F238E27FC236}">
                <a16:creationId xmlns:a16="http://schemas.microsoft.com/office/drawing/2014/main" id="{EAED1DDF-1388-4385-89B2-BE32D8857DA1}"/>
              </a:ext>
            </a:extLst>
          </p:cNvPr>
          <p:cNvSpPr>
            <a:spLocks noGrp="1"/>
          </p:cNvSpPr>
          <p:nvPr>
            <p:ph type="title"/>
          </p:nvPr>
        </p:nvSpPr>
        <p:spPr/>
        <p:txBody>
          <a:bodyPr/>
          <a:lstStyle/>
          <a:p>
            <a:r>
              <a:rPr lang="en-US" dirty="0"/>
              <a:t>Nonlinear Support Vector Machines</a:t>
            </a:r>
          </a:p>
        </p:txBody>
      </p:sp>
    </p:spTree>
    <p:extLst>
      <p:ext uri="{BB962C8B-B14F-4D97-AF65-F5344CB8AC3E}">
        <p14:creationId xmlns:p14="http://schemas.microsoft.com/office/powerpoint/2010/main" val="23641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6B4A8-D27A-E94D-BDAF-5A8FFCA4029E}"/>
              </a:ext>
            </a:extLst>
          </p:cNvPr>
          <p:cNvSpPr>
            <a:spLocks noGrp="1"/>
          </p:cNvSpPr>
          <p:nvPr>
            <p:ph type="body" sz="quarter" idx="11"/>
          </p:nvPr>
        </p:nvSpPr>
        <p:spPr/>
        <p:txBody>
          <a:bodyPr/>
          <a:lstStyle/>
          <a:p>
            <a:r>
              <a:rPr lang="en-US" dirty="0"/>
              <a:t>Map the input space to a high dimensional feature space and learn a linear decision boundary in the feature space </a:t>
            </a:r>
          </a:p>
          <a:p>
            <a:endParaRPr lang="en-US" dirty="0"/>
          </a:p>
          <a:p>
            <a:r>
              <a:rPr lang="en-US" dirty="0"/>
              <a:t>The decision boundary will be nonlinear in the original input space </a:t>
            </a:r>
          </a:p>
          <a:p>
            <a:endParaRPr lang="en-US" dirty="0"/>
          </a:p>
          <a:p>
            <a:r>
              <a:rPr lang="en-US" dirty="0"/>
              <a:t>Many possible choices of kernel functions </a:t>
            </a:r>
          </a:p>
          <a:p>
            <a:pPr lvl="1"/>
            <a:r>
              <a:rPr lang="en-US" dirty="0"/>
              <a:t>How to choose? Most frequently used method: cross‐validation</a:t>
            </a:r>
          </a:p>
        </p:txBody>
      </p:sp>
      <p:sp>
        <p:nvSpPr>
          <p:cNvPr id="3" name="Title 2">
            <a:extLst>
              <a:ext uri="{FF2B5EF4-FFF2-40B4-BE49-F238E27FC236}">
                <a16:creationId xmlns:a16="http://schemas.microsoft.com/office/drawing/2014/main" id="{EB119A90-5C63-2B47-A19E-9D287C9E7B65}"/>
              </a:ext>
            </a:extLst>
          </p:cNvPr>
          <p:cNvSpPr>
            <a:spLocks noGrp="1"/>
          </p:cNvSpPr>
          <p:nvPr>
            <p:ph type="title"/>
          </p:nvPr>
        </p:nvSpPr>
        <p:spPr/>
        <p:txBody>
          <a:bodyPr/>
          <a:lstStyle/>
          <a:p>
            <a:r>
              <a:rPr lang="en-US" dirty="0"/>
              <a:t>Non-Linear SVM Summary</a:t>
            </a:r>
          </a:p>
        </p:txBody>
      </p:sp>
    </p:spTree>
    <p:extLst>
      <p:ext uri="{BB962C8B-B14F-4D97-AF65-F5344CB8AC3E}">
        <p14:creationId xmlns:p14="http://schemas.microsoft.com/office/powerpoint/2010/main" val="20829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A5CE4-74CC-4F4C-826F-B0D2061250E0}"/>
              </a:ext>
            </a:extLst>
          </p:cNvPr>
          <p:cNvSpPr>
            <a:spLocks noGrp="1"/>
          </p:cNvSpPr>
          <p:nvPr>
            <p:ph type="body" sz="quarter" idx="11"/>
          </p:nvPr>
        </p:nvSpPr>
        <p:spPr/>
        <p:txBody>
          <a:bodyPr/>
          <a:lstStyle/>
          <a:p>
            <a:r>
              <a:rPr lang="en-US" dirty="0"/>
              <a:t>Useful in high-dimensional spaces – can work even when the number of dimensions is greater than examples (</a:t>
            </a:r>
            <a:r>
              <a:rPr lang="en-US" dirty="0">
                <a:solidFill>
                  <a:srgbClr val="C00000"/>
                </a:solidFill>
              </a:rPr>
              <a:t>Caveat</a:t>
            </a:r>
            <a:r>
              <a:rPr lang="en-US" dirty="0"/>
              <a:t>: predictive capability may be poor)</a:t>
            </a:r>
          </a:p>
          <a:p>
            <a:r>
              <a:rPr lang="en-US" dirty="0"/>
              <a:t>Features are non-parametric (</a:t>
            </a:r>
            <a:r>
              <a:rPr lang="en-US" dirty="0">
                <a:solidFill>
                  <a:srgbClr val="C00000"/>
                </a:solidFill>
              </a:rPr>
              <a:t>Caveat</a:t>
            </a:r>
            <a:r>
              <a:rPr lang="en-US" dirty="0"/>
              <a:t>: computational cost)</a:t>
            </a:r>
          </a:p>
          <a:p>
            <a:pPr lvl="1"/>
            <a:r>
              <a:rPr lang="en-US" dirty="0"/>
              <a:t>Not constricted to a “distribution”</a:t>
            </a:r>
          </a:p>
          <a:p>
            <a:pPr lvl="1"/>
            <a:r>
              <a:rPr lang="en-US" dirty="0"/>
              <a:t>In theory, infinite, thus are “assumption free” model</a:t>
            </a:r>
          </a:p>
          <a:p>
            <a:pPr lvl="1"/>
            <a:r>
              <a:rPr lang="en-US" dirty="0"/>
              <a:t>Reduced chances of the ‘curse of dimensionality’ </a:t>
            </a:r>
          </a:p>
          <a:p>
            <a:r>
              <a:rPr lang="en-US" dirty="0"/>
              <a:t>Kernel functions can be added together (be ensembles) to create even more complex hyperplanes (</a:t>
            </a:r>
            <a:r>
              <a:rPr lang="en-US" dirty="0">
                <a:solidFill>
                  <a:srgbClr val="C00000"/>
                </a:solidFill>
              </a:rPr>
              <a:t>Caveat</a:t>
            </a:r>
            <a:r>
              <a:rPr lang="en-US" dirty="0"/>
              <a:t>: computational cost)</a:t>
            </a:r>
          </a:p>
          <a:p>
            <a:r>
              <a:rPr lang="en-US" dirty="0"/>
              <a:t>Give a highly optimal hyperplane (</a:t>
            </a:r>
            <a:r>
              <a:rPr lang="en-US" dirty="0">
                <a:solidFill>
                  <a:srgbClr val="C00000"/>
                </a:solidFill>
              </a:rPr>
              <a:t>Caveat</a:t>
            </a:r>
            <a:r>
              <a:rPr lang="en-US" dirty="0"/>
              <a:t>: no probability functions)</a:t>
            </a:r>
          </a:p>
          <a:p>
            <a:endParaRPr lang="en-US" dirty="0"/>
          </a:p>
        </p:txBody>
      </p:sp>
      <p:sp>
        <p:nvSpPr>
          <p:cNvPr id="3" name="Title 2">
            <a:extLst>
              <a:ext uri="{FF2B5EF4-FFF2-40B4-BE49-F238E27FC236}">
                <a16:creationId xmlns:a16="http://schemas.microsoft.com/office/drawing/2014/main" id="{A74E0186-0593-47A0-9631-506DE2E2F4F3}"/>
              </a:ext>
            </a:extLst>
          </p:cNvPr>
          <p:cNvSpPr>
            <a:spLocks noGrp="1"/>
          </p:cNvSpPr>
          <p:nvPr>
            <p:ph type="title"/>
          </p:nvPr>
        </p:nvSpPr>
        <p:spPr/>
        <p:txBody>
          <a:bodyPr/>
          <a:lstStyle/>
          <a:p>
            <a:r>
              <a:rPr lang="en-US" dirty="0"/>
              <a:t>Kernel Trick: Advantages and Caveats</a:t>
            </a:r>
          </a:p>
        </p:txBody>
      </p:sp>
    </p:spTree>
    <p:extLst>
      <p:ext uri="{BB962C8B-B14F-4D97-AF65-F5344CB8AC3E}">
        <p14:creationId xmlns:p14="http://schemas.microsoft.com/office/powerpoint/2010/main" val="3909466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5ADD8AB-3FD3-49AD-99EA-DA8EBAD3472A}"/>
                  </a:ext>
                </a:extLst>
              </p:cNvPr>
              <p:cNvSpPr>
                <a:spLocks noGrp="1"/>
              </p:cNvSpPr>
              <p:nvPr>
                <p:ph type="body" sz="quarter" idx="11"/>
              </p:nvPr>
            </p:nvSpPr>
            <p:spPr/>
            <p:txBody>
              <a:bodyPr/>
              <a:lstStyle/>
              <a:p>
                <a:pPr>
                  <a:lnSpc>
                    <a:spcPct val="120000"/>
                  </a:lnSpc>
                  <a:spcBef>
                    <a:spcPts val="0"/>
                  </a:spcBef>
                </a:pPr>
                <a:r>
                  <a:rPr lang="en-US" dirty="0"/>
                  <a:t>Important Hyperparameters:</a:t>
                </a:r>
              </a:p>
              <a:p>
                <a:pPr lvl="1">
                  <a:lnSpc>
                    <a:spcPct val="120000"/>
                  </a:lnSpc>
                  <a:spcBef>
                    <a:spcPts val="0"/>
                  </a:spcBef>
                </a:pPr>
                <a:r>
                  <a:rPr lang="en-US" b="1" dirty="0"/>
                  <a:t>Kernel</a:t>
                </a:r>
                <a:r>
                  <a:rPr lang="en-US" dirty="0"/>
                  <a:t> – can be linear, </a:t>
                </a:r>
                <a:r>
                  <a:rPr lang="en-US" b="1" dirty="0" err="1"/>
                  <a:t>rbf</a:t>
                </a:r>
                <a:r>
                  <a:rPr lang="en-US" dirty="0"/>
                  <a:t>, poly, sigmoid, </a:t>
                </a:r>
              </a:p>
              <a:p>
                <a:pPr lvl="1">
                  <a:lnSpc>
                    <a:spcPct val="120000"/>
                  </a:lnSpc>
                  <a:spcBef>
                    <a:spcPts val="0"/>
                  </a:spcBef>
                </a:pPr>
                <a:r>
                  <a:rPr lang="en-US" b="1" dirty="0"/>
                  <a:t>C</a:t>
                </a:r>
                <a:r>
                  <a:rPr lang="en-US" dirty="0"/>
                  <a:t> (cost) hyperparameter – higher value adds a higher cost for misclassifications (hard margin) and lower value allows for more leeway (soft margin) – softer margin allow for more generalizability and lower sensitivity to noise. Default is </a:t>
                </a:r>
                <a:r>
                  <a:rPr lang="en-US" b="1" dirty="0"/>
                  <a:t>1.0</a:t>
                </a:r>
              </a:p>
              <a:p>
                <a:pPr lvl="1">
                  <a:lnSpc>
                    <a:spcPct val="120000"/>
                  </a:lnSpc>
                  <a:spcBef>
                    <a:spcPts val="0"/>
                  </a:spcBef>
                </a:pPr>
                <a:r>
                  <a:rPr lang="en-US" b="1" dirty="0"/>
                  <a:t>Gamma</a:t>
                </a:r>
                <a:r>
                  <a:rPr lang="en-US" dirty="0"/>
                  <a:t> – hyperparameter for rbf, poly and sigmoid kernels to configure model sensitivity to feature differences. It defines the distance of influence for a single training example. Low values meaning ‘far’ and high values meaning ‘close’. Default is </a:t>
                </a:r>
                <a:r>
                  <a:rPr lang="en-US" b="1" dirty="0"/>
                  <a:t>1/n</a:t>
                </a:r>
                <a:r>
                  <a:rPr lang="en-US" dirty="0"/>
                  <a:t> (each input vector has a 1/n influence)</a:t>
                </a:r>
              </a:p>
              <a:p>
                <a:pPr lvl="1">
                  <a:lnSpc>
                    <a:spcPct val="120000"/>
                  </a:lnSpc>
                  <a:spcBef>
                    <a:spcPts val="0"/>
                  </a:spcBef>
                </a:pPr>
                <a:r>
                  <a:rPr lang="en-US" b="1" dirty="0"/>
                  <a:t>Degree</a:t>
                </a:r>
                <a:r>
                  <a:rPr lang="en-US" dirty="0"/>
                  <a:t> – hyperparameter for polynomial/exponential kernels, specifies the largest possible exponent. Default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oMath>
                </a14:m>
                <a:endParaRPr lang="en-US" dirty="0"/>
              </a:p>
              <a:p>
                <a:pPr marL="0" indent="0">
                  <a:lnSpc>
                    <a:spcPct val="120000"/>
                  </a:lnSpc>
                  <a:spcBef>
                    <a:spcPts val="0"/>
                  </a:spcBef>
                  <a:buNone/>
                </a:pPr>
                <a:r>
                  <a:rPr lang="en-US" dirty="0"/>
                  <a:t>In general, cost and gamma are way to tune the model for softer or harder margins</a:t>
                </a:r>
              </a:p>
              <a:p>
                <a:pPr lvl="1"/>
                <a:endParaRPr lang="en-US" dirty="0"/>
              </a:p>
              <a:p>
                <a:endParaRPr lang="en-US" dirty="0"/>
              </a:p>
            </p:txBody>
          </p:sp>
        </mc:Choice>
        <mc:Fallback xmlns="">
          <p:sp>
            <p:nvSpPr>
              <p:cNvPr id="2" name="Text Placeholder 1">
                <a:extLst>
                  <a:ext uri="{FF2B5EF4-FFF2-40B4-BE49-F238E27FC236}">
                    <a16:creationId xmlns:a16="http://schemas.microsoft.com/office/drawing/2014/main" id="{D5ADD8AB-3FD3-49AD-99EA-DA8EBAD3472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837" t="-320" r="-837" b="-1744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B7078F10-DC24-4C03-977A-8BED47E5BA42}"/>
              </a:ext>
            </a:extLst>
          </p:cNvPr>
          <p:cNvSpPr>
            <a:spLocks noGrp="1"/>
          </p:cNvSpPr>
          <p:nvPr>
            <p:ph type="body" sz="quarter" idx="12"/>
          </p:nvPr>
        </p:nvSpPr>
        <p:spPr/>
        <p:txBody>
          <a:bodyPr/>
          <a:lstStyle/>
          <a:p>
            <a:r>
              <a:rPr lang="en-US" sz="1800" i="1" dirty="0" err="1"/>
              <a:t>sklearn.svm.svc</a:t>
            </a:r>
            <a:endParaRPr lang="en-US" dirty="0"/>
          </a:p>
        </p:txBody>
      </p:sp>
      <p:sp>
        <p:nvSpPr>
          <p:cNvPr id="4" name="Title 3">
            <a:extLst>
              <a:ext uri="{FF2B5EF4-FFF2-40B4-BE49-F238E27FC236}">
                <a16:creationId xmlns:a16="http://schemas.microsoft.com/office/drawing/2014/main" id="{94B78FD3-B6A1-4F07-884A-3FCE6B2452D8}"/>
              </a:ext>
            </a:extLst>
          </p:cNvPr>
          <p:cNvSpPr>
            <a:spLocks noGrp="1"/>
          </p:cNvSpPr>
          <p:nvPr>
            <p:ph type="title"/>
          </p:nvPr>
        </p:nvSpPr>
        <p:spPr/>
        <p:txBody>
          <a:bodyPr/>
          <a:lstStyle/>
          <a:p>
            <a:r>
              <a:rPr lang="en-US" sz="2400" dirty="0"/>
              <a:t>Parameters in Support Vector Classification</a:t>
            </a:r>
            <a:endParaRPr lang="en-US" dirty="0"/>
          </a:p>
        </p:txBody>
      </p:sp>
    </p:spTree>
    <p:extLst>
      <p:ext uri="{BB962C8B-B14F-4D97-AF65-F5344CB8AC3E}">
        <p14:creationId xmlns:p14="http://schemas.microsoft.com/office/powerpoint/2010/main" val="3308539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EAD0-2FF2-4B15-9E50-CB9EB305BEFF}"/>
              </a:ext>
            </a:extLst>
          </p:cNvPr>
          <p:cNvSpPr>
            <a:spLocks noGrp="1"/>
          </p:cNvSpPr>
          <p:nvPr>
            <p:ph type="title"/>
          </p:nvPr>
        </p:nvSpPr>
        <p:spPr/>
        <p:txBody>
          <a:bodyPr/>
          <a:lstStyle/>
          <a:p>
            <a:r>
              <a:rPr lang="en-US"/>
              <a:t>Notebook Time</a:t>
            </a:r>
            <a:endParaRPr lang="en-US" dirty="0"/>
          </a:p>
        </p:txBody>
      </p:sp>
    </p:spTree>
    <p:extLst>
      <p:ext uri="{BB962C8B-B14F-4D97-AF65-F5344CB8AC3E}">
        <p14:creationId xmlns:p14="http://schemas.microsoft.com/office/powerpoint/2010/main" val="2375886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EAD0-2FF2-4B15-9E50-CB9EB305BEFF}"/>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6381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D6CA2-EFC7-A143-9F0D-90D6F60CCDF9}"/>
              </a:ext>
            </a:extLst>
          </p:cNvPr>
          <p:cNvSpPr>
            <a:spLocks noGrp="1"/>
          </p:cNvSpPr>
          <p:nvPr>
            <p:ph type="body" sz="quarter" idx="11"/>
          </p:nvPr>
        </p:nvSpPr>
        <p:spPr/>
        <p:txBody>
          <a:bodyPr/>
          <a:lstStyle/>
          <a:p>
            <a:r>
              <a:rPr lang="en-US" dirty="0"/>
              <a:t>This can be represented as a constrained optimization problem.</a:t>
            </a:r>
          </a:p>
          <a:p>
            <a:endParaRPr lang="en-US" dirty="0"/>
          </a:p>
          <a:p>
            <a:endParaRPr lang="en-US" dirty="0"/>
          </a:p>
          <a:p>
            <a:pPr marL="0" indent="0">
              <a:buNone/>
            </a:pPr>
            <a:endParaRPr lang="en-US" dirty="0"/>
          </a:p>
          <a:p>
            <a:pPr marL="0" indent="0">
              <a:buNone/>
            </a:pPr>
            <a:endParaRPr lang="en-US" dirty="0"/>
          </a:p>
          <a:p>
            <a:r>
              <a:rPr lang="en-US" dirty="0"/>
              <a:t>This optimization problem is in a nasty form, so we need to do some rewriting.</a:t>
            </a:r>
          </a:p>
          <a:p>
            <a:pPr marL="0" indent="0">
              <a:buNone/>
            </a:pPr>
            <a:endParaRPr lang="en-US" dirty="0"/>
          </a:p>
          <a:p>
            <a:r>
              <a:rPr lang="en-US" dirty="0"/>
              <a:t>Let </a:t>
            </a:r>
            <a:r>
              <a:rPr lang="el-GR" dirty="0"/>
              <a:t>γ’ = γ ⋅ ||</a:t>
            </a:r>
            <a:r>
              <a:rPr lang="en-US" dirty="0"/>
              <a:t>w</a:t>
            </a:r>
            <a:r>
              <a:rPr lang="el-GR" dirty="0"/>
              <a:t>|| </a:t>
            </a:r>
            <a:r>
              <a:rPr lang="en-US" dirty="0"/>
              <a:t>, we can rewrite this as</a:t>
            </a:r>
          </a:p>
        </p:txBody>
      </p:sp>
      <p:sp>
        <p:nvSpPr>
          <p:cNvPr id="3" name="Title 2">
            <a:extLst>
              <a:ext uri="{FF2B5EF4-FFF2-40B4-BE49-F238E27FC236}">
                <a16:creationId xmlns:a16="http://schemas.microsoft.com/office/drawing/2014/main" id="{9C2995A6-A94F-A641-8CC6-174395F6B5E9}"/>
              </a:ext>
            </a:extLst>
          </p:cNvPr>
          <p:cNvSpPr>
            <a:spLocks noGrp="1"/>
          </p:cNvSpPr>
          <p:nvPr>
            <p:ph type="title"/>
          </p:nvPr>
        </p:nvSpPr>
        <p:spPr/>
        <p:txBody>
          <a:bodyPr/>
          <a:lstStyle/>
          <a:p>
            <a:r>
              <a:rPr lang="en-US" dirty="0"/>
              <a:t>Maximum Margin Classifier</a:t>
            </a:r>
          </a:p>
        </p:txBody>
      </p:sp>
      <p:pic>
        <p:nvPicPr>
          <p:cNvPr id="5" name="Picture 4">
            <a:extLst>
              <a:ext uri="{FF2B5EF4-FFF2-40B4-BE49-F238E27FC236}">
                <a16:creationId xmlns:a16="http://schemas.microsoft.com/office/drawing/2014/main" id="{16007411-5904-9343-B233-2D49E34021B7}"/>
              </a:ext>
            </a:extLst>
          </p:cNvPr>
          <p:cNvPicPr>
            <a:picLocks noChangeAspect="1"/>
          </p:cNvPicPr>
          <p:nvPr/>
        </p:nvPicPr>
        <p:blipFill>
          <a:blip r:embed="rId2"/>
          <a:stretch>
            <a:fillRect/>
          </a:stretch>
        </p:blipFill>
        <p:spPr>
          <a:xfrm>
            <a:off x="2667000" y="5289183"/>
            <a:ext cx="5842000" cy="1584727"/>
          </a:xfrm>
          <a:prstGeom prst="rect">
            <a:avLst/>
          </a:prstGeom>
        </p:spPr>
      </p:pic>
      <p:pic>
        <p:nvPicPr>
          <p:cNvPr id="7" name="Picture 6">
            <a:extLst>
              <a:ext uri="{FF2B5EF4-FFF2-40B4-BE49-F238E27FC236}">
                <a16:creationId xmlns:a16="http://schemas.microsoft.com/office/drawing/2014/main" id="{21E51A75-2B9C-514E-A31E-F5F5B18C9C58}"/>
              </a:ext>
            </a:extLst>
          </p:cNvPr>
          <p:cNvPicPr>
            <a:picLocks noChangeAspect="1"/>
          </p:cNvPicPr>
          <p:nvPr/>
        </p:nvPicPr>
        <p:blipFill rotWithShape="1">
          <a:blip r:embed="rId3"/>
          <a:srcRect t="6873"/>
          <a:stretch/>
        </p:blipFill>
        <p:spPr>
          <a:xfrm>
            <a:off x="1743966" y="1918915"/>
            <a:ext cx="5071365" cy="1373293"/>
          </a:xfrm>
          <a:prstGeom prst="rect">
            <a:avLst/>
          </a:prstGeom>
        </p:spPr>
      </p:pic>
    </p:spTree>
    <p:extLst>
      <p:ext uri="{BB962C8B-B14F-4D97-AF65-F5344CB8AC3E}">
        <p14:creationId xmlns:p14="http://schemas.microsoft.com/office/powerpoint/2010/main" val="1947186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FF9A8A-7810-2447-8D71-AC0C47442690}"/>
              </a:ext>
            </a:extLst>
          </p:cNvPr>
          <p:cNvSpPr>
            <a:spLocks noGrp="1"/>
          </p:cNvSpPr>
          <p:nvPr>
            <p:ph type="body" sz="quarter" idx="11"/>
          </p:nvPr>
        </p:nvSpPr>
        <p:spPr/>
        <p:txBody>
          <a:bodyPr/>
          <a:lstStyle/>
          <a:p>
            <a:r>
              <a:rPr lang="en-US" dirty="0"/>
              <a:t>Note that we can arbitrarily rescale w and b to make the functional margin </a:t>
            </a:r>
            <a:r>
              <a:rPr lang="el-GR" dirty="0"/>
              <a:t>γ’ </a:t>
            </a:r>
            <a:r>
              <a:rPr lang="en-US" dirty="0"/>
              <a:t>large or small.</a:t>
            </a:r>
          </a:p>
          <a:p>
            <a:r>
              <a:rPr lang="en-US" dirty="0"/>
              <a:t>So we can rescale them such that </a:t>
            </a:r>
            <a:r>
              <a:rPr lang="el-GR" dirty="0"/>
              <a:t>γ’</a:t>
            </a:r>
            <a:r>
              <a:rPr lang="en-US" dirty="0"/>
              <a:t> = 1.</a:t>
            </a:r>
          </a:p>
        </p:txBody>
      </p:sp>
      <p:sp>
        <p:nvSpPr>
          <p:cNvPr id="3" name="Title 2">
            <a:extLst>
              <a:ext uri="{FF2B5EF4-FFF2-40B4-BE49-F238E27FC236}">
                <a16:creationId xmlns:a16="http://schemas.microsoft.com/office/drawing/2014/main" id="{508AAA05-65EB-0141-AEED-8CD21C79EDA8}"/>
              </a:ext>
            </a:extLst>
          </p:cNvPr>
          <p:cNvSpPr>
            <a:spLocks noGrp="1"/>
          </p:cNvSpPr>
          <p:nvPr>
            <p:ph type="title"/>
          </p:nvPr>
        </p:nvSpPr>
        <p:spPr/>
        <p:txBody>
          <a:bodyPr/>
          <a:lstStyle/>
          <a:p>
            <a:r>
              <a:rPr lang="en-US" dirty="0"/>
              <a:t>Maximum Margin Classifier </a:t>
            </a:r>
            <a:r>
              <a:rPr lang="en-US" dirty="0" err="1"/>
              <a:t>con’t</a:t>
            </a:r>
            <a:endParaRPr lang="en-US" dirty="0"/>
          </a:p>
        </p:txBody>
      </p:sp>
      <p:pic>
        <p:nvPicPr>
          <p:cNvPr id="5" name="Picture 4">
            <a:extLst>
              <a:ext uri="{FF2B5EF4-FFF2-40B4-BE49-F238E27FC236}">
                <a16:creationId xmlns:a16="http://schemas.microsoft.com/office/drawing/2014/main" id="{749834AF-2B47-614A-B1DF-A90EA6FE9562}"/>
              </a:ext>
            </a:extLst>
          </p:cNvPr>
          <p:cNvPicPr>
            <a:picLocks noChangeAspect="1"/>
          </p:cNvPicPr>
          <p:nvPr/>
        </p:nvPicPr>
        <p:blipFill>
          <a:blip r:embed="rId2"/>
          <a:stretch>
            <a:fillRect/>
          </a:stretch>
        </p:blipFill>
        <p:spPr>
          <a:xfrm>
            <a:off x="2986502" y="2637942"/>
            <a:ext cx="5339487" cy="3261620"/>
          </a:xfrm>
          <a:prstGeom prst="rect">
            <a:avLst/>
          </a:prstGeom>
        </p:spPr>
      </p:pic>
    </p:spTree>
    <p:extLst>
      <p:ext uri="{BB962C8B-B14F-4D97-AF65-F5344CB8AC3E}">
        <p14:creationId xmlns:p14="http://schemas.microsoft.com/office/powerpoint/2010/main" val="3204950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C9F179-E039-244E-A520-D6BB3300A54B}"/>
              </a:ext>
            </a:extLst>
          </p:cNvPr>
          <p:cNvSpPr>
            <a:spLocks noGrp="1"/>
          </p:cNvSpPr>
          <p:nvPr>
            <p:ph type="body" sz="quarter" idx="11"/>
          </p:nvPr>
        </p:nvSpPr>
        <p:spPr>
          <a:xfrm>
            <a:off x="597223" y="3360617"/>
            <a:ext cx="10929485" cy="2097721"/>
          </a:xfrm>
        </p:spPr>
        <p:txBody>
          <a:bodyPr/>
          <a:lstStyle/>
          <a:p>
            <a:r>
              <a:rPr lang="en-US" dirty="0"/>
              <a:t>This is a </a:t>
            </a:r>
            <a:r>
              <a:rPr lang="en-US" b="1" dirty="0"/>
              <a:t>quadratic optimization</a:t>
            </a:r>
            <a:r>
              <a:rPr lang="en-US" dirty="0"/>
              <a:t> problem with </a:t>
            </a:r>
            <a:r>
              <a:rPr lang="en-US" b="1" dirty="0"/>
              <a:t>linear inequality constraints</a:t>
            </a:r>
            <a:r>
              <a:rPr lang="en-US" dirty="0"/>
              <a:t>. </a:t>
            </a:r>
          </a:p>
          <a:p>
            <a:r>
              <a:rPr lang="en-US" dirty="0"/>
              <a:t>This is a well-known class of mathematical programming problems for which several (non-trivial) algorithms exist.</a:t>
            </a:r>
          </a:p>
          <a:p>
            <a:r>
              <a:rPr lang="en-US" dirty="0"/>
              <a:t>The solution involves constructing a dual problem where a Lagrange multiplier </a:t>
            </a:r>
            <a:r>
              <a:rPr lang="el-GR" dirty="0"/>
              <a:t>α</a:t>
            </a:r>
            <a:r>
              <a:rPr lang="en-US" baseline="-25000" dirty="0" err="1"/>
              <a:t>i</a:t>
            </a:r>
            <a:r>
              <a:rPr lang="en-US" baseline="-25000" dirty="0"/>
              <a:t> </a:t>
            </a:r>
            <a:r>
              <a:rPr lang="en-US" dirty="0"/>
              <a:t>is associated with every inequality constraint in the primal (original) problem.</a:t>
            </a:r>
          </a:p>
        </p:txBody>
      </p:sp>
      <p:sp>
        <p:nvSpPr>
          <p:cNvPr id="3" name="Title 2">
            <a:extLst>
              <a:ext uri="{FF2B5EF4-FFF2-40B4-BE49-F238E27FC236}">
                <a16:creationId xmlns:a16="http://schemas.microsoft.com/office/drawing/2014/main" id="{1111CE5C-7D51-3C4C-A940-5257E32756E0}"/>
              </a:ext>
            </a:extLst>
          </p:cNvPr>
          <p:cNvSpPr>
            <a:spLocks noGrp="1"/>
          </p:cNvSpPr>
          <p:nvPr>
            <p:ph type="title"/>
          </p:nvPr>
        </p:nvSpPr>
        <p:spPr/>
        <p:txBody>
          <a:bodyPr/>
          <a:lstStyle/>
          <a:p>
            <a:r>
              <a:rPr lang="en-US" dirty="0"/>
              <a:t>Solve the Optimization Problem</a:t>
            </a:r>
          </a:p>
        </p:txBody>
      </p:sp>
      <p:pic>
        <p:nvPicPr>
          <p:cNvPr id="5" name="Picture 4">
            <a:extLst>
              <a:ext uri="{FF2B5EF4-FFF2-40B4-BE49-F238E27FC236}">
                <a16:creationId xmlns:a16="http://schemas.microsoft.com/office/drawing/2014/main" id="{C1E66D82-F4BB-0147-A993-1D0E51CB3A79}"/>
              </a:ext>
            </a:extLst>
          </p:cNvPr>
          <p:cNvPicPr>
            <a:picLocks noChangeAspect="1"/>
          </p:cNvPicPr>
          <p:nvPr/>
        </p:nvPicPr>
        <p:blipFill>
          <a:blip r:embed="rId2"/>
          <a:stretch>
            <a:fillRect/>
          </a:stretch>
        </p:blipFill>
        <p:spPr>
          <a:xfrm>
            <a:off x="2994595" y="1102620"/>
            <a:ext cx="5452533" cy="1557867"/>
          </a:xfrm>
          <a:prstGeom prst="rect">
            <a:avLst/>
          </a:prstGeom>
        </p:spPr>
      </p:pic>
    </p:spTree>
    <p:extLst>
      <p:ext uri="{BB962C8B-B14F-4D97-AF65-F5344CB8AC3E}">
        <p14:creationId xmlns:p14="http://schemas.microsoft.com/office/powerpoint/2010/main" val="709937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B12219-321D-E248-AD43-5302A4EFCA6C}"/>
              </a:ext>
            </a:extLst>
          </p:cNvPr>
          <p:cNvSpPr>
            <a:spLocks noGrp="1"/>
          </p:cNvSpPr>
          <p:nvPr>
            <p:ph type="body" sz="quarter" idx="11"/>
          </p:nvPr>
        </p:nvSpPr>
        <p:spPr>
          <a:xfrm>
            <a:off x="597223" y="1295707"/>
            <a:ext cx="10929485" cy="1812315"/>
          </a:xfrm>
        </p:spPr>
        <p:txBody>
          <a:bodyPr/>
          <a:lstStyle/>
          <a:p>
            <a:r>
              <a:rPr lang="en-US" dirty="0"/>
              <a:t>We can not give you a closed form solution that you can directly plugin in and compute for an arbitrary data sets.</a:t>
            </a:r>
          </a:p>
          <a:p>
            <a:endParaRPr lang="en-US" dirty="0"/>
          </a:p>
          <a:p>
            <a:r>
              <a:rPr lang="en-US" dirty="0"/>
              <a:t>The solution can always be written in the following form</a:t>
            </a:r>
          </a:p>
          <a:p>
            <a:endParaRPr lang="en-US" dirty="0"/>
          </a:p>
          <a:p>
            <a:endParaRPr lang="en-US" dirty="0"/>
          </a:p>
        </p:txBody>
      </p:sp>
      <p:sp>
        <p:nvSpPr>
          <p:cNvPr id="3" name="Title 2">
            <a:extLst>
              <a:ext uri="{FF2B5EF4-FFF2-40B4-BE49-F238E27FC236}">
                <a16:creationId xmlns:a16="http://schemas.microsoft.com/office/drawing/2014/main" id="{FE10DB9D-132E-D248-8EBE-DEA943C2CFCE}"/>
              </a:ext>
            </a:extLst>
          </p:cNvPr>
          <p:cNvSpPr>
            <a:spLocks noGrp="1"/>
          </p:cNvSpPr>
          <p:nvPr>
            <p:ph type="title"/>
          </p:nvPr>
        </p:nvSpPr>
        <p:spPr/>
        <p:txBody>
          <a:bodyPr/>
          <a:lstStyle/>
          <a:p>
            <a:r>
              <a:rPr lang="en-US" dirty="0"/>
              <a:t>Solution</a:t>
            </a:r>
          </a:p>
        </p:txBody>
      </p:sp>
      <p:pic>
        <p:nvPicPr>
          <p:cNvPr id="5" name="Picture 4">
            <a:extLst>
              <a:ext uri="{FF2B5EF4-FFF2-40B4-BE49-F238E27FC236}">
                <a16:creationId xmlns:a16="http://schemas.microsoft.com/office/drawing/2014/main" id="{04F5BD4E-4768-6845-BAD0-16C2DF8E6E5B}"/>
              </a:ext>
            </a:extLst>
          </p:cNvPr>
          <p:cNvPicPr>
            <a:picLocks noChangeAspect="1"/>
          </p:cNvPicPr>
          <p:nvPr/>
        </p:nvPicPr>
        <p:blipFill>
          <a:blip r:embed="rId2"/>
          <a:stretch>
            <a:fillRect/>
          </a:stretch>
        </p:blipFill>
        <p:spPr>
          <a:xfrm>
            <a:off x="1248378" y="3860824"/>
            <a:ext cx="10703335" cy="820904"/>
          </a:xfrm>
          <a:prstGeom prst="rect">
            <a:avLst/>
          </a:prstGeom>
        </p:spPr>
      </p:pic>
    </p:spTree>
    <p:extLst>
      <p:ext uri="{BB962C8B-B14F-4D97-AF65-F5344CB8AC3E}">
        <p14:creationId xmlns:p14="http://schemas.microsoft.com/office/powerpoint/2010/main" val="397351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469A6-4A13-4D87-A7CC-FBB044C031DD}"/>
              </a:ext>
            </a:extLst>
          </p:cNvPr>
          <p:cNvSpPr>
            <a:spLocks noGrp="1"/>
          </p:cNvSpPr>
          <p:nvPr>
            <p:ph type="body" sz="quarter" idx="11"/>
          </p:nvPr>
        </p:nvSpPr>
        <p:spPr>
          <a:xfrm>
            <a:off x="879073" y="1736726"/>
            <a:ext cx="5750327" cy="4015497"/>
          </a:xfrm>
        </p:spPr>
        <p:txBody>
          <a:bodyPr/>
          <a:lstStyle/>
          <a:p>
            <a:r>
              <a:rPr lang="en-US" dirty="0"/>
              <a:t>SVM views the input data points as two sets of vectors in an n-dimensional space (where n is the number of features)</a:t>
            </a:r>
          </a:p>
          <a:p>
            <a:r>
              <a:rPr lang="en-US" dirty="0"/>
              <a:t>It constructs </a:t>
            </a:r>
            <a:r>
              <a:rPr lang="en-US" b="1" dirty="0"/>
              <a:t>two vectors that maximize the margin (distance) between the </a:t>
            </a:r>
            <a:r>
              <a:rPr lang="en-US" dirty="0"/>
              <a:t>inner most training data points based on their “similarity” </a:t>
            </a:r>
          </a:p>
          <a:p>
            <a:r>
              <a:rPr lang="en-US" dirty="0"/>
              <a:t>The optimal solution boundary is an equidistant line in between the two margins called a hyperplane</a:t>
            </a:r>
          </a:p>
        </p:txBody>
      </p:sp>
      <p:sp>
        <p:nvSpPr>
          <p:cNvPr id="3" name="Title 2">
            <a:extLst>
              <a:ext uri="{FF2B5EF4-FFF2-40B4-BE49-F238E27FC236}">
                <a16:creationId xmlns:a16="http://schemas.microsoft.com/office/drawing/2014/main" id="{B480AFA5-5FA2-49CF-9CF9-A11E89940FB8}"/>
              </a:ext>
            </a:extLst>
          </p:cNvPr>
          <p:cNvSpPr>
            <a:spLocks noGrp="1"/>
          </p:cNvSpPr>
          <p:nvPr>
            <p:ph type="title"/>
          </p:nvPr>
        </p:nvSpPr>
        <p:spPr/>
        <p:txBody>
          <a:bodyPr/>
          <a:lstStyle/>
          <a:p>
            <a:r>
              <a:rPr lang="en-US" dirty="0"/>
              <a:t>SVMs in a Nutshell…</a:t>
            </a:r>
          </a:p>
        </p:txBody>
      </p:sp>
      <p:pic>
        <p:nvPicPr>
          <p:cNvPr id="4" name="Picture 3">
            <a:extLst>
              <a:ext uri="{FF2B5EF4-FFF2-40B4-BE49-F238E27FC236}">
                <a16:creationId xmlns:a16="http://schemas.microsoft.com/office/drawing/2014/main" id="{9449EF1B-4D34-4E3F-A2EB-860D9CC3585C}"/>
              </a:ext>
            </a:extLst>
          </p:cNvPr>
          <p:cNvPicPr>
            <a:picLocks noChangeAspect="1"/>
          </p:cNvPicPr>
          <p:nvPr/>
        </p:nvPicPr>
        <p:blipFill>
          <a:blip r:embed="rId2"/>
          <a:stretch>
            <a:fillRect/>
          </a:stretch>
        </p:blipFill>
        <p:spPr>
          <a:xfrm>
            <a:off x="6793807" y="1295400"/>
            <a:ext cx="5041829" cy="4755292"/>
          </a:xfrm>
          <a:prstGeom prst="rect">
            <a:avLst/>
          </a:prstGeom>
        </p:spPr>
      </p:pic>
    </p:spTree>
    <p:extLst>
      <p:ext uri="{BB962C8B-B14F-4D97-AF65-F5344CB8AC3E}">
        <p14:creationId xmlns:p14="http://schemas.microsoft.com/office/powerpoint/2010/main" val="2531827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B12219-321D-E248-AD43-5302A4EFCA6C}"/>
              </a:ext>
            </a:extLst>
          </p:cNvPr>
          <p:cNvSpPr>
            <a:spLocks noGrp="1"/>
          </p:cNvSpPr>
          <p:nvPr>
            <p:ph type="body" sz="quarter" idx="11"/>
          </p:nvPr>
        </p:nvSpPr>
        <p:spPr>
          <a:xfrm>
            <a:off x="597223" y="2571573"/>
            <a:ext cx="10929485" cy="3061131"/>
          </a:xfrm>
        </p:spPr>
        <p:txBody>
          <a:bodyPr/>
          <a:lstStyle/>
          <a:p>
            <a:r>
              <a:rPr lang="en-US" dirty="0"/>
              <a:t>The weight vector is a linear combination of all the training examples.</a:t>
            </a:r>
          </a:p>
          <a:p>
            <a:endParaRPr lang="en-US" dirty="0"/>
          </a:p>
          <a:p>
            <a:r>
              <a:rPr lang="en-US" dirty="0"/>
              <a:t>Importantly, many of the ⍺ are zeros. These points that have non-zero ⍺ are the </a:t>
            </a:r>
            <a:r>
              <a:rPr lang="en-US" b="1" dirty="0"/>
              <a:t>support vectors</a:t>
            </a:r>
            <a:r>
              <a:rPr lang="en-US" dirty="0"/>
              <a:t>.</a:t>
            </a:r>
          </a:p>
          <a:p>
            <a:endParaRPr lang="en-US" dirty="0"/>
          </a:p>
          <a:p>
            <a:r>
              <a:rPr lang="en-US" altLang="en-US" dirty="0"/>
              <a:t>Solve the optimization problem involved computing the inner products </a:t>
            </a:r>
            <a:r>
              <a:rPr lang="en-US" altLang="en-US" b="1" dirty="0" err="1"/>
              <a:t>x</a:t>
            </a:r>
            <a:r>
              <a:rPr lang="en-US" altLang="en-US" i="1" baseline="-25000" dirty="0" err="1"/>
              <a:t>i</a:t>
            </a:r>
            <a:r>
              <a:rPr lang="en-US" altLang="en-US" b="1" baseline="30000" dirty="0" err="1"/>
              <a:t>T</a:t>
            </a:r>
            <a:r>
              <a:rPr lang="en-US" altLang="en-US" b="1" dirty="0" err="1"/>
              <a:t>x</a:t>
            </a:r>
            <a:r>
              <a:rPr lang="en-US" altLang="en-US" i="1" baseline="-25000" dirty="0" err="1"/>
              <a:t>j</a:t>
            </a:r>
            <a:r>
              <a:rPr lang="en-US" altLang="en-US" b="1" baseline="-25000" dirty="0"/>
              <a:t> </a:t>
            </a:r>
            <a:r>
              <a:rPr lang="en-US" altLang="en-US" dirty="0"/>
              <a:t>between all training points.</a:t>
            </a:r>
          </a:p>
          <a:p>
            <a:endParaRPr lang="en-US" dirty="0"/>
          </a:p>
        </p:txBody>
      </p:sp>
      <p:sp>
        <p:nvSpPr>
          <p:cNvPr id="3" name="Title 2">
            <a:extLst>
              <a:ext uri="{FF2B5EF4-FFF2-40B4-BE49-F238E27FC236}">
                <a16:creationId xmlns:a16="http://schemas.microsoft.com/office/drawing/2014/main" id="{FE10DB9D-132E-D248-8EBE-DEA943C2CFCE}"/>
              </a:ext>
            </a:extLst>
          </p:cNvPr>
          <p:cNvSpPr>
            <a:spLocks noGrp="1"/>
          </p:cNvSpPr>
          <p:nvPr>
            <p:ph type="title"/>
          </p:nvPr>
        </p:nvSpPr>
        <p:spPr/>
        <p:txBody>
          <a:bodyPr/>
          <a:lstStyle/>
          <a:p>
            <a:r>
              <a:rPr lang="en-US" dirty="0"/>
              <a:t>Solution Cont.</a:t>
            </a:r>
          </a:p>
        </p:txBody>
      </p:sp>
      <p:pic>
        <p:nvPicPr>
          <p:cNvPr id="5" name="Picture 4">
            <a:extLst>
              <a:ext uri="{FF2B5EF4-FFF2-40B4-BE49-F238E27FC236}">
                <a16:creationId xmlns:a16="http://schemas.microsoft.com/office/drawing/2014/main" id="{04F5BD4E-4768-6845-BAD0-16C2DF8E6E5B}"/>
              </a:ext>
            </a:extLst>
          </p:cNvPr>
          <p:cNvPicPr>
            <a:picLocks noChangeAspect="1"/>
          </p:cNvPicPr>
          <p:nvPr/>
        </p:nvPicPr>
        <p:blipFill>
          <a:blip r:embed="rId2"/>
          <a:stretch>
            <a:fillRect/>
          </a:stretch>
        </p:blipFill>
        <p:spPr>
          <a:xfrm>
            <a:off x="1673604" y="1560786"/>
            <a:ext cx="9853104" cy="755695"/>
          </a:xfrm>
          <a:prstGeom prst="rect">
            <a:avLst/>
          </a:prstGeom>
        </p:spPr>
      </p:pic>
    </p:spTree>
    <p:extLst>
      <p:ext uri="{BB962C8B-B14F-4D97-AF65-F5344CB8AC3E}">
        <p14:creationId xmlns:p14="http://schemas.microsoft.com/office/powerpoint/2010/main" val="2374084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7CB66-6947-6444-96FB-07F34423D0C1}"/>
              </a:ext>
            </a:extLst>
          </p:cNvPr>
          <p:cNvSpPr>
            <a:spLocks noGrp="1"/>
          </p:cNvSpPr>
          <p:nvPr>
            <p:ph type="title"/>
          </p:nvPr>
        </p:nvSpPr>
        <p:spPr/>
        <p:txBody>
          <a:bodyPr/>
          <a:lstStyle/>
          <a:p>
            <a:r>
              <a:rPr lang="en-US" dirty="0"/>
              <a:t>A Geometrical Interpretation</a:t>
            </a:r>
          </a:p>
        </p:txBody>
      </p:sp>
      <p:pic>
        <p:nvPicPr>
          <p:cNvPr id="5" name="Picture 4">
            <a:extLst>
              <a:ext uri="{FF2B5EF4-FFF2-40B4-BE49-F238E27FC236}">
                <a16:creationId xmlns:a16="http://schemas.microsoft.com/office/drawing/2014/main" id="{44A73FF0-F76C-F841-B49D-ED6BB50E0762}"/>
              </a:ext>
            </a:extLst>
          </p:cNvPr>
          <p:cNvPicPr>
            <a:picLocks noChangeAspect="1"/>
          </p:cNvPicPr>
          <p:nvPr/>
        </p:nvPicPr>
        <p:blipFill>
          <a:blip r:embed="rId2"/>
          <a:stretch>
            <a:fillRect/>
          </a:stretch>
        </p:blipFill>
        <p:spPr>
          <a:xfrm>
            <a:off x="1444808" y="1223630"/>
            <a:ext cx="6930784" cy="5069157"/>
          </a:xfrm>
          <a:prstGeom prst="rect">
            <a:avLst/>
          </a:prstGeom>
        </p:spPr>
      </p:pic>
    </p:spTree>
    <p:extLst>
      <p:ext uri="{BB962C8B-B14F-4D97-AF65-F5344CB8AC3E}">
        <p14:creationId xmlns:p14="http://schemas.microsoft.com/office/powerpoint/2010/main" val="1507828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AB14CF-5020-1845-A20A-AEAD93D197FD}"/>
              </a:ext>
            </a:extLst>
          </p:cNvPr>
          <p:cNvSpPr>
            <a:spLocks noGrp="1"/>
          </p:cNvSpPr>
          <p:nvPr>
            <p:ph type="body" sz="quarter" idx="11"/>
          </p:nvPr>
        </p:nvSpPr>
        <p:spPr>
          <a:xfrm>
            <a:off x="597225" y="1547446"/>
            <a:ext cx="6794176" cy="4689231"/>
          </a:xfrm>
        </p:spPr>
        <p:txBody>
          <a:bodyPr/>
          <a:lstStyle/>
          <a:p>
            <a:r>
              <a:rPr lang="en-US" dirty="0" err="1"/>
              <a:t>W</a:t>
            </a:r>
            <a:r>
              <a:rPr lang="en-US" baseline="30000" dirty="0" err="1"/>
              <a:t>T</a:t>
            </a:r>
            <a:r>
              <a:rPr lang="en-US" dirty="0" err="1"/>
              <a:t>x</a:t>
            </a:r>
            <a:r>
              <a:rPr lang="en-US" dirty="0"/>
              <a:t> + b = 0 gives the decision boundary.</a:t>
            </a:r>
          </a:p>
          <a:p>
            <a:r>
              <a:rPr lang="en-US" dirty="0" err="1"/>
              <a:t>W</a:t>
            </a:r>
            <a:r>
              <a:rPr lang="en-US" baseline="30000" dirty="0" err="1"/>
              <a:t>T</a:t>
            </a:r>
            <a:r>
              <a:rPr lang="en-US" dirty="0" err="1"/>
              <a:t>x</a:t>
            </a:r>
            <a:r>
              <a:rPr lang="en-US" dirty="0"/>
              <a:t> + b = 1 positive support vectors lie on this line.</a:t>
            </a:r>
          </a:p>
          <a:p>
            <a:r>
              <a:rPr lang="en-US" dirty="0" err="1"/>
              <a:t>W</a:t>
            </a:r>
            <a:r>
              <a:rPr lang="en-US" baseline="30000" dirty="0" err="1"/>
              <a:t>T</a:t>
            </a:r>
            <a:r>
              <a:rPr lang="en-US" dirty="0" err="1"/>
              <a:t>x</a:t>
            </a:r>
            <a:r>
              <a:rPr lang="en-US" dirty="0"/>
              <a:t> + b = -1 negative support vectors lie on this line.</a:t>
            </a:r>
          </a:p>
          <a:p>
            <a:endParaRPr lang="en-US" dirty="0"/>
          </a:p>
          <a:p>
            <a:r>
              <a:rPr lang="en-US" dirty="0"/>
              <a:t>The decision boundary can be thought of now as a tube of certain width where no points can be inside the tube.</a:t>
            </a:r>
          </a:p>
          <a:p>
            <a:endParaRPr lang="en-US" dirty="0"/>
          </a:p>
          <a:p>
            <a:r>
              <a:rPr lang="en-US" altLang="en-US" dirty="0"/>
              <a:t>Implies that only </a:t>
            </a:r>
            <a:r>
              <a:rPr lang="en-US" altLang="en-US" b="1" dirty="0"/>
              <a:t>support vectors </a:t>
            </a:r>
            <a:r>
              <a:rPr lang="en-US" altLang="en-US" dirty="0"/>
              <a:t>matter; other training examples are ignorable. </a:t>
            </a:r>
          </a:p>
          <a:p>
            <a:endParaRPr lang="en-US" dirty="0"/>
          </a:p>
        </p:txBody>
      </p:sp>
      <p:sp>
        <p:nvSpPr>
          <p:cNvPr id="3" name="Title 2">
            <a:extLst>
              <a:ext uri="{FF2B5EF4-FFF2-40B4-BE49-F238E27FC236}">
                <a16:creationId xmlns:a16="http://schemas.microsoft.com/office/drawing/2014/main" id="{F555D85F-2518-F44F-8C19-8FEF41F073F8}"/>
              </a:ext>
            </a:extLst>
          </p:cNvPr>
          <p:cNvSpPr>
            <a:spLocks noGrp="1"/>
          </p:cNvSpPr>
          <p:nvPr>
            <p:ph type="title"/>
          </p:nvPr>
        </p:nvSpPr>
        <p:spPr/>
        <p:txBody>
          <a:bodyPr/>
          <a:lstStyle/>
          <a:p>
            <a:r>
              <a:rPr lang="en-US" dirty="0"/>
              <a:t>Geometric Interpretation</a:t>
            </a:r>
          </a:p>
        </p:txBody>
      </p:sp>
      <p:pic>
        <p:nvPicPr>
          <p:cNvPr id="4" name="Picture 3">
            <a:extLst>
              <a:ext uri="{FF2B5EF4-FFF2-40B4-BE49-F238E27FC236}">
                <a16:creationId xmlns:a16="http://schemas.microsoft.com/office/drawing/2014/main" id="{D0E20015-70C7-DF40-828D-22EAC0534D9F}"/>
              </a:ext>
            </a:extLst>
          </p:cNvPr>
          <p:cNvPicPr>
            <a:picLocks noChangeAspect="1"/>
          </p:cNvPicPr>
          <p:nvPr/>
        </p:nvPicPr>
        <p:blipFill rotWithShape="1">
          <a:blip r:embed="rId2"/>
          <a:srcRect t="5010" r="5639" b="1805"/>
          <a:stretch/>
        </p:blipFill>
        <p:spPr>
          <a:xfrm>
            <a:off x="7422038" y="1828800"/>
            <a:ext cx="4535943" cy="3276200"/>
          </a:xfrm>
          <a:prstGeom prst="rect">
            <a:avLst/>
          </a:prstGeom>
        </p:spPr>
      </p:pic>
    </p:spTree>
    <p:extLst>
      <p:ext uri="{BB962C8B-B14F-4D97-AF65-F5344CB8AC3E}">
        <p14:creationId xmlns:p14="http://schemas.microsoft.com/office/powerpoint/2010/main" val="4280826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173787"/>
            <a:ext cx="10929485" cy="4162632"/>
          </a:xfrm>
        </p:spPr>
        <p:txBody>
          <a:bodyPr/>
          <a:lstStyle/>
          <a:p>
            <a:r>
              <a:rPr lang="en-US" dirty="0"/>
              <a:t>We defined margin (functional, geometric) </a:t>
            </a:r>
          </a:p>
          <a:p>
            <a:endParaRPr lang="en-US" dirty="0"/>
          </a:p>
          <a:p>
            <a:r>
              <a:rPr lang="en-US" dirty="0"/>
              <a:t>We demonstrated that we prefer to have linear classifiers with large geometric margin. </a:t>
            </a:r>
          </a:p>
          <a:p>
            <a:endParaRPr lang="en-US" dirty="0"/>
          </a:p>
          <a:p>
            <a:r>
              <a:rPr lang="en-US" dirty="0"/>
              <a:t>We formulated the problem of finding the maximum margin linear classifier as a quadratic optimization problem. </a:t>
            </a:r>
          </a:p>
          <a:p>
            <a:endParaRPr lang="en-US" dirty="0"/>
          </a:p>
          <a:p>
            <a:r>
              <a:rPr lang="en-US" dirty="0"/>
              <a:t>This problem can be solved using efficient QP algorithms that are available. </a:t>
            </a:r>
          </a:p>
          <a:p>
            <a:endParaRPr lang="en-US" dirty="0"/>
          </a:p>
          <a:p>
            <a:r>
              <a:rPr lang="en-US" dirty="0"/>
              <a:t>The solution are very nicely formed.</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Summarization So Far</a:t>
            </a:r>
          </a:p>
        </p:txBody>
      </p:sp>
    </p:spTree>
    <p:extLst>
      <p:ext uri="{BB962C8B-B14F-4D97-AF65-F5344CB8AC3E}">
        <p14:creationId xmlns:p14="http://schemas.microsoft.com/office/powerpoint/2010/main" val="1291237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295707"/>
            <a:ext cx="10929485" cy="1033277"/>
          </a:xfrm>
        </p:spPr>
        <p:txBody>
          <a:bodyPr/>
          <a:lstStyle/>
          <a:p>
            <a:r>
              <a:rPr lang="en-US" dirty="0"/>
              <a:t>Introduce slack variables </a:t>
            </a:r>
            <a:r>
              <a:rPr lang="el-GR" dirty="0"/>
              <a:t>ξ</a:t>
            </a:r>
            <a:r>
              <a:rPr lang="en-US" baseline="-25000" dirty="0" err="1"/>
              <a:t>i</a:t>
            </a:r>
            <a:r>
              <a:rPr lang="en-US" dirty="0"/>
              <a:t> to allow some examples to have functional margins smaller than 1.</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Soft Margin Maximization</a:t>
            </a:r>
          </a:p>
        </p:txBody>
      </p:sp>
      <p:pic>
        <p:nvPicPr>
          <p:cNvPr id="5" name="Picture 4">
            <a:extLst>
              <a:ext uri="{FF2B5EF4-FFF2-40B4-BE49-F238E27FC236}">
                <a16:creationId xmlns:a16="http://schemas.microsoft.com/office/drawing/2014/main" id="{2CB04E12-F98E-A94C-9C25-417E077DA463}"/>
              </a:ext>
            </a:extLst>
          </p:cNvPr>
          <p:cNvPicPr>
            <a:picLocks noChangeAspect="1"/>
          </p:cNvPicPr>
          <p:nvPr/>
        </p:nvPicPr>
        <p:blipFill>
          <a:blip r:embed="rId2"/>
          <a:stretch>
            <a:fillRect/>
          </a:stretch>
        </p:blipFill>
        <p:spPr>
          <a:xfrm>
            <a:off x="2110211" y="3825367"/>
            <a:ext cx="7027333" cy="2455333"/>
          </a:xfrm>
          <a:prstGeom prst="rect">
            <a:avLst/>
          </a:prstGeom>
        </p:spPr>
      </p:pic>
      <p:pic>
        <p:nvPicPr>
          <p:cNvPr id="7" name="Picture 6">
            <a:extLst>
              <a:ext uri="{FF2B5EF4-FFF2-40B4-BE49-F238E27FC236}">
                <a16:creationId xmlns:a16="http://schemas.microsoft.com/office/drawing/2014/main" id="{4626E664-CBB9-2C45-A8F9-2EF5559732C3}"/>
              </a:ext>
            </a:extLst>
          </p:cNvPr>
          <p:cNvPicPr>
            <a:picLocks noChangeAspect="1"/>
          </p:cNvPicPr>
          <p:nvPr/>
        </p:nvPicPr>
        <p:blipFill>
          <a:blip r:embed="rId3"/>
          <a:stretch>
            <a:fillRect/>
          </a:stretch>
        </p:blipFill>
        <p:spPr>
          <a:xfrm>
            <a:off x="2389611" y="2079196"/>
            <a:ext cx="6468533" cy="1507067"/>
          </a:xfrm>
          <a:prstGeom prst="rect">
            <a:avLst/>
          </a:prstGeom>
        </p:spPr>
      </p:pic>
      <p:sp>
        <p:nvSpPr>
          <p:cNvPr id="8" name="U-Turn Arrow 7">
            <a:extLst>
              <a:ext uri="{FF2B5EF4-FFF2-40B4-BE49-F238E27FC236}">
                <a16:creationId xmlns:a16="http://schemas.microsoft.com/office/drawing/2014/main" id="{54200872-2AC0-F841-B5EF-8D1C8DF6CDA4}"/>
              </a:ext>
            </a:extLst>
          </p:cNvPr>
          <p:cNvSpPr/>
          <p:nvPr/>
        </p:nvSpPr>
        <p:spPr>
          <a:xfrm rot="5400000">
            <a:off x="8919693" y="2964570"/>
            <a:ext cx="1740080" cy="1721596"/>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1632216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p:txBody>
          <a:bodyPr/>
          <a:lstStyle/>
          <a:p>
            <a:r>
              <a:rPr lang="en-US" dirty="0"/>
              <a:t>Effect of parameter c:</a:t>
            </a:r>
          </a:p>
          <a:p>
            <a:pPr lvl="1"/>
            <a:r>
              <a:rPr lang="en-US" dirty="0"/>
              <a:t>Controls the tradeoff between maximizing the margin and fitting the training examples </a:t>
            </a:r>
          </a:p>
          <a:p>
            <a:pPr lvl="1"/>
            <a:r>
              <a:rPr lang="en-US" dirty="0"/>
              <a:t>Large c: slack variables incur large penalty, so the optimal solution will try to avoid them </a:t>
            </a:r>
          </a:p>
          <a:p>
            <a:pPr lvl="1"/>
            <a:r>
              <a:rPr lang="en-US" dirty="0"/>
              <a:t>Small c: small cost for slack variables, we can sacrifice a few training examples to ensure that the classifier margin is large</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Hyper-parameter C</a:t>
            </a:r>
          </a:p>
        </p:txBody>
      </p:sp>
      <p:pic>
        <p:nvPicPr>
          <p:cNvPr id="5" name="Picture 4">
            <a:extLst>
              <a:ext uri="{FF2B5EF4-FFF2-40B4-BE49-F238E27FC236}">
                <a16:creationId xmlns:a16="http://schemas.microsoft.com/office/drawing/2014/main" id="{F6A98538-7B3B-4A44-9D12-F3E52AF50BF3}"/>
              </a:ext>
            </a:extLst>
          </p:cNvPr>
          <p:cNvPicPr>
            <a:picLocks noChangeAspect="1"/>
          </p:cNvPicPr>
          <p:nvPr/>
        </p:nvPicPr>
        <p:blipFill>
          <a:blip r:embed="rId2"/>
          <a:stretch>
            <a:fillRect/>
          </a:stretch>
        </p:blipFill>
        <p:spPr>
          <a:xfrm>
            <a:off x="2362200" y="4038600"/>
            <a:ext cx="7027333" cy="2455333"/>
          </a:xfrm>
          <a:prstGeom prst="rect">
            <a:avLst/>
          </a:prstGeom>
        </p:spPr>
      </p:pic>
    </p:spTree>
    <p:extLst>
      <p:ext uri="{BB962C8B-B14F-4D97-AF65-F5344CB8AC3E}">
        <p14:creationId xmlns:p14="http://schemas.microsoft.com/office/powerpoint/2010/main" val="3688024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4150675"/>
            <a:ext cx="10929485" cy="2144616"/>
          </a:xfrm>
        </p:spPr>
        <p:txBody>
          <a:bodyPr/>
          <a:lstStyle/>
          <a:p>
            <a:r>
              <a:rPr lang="en-US" dirty="0"/>
              <a:t>c controls the tradeoff between maximizing margin and fitting training data.</a:t>
            </a:r>
          </a:p>
          <a:p>
            <a:r>
              <a:rPr lang="en-US" dirty="0"/>
              <a:t>It’s effect is to put a </a:t>
            </a:r>
            <a:r>
              <a:rPr lang="en-US" b="1" dirty="0"/>
              <a:t>box constraint </a:t>
            </a:r>
            <a:r>
              <a:rPr lang="en-US" dirty="0"/>
              <a:t>on </a:t>
            </a:r>
            <a:r>
              <a:rPr lang="el-GR" dirty="0"/>
              <a:t>α</a:t>
            </a:r>
            <a:r>
              <a:rPr lang="en-US" dirty="0"/>
              <a:t> (the weights of the support vectors).</a:t>
            </a:r>
          </a:p>
          <a:p>
            <a:r>
              <a:rPr lang="en-US" dirty="0"/>
              <a:t>It limits the influence of individual support vectors (maybe outliers).</a:t>
            </a:r>
          </a:p>
          <a:p>
            <a:r>
              <a:rPr lang="en-US" dirty="0"/>
              <a:t>In practice, c can be set by cross‐validation.</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Solution to SVM with Soft Margin</a:t>
            </a:r>
          </a:p>
        </p:txBody>
      </p:sp>
      <p:pic>
        <p:nvPicPr>
          <p:cNvPr id="5" name="Picture 4">
            <a:extLst>
              <a:ext uri="{FF2B5EF4-FFF2-40B4-BE49-F238E27FC236}">
                <a16:creationId xmlns:a16="http://schemas.microsoft.com/office/drawing/2014/main" id="{1907F9CE-04D2-AD4D-B56C-FB7C938E4147}"/>
              </a:ext>
            </a:extLst>
          </p:cNvPr>
          <p:cNvPicPr>
            <a:picLocks noChangeAspect="1"/>
          </p:cNvPicPr>
          <p:nvPr/>
        </p:nvPicPr>
        <p:blipFill>
          <a:blip r:embed="rId2"/>
          <a:stretch>
            <a:fillRect/>
          </a:stretch>
        </p:blipFill>
        <p:spPr>
          <a:xfrm>
            <a:off x="1664027" y="1330570"/>
            <a:ext cx="7683175" cy="2344020"/>
          </a:xfrm>
          <a:prstGeom prst="rect">
            <a:avLst/>
          </a:prstGeom>
        </p:spPr>
      </p:pic>
    </p:spTree>
    <p:extLst>
      <p:ext uri="{BB962C8B-B14F-4D97-AF65-F5344CB8AC3E}">
        <p14:creationId xmlns:p14="http://schemas.microsoft.com/office/powerpoint/2010/main" val="3768669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Make predictions with SVM</a:t>
            </a:r>
          </a:p>
        </p:txBody>
      </p:sp>
      <p:pic>
        <p:nvPicPr>
          <p:cNvPr id="5" name="Picture 4">
            <a:extLst>
              <a:ext uri="{FF2B5EF4-FFF2-40B4-BE49-F238E27FC236}">
                <a16:creationId xmlns:a16="http://schemas.microsoft.com/office/drawing/2014/main" id="{DE780744-9179-9D4A-8B20-DCF5FEA41B58}"/>
              </a:ext>
            </a:extLst>
          </p:cNvPr>
          <p:cNvPicPr>
            <a:picLocks noChangeAspect="1"/>
          </p:cNvPicPr>
          <p:nvPr/>
        </p:nvPicPr>
        <p:blipFill>
          <a:blip r:embed="rId2"/>
          <a:stretch>
            <a:fillRect/>
          </a:stretch>
        </p:blipFill>
        <p:spPr>
          <a:xfrm>
            <a:off x="709096" y="1767840"/>
            <a:ext cx="11152704" cy="3439160"/>
          </a:xfrm>
          <a:prstGeom prst="rect">
            <a:avLst/>
          </a:prstGeom>
        </p:spPr>
      </p:pic>
    </p:spTree>
    <p:extLst>
      <p:ext uri="{BB962C8B-B14F-4D97-AF65-F5344CB8AC3E}">
        <p14:creationId xmlns:p14="http://schemas.microsoft.com/office/powerpoint/2010/main" val="3919492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Quadratic Feature Space</a:t>
            </a:r>
          </a:p>
        </p:txBody>
      </p:sp>
      <p:pic>
        <p:nvPicPr>
          <p:cNvPr id="5" name="Picture 4">
            <a:extLst>
              <a:ext uri="{FF2B5EF4-FFF2-40B4-BE49-F238E27FC236}">
                <a16:creationId xmlns:a16="http://schemas.microsoft.com/office/drawing/2014/main" id="{75829009-4D4A-7040-ABE9-0F874413859B}"/>
              </a:ext>
            </a:extLst>
          </p:cNvPr>
          <p:cNvPicPr>
            <a:picLocks noChangeAspect="1"/>
          </p:cNvPicPr>
          <p:nvPr/>
        </p:nvPicPr>
        <p:blipFill>
          <a:blip r:embed="rId2"/>
          <a:stretch>
            <a:fillRect/>
          </a:stretch>
        </p:blipFill>
        <p:spPr>
          <a:xfrm>
            <a:off x="2194560" y="1396893"/>
            <a:ext cx="7290411" cy="4577187"/>
          </a:xfrm>
          <a:prstGeom prst="rect">
            <a:avLst/>
          </a:prstGeom>
        </p:spPr>
      </p:pic>
    </p:spTree>
    <p:extLst>
      <p:ext uri="{BB962C8B-B14F-4D97-AF65-F5344CB8AC3E}">
        <p14:creationId xmlns:p14="http://schemas.microsoft.com/office/powerpoint/2010/main" val="118833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CA28B-72E5-FE41-B9D2-05214CB2FE23}"/>
              </a:ext>
            </a:extLst>
          </p:cNvPr>
          <p:cNvSpPr>
            <a:spLocks noGrp="1"/>
          </p:cNvSpPr>
          <p:nvPr>
            <p:ph type="title"/>
          </p:nvPr>
        </p:nvSpPr>
        <p:spPr/>
        <p:txBody>
          <a:bodyPr/>
          <a:lstStyle/>
          <a:p>
            <a:r>
              <a:rPr lang="en-US" dirty="0"/>
              <a:t>Dot product in quadratic feature space</a:t>
            </a:r>
          </a:p>
        </p:txBody>
      </p:sp>
      <p:pic>
        <p:nvPicPr>
          <p:cNvPr id="5" name="Picture 4">
            <a:extLst>
              <a:ext uri="{FF2B5EF4-FFF2-40B4-BE49-F238E27FC236}">
                <a16:creationId xmlns:a16="http://schemas.microsoft.com/office/drawing/2014/main" id="{D24130FD-02A5-574E-BEC8-DAD8A4925EC2}"/>
              </a:ext>
            </a:extLst>
          </p:cNvPr>
          <p:cNvPicPr>
            <a:picLocks noChangeAspect="1"/>
          </p:cNvPicPr>
          <p:nvPr/>
        </p:nvPicPr>
        <p:blipFill>
          <a:blip r:embed="rId2"/>
          <a:stretch>
            <a:fillRect/>
          </a:stretch>
        </p:blipFill>
        <p:spPr>
          <a:xfrm>
            <a:off x="1613797" y="1094778"/>
            <a:ext cx="8353164" cy="5161828"/>
          </a:xfrm>
          <a:prstGeom prst="rect">
            <a:avLst/>
          </a:prstGeom>
        </p:spPr>
      </p:pic>
    </p:spTree>
    <p:extLst>
      <p:ext uri="{BB962C8B-B14F-4D97-AF65-F5344CB8AC3E}">
        <p14:creationId xmlns:p14="http://schemas.microsoft.com/office/powerpoint/2010/main" val="56901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330D4-8253-DE4F-BCF8-B1A3A14046C0}"/>
              </a:ext>
            </a:extLst>
          </p:cNvPr>
          <p:cNvSpPr>
            <a:spLocks noGrp="1"/>
          </p:cNvSpPr>
          <p:nvPr>
            <p:ph type="body" sz="quarter" idx="11"/>
          </p:nvPr>
        </p:nvSpPr>
        <p:spPr>
          <a:xfrm>
            <a:off x="597223" y="1295705"/>
            <a:ext cx="10929485" cy="951448"/>
          </a:xfrm>
        </p:spPr>
        <p:txBody>
          <a:bodyPr/>
          <a:lstStyle/>
          <a:p>
            <a:r>
              <a:rPr lang="en-US" altLang="en-US" dirty="0"/>
              <a:t>Binary classification can be viewed as the task of separating classes in feature space</a:t>
            </a:r>
          </a:p>
        </p:txBody>
      </p:sp>
      <p:sp>
        <p:nvSpPr>
          <p:cNvPr id="3" name="Title 2">
            <a:extLst>
              <a:ext uri="{FF2B5EF4-FFF2-40B4-BE49-F238E27FC236}">
                <a16:creationId xmlns:a16="http://schemas.microsoft.com/office/drawing/2014/main" id="{DF6F9988-6076-8C4A-ACEE-F9453942D197}"/>
              </a:ext>
            </a:extLst>
          </p:cNvPr>
          <p:cNvSpPr>
            <a:spLocks noGrp="1"/>
          </p:cNvSpPr>
          <p:nvPr>
            <p:ph type="title"/>
          </p:nvPr>
        </p:nvSpPr>
        <p:spPr/>
        <p:txBody>
          <a:bodyPr/>
          <a:lstStyle/>
          <a:p>
            <a:r>
              <a:rPr lang="en-US" dirty="0"/>
              <a:t>Linear Model</a:t>
            </a:r>
          </a:p>
        </p:txBody>
      </p:sp>
      <p:sp>
        <p:nvSpPr>
          <p:cNvPr id="4" name="Line 4">
            <a:extLst>
              <a:ext uri="{FF2B5EF4-FFF2-40B4-BE49-F238E27FC236}">
                <a16:creationId xmlns:a16="http://schemas.microsoft.com/office/drawing/2014/main" id="{97BD7EA2-B113-1346-A735-3515FFF574AC}"/>
              </a:ext>
            </a:extLst>
          </p:cNvPr>
          <p:cNvSpPr>
            <a:spLocks noChangeShapeType="1"/>
          </p:cNvSpPr>
          <p:nvPr/>
        </p:nvSpPr>
        <p:spPr bwMode="auto">
          <a:xfrm flipV="1">
            <a:off x="1411071" y="2662020"/>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F5EE7154-9723-7D4B-BE15-6B809913581F}"/>
              </a:ext>
            </a:extLst>
          </p:cNvPr>
          <p:cNvSpPr>
            <a:spLocks noChangeShapeType="1"/>
          </p:cNvSpPr>
          <p:nvPr/>
        </p:nvSpPr>
        <p:spPr bwMode="auto">
          <a:xfrm flipV="1">
            <a:off x="1231154" y="6563037"/>
            <a:ext cx="544195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019637C9-1F9A-3F44-A3A8-B2A073131500}"/>
              </a:ext>
            </a:extLst>
          </p:cNvPr>
          <p:cNvSpPr>
            <a:spLocks noChangeArrowheads="1"/>
          </p:cNvSpPr>
          <p:nvPr/>
        </p:nvSpPr>
        <p:spPr bwMode="auto">
          <a:xfrm>
            <a:off x="2797487" y="366955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19A0EC02-2E66-0F40-B2EE-BB80D6D41ACB}"/>
              </a:ext>
            </a:extLst>
          </p:cNvPr>
          <p:cNvSpPr>
            <a:spLocks noChangeArrowheads="1"/>
          </p:cNvSpPr>
          <p:nvPr/>
        </p:nvSpPr>
        <p:spPr bwMode="auto">
          <a:xfrm>
            <a:off x="2031254" y="414580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497CAD38-4FC0-7B4A-9129-05013D8E09AD}"/>
              </a:ext>
            </a:extLst>
          </p:cNvPr>
          <p:cNvSpPr>
            <a:spLocks noChangeArrowheads="1"/>
          </p:cNvSpPr>
          <p:nvPr/>
        </p:nvSpPr>
        <p:spPr bwMode="auto">
          <a:xfrm>
            <a:off x="2234454" y="48739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0B5A26C2-1DE9-7140-BEC4-9474A69641C5}"/>
              </a:ext>
            </a:extLst>
          </p:cNvPr>
          <p:cNvSpPr>
            <a:spLocks noChangeArrowheads="1"/>
          </p:cNvSpPr>
          <p:nvPr/>
        </p:nvSpPr>
        <p:spPr bwMode="auto">
          <a:xfrm>
            <a:off x="1726454" y="54835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036FEA6F-E9BF-2C43-B2A7-6DC376034ADF}"/>
              </a:ext>
            </a:extLst>
          </p:cNvPr>
          <p:cNvSpPr>
            <a:spLocks noChangeArrowheads="1"/>
          </p:cNvSpPr>
          <p:nvPr/>
        </p:nvSpPr>
        <p:spPr bwMode="auto">
          <a:xfrm>
            <a:off x="2437654" y="33499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0978C671-3416-B740-9D8D-1D3B74197D2E}"/>
              </a:ext>
            </a:extLst>
          </p:cNvPr>
          <p:cNvSpPr>
            <a:spLocks noChangeArrowheads="1"/>
          </p:cNvSpPr>
          <p:nvPr/>
        </p:nvSpPr>
        <p:spPr bwMode="auto">
          <a:xfrm>
            <a:off x="1726454" y="45691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DD8F1567-2BB7-6043-986A-5D6E80B889FE}"/>
              </a:ext>
            </a:extLst>
          </p:cNvPr>
          <p:cNvSpPr>
            <a:spLocks noChangeArrowheads="1"/>
          </p:cNvSpPr>
          <p:nvPr/>
        </p:nvSpPr>
        <p:spPr bwMode="auto">
          <a:xfrm>
            <a:off x="1929654" y="47723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ABB8F08E-1C64-5A4E-8EE8-37E9D322EB8A}"/>
              </a:ext>
            </a:extLst>
          </p:cNvPr>
          <p:cNvSpPr>
            <a:spLocks noChangeArrowheads="1"/>
          </p:cNvSpPr>
          <p:nvPr/>
        </p:nvSpPr>
        <p:spPr bwMode="auto">
          <a:xfrm>
            <a:off x="2945654" y="42643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5C4AFA66-B793-7841-BC79-BB6047192160}"/>
              </a:ext>
            </a:extLst>
          </p:cNvPr>
          <p:cNvSpPr>
            <a:spLocks noChangeArrowheads="1"/>
          </p:cNvSpPr>
          <p:nvPr/>
        </p:nvSpPr>
        <p:spPr bwMode="auto">
          <a:xfrm>
            <a:off x="4147920" y="424740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5F6AC3C1-3F90-D145-8111-D1A08E7718AB}"/>
              </a:ext>
            </a:extLst>
          </p:cNvPr>
          <p:cNvSpPr>
            <a:spLocks noChangeArrowheads="1"/>
          </p:cNvSpPr>
          <p:nvPr/>
        </p:nvSpPr>
        <p:spPr bwMode="auto">
          <a:xfrm>
            <a:off x="3656854" y="54835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0738353E-9BA8-204C-BBDC-8422695C1ABC}"/>
              </a:ext>
            </a:extLst>
          </p:cNvPr>
          <p:cNvSpPr>
            <a:spLocks noChangeArrowheads="1"/>
          </p:cNvSpPr>
          <p:nvPr/>
        </p:nvSpPr>
        <p:spPr bwMode="auto">
          <a:xfrm>
            <a:off x="4977654" y="54835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143FC351-514F-4E47-8C59-0445C319464A}"/>
              </a:ext>
            </a:extLst>
          </p:cNvPr>
          <p:cNvSpPr>
            <a:spLocks noChangeArrowheads="1"/>
          </p:cNvSpPr>
          <p:nvPr/>
        </p:nvSpPr>
        <p:spPr bwMode="auto">
          <a:xfrm>
            <a:off x="3233520" y="617780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255AB286-D9FF-134D-95F3-F65A6B6EE8F1}"/>
              </a:ext>
            </a:extLst>
          </p:cNvPr>
          <p:cNvSpPr>
            <a:spLocks noChangeArrowheads="1"/>
          </p:cNvSpPr>
          <p:nvPr/>
        </p:nvSpPr>
        <p:spPr bwMode="auto">
          <a:xfrm>
            <a:off x="4063254" y="46707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BD54349B-2699-1A47-97FD-DC07B93A8EE6}"/>
              </a:ext>
            </a:extLst>
          </p:cNvPr>
          <p:cNvSpPr>
            <a:spLocks noChangeArrowheads="1"/>
          </p:cNvSpPr>
          <p:nvPr/>
        </p:nvSpPr>
        <p:spPr bwMode="auto">
          <a:xfrm>
            <a:off x="3233520" y="526340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343DEE48-0916-5240-AA4D-645DBF740376}"/>
              </a:ext>
            </a:extLst>
          </p:cNvPr>
          <p:cNvSpPr>
            <a:spLocks noChangeArrowheads="1"/>
          </p:cNvSpPr>
          <p:nvPr/>
        </p:nvSpPr>
        <p:spPr bwMode="auto">
          <a:xfrm>
            <a:off x="4164854" y="57883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867D8B1D-18D1-1B44-A6CC-48F74F844D98}"/>
              </a:ext>
            </a:extLst>
          </p:cNvPr>
          <p:cNvSpPr>
            <a:spLocks noChangeArrowheads="1"/>
          </p:cNvSpPr>
          <p:nvPr/>
        </p:nvSpPr>
        <p:spPr bwMode="auto">
          <a:xfrm>
            <a:off x="5079254" y="45691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Line 22">
            <a:extLst>
              <a:ext uri="{FF2B5EF4-FFF2-40B4-BE49-F238E27FC236}">
                <a16:creationId xmlns:a16="http://schemas.microsoft.com/office/drawing/2014/main" id="{2492493D-A8BC-804E-AF02-B367FEFD5CE4}"/>
              </a:ext>
            </a:extLst>
          </p:cNvPr>
          <p:cNvSpPr>
            <a:spLocks noChangeShapeType="1"/>
          </p:cNvSpPr>
          <p:nvPr/>
        </p:nvSpPr>
        <p:spPr bwMode="auto">
          <a:xfrm flipV="1">
            <a:off x="1828053" y="2638737"/>
            <a:ext cx="3251200" cy="355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3" name="AutoShape 23">
            <a:extLst>
              <a:ext uri="{FF2B5EF4-FFF2-40B4-BE49-F238E27FC236}">
                <a16:creationId xmlns:a16="http://schemas.microsoft.com/office/drawing/2014/main" id="{F2C66583-01A2-8E43-9A27-B8A748E248DD}"/>
              </a:ext>
            </a:extLst>
          </p:cNvPr>
          <p:cNvSpPr>
            <a:spLocks noChangeArrowheads="1"/>
          </p:cNvSpPr>
          <p:nvPr/>
        </p:nvSpPr>
        <p:spPr bwMode="auto">
          <a:xfrm>
            <a:off x="3059954" y="255195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4">
            <a:extLst>
              <a:ext uri="{FF2B5EF4-FFF2-40B4-BE49-F238E27FC236}">
                <a16:creationId xmlns:a16="http://schemas.microsoft.com/office/drawing/2014/main" id="{B58C5BB5-554A-1E47-8142-D64F7B62738F}"/>
              </a:ext>
            </a:extLst>
          </p:cNvPr>
          <p:cNvSpPr>
            <a:spLocks noChangeArrowheads="1"/>
          </p:cNvSpPr>
          <p:nvPr/>
        </p:nvSpPr>
        <p:spPr bwMode="auto">
          <a:xfrm>
            <a:off x="3872754" y="265355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AutoShape 25">
            <a:extLst>
              <a:ext uri="{FF2B5EF4-FFF2-40B4-BE49-F238E27FC236}">
                <a16:creationId xmlns:a16="http://schemas.microsoft.com/office/drawing/2014/main" id="{7794C8D8-4200-EA47-8468-805DE3E5DD41}"/>
              </a:ext>
            </a:extLst>
          </p:cNvPr>
          <p:cNvSpPr>
            <a:spLocks noChangeArrowheads="1"/>
          </p:cNvSpPr>
          <p:nvPr/>
        </p:nvSpPr>
        <p:spPr bwMode="auto">
          <a:xfrm>
            <a:off x="5295154" y="366955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6" name="Text Box 26">
            <a:extLst>
              <a:ext uri="{FF2B5EF4-FFF2-40B4-BE49-F238E27FC236}">
                <a16:creationId xmlns:a16="http://schemas.microsoft.com/office/drawing/2014/main" id="{F15F0766-60FC-C94A-8131-BCB07054E81E}"/>
              </a:ext>
            </a:extLst>
          </p:cNvPr>
          <p:cNvSpPr txBox="1">
            <a:spLocks noChangeArrowheads="1"/>
          </p:cNvSpPr>
          <p:nvPr/>
        </p:nvSpPr>
        <p:spPr bwMode="auto">
          <a:xfrm>
            <a:off x="5041153" y="2183653"/>
            <a:ext cx="355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r>
              <a:rPr lang="en-US" altLang="en-US" sz="2400" b="1" baseline="30000"/>
              <a:t>T</a:t>
            </a:r>
            <a:r>
              <a:rPr lang="en-US" altLang="en-US" sz="2400" b="1"/>
              <a:t>x </a:t>
            </a:r>
            <a:r>
              <a:rPr lang="en-US" altLang="en-US" sz="2400"/>
              <a:t>+ </a:t>
            </a:r>
            <a:r>
              <a:rPr lang="en-US" altLang="en-US" sz="2400" i="1"/>
              <a:t>b</a:t>
            </a:r>
            <a:r>
              <a:rPr lang="en-US" altLang="en-US" sz="2400" b="1"/>
              <a:t> = 0</a:t>
            </a:r>
          </a:p>
        </p:txBody>
      </p:sp>
      <p:sp>
        <p:nvSpPr>
          <p:cNvPr id="27" name="Text Box 27">
            <a:extLst>
              <a:ext uri="{FF2B5EF4-FFF2-40B4-BE49-F238E27FC236}">
                <a16:creationId xmlns:a16="http://schemas.microsoft.com/office/drawing/2014/main" id="{9153028E-DCEF-FF4C-86C9-8A1FB6454B67}"/>
              </a:ext>
            </a:extLst>
          </p:cNvPr>
          <p:cNvSpPr txBox="1">
            <a:spLocks noChangeArrowheads="1"/>
          </p:cNvSpPr>
          <p:nvPr/>
        </p:nvSpPr>
        <p:spPr bwMode="auto">
          <a:xfrm>
            <a:off x="5041153" y="2932953"/>
            <a:ext cx="355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r>
              <a:rPr lang="en-US" altLang="en-US" sz="2400" b="1" baseline="30000"/>
              <a:t>T</a:t>
            </a:r>
            <a:r>
              <a:rPr lang="en-US" altLang="en-US" sz="2400" b="1"/>
              <a:t>x </a:t>
            </a:r>
            <a:r>
              <a:rPr lang="en-US" altLang="en-US" sz="2400"/>
              <a:t>+ </a:t>
            </a:r>
            <a:r>
              <a:rPr lang="en-US" altLang="en-US" sz="2400" i="1"/>
              <a:t>b</a:t>
            </a:r>
            <a:r>
              <a:rPr lang="en-US" altLang="en-US" sz="2400" b="1"/>
              <a:t> &lt; 0</a:t>
            </a:r>
          </a:p>
        </p:txBody>
      </p:sp>
      <p:sp>
        <p:nvSpPr>
          <p:cNvPr id="28" name="Text Box 28">
            <a:extLst>
              <a:ext uri="{FF2B5EF4-FFF2-40B4-BE49-F238E27FC236}">
                <a16:creationId xmlns:a16="http://schemas.microsoft.com/office/drawing/2014/main" id="{C4D1233D-CCF8-ED45-AF4F-2CA4F188CB93}"/>
              </a:ext>
            </a:extLst>
          </p:cNvPr>
          <p:cNvSpPr txBox="1">
            <a:spLocks noChangeArrowheads="1"/>
          </p:cNvSpPr>
          <p:nvPr/>
        </p:nvSpPr>
        <p:spPr bwMode="auto">
          <a:xfrm>
            <a:off x="1802653" y="2640853"/>
            <a:ext cx="355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err="1"/>
              <a:t>w</a:t>
            </a:r>
            <a:r>
              <a:rPr lang="en-US" altLang="en-US" sz="2400" b="1" baseline="30000" dirty="0" err="1"/>
              <a:t>T</a:t>
            </a:r>
            <a:r>
              <a:rPr lang="en-US" altLang="en-US" sz="2400" b="1" dirty="0" err="1"/>
              <a:t>x</a:t>
            </a:r>
            <a:r>
              <a:rPr lang="en-US" altLang="en-US" sz="2400" b="1" dirty="0"/>
              <a:t> </a:t>
            </a:r>
            <a:r>
              <a:rPr lang="en-US" altLang="en-US" sz="2400" dirty="0"/>
              <a:t>+ </a:t>
            </a:r>
            <a:r>
              <a:rPr lang="en-US" altLang="en-US" sz="2400" i="1" dirty="0"/>
              <a:t>b</a:t>
            </a:r>
            <a:r>
              <a:rPr lang="en-US" altLang="en-US" sz="2400" b="1" dirty="0"/>
              <a:t> &gt; 0</a:t>
            </a:r>
          </a:p>
        </p:txBody>
      </p:sp>
      <p:sp>
        <p:nvSpPr>
          <p:cNvPr id="29" name="Text Box 29">
            <a:extLst>
              <a:ext uri="{FF2B5EF4-FFF2-40B4-BE49-F238E27FC236}">
                <a16:creationId xmlns:a16="http://schemas.microsoft.com/office/drawing/2014/main" id="{ECC3FB43-72A2-544C-8CBD-26230DDFFB34}"/>
              </a:ext>
            </a:extLst>
          </p:cNvPr>
          <p:cNvSpPr txBox="1">
            <a:spLocks noChangeArrowheads="1"/>
          </p:cNvSpPr>
          <p:nvPr/>
        </p:nvSpPr>
        <p:spPr bwMode="auto">
          <a:xfrm>
            <a:off x="7263653" y="4431553"/>
            <a:ext cx="391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a:t>f</a:t>
            </a:r>
            <a:r>
              <a:rPr lang="en-US" altLang="en-US" sz="2400"/>
              <a:t>(</a:t>
            </a:r>
            <a:r>
              <a:rPr lang="en-US" altLang="en-US" sz="2400" b="1"/>
              <a:t>x</a:t>
            </a:r>
            <a:r>
              <a:rPr lang="en-US" altLang="en-US" sz="2400"/>
              <a:t>)</a:t>
            </a:r>
            <a:r>
              <a:rPr lang="en-US" altLang="en-US" sz="2400" i="1"/>
              <a:t> = </a:t>
            </a:r>
            <a:r>
              <a:rPr lang="en-US" altLang="en-US" sz="2400"/>
              <a:t>sign(</a:t>
            </a:r>
            <a:r>
              <a:rPr lang="en-US" altLang="en-US" sz="2400" b="1"/>
              <a:t>w</a:t>
            </a:r>
            <a:r>
              <a:rPr lang="en-US" altLang="en-US" sz="2400" b="1" baseline="30000"/>
              <a:t>T</a:t>
            </a:r>
            <a:r>
              <a:rPr lang="en-US" altLang="en-US" sz="2400" b="1"/>
              <a:t>x </a:t>
            </a:r>
            <a:r>
              <a:rPr lang="en-US" altLang="en-US" sz="2400"/>
              <a:t>+ </a:t>
            </a:r>
            <a:r>
              <a:rPr lang="en-US" altLang="en-US" sz="2400" i="1"/>
              <a:t>b</a:t>
            </a:r>
            <a:r>
              <a:rPr lang="en-US" altLang="en-US" sz="2400"/>
              <a:t>)</a:t>
            </a:r>
            <a:endParaRPr lang="en-US" altLang="en-US" sz="2400" b="1"/>
          </a:p>
        </p:txBody>
      </p:sp>
    </p:spTree>
    <p:extLst>
      <p:ext uri="{BB962C8B-B14F-4D97-AF65-F5344CB8AC3E}">
        <p14:creationId xmlns:p14="http://schemas.microsoft.com/office/powerpoint/2010/main" val="6934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6B4A8-D27A-E94D-BDAF-5A8FFCA4029E}"/>
              </a:ext>
            </a:extLst>
          </p:cNvPr>
          <p:cNvSpPr>
            <a:spLocks noGrp="1"/>
          </p:cNvSpPr>
          <p:nvPr>
            <p:ph type="body" sz="quarter" idx="11"/>
          </p:nvPr>
        </p:nvSpPr>
        <p:spPr>
          <a:xfrm>
            <a:off x="597229" y="1280111"/>
            <a:ext cx="11350931" cy="4617415"/>
          </a:xfrm>
        </p:spPr>
        <p:txBody>
          <a:bodyPr/>
          <a:lstStyle/>
          <a:p>
            <a:r>
              <a:rPr lang="en-US" dirty="0"/>
              <a:t>If every data point is mapped into high‐dimensional space via some transformation x → </a:t>
            </a:r>
            <a:r>
              <a:rPr lang="el-GR" dirty="0"/>
              <a:t>φ(</a:t>
            </a:r>
            <a:r>
              <a:rPr lang="en-US" dirty="0"/>
              <a:t>x), the inner product that we need to compute for classifying a point x becomes:</a:t>
            </a:r>
          </a:p>
          <a:p>
            <a:endParaRPr lang="en-US" dirty="0"/>
          </a:p>
          <a:p>
            <a:endParaRPr lang="en-US" dirty="0"/>
          </a:p>
          <a:p>
            <a:r>
              <a:rPr lang="en-US" dirty="0"/>
              <a:t>A </a:t>
            </a:r>
            <a:r>
              <a:rPr lang="en-US" b="1" dirty="0"/>
              <a:t>kernel function </a:t>
            </a:r>
            <a:r>
              <a:rPr lang="en-US" dirty="0"/>
              <a:t>is a function that is equivalent to an inner product in some feature space.</a:t>
            </a:r>
          </a:p>
          <a:p>
            <a:endParaRPr lang="en-US" dirty="0"/>
          </a:p>
          <a:p>
            <a:endParaRPr lang="en-US" dirty="0"/>
          </a:p>
          <a:p>
            <a:r>
              <a:rPr lang="en-US" altLang="en-US" dirty="0"/>
              <a:t>Thus, a kernel function</a:t>
            </a:r>
            <a:r>
              <a:rPr lang="en-US" altLang="en-US" i="1" dirty="0"/>
              <a:t> implicitly </a:t>
            </a:r>
            <a:r>
              <a:rPr lang="en-US" altLang="en-US" dirty="0"/>
              <a:t>maps data to a high-dimensional space (without the need to compute each </a:t>
            </a:r>
            <a:r>
              <a:rPr lang="el-GR" altLang="en-US" b="1" dirty="0">
                <a:cs typeface="Times New Roman" panose="02020603050405020304" pitchFamily="18" charset="0"/>
              </a:rPr>
              <a:t>φ</a:t>
            </a:r>
            <a:r>
              <a:rPr lang="en-US" altLang="en-US" dirty="0"/>
              <a:t>(</a:t>
            </a:r>
            <a:r>
              <a:rPr lang="en-US" altLang="en-US" b="1" dirty="0"/>
              <a:t>x</a:t>
            </a:r>
            <a:r>
              <a:rPr lang="en-US" altLang="en-US" dirty="0"/>
              <a:t>) explicitly).</a:t>
            </a:r>
          </a:p>
        </p:txBody>
      </p:sp>
      <p:sp>
        <p:nvSpPr>
          <p:cNvPr id="3" name="Title 2">
            <a:extLst>
              <a:ext uri="{FF2B5EF4-FFF2-40B4-BE49-F238E27FC236}">
                <a16:creationId xmlns:a16="http://schemas.microsoft.com/office/drawing/2014/main" id="{EB119A90-5C63-2B47-A19E-9D287C9E7B65}"/>
              </a:ext>
            </a:extLst>
          </p:cNvPr>
          <p:cNvSpPr>
            <a:spLocks noGrp="1"/>
          </p:cNvSpPr>
          <p:nvPr>
            <p:ph type="title"/>
          </p:nvPr>
        </p:nvSpPr>
        <p:spPr/>
        <p:txBody>
          <a:bodyPr/>
          <a:lstStyle/>
          <a:p>
            <a:r>
              <a:rPr lang="en-US" dirty="0"/>
              <a:t>Kernel Functions</a:t>
            </a:r>
          </a:p>
        </p:txBody>
      </p:sp>
      <p:pic>
        <p:nvPicPr>
          <p:cNvPr id="7" name="Picture 6">
            <a:extLst>
              <a:ext uri="{FF2B5EF4-FFF2-40B4-BE49-F238E27FC236}">
                <a16:creationId xmlns:a16="http://schemas.microsoft.com/office/drawing/2014/main" id="{F3796EAC-23C3-404D-8EBB-D0D67403DF79}"/>
              </a:ext>
            </a:extLst>
          </p:cNvPr>
          <p:cNvPicPr>
            <a:picLocks noChangeAspect="1"/>
          </p:cNvPicPr>
          <p:nvPr/>
        </p:nvPicPr>
        <p:blipFill>
          <a:blip r:embed="rId2"/>
          <a:stretch>
            <a:fillRect/>
          </a:stretch>
        </p:blipFill>
        <p:spPr>
          <a:xfrm>
            <a:off x="2922963" y="2514600"/>
            <a:ext cx="5697901" cy="585903"/>
          </a:xfrm>
          <a:prstGeom prst="rect">
            <a:avLst/>
          </a:prstGeom>
        </p:spPr>
      </p:pic>
      <p:pic>
        <p:nvPicPr>
          <p:cNvPr id="9" name="Picture 8">
            <a:extLst>
              <a:ext uri="{FF2B5EF4-FFF2-40B4-BE49-F238E27FC236}">
                <a16:creationId xmlns:a16="http://schemas.microsoft.com/office/drawing/2014/main" id="{86935D9A-27FC-1846-9507-159F62DD3D4C}"/>
              </a:ext>
            </a:extLst>
          </p:cNvPr>
          <p:cNvPicPr>
            <a:picLocks noChangeAspect="1"/>
          </p:cNvPicPr>
          <p:nvPr/>
        </p:nvPicPr>
        <p:blipFill>
          <a:blip r:embed="rId3"/>
          <a:stretch>
            <a:fillRect/>
          </a:stretch>
        </p:blipFill>
        <p:spPr>
          <a:xfrm>
            <a:off x="4115751" y="4061497"/>
            <a:ext cx="3312324" cy="546989"/>
          </a:xfrm>
          <a:prstGeom prst="rect">
            <a:avLst/>
          </a:prstGeom>
        </p:spPr>
      </p:pic>
    </p:spTree>
    <p:extLst>
      <p:ext uri="{BB962C8B-B14F-4D97-AF65-F5344CB8AC3E}">
        <p14:creationId xmlns:p14="http://schemas.microsoft.com/office/powerpoint/2010/main" val="1187280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19A90-5C63-2B47-A19E-9D287C9E7B65}"/>
              </a:ext>
            </a:extLst>
          </p:cNvPr>
          <p:cNvSpPr>
            <a:spLocks noGrp="1"/>
          </p:cNvSpPr>
          <p:nvPr>
            <p:ph type="title"/>
          </p:nvPr>
        </p:nvSpPr>
        <p:spPr/>
        <p:txBody>
          <a:bodyPr/>
          <a:lstStyle/>
          <a:p>
            <a:r>
              <a:rPr lang="en-US" dirty="0"/>
              <a:t>More Kernel Functions</a:t>
            </a:r>
          </a:p>
        </p:txBody>
      </p:sp>
      <p:pic>
        <p:nvPicPr>
          <p:cNvPr id="5" name="Picture 4">
            <a:extLst>
              <a:ext uri="{FF2B5EF4-FFF2-40B4-BE49-F238E27FC236}">
                <a16:creationId xmlns:a16="http://schemas.microsoft.com/office/drawing/2014/main" id="{FD28806A-0DCE-934D-B115-4E08807AC942}"/>
              </a:ext>
            </a:extLst>
          </p:cNvPr>
          <p:cNvPicPr>
            <a:picLocks noChangeAspect="1"/>
          </p:cNvPicPr>
          <p:nvPr/>
        </p:nvPicPr>
        <p:blipFill>
          <a:blip r:embed="rId2"/>
          <a:stretch>
            <a:fillRect/>
          </a:stretch>
        </p:blipFill>
        <p:spPr>
          <a:xfrm>
            <a:off x="1497002" y="1194785"/>
            <a:ext cx="7842071" cy="5008908"/>
          </a:xfrm>
          <a:prstGeom prst="rect">
            <a:avLst/>
          </a:prstGeom>
        </p:spPr>
      </p:pic>
    </p:spTree>
    <p:extLst>
      <p:ext uri="{BB962C8B-B14F-4D97-AF65-F5344CB8AC3E}">
        <p14:creationId xmlns:p14="http://schemas.microsoft.com/office/powerpoint/2010/main" val="114820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663B6-784D-7A4E-8679-243D02F1CD31}"/>
              </a:ext>
            </a:extLst>
          </p:cNvPr>
          <p:cNvSpPr>
            <a:spLocks noGrp="1"/>
          </p:cNvSpPr>
          <p:nvPr>
            <p:ph type="title"/>
          </p:nvPr>
        </p:nvSpPr>
        <p:spPr/>
        <p:txBody>
          <a:bodyPr/>
          <a:lstStyle/>
          <a:p>
            <a:r>
              <a:rPr lang="en-US" dirty="0"/>
              <a:t>Wide Margin Intuition</a:t>
            </a:r>
          </a:p>
        </p:txBody>
      </p:sp>
      <p:sp>
        <p:nvSpPr>
          <p:cNvPr id="6" name="Text Placeholder 1">
            <a:extLst>
              <a:ext uri="{FF2B5EF4-FFF2-40B4-BE49-F238E27FC236}">
                <a16:creationId xmlns:a16="http://schemas.microsoft.com/office/drawing/2014/main" id="{1C81506E-C183-6C47-B9E1-42B0087B2D77}"/>
              </a:ext>
            </a:extLst>
          </p:cNvPr>
          <p:cNvSpPr txBox="1">
            <a:spLocks/>
          </p:cNvSpPr>
          <p:nvPr/>
        </p:nvSpPr>
        <p:spPr>
          <a:xfrm>
            <a:off x="597223" y="1211018"/>
            <a:ext cx="10929485" cy="794308"/>
          </a:xfrm>
          <a:prstGeom prst="rect">
            <a:avLst/>
          </a:prstGeom>
          <a:solidFill>
            <a:schemeClr val="bg2"/>
          </a:solidFill>
        </p:spPr>
        <p:txBody>
          <a:bodyPr/>
          <a:lstStyle>
            <a:lvl1pPr marL="342900" indent="-342900" algn="l" defTabSz="457200" rtl="0" eaLnBrk="1" latinLnBrk="0" hangingPunct="1">
              <a:spcBef>
                <a:spcPct val="20000"/>
              </a:spcBef>
              <a:buFont typeface="Lucida Grande"/>
              <a:buChar char="&gt;"/>
              <a:defRPr sz="1800" b="0" i="0" kern="1200" baseline="0">
                <a:ln>
                  <a:noFill/>
                </a:ln>
                <a:solidFill>
                  <a:srgbClr val="000000"/>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1600" b="0" i="0" kern="1200" baseline="0">
                <a:ln>
                  <a:noFill/>
                </a:ln>
                <a:solidFill>
                  <a:srgbClr val="000000"/>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400" b="0" i="0" kern="1200" baseline="0">
                <a:ln>
                  <a:noFill/>
                </a:ln>
                <a:solidFill>
                  <a:srgbClr val="000000"/>
                </a:solidFill>
                <a:latin typeface="Open Sans" charset="0"/>
                <a:ea typeface="Open Sans" charset="0"/>
                <a:cs typeface="Open Sans" charset="0"/>
              </a:defRPr>
            </a:lvl3pPr>
            <a:lvl4pPr marL="1600200" indent="-228600" algn="l" defTabSz="457200" rtl="0" eaLnBrk="1" latinLnBrk="0" hangingPunct="1">
              <a:spcBef>
                <a:spcPct val="20000"/>
              </a:spcBef>
              <a:buFont typeface="Courier New" panose="02070309020205020404" pitchFamily="49" charset="0"/>
              <a:buChar char="o"/>
              <a:defRPr sz="1200" b="0" i="0" kern="1200" baseline="0">
                <a:ln>
                  <a:noFill/>
                </a:ln>
                <a:solidFill>
                  <a:srgbClr val="000000"/>
                </a:solidFill>
                <a:latin typeface="Open Sans" charset="0"/>
                <a:ea typeface="Open Sans" charset="0"/>
                <a:cs typeface="Open Sans" charset="0"/>
              </a:defRPr>
            </a:lvl4pPr>
            <a:lvl5pPr marL="2057400" indent="-228600" algn="l" defTabSz="457200" rtl="0" eaLnBrk="1" latinLnBrk="0" hangingPunct="1">
              <a:spcBef>
                <a:spcPct val="20000"/>
              </a:spcBef>
              <a:buFont typeface="Wingdings" pitchFamily="2" charset="2"/>
              <a:buChar char="§"/>
              <a:defRPr sz="1100" b="0" i="0" kern="1200" baseline="0">
                <a:ln>
                  <a:noFill/>
                </a:ln>
                <a:solidFill>
                  <a:srgbClr val="000000"/>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Which of the linear decision boundary is optimal?</a:t>
            </a:r>
          </a:p>
        </p:txBody>
      </p:sp>
      <p:sp>
        <p:nvSpPr>
          <p:cNvPr id="7" name="Line 4">
            <a:extLst>
              <a:ext uri="{FF2B5EF4-FFF2-40B4-BE49-F238E27FC236}">
                <a16:creationId xmlns:a16="http://schemas.microsoft.com/office/drawing/2014/main" id="{9E1B569D-E228-5048-8F22-EAE4717BCF7E}"/>
              </a:ext>
            </a:extLst>
          </p:cNvPr>
          <p:cNvSpPr>
            <a:spLocks noChangeShapeType="1"/>
          </p:cNvSpPr>
          <p:nvPr/>
        </p:nvSpPr>
        <p:spPr bwMode="auto">
          <a:xfrm flipV="1">
            <a:off x="4144932" y="2222500"/>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8" name="Line 5">
            <a:extLst>
              <a:ext uri="{FF2B5EF4-FFF2-40B4-BE49-F238E27FC236}">
                <a16:creationId xmlns:a16="http://schemas.microsoft.com/office/drawing/2014/main" id="{4BCF0B1C-9429-0345-95D6-AB3880F9A222}"/>
              </a:ext>
            </a:extLst>
          </p:cNvPr>
          <p:cNvSpPr>
            <a:spLocks noChangeShapeType="1"/>
          </p:cNvSpPr>
          <p:nvPr/>
        </p:nvSpPr>
        <p:spPr bwMode="auto">
          <a:xfrm flipV="1">
            <a:off x="3965016" y="6123517"/>
            <a:ext cx="544194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9" name="AutoShape 6">
            <a:extLst>
              <a:ext uri="{FF2B5EF4-FFF2-40B4-BE49-F238E27FC236}">
                <a16:creationId xmlns:a16="http://schemas.microsoft.com/office/drawing/2014/main" id="{B6208FC6-9754-AA44-8A2F-F8F037EDC76F}"/>
              </a:ext>
            </a:extLst>
          </p:cNvPr>
          <p:cNvSpPr>
            <a:spLocks noChangeArrowheads="1"/>
          </p:cNvSpPr>
          <p:nvPr/>
        </p:nvSpPr>
        <p:spPr bwMode="auto">
          <a:xfrm>
            <a:off x="5531350" y="323003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7">
            <a:extLst>
              <a:ext uri="{FF2B5EF4-FFF2-40B4-BE49-F238E27FC236}">
                <a16:creationId xmlns:a16="http://schemas.microsoft.com/office/drawing/2014/main" id="{4FB681D1-AC07-9840-8F0E-53166762F350}"/>
              </a:ext>
            </a:extLst>
          </p:cNvPr>
          <p:cNvSpPr>
            <a:spLocks noChangeArrowheads="1"/>
          </p:cNvSpPr>
          <p:nvPr/>
        </p:nvSpPr>
        <p:spPr bwMode="auto">
          <a:xfrm>
            <a:off x="4765116" y="370628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8">
            <a:extLst>
              <a:ext uri="{FF2B5EF4-FFF2-40B4-BE49-F238E27FC236}">
                <a16:creationId xmlns:a16="http://schemas.microsoft.com/office/drawing/2014/main" id="{40994968-E8D6-2145-9F82-6CBCC51BDD60}"/>
              </a:ext>
            </a:extLst>
          </p:cNvPr>
          <p:cNvSpPr>
            <a:spLocks noChangeArrowheads="1"/>
          </p:cNvSpPr>
          <p:nvPr/>
        </p:nvSpPr>
        <p:spPr bwMode="auto">
          <a:xfrm>
            <a:off x="4968316" y="44344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9">
            <a:extLst>
              <a:ext uri="{FF2B5EF4-FFF2-40B4-BE49-F238E27FC236}">
                <a16:creationId xmlns:a16="http://schemas.microsoft.com/office/drawing/2014/main" id="{C799321D-FDC4-6046-8473-61C10AA41FEF}"/>
              </a:ext>
            </a:extLst>
          </p:cNvPr>
          <p:cNvSpPr>
            <a:spLocks noChangeArrowheads="1"/>
          </p:cNvSpPr>
          <p:nvPr/>
        </p:nvSpPr>
        <p:spPr bwMode="auto">
          <a:xfrm>
            <a:off x="4460316" y="50440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0">
            <a:extLst>
              <a:ext uri="{FF2B5EF4-FFF2-40B4-BE49-F238E27FC236}">
                <a16:creationId xmlns:a16="http://schemas.microsoft.com/office/drawing/2014/main" id="{8C193BA4-97BC-3E4C-98E8-38DB450F5A81}"/>
              </a:ext>
            </a:extLst>
          </p:cNvPr>
          <p:cNvSpPr>
            <a:spLocks noChangeArrowheads="1"/>
          </p:cNvSpPr>
          <p:nvPr/>
        </p:nvSpPr>
        <p:spPr bwMode="auto">
          <a:xfrm>
            <a:off x="5171516" y="29104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1">
            <a:extLst>
              <a:ext uri="{FF2B5EF4-FFF2-40B4-BE49-F238E27FC236}">
                <a16:creationId xmlns:a16="http://schemas.microsoft.com/office/drawing/2014/main" id="{527F4A7C-A0B9-F346-8F2D-404E28A62E8D}"/>
              </a:ext>
            </a:extLst>
          </p:cNvPr>
          <p:cNvSpPr>
            <a:spLocks noChangeArrowheads="1"/>
          </p:cNvSpPr>
          <p:nvPr/>
        </p:nvSpPr>
        <p:spPr bwMode="auto">
          <a:xfrm>
            <a:off x="4460316" y="41296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2">
            <a:extLst>
              <a:ext uri="{FF2B5EF4-FFF2-40B4-BE49-F238E27FC236}">
                <a16:creationId xmlns:a16="http://schemas.microsoft.com/office/drawing/2014/main" id="{D97665C0-4FEF-1242-BCE6-5C09B82CDB59}"/>
              </a:ext>
            </a:extLst>
          </p:cNvPr>
          <p:cNvSpPr>
            <a:spLocks noChangeArrowheads="1"/>
          </p:cNvSpPr>
          <p:nvPr/>
        </p:nvSpPr>
        <p:spPr bwMode="auto">
          <a:xfrm>
            <a:off x="4663516" y="43328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3">
            <a:extLst>
              <a:ext uri="{FF2B5EF4-FFF2-40B4-BE49-F238E27FC236}">
                <a16:creationId xmlns:a16="http://schemas.microsoft.com/office/drawing/2014/main" id="{2B89FD76-8C6F-E443-8094-3629A18E977A}"/>
              </a:ext>
            </a:extLst>
          </p:cNvPr>
          <p:cNvSpPr>
            <a:spLocks noChangeArrowheads="1"/>
          </p:cNvSpPr>
          <p:nvPr/>
        </p:nvSpPr>
        <p:spPr bwMode="auto">
          <a:xfrm>
            <a:off x="5679516" y="38248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4">
            <a:extLst>
              <a:ext uri="{FF2B5EF4-FFF2-40B4-BE49-F238E27FC236}">
                <a16:creationId xmlns:a16="http://schemas.microsoft.com/office/drawing/2014/main" id="{76A3EA43-7E8D-0C4E-8086-6EA1EB26EDBF}"/>
              </a:ext>
            </a:extLst>
          </p:cNvPr>
          <p:cNvSpPr>
            <a:spLocks noChangeArrowheads="1"/>
          </p:cNvSpPr>
          <p:nvPr/>
        </p:nvSpPr>
        <p:spPr bwMode="auto">
          <a:xfrm>
            <a:off x="6881783" y="380788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5">
            <a:extLst>
              <a:ext uri="{FF2B5EF4-FFF2-40B4-BE49-F238E27FC236}">
                <a16:creationId xmlns:a16="http://schemas.microsoft.com/office/drawing/2014/main" id="{1D6801F6-6C62-EF49-8422-5DE5C14F2AA6}"/>
              </a:ext>
            </a:extLst>
          </p:cNvPr>
          <p:cNvSpPr>
            <a:spLocks noChangeArrowheads="1"/>
          </p:cNvSpPr>
          <p:nvPr/>
        </p:nvSpPr>
        <p:spPr bwMode="auto">
          <a:xfrm>
            <a:off x="6390716" y="50440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6">
            <a:extLst>
              <a:ext uri="{FF2B5EF4-FFF2-40B4-BE49-F238E27FC236}">
                <a16:creationId xmlns:a16="http://schemas.microsoft.com/office/drawing/2014/main" id="{ADCC6465-E86C-CD45-B499-A54CBC891AAD}"/>
              </a:ext>
            </a:extLst>
          </p:cNvPr>
          <p:cNvSpPr>
            <a:spLocks noChangeArrowheads="1"/>
          </p:cNvSpPr>
          <p:nvPr/>
        </p:nvSpPr>
        <p:spPr bwMode="auto">
          <a:xfrm>
            <a:off x="7711516" y="50440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17">
            <a:extLst>
              <a:ext uri="{FF2B5EF4-FFF2-40B4-BE49-F238E27FC236}">
                <a16:creationId xmlns:a16="http://schemas.microsoft.com/office/drawing/2014/main" id="{B933956D-7869-0C44-850C-1AD3576B198C}"/>
              </a:ext>
            </a:extLst>
          </p:cNvPr>
          <p:cNvSpPr>
            <a:spLocks noChangeArrowheads="1"/>
          </p:cNvSpPr>
          <p:nvPr/>
        </p:nvSpPr>
        <p:spPr bwMode="auto">
          <a:xfrm>
            <a:off x="5967383" y="573828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18">
            <a:extLst>
              <a:ext uri="{FF2B5EF4-FFF2-40B4-BE49-F238E27FC236}">
                <a16:creationId xmlns:a16="http://schemas.microsoft.com/office/drawing/2014/main" id="{C7A6202A-38F2-D749-9711-E3DBBBD1E6ED}"/>
              </a:ext>
            </a:extLst>
          </p:cNvPr>
          <p:cNvSpPr>
            <a:spLocks noChangeArrowheads="1"/>
          </p:cNvSpPr>
          <p:nvPr/>
        </p:nvSpPr>
        <p:spPr bwMode="auto">
          <a:xfrm>
            <a:off x="6797116" y="42312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AutoShape 19">
            <a:extLst>
              <a:ext uri="{FF2B5EF4-FFF2-40B4-BE49-F238E27FC236}">
                <a16:creationId xmlns:a16="http://schemas.microsoft.com/office/drawing/2014/main" id="{92D7B4E0-E465-0347-A85B-8511C5E42A21}"/>
              </a:ext>
            </a:extLst>
          </p:cNvPr>
          <p:cNvSpPr>
            <a:spLocks noChangeArrowheads="1"/>
          </p:cNvSpPr>
          <p:nvPr/>
        </p:nvSpPr>
        <p:spPr bwMode="auto">
          <a:xfrm>
            <a:off x="5967383" y="482388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AutoShape 20">
            <a:extLst>
              <a:ext uri="{FF2B5EF4-FFF2-40B4-BE49-F238E27FC236}">
                <a16:creationId xmlns:a16="http://schemas.microsoft.com/office/drawing/2014/main" id="{12B3D63D-CF32-4248-B464-D89162070D45}"/>
              </a:ext>
            </a:extLst>
          </p:cNvPr>
          <p:cNvSpPr>
            <a:spLocks noChangeArrowheads="1"/>
          </p:cNvSpPr>
          <p:nvPr/>
        </p:nvSpPr>
        <p:spPr bwMode="auto">
          <a:xfrm>
            <a:off x="6898716" y="53488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1">
            <a:extLst>
              <a:ext uri="{FF2B5EF4-FFF2-40B4-BE49-F238E27FC236}">
                <a16:creationId xmlns:a16="http://schemas.microsoft.com/office/drawing/2014/main" id="{E41A93EC-7039-CD40-9F7B-02920B29A67B}"/>
              </a:ext>
            </a:extLst>
          </p:cNvPr>
          <p:cNvSpPr>
            <a:spLocks noChangeArrowheads="1"/>
          </p:cNvSpPr>
          <p:nvPr/>
        </p:nvSpPr>
        <p:spPr bwMode="auto">
          <a:xfrm>
            <a:off x="7813116" y="41296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2">
            <a:extLst>
              <a:ext uri="{FF2B5EF4-FFF2-40B4-BE49-F238E27FC236}">
                <a16:creationId xmlns:a16="http://schemas.microsoft.com/office/drawing/2014/main" id="{93FF62AB-7F7A-A840-B4F1-585A8A9A942C}"/>
              </a:ext>
            </a:extLst>
          </p:cNvPr>
          <p:cNvSpPr>
            <a:spLocks noChangeShapeType="1"/>
          </p:cNvSpPr>
          <p:nvPr/>
        </p:nvSpPr>
        <p:spPr bwMode="auto">
          <a:xfrm flipV="1">
            <a:off x="4561917" y="2518833"/>
            <a:ext cx="3568700" cy="32363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6" name="AutoShape 23">
            <a:extLst>
              <a:ext uri="{FF2B5EF4-FFF2-40B4-BE49-F238E27FC236}">
                <a16:creationId xmlns:a16="http://schemas.microsoft.com/office/drawing/2014/main" id="{75EC501E-0688-E146-B9C9-AA80EE1C8779}"/>
              </a:ext>
            </a:extLst>
          </p:cNvPr>
          <p:cNvSpPr>
            <a:spLocks noChangeArrowheads="1"/>
          </p:cNvSpPr>
          <p:nvPr/>
        </p:nvSpPr>
        <p:spPr bwMode="auto">
          <a:xfrm>
            <a:off x="5793816" y="211243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7" name="AutoShape 24">
            <a:extLst>
              <a:ext uri="{FF2B5EF4-FFF2-40B4-BE49-F238E27FC236}">
                <a16:creationId xmlns:a16="http://schemas.microsoft.com/office/drawing/2014/main" id="{2FA0ABFC-03FB-954A-9FF4-A9EE8E57D6CB}"/>
              </a:ext>
            </a:extLst>
          </p:cNvPr>
          <p:cNvSpPr>
            <a:spLocks noChangeArrowheads="1"/>
          </p:cNvSpPr>
          <p:nvPr/>
        </p:nvSpPr>
        <p:spPr bwMode="auto">
          <a:xfrm>
            <a:off x="6606616" y="221403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8" name="AutoShape 25">
            <a:extLst>
              <a:ext uri="{FF2B5EF4-FFF2-40B4-BE49-F238E27FC236}">
                <a16:creationId xmlns:a16="http://schemas.microsoft.com/office/drawing/2014/main" id="{607C94AF-97B3-B642-A2CB-2ADB6005C704}"/>
              </a:ext>
            </a:extLst>
          </p:cNvPr>
          <p:cNvSpPr>
            <a:spLocks noChangeArrowheads="1"/>
          </p:cNvSpPr>
          <p:nvPr/>
        </p:nvSpPr>
        <p:spPr bwMode="auto">
          <a:xfrm>
            <a:off x="8029016" y="323003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9" name="Line 27">
            <a:extLst>
              <a:ext uri="{FF2B5EF4-FFF2-40B4-BE49-F238E27FC236}">
                <a16:creationId xmlns:a16="http://schemas.microsoft.com/office/drawing/2014/main" id="{F9D50014-5F70-DA4C-A70B-D4908AE95AFE}"/>
              </a:ext>
            </a:extLst>
          </p:cNvPr>
          <p:cNvSpPr>
            <a:spLocks noChangeShapeType="1"/>
          </p:cNvSpPr>
          <p:nvPr/>
        </p:nvSpPr>
        <p:spPr bwMode="auto">
          <a:xfrm flipV="1">
            <a:off x="4765117" y="2112433"/>
            <a:ext cx="2857500" cy="38459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 name="Line 28">
            <a:extLst>
              <a:ext uri="{FF2B5EF4-FFF2-40B4-BE49-F238E27FC236}">
                <a16:creationId xmlns:a16="http://schemas.microsoft.com/office/drawing/2014/main" id="{6CEAB07B-0138-AB44-B2CC-352E71020976}"/>
              </a:ext>
            </a:extLst>
          </p:cNvPr>
          <p:cNvSpPr>
            <a:spLocks noChangeShapeType="1"/>
          </p:cNvSpPr>
          <p:nvPr/>
        </p:nvSpPr>
        <p:spPr bwMode="auto">
          <a:xfrm flipV="1">
            <a:off x="4269816" y="2518833"/>
            <a:ext cx="3962400" cy="3048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1" name="Line 29">
            <a:extLst>
              <a:ext uri="{FF2B5EF4-FFF2-40B4-BE49-F238E27FC236}">
                <a16:creationId xmlns:a16="http://schemas.microsoft.com/office/drawing/2014/main" id="{25A8D834-F24D-884B-92D8-CED31DF43342}"/>
              </a:ext>
            </a:extLst>
          </p:cNvPr>
          <p:cNvSpPr>
            <a:spLocks noChangeShapeType="1"/>
          </p:cNvSpPr>
          <p:nvPr/>
        </p:nvSpPr>
        <p:spPr bwMode="auto">
          <a:xfrm flipV="1">
            <a:off x="4981016" y="2214033"/>
            <a:ext cx="2438400" cy="38608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2" name="Line 30">
            <a:extLst>
              <a:ext uri="{FF2B5EF4-FFF2-40B4-BE49-F238E27FC236}">
                <a16:creationId xmlns:a16="http://schemas.microsoft.com/office/drawing/2014/main" id="{1C12238E-F107-0448-9107-9EC6A5C20D25}"/>
              </a:ext>
            </a:extLst>
          </p:cNvPr>
          <p:cNvSpPr>
            <a:spLocks noChangeShapeType="1"/>
          </p:cNvSpPr>
          <p:nvPr/>
        </p:nvSpPr>
        <p:spPr bwMode="auto">
          <a:xfrm flipV="1">
            <a:off x="4676216" y="2112433"/>
            <a:ext cx="2438400" cy="38608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31">
            <a:extLst>
              <a:ext uri="{FF2B5EF4-FFF2-40B4-BE49-F238E27FC236}">
                <a16:creationId xmlns:a16="http://schemas.microsoft.com/office/drawing/2014/main" id="{CF95749F-0DF1-1743-9496-D2542C7C674A}"/>
              </a:ext>
            </a:extLst>
          </p:cNvPr>
          <p:cNvSpPr>
            <a:spLocks noChangeShapeType="1"/>
          </p:cNvSpPr>
          <p:nvPr/>
        </p:nvSpPr>
        <p:spPr bwMode="auto">
          <a:xfrm flipV="1">
            <a:off x="4473016" y="2315633"/>
            <a:ext cx="3556000" cy="34544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Tree>
    <p:extLst>
      <p:ext uri="{BB962C8B-B14F-4D97-AF65-F5344CB8AC3E}">
        <p14:creationId xmlns:p14="http://schemas.microsoft.com/office/powerpoint/2010/main" val="251602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5339DD-EC11-0D49-A4F8-5396910C34DB}"/>
              </a:ext>
            </a:extLst>
          </p:cNvPr>
          <p:cNvSpPr>
            <a:spLocks noGrp="1"/>
          </p:cNvSpPr>
          <p:nvPr>
            <p:ph type="body" sz="quarter" idx="11"/>
          </p:nvPr>
        </p:nvSpPr>
        <p:spPr>
          <a:xfrm>
            <a:off x="597224" y="1288832"/>
            <a:ext cx="6000801" cy="4169507"/>
          </a:xfrm>
        </p:spPr>
        <p:txBody>
          <a:bodyPr/>
          <a:lstStyle/>
          <a:p>
            <a:r>
              <a:rPr lang="en-US" dirty="0"/>
              <a:t>Consider points A, B, and C.</a:t>
            </a:r>
          </a:p>
          <a:p>
            <a:endParaRPr lang="en-US" dirty="0"/>
          </a:p>
          <a:p>
            <a:r>
              <a:rPr lang="en-US" dirty="0"/>
              <a:t>We are quite confident in our prediction for A because it’s far from the decision boundary.</a:t>
            </a:r>
          </a:p>
          <a:p>
            <a:endParaRPr lang="en-US" dirty="0"/>
          </a:p>
          <a:p>
            <a:r>
              <a:rPr lang="en-US" dirty="0"/>
              <a:t>In contrast, we are not so confident in our prediction for C because a slight change in the decision boundary may flip the decision.</a:t>
            </a:r>
          </a:p>
        </p:txBody>
      </p:sp>
      <p:sp>
        <p:nvSpPr>
          <p:cNvPr id="3" name="Title 2">
            <a:extLst>
              <a:ext uri="{FF2B5EF4-FFF2-40B4-BE49-F238E27FC236}">
                <a16:creationId xmlns:a16="http://schemas.microsoft.com/office/drawing/2014/main" id="{F7AEFBE4-211E-134D-9ABC-0BC6A30E52B6}"/>
              </a:ext>
            </a:extLst>
          </p:cNvPr>
          <p:cNvSpPr>
            <a:spLocks noGrp="1"/>
          </p:cNvSpPr>
          <p:nvPr>
            <p:ph type="title"/>
          </p:nvPr>
        </p:nvSpPr>
        <p:spPr/>
        <p:txBody>
          <a:bodyPr/>
          <a:lstStyle/>
          <a:p>
            <a:r>
              <a:rPr lang="en-US" dirty="0"/>
              <a:t>Intuition of Margin</a:t>
            </a:r>
          </a:p>
        </p:txBody>
      </p:sp>
      <p:sp>
        <p:nvSpPr>
          <p:cNvPr id="4" name="Line 4">
            <a:extLst>
              <a:ext uri="{FF2B5EF4-FFF2-40B4-BE49-F238E27FC236}">
                <a16:creationId xmlns:a16="http://schemas.microsoft.com/office/drawing/2014/main" id="{F713B192-DCE4-F747-8D48-E0DAF88C2128}"/>
              </a:ext>
            </a:extLst>
          </p:cNvPr>
          <p:cNvSpPr>
            <a:spLocks noChangeShapeType="1"/>
          </p:cNvSpPr>
          <p:nvPr/>
        </p:nvSpPr>
        <p:spPr bwMode="auto">
          <a:xfrm flipV="1">
            <a:off x="7351683" y="14057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82B5986F-63A8-734C-9EDE-B7253A0D5374}"/>
              </a:ext>
            </a:extLst>
          </p:cNvPr>
          <p:cNvSpPr>
            <a:spLocks noChangeShapeType="1"/>
          </p:cNvSpPr>
          <p:nvPr/>
        </p:nvSpPr>
        <p:spPr bwMode="auto">
          <a:xfrm flipV="1">
            <a:off x="7171767" y="5306791"/>
            <a:ext cx="46855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0D1DC152-9A16-1E45-B3D2-2672775EB1D9}"/>
              </a:ext>
            </a:extLst>
          </p:cNvPr>
          <p:cNvSpPr>
            <a:spLocks noChangeArrowheads="1"/>
          </p:cNvSpPr>
          <p:nvPr/>
        </p:nvSpPr>
        <p:spPr bwMode="auto">
          <a:xfrm>
            <a:off x="8738099" y="2413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2ECF377B-7744-6A43-AD7F-CBB32A962F77}"/>
              </a:ext>
            </a:extLst>
          </p:cNvPr>
          <p:cNvSpPr>
            <a:spLocks noChangeArrowheads="1"/>
          </p:cNvSpPr>
          <p:nvPr/>
        </p:nvSpPr>
        <p:spPr bwMode="auto">
          <a:xfrm>
            <a:off x="7971866" y="28895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356DC32F-CF7F-864E-9E8B-29D5FC828244}"/>
              </a:ext>
            </a:extLst>
          </p:cNvPr>
          <p:cNvSpPr>
            <a:spLocks noChangeArrowheads="1"/>
          </p:cNvSpPr>
          <p:nvPr/>
        </p:nvSpPr>
        <p:spPr bwMode="auto">
          <a:xfrm>
            <a:off x="8175066" y="3617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D0CAD4DA-2AB5-3547-8D94-FDB0D530AB2A}"/>
              </a:ext>
            </a:extLst>
          </p:cNvPr>
          <p:cNvSpPr>
            <a:spLocks noChangeArrowheads="1"/>
          </p:cNvSpPr>
          <p:nvPr/>
        </p:nvSpPr>
        <p:spPr bwMode="auto">
          <a:xfrm>
            <a:off x="7667066" y="4227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33DC6B3B-7A93-D34D-B84D-2B57F337577A}"/>
              </a:ext>
            </a:extLst>
          </p:cNvPr>
          <p:cNvSpPr>
            <a:spLocks noChangeArrowheads="1"/>
          </p:cNvSpPr>
          <p:nvPr/>
        </p:nvSpPr>
        <p:spPr bwMode="auto">
          <a:xfrm>
            <a:off x="8378266" y="2093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DA55BAE1-D27F-B842-92A7-538BFF53B0AC}"/>
              </a:ext>
            </a:extLst>
          </p:cNvPr>
          <p:cNvSpPr>
            <a:spLocks noChangeArrowheads="1"/>
          </p:cNvSpPr>
          <p:nvPr/>
        </p:nvSpPr>
        <p:spPr bwMode="auto">
          <a:xfrm>
            <a:off x="7667066" y="3312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84D469F2-A4C8-AB4F-AA9F-5AC589436F18}"/>
              </a:ext>
            </a:extLst>
          </p:cNvPr>
          <p:cNvSpPr>
            <a:spLocks noChangeArrowheads="1"/>
          </p:cNvSpPr>
          <p:nvPr/>
        </p:nvSpPr>
        <p:spPr bwMode="auto">
          <a:xfrm>
            <a:off x="7870266" y="3516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6ECD18B5-4ED5-F24A-8583-79275F199021}"/>
              </a:ext>
            </a:extLst>
          </p:cNvPr>
          <p:cNvSpPr>
            <a:spLocks noChangeArrowheads="1"/>
          </p:cNvSpPr>
          <p:nvPr/>
        </p:nvSpPr>
        <p:spPr bwMode="auto">
          <a:xfrm>
            <a:off x="8886266" y="3008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1EADA397-76B6-C04B-B7FD-A61DCD1BCAC1}"/>
              </a:ext>
            </a:extLst>
          </p:cNvPr>
          <p:cNvSpPr>
            <a:spLocks noChangeArrowheads="1"/>
          </p:cNvSpPr>
          <p:nvPr/>
        </p:nvSpPr>
        <p:spPr bwMode="auto">
          <a:xfrm>
            <a:off x="10088532" y="2991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582AA9E2-E4FB-3348-80B1-7427DFB6B18D}"/>
              </a:ext>
            </a:extLst>
          </p:cNvPr>
          <p:cNvSpPr>
            <a:spLocks noChangeArrowheads="1"/>
          </p:cNvSpPr>
          <p:nvPr/>
        </p:nvSpPr>
        <p:spPr bwMode="auto">
          <a:xfrm>
            <a:off x="95974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E849007F-07A2-3249-A356-AF6B2961403F}"/>
              </a:ext>
            </a:extLst>
          </p:cNvPr>
          <p:cNvSpPr>
            <a:spLocks noChangeArrowheads="1"/>
          </p:cNvSpPr>
          <p:nvPr/>
        </p:nvSpPr>
        <p:spPr bwMode="auto">
          <a:xfrm>
            <a:off x="109182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515651A3-DC82-B744-BB06-8B5A07232ADF}"/>
              </a:ext>
            </a:extLst>
          </p:cNvPr>
          <p:cNvSpPr>
            <a:spLocks noChangeArrowheads="1"/>
          </p:cNvSpPr>
          <p:nvPr/>
        </p:nvSpPr>
        <p:spPr bwMode="auto">
          <a:xfrm>
            <a:off x="9174132" y="49215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B4786F6F-DBEA-A249-A22B-32C7238632BB}"/>
              </a:ext>
            </a:extLst>
          </p:cNvPr>
          <p:cNvSpPr>
            <a:spLocks noChangeArrowheads="1"/>
          </p:cNvSpPr>
          <p:nvPr/>
        </p:nvSpPr>
        <p:spPr bwMode="auto">
          <a:xfrm>
            <a:off x="10003866" y="3414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52DE4D9D-D677-E14C-94FF-FD0E05466606}"/>
              </a:ext>
            </a:extLst>
          </p:cNvPr>
          <p:cNvSpPr>
            <a:spLocks noChangeArrowheads="1"/>
          </p:cNvSpPr>
          <p:nvPr/>
        </p:nvSpPr>
        <p:spPr bwMode="auto">
          <a:xfrm>
            <a:off x="9174132" y="4007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75CE5C08-CA13-1E48-A122-B80ECE997F96}"/>
              </a:ext>
            </a:extLst>
          </p:cNvPr>
          <p:cNvSpPr>
            <a:spLocks noChangeArrowheads="1"/>
          </p:cNvSpPr>
          <p:nvPr/>
        </p:nvSpPr>
        <p:spPr bwMode="auto">
          <a:xfrm>
            <a:off x="10105466" y="4532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E4CD3FB1-9FF9-5547-99E3-1FF3A93A85AF}"/>
              </a:ext>
            </a:extLst>
          </p:cNvPr>
          <p:cNvSpPr>
            <a:spLocks noChangeArrowheads="1"/>
          </p:cNvSpPr>
          <p:nvPr/>
        </p:nvSpPr>
        <p:spPr bwMode="auto">
          <a:xfrm>
            <a:off x="11019866" y="33128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Line 22">
            <a:extLst>
              <a:ext uri="{FF2B5EF4-FFF2-40B4-BE49-F238E27FC236}">
                <a16:creationId xmlns:a16="http://schemas.microsoft.com/office/drawing/2014/main" id="{77009791-ABCD-1A49-B4EE-BA5E2278250C}"/>
              </a:ext>
            </a:extLst>
          </p:cNvPr>
          <p:cNvSpPr>
            <a:spLocks noChangeShapeType="1"/>
          </p:cNvSpPr>
          <p:nvPr/>
        </p:nvSpPr>
        <p:spPr bwMode="auto">
          <a:xfrm flipV="1">
            <a:off x="7768665" y="1382491"/>
            <a:ext cx="3251200" cy="355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3" name="AutoShape 23">
            <a:extLst>
              <a:ext uri="{FF2B5EF4-FFF2-40B4-BE49-F238E27FC236}">
                <a16:creationId xmlns:a16="http://schemas.microsoft.com/office/drawing/2014/main" id="{4A58A89E-930F-F04D-AD3D-12A269CF7189}"/>
              </a:ext>
            </a:extLst>
          </p:cNvPr>
          <p:cNvSpPr>
            <a:spLocks noChangeArrowheads="1"/>
          </p:cNvSpPr>
          <p:nvPr/>
        </p:nvSpPr>
        <p:spPr bwMode="auto">
          <a:xfrm>
            <a:off x="9000566" y="12957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4">
            <a:extLst>
              <a:ext uri="{FF2B5EF4-FFF2-40B4-BE49-F238E27FC236}">
                <a16:creationId xmlns:a16="http://schemas.microsoft.com/office/drawing/2014/main" id="{7B9DF7D3-F8FE-B440-AA4C-65FC32C9C1E7}"/>
              </a:ext>
            </a:extLst>
          </p:cNvPr>
          <p:cNvSpPr>
            <a:spLocks noChangeArrowheads="1"/>
          </p:cNvSpPr>
          <p:nvPr/>
        </p:nvSpPr>
        <p:spPr bwMode="auto">
          <a:xfrm>
            <a:off x="9813366" y="1397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AutoShape 25">
            <a:extLst>
              <a:ext uri="{FF2B5EF4-FFF2-40B4-BE49-F238E27FC236}">
                <a16:creationId xmlns:a16="http://schemas.microsoft.com/office/drawing/2014/main" id="{21A0011F-AD80-3845-8389-9BCB7CC9829E}"/>
              </a:ext>
            </a:extLst>
          </p:cNvPr>
          <p:cNvSpPr>
            <a:spLocks noChangeArrowheads="1"/>
          </p:cNvSpPr>
          <p:nvPr/>
        </p:nvSpPr>
        <p:spPr bwMode="auto">
          <a:xfrm>
            <a:off x="11235766" y="24133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6" name="Text Box 28">
            <a:extLst>
              <a:ext uri="{FF2B5EF4-FFF2-40B4-BE49-F238E27FC236}">
                <a16:creationId xmlns:a16="http://schemas.microsoft.com/office/drawing/2014/main" id="{4FF56750-58B7-8C4C-B40F-79C6C2F44EC5}"/>
              </a:ext>
            </a:extLst>
          </p:cNvPr>
          <p:cNvSpPr txBox="1">
            <a:spLocks noChangeArrowheads="1"/>
          </p:cNvSpPr>
          <p:nvPr/>
        </p:nvSpPr>
        <p:spPr bwMode="auto">
          <a:xfrm>
            <a:off x="10427199" y="788138"/>
            <a:ext cx="185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err="1"/>
              <a:t>w</a:t>
            </a:r>
            <a:r>
              <a:rPr lang="en-US" altLang="en-US" sz="2400" b="1" baseline="30000" dirty="0" err="1"/>
              <a:t>T</a:t>
            </a:r>
            <a:r>
              <a:rPr lang="en-US" altLang="en-US" sz="2400" b="1" dirty="0" err="1"/>
              <a:t>x</a:t>
            </a:r>
            <a:r>
              <a:rPr lang="en-US" altLang="en-US" sz="2400" b="1" dirty="0"/>
              <a:t> </a:t>
            </a:r>
            <a:r>
              <a:rPr lang="en-US" altLang="en-US" sz="2400" dirty="0"/>
              <a:t>+ </a:t>
            </a:r>
            <a:r>
              <a:rPr lang="en-US" altLang="en-US" sz="2400" i="1" dirty="0"/>
              <a:t>b</a:t>
            </a:r>
            <a:r>
              <a:rPr lang="en-US" altLang="en-US" sz="2400" b="1" dirty="0"/>
              <a:t> = 0</a:t>
            </a:r>
          </a:p>
        </p:txBody>
      </p:sp>
      <p:sp>
        <p:nvSpPr>
          <p:cNvPr id="27" name="TextBox 26">
            <a:extLst>
              <a:ext uri="{FF2B5EF4-FFF2-40B4-BE49-F238E27FC236}">
                <a16:creationId xmlns:a16="http://schemas.microsoft.com/office/drawing/2014/main" id="{F13FB287-7C29-8444-B713-687DCAD04F7C}"/>
              </a:ext>
            </a:extLst>
          </p:cNvPr>
          <p:cNvSpPr txBox="1"/>
          <p:nvPr/>
        </p:nvSpPr>
        <p:spPr>
          <a:xfrm>
            <a:off x="8597844" y="834372"/>
            <a:ext cx="362600" cy="461665"/>
          </a:xfrm>
          <a:prstGeom prst="rect">
            <a:avLst/>
          </a:prstGeom>
          <a:noFill/>
        </p:spPr>
        <p:txBody>
          <a:bodyPr wrap="none" rtlCol="0">
            <a:spAutoFit/>
          </a:bodyPr>
          <a:lstStyle/>
          <a:p>
            <a:r>
              <a:rPr lang="en-US" sz="2400" dirty="0"/>
              <a:t>A</a:t>
            </a:r>
          </a:p>
        </p:txBody>
      </p:sp>
      <p:sp>
        <p:nvSpPr>
          <p:cNvPr id="28" name="TextBox 27">
            <a:extLst>
              <a:ext uri="{FF2B5EF4-FFF2-40B4-BE49-F238E27FC236}">
                <a16:creationId xmlns:a16="http://schemas.microsoft.com/office/drawing/2014/main" id="{49335244-D53B-234B-B336-62EA0CC5B79F}"/>
              </a:ext>
            </a:extLst>
          </p:cNvPr>
          <p:cNvSpPr txBox="1"/>
          <p:nvPr/>
        </p:nvSpPr>
        <p:spPr>
          <a:xfrm>
            <a:off x="8809777" y="1973098"/>
            <a:ext cx="351378" cy="461665"/>
          </a:xfrm>
          <a:prstGeom prst="rect">
            <a:avLst/>
          </a:prstGeom>
          <a:noFill/>
        </p:spPr>
        <p:txBody>
          <a:bodyPr wrap="none" rtlCol="0">
            <a:spAutoFit/>
          </a:bodyPr>
          <a:lstStyle/>
          <a:p>
            <a:r>
              <a:rPr lang="en-US" sz="2400" dirty="0"/>
              <a:t>B</a:t>
            </a:r>
          </a:p>
        </p:txBody>
      </p:sp>
      <p:sp>
        <p:nvSpPr>
          <p:cNvPr id="29" name="TextBox 28">
            <a:extLst>
              <a:ext uri="{FF2B5EF4-FFF2-40B4-BE49-F238E27FC236}">
                <a16:creationId xmlns:a16="http://schemas.microsoft.com/office/drawing/2014/main" id="{91274A3D-A0E3-7444-9854-B067FDDF5C83}"/>
              </a:ext>
            </a:extLst>
          </p:cNvPr>
          <p:cNvSpPr txBox="1"/>
          <p:nvPr/>
        </p:nvSpPr>
        <p:spPr>
          <a:xfrm>
            <a:off x="8520544" y="2863470"/>
            <a:ext cx="348172" cy="461665"/>
          </a:xfrm>
          <a:prstGeom prst="rect">
            <a:avLst/>
          </a:prstGeom>
          <a:noFill/>
        </p:spPr>
        <p:txBody>
          <a:bodyPr wrap="none" rtlCol="0">
            <a:spAutoFit/>
          </a:bodyPr>
          <a:lstStyle/>
          <a:p>
            <a:r>
              <a:rPr lang="en-US" sz="2400" dirty="0"/>
              <a:t>C</a:t>
            </a:r>
          </a:p>
        </p:txBody>
      </p:sp>
    </p:spTree>
    <p:extLst>
      <p:ext uri="{BB962C8B-B14F-4D97-AF65-F5344CB8AC3E}">
        <p14:creationId xmlns:p14="http://schemas.microsoft.com/office/powerpoint/2010/main" val="5433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5EA56B-78BC-3842-B0C8-055608C80E65}"/>
              </a:ext>
            </a:extLst>
          </p:cNvPr>
          <p:cNvSpPr>
            <a:spLocks noGrp="1"/>
          </p:cNvSpPr>
          <p:nvPr>
            <p:ph type="body" sz="quarter" idx="11"/>
          </p:nvPr>
        </p:nvSpPr>
        <p:spPr>
          <a:xfrm>
            <a:off x="838200" y="1502703"/>
            <a:ext cx="10688509" cy="990600"/>
          </a:xfrm>
          <a:ln w="38100">
            <a:solidFill>
              <a:schemeClr val="accent1"/>
            </a:solidFill>
          </a:ln>
        </p:spPr>
        <p:txBody>
          <a:bodyPr/>
          <a:lstStyle/>
          <a:p>
            <a:pPr marL="0" indent="0">
              <a:buNone/>
            </a:pPr>
            <a:r>
              <a:rPr lang="en-US" sz="2667" dirty="0"/>
              <a:t>Given a training set, we would like to make all our predictions correct and confident! This can be captured by the concept of margin.</a:t>
            </a:r>
          </a:p>
        </p:txBody>
      </p:sp>
      <p:sp>
        <p:nvSpPr>
          <p:cNvPr id="5" name="Title 2">
            <a:extLst>
              <a:ext uri="{FF2B5EF4-FFF2-40B4-BE49-F238E27FC236}">
                <a16:creationId xmlns:a16="http://schemas.microsoft.com/office/drawing/2014/main" id="{A3AD588D-2AFB-C141-93FC-7F2AAC4458DB}"/>
              </a:ext>
            </a:extLst>
          </p:cNvPr>
          <p:cNvSpPr>
            <a:spLocks noGrp="1"/>
          </p:cNvSpPr>
          <p:nvPr>
            <p:ph type="title"/>
          </p:nvPr>
        </p:nvSpPr>
        <p:spPr>
          <a:xfrm>
            <a:off x="597230" y="106823"/>
            <a:ext cx="10929479" cy="747661"/>
          </a:xfrm>
        </p:spPr>
        <p:txBody>
          <a:bodyPr/>
          <a:lstStyle/>
          <a:p>
            <a:r>
              <a:rPr lang="en-US" dirty="0"/>
              <a:t>Goal of Learning</a:t>
            </a:r>
          </a:p>
        </p:txBody>
      </p:sp>
      <p:pic>
        <p:nvPicPr>
          <p:cNvPr id="3" name="Picture 2">
            <a:extLst>
              <a:ext uri="{FF2B5EF4-FFF2-40B4-BE49-F238E27FC236}">
                <a16:creationId xmlns:a16="http://schemas.microsoft.com/office/drawing/2014/main" id="{157C2A59-9D19-4636-A75D-0CDAEA431B37}"/>
              </a:ext>
            </a:extLst>
          </p:cNvPr>
          <p:cNvPicPr>
            <a:picLocks noChangeAspect="1"/>
          </p:cNvPicPr>
          <p:nvPr/>
        </p:nvPicPr>
        <p:blipFill>
          <a:blip r:embed="rId2"/>
          <a:stretch>
            <a:fillRect/>
          </a:stretch>
        </p:blipFill>
        <p:spPr>
          <a:xfrm>
            <a:off x="4038600" y="2636854"/>
            <a:ext cx="3663915" cy="3455687"/>
          </a:xfrm>
          <a:prstGeom prst="rect">
            <a:avLst/>
          </a:prstGeom>
        </p:spPr>
      </p:pic>
    </p:spTree>
    <p:extLst>
      <p:ext uri="{BB962C8B-B14F-4D97-AF65-F5344CB8AC3E}">
        <p14:creationId xmlns:p14="http://schemas.microsoft.com/office/powerpoint/2010/main" val="98838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663B6-784D-7A4E-8679-243D02F1CD31}"/>
              </a:ext>
            </a:extLst>
          </p:cNvPr>
          <p:cNvSpPr>
            <a:spLocks noGrp="1"/>
          </p:cNvSpPr>
          <p:nvPr>
            <p:ph type="title"/>
          </p:nvPr>
        </p:nvSpPr>
        <p:spPr/>
        <p:txBody>
          <a:bodyPr/>
          <a:lstStyle/>
          <a:p>
            <a:r>
              <a:rPr lang="en-US" dirty="0"/>
              <a:t>Functional Margin</a:t>
            </a:r>
          </a:p>
        </p:txBody>
      </p:sp>
      <p:sp>
        <p:nvSpPr>
          <p:cNvPr id="5" name="Text Placeholder 1">
            <a:extLst>
              <a:ext uri="{FF2B5EF4-FFF2-40B4-BE49-F238E27FC236}">
                <a16:creationId xmlns:a16="http://schemas.microsoft.com/office/drawing/2014/main" id="{96F5F4F3-D530-2142-ACB8-D7F5F8F06A16}"/>
              </a:ext>
            </a:extLst>
          </p:cNvPr>
          <p:cNvSpPr txBox="1">
            <a:spLocks/>
          </p:cNvSpPr>
          <p:nvPr/>
        </p:nvSpPr>
        <p:spPr>
          <a:xfrm>
            <a:off x="597223" y="3968377"/>
            <a:ext cx="10929485" cy="1786248"/>
          </a:xfrm>
          <a:prstGeom prst="rect">
            <a:avLst/>
          </a:prstGeom>
          <a:solidFill>
            <a:schemeClr val="bg2"/>
          </a:solidFill>
        </p:spPr>
        <p:txBody>
          <a:bodyPr/>
          <a:lstStyle>
            <a:lvl1pPr marL="342900" indent="-342900" algn="l" defTabSz="457200" rtl="0" eaLnBrk="1" latinLnBrk="0" hangingPunct="1">
              <a:spcBef>
                <a:spcPct val="20000"/>
              </a:spcBef>
              <a:buFont typeface="Lucida Grande"/>
              <a:buChar char="&gt;"/>
              <a:defRPr sz="1800" b="0" i="0" kern="1200" baseline="0">
                <a:ln>
                  <a:noFill/>
                </a:ln>
                <a:solidFill>
                  <a:srgbClr val="000000"/>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1600" b="0" i="0" kern="1200" baseline="0">
                <a:ln>
                  <a:noFill/>
                </a:ln>
                <a:solidFill>
                  <a:srgbClr val="000000"/>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400" b="0" i="0" kern="1200" baseline="0">
                <a:ln>
                  <a:noFill/>
                </a:ln>
                <a:solidFill>
                  <a:srgbClr val="000000"/>
                </a:solidFill>
                <a:latin typeface="Open Sans" charset="0"/>
                <a:ea typeface="Open Sans" charset="0"/>
                <a:cs typeface="Open Sans" charset="0"/>
              </a:defRPr>
            </a:lvl3pPr>
            <a:lvl4pPr marL="1600200" indent="-228600" algn="l" defTabSz="457200" rtl="0" eaLnBrk="1" latinLnBrk="0" hangingPunct="1">
              <a:spcBef>
                <a:spcPct val="20000"/>
              </a:spcBef>
              <a:buFont typeface="Courier New" panose="02070309020205020404" pitchFamily="49" charset="0"/>
              <a:buChar char="o"/>
              <a:defRPr sz="1200" b="0" i="0" kern="1200" baseline="0">
                <a:ln>
                  <a:noFill/>
                </a:ln>
                <a:solidFill>
                  <a:srgbClr val="000000"/>
                </a:solidFill>
                <a:latin typeface="Open Sans" charset="0"/>
                <a:ea typeface="Open Sans" charset="0"/>
                <a:cs typeface="Open Sans" charset="0"/>
              </a:defRPr>
            </a:lvl4pPr>
            <a:lvl5pPr marL="2057400" indent="-228600" algn="l" defTabSz="457200" rtl="0" eaLnBrk="1" latinLnBrk="0" hangingPunct="1">
              <a:spcBef>
                <a:spcPct val="20000"/>
              </a:spcBef>
              <a:buFont typeface="Wingdings" pitchFamily="2" charset="2"/>
              <a:buChar char="§"/>
              <a:defRPr sz="1100" b="0" i="0" kern="1200" baseline="0">
                <a:ln>
                  <a:noFill/>
                </a:ln>
                <a:solidFill>
                  <a:srgbClr val="000000"/>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The large the value, the better?</a:t>
            </a:r>
          </a:p>
          <a:p>
            <a:r>
              <a:rPr lang="en-US" sz="2400" dirty="0"/>
              <a:t>What if we rescale (W, b) by a factor of ⍺?</a:t>
            </a:r>
          </a:p>
          <a:p>
            <a:pPr lvl="1"/>
            <a:r>
              <a:rPr lang="en-US" sz="2133" dirty="0"/>
              <a:t>Decision boundary remains the same.</a:t>
            </a:r>
          </a:p>
          <a:p>
            <a:pPr lvl="1"/>
            <a:r>
              <a:rPr lang="en-US" sz="2133" dirty="0"/>
              <a:t>Yet, functional margin gets multiplied by ⍺.</a:t>
            </a:r>
          </a:p>
          <a:p>
            <a:pPr marL="609585" lvl="1" indent="0">
              <a:buNone/>
            </a:pPr>
            <a:endParaRPr lang="en-US" sz="2133" dirty="0"/>
          </a:p>
        </p:txBody>
      </p:sp>
      <p:sp>
        <p:nvSpPr>
          <p:cNvPr id="6" name="Text Placeholder 1">
            <a:extLst>
              <a:ext uri="{FF2B5EF4-FFF2-40B4-BE49-F238E27FC236}">
                <a16:creationId xmlns:a16="http://schemas.microsoft.com/office/drawing/2014/main" id="{1C81506E-C183-6C47-B9E1-42B0087B2D77}"/>
              </a:ext>
            </a:extLst>
          </p:cNvPr>
          <p:cNvSpPr txBox="1">
            <a:spLocks/>
          </p:cNvSpPr>
          <p:nvPr/>
        </p:nvSpPr>
        <p:spPr>
          <a:xfrm>
            <a:off x="597223" y="2536353"/>
            <a:ext cx="10929485" cy="1007128"/>
          </a:xfrm>
          <a:prstGeom prst="rect">
            <a:avLst/>
          </a:prstGeom>
          <a:solidFill>
            <a:schemeClr val="bg2"/>
          </a:solidFill>
        </p:spPr>
        <p:txBody>
          <a:bodyPr/>
          <a:lstStyle>
            <a:lvl1pPr marL="342900" indent="-342900" algn="l" defTabSz="457200" rtl="0" eaLnBrk="1" latinLnBrk="0" hangingPunct="1">
              <a:spcBef>
                <a:spcPct val="20000"/>
              </a:spcBef>
              <a:buFont typeface="Lucida Grande"/>
              <a:buChar char="&gt;"/>
              <a:defRPr sz="1800" b="0" i="0" kern="1200" baseline="0">
                <a:ln>
                  <a:noFill/>
                </a:ln>
                <a:solidFill>
                  <a:srgbClr val="000000"/>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1600" b="0" i="0" kern="1200" baseline="0">
                <a:ln>
                  <a:noFill/>
                </a:ln>
                <a:solidFill>
                  <a:srgbClr val="000000"/>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400" b="0" i="0" kern="1200" baseline="0">
                <a:ln>
                  <a:noFill/>
                </a:ln>
                <a:solidFill>
                  <a:srgbClr val="000000"/>
                </a:solidFill>
                <a:latin typeface="Open Sans" charset="0"/>
                <a:ea typeface="Open Sans" charset="0"/>
                <a:cs typeface="Open Sans" charset="0"/>
              </a:defRPr>
            </a:lvl3pPr>
            <a:lvl4pPr marL="1600200" indent="-228600" algn="l" defTabSz="457200" rtl="0" eaLnBrk="1" latinLnBrk="0" hangingPunct="1">
              <a:spcBef>
                <a:spcPct val="20000"/>
              </a:spcBef>
              <a:buFont typeface="Courier New" panose="02070309020205020404" pitchFamily="49" charset="0"/>
              <a:buChar char="o"/>
              <a:defRPr sz="1200" b="0" i="0" kern="1200" baseline="0">
                <a:ln>
                  <a:noFill/>
                </a:ln>
                <a:solidFill>
                  <a:srgbClr val="000000"/>
                </a:solidFill>
                <a:latin typeface="Open Sans" charset="0"/>
                <a:ea typeface="Open Sans" charset="0"/>
                <a:cs typeface="Open Sans" charset="0"/>
              </a:defRPr>
            </a:lvl4pPr>
            <a:lvl5pPr marL="2057400" indent="-228600" algn="l" defTabSz="457200" rtl="0" eaLnBrk="1" latinLnBrk="0" hangingPunct="1">
              <a:spcBef>
                <a:spcPct val="20000"/>
              </a:spcBef>
              <a:buFont typeface="Wingdings" pitchFamily="2" charset="2"/>
              <a:buChar char="§"/>
              <a:defRPr sz="1100" b="0" i="0" kern="1200" baseline="0">
                <a:ln>
                  <a:noFill/>
                </a:ln>
                <a:solidFill>
                  <a:srgbClr val="000000"/>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We define this as the functional margin of the linear classifier with respect to the training example (x</a:t>
            </a:r>
            <a:r>
              <a:rPr lang="en-US" sz="2400" baseline="30000" dirty="0"/>
              <a:t>i</a:t>
            </a:r>
            <a:r>
              <a:rPr lang="en-US" sz="2400" dirty="0"/>
              <a:t>, </a:t>
            </a:r>
            <a:r>
              <a:rPr lang="en-US" sz="2400" dirty="0" err="1"/>
              <a:t>y</a:t>
            </a:r>
            <a:r>
              <a:rPr lang="en-US" sz="2400" baseline="30000" dirty="0" err="1"/>
              <a:t>i</a:t>
            </a:r>
            <a:r>
              <a:rPr lang="en-US" sz="2400" dirty="0"/>
              <a:t>)</a:t>
            </a:r>
          </a:p>
        </p:txBody>
      </p:sp>
      <p:pic>
        <p:nvPicPr>
          <p:cNvPr id="4" name="Picture 3">
            <a:extLst>
              <a:ext uri="{FF2B5EF4-FFF2-40B4-BE49-F238E27FC236}">
                <a16:creationId xmlns:a16="http://schemas.microsoft.com/office/drawing/2014/main" id="{ECBCFBC8-0BDE-0E41-B40B-1853FABF7A2B}"/>
              </a:ext>
            </a:extLst>
          </p:cNvPr>
          <p:cNvPicPr>
            <a:picLocks noChangeAspect="1"/>
          </p:cNvPicPr>
          <p:nvPr/>
        </p:nvPicPr>
        <p:blipFill rotWithShape="1">
          <a:blip r:embed="rId2"/>
          <a:srcRect t="13384"/>
          <a:stretch/>
        </p:blipFill>
        <p:spPr>
          <a:xfrm>
            <a:off x="2899305" y="1500603"/>
            <a:ext cx="5772772" cy="785904"/>
          </a:xfrm>
          <a:prstGeom prst="rect">
            <a:avLst/>
          </a:prstGeom>
        </p:spPr>
      </p:pic>
    </p:spTree>
    <p:extLst>
      <p:ext uri="{BB962C8B-B14F-4D97-AF65-F5344CB8AC3E}">
        <p14:creationId xmlns:p14="http://schemas.microsoft.com/office/powerpoint/2010/main" val="8136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esson 4: Exploring Data&amp;quot;&quot;/&gt;&lt;property id=&quot;20307&quot; value=&quot;256&quot;/&gt;&lt;/object&gt;&lt;object type=&quot;3&quot; unique_id=&quot;10004&quot;&gt;&lt;property id=&quot;20148&quot; value=&quot;5&quot;/&gt;&lt;property id=&quot;20300&quot; value=&quot;Slide 2 - &amp;quot;Today's Agenda&amp;quot;&quot;/&gt;&lt;property id=&quot;20307&quot; value=&quot;257&quot;/&gt;&lt;/object&gt;&lt;object type=&quot;3&quot; unique_id=&quot;12062&quot;&gt;&lt;property id=&quot;20148&quot; value=&quot;5&quot;/&gt;&lt;property id=&quot;20300&quot; value=&quot;Slide 4 - &amp;quot;Exploratory Data Analysis&amp;quot;&quot;/&gt;&lt;property id=&quot;20307&quot; value=&quot;259&quot;/&gt;&lt;/object&gt;&lt;object type=&quot;3&quot; unique_id=&quot;12063&quot;&gt;&lt;property id=&quot;20148&quot; value=&quot;5&quot;/&gt;&lt;property id=&quot;20300&quot; value=&quot;Slide 5 - &amp;quot;pandas Column Types&amp;quot;&quot;/&gt;&lt;property id=&quot;20307&quot; value=&quot;260&quot;/&gt;&lt;/object&gt;&lt;object type=&quot;3&quot; unique_id=&quot;12064&quot;&gt;&lt;property id=&quot;20148&quot; value=&quot;5&quot;/&gt;&lt;property id=&quot;20300&quot; value=&quot;Slide 6 - &amp;quot;Notebook Time&amp;quot;&quot;/&gt;&lt;property id=&quot;20307&quot; value=&quot;261&quot;/&gt;&lt;/object&gt;&lt;object type=&quot;3&quot; unique_id=&quot;12065&quot;&gt;&lt;property id=&quot;20148&quot; value=&quot;5&quot;/&gt;&lt;property id=&quot;20300&quot; value=&quot;Slide 7 - &amp;quot;About Column Types&amp;quot;&quot;/&gt;&lt;property id=&quot;20307&quot; value=&quot;262&quot;/&gt;&lt;/object&gt;&lt;object type=&quot;3&quot; unique_id=&quot;12327&quot;&gt;&lt;property id=&quot;20148&quot; value=&quot;5&quot;/&gt;&lt;property id=&quot;20300&quot; value=&quot;Slide 3 - &amp;quot;Learning Objectives&amp;quot;&quot;/&gt;&lt;property id=&quot;20307&quot; value=&quot;280&quot;/&gt;&lt;/object&gt;&lt;object type=&quot;3&quot; unique_id=&quot;12328&quot;&gt;&lt;property id=&quot;20148&quot; value=&quot;5&quot;/&gt;&lt;property id=&quot;20300&quot; value=&quot;Slide 8 - &amp;quot;Some Examples&amp;quot;&quot;/&gt;&lt;property id=&quot;20307&quot; value=&quot;276&quot;/&gt;&lt;/object&gt;&lt;object type=&quot;3&quot; unique_id=&quot;12329&quot;&gt;&lt;property id=&quot;20148&quot; value=&quot;5&quot;/&gt;&lt;property id=&quot;20300&quot; value=&quot;Slide 10 - &amp;quot;Scatter Plot Matrix&amp;quot;&quot;/&gt;&lt;property id=&quot;20307&quot; value=&quot;277&quot;/&gt;&lt;/object&gt;&lt;object type=&quot;3&quot; unique_id=&quot;12330&quot;&gt;&lt;property id=&quot;20148&quot; value=&quot;5&quot;/&gt;&lt;property id=&quot;20300&quot; value=&quot;Slide 12 - &amp;quot;Discussion&amp;quot;&quot;/&gt;&lt;property id=&quot;20307&quot; value=&quot;278&quot;/&gt;&lt;/object&gt;&lt;object type=&quot;3&quot; unique_id=&quot;12476&quot;&gt;&lt;property id=&quot;20148&quot; value=&quot;5&quot;/&gt;&lt;property id=&quot;20300&quot; value=&quot;Slide 9 - &amp;quot;Break Time&amp;quot;&quot;/&gt;&lt;property id=&quot;20307&quot; value=&quot;281&quot;/&gt;&lt;/object&gt;&lt;object type=&quot;3&quot; unique_id=&quot;12477&quot;&gt;&lt;property id=&quot;20148&quot; value=&quot;5&quot;/&gt;&lt;property id=&quot;20300&quot; value=&quot;Slide 11 - &amp;quot;Dealing with Missing Values&amp;quot;&quot;/&gt;&lt;property id=&quot;20307&quot; value=&quot;282&quot;/&gt;&lt;/object&gt;&lt;/object&gt;&lt;object type=&quot;8&quot; unique_id=&quot;10050&quot;&gt;&lt;/object&gt;&lt;/object&gt;&lt;/database&gt;"/>
  <p:tag name="SECTOMILLISECCONVERTED" val="1"/>
</p:tagLst>
</file>

<file path=ppt/theme/theme1.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a:majorFont>
        <a:latin typeface="Encode Sans Compresse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2854</TotalTime>
  <Words>2933</Words>
  <Application>Microsoft Office PowerPoint</Application>
  <PresentationFormat>Widescreen</PresentationFormat>
  <Paragraphs>426</Paragraphs>
  <Slides>51</Slides>
  <Notes>12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51</vt:i4>
      </vt:variant>
    </vt:vector>
  </HeadingPairs>
  <TitlesOfParts>
    <vt:vector size="68" baseType="lpstr">
      <vt:lpstr>&amp;quot</vt:lpstr>
      <vt:lpstr>Arial</vt:lpstr>
      <vt:lpstr>Calibri</vt:lpstr>
      <vt:lpstr>Cambria Math</vt:lpstr>
      <vt:lpstr>Courier New</vt:lpstr>
      <vt:lpstr>Encode Sans Compressed</vt:lpstr>
      <vt:lpstr>Encode Sans Normal</vt:lpstr>
      <vt:lpstr>Encode Sans Normal Black</vt:lpstr>
      <vt:lpstr>Franklin Gothic Book</vt:lpstr>
      <vt:lpstr>Lato Extended</vt:lpstr>
      <vt:lpstr>Lucida Grande</vt:lpstr>
      <vt:lpstr>Open Sans</vt:lpstr>
      <vt:lpstr>Open Sans Light</vt:lpstr>
      <vt:lpstr>Uni Sans Regular</vt:lpstr>
      <vt:lpstr>Wingdings</vt:lpstr>
      <vt:lpstr>1_Custom Design</vt:lpstr>
      <vt:lpstr>Custom Design</vt:lpstr>
      <vt:lpstr>PowerPoint Presentation</vt:lpstr>
      <vt:lpstr>Today's Agenda</vt:lpstr>
      <vt:lpstr>Learning Objectives</vt:lpstr>
      <vt:lpstr>SVMs in a Nutshell…</vt:lpstr>
      <vt:lpstr>Linear Model</vt:lpstr>
      <vt:lpstr>Wide Margin Intuition</vt:lpstr>
      <vt:lpstr>Intuition of Margin</vt:lpstr>
      <vt:lpstr>Goal of Learning</vt:lpstr>
      <vt:lpstr>Functional Margin</vt:lpstr>
      <vt:lpstr>Geometric Margin</vt:lpstr>
      <vt:lpstr>How to calculate the distance of a point to a line?</vt:lpstr>
      <vt:lpstr>Maximize the Geometric Margin</vt:lpstr>
      <vt:lpstr>Maximize the Geometric Margin</vt:lpstr>
      <vt:lpstr>Geometric Margin vs. Functional Margin</vt:lpstr>
      <vt:lpstr>Quick Recap</vt:lpstr>
      <vt:lpstr>Non-separable Data and Noise</vt:lpstr>
      <vt:lpstr>Soft Margin</vt:lpstr>
      <vt:lpstr>Find an Optimum Decision Boundary</vt:lpstr>
      <vt:lpstr>Find the Maximum Margin</vt:lpstr>
      <vt:lpstr>Find the Optimal Hyperplane</vt:lpstr>
      <vt:lpstr>Find the Optimal Hyperplane</vt:lpstr>
      <vt:lpstr>Find the Optimal Hyperplane</vt:lpstr>
      <vt:lpstr>Find the Optimal Hyperplane</vt:lpstr>
      <vt:lpstr>Find the Optimal Hyperplane</vt:lpstr>
      <vt:lpstr>Non-linear SVM</vt:lpstr>
      <vt:lpstr>Map data into a higher dimensional space</vt:lpstr>
      <vt:lpstr>Non‐linear SVMs: Feature Spaces</vt:lpstr>
      <vt:lpstr>Simple Non-linear Example</vt:lpstr>
      <vt:lpstr>Simple Non-Linear Example</vt:lpstr>
      <vt:lpstr>Nonlinear Support Vector Machines</vt:lpstr>
      <vt:lpstr>Non-Linear SVM Summary</vt:lpstr>
      <vt:lpstr>Kernel Trick: Advantages and Caveats</vt:lpstr>
      <vt:lpstr>Parameters in Support Vector Classification</vt:lpstr>
      <vt:lpstr>Notebook Time</vt:lpstr>
      <vt:lpstr>Appendix</vt:lpstr>
      <vt:lpstr>Maximum Margin Classifier</vt:lpstr>
      <vt:lpstr>Maximum Margin Classifier con’t</vt:lpstr>
      <vt:lpstr>Solve the Optimization Problem</vt:lpstr>
      <vt:lpstr>Solution</vt:lpstr>
      <vt:lpstr>Solution Cont.</vt:lpstr>
      <vt:lpstr>A Geometrical Interpretation</vt:lpstr>
      <vt:lpstr>Geometric Interpretation</vt:lpstr>
      <vt:lpstr>Summarization So Far</vt:lpstr>
      <vt:lpstr>Soft Margin Maximization</vt:lpstr>
      <vt:lpstr>Hyper-parameter C</vt:lpstr>
      <vt:lpstr>Solution to SVM with Soft Margin</vt:lpstr>
      <vt:lpstr>Make predictions with SVM</vt:lpstr>
      <vt:lpstr>Quadratic Feature Space</vt:lpstr>
      <vt:lpstr>Dot product in quadratic feature space</vt:lpstr>
      <vt:lpstr>Kernel Functions</vt:lpstr>
      <vt:lpstr>More Kernel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Cohen</dc:creator>
  <cp:lastModifiedBy>mneimneh</cp:lastModifiedBy>
  <cp:revision>45</cp:revision>
  <dcterms:created xsi:type="dcterms:W3CDTF">2020-10-02T19:26:11Z</dcterms:created>
  <dcterms:modified xsi:type="dcterms:W3CDTF">2021-01-31T19:17:21Z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2020-09-30T00:00:00Z</vt:filetime>
  </property>
  <property fmtid="{D5CDD505-2E9C-101B-9397-08002B2CF9AE}" pid="3" name="Creator">
    <vt:lpwstr>Chromium</vt:lpwstr>
  </property>
  <property fmtid="{D5CDD505-2E9C-101B-9397-08002B2CF9AE}" pid="4" name="LastSaved">
    <vt:filetime>2020-10-02T00:00:00Z</vt:filetime>
  </property>
</Properties>
</file>