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61" r:id="rId2"/>
    <p:sldId id="259" r:id="rId3"/>
    <p:sldId id="257" r:id="rId4"/>
    <p:sldId id="258" r:id="rId5"/>
    <p:sldId id="262" r:id="rId6"/>
    <p:sldId id="289" r:id="rId7"/>
    <p:sldId id="290" r:id="rId8"/>
    <p:sldId id="291" r:id="rId9"/>
    <p:sldId id="265" r:id="rId10"/>
    <p:sldId id="292" r:id="rId11"/>
    <p:sldId id="293" r:id="rId12"/>
    <p:sldId id="294" r:id="rId13"/>
    <p:sldId id="288"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95" r:id="rId36"/>
    <p:sldId id="296" r:id="rId37"/>
    <p:sldId id="287" r:id="rId38"/>
  </p:sldIdLst>
  <p:sldSz cx="9144000" cy="6858000" type="screen4x3"/>
  <p:notesSz cx="6858000" cy="9144000"/>
  <p:custDataLst>
    <p:tags r:id="rId40"/>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3E75"/>
    <a:srgbClr val="39275B"/>
    <a:srgbClr val="D7C896"/>
    <a:srgbClr val="C79900"/>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390" autoAdjust="0"/>
  </p:normalViewPr>
  <p:slideViewPr>
    <p:cSldViewPr snapToObjects="1">
      <p:cViewPr varScale="1">
        <p:scale>
          <a:sx n="78" d="100"/>
          <a:sy n="78" d="100"/>
        </p:scale>
        <p:origin x="25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AC0C4-77EA-4465-AD73-233B7CC13AC7}" type="datetimeFigureOut">
              <a:rPr lang="en-US" smtClean="0"/>
              <a:t>4/12/2021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867BF-509A-4FAA-A56D-D26AB85BF5BE}" type="slidenum">
              <a:rPr lang="en-US" smtClean="0"/>
              <a:t>‹#›</a:t>
            </a:fld>
            <a:endParaRPr lang="en-US"/>
          </a:p>
        </p:txBody>
      </p:sp>
    </p:spTree>
    <p:extLst>
      <p:ext uri="{BB962C8B-B14F-4D97-AF65-F5344CB8AC3E}">
        <p14:creationId xmlns:p14="http://schemas.microsoft.com/office/powerpoint/2010/main" val="82197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ibm.com/cloud/learn/cloud-native"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www.ibm.com/cloud/learn/message-brokers" TargetMode="External"/><Relationship Id="rId4" Type="http://schemas.openxmlformats.org/officeDocument/2006/relationships/hyperlink" Target="https://www.ibm.com/cloud/learn/rest-api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Font typeface="+mj-lt"/>
              <a:buAutoNum type="arabicParenR"/>
            </a:pPr>
            <a:r>
              <a:rPr lang="en-US" b="1" dirty="0"/>
              <a:t>Mindset</a:t>
            </a:r>
            <a:r>
              <a:rPr lang="en-US" dirty="0"/>
              <a:t> - Strong attacker's mindset</a:t>
            </a:r>
          </a:p>
          <a:p>
            <a:pPr marL="800100" lvl="2" indent="-342900">
              <a:buFont typeface="+mj-lt"/>
              <a:buAutoNum type="arabicParenR"/>
            </a:pPr>
            <a:r>
              <a:rPr lang="en-US" dirty="0"/>
              <a:t>Need to be able to appropriately question all things</a:t>
            </a:r>
          </a:p>
          <a:p>
            <a:pPr marL="800100" lvl="2" indent="-342900">
              <a:buFont typeface="+mj-lt"/>
              <a:buAutoNum type="arabicParenR"/>
            </a:pPr>
            <a:r>
              <a:rPr lang="en-US" dirty="0"/>
              <a:t>Always be asking why and how</a:t>
            </a:r>
          </a:p>
          <a:p>
            <a:pPr marL="800100" lvl="2" indent="-342900">
              <a:buFont typeface="+mj-lt"/>
              <a:buAutoNum type="arabicParenR"/>
            </a:pPr>
            <a:r>
              <a:rPr lang="en-US" dirty="0"/>
              <a:t>Does not mean “never trust”, but with more experience develop an appropriate bar or what is assumptions vs reality (comment on personal experience: </a:t>
            </a:r>
            <a:r>
              <a:rPr lang="en-US" dirty="0" err="1"/>
              <a:t>e.g</a:t>
            </a:r>
            <a:r>
              <a:rPr lang="en-US" dirty="0"/>
              <a:t>: found bugs in </a:t>
            </a:r>
            <a:r>
              <a:rPr lang="en-US" dirty="0" err="1"/>
              <a:t>.net</a:t>
            </a:r>
            <a:r>
              <a:rPr lang="en-US" dirty="0"/>
              <a:t>)</a:t>
            </a:r>
          </a:p>
          <a:p>
            <a:pPr marL="800100" lvl="2" indent="-342900">
              <a:buFont typeface="+mj-lt"/>
              <a:buAutoNum type="arabicParenR"/>
            </a:pPr>
            <a:r>
              <a:rPr lang="en-US" dirty="0"/>
              <a:t>Always things of problems from multiple angles and points of view </a:t>
            </a:r>
          </a:p>
          <a:p>
            <a:pPr marL="1257300" lvl="3" indent="-342900">
              <a:buFont typeface="+mj-lt"/>
              <a:buAutoNum type="arabicParenR"/>
            </a:pPr>
            <a:r>
              <a:rPr lang="en-US" dirty="0"/>
              <a:t>How can I abuse this?</a:t>
            </a:r>
          </a:p>
          <a:p>
            <a:pPr marL="1257300" lvl="3" indent="-342900">
              <a:buFont typeface="+mj-lt"/>
              <a:buAutoNum type="arabicParenR"/>
            </a:pPr>
            <a:r>
              <a:rPr lang="en-US" dirty="0"/>
              <a:t>Who cares and does not care? </a:t>
            </a:r>
          </a:p>
          <a:p>
            <a:pPr marL="1257300" lvl="3" indent="-342900">
              <a:buFont typeface="+mj-lt"/>
              <a:buAutoNum type="arabicParenR"/>
            </a:pPr>
            <a:r>
              <a:rPr lang="en-US" dirty="0"/>
              <a:t>What can be added to the equation to change its outcome?</a:t>
            </a:r>
          </a:p>
          <a:p>
            <a:pPr marL="342900" lvl="1" indent="-342900">
              <a:buFont typeface="+mj-lt"/>
              <a:buAutoNum type="arabicParenR"/>
            </a:pPr>
            <a:r>
              <a:rPr lang="en-US" b="1" dirty="0"/>
              <a:t>Perseverance</a:t>
            </a:r>
            <a:r>
              <a:rPr lang="en-US" dirty="0"/>
              <a:t> – Ability to tread into the unknown and make sense of things</a:t>
            </a:r>
          </a:p>
          <a:p>
            <a:pPr marL="800100" lvl="2" indent="-342900">
              <a:buFont typeface="+mj-lt"/>
              <a:buAutoNum type="arabicParenR"/>
            </a:pPr>
            <a:r>
              <a:rPr lang="en-US" dirty="0"/>
              <a:t>Be able to “just figure it out” </a:t>
            </a:r>
          </a:p>
          <a:p>
            <a:pPr marL="1257300" lvl="3" indent="-342900">
              <a:buFont typeface="+mj-lt"/>
              <a:buAutoNum type="arabicParenR"/>
            </a:pPr>
            <a:r>
              <a:rPr lang="en-US" dirty="0"/>
              <a:t>what happens when you have to test something not seen before?</a:t>
            </a:r>
          </a:p>
          <a:p>
            <a:pPr marL="1257300" lvl="3" indent="-342900">
              <a:buFont typeface="+mj-lt"/>
              <a:buAutoNum type="arabicParenR"/>
            </a:pPr>
            <a:r>
              <a:rPr lang="en-US" dirty="0"/>
              <a:t>Use experience to relate to things/concepts you know and to figure out when your knowledge stops </a:t>
            </a:r>
          </a:p>
          <a:p>
            <a:pPr marL="1257300" lvl="3" indent="-342900">
              <a:buFont typeface="+mj-lt"/>
              <a:buAutoNum type="arabicParenR"/>
            </a:pPr>
            <a:r>
              <a:rPr lang="en-US" dirty="0"/>
              <a:t>Use experience to form a strategy to understanding the end to end of everything</a:t>
            </a:r>
          </a:p>
          <a:p>
            <a:pPr marL="1257300" lvl="3" indent="-342900">
              <a:buFont typeface="+mj-lt"/>
              <a:buAutoNum type="arabicParenR"/>
            </a:pPr>
            <a:r>
              <a:rPr lang="en-US" dirty="0"/>
              <a:t>Most importantly, being comfortable with being uncomfortable</a:t>
            </a:r>
          </a:p>
          <a:p>
            <a:pPr marL="342900" lvl="1" indent="-342900">
              <a:buFont typeface="+mj-lt"/>
              <a:buAutoNum type="arabicParenR"/>
            </a:pPr>
            <a:r>
              <a:rPr lang="en-US" b="1" dirty="0"/>
              <a:t>Knowledge</a:t>
            </a:r>
            <a:r>
              <a:rPr lang="en-US" dirty="0"/>
              <a:t> - Strong foundational knowledge of “everything”</a:t>
            </a:r>
          </a:p>
          <a:p>
            <a:pPr marL="800100" lvl="2" indent="-342900">
              <a:buFont typeface="+mj-lt"/>
              <a:buAutoNum type="arabicParenR"/>
            </a:pPr>
            <a:r>
              <a:rPr lang="en-US" dirty="0"/>
              <a:t>It is important to be able to recognize what you are looking at</a:t>
            </a:r>
          </a:p>
          <a:p>
            <a:pPr marL="1257300" lvl="3" indent="-342900">
              <a:buFont typeface="+mj-lt"/>
              <a:buAutoNum type="arabicParenR"/>
            </a:pPr>
            <a:r>
              <a:rPr lang="en-US" dirty="0"/>
              <a:t>Know if a attack will work in certain scenarios or not others, same for solutions</a:t>
            </a:r>
          </a:p>
          <a:p>
            <a:pPr marL="1257300" lvl="3" indent="-342900">
              <a:buFont typeface="+mj-lt"/>
              <a:buAutoNum type="arabicParenR"/>
            </a:pPr>
            <a:r>
              <a:rPr lang="en-US" dirty="0"/>
              <a:t>All it takes is one small thing to fall our of place for things to go wrong, you need to understand all small things. </a:t>
            </a:r>
          </a:p>
          <a:p>
            <a:pPr marL="1257300" lvl="3" indent="-342900">
              <a:buFont typeface="+mj-lt"/>
              <a:buAutoNum type="arabicParenR"/>
            </a:pPr>
            <a:r>
              <a:rPr lang="en-US" dirty="0"/>
              <a:t>Investing into fundamental understandings is one of those things that sets apart the more </a:t>
            </a:r>
            <a:r>
              <a:rPr lang="en-US" dirty="0" err="1"/>
              <a:t>jr</a:t>
            </a:r>
            <a:r>
              <a:rPr lang="en-US" dirty="0"/>
              <a:t> from the more senior folks in specifically ability.</a:t>
            </a:r>
          </a:p>
          <a:p>
            <a:pPr marL="1714500" lvl="4" indent="-342900">
              <a:buFont typeface="+mj-lt"/>
              <a:buAutoNum type="arabicParenR"/>
            </a:pPr>
            <a:r>
              <a:rPr lang="en-US" dirty="0"/>
              <a:t>The ones finding the vulns everyone else copies or builds their tools off of, they all got there through a fundamental understanding of how “everything” works</a:t>
            </a:r>
          </a:p>
          <a:p>
            <a:pPr marL="1714500" lvl="4" indent="-342900">
              <a:buFont typeface="+mj-lt"/>
              <a:buAutoNum type="arabicParenR"/>
            </a:pPr>
            <a:r>
              <a:rPr lang="en-US" dirty="0"/>
              <a:t>What do I mean by everything? OS, network, protocols, computers, internet, expectations, </a:t>
            </a:r>
            <a:r>
              <a:rPr lang="en-US" dirty="0" err="1"/>
              <a:t>etc</a:t>
            </a:r>
            <a:r>
              <a:rPr lang="en-US" dirty="0"/>
              <a:t> </a:t>
            </a:r>
            <a:r>
              <a:rPr lang="en-US" dirty="0" err="1"/>
              <a:t>etc</a:t>
            </a:r>
            <a:endParaRPr lang="en-US" dirty="0"/>
          </a:p>
          <a:p>
            <a:pPr marL="1714500" lvl="4" indent="-342900">
              <a:buFont typeface="+mj-lt"/>
              <a:buAutoNum type="arabicParenR"/>
            </a:pPr>
            <a:r>
              <a:rPr lang="en-US" dirty="0"/>
              <a:t>Of course there are specializations and </a:t>
            </a:r>
            <a:r>
              <a:rPr lang="en-US" dirty="0" err="1"/>
              <a:t>sme</a:t>
            </a:r>
            <a:r>
              <a:rPr lang="en-US" dirty="0"/>
              <a:t>, but not a excuse for skipping over </a:t>
            </a:r>
            <a:r>
              <a:rPr lang="en-US" dirty="0" err="1"/>
              <a:t>atleast</a:t>
            </a:r>
            <a:r>
              <a:rPr lang="en-US" dirty="0"/>
              <a:t> a basic understanding of how everything fits together</a:t>
            </a:r>
          </a:p>
          <a:p>
            <a:pPr marL="800100" lvl="2" indent="-342900">
              <a:buFont typeface="+mj-lt"/>
              <a:buAutoNum type="arabicParenR"/>
            </a:pPr>
            <a:r>
              <a:rPr lang="en-US" dirty="0"/>
              <a:t>Of course not one can know “everything”, but the point is you strive for it and security is a lifelong profession of always </a:t>
            </a:r>
            <a:r>
              <a:rPr lang="en-US" dirty="0" err="1"/>
              <a:t>always</a:t>
            </a:r>
            <a:r>
              <a:rPr lang="en-US" dirty="0"/>
              <a:t> </a:t>
            </a:r>
            <a:r>
              <a:rPr lang="en-US" dirty="0" err="1"/>
              <a:t>always</a:t>
            </a:r>
            <a:r>
              <a:rPr lang="en-US" dirty="0"/>
              <a:t> learning. </a:t>
            </a:r>
            <a:br>
              <a:rPr lang="en-US" dirty="0"/>
            </a:br>
            <a:r>
              <a:rPr lang="en-US" dirty="0"/>
              <a:t>Sometimes reading, sometimes experimenting, always learning.</a:t>
            </a:r>
          </a:p>
          <a:p>
            <a:pPr marL="342900" lvl="1" indent="-342900">
              <a:buFont typeface="+mj-lt"/>
              <a:buAutoNum type="arabicParenR"/>
            </a:pPr>
            <a:r>
              <a:rPr lang="en-US" b="1" dirty="0"/>
              <a:t>Threat Modeling </a:t>
            </a:r>
            <a:r>
              <a:rPr lang="en-US" dirty="0"/>
              <a:t>- Great at threat modeling, quickly consume and digest designs </a:t>
            </a:r>
          </a:p>
          <a:p>
            <a:pPr marL="800100" lvl="2" indent="-342900">
              <a:buFont typeface="+mj-lt"/>
              <a:buAutoNum type="arabicParenR"/>
            </a:pPr>
            <a:r>
              <a:rPr lang="en-US" dirty="0"/>
              <a:t>Directly tied into proficiency in finding both a good spread and depth of issues</a:t>
            </a:r>
          </a:p>
          <a:p>
            <a:pPr marL="800100" lvl="2" indent="-342900">
              <a:buFont typeface="+mj-lt"/>
              <a:buAutoNum type="arabicParenR"/>
            </a:pPr>
            <a:r>
              <a:rPr lang="en-US" dirty="0"/>
              <a:t>You don’t find significant issues by blindly pounding on a application. </a:t>
            </a:r>
          </a:p>
          <a:p>
            <a:pPr marL="1257300" lvl="3" indent="-342900">
              <a:buFont typeface="+mj-lt"/>
              <a:buAutoNum type="arabicParenR"/>
            </a:pPr>
            <a:r>
              <a:rPr lang="en-US" dirty="0"/>
              <a:t>Even with fuzzing there is “smart” and “dumb” fuzzing, and </a:t>
            </a:r>
            <a:r>
              <a:rPr lang="en-US" dirty="0" err="1"/>
              <a:t>pentesting</a:t>
            </a:r>
            <a:r>
              <a:rPr lang="en-US" dirty="0"/>
              <a:t> is not fuzzing</a:t>
            </a:r>
          </a:p>
          <a:p>
            <a:pPr marL="800100" lvl="2" indent="-342900">
              <a:buFont typeface="+mj-lt"/>
              <a:buAutoNum type="arabicParenR"/>
            </a:pPr>
            <a:r>
              <a:rPr lang="en-US" dirty="0"/>
              <a:t>Need to be able to quickly understand designs and security contracts (intent/expectations) </a:t>
            </a:r>
          </a:p>
          <a:p>
            <a:pPr marL="1257300" lvl="3" indent="-342900">
              <a:buFont typeface="+mj-lt"/>
              <a:buAutoNum type="arabicParenR"/>
            </a:pPr>
            <a:r>
              <a:rPr lang="en-US" dirty="0"/>
              <a:t>Need to be able to follow, mentally, from start to finish of what happens to the data and what happens in the application.</a:t>
            </a:r>
          </a:p>
          <a:p>
            <a:pPr marL="1257300" lvl="3" indent="-342900">
              <a:buFont typeface="+mj-lt"/>
              <a:buAutoNum type="arabicParenR"/>
            </a:pPr>
            <a:r>
              <a:rPr lang="en-US" dirty="0"/>
              <a:t>Use experience and knowledge to fill in gaps</a:t>
            </a:r>
          </a:p>
          <a:p>
            <a:pPr marL="800100" lvl="2" indent="-342900">
              <a:buFont typeface="+mj-lt"/>
              <a:buAutoNum type="arabicParenR"/>
            </a:pPr>
            <a:r>
              <a:rPr lang="en-US" dirty="0"/>
              <a:t>Basically come up with a mental strategy for a attack plan for places that are more or less vulnerable</a:t>
            </a:r>
          </a:p>
          <a:p>
            <a:pPr marL="1257300" lvl="3" indent="-342900">
              <a:buFont typeface="+mj-lt"/>
              <a:buAutoNum type="arabicParenR"/>
            </a:pPr>
            <a:r>
              <a:rPr lang="en-US" dirty="0"/>
              <a:t>Be able to mentally and quickly reason out what is a good or bad use of time</a:t>
            </a:r>
          </a:p>
          <a:p>
            <a:pPr marL="1257300" lvl="3" indent="-342900">
              <a:buFont typeface="+mj-lt"/>
              <a:buAutoNum type="arabicParenR"/>
            </a:pPr>
            <a:r>
              <a:rPr lang="en-US" dirty="0"/>
              <a:t>Come up with a variety of ideas to try out</a:t>
            </a:r>
          </a:p>
          <a:p>
            <a:pPr marL="1257300" lvl="3" indent="-342900">
              <a:buFont typeface="+mj-lt"/>
              <a:buAutoNum type="arabicParenR"/>
            </a:pPr>
            <a:r>
              <a:rPr lang="en-US" dirty="0"/>
              <a:t>Have “some” kind of idea of how to go about attacking the application simply based on design</a:t>
            </a:r>
          </a:p>
          <a:p>
            <a:pPr marL="1257300" lvl="3" indent="-342900">
              <a:buFont typeface="+mj-lt"/>
              <a:buAutoNum type="arabicParenR"/>
            </a:pPr>
            <a:endParaRPr lang="en-US" dirty="0"/>
          </a:p>
          <a:p>
            <a:pPr marL="914400" lvl="3" indent="0">
              <a:buFont typeface="+mj-lt"/>
              <a:buNone/>
            </a:pPr>
            <a:endParaRPr lang="en-US" dirty="0"/>
          </a:p>
          <a:p>
            <a:endParaRPr lang="en-US" b="1" dirty="0"/>
          </a:p>
        </p:txBody>
      </p:sp>
      <p:sp>
        <p:nvSpPr>
          <p:cNvPr id="4" name="Slide Number Placeholder 3"/>
          <p:cNvSpPr>
            <a:spLocks noGrp="1"/>
          </p:cNvSpPr>
          <p:nvPr>
            <p:ph type="sldNum" sz="quarter" idx="5"/>
          </p:nvPr>
        </p:nvSpPr>
        <p:spPr/>
        <p:txBody>
          <a:bodyPr/>
          <a:lstStyle/>
          <a:p>
            <a:fld id="{5CE867BF-509A-4FAA-A56D-D26AB85BF5BE}" type="slidenum">
              <a:rPr lang="en-US" smtClean="0"/>
              <a:t>7</a:t>
            </a:fld>
            <a:endParaRPr lang="en-US"/>
          </a:p>
        </p:txBody>
      </p:sp>
    </p:spTree>
    <p:extLst>
      <p:ext uri="{BB962C8B-B14F-4D97-AF65-F5344CB8AC3E}">
        <p14:creationId xmlns:p14="http://schemas.microsoft.com/office/powerpoint/2010/main" val="62180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867BF-509A-4FAA-A56D-D26AB85BF5BE}" type="slidenum">
              <a:rPr lang="en-US" smtClean="0"/>
              <a:t>25</a:t>
            </a:fld>
            <a:endParaRPr lang="en-US"/>
          </a:p>
        </p:txBody>
      </p:sp>
    </p:spTree>
    <p:extLst>
      <p:ext uri="{BB962C8B-B14F-4D97-AF65-F5344CB8AC3E}">
        <p14:creationId xmlns:p14="http://schemas.microsoft.com/office/powerpoint/2010/main" val="102514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867BF-509A-4FAA-A56D-D26AB85BF5BE}" type="slidenum">
              <a:rPr lang="en-US" smtClean="0"/>
              <a:t>26</a:t>
            </a:fld>
            <a:endParaRPr lang="en-US"/>
          </a:p>
        </p:txBody>
      </p:sp>
    </p:spTree>
    <p:extLst>
      <p:ext uri="{BB962C8B-B14F-4D97-AF65-F5344CB8AC3E}">
        <p14:creationId xmlns:p14="http://schemas.microsoft.com/office/powerpoint/2010/main" val="3489139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container is an abstract notion in YARN platform.</a:t>
            </a:r>
          </a:p>
          <a:p>
            <a:r>
              <a:rPr lang="en-US" dirty="0"/>
              <a:t>It represents a </a:t>
            </a:r>
            <a:r>
              <a:rPr lang="en-US" b="1" dirty="0"/>
              <a:t>collection of physical resources</a:t>
            </a:r>
            <a:r>
              <a:rPr lang="en-US" dirty="0"/>
              <a:t>. Also could mean CPU cores, disk along with RAM.</a:t>
            </a:r>
          </a:p>
          <a:p>
            <a:r>
              <a:rPr lang="en-US" dirty="0"/>
              <a:t>When an application is about to get submitted into the YARN platform, the </a:t>
            </a:r>
            <a:r>
              <a:rPr lang="en-US" dirty="0" err="1"/>
              <a:t>YarnClient</a:t>
            </a:r>
            <a:r>
              <a:rPr lang="en-US" dirty="0"/>
              <a:t> allocates a container from the </a:t>
            </a:r>
            <a:r>
              <a:rPr lang="en-US" i="1" dirty="0" err="1"/>
              <a:t>ResourceManager</a:t>
            </a:r>
            <a:r>
              <a:rPr lang="en-US" dirty="0"/>
              <a:t>, where its </a:t>
            </a:r>
            <a:r>
              <a:rPr lang="en-US" i="1" dirty="0" err="1"/>
              <a:t>ApplicationMaster</a:t>
            </a:r>
            <a:r>
              <a:rPr lang="en-US" dirty="0"/>
              <a:t> will run (</a:t>
            </a:r>
            <a:r>
              <a:rPr lang="en-US" i="1" dirty="0"/>
              <a:t>container 0</a:t>
            </a:r>
            <a:r>
              <a:rPr lang="en-US" dirty="0"/>
              <a:t>).</a:t>
            </a:r>
          </a:p>
          <a:p>
            <a:endParaRPr lang="en-US" dirty="0"/>
          </a:p>
        </p:txBody>
      </p:sp>
      <p:sp>
        <p:nvSpPr>
          <p:cNvPr id="4" name="Slide Number Placeholder 3"/>
          <p:cNvSpPr>
            <a:spLocks noGrp="1"/>
          </p:cNvSpPr>
          <p:nvPr>
            <p:ph type="sldNum" sz="quarter" idx="10"/>
          </p:nvPr>
        </p:nvSpPr>
        <p:spPr/>
        <p:txBody>
          <a:bodyPr/>
          <a:lstStyle/>
          <a:p>
            <a:fld id="{0E0525CF-E7D3-4592-8451-E5E08CF8786D}" type="slidenum">
              <a:rPr lang="en-US" smtClean="0"/>
              <a:t>29</a:t>
            </a:fld>
            <a:endParaRPr lang="en-US"/>
          </a:p>
        </p:txBody>
      </p:sp>
    </p:spTree>
    <p:extLst>
      <p:ext uri="{BB962C8B-B14F-4D97-AF65-F5344CB8AC3E}">
        <p14:creationId xmlns:p14="http://schemas.microsoft.com/office/powerpoint/2010/main" val="1607625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867BF-509A-4FAA-A56D-D26AB85BF5BE}" type="slidenum">
              <a:rPr lang="en-US" smtClean="0"/>
              <a:t>31</a:t>
            </a:fld>
            <a:endParaRPr lang="en-US"/>
          </a:p>
        </p:txBody>
      </p:sp>
    </p:spTree>
    <p:extLst>
      <p:ext uri="{BB962C8B-B14F-4D97-AF65-F5344CB8AC3E}">
        <p14:creationId xmlns:p14="http://schemas.microsoft.com/office/powerpoint/2010/main" val="2201367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take this exercise seriously.</a:t>
            </a:r>
          </a:p>
          <a:p>
            <a:r>
              <a:rPr lang="en-US" dirty="0"/>
              <a:t>Keep in mind we are doing these to reinforce your threat modeling skills.</a:t>
            </a:r>
          </a:p>
          <a:p>
            <a:r>
              <a:rPr lang="en-US" dirty="0"/>
              <a:t>To be able to draw from concepts you already know about, think critically, and be able to digest and make smart assumptions about new designs. </a:t>
            </a:r>
          </a:p>
          <a:p>
            <a:r>
              <a:rPr lang="en-US" dirty="0"/>
              <a:t>Its fine if you're not able to come up with an answer, but it is important to ask yourself and identify “why”? What information are you missing? Or what blocking your way?</a:t>
            </a:r>
          </a:p>
        </p:txBody>
      </p:sp>
      <p:sp>
        <p:nvSpPr>
          <p:cNvPr id="4" name="Slide Number Placeholder 3"/>
          <p:cNvSpPr>
            <a:spLocks noGrp="1"/>
          </p:cNvSpPr>
          <p:nvPr>
            <p:ph type="sldNum" sz="quarter" idx="5"/>
          </p:nvPr>
        </p:nvSpPr>
        <p:spPr/>
        <p:txBody>
          <a:bodyPr/>
          <a:lstStyle/>
          <a:p>
            <a:fld id="{5CE867BF-509A-4FAA-A56D-D26AB85BF5BE}" type="slidenum">
              <a:rPr lang="en-US" smtClean="0"/>
              <a:t>33</a:t>
            </a:fld>
            <a:endParaRPr lang="en-US"/>
          </a:p>
        </p:txBody>
      </p:sp>
    </p:spTree>
    <p:extLst>
      <p:ext uri="{BB962C8B-B14F-4D97-AF65-F5344CB8AC3E}">
        <p14:creationId xmlns:p14="http://schemas.microsoft.com/office/powerpoint/2010/main" val="1044922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867BF-509A-4FAA-A56D-D26AB85BF5BE}" type="slidenum">
              <a:rPr lang="en-US" smtClean="0"/>
              <a:t>34</a:t>
            </a:fld>
            <a:endParaRPr lang="en-US"/>
          </a:p>
        </p:txBody>
      </p:sp>
    </p:spTree>
    <p:extLst>
      <p:ext uri="{BB962C8B-B14F-4D97-AF65-F5344CB8AC3E}">
        <p14:creationId xmlns:p14="http://schemas.microsoft.com/office/powerpoint/2010/main" val="76344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Traditionally a </a:t>
            </a:r>
            <a:r>
              <a:rPr lang="en-US" dirty="0">
                <a:hlinkClick r:id="rId3" tooltip="cloud-native"/>
              </a:rPr>
              <a:t>cloud native</a:t>
            </a:r>
            <a:r>
              <a:rPr lang="en-US" dirty="0"/>
              <a:t> architectural approach</a:t>
            </a:r>
          </a:p>
          <a:p>
            <a:pPr marL="171450" indent="-171450">
              <a:buFont typeface="Arial" panose="020B0604020202020204" pitchFamily="34" charset="0"/>
              <a:buChar char="•"/>
            </a:pPr>
            <a:r>
              <a:rPr lang="en-US" dirty="0"/>
              <a:t>single application is composed of many loosely coupled and independently deployable smaller components, or services. </a:t>
            </a:r>
          </a:p>
          <a:p>
            <a:pPr marL="171450" indent="-171450">
              <a:buFont typeface="Arial" panose="020B0604020202020204" pitchFamily="34" charset="0"/>
              <a:buChar char="•"/>
            </a:pPr>
            <a:r>
              <a:rPr lang="en-US" dirty="0"/>
              <a:t>services typically have their own stack, inclusive of the database and data model;</a:t>
            </a:r>
          </a:p>
          <a:p>
            <a:pPr marL="171450" indent="-171450">
              <a:buFont typeface="Arial" panose="020B0604020202020204" pitchFamily="34" charset="0"/>
              <a:buChar char="•"/>
            </a:pPr>
            <a:r>
              <a:rPr lang="en-US" dirty="0"/>
              <a:t>communicate with one another over a combination of </a:t>
            </a:r>
            <a:r>
              <a:rPr lang="en-US" dirty="0">
                <a:hlinkClick r:id="rId4" tooltip="rest-apis"/>
              </a:rPr>
              <a:t>REST APIs</a:t>
            </a:r>
            <a:r>
              <a:rPr lang="en-US" dirty="0"/>
              <a:t>, event streaming, and </a:t>
            </a:r>
            <a:r>
              <a:rPr lang="en-US" dirty="0">
                <a:hlinkClick r:id="rId5" tooltip="message-brokers"/>
              </a:rPr>
              <a:t>message brokers</a:t>
            </a:r>
            <a:r>
              <a:rPr lang="en-US" dirty="0"/>
              <a:t>;</a:t>
            </a:r>
          </a:p>
          <a:p>
            <a:pPr marL="171450" indent="-171450">
              <a:buFont typeface="Arial" panose="020B0604020202020204" pitchFamily="34" charset="0"/>
              <a:buChar char="•"/>
            </a:pPr>
            <a:r>
              <a:rPr lang="en-US" dirty="0"/>
              <a:t>organized by business capability, with the line separating services often referred to as a bounded context.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microservices architectures is that they should feature “smart endpoints and dumb pipes.” </a:t>
            </a:r>
          </a:p>
          <a:p>
            <a:pPr marL="171450" indent="-171450">
              <a:buFont typeface="Arial" panose="020B0604020202020204" pitchFamily="34" charset="0"/>
              <a:buChar char="•"/>
            </a:pPr>
            <a:r>
              <a:rPr lang="en-US" dirty="0"/>
              <a:t>The point is microservices architecture is supposed to be more flexible in the face of the failure of individual components or parts of the network</a:t>
            </a:r>
          </a:p>
          <a:p>
            <a:pPr marL="171450" indent="-171450">
              <a:buFont typeface="Arial" panose="020B0604020202020204" pitchFamily="34" charset="0"/>
              <a:buChar char="•"/>
            </a:pPr>
            <a:r>
              <a:rPr lang="en-US" dirty="0"/>
              <a:t>service-oriented architecture, individual components are relatively tightly coupled, often sharing assets such as storage</a:t>
            </a:r>
          </a:p>
          <a:p>
            <a:pPr marL="171450" indent="-171450">
              <a:buFont typeface="Arial" panose="020B0604020202020204" pitchFamily="34" charset="0"/>
              <a:buChar char="•"/>
            </a:pPr>
            <a:r>
              <a:rPr lang="en-US" dirty="0"/>
              <a:t>Microservices are more independent, share fewer resources, and communicate via more lightweight protocols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Any questions such as why? How? </a:t>
            </a:r>
            <a:r>
              <a:rPr lang="en-US" dirty="0" err="1"/>
              <a:t>Etc</a:t>
            </a:r>
            <a:r>
              <a:rPr lang="en-US" dirty="0"/>
              <a:t>?</a:t>
            </a:r>
          </a:p>
          <a:p>
            <a:pPr marL="0" indent="0">
              <a:buFont typeface="Arial" panose="020B0604020202020204" pitchFamily="34" charset="0"/>
              <a:buNone/>
            </a:pPr>
            <a:r>
              <a:rPr lang="en-US" dirty="0"/>
              <a:t>The only question I can’t answer is “how does this fit in with distributed systems and related concepts”, that is your homework.</a:t>
            </a:r>
          </a:p>
          <a:p>
            <a:endParaRPr lang="en-US" dirty="0"/>
          </a:p>
        </p:txBody>
      </p:sp>
      <p:sp>
        <p:nvSpPr>
          <p:cNvPr id="4" name="Slide Number Placeholder 3"/>
          <p:cNvSpPr>
            <a:spLocks noGrp="1"/>
          </p:cNvSpPr>
          <p:nvPr>
            <p:ph type="sldNum" sz="quarter" idx="5"/>
          </p:nvPr>
        </p:nvSpPr>
        <p:spPr/>
        <p:txBody>
          <a:bodyPr/>
          <a:lstStyle/>
          <a:p>
            <a:fld id="{5CE867BF-509A-4FAA-A56D-D26AB85BF5BE}" type="slidenum">
              <a:rPr lang="en-US" smtClean="0"/>
              <a:t>35</a:t>
            </a:fld>
            <a:endParaRPr lang="en-US"/>
          </a:p>
        </p:txBody>
      </p:sp>
    </p:spTree>
    <p:extLst>
      <p:ext uri="{BB962C8B-B14F-4D97-AF65-F5344CB8AC3E}">
        <p14:creationId xmlns:p14="http://schemas.microsoft.com/office/powerpoint/2010/main" val="2959227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homework you will need to make a diagram. </a:t>
            </a:r>
          </a:p>
          <a:p>
            <a:r>
              <a:rPr lang="en-US" dirty="0"/>
              <a:t>Let cover this very quickly just incase.</a:t>
            </a:r>
          </a:p>
        </p:txBody>
      </p:sp>
      <p:sp>
        <p:nvSpPr>
          <p:cNvPr id="4" name="Slide Number Placeholder 3"/>
          <p:cNvSpPr>
            <a:spLocks noGrp="1"/>
          </p:cNvSpPr>
          <p:nvPr>
            <p:ph type="sldNum" sz="quarter" idx="5"/>
          </p:nvPr>
        </p:nvSpPr>
        <p:spPr/>
        <p:txBody>
          <a:bodyPr/>
          <a:lstStyle/>
          <a:p>
            <a:fld id="{5CE867BF-509A-4FAA-A56D-D26AB85BF5BE}" type="slidenum">
              <a:rPr lang="en-US" smtClean="0"/>
              <a:t>36</a:t>
            </a:fld>
            <a:endParaRPr lang="en-US"/>
          </a:p>
        </p:txBody>
      </p:sp>
    </p:spTree>
    <p:extLst>
      <p:ext uri="{BB962C8B-B14F-4D97-AF65-F5344CB8AC3E}">
        <p14:creationId xmlns:p14="http://schemas.microsoft.com/office/powerpoint/2010/main" val="3986654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867BF-509A-4FAA-A56D-D26AB85BF5BE}" type="slidenum">
              <a:rPr lang="en-US" smtClean="0"/>
              <a:t>37</a:t>
            </a:fld>
            <a:endParaRPr lang="en-US"/>
          </a:p>
        </p:txBody>
      </p:sp>
    </p:spTree>
    <p:extLst>
      <p:ext uri="{BB962C8B-B14F-4D97-AF65-F5344CB8AC3E}">
        <p14:creationId xmlns:p14="http://schemas.microsoft.com/office/powerpoint/2010/main" val="230830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 do a quick mental exercise to emphasize some of the qualities we just talked about</a:t>
            </a:r>
          </a:p>
          <a:p>
            <a:pPr marL="628650" lvl="1" indent="-171450">
              <a:buFont typeface="Arial" panose="020B0604020202020204" pitchFamily="34" charset="0"/>
              <a:buChar char="•"/>
            </a:pPr>
            <a:r>
              <a:rPr lang="en-US" i="1" dirty="0"/>
              <a:t>Explain the rules and give everyone a minute to think about it and answer if they would like. Classroom participation is welcome</a:t>
            </a:r>
          </a:p>
          <a:p>
            <a:pPr marL="171450" lvl="0" indent="-171450">
              <a:buFont typeface="Arial" panose="020B0604020202020204" pitchFamily="34" charset="0"/>
              <a:buChar char="•"/>
            </a:pPr>
            <a:endParaRPr lang="en-US" i="0" dirty="0"/>
          </a:p>
          <a:p>
            <a:pPr marL="171450" lvl="0" indent="-171450">
              <a:buFont typeface="Arial" panose="020B0604020202020204" pitchFamily="34" charset="0"/>
              <a:buChar char="•"/>
            </a:pPr>
            <a:r>
              <a:rPr lang="en-US" i="0" dirty="0"/>
              <a:t>(before going over answers)</a:t>
            </a:r>
          </a:p>
          <a:p>
            <a:pPr marL="628650" lvl="1" indent="-171450">
              <a:buFont typeface="Arial" panose="020B0604020202020204" pitchFamily="34" charset="0"/>
              <a:buChar char="•"/>
            </a:pPr>
            <a:r>
              <a:rPr lang="en-US" i="0" dirty="0"/>
              <a:t>What is really important is not going to be the answers themselves, but really pay attention to what it “takes” to be able to come up with and understand these answers.</a:t>
            </a:r>
          </a:p>
          <a:p>
            <a:pPr marL="628650" lvl="1" indent="-171450">
              <a:buFont typeface="Arial" panose="020B0604020202020204" pitchFamily="34" charset="0"/>
              <a:buChar char="•"/>
            </a:pPr>
            <a:r>
              <a:rPr lang="en-US" i="0" dirty="0"/>
              <a:t>When I first asked you to attack the sentence what went through your head?</a:t>
            </a:r>
          </a:p>
          <a:p>
            <a:pPr marL="1085850" lvl="2" indent="-171450">
              <a:buFont typeface="Arial" panose="020B0604020202020204" pitchFamily="34" charset="0"/>
              <a:buChar char="•"/>
            </a:pPr>
            <a:r>
              <a:rPr lang="en-US" i="0" dirty="0"/>
              <a:t>Did you assess what you knew and did not know</a:t>
            </a:r>
          </a:p>
          <a:p>
            <a:pPr marL="1085850" lvl="2" indent="-171450">
              <a:buFont typeface="Arial" panose="020B0604020202020204" pitchFamily="34" charset="0"/>
              <a:buChar char="•"/>
            </a:pPr>
            <a:r>
              <a:rPr lang="en-US" i="0" dirty="0"/>
              <a:t>Did you form a strategy for what “things” you could abuse? </a:t>
            </a:r>
          </a:p>
          <a:p>
            <a:pPr marL="1085850" lvl="2" indent="-171450">
              <a:buFont typeface="Arial" panose="020B0604020202020204" pitchFamily="34" charset="0"/>
              <a:buChar char="•"/>
            </a:pPr>
            <a:r>
              <a:rPr lang="en-US" i="0" dirty="0"/>
              <a:t>Did your mind hone in on specific key words or parts?</a:t>
            </a:r>
          </a:p>
          <a:p>
            <a:pPr marL="628650" lvl="1" indent="-171450">
              <a:buFont typeface="Arial" panose="020B0604020202020204" pitchFamily="34" charset="0"/>
              <a:buChar char="•"/>
            </a:pPr>
            <a:r>
              <a:rPr lang="en-US" i="0" dirty="0"/>
              <a:t>What knowledge and fundamental understandings/grasps were necessary?</a:t>
            </a:r>
          </a:p>
          <a:p>
            <a:pPr marL="628650" lvl="1" indent="-171450">
              <a:buFont typeface="Arial" panose="020B0604020202020204" pitchFamily="34" charset="0"/>
              <a:buChar char="•"/>
            </a:pPr>
            <a:r>
              <a:rPr lang="en-US" i="0" dirty="0"/>
              <a:t>A number of the qualities of a good </a:t>
            </a:r>
            <a:r>
              <a:rPr lang="en-US" i="0" dirty="0" err="1"/>
              <a:t>pentester</a:t>
            </a:r>
            <a:r>
              <a:rPr lang="en-US" i="0" dirty="0"/>
              <a:t> are not very different from solving XYZ problem in other parts of life, it’s a matter of having that same level of proficiency in this new “area” you spent your entire life building up. Or </a:t>
            </a:r>
            <a:r>
              <a:rPr lang="en-US" i="0" dirty="0" err="1"/>
              <a:t>atleast</a:t>
            </a:r>
            <a:r>
              <a:rPr lang="en-US" i="0" dirty="0"/>
              <a:t> a level of effort and drive approaching that, you get as much out as you put in.</a:t>
            </a:r>
          </a:p>
          <a:p>
            <a:pPr marL="628650" lvl="1" indent="-171450">
              <a:buFont typeface="Arial" panose="020B0604020202020204" pitchFamily="34" charset="0"/>
              <a:buChar char="•"/>
            </a:pPr>
            <a:r>
              <a:rPr lang="en-US" i="0" dirty="0"/>
              <a:t>Would you have been able to recognize the significance of a behavior you observed?</a:t>
            </a:r>
            <a:br>
              <a:rPr lang="en-US" i="0" dirty="0"/>
            </a:br>
            <a:r>
              <a:rPr lang="en-US" i="0" dirty="0"/>
              <a:t>For example seeing the word “please” get deleted, would you have then started to form the same “strategy” given that as your only hint? </a:t>
            </a:r>
            <a:br>
              <a:rPr lang="en-US" i="0" dirty="0"/>
            </a:br>
            <a:endParaRPr lang="en-US" i="0" dirty="0"/>
          </a:p>
          <a:p>
            <a:pPr marL="171450" lvl="0" indent="-171450">
              <a:buFont typeface="Arial" panose="020B0604020202020204" pitchFamily="34" charset="0"/>
              <a:buChar char="•"/>
            </a:pPr>
            <a:r>
              <a:rPr lang="en-US" i="0" dirty="0"/>
              <a:t>Possible answer (A)</a:t>
            </a:r>
          </a:p>
          <a:p>
            <a:pPr marL="628650" lvl="1" indent="-171450">
              <a:buFont typeface="Arial" panose="020B0604020202020204" pitchFamily="34" charset="0"/>
              <a:buChar char="•"/>
            </a:pPr>
            <a:r>
              <a:rPr lang="en-US" i="0" dirty="0"/>
              <a:t>You can get 100$ by deleting the word “cents”. This takes away the describing the second “50” as cents and forces an assumption that you want two sets of 50$.</a:t>
            </a:r>
          </a:p>
          <a:p>
            <a:pPr marL="628650" lvl="1" indent="-171450">
              <a:buFont typeface="Arial" panose="020B0604020202020204" pitchFamily="34" charset="0"/>
              <a:buChar char="•"/>
            </a:pPr>
            <a:r>
              <a:rPr lang="en-US" i="0" dirty="0"/>
              <a:t>(-important-) need to understand </a:t>
            </a:r>
            <a:r>
              <a:rPr lang="en-US" b="1" i="0" dirty="0"/>
              <a:t>English, grammar, and basic US monetary values</a:t>
            </a:r>
            <a:br>
              <a:rPr lang="en-US" i="0" dirty="0"/>
            </a:br>
            <a:endParaRPr lang="en-US" i="0" dirty="0"/>
          </a:p>
          <a:p>
            <a:pPr marL="171450" lvl="0" indent="-171450">
              <a:buFont typeface="Arial" panose="020B0604020202020204" pitchFamily="34" charset="0"/>
              <a:buChar char="•"/>
            </a:pPr>
            <a:r>
              <a:rPr lang="en-US" i="0" dirty="0"/>
              <a:t>Possible answer (B)</a:t>
            </a:r>
          </a:p>
          <a:p>
            <a:pPr marL="628650" lvl="1" indent="-171450">
              <a:buFont typeface="Arial" panose="020B0604020202020204" pitchFamily="34" charset="0"/>
              <a:buChar char="•"/>
            </a:pPr>
            <a:r>
              <a:rPr lang="en-US" i="0" dirty="0"/>
              <a:t>You can get $1000 dollars up to $2500 by replacing the word “and” with “per”</a:t>
            </a:r>
          </a:p>
          <a:p>
            <a:pPr marL="628650" lvl="1" indent="-171450">
              <a:buFont typeface="Arial" panose="020B0604020202020204" pitchFamily="34" charset="0"/>
              <a:buChar char="•"/>
            </a:pPr>
            <a:r>
              <a:rPr lang="en-US" dirty="0"/>
              <a:t>Quarter “role” has 40 quarters adding up to $10.00 </a:t>
            </a:r>
          </a:p>
          <a:p>
            <a:pPr marL="628650" lvl="1" indent="-171450">
              <a:buFont typeface="Arial" panose="020B0604020202020204" pitchFamily="34" charset="0"/>
              <a:buChar char="•"/>
            </a:pPr>
            <a:r>
              <a:rPr lang="en-US" dirty="0"/>
              <a:t>Half-Dollar “role” has 20 half dollars adding up to $10.00 </a:t>
            </a:r>
          </a:p>
          <a:p>
            <a:pPr marL="628650" lvl="1" indent="-171450">
              <a:buFont typeface="Arial" panose="020B0604020202020204" pitchFamily="34" charset="0"/>
              <a:buChar char="•"/>
            </a:pPr>
            <a:r>
              <a:rPr lang="en-US" dirty="0"/>
              <a:t>One Dollar “role” has 25 dollar coins adding up to $25.00</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dirty="0"/>
              <a:t>(-important-) need to understand English, grammar, and basic US monetary values </a:t>
            </a:r>
            <a:br>
              <a:rPr lang="en-US" i="0" dirty="0"/>
            </a:br>
            <a:r>
              <a:rPr lang="en-US" i="0" dirty="0"/>
              <a:t>+ </a:t>
            </a:r>
            <a:r>
              <a:rPr lang="en-US" b="1" i="0" dirty="0"/>
              <a:t>(math, addition, multiplication, and various ways to represent multiplication in different forms: “per”)</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Possible answer (C)</a:t>
            </a:r>
          </a:p>
          <a:p>
            <a:pPr marL="628650" lvl="1" indent="-171450">
              <a:buFont typeface="Arial" panose="020B0604020202020204" pitchFamily="34" charset="0"/>
              <a:buChar char="•"/>
            </a:pPr>
            <a:r>
              <a:rPr lang="en-US" dirty="0"/>
              <a:t>You can get some undefined amount of money by replacing the word “a” with “each”.</a:t>
            </a:r>
          </a:p>
          <a:p>
            <a:pPr marL="628650" lvl="1" indent="-171450">
              <a:buFont typeface="Arial" panose="020B0604020202020204" pitchFamily="34" charset="0"/>
              <a:buChar char="•"/>
            </a:pPr>
            <a:r>
              <a:rPr lang="en-US" dirty="0"/>
              <a:t>The total amount of “roles” are not described in this sentence, so logically, at this point in time its undefined and open ended.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dirty="0"/>
              <a:t>(-important-) need to understand English, grammar, and basic US monetary values </a:t>
            </a:r>
            <a:br>
              <a:rPr lang="en-US" i="0" dirty="0"/>
            </a:br>
            <a:r>
              <a:rPr lang="en-US" i="0" dirty="0"/>
              <a:t>+ (math, addition, multiplication, and various ways to represent multiplication in different forms: “per”)</a:t>
            </a:r>
            <a:br>
              <a:rPr lang="en-US" i="0" dirty="0"/>
            </a:br>
            <a:r>
              <a:rPr lang="en-US" i="0" dirty="0"/>
              <a:t>+ </a:t>
            </a:r>
            <a:r>
              <a:rPr lang="en-US" b="1" i="0" dirty="0"/>
              <a:t>(logic of the larger “story”, expectations of people involved, </a:t>
            </a:r>
            <a:r>
              <a:rPr lang="en-US" b="1" i="0" dirty="0" err="1"/>
              <a:t>etc</a:t>
            </a:r>
            <a:r>
              <a:rPr lang="en-US" b="1" i="0" dirty="0"/>
              <a:t>)</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r>
              <a:rPr lang="en-US" dirty="0"/>
              <a:t>Some final take away lesson on this topic.</a:t>
            </a:r>
          </a:p>
          <a:p>
            <a:pPr marL="171450" lvl="0" indent="-171450">
              <a:buFont typeface="Arial" panose="020B0604020202020204" pitchFamily="34" charset="0"/>
              <a:buChar char="•"/>
            </a:pPr>
            <a:r>
              <a:rPr lang="en-US" dirty="0"/>
              <a:t>Don’t undervalue how essential understanding how things work is to being an effective attacker</a:t>
            </a:r>
          </a:p>
          <a:p>
            <a:pPr marL="171450" lvl="0" indent="-171450">
              <a:buFont typeface="Arial" panose="020B0604020202020204" pitchFamily="34" charset="0"/>
              <a:buChar char="•"/>
            </a:pPr>
            <a:r>
              <a:rPr lang="en-US" dirty="0"/>
              <a:t>Don’t underestimate how valuable understanding the large picture is such as security contracts, specifically what is the expectations and intent of things.</a:t>
            </a:r>
          </a:p>
          <a:p>
            <a:pPr marL="171450" lvl="0" indent="-171450">
              <a:buFont typeface="Arial" panose="020B0604020202020204" pitchFamily="34" charset="0"/>
              <a:buChar char="•"/>
            </a:pPr>
            <a:r>
              <a:rPr lang="en-US" dirty="0"/>
              <a:t>Practically – it will be super obvious during a technical interview how much well you understand something and how much hands-on knowledge you have.</a:t>
            </a:r>
          </a:p>
          <a:p>
            <a:pPr marL="628650" lvl="1" indent="-171450">
              <a:buFont typeface="Arial" panose="020B0604020202020204" pitchFamily="34" charset="0"/>
              <a:buChar char="•"/>
            </a:pPr>
            <a:r>
              <a:rPr lang="en-US" dirty="0"/>
              <a:t>Questions, as they get harder, are things like an application of knowledge (e.g.: why doesn’t this fix work or when would this attack work)</a:t>
            </a:r>
          </a:p>
          <a:p>
            <a:pPr marL="628650" lvl="1" indent="-171450">
              <a:buFont typeface="Arial" panose="020B0604020202020204" pitchFamily="34" charset="0"/>
              <a:buChar char="•"/>
            </a:pPr>
            <a:r>
              <a:rPr lang="en-US" dirty="0"/>
              <a:t>Hands on knowledge is obvious if you can’t answer what should be a very simple question if you experience it firsthand before or skipped over it. (</a:t>
            </a:r>
            <a:r>
              <a:rPr lang="en-US" dirty="0" err="1"/>
              <a:t>e.g</a:t>
            </a:r>
            <a:r>
              <a:rPr lang="en-US" dirty="0"/>
              <a:t>: what does a wet dog smell like?)or(how do you typically structure your XSS payload and a proof of concept and why?)</a:t>
            </a:r>
          </a:p>
          <a:p>
            <a:pPr marL="171450" lvl="0" indent="-171450">
              <a:buFont typeface="Arial" panose="020B0604020202020204" pitchFamily="34" charset="0"/>
              <a:buChar char="•"/>
            </a:pPr>
            <a:r>
              <a:rPr lang="en-US" dirty="0"/>
              <a:t>Hopefully clear the point isn’t to scare or make this sound impossible, its you get out at much as you put in</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i="0" dirty="0"/>
          </a:p>
          <a:p>
            <a:endParaRPr lang="en-US" dirty="0"/>
          </a:p>
        </p:txBody>
      </p:sp>
      <p:sp>
        <p:nvSpPr>
          <p:cNvPr id="4" name="Slide Number Placeholder 3"/>
          <p:cNvSpPr>
            <a:spLocks noGrp="1"/>
          </p:cNvSpPr>
          <p:nvPr>
            <p:ph type="sldNum" sz="quarter" idx="5"/>
          </p:nvPr>
        </p:nvSpPr>
        <p:spPr/>
        <p:txBody>
          <a:bodyPr/>
          <a:lstStyle/>
          <a:p>
            <a:fld id="{5CE867BF-509A-4FAA-A56D-D26AB85BF5BE}" type="slidenum">
              <a:rPr lang="en-US" smtClean="0"/>
              <a:t>8</a:t>
            </a:fld>
            <a:endParaRPr lang="en-US"/>
          </a:p>
        </p:txBody>
      </p:sp>
    </p:spTree>
    <p:extLst>
      <p:ext uri="{BB962C8B-B14F-4D97-AF65-F5344CB8AC3E}">
        <p14:creationId xmlns:p14="http://schemas.microsoft.com/office/powerpoint/2010/main" val="352359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867BF-509A-4FAA-A56D-D26AB85BF5BE}" type="slidenum">
              <a:rPr lang="en-US" smtClean="0"/>
              <a:t>9</a:t>
            </a:fld>
            <a:endParaRPr lang="en-US"/>
          </a:p>
        </p:txBody>
      </p:sp>
    </p:spTree>
    <p:extLst>
      <p:ext uri="{BB962C8B-B14F-4D97-AF65-F5344CB8AC3E}">
        <p14:creationId xmlns:p14="http://schemas.microsoft.com/office/powerpoint/2010/main" val="2228231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Cloud isn’t virtualization, that is a means or tool to enable cloud scenarios</a:t>
            </a:r>
          </a:p>
          <a:p>
            <a:pPr marL="171450" indent="-171450">
              <a:buFontTx/>
              <a:buChar char="-"/>
            </a:pPr>
            <a:r>
              <a:rPr lang="en-US" dirty="0"/>
              <a:t>Cloud isn’t storage over the internet, that is simply apart of it</a:t>
            </a:r>
          </a:p>
          <a:p>
            <a:pPr marL="171450" indent="-171450">
              <a:buFontTx/>
              <a:buChar char="-"/>
            </a:pPr>
            <a:r>
              <a:rPr lang="en-US" dirty="0"/>
              <a:t>Cloud isn’t even processing data over the internet, that is also simply a single part of it</a:t>
            </a:r>
          </a:p>
          <a:p>
            <a:pPr marL="171450" indent="-171450">
              <a:buFontTx/>
              <a:buChar char="-"/>
            </a:pPr>
            <a:endParaRPr lang="en-US" dirty="0"/>
          </a:p>
          <a:p>
            <a:pPr marL="171450" indent="-171450">
              <a:buFontTx/>
              <a:buChar char="-"/>
            </a:pPr>
            <a:r>
              <a:rPr lang="en-US" dirty="0"/>
              <a:t>As a whole marketing and many individuals loosely throw around the word “cloud” to describe single aspects of a larger story.</a:t>
            </a:r>
          </a:p>
          <a:p>
            <a:pPr marL="171450" indent="-171450">
              <a:buFontTx/>
              <a:buChar char="-"/>
            </a:pPr>
            <a:r>
              <a:rPr lang="en-US" dirty="0"/>
              <a:t>Cloud is anything that enables “computing” over a network. While its not glamorous, if you connect two laptops together via an ethernet cable or connection, you have your own personal “cloud”. </a:t>
            </a:r>
          </a:p>
          <a:p>
            <a:pPr marL="171450" indent="-171450">
              <a:buFontTx/>
              <a:buChar char="-"/>
            </a:pPr>
            <a:r>
              <a:rPr lang="en-US" dirty="0"/>
              <a:t>However the “context” of what most people are referring to when they say cloud is specifically referring to the “computing” part. </a:t>
            </a:r>
          </a:p>
          <a:p>
            <a:pPr marL="171450" indent="-171450">
              <a:buFontTx/>
              <a:buChar char="-"/>
            </a:pPr>
            <a:r>
              <a:rPr lang="en-US" dirty="0"/>
              <a:t>Some may imply “storage” of data on a network or “processing” of data on a network. A lot of this is due to marketing and cultural trends, when we think clouds for many that means amazon, azure, ec2, google drive, etc. </a:t>
            </a:r>
          </a:p>
          <a:p>
            <a:pPr marL="171450" indent="-171450">
              <a:buFontTx/>
              <a:buChar char="-"/>
            </a:pPr>
            <a:r>
              <a:rPr lang="en-US" dirty="0"/>
              <a:t>But what is google drive for example, its is data storage. How is it different logically from storing something locally? Only the fact that its not local. </a:t>
            </a:r>
          </a:p>
          <a:p>
            <a:pPr marL="171450" indent="-171450">
              <a:buFontTx/>
              <a:buChar char="-"/>
            </a:pPr>
            <a:endParaRPr lang="en-US" dirty="0"/>
          </a:p>
          <a:p>
            <a:pPr marL="171450" indent="-171450">
              <a:buFontTx/>
              <a:buChar char="-"/>
            </a:pPr>
            <a:r>
              <a:rPr lang="en-US" dirty="0"/>
              <a:t>Why make this differentiation? – language, but its important to understand specifically “expectations”.</a:t>
            </a:r>
          </a:p>
          <a:p>
            <a:pPr marL="171450" indent="-171450">
              <a:buFontTx/>
              <a:buChar char="-"/>
            </a:pPr>
            <a:r>
              <a:rPr lang="en-US" dirty="0"/>
              <a:t>If the point of “cloud” is to accomplish a variety of computing tasks over a network, then the right question to ask is what is the specific task?</a:t>
            </a:r>
          </a:p>
          <a:p>
            <a:pPr marL="171450" indent="-171450">
              <a:buFontTx/>
              <a:buChar char="-"/>
            </a:pPr>
            <a:r>
              <a:rPr lang="en-US" dirty="0"/>
              <a:t>Based on the specific task or tasks, what is then your security expectations?</a:t>
            </a:r>
          </a:p>
        </p:txBody>
      </p:sp>
      <p:sp>
        <p:nvSpPr>
          <p:cNvPr id="4" name="Slide Number Placeholder 3"/>
          <p:cNvSpPr>
            <a:spLocks noGrp="1"/>
          </p:cNvSpPr>
          <p:nvPr>
            <p:ph type="sldNum" sz="quarter" idx="5"/>
          </p:nvPr>
        </p:nvSpPr>
        <p:spPr/>
        <p:txBody>
          <a:bodyPr/>
          <a:lstStyle/>
          <a:p>
            <a:fld id="{5CE867BF-509A-4FAA-A56D-D26AB85BF5BE}" type="slidenum">
              <a:rPr lang="en-US" smtClean="0"/>
              <a:t>10</a:t>
            </a:fld>
            <a:endParaRPr lang="en-US"/>
          </a:p>
        </p:txBody>
      </p:sp>
    </p:spTree>
    <p:extLst>
      <p:ext uri="{BB962C8B-B14F-4D97-AF65-F5344CB8AC3E}">
        <p14:creationId xmlns:p14="http://schemas.microsoft.com/office/powerpoint/2010/main" val="352661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is the trend for very huge portions of the industry</a:t>
            </a:r>
          </a:p>
          <a:p>
            <a:endParaRPr lang="en-US" dirty="0"/>
          </a:p>
          <a:p>
            <a:pPr marL="0" indent="0">
              <a:buFontTx/>
              <a:buNone/>
            </a:pPr>
            <a:r>
              <a:rPr lang="en-US" dirty="0" err="1"/>
              <a:t>Pentesting</a:t>
            </a:r>
            <a:r>
              <a:rPr lang="en-US" dirty="0"/>
              <a:t> process:</a:t>
            </a:r>
          </a:p>
          <a:p>
            <a:pPr marL="171450" indent="-171450">
              <a:buFontTx/>
              <a:buChar char="-"/>
            </a:pPr>
            <a:r>
              <a:rPr lang="en-US" dirty="0"/>
              <a:t>Ties into the </a:t>
            </a:r>
            <a:r>
              <a:rPr lang="en-US" dirty="0" err="1"/>
              <a:t>pentesting</a:t>
            </a:r>
            <a:r>
              <a:rPr lang="en-US" dirty="0"/>
              <a:t> process, we need to understand what exactly we are testing</a:t>
            </a:r>
          </a:p>
          <a:p>
            <a:pPr marL="171450" indent="-171450">
              <a:buFontTx/>
              <a:buChar char="-"/>
            </a:pPr>
            <a:r>
              <a:rPr lang="en-US" dirty="0"/>
              <a:t>We need to be able to understand the security contract, the expectation, to point out violation of that expectation </a:t>
            </a:r>
          </a:p>
          <a:p>
            <a:pPr marL="171450" indent="-171450">
              <a:buFontTx/>
              <a:buChar char="-"/>
            </a:pPr>
            <a:r>
              <a:rPr lang="en-US" dirty="0"/>
              <a:t>We need to understand what technology goes in to be able to pull out technical flaws or vulnerabilities</a:t>
            </a:r>
          </a:p>
          <a:p>
            <a:pPr marL="171450" indent="-171450">
              <a:buFontTx/>
              <a:buChar char="-"/>
            </a:pPr>
            <a:endParaRPr lang="en-US" dirty="0"/>
          </a:p>
          <a:p>
            <a:pPr marL="0" indent="0">
              <a:buFontTx/>
              <a:buNone/>
            </a:pPr>
            <a:r>
              <a:rPr lang="en-US" dirty="0"/>
              <a:t>What makes a good </a:t>
            </a:r>
            <a:r>
              <a:rPr lang="en-US" dirty="0" err="1"/>
              <a:t>pentester</a:t>
            </a:r>
            <a:r>
              <a:rPr lang="en-US" dirty="0"/>
              <a:t>:</a:t>
            </a:r>
          </a:p>
          <a:p>
            <a:pPr marL="171450" indent="-171450">
              <a:buFontTx/>
              <a:buChar char="-"/>
            </a:pPr>
            <a:r>
              <a:rPr lang="en-US" dirty="0"/>
              <a:t>Mindset – understanding how things work so we can be creative in abusing them</a:t>
            </a:r>
          </a:p>
          <a:p>
            <a:pPr marL="171450" indent="-171450">
              <a:buFontTx/>
              <a:buChar char="-"/>
            </a:pPr>
            <a:r>
              <a:rPr lang="en-US" dirty="0"/>
              <a:t>Perseverance – many designs will stem off these concepts, give you the ability figure things out in the unknown</a:t>
            </a:r>
          </a:p>
          <a:p>
            <a:pPr marL="171450" indent="-171450">
              <a:buFontTx/>
              <a:buChar char="-"/>
            </a:pPr>
            <a:r>
              <a:rPr lang="en-US" dirty="0"/>
              <a:t>Knowledge – foundational knowledge starts with origins; we need to understand “cloud” before we can attack a product based on cloud technology </a:t>
            </a:r>
          </a:p>
          <a:p>
            <a:pPr marL="171450" indent="-171450">
              <a:buFontTx/>
              <a:buChar char="-"/>
            </a:pPr>
            <a:r>
              <a:rPr lang="en-US" dirty="0"/>
              <a:t>Threat Modeling – Being comfortable with these cloud “concepts” makes is easy to follow the threads of risky behavior in related but new designs</a:t>
            </a:r>
          </a:p>
          <a:p>
            <a:pPr marL="0" indent="0">
              <a:buFontTx/>
              <a:buNone/>
            </a:pPr>
            <a:r>
              <a:rPr lang="en-US" dirty="0"/>
              <a:t>This is building the foundations to be a good </a:t>
            </a:r>
            <a:r>
              <a:rPr lang="en-US" dirty="0" err="1"/>
              <a:t>pentester</a:t>
            </a:r>
            <a:r>
              <a:rPr lang="en-US" dirty="0"/>
              <a:t>.</a:t>
            </a:r>
          </a:p>
          <a:p>
            <a:pPr marL="0" indent="0">
              <a:buFontTx/>
              <a:buNone/>
            </a:pPr>
            <a:endParaRPr lang="en-US" dirty="0"/>
          </a:p>
          <a:p>
            <a:pPr marL="0" indent="0">
              <a:buFontTx/>
              <a:buNone/>
            </a:pPr>
            <a:r>
              <a:rPr lang="en-US" dirty="0"/>
              <a:t>Why big data? - It was the desire to be able to “search” a “big” amount of data, which was beyond the resource limits of a single computer at the time, which forced researchers to turn to cloud computing.  </a:t>
            </a:r>
          </a:p>
          <a:p>
            <a:pPr marL="0" indent="0">
              <a:buFontTx/>
              <a:buNone/>
            </a:pPr>
            <a:r>
              <a:rPr lang="en-US" dirty="0"/>
              <a:t>- Technology today have advanced farther than what we will talk about, but the core concepts will stay the same. (</a:t>
            </a:r>
            <a:r>
              <a:rPr lang="en-US" dirty="0" err="1"/>
              <a:t>e.g</a:t>
            </a:r>
            <a:r>
              <a:rPr lang="en-US" dirty="0"/>
              <a:t>: distributed </a:t>
            </a:r>
            <a:r>
              <a:rPr lang="en-US" dirty="0" err="1"/>
              <a:t>xyz</a:t>
            </a:r>
            <a:r>
              <a:rPr lang="en-US" dirty="0"/>
              <a:t>, resource managers, gateways, </a:t>
            </a:r>
            <a:r>
              <a:rPr lang="en-US" dirty="0" err="1"/>
              <a:t>etc</a:t>
            </a:r>
            <a:r>
              <a:rPr lang="en-US" dirty="0"/>
              <a:t>)</a:t>
            </a:r>
          </a:p>
          <a:p>
            <a:pPr marL="171450" indent="-171450">
              <a:buFontTx/>
              <a:buChar char="-"/>
            </a:pPr>
            <a:r>
              <a:rPr lang="en-US" dirty="0"/>
              <a:t>Let understand what was part of the original designs</a:t>
            </a:r>
          </a:p>
          <a:p>
            <a:pPr marL="171450" indent="-171450">
              <a:buFontTx/>
              <a:buChar char="-"/>
            </a:pPr>
            <a:r>
              <a:rPr lang="en-US" dirty="0"/>
              <a:t>Understand the original intent </a:t>
            </a:r>
          </a:p>
          <a:p>
            <a:pPr marL="171450" indent="-171450">
              <a:buFontTx/>
              <a:buChar char="-"/>
            </a:pPr>
            <a:r>
              <a:rPr lang="en-US" dirty="0"/>
              <a:t>Understand the original flaws, baked in, that the industry is still solving to this day (lesson 3)</a:t>
            </a:r>
          </a:p>
        </p:txBody>
      </p:sp>
      <p:sp>
        <p:nvSpPr>
          <p:cNvPr id="4" name="Slide Number Placeholder 3"/>
          <p:cNvSpPr>
            <a:spLocks noGrp="1"/>
          </p:cNvSpPr>
          <p:nvPr>
            <p:ph type="sldNum" sz="quarter" idx="5"/>
          </p:nvPr>
        </p:nvSpPr>
        <p:spPr/>
        <p:txBody>
          <a:bodyPr/>
          <a:lstStyle/>
          <a:p>
            <a:fld id="{5CE867BF-509A-4FAA-A56D-D26AB85BF5BE}" type="slidenum">
              <a:rPr lang="en-US" smtClean="0"/>
              <a:t>11</a:t>
            </a:fld>
            <a:endParaRPr lang="en-US"/>
          </a:p>
        </p:txBody>
      </p:sp>
    </p:spTree>
    <p:extLst>
      <p:ext uri="{BB962C8B-B14F-4D97-AF65-F5344CB8AC3E}">
        <p14:creationId xmlns:p14="http://schemas.microsoft.com/office/powerpoint/2010/main" val="2825208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It is important to remember that technology changes constantly, what is “more” consistent are the concepts. Obtaining a firm grasp of the concepts makes you much more proficient in your lifelong job of always learning new technologies.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technology at  hand is less relevant, we could be talking about something from the beginning of the internet.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Hadoop is simply a great example and historical starting point of where distributed systems got momentum for the industry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As we go through this material pay close attention to the </a:t>
            </a:r>
            <a:r>
              <a:rPr lang="en-US" b="0" i="0" u="sng" dirty="0"/>
              <a:t>concepts, </a:t>
            </a:r>
            <a:r>
              <a:rPr lang="en-US" b="0" i="0" dirty="0"/>
              <a:t>ask questions if you need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Lesson 1 – high level overview &amp; </a:t>
            </a:r>
            <a:r>
              <a:rPr lang="en-US" b="0" i="0" u="sng" dirty="0"/>
              <a:t>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Lesson 2 – Lower level understanding of specific pieces of technology and how to use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Lesson 3 – More in-depth of the security specific side of this all</a:t>
            </a:r>
          </a:p>
          <a:p>
            <a:endParaRPr lang="en-US" i="0" dirty="0"/>
          </a:p>
        </p:txBody>
      </p:sp>
      <p:sp>
        <p:nvSpPr>
          <p:cNvPr id="4" name="Slide Number Placeholder 3"/>
          <p:cNvSpPr>
            <a:spLocks noGrp="1"/>
          </p:cNvSpPr>
          <p:nvPr>
            <p:ph type="sldNum" sz="quarter" idx="5"/>
          </p:nvPr>
        </p:nvSpPr>
        <p:spPr/>
        <p:txBody>
          <a:bodyPr/>
          <a:lstStyle/>
          <a:p>
            <a:fld id="{5CE867BF-509A-4FAA-A56D-D26AB85BF5BE}" type="slidenum">
              <a:rPr lang="en-US" smtClean="0"/>
              <a:t>12</a:t>
            </a:fld>
            <a:endParaRPr lang="en-US"/>
          </a:p>
        </p:txBody>
      </p:sp>
    </p:spTree>
    <p:extLst>
      <p:ext uri="{BB962C8B-B14F-4D97-AF65-F5344CB8AC3E}">
        <p14:creationId xmlns:p14="http://schemas.microsoft.com/office/powerpoint/2010/main" val="2702284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first logical place to start is talking about the infrastructure level.</a:t>
            </a:r>
          </a:p>
          <a:p>
            <a:pPr marL="171450" indent="-171450">
              <a:buFontTx/>
              <a:buChar char="-"/>
            </a:pPr>
            <a:r>
              <a:rPr lang="en-US" dirty="0"/>
              <a:t>In all “offerings” of IAAS, PAAS, and SAAS there are some assumptions of responsibility of infrastructure being made. </a:t>
            </a:r>
            <a:br>
              <a:rPr lang="en-US" dirty="0"/>
            </a:br>
            <a:endParaRPr lang="en-US" dirty="0"/>
          </a:p>
          <a:p>
            <a:pPr marL="171450" indent="-171450">
              <a:buFontTx/>
              <a:buChar char="-"/>
            </a:pPr>
            <a:r>
              <a:rPr lang="en-US" dirty="0"/>
              <a:t>Even before modern offerings, there are different classical profiles which have some overlap and tell a unique story of responsibility and expectations around hardware.</a:t>
            </a:r>
          </a:p>
          <a:p>
            <a:pPr marL="171450" indent="-171450">
              <a:buFontTx/>
              <a:buChar char="-"/>
            </a:pPr>
            <a:endParaRPr lang="en-US" dirty="0"/>
          </a:p>
          <a:p>
            <a:pPr marL="171450" indent="-171450">
              <a:buFontTx/>
              <a:buChar char="-"/>
            </a:pPr>
            <a:r>
              <a:rPr lang="en-US" dirty="0"/>
              <a:t>Traditions – host my physical server for me</a:t>
            </a:r>
          </a:p>
          <a:p>
            <a:pPr marL="171450" indent="-171450">
              <a:buFontTx/>
              <a:buChar char="-"/>
            </a:pPr>
            <a:r>
              <a:rPr lang="en-US" dirty="0"/>
              <a:t>VPS – host my OS on your hardware. This is loosely (IAAS), but modern offerings have evolved.</a:t>
            </a:r>
          </a:p>
          <a:p>
            <a:pPr marL="171450" indent="-171450">
              <a:buFontTx/>
              <a:buChar char="-"/>
            </a:pPr>
            <a:r>
              <a:rPr lang="en-US" dirty="0"/>
              <a:t>Cloud  Hosting – typically you don’t control the OS, but software running on it. This is loosely PAAS, but modern offerings have evolved.</a:t>
            </a:r>
          </a:p>
          <a:p>
            <a:endParaRPr lang="en-US" dirty="0"/>
          </a:p>
          <a:p>
            <a:endParaRPr lang="en-US" dirty="0"/>
          </a:p>
        </p:txBody>
      </p:sp>
      <p:sp>
        <p:nvSpPr>
          <p:cNvPr id="4" name="Slide Number Placeholder 3"/>
          <p:cNvSpPr>
            <a:spLocks noGrp="1"/>
          </p:cNvSpPr>
          <p:nvPr>
            <p:ph type="sldNum" sz="quarter" idx="5"/>
          </p:nvPr>
        </p:nvSpPr>
        <p:spPr/>
        <p:txBody>
          <a:bodyPr/>
          <a:lstStyle/>
          <a:p>
            <a:fld id="{5CE867BF-509A-4FAA-A56D-D26AB85BF5BE}" type="slidenum">
              <a:rPr lang="en-US" smtClean="0"/>
              <a:t>13</a:t>
            </a:fld>
            <a:endParaRPr lang="en-US"/>
          </a:p>
        </p:txBody>
      </p:sp>
    </p:spTree>
    <p:extLst>
      <p:ext uri="{BB962C8B-B14F-4D97-AF65-F5344CB8AC3E}">
        <p14:creationId xmlns:p14="http://schemas.microsoft.com/office/powerpoint/2010/main" val="3660575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part of the question of big data.</a:t>
            </a:r>
          </a:p>
          <a:p>
            <a:r>
              <a:rPr lang="en-US" dirty="0"/>
              <a:t>There was infrastructure or hardware and now the application side. </a:t>
            </a:r>
          </a:p>
          <a:p>
            <a:r>
              <a:rPr lang="en-US" dirty="0"/>
              <a:t>On the application side we have much more data focused questions. </a:t>
            </a:r>
          </a:p>
          <a:p>
            <a:endParaRPr lang="en-US" dirty="0"/>
          </a:p>
          <a:p>
            <a:r>
              <a:rPr lang="en-US" dirty="0"/>
              <a:t>Without “cloud” and big data, how do we search data?</a:t>
            </a:r>
          </a:p>
          <a:p>
            <a:r>
              <a:rPr lang="en-US" dirty="0"/>
              <a:t>In a simple example </a:t>
            </a:r>
          </a:p>
          <a:p>
            <a:pPr marL="171450" indent="-171450">
              <a:buFontTx/>
              <a:buChar char="-"/>
            </a:pPr>
            <a:r>
              <a:rPr lang="en-US" dirty="0"/>
              <a:t>store a file on a local disk. </a:t>
            </a:r>
          </a:p>
          <a:p>
            <a:pPr marL="171450" indent="-171450">
              <a:buFontTx/>
              <a:buChar char="-"/>
            </a:pPr>
            <a:r>
              <a:rPr lang="en-US" dirty="0"/>
              <a:t>Open it with a program or some code</a:t>
            </a:r>
          </a:p>
          <a:p>
            <a:pPr marL="171450" indent="-171450">
              <a:buFontTx/>
              <a:buChar char="-"/>
            </a:pPr>
            <a:r>
              <a:rPr lang="en-US" dirty="0"/>
              <a:t>Search that file from top to bottom</a:t>
            </a:r>
          </a:p>
          <a:p>
            <a:pPr marL="171450" indent="-171450">
              <a:buFontTx/>
              <a:buChar char="-"/>
            </a:pPr>
            <a:r>
              <a:rPr lang="en-US" dirty="0"/>
              <a:t>Spit out the result when found</a:t>
            </a:r>
          </a:p>
          <a:p>
            <a:pPr marL="0" indent="0">
              <a:buFontTx/>
              <a:buNone/>
            </a:pPr>
            <a:r>
              <a:rPr lang="en-US" dirty="0"/>
              <a:t>How do we escape the limits of typical machine/computer? </a:t>
            </a:r>
          </a:p>
        </p:txBody>
      </p:sp>
      <p:sp>
        <p:nvSpPr>
          <p:cNvPr id="4" name="Slide Number Placeholder 3"/>
          <p:cNvSpPr>
            <a:spLocks noGrp="1"/>
          </p:cNvSpPr>
          <p:nvPr>
            <p:ph type="sldNum" sz="quarter" idx="5"/>
          </p:nvPr>
        </p:nvSpPr>
        <p:spPr/>
        <p:txBody>
          <a:bodyPr/>
          <a:lstStyle/>
          <a:p>
            <a:fld id="{5CE867BF-509A-4FAA-A56D-D26AB85BF5BE}" type="slidenum">
              <a:rPr lang="en-US" smtClean="0"/>
              <a:t>14</a:t>
            </a:fld>
            <a:endParaRPr lang="en-US"/>
          </a:p>
        </p:txBody>
      </p:sp>
    </p:spTree>
    <p:extLst>
      <p:ext uri="{BB962C8B-B14F-4D97-AF65-F5344CB8AC3E}">
        <p14:creationId xmlns:p14="http://schemas.microsoft.com/office/powerpoint/2010/main" val="324151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0525CF-E7D3-4592-8451-E5E08CF8786D}" type="slidenum">
              <a:rPr lang="en-US" smtClean="0"/>
              <a:t>23</a:t>
            </a:fld>
            <a:endParaRPr lang="en-US"/>
          </a:p>
        </p:txBody>
      </p:sp>
    </p:spTree>
    <p:extLst>
      <p:ext uri="{BB962C8B-B14F-4D97-AF65-F5344CB8AC3E}">
        <p14:creationId xmlns:p14="http://schemas.microsoft.com/office/powerpoint/2010/main" val="633273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descr="684412_high_Purple.jpg">
            <a:extLst>
              <a:ext uri="{FF2B5EF4-FFF2-40B4-BE49-F238E27FC236}">
                <a16:creationId xmlns:a16="http://schemas.microsoft.com/office/drawing/2014/main" id="{468D7941-4839-4F1D-B0E5-A512ED70120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5C6B2A9-5152-4A5D-8A98-85BB15489447}"/>
              </a:ext>
            </a:extLst>
          </p:cNvPr>
          <p:cNvSpPr/>
          <p:nvPr userDrawn="1"/>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6" name="Rectangle 5">
            <a:extLst>
              <a:ext uri="{FF2B5EF4-FFF2-40B4-BE49-F238E27FC236}">
                <a16:creationId xmlns:a16="http://schemas.microsoft.com/office/drawing/2014/main" id="{62796828-35B1-43B8-AD26-9F4E96A4EF59}"/>
              </a:ext>
            </a:extLst>
          </p:cNvPr>
          <p:cNvSpPr/>
          <p:nvPr userDrawn="1"/>
        </p:nvSpPr>
        <p:spPr>
          <a:xfrm>
            <a:off x="0" y="6686550"/>
            <a:ext cx="9144000" cy="17145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7" name="Rectangle 6">
            <a:extLst>
              <a:ext uri="{FF2B5EF4-FFF2-40B4-BE49-F238E27FC236}">
                <a16:creationId xmlns:a16="http://schemas.microsoft.com/office/drawing/2014/main" id="{43C72750-641B-4269-A0A0-82BE54F4878E}"/>
              </a:ext>
            </a:extLst>
          </p:cNvPr>
          <p:cNvSpPr>
            <a:spLocks noChangeArrowheads="1"/>
          </p:cNvSpPr>
          <p:nvPr userDrawn="1"/>
        </p:nvSpPr>
        <p:spPr bwMode="auto">
          <a:xfrm>
            <a:off x="8162925" y="6345238"/>
            <a:ext cx="514350" cy="512762"/>
          </a:xfrm>
          <a:prstGeom prst="rect">
            <a:avLst/>
          </a:prstGeom>
          <a:solidFill>
            <a:srgbClr val="39275B"/>
          </a:solidFill>
          <a:ln>
            <a:noFill/>
          </a:ln>
          <a:effectLst>
            <a:outerShdw dist="23000" dir="12660004" rotWithShape="0">
              <a:srgbClr val="808080">
                <a:alpha val="26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defRPr/>
            </a:pPr>
            <a:endParaRPr lang="en-US" altLang="en-US">
              <a:solidFill>
                <a:srgbClr val="FFFFFF"/>
              </a:solidFill>
              <a:latin typeface="Calibri" pitchFamily="34" charset="0"/>
            </a:endParaRPr>
          </a:p>
        </p:txBody>
      </p:sp>
      <p:pic>
        <p:nvPicPr>
          <p:cNvPr id="8" name="Picture 8" descr="UW_W-Logo_RGB.png">
            <a:extLst>
              <a:ext uri="{FF2B5EF4-FFF2-40B4-BE49-F238E27FC236}">
                <a16:creationId xmlns:a16="http://schemas.microsoft.com/office/drawing/2014/main" id="{DA07F778-64D9-4C5A-AAA7-F65592497D5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50238" y="6488113"/>
            <a:ext cx="339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UW.Wordmark_ctr_white.png">
            <a:extLst>
              <a:ext uri="{FF2B5EF4-FFF2-40B4-BE49-F238E27FC236}">
                <a16:creationId xmlns:a16="http://schemas.microsoft.com/office/drawing/2014/main" id="{73A24031-F2AB-4D2E-AF1F-63385190B59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 y="265113"/>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p:spPr>
        <p:txBody>
          <a:bodyPr/>
          <a:lstStyle>
            <a:lvl1pPr>
              <a:defRPr>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371600" y="3508375"/>
            <a:ext cx="6400800" cy="1752600"/>
          </a:xfrm>
        </p:spPr>
        <p:txBody>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3479287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02225"/>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09600"/>
            <a:ext cx="5486400" cy="44164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668963"/>
            <a:ext cx="5486400" cy="728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132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06C2F8-522E-4D8E-A81C-F68DE64493F6}"/>
              </a:ext>
            </a:extLst>
          </p:cNvPr>
          <p:cNvSpPr/>
          <p:nvPr userDrawn="1"/>
        </p:nvSpPr>
        <p:spPr>
          <a:xfrm>
            <a:off x="0" y="6686550"/>
            <a:ext cx="9144000" cy="17145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5" name="Rectangle 4">
            <a:extLst>
              <a:ext uri="{FF2B5EF4-FFF2-40B4-BE49-F238E27FC236}">
                <a16:creationId xmlns:a16="http://schemas.microsoft.com/office/drawing/2014/main" id="{BD14C089-9A6E-4AFE-945C-73D4B7D52A92}"/>
              </a:ext>
            </a:extLst>
          </p:cNvPr>
          <p:cNvSpPr>
            <a:spLocks noChangeArrowheads="1"/>
          </p:cNvSpPr>
          <p:nvPr userDrawn="1"/>
        </p:nvSpPr>
        <p:spPr bwMode="auto">
          <a:xfrm>
            <a:off x="8162925" y="6345238"/>
            <a:ext cx="514350" cy="512762"/>
          </a:xfrm>
          <a:prstGeom prst="rect">
            <a:avLst/>
          </a:prstGeom>
          <a:solidFill>
            <a:srgbClr val="39275B"/>
          </a:solidFill>
          <a:ln>
            <a:noFill/>
          </a:ln>
          <a:effectLst>
            <a:outerShdw dist="23000" dir="12660004" rotWithShape="0">
              <a:srgbClr val="808080">
                <a:alpha val="26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defRPr/>
            </a:pPr>
            <a:endParaRPr lang="en-US" altLang="en-US">
              <a:solidFill>
                <a:srgbClr val="FFFFFF"/>
              </a:solidFill>
              <a:latin typeface="Calibri" pitchFamily="34" charset="0"/>
            </a:endParaRPr>
          </a:p>
        </p:txBody>
      </p:sp>
      <p:pic>
        <p:nvPicPr>
          <p:cNvPr id="6" name="Picture 8" descr="UW_W-Logo_RGB.png">
            <a:extLst>
              <a:ext uri="{FF2B5EF4-FFF2-40B4-BE49-F238E27FC236}">
                <a16:creationId xmlns:a16="http://schemas.microsoft.com/office/drawing/2014/main" id="{63F884AB-D13C-4185-8490-39680A8947D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238" y="6488113"/>
            <a:ext cx="339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UW.Wordmark_ctr.png">
            <a:extLst>
              <a:ext uri="{FF2B5EF4-FFF2-40B4-BE49-F238E27FC236}">
                <a16:creationId xmlns:a16="http://schemas.microsoft.com/office/drawing/2014/main" id="{5119B6DA-265F-45BD-A02A-B93A6553330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26670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8974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8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658304-4D8F-452E-A69F-ED762BF140CD}"/>
              </a:ext>
            </a:extLst>
          </p:cNvPr>
          <p:cNvSpPr/>
          <p:nvPr userDrawn="1"/>
        </p:nvSpPr>
        <p:spPr>
          <a:xfrm>
            <a:off x="0" y="6686550"/>
            <a:ext cx="9144000" cy="17145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6" name="Rectangle 5">
            <a:extLst>
              <a:ext uri="{FF2B5EF4-FFF2-40B4-BE49-F238E27FC236}">
                <a16:creationId xmlns:a16="http://schemas.microsoft.com/office/drawing/2014/main" id="{6352A28A-78FA-4772-952A-C097C8E0DC5F}"/>
              </a:ext>
            </a:extLst>
          </p:cNvPr>
          <p:cNvSpPr>
            <a:spLocks noChangeArrowheads="1"/>
          </p:cNvSpPr>
          <p:nvPr userDrawn="1"/>
        </p:nvSpPr>
        <p:spPr bwMode="auto">
          <a:xfrm>
            <a:off x="8162925" y="6345238"/>
            <a:ext cx="514350" cy="512762"/>
          </a:xfrm>
          <a:prstGeom prst="rect">
            <a:avLst/>
          </a:prstGeom>
          <a:solidFill>
            <a:srgbClr val="39275B"/>
          </a:solidFill>
          <a:ln>
            <a:noFill/>
          </a:ln>
          <a:effectLst>
            <a:outerShdw dist="23000" dir="12660004" rotWithShape="0">
              <a:srgbClr val="808080">
                <a:alpha val="26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defRPr/>
            </a:pPr>
            <a:endParaRPr lang="en-US" altLang="en-US">
              <a:solidFill>
                <a:srgbClr val="FFFFFF"/>
              </a:solidFill>
              <a:latin typeface="Calibri" pitchFamily="34" charset="0"/>
            </a:endParaRPr>
          </a:p>
        </p:txBody>
      </p:sp>
      <p:pic>
        <p:nvPicPr>
          <p:cNvPr id="7" name="Picture 8" descr="UW_W-Logo_RGB.png">
            <a:extLst>
              <a:ext uri="{FF2B5EF4-FFF2-40B4-BE49-F238E27FC236}">
                <a16:creationId xmlns:a16="http://schemas.microsoft.com/office/drawing/2014/main" id="{F5322CC2-7CC5-42D6-A0D4-976C146548F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238" y="6488113"/>
            <a:ext cx="339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UW.Wordmark_ctr.png">
            <a:extLst>
              <a:ext uri="{FF2B5EF4-FFF2-40B4-BE49-F238E27FC236}">
                <a16:creationId xmlns:a16="http://schemas.microsoft.com/office/drawing/2014/main" id="{EC122C95-A85D-4664-A333-0411CEF219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26670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6F0FCA65-0792-467F-951C-E234DAD8C517}"/>
              </a:ext>
            </a:extLst>
          </p:cNvPr>
          <p:cNvCxnSpPr>
            <a:cxnSpLocks noChangeShapeType="1"/>
          </p:cNvCxnSpPr>
          <p:nvPr userDrawn="1"/>
        </p:nvCxnSpPr>
        <p:spPr bwMode="auto">
          <a:xfrm flipH="1">
            <a:off x="6705600" y="2362200"/>
            <a:ext cx="2438400" cy="0"/>
          </a:xfrm>
          <a:prstGeom prst="line">
            <a:avLst/>
          </a:prstGeom>
          <a:noFill/>
          <a:ln w="25400">
            <a:solidFill>
              <a:srgbClr val="493E75"/>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5638800" cy="48974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0"/>
          </p:nvPr>
        </p:nvSpPr>
        <p:spPr>
          <a:xfrm>
            <a:off x="6705600" y="2438400"/>
            <a:ext cx="2209800" cy="3124200"/>
          </a:xfrm>
          <a:ln>
            <a:noFill/>
          </a:ln>
        </p:spPr>
        <p:txBody>
          <a:bodyPr/>
          <a:lstStyle>
            <a:lvl1pPr marL="0" indent="0">
              <a:defRPr sz="1200" b="1"/>
            </a:lvl1pPr>
          </a:lstStyle>
          <a:p>
            <a:pPr lvl="0"/>
            <a:r>
              <a:rPr lang="en-US"/>
              <a:t>Click to edit Master text styles</a:t>
            </a:r>
          </a:p>
        </p:txBody>
      </p:sp>
    </p:spTree>
    <p:extLst>
      <p:ext uri="{BB962C8B-B14F-4D97-AF65-F5344CB8AC3E}">
        <p14:creationId xmlns:p14="http://schemas.microsoft.com/office/powerpoint/2010/main" val="422990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5474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126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81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358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4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p:spPr>
        <p:txBody>
          <a:bodyPr anchor="b"/>
          <a:lstStyle>
            <a:lvl1pPr algn="l">
              <a:defRPr sz="1600" b="1">
                <a:latin typeface="+mn-lt"/>
              </a:defRPr>
            </a:lvl1pPr>
          </a:lstStyle>
          <a:p>
            <a:r>
              <a:rPr lang="en-US" dirty="0"/>
              <a:t>Click to edit Master title style</a:t>
            </a:r>
          </a:p>
        </p:txBody>
      </p:sp>
      <p:sp>
        <p:nvSpPr>
          <p:cNvPr id="3" name="Content Placeholder 2"/>
          <p:cNvSpPr>
            <a:spLocks noGrp="1"/>
          </p:cNvSpPr>
          <p:nvPr>
            <p:ph idx="1"/>
          </p:nvPr>
        </p:nvSpPr>
        <p:spPr>
          <a:xfrm>
            <a:off x="3575050" y="533400"/>
            <a:ext cx="5111750" cy="5791199"/>
          </a:xfrm>
        </p:spPr>
        <p:txBody>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648200"/>
          </a:xfrm>
        </p:spPr>
        <p:txBody>
          <a:bodyPr/>
          <a:lstStyle>
            <a:lvl1pPr marL="0" indent="0">
              <a:buNone/>
              <a:defRPr sz="16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430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A5963EA-835E-4A1B-8CC5-B4C1EA465A37}"/>
              </a:ext>
            </a:extLst>
          </p:cNvPr>
          <p:cNvSpPr>
            <a:spLocks noGrp="1"/>
          </p:cNvSpPr>
          <p:nvPr>
            <p:ph type="title"/>
          </p:nvPr>
        </p:nvSpPr>
        <p:spPr bwMode="auto">
          <a:xfrm>
            <a:off x="457200" y="5334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4556948-EDA3-456F-A920-3AF024B87343}"/>
              </a:ext>
            </a:extLst>
          </p:cNvPr>
          <p:cNvSpPr>
            <a:spLocks noGrp="1"/>
          </p:cNvSpPr>
          <p:nvPr>
            <p:ph type="body" idx="1"/>
          </p:nvPr>
        </p:nvSpPr>
        <p:spPr bwMode="auto">
          <a:xfrm>
            <a:off x="4572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70" r:id="rId4"/>
    <p:sldLayoutId id="2147483871" r:id="rId5"/>
    <p:sldLayoutId id="2147483872" r:id="rId6"/>
    <p:sldLayoutId id="2147483873" r:id="rId7"/>
    <p:sldLayoutId id="2147483874" r:id="rId8"/>
    <p:sldLayoutId id="2147483875" r:id="rId9"/>
    <p:sldLayoutId id="2147483876" r:id="rId10"/>
  </p:sldLayoutIdLst>
  <p:txStyles>
    <p:titleStyle>
      <a:lvl1pPr algn="ctr" defTabSz="457200" rtl="0" eaLnBrk="0" fontAlgn="base" hangingPunct="0">
        <a:spcBef>
          <a:spcPct val="0"/>
        </a:spcBef>
        <a:spcAft>
          <a:spcPct val="0"/>
        </a:spcAft>
        <a:defRPr sz="3200" kern="1200">
          <a:solidFill>
            <a:schemeClr val="tx1"/>
          </a:solidFill>
          <a:latin typeface="+mj-lt"/>
          <a:ea typeface="MS PGothic" panose="020B0600070205080204" pitchFamily="34" charset="-128"/>
          <a:cs typeface="ＭＳ Ｐゴシック" charset="-128"/>
        </a:defRPr>
      </a:lvl1pPr>
      <a:lvl2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2pPr>
      <a:lvl3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3pPr>
      <a:lvl4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4pPr>
      <a:lvl5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a:solidFill>
            <a:schemeClr val="tx1"/>
          </a:solidFill>
          <a:latin typeface="+mn-lt"/>
          <a:ea typeface="MS PGothic" panose="020B0600070205080204" pitchFamily="34" charset="-128"/>
          <a:cs typeface="ＭＳ Ｐゴシック" charset="-128"/>
        </a:defRPr>
      </a:lvl1pPr>
      <a:lvl2pPr marL="228600" indent="-228600" algn="l" defTabSz="457200" rtl="0" eaLnBrk="0" fontAlgn="base" hangingPunct="0">
        <a:spcBef>
          <a:spcPct val="20000"/>
        </a:spcBef>
        <a:spcAft>
          <a:spcPct val="0"/>
        </a:spcAft>
        <a:buSzPct val="115000"/>
        <a:buFont typeface="Arial" panose="020B0604020202020204" pitchFamily="34" charset="0"/>
        <a:buChar char="•"/>
        <a:defRPr sz="1600" kern="1200">
          <a:solidFill>
            <a:schemeClr val="tx1"/>
          </a:solidFill>
          <a:latin typeface="+mn-lt"/>
          <a:ea typeface="MS PGothic" panose="020B0600070205080204" pitchFamily="34" charset="-128"/>
          <a:cs typeface="+mn-cs"/>
        </a:defRPr>
      </a:lvl2pPr>
      <a:lvl3pPr marL="457200" indent="-228600" algn="l" defTabSz="457200" rtl="0" eaLnBrk="0" fontAlgn="base" hangingPunct="0">
        <a:spcBef>
          <a:spcPct val="20000"/>
        </a:spcBef>
        <a:spcAft>
          <a:spcPct val="0"/>
        </a:spcAft>
        <a:buSzPct val="85000"/>
        <a:buFont typeface="Courier New" panose="02070309020205020404" pitchFamily="49" charset="0"/>
        <a:buChar char="o"/>
        <a:defRPr sz="1600" kern="1200">
          <a:solidFill>
            <a:schemeClr val="tx1"/>
          </a:solidFill>
          <a:latin typeface="+mn-lt"/>
          <a:ea typeface="MS PGothic" panose="020B0600070205080204" pitchFamily="34" charset="-128"/>
          <a:cs typeface="+mn-cs"/>
        </a:defRPr>
      </a:lvl3pPr>
      <a:lvl4pPr marL="6858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S PGothic" panose="020B0600070205080204" pitchFamily="34" charset="-128"/>
          <a:cs typeface="+mn-cs"/>
        </a:defRPr>
      </a:lvl4pPr>
      <a:lvl5pPr marL="9144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hadoop.apache.org/" TargetMode="Externa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hadoop.apache.org/docs/current/hadoop-yarn/hadoop-yarn-site/YAR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hadoop.apache.org/docs/current/hadoop-yarn/hadoop-yarn-site/YAR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hbase.apache.org/" TargetMode="External"/><Relationship Id="rId13" Type="http://schemas.openxmlformats.org/officeDocument/2006/relationships/hyperlink" Target="http://tez.incubator.apache.org/" TargetMode="External"/><Relationship Id="rId3" Type="http://schemas.openxmlformats.org/officeDocument/2006/relationships/hyperlink" Target="http://hadoop.apache.org/" TargetMode="External"/><Relationship Id="rId7" Type="http://schemas.openxmlformats.org/officeDocument/2006/relationships/hyperlink" Target="http://incubator.apache.org/chukwa/" TargetMode="External"/><Relationship Id="rId12" Type="http://schemas.openxmlformats.org/officeDocument/2006/relationships/hyperlink" Target="http://spark.incubator.apache.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cassandra.apache.org/" TargetMode="External"/><Relationship Id="rId11" Type="http://schemas.openxmlformats.org/officeDocument/2006/relationships/hyperlink" Target="http://pig.apache.org/" TargetMode="External"/><Relationship Id="rId5" Type="http://schemas.openxmlformats.org/officeDocument/2006/relationships/hyperlink" Target="http://avro.apache.org/" TargetMode="External"/><Relationship Id="rId10" Type="http://schemas.openxmlformats.org/officeDocument/2006/relationships/hyperlink" Target="http://mahout.apache.org/" TargetMode="External"/><Relationship Id="rId4" Type="http://schemas.openxmlformats.org/officeDocument/2006/relationships/hyperlink" Target="http://incubator.apache.org/ambari/" TargetMode="External"/><Relationship Id="rId9" Type="http://schemas.openxmlformats.org/officeDocument/2006/relationships/hyperlink" Target="http://hive.apache.org/" TargetMode="External"/><Relationship Id="rId14" Type="http://schemas.openxmlformats.org/officeDocument/2006/relationships/hyperlink" Target="http://zookeeper.apache.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oogle.com/drawing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19966E-ED3F-44DA-8583-93F84946982C}"/>
              </a:ext>
            </a:extLst>
          </p:cNvPr>
          <p:cNvPicPr>
            <a:picLocks noChangeAspect="1"/>
          </p:cNvPicPr>
          <p:nvPr/>
        </p:nvPicPr>
        <p:blipFill>
          <a:blip r:embed="rId2"/>
          <a:stretch>
            <a:fillRect/>
          </a:stretch>
        </p:blipFill>
        <p:spPr>
          <a:xfrm>
            <a:off x="7304088" y="406681"/>
            <a:ext cx="1143000" cy="1143000"/>
          </a:xfrm>
          <a:prstGeom prst="rect">
            <a:avLst/>
          </a:prstGeom>
        </p:spPr>
      </p:pic>
      <p:sp>
        <p:nvSpPr>
          <p:cNvPr id="5121" name="Subtitle 2">
            <a:extLst>
              <a:ext uri="{FF2B5EF4-FFF2-40B4-BE49-F238E27FC236}">
                <a16:creationId xmlns:a16="http://schemas.microsoft.com/office/drawing/2014/main" id="{2A0A2AF9-6DB1-4051-8FE2-8A3E61C352E3}"/>
              </a:ext>
            </a:extLst>
          </p:cNvPr>
          <p:cNvSpPr>
            <a:spLocks noGrp="1"/>
          </p:cNvSpPr>
          <p:nvPr>
            <p:ph type="subTitle" idx="1"/>
          </p:nvPr>
        </p:nvSpPr>
        <p:spPr/>
        <p:txBody>
          <a:bodyPr/>
          <a:lstStyle/>
          <a:p>
            <a:pPr eaLnBrk="1" hangingPunct="1"/>
            <a:r>
              <a:rPr lang="en-US" altLang="en-US">
                <a:latin typeface="Frutiger 55 Roman" charset="0"/>
              </a:rPr>
              <a:t> </a:t>
            </a:r>
          </a:p>
        </p:txBody>
      </p:sp>
      <p:sp>
        <p:nvSpPr>
          <p:cNvPr id="5122" name="Subtitle 2">
            <a:extLst>
              <a:ext uri="{FF2B5EF4-FFF2-40B4-BE49-F238E27FC236}">
                <a16:creationId xmlns:a16="http://schemas.microsoft.com/office/drawing/2014/main" id="{3BF14A20-C1C8-4E19-9BF7-11671F748802}"/>
              </a:ext>
            </a:extLst>
          </p:cNvPr>
          <p:cNvSpPr txBox="1">
            <a:spLocks/>
          </p:cNvSpPr>
          <p:nvPr/>
        </p:nvSpPr>
        <p:spPr bwMode="auto">
          <a:xfrm>
            <a:off x="307975" y="4953000"/>
            <a:ext cx="84550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r>
              <a:rPr lang="en-US" altLang="en-US" dirty="0">
                <a:solidFill>
                  <a:srgbClr val="FFFFFF"/>
                </a:solidFill>
                <a:latin typeface="Frutiger 55 Roman" charset="0"/>
              </a:rPr>
              <a:t> Lesson 1: Introduction to Cloud Technologies</a:t>
            </a:r>
          </a:p>
        </p:txBody>
      </p:sp>
      <p:sp>
        <p:nvSpPr>
          <p:cNvPr id="5123" name="Title 3">
            <a:extLst>
              <a:ext uri="{FF2B5EF4-FFF2-40B4-BE49-F238E27FC236}">
                <a16:creationId xmlns:a16="http://schemas.microsoft.com/office/drawing/2014/main" id="{9D34E30C-2F63-4F92-88BE-0308D7B9B3C2}"/>
              </a:ext>
            </a:extLst>
          </p:cNvPr>
          <p:cNvSpPr>
            <a:spLocks noGrp="1"/>
          </p:cNvSpPr>
          <p:nvPr>
            <p:ph type="ctrTitle"/>
          </p:nvPr>
        </p:nvSpPr>
        <p:spPr>
          <a:xfrm>
            <a:off x="307975" y="3101975"/>
            <a:ext cx="8455025" cy="1470025"/>
          </a:xfrm>
        </p:spPr>
        <p:txBody>
          <a:bodyPr/>
          <a:lstStyle/>
          <a:p>
            <a:r>
              <a:rPr lang="en-US" altLang="en-US" dirty="0"/>
              <a:t>Hacking 200</a:t>
            </a:r>
          </a:p>
        </p:txBody>
      </p:sp>
      <p:sp>
        <p:nvSpPr>
          <p:cNvPr id="5124" name="TextBox 5">
            <a:extLst>
              <a:ext uri="{FF2B5EF4-FFF2-40B4-BE49-F238E27FC236}">
                <a16:creationId xmlns:a16="http://schemas.microsoft.com/office/drawing/2014/main" id="{6FCE397B-955F-4CE0-ABAE-B5BF9264956D}"/>
              </a:ext>
            </a:extLst>
          </p:cNvPr>
          <p:cNvSpPr txBox="1">
            <a:spLocks noChangeArrowheads="1"/>
          </p:cNvSpPr>
          <p:nvPr/>
        </p:nvSpPr>
        <p:spPr bwMode="auto">
          <a:xfrm>
            <a:off x="5257800" y="762000"/>
            <a:ext cx="3124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p>
          <a:p>
            <a:pPr algn="ctr" eaLnBrk="1" hangingPunct="1"/>
            <a:endParaRPr lang="en-US" altLang="en-US" sz="1800"/>
          </a:p>
          <a:p>
            <a:pPr algn="ctr" eaLnBrk="1" hangingPunct="1"/>
            <a:endParaRPr lang="en-US" altLang="en-US" sz="1800"/>
          </a:p>
          <a:p>
            <a:pPr algn="ctr" eaLnBrk="1" hangingPunct="1"/>
            <a:endParaRPr lang="en-US" altLang="en-US" sz="1800"/>
          </a:p>
          <a:p>
            <a:pPr algn="ctr" eaLnBrk="1" hangingPunct="1"/>
            <a:endParaRPr lang="en-US" altLang="en-US" sz="1800"/>
          </a:p>
          <a:p>
            <a:pPr algn="ctr" eaLnBrk="1" hangingPunct="1"/>
            <a:endParaRPr lang="en-US" altLang="en-US" sz="1800"/>
          </a:p>
          <a:p>
            <a:pPr algn="ctr" eaLnBrk="1" hangingPunct="1"/>
            <a:endParaRPr lang="en-US" altLang="en-US" sz="1800"/>
          </a:p>
          <a:p>
            <a:pPr algn="ctr" eaLnBrk="1" hangingPunct="1"/>
            <a:endParaRPr lang="en-US"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6111-892C-46D7-9958-CB357C1FDF99}"/>
              </a:ext>
            </a:extLst>
          </p:cNvPr>
          <p:cNvSpPr>
            <a:spLocks noGrp="1"/>
          </p:cNvSpPr>
          <p:nvPr>
            <p:ph type="title"/>
          </p:nvPr>
        </p:nvSpPr>
        <p:spPr/>
        <p:txBody>
          <a:bodyPr/>
          <a:lstStyle/>
          <a:p>
            <a:r>
              <a:rPr lang="en-US" dirty="0"/>
              <a:t>What is “cloud”?</a:t>
            </a:r>
          </a:p>
        </p:txBody>
      </p:sp>
      <p:sp>
        <p:nvSpPr>
          <p:cNvPr id="3" name="Content Placeholder 2">
            <a:extLst>
              <a:ext uri="{FF2B5EF4-FFF2-40B4-BE49-F238E27FC236}">
                <a16:creationId xmlns:a16="http://schemas.microsoft.com/office/drawing/2014/main" id="{5EF3F231-D5B9-421C-8AC3-0D110A1F2EC1}"/>
              </a:ext>
            </a:extLst>
          </p:cNvPr>
          <p:cNvSpPr>
            <a:spLocks noGrp="1"/>
          </p:cNvSpPr>
          <p:nvPr>
            <p:ph idx="1"/>
          </p:nvPr>
        </p:nvSpPr>
        <p:spPr/>
        <p:txBody>
          <a:bodyPr/>
          <a:lstStyle/>
          <a:p>
            <a:r>
              <a:rPr lang="en-US" sz="1800" dirty="0"/>
              <a:t>Very large term but also very over loaded. </a:t>
            </a:r>
          </a:p>
          <a:p>
            <a:r>
              <a:rPr lang="en-US" sz="1800" dirty="0"/>
              <a:t>Most people mean “cloud </a:t>
            </a:r>
            <a:r>
              <a:rPr lang="en-US" sz="1800" i="1" dirty="0"/>
              <a:t>computing</a:t>
            </a:r>
            <a:r>
              <a:rPr lang="en-US" sz="1800" dirty="0"/>
              <a:t>” but you never hear the “computing” part.</a:t>
            </a:r>
          </a:p>
          <a:p>
            <a:endParaRPr lang="en-US" sz="1800" dirty="0"/>
          </a:p>
          <a:p>
            <a:r>
              <a:rPr lang="en-US" sz="1800" dirty="0"/>
              <a:t>Being able to do computing over a network (</a:t>
            </a:r>
            <a:r>
              <a:rPr lang="en-US" sz="1800" i="1" dirty="0"/>
              <a:t>will go into more depth in lesson 3</a:t>
            </a:r>
            <a:r>
              <a:rPr lang="en-US" sz="1800" dirty="0"/>
              <a:t>)</a:t>
            </a:r>
          </a:p>
          <a:p>
            <a:pPr>
              <a:buFontTx/>
              <a:buChar char="-"/>
            </a:pPr>
            <a:endParaRPr lang="en-US" dirty="0"/>
          </a:p>
          <a:p>
            <a:pPr marL="0" indent="0"/>
            <a:endParaRPr lang="en-US" dirty="0"/>
          </a:p>
        </p:txBody>
      </p:sp>
      <p:grpSp>
        <p:nvGrpSpPr>
          <p:cNvPr id="4" name="Group 3">
            <a:extLst>
              <a:ext uri="{FF2B5EF4-FFF2-40B4-BE49-F238E27FC236}">
                <a16:creationId xmlns:a16="http://schemas.microsoft.com/office/drawing/2014/main" id="{88890887-57F1-461F-8926-6664CF160537}"/>
              </a:ext>
            </a:extLst>
          </p:cNvPr>
          <p:cNvGrpSpPr/>
          <p:nvPr/>
        </p:nvGrpSpPr>
        <p:grpSpPr>
          <a:xfrm>
            <a:off x="2275876" y="3069056"/>
            <a:ext cx="4592248" cy="719888"/>
            <a:chOff x="0" y="0"/>
            <a:chExt cx="6122997" cy="959850"/>
          </a:xfrm>
        </p:grpSpPr>
        <p:sp>
          <p:nvSpPr>
            <p:cNvPr id="5" name="Rectangle 4">
              <a:extLst>
                <a:ext uri="{FF2B5EF4-FFF2-40B4-BE49-F238E27FC236}">
                  <a16:creationId xmlns:a16="http://schemas.microsoft.com/office/drawing/2014/main" id="{776B9745-931C-421D-B463-A852E66E94C8}"/>
                </a:ext>
              </a:extLst>
            </p:cNvPr>
            <p:cNvSpPr/>
            <p:nvPr/>
          </p:nvSpPr>
          <p:spPr>
            <a:xfrm>
              <a:off x="0" y="0"/>
              <a:ext cx="6122997" cy="95985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6" name="TextBox 20">
              <a:extLst>
                <a:ext uri="{FF2B5EF4-FFF2-40B4-BE49-F238E27FC236}">
                  <a16:creationId xmlns:a16="http://schemas.microsoft.com/office/drawing/2014/main" id="{DFEAACC2-B884-4F56-9D4F-69299011586B}"/>
                </a:ext>
              </a:extLst>
            </p:cNvPr>
            <p:cNvSpPr txBox="1"/>
            <p:nvPr/>
          </p:nvSpPr>
          <p:spPr>
            <a:xfrm>
              <a:off x="0" y="0"/>
              <a:ext cx="6122997" cy="959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800100">
                <a:lnSpc>
                  <a:spcPct val="90000"/>
                </a:lnSpc>
                <a:spcBef>
                  <a:spcPct val="0"/>
                </a:spcBef>
                <a:spcAft>
                  <a:spcPct val="35000"/>
                </a:spcAft>
              </a:pPr>
              <a:r>
                <a:rPr lang="en-US" dirty="0"/>
                <a:t>Software as a Service - SaaS</a:t>
              </a:r>
            </a:p>
            <a:p>
              <a:pPr algn="ctr" defTabSz="800100">
                <a:lnSpc>
                  <a:spcPct val="90000"/>
                </a:lnSpc>
                <a:spcBef>
                  <a:spcPct val="0"/>
                </a:spcBef>
                <a:spcAft>
                  <a:spcPct val="35000"/>
                </a:spcAft>
              </a:pPr>
              <a:r>
                <a:rPr lang="en-US" dirty="0"/>
                <a:t>(Office, CRM, CMS,...)</a:t>
              </a:r>
            </a:p>
          </p:txBody>
        </p:sp>
      </p:grpSp>
      <p:grpSp>
        <p:nvGrpSpPr>
          <p:cNvPr id="14" name="Group 13">
            <a:extLst>
              <a:ext uri="{FF2B5EF4-FFF2-40B4-BE49-F238E27FC236}">
                <a16:creationId xmlns:a16="http://schemas.microsoft.com/office/drawing/2014/main" id="{31F74158-2C17-437F-854B-38654617D7DB}"/>
              </a:ext>
            </a:extLst>
          </p:cNvPr>
          <p:cNvGrpSpPr/>
          <p:nvPr/>
        </p:nvGrpSpPr>
        <p:grpSpPr>
          <a:xfrm>
            <a:off x="2253222" y="3929009"/>
            <a:ext cx="4592248" cy="719888"/>
            <a:chOff x="0" y="0"/>
            <a:chExt cx="6122997" cy="959850"/>
          </a:xfrm>
        </p:grpSpPr>
        <p:sp>
          <p:nvSpPr>
            <p:cNvPr id="15" name="Rectangle 14">
              <a:extLst>
                <a:ext uri="{FF2B5EF4-FFF2-40B4-BE49-F238E27FC236}">
                  <a16:creationId xmlns:a16="http://schemas.microsoft.com/office/drawing/2014/main" id="{2F67F2C9-D90E-4781-9EF0-C35C2AFF5639}"/>
                </a:ext>
              </a:extLst>
            </p:cNvPr>
            <p:cNvSpPr/>
            <p:nvPr/>
          </p:nvSpPr>
          <p:spPr>
            <a:xfrm>
              <a:off x="0" y="0"/>
              <a:ext cx="6122997" cy="95985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EEED64C9-B6DC-420A-89BF-B754CCF4D10F}"/>
                </a:ext>
              </a:extLst>
            </p:cNvPr>
            <p:cNvSpPr txBox="1"/>
            <p:nvPr/>
          </p:nvSpPr>
          <p:spPr>
            <a:xfrm>
              <a:off x="0" y="0"/>
              <a:ext cx="6122997" cy="959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800100">
                <a:lnSpc>
                  <a:spcPct val="90000"/>
                </a:lnSpc>
                <a:spcBef>
                  <a:spcPct val="0"/>
                </a:spcBef>
                <a:spcAft>
                  <a:spcPct val="35000"/>
                </a:spcAft>
              </a:pPr>
              <a:r>
                <a:rPr lang="en-US" dirty="0"/>
                <a:t>Platform as a Service - PaaS</a:t>
              </a:r>
            </a:p>
            <a:p>
              <a:pPr algn="ctr" defTabSz="800100">
                <a:lnSpc>
                  <a:spcPct val="90000"/>
                </a:lnSpc>
                <a:spcBef>
                  <a:spcPct val="0"/>
                </a:spcBef>
                <a:spcAft>
                  <a:spcPct val="35000"/>
                </a:spcAft>
              </a:pPr>
              <a:r>
                <a:rPr lang="en-US" dirty="0"/>
                <a:t>(Web Server, </a:t>
              </a:r>
              <a:r>
                <a:rPr lang="en-US" u="sng" dirty="0"/>
                <a:t>Hadoop</a:t>
              </a:r>
              <a:r>
                <a:rPr lang="en-US" dirty="0"/>
                <a:t>, Database,..)</a:t>
              </a:r>
            </a:p>
          </p:txBody>
        </p:sp>
      </p:grpSp>
      <p:grpSp>
        <p:nvGrpSpPr>
          <p:cNvPr id="17" name="Group 16">
            <a:extLst>
              <a:ext uri="{FF2B5EF4-FFF2-40B4-BE49-F238E27FC236}">
                <a16:creationId xmlns:a16="http://schemas.microsoft.com/office/drawing/2014/main" id="{6DA88C6E-FF1D-4131-A961-173B159B7230}"/>
              </a:ext>
            </a:extLst>
          </p:cNvPr>
          <p:cNvGrpSpPr/>
          <p:nvPr/>
        </p:nvGrpSpPr>
        <p:grpSpPr>
          <a:xfrm>
            <a:off x="2253222" y="4788962"/>
            <a:ext cx="4592248" cy="719888"/>
            <a:chOff x="0" y="0"/>
            <a:chExt cx="6122997" cy="959850"/>
          </a:xfrm>
        </p:grpSpPr>
        <p:sp>
          <p:nvSpPr>
            <p:cNvPr id="18" name="Rectangle 17">
              <a:extLst>
                <a:ext uri="{FF2B5EF4-FFF2-40B4-BE49-F238E27FC236}">
                  <a16:creationId xmlns:a16="http://schemas.microsoft.com/office/drawing/2014/main" id="{C0466D32-BB78-4699-8C94-1DB29954B35F}"/>
                </a:ext>
              </a:extLst>
            </p:cNvPr>
            <p:cNvSpPr/>
            <p:nvPr/>
          </p:nvSpPr>
          <p:spPr>
            <a:xfrm>
              <a:off x="0" y="0"/>
              <a:ext cx="6122997" cy="95985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C5C62AC5-90E3-4FE2-A4D9-6DD21CE1536B}"/>
                </a:ext>
              </a:extLst>
            </p:cNvPr>
            <p:cNvSpPr txBox="1"/>
            <p:nvPr/>
          </p:nvSpPr>
          <p:spPr>
            <a:xfrm>
              <a:off x="0" y="0"/>
              <a:ext cx="6122997" cy="959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800100">
                <a:lnSpc>
                  <a:spcPct val="90000"/>
                </a:lnSpc>
                <a:spcBef>
                  <a:spcPct val="0"/>
                </a:spcBef>
                <a:spcAft>
                  <a:spcPct val="35000"/>
                </a:spcAft>
              </a:pPr>
              <a:r>
                <a:rPr lang="en-US" dirty="0"/>
                <a:t>Infrastructure as a Service  - IaaS</a:t>
              </a:r>
            </a:p>
            <a:p>
              <a:pPr algn="ctr" defTabSz="800100">
                <a:lnSpc>
                  <a:spcPct val="90000"/>
                </a:lnSpc>
                <a:spcBef>
                  <a:spcPct val="0"/>
                </a:spcBef>
                <a:spcAft>
                  <a:spcPct val="35000"/>
                </a:spcAft>
              </a:pPr>
              <a:r>
                <a:rPr lang="en-US" dirty="0"/>
                <a:t>(Servers, VMs, Basic Storage,..)</a:t>
              </a:r>
            </a:p>
          </p:txBody>
        </p:sp>
      </p:grpSp>
    </p:spTree>
    <p:extLst>
      <p:ext uri="{BB962C8B-B14F-4D97-AF65-F5344CB8AC3E}">
        <p14:creationId xmlns:p14="http://schemas.microsoft.com/office/powerpoint/2010/main" val="108534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11AC-DC80-469B-A1EF-3050E085B3DE}"/>
              </a:ext>
            </a:extLst>
          </p:cNvPr>
          <p:cNvSpPr>
            <a:spLocks noGrp="1"/>
          </p:cNvSpPr>
          <p:nvPr>
            <p:ph type="title"/>
          </p:nvPr>
        </p:nvSpPr>
        <p:spPr/>
        <p:txBody>
          <a:bodyPr/>
          <a:lstStyle/>
          <a:p>
            <a:r>
              <a:rPr lang="en-US" dirty="0"/>
              <a:t>Why talk about cloud specifically?</a:t>
            </a:r>
          </a:p>
        </p:txBody>
      </p:sp>
      <p:sp>
        <p:nvSpPr>
          <p:cNvPr id="3" name="Content Placeholder 2">
            <a:extLst>
              <a:ext uri="{FF2B5EF4-FFF2-40B4-BE49-F238E27FC236}">
                <a16:creationId xmlns:a16="http://schemas.microsoft.com/office/drawing/2014/main" id="{5C89F758-C092-4AF8-BBAD-0D9F1D27B173}"/>
              </a:ext>
            </a:extLst>
          </p:cNvPr>
          <p:cNvSpPr>
            <a:spLocks noGrp="1"/>
          </p:cNvSpPr>
          <p:nvPr>
            <p:ph idx="1"/>
          </p:nvPr>
        </p:nvSpPr>
        <p:spPr/>
        <p:txBody>
          <a:bodyPr/>
          <a:lstStyle/>
          <a:p>
            <a:pPr>
              <a:buAutoNum type="arabicParenR"/>
            </a:pPr>
            <a:r>
              <a:rPr lang="en-US" dirty="0"/>
              <a:t>Very relevant to the industry today</a:t>
            </a:r>
          </a:p>
          <a:p>
            <a:pPr marL="0" indent="0"/>
            <a:r>
              <a:rPr lang="en-US" dirty="0"/>
              <a:t>Also</a:t>
            </a:r>
          </a:p>
        </p:txBody>
      </p:sp>
      <p:sp>
        <p:nvSpPr>
          <p:cNvPr id="4" name="Rectangle 3">
            <a:extLst>
              <a:ext uri="{FF2B5EF4-FFF2-40B4-BE49-F238E27FC236}">
                <a16:creationId xmlns:a16="http://schemas.microsoft.com/office/drawing/2014/main" id="{E140DD41-3B81-49B2-83C5-F3163F29967E}"/>
              </a:ext>
            </a:extLst>
          </p:cNvPr>
          <p:cNvSpPr/>
          <p:nvPr/>
        </p:nvSpPr>
        <p:spPr>
          <a:xfrm>
            <a:off x="8238" y="2057400"/>
            <a:ext cx="4572000" cy="2308324"/>
          </a:xfrm>
          <a:prstGeom prst="rect">
            <a:avLst/>
          </a:prstGeom>
        </p:spPr>
        <p:txBody>
          <a:bodyPr>
            <a:spAutoFit/>
          </a:bodyPr>
          <a:lstStyle/>
          <a:p>
            <a:pPr lvl="1"/>
            <a:r>
              <a:rPr lang="en-US" u="sng" dirty="0" err="1"/>
              <a:t>Pentesting</a:t>
            </a:r>
            <a:r>
              <a:rPr lang="en-US" u="sng" dirty="0"/>
              <a:t> </a:t>
            </a:r>
            <a:r>
              <a:rPr lang="en-US" u="sng" dirty="0" err="1"/>
              <a:t>Proccess</a:t>
            </a:r>
            <a:r>
              <a:rPr lang="en-US" u="sng" dirty="0"/>
              <a:t>:</a:t>
            </a:r>
          </a:p>
          <a:p>
            <a:pPr lvl="1">
              <a:buFont typeface="+mj-lt"/>
              <a:buAutoNum type="arabicPeriod"/>
            </a:pPr>
            <a:r>
              <a:rPr lang="en-US" dirty="0"/>
              <a:t>Pre-engagement interactions</a:t>
            </a:r>
          </a:p>
          <a:p>
            <a:pPr lvl="1">
              <a:buFont typeface="+mj-lt"/>
              <a:buAutoNum type="arabicPeriod"/>
            </a:pPr>
            <a:r>
              <a:rPr lang="en-US" dirty="0">
                <a:highlight>
                  <a:srgbClr val="FFFF00"/>
                </a:highlight>
              </a:rPr>
              <a:t>Intelligence gathering</a:t>
            </a:r>
          </a:p>
          <a:p>
            <a:pPr lvl="1">
              <a:buFont typeface="+mj-lt"/>
              <a:buAutoNum type="arabicPeriod"/>
            </a:pPr>
            <a:r>
              <a:rPr lang="en-US" dirty="0">
                <a:highlight>
                  <a:srgbClr val="FFFF00"/>
                </a:highlight>
              </a:rPr>
              <a:t>Threat modeling</a:t>
            </a:r>
          </a:p>
          <a:p>
            <a:pPr lvl="1">
              <a:buFont typeface="+mj-lt"/>
              <a:buAutoNum type="arabicPeriod"/>
            </a:pPr>
            <a:r>
              <a:rPr lang="en-US" dirty="0"/>
              <a:t>Vulnerability analysis</a:t>
            </a:r>
          </a:p>
          <a:p>
            <a:pPr lvl="1">
              <a:buFont typeface="+mj-lt"/>
              <a:buAutoNum type="arabicPeriod"/>
            </a:pPr>
            <a:r>
              <a:rPr lang="en-US" dirty="0"/>
              <a:t>Exploitation</a:t>
            </a:r>
          </a:p>
          <a:p>
            <a:pPr lvl="1">
              <a:buFont typeface="+mj-lt"/>
              <a:buAutoNum type="arabicPeriod"/>
            </a:pPr>
            <a:r>
              <a:rPr lang="en-US" dirty="0"/>
              <a:t>Post exploitation</a:t>
            </a:r>
          </a:p>
          <a:p>
            <a:pPr lvl="1">
              <a:buFont typeface="+mj-lt"/>
              <a:buAutoNum type="arabicPeriod"/>
            </a:pPr>
            <a:r>
              <a:rPr lang="en-US" dirty="0"/>
              <a:t>Reporting</a:t>
            </a:r>
          </a:p>
        </p:txBody>
      </p:sp>
      <p:sp>
        <p:nvSpPr>
          <p:cNvPr id="5" name="Rectangle 4">
            <a:extLst>
              <a:ext uri="{FF2B5EF4-FFF2-40B4-BE49-F238E27FC236}">
                <a16:creationId xmlns:a16="http://schemas.microsoft.com/office/drawing/2014/main" id="{2250FC0B-4D7F-444A-9BBA-4129FB12CC91}"/>
              </a:ext>
            </a:extLst>
          </p:cNvPr>
          <p:cNvSpPr/>
          <p:nvPr/>
        </p:nvSpPr>
        <p:spPr>
          <a:xfrm>
            <a:off x="4131276" y="2057400"/>
            <a:ext cx="4572000" cy="2585323"/>
          </a:xfrm>
          <a:prstGeom prst="rect">
            <a:avLst/>
          </a:prstGeom>
        </p:spPr>
        <p:txBody>
          <a:bodyPr>
            <a:spAutoFit/>
          </a:bodyPr>
          <a:lstStyle/>
          <a:p>
            <a:pPr marL="0" lvl="1"/>
            <a:r>
              <a:rPr lang="en-US" u="sng" dirty="0"/>
              <a:t>What makes a good </a:t>
            </a:r>
            <a:r>
              <a:rPr lang="en-US" u="sng" dirty="0" err="1"/>
              <a:t>pentester</a:t>
            </a:r>
            <a:r>
              <a:rPr lang="en-US" u="sng" dirty="0"/>
              <a:t>:</a:t>
            </a:r>
          </a:p>
          <a:p>
            <a:pPr marL="342900" lvl="1" indent="-342900">
              <a:buFont typeface="+mj-lt"/>
              <a:buAutoNum type="arabicParenR"/>
            </a:pPr>
            <a:r>
              <a:rPr lang="en-US" b="1" dirty="0">
                <a:highlight>
                  <a:srgbClr val="FFFF00"/>
                </a:highlight>
              </a:rPr>
              <a:t>Mindset</a:t>
            </a:r>
            <a:r>
              <a:rPr lang="en-US" dirty="0"/>
              <a:t> - Strong attacker's mindset</a:t>
            </a:r>
          </a:p>
          <a:p>
            <a:pPr marL="342900" lvl="1" indent="-342900">
              <a:buFont typeface="+mj-lt"/>
              <a:buAutoNum type="arabicParenR"/>
            </a:pPr>
            <a:r>
              <a:rPr lang="en-US" b="1" dirty="0">
                <a:highlight>
                  <a:srgbClr val="FFFF00"/>
                </a:highlight>
              </a:rPr>
              <a:t>Perseverance</a:t>
            </a:r>
            <a:r>
              <a:rPr lang="en-US" dirty="0">
                <a:highlight>
                  <a:srgbClr val="FFFF00"/>
                </a:highlight>
              </a:rPr>
              <a:t> </a:t>
            </a:r>
            <a:r>
              <a:rPr lang="en-US" dirty="0"/>
              <a:t>– Ability to tread into the unknown and make sense of things</a:t>
            </a:r>
          </a:p>
          <a:p>
            <a:pPr marL="342900" lvl="1" indent="-342900">
              <a:buFont typeface="+mj-lt"/>
              <a:buAutoNum type="arabicParenR"/>
            </a:pPr>
            <a:r>
              <a:rPr lang="en-US" b="1" dirty="0">
                <a:highlight>
                  <a:srgbClr val="FFFF00"/>
                </a:highlight>
              </a:rPr>
              <a:t>Knowledge</a:t>
            </a:r>
            <a:r>
              <a:rPr lang="en-US" dirty="0">
                <a:highlight>
                  <a:srgbClr val="FFFF00"/>
                </a:highlight>
              </a:rPr>
              <a:t> </a:t>
            </a:r>
            <a:r>
              <a:rPr lang="en-US" dirty="0"/>
              <a:t>- Strong foundational knowledge of “everything”</a:t>
            </a:r>
          </a:p>
          <a:p>
            <a:pPr marL="342900" lvl="1" indent="-342900">
              <a:buFont typeface="+mj-lt"/>
              <a:buAutoNum type="arabicParenR"/>
            </a:pPr>
            <a:r>
              <a:rPr lang="en-US" b="1" dirty="0">
                <a:highlight>
                  <a:srgbClr val="FFFF00"/>
                </a:highlight>
              </a:rPr>
              <a:t>Threat Modeling </a:t>
            </a:r>
            <a:r>
              <a:rPr lang="en-US" dirty="0"/>
              <a:t>- Great at threat modeling, quickly consume and digest designs</a:t>
            </a:r>
          </a:p>
        </p:txBody>
      </p:sp>
      <p:sp>
        <p:nvSpPr>
          <p:cNvPr id="6" name="TextBox 5">
            <a:extLst>
              <a:ext uri="{FF2B5EF4-FFF2-40B4-BE49-F238E27FC236}">
                <a16:creationId xmlns:a16="http://schemas.microsoft.com/office/drawing/2014/main" id="{A83B5438-F3DB-4E62-A07B-4F57C1B0E46C}"/>
              </a:ext>
            </a:extLst>
          </p:cNvPr>
          <p:cNvSpPr txBox="1"/>
          <p:nvPr/>
        </p:nvSpPr>
        <p:spPr>
          <a:xfrm>
            <a:off x="914400" y="5334000"/>
            <a:ext cx="7543800" cy="646331"/>
          </a:xfrm>
          <a:prstGeom prst="rect">
            <a:avLst/>
          </a:prstGeom>
          <a:noFill/>
        </p:spPr>
        <p:txBody>
          <a:bodyPr wrap="square" rtlCol="0">
            <a:spAutoFit/>
          </a:bodyPr>
          <a:lstStyle/>
          <a:p>
            <a:r>
              <a:rPr lang="en-US" b="1" dirty="0"/>
              <a:t>First step: </a:t>
            </a:r>
            <a:r>
              <a:rPr lang="en-US" dirty="0"/>
              <a:t>Understand the original driving force, the original “</a:t>
            </a:r>
            <a:r>
              <a:rPr lang="en-US" i="1" dirty="0"/>
              <a:t>task</a:t>
            </a:r>
            <a:r>
              <a:rPr lang="en-US" dirty="0"/>
              <a:t>”, and design ancestor of the cloud ecosystem for the industry – “</a:t>
            </a:r>
            <a:r>
              <a:rPr lang="en-US" b="1" dirty="0"/>
              <a:t>big data</a:t>
            </a:r>
            <a:r>
              <a:rPr lang="en-US" dirty="0"/>
              <a:t>”</a:t>
            </a:r>
          </a:p>
        </p:txBody>
      </p:sp>
    </p:spTree>
    <p:extLst>
      <p:ext uri="{BB962C8B-B14F-4D97-AF65-F5344CB8AC3E}">
        <p14:creationId xmlns:p14="http://schemas.microsoft.com/office/powerpoint/2010/main" val="244543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2765-F7E6-421B-9BE0-CE6BC62BB031}"/>
              </a:ext>
            </a:extLst>
          </p:cNvPr>
          <p:cNvSpPr>
            <a:spLocks noGrp="1"/>
          </p:cNvSpPr>
          <p:nvPr>
            <p:ph type="title"/>
          </p:nvPr>
        </p:nvSpPr>
        <p:spPr/>
        <p:txBody>
          <a:bodyPr/>
          <a:lstStyle/>
          <a:p>
            <a:r>
              <a:rPr lang="en-US" dirty="0"/>
              <a:t>Why talk about cloud specifically? - continued</a:t>
            </a:r>
          </a:p>
        </p:txBody>
      </p:sp>
      <p:sp>
        <p:nvSpPr>
          <p:cNvPr id="3" name="Content Placeholder 2">
            <a:extLst>
              <a:ext uri="{FF2B5EF4-FFF2-40B4-BE49-F238E27FC236}">
                <a16:creationId xmlns:a16="http://schemas.microsoft.com/office/drawing/2014/main" id="{68EFEDB8-9A02-4BE3-8C93-DEF6BA38EE37}"/>
              </a:ext>
            </a:extLst>
          </p:cNvPr>
          <p:cNvSpPr>
            <a:spLocks noGrp="1"/>
          </p:cNvSpPr>
          <p:nvPr>
            <p:ph idx="1"/>
          </p:nvPr>
        </p:nvSpPr>
        <p:spPr/>
        <p:txBody>
          <a:bodyPr/>
          <a:lstStyle/>
          <a:p>
            <a:pPr marL="0" lvl="1"/>
            <a:r>
              <a:rPr lang="en-US" u="sng" dirty="0"/>
              <a:t>What makes a good </a:t>
            </a:r>
            <a:r>
              <a:rPr lang="en-US" u="sng" dirty="0" err="1"/>
              <a:t>pentester</a:t>
            </a:r>
            <a:r>
              <a:rPr lang="en-US" u="sng" dirty="0"/>
              <a:t>:</a:t>
            </a:r>
          </a:p>
          <a:p>
            <a:pPr marL="342900" lvl="1" indent="-342900">
              <a:buFont typeface="+mj-lt"/>
              <a:buAutoNum type="arabicParenR"/>
            </a:pPr>
            <a:r>
              <a:rPr lang="en-US" b="1" dirty="0">
                <a:highlight>
                  <a:srgbClr val="FFFF00"/>
                </a:highlight>
              </a:rPr>
              <a:t>Mindset</a:t>
            </a:r>
            <a:r>
              <a:rPr lang="en-US" dirty="0"/>
              <a:t> - Strong attacker's mindset</a:t>
            </a:r>
          </a:p>
          <a:p>
            <a:pPr marL="342900" lvl="1" indent="-342900">
              <a:buFont typeface="+mj-lt"/>
              <a:buAutoNum type="arabicParenR"/>
            </a:pPr>
            <a:r>
              <a:rPr lang="en-US" b="1" dirty="0">
                <a:highlight>
                  <a:srgbClr val="FFFF00"/>
                </a:highlight>
              </a:rPr>
              <a:t>Perseverance</a:t>
            </a:r>
            <a:r>
              <a:rPr lang="en-US" dirty="0">
                <a:highlight>
                  <a:srgbClr val="FFFF00"/>
                </a:highlight>
              </a:rPr>
              <a:t> </a:t>
            </a:r>
            <a:r>
              <a:rPr lang="en-US" dirty="0"/>
              <a:t>– Ability to tread into the unknown and make sense of things</a:t>
            </a:r>
          </a:p>
          <a:p>
            <a:pPr marL="342900" lvl="1" indent="-342900">
              <a:buFont typeface="+mj-lt"/>
              <a:buAutoNum type="arabicParenR"/>
            </a:pPr>
            <a:r>
              <a:rPr lang="en-US" b="1" dirty="0">
                <a:highlight>
                  <a:srgbClr val="FFFF00"/>
                </a:highlight>
              </a:rPr>
              <a:t>Knowledge</a:t>
            </a:r>
            <a:r>
              <a:rPr lang="en-US" dirty="0">
                <a:highlight>
                  <a:srgbClr val="FFFF00"/>
                </a:highlight>
              </a:rPr>
              <a:t> </a:t>
            </a:r>
            <a:r>
              <a:rPr lang="en-US" dirty="0"/>
              <a:t>- Strong foundational knowledge of “everything”</a:t>
            </a:r>
          </a:p>
          <a:p>
            <a:pPr marL="342900" lvl="1" indent="-342900">
              <a:buFont typeface="+mj-lt"/>
              <a:buAutoNum type="arabicParenR"/>
            </a:pPr>
            <a:r>
              <a:rPr lang="en-US" b="1" dirty="0">
                <a:highlight>
                  <a:srgbClr val="FFFF00"/>
                </a:highlight>
              </a:rPr>
              <a:t>Threat Modeling </a:t>
            </a:r>
            <a:r>
              <a:rPr lang="en-US" dirty="0"/>
              <a:t>- Great at threat modeling, quickly consume and digest designs</a:t>
            </a:r>
          </a:p>
          <a:p>
            <a:endParaRPr lang="en-US" i="1" dirty="0"/>
          </a:p>
          <a:p>
            <a:pPr algn="ctr"/>
            <a:endParaRPr lang="en-US" i="1" dirty="0"/>
          </a:p>
          <a:p>
            <a:pPr algn="ctr"/>
            <a:r>
              <a:rPr lang="en-US" b="1" i="1" dirty="0"/>
              <a:t>It is important to remember that technology changes constantly, what is “more” consistent are the concepts. Obtaining a firm grasp of the concepts makes you much more proficient in your lifelong job of always learning new technologies. </a:t>
            </a:r>
            <a:endParaRPr lang="en-US" b="1" dirty="0"/>
          </a:p>
          <a:p>
            <a:pPr algn="ctr"/>
            <a:endParaRPr lang="en-US" dirty="0"/>
          </a:p>
        </p:txBody>
      </p:sp>
    </p:spTree>
    <p:extLst>
      <p:ext uri="{BB962C8B-B14F-4D97-AF65-F5344CB8AC3E}">
        <p14:creationId xmlns:p14="http://schemas.microsoft.com/office/powerpoint/2010/main" val="65230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6D53-8590-4A26-B0FA-5BF2F4A18780}"/>
              </a:ext>
            </a:extLst>
          </p:cNvPr>
          <p:cNvSpPr>
            <a:spLocks noGrp="1"/>
          </p:cNvSpPr>
          <p:nvPr>
            <p:ph type="title"/>
          </p:nvPr>
        </p:nvSpPr>
        <p:spPr/>
        <p:txBody>
          <a:bodyPr/>
          <a:lstStyle/>
          <a:p>
            <a:r>
              <a:rPr lang="en-US" dirty="0"/>
              <a:t>History of Hosting -&gt; Cloud</a:t>
            </a:r>
          </a:p>
        </p:txBody>
      </p:sp>
      <p:sp>
        <p:nvSpPr>
          <p:cNvPr id="3" name="Content Placeholder 2">
            <a:extLst>
              <a:ext uri="{FF2B5EF4-FFF2-40B4-BE49-F238E27FC236}">
                <a16:creationId xmlns:a16="http://schemas.microsoft.com/office/drawing/2014/main" id="{6C419079-4DEB-4D39-9B6E-7927428CC77C}"/>
              </a:ext>
            </a:extLst>
          </p:cNvPr>
          <p:cNvSpPr>
            <a:spLocks noGrp="1"/>
          </p:cNvSpPr>
          <p:nvPr>
            <p:ph idx="1"/>
          </p:nvPr>
        </p:nvSpPr>
        <p:spPr/>
        <p:txBody>
          <a:bodyPr/>
          <a:lstStyle/>
          <a:p>
            <a:pPr lvl="1"/>
            <a:r>
              <a:rPr lang="en-US" sz="1200" dirty="0"/>
              <a:t>Traditional Hosting</a:t>
            </a:r>
          </a:p>
          <a:p>
            <a:pPr lvl="2"/>
            <a:r>
              <a:rPr lang="en-US" sz="1200" dirty="0"/>
              <a:t>Secured (depending on the type of OS that the service runs on).</a:t>
            </a:r>
          </a:p>
          <a:p>
            <a:pPr lvl="2"/>
            <a:r>
              <a:rPr lang="en-US" sz="1200" dirty="0"/>
              <a:t>Administration varied depending on the OS.</a:t>
            </a:r>
          </a:p>
          <a:p>
            <a:pPr lvl="2"/>
            <a:r>
              <a:rPr lang="en-US" sz="1200" dirty="0"/>
              <a:t>Dedicated or co-located: Full control over software and hardware components.  Required a physical racked server.  Typically allows for root or administrative access.</a:t>
            </a:r>
          </a:p>
          <a:p>
            <a:pPr lvl="2"/>
            <a:r>
              <a:rPr lang="en-US" sz="1200" dirty="0"/>
              <a:t>Shared hosts: Sometimes multiple applications and domains would run on the same physical server without any type of isolation.  Only the hosting admins would have root/admin access.</a:t>
            </a:r>
          </a:p>
          <a:p>
            <a:pPr lvl="1"/>
            <a:r>
              <a:rPr lang="en-US" sz="1200" dirty="0"/>
              <a:t>Virtual Private Server (VPS) Hosting / Infrastructure as a Service (IAAS)</a:t>
            </a:r>
          </a:p>
          <a:p>
            <a:pPr lvl="2"/>
            <a:r>
              <a:rPr lang="en-US" sz="1200" dirty="0"/>
              <a:t>Full control over the software with root/admin access.</a:t>
            </a:r>
          </a:p>
          <a:p>
            <a:pPr lvl="2"/>
            <a:r>
              <a:rPr lang="en-US" sz="1200" dirty="0"/>
              <a:t>No longer in control over the hardware.</a:t>
            </a:r>
          </a:p>
          <a:p>
            <a:pPr lvl="2"/>
            <a:r>
              <a:rPr lang="en-US" sz="1200" dirty="0"/>
              <a:t>Secured by the hosting provider, security for software up to customer.</a:t>
            </a:r>
          </a:p>
          <a:p>
            <a:pPr lvl="2"/>
            <a:r>
              <a:rPr lang="en-US" sz="1200" dirty="0"/>
              <a:t>Emulates a dedicated server.</a:t>
            </a:r>
          </a:p>
          <a:p>
            <a:pPr lvl="1"/>
            <a:r>
              <a:rPr lang="en-US" sz="1200" dirty="0"/>
              <a:t>Cloud Hosting / Platform as a Service (PAAS)</a:t>
            </a:r>
          </a:p>
          <a:p>
            <a:pPr lvl="2"/>
            <a:r>
              <a:rPr lang="en-US" sz="1200" dirty="0"/>
              <a:t>Full control over the software with root/admin access.</a:t>
            </a:r>
          </a:p>
          <a:p>
            <a:pPr lvl="2"/>
            <a:r>
              <a:rPr lang="en-US" sz="1200" dirty="0"/>
              <a:t>Infrastructure is secured by cloud provider, operating system and blow is meant to be secured by the tenant.</a:t>
            </a:r>
          </a:p>
          <a:p>
            <a:pPr lvl="2"/>
            <a:r>
              <a:rPr lang="en-US" sz="1200" dirty="0"/>
              <a:t>Use of virtualization and shared tenancy on the same physical host; isolation provided by the virtualization software.</a:t>
            </a:r>
          </a:p>
          <a:p>
            <a:pPr lvl="2"/>
            <a:r>
              <a:rPr lang="en-US" sz="1200" dirty="0"/>
              <a:t>Easily scale resources to meet demands of users.</a:t>
            </a:r>
          </a:p>
          <a:p>
            <a:pPr lvl="3"/>
            <a:r>
              <a:rPr lang="en-US" sz="1200" dirty="0"/>
              <a:t>Horizontally – Bigger hardware, more VCPUs, more memory.</a:t>
            </a:r>
          </a:p>
          <a:p>
            <a:pPr lvl="3"/>
            <a:r>
              <a:rPr lang="en-US" sz="1200" dirty="0"/>
              <a:t>Vertically – Distribute load across multiple servers to maintain high availability.</a:t>
            </a:r>
          </a:p>
          <a:p>
            <a:pPr lvl="2"/>
            <a:r>
              <a:rPr lang="en-US" sz="1200" dirty="0"/>
              <a:t>Managed services like databases, email, messaging queues, workflow, artificial intelligence.</a:t>
            </a:r>
          </a:p>
        </p:txBody>
      </p:sp>
    </p:spTree>
    <p:extLst>
      <p:ext uri="{BB962C8B-B14F-4D97-AF65-F5344CB8AC3E}">
        <p14:creationId xmlns:p14="http://schemas.microsoft.com/office/powerpoint/2010/main" val="370072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lstStyle/>
          <a:p>
            <a:r>
              <a:rPr lang="en-US" dirty="0"/>
              <a:t>Technology allowing the processing of “big data” close to magical, but still not magic.</a:t>
            </a:r>
          </a:p>
          <a:p>
            <a:endParaRPr lang="en-US" dirty="0"/>
          </a:p>
          <a:p>
            <a:pPr marL="0" indent="0">
              <a:buNone/>
            </a:pPr>
            <a:r>
              <a:rPr lang="en-US" dirty="0"/>
              <a:t>2 main “big data” questions today:</a:t>
            </a:r>
          </a:p>
          <a:p>
            <a:pPr>
              <a:buFont typeface="+mj-lt"/>
              <a:buAutoNum type="arabicPeriod"/>
            </a:pPr>
            <a:r>
              <a:rPr lang="en-US" dirty="0"/>
              <a:t>How do you </a:t>
            </a:r>
            <a:r>
              <a:rPr lang="en-US" u="sng" dirty="0"/>
              <a:t>store</a:t>
            </a:r>
            <a:r>
              <a:rPr lang="en-US" dirty="0"/>
              <a:t> giant amounts of data? </a:t>
            </a:r>
          </a:p>
          <a:p>
            <a:pPr>
              <a:buFont typeface="+mj-lt"/>
              <a:buAutoNum type="arabicPeriod"/>
            </a:pPr>
            <a:r>
              <a:rPr lang="en-US" dirty="0"/>
              <a:t>How do you </a:t>
            </a:r>
            <a:r>
              <a:rPr lang="en-US" u="sng" dirty="0"/>
              <a:t>analyze</a:t>
            </a:r>
            <a:r>
              <a:rPr lang="en-US" dirty="0"/>
              <a:t> giant amounts of data?</a:t>
            </a:r>
          </a:p>
        </p:txBody>
      </p:sp>
    </p:spTree>
    <p:extLst>
      <p:ext uri="{BB962C8B-B14F-4D97-AF65-F5344CB8AC3E}">
        <p14:creationId xmlns:p14="http://schemas.microsoft.com/office/powerpoint/2010/main" val="184233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a:t>
            </a:r>
            <a:r>
              <a:rPr lang="en-US" u="sng" dirty="0"/>
              <a:t>store</a:t>
            </a:r>
            <a:r>
              <a:rPr lang="en-US" dirty="0"/>
              <a:t> giant amounts of data? </a:t>
            </a:r>
            <a:br>
              <a:rPr lang="en-US" dirty="0"/>
            </a:br>
            <a:endParaRPr lang="en-US" dirty="0"/>
          </a:p>
        </p:txBody>
      </p:sp>
      <p:sp>
        <p:nvSpPr>
          <p:cNvPr id="3" name="Content Placeholder 2"/>
          <p:cNvSpPr>
            <a:spLocks noGrp="1"/>
          </p:cNvSpPr>
          <p:nvPr>
            <p:ph idx="1"/>
          </p:nvPr>
        </p:nvSpPr>
        <p:spPr/>
        <p:txBody>
          <a:bodyPr/>
          <a:lstStyle/>
          <a:p>
            <a:r>
              <a:rPr lang="en-US" dirty="0"/>
              <a:t>If one computer isn’t enough use 2… or many.</a:t>
            </a:r>
          </a:p>
        </p:txBody>
      </p:sp>
      <p:pic>
        <p:nvPicPr>
          <p:cNvPr id="2050" name="Picture 2" descr="C:\Users\Jason\AppData\Local\Temp\SNAGHTML25859f4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78050"/>
            <a:ext cx="8401050" cy="4181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Jason\AppData\Local\Temp\SNAGHTML258819e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5496205"/>
            <a:ext cx="1143000" cy="959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5000" y="5626753"/>
            <a:ext cx="1600200" cy="830997"/>
          </a:xfrm>
          <a:prstGeom prst="rect">
            <a:avLst/>
          </a:prstGeom>
          <a:noFill/>
        </p:spPr>
        <p:txBody>
          <a:bodyPr wrap="square" rtlCol="0">
            <a:spAutoFit/>
          </a:bodyPr>
          <a:lstStyle/>
          <a:p>
            <a:r>
              <a:rPr lang="en-US" sz="4800" b="1" dirty="0"/>
              <a:t>= ?</a:t>
            </a:r>
          </a:p>
        </p:txBody>
      </p:sp>
    </p:spTree>
    <p:extLst>
      <p:ext uri="{BB962C8B-B14F-4D97-AF65-F5344CB8AC3E}">
        <p14:creationId xmlns:p14="http://schemas.microsoft.com/office/powerpoint/2010/main" val="280110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419600"/>
          </a:xfrm>
        </p:spPr>
        <p:txBody>
          <a:bodyPr/>
          <a:lstStyle/>
          <a:p>
            <a:r>
              <a:rPr lang="en-US" dirty="0">
                <a:hlinkClick r:id="rId2"/>
              </a:rPr>
              <a:t>http://hadoop.apache.org/</a:t>
            </a:r>
            <a:r>
              <a:rPr lang="en-US" dirty="0"/>
              <a:t> </a:t>
            </a:r>
          </a:p>
          <a:p>
            <a:pPr marL="0" indent="0">
              <a:buNone/>
            </a:pPr>
            <a:endParaRPr lang="en-US" dirty="0"/>
          </a:p>
          <a:p>
            <a:pPr marL="0" indent="0">
              <a:buNone/>
            </a:pPr>
            <a:r>
              <a:rPr lang="en-US" dirty="0"/>
              <a:t>“The Apache™ Hadoop® project develops open-source software for reliable, scalable, distributed computing.</a:t>
            </a:r>
            <a:br>
              <a:rPr lang="en-US" dirty="0"/>
            </a:br>
            <a:endParaRPr lang="en-US" dirty="0"/>
          </a:p>
          <a:p>
            <a:pPr marL="0" indent="0">
              <a:buNone/>
            </a:pPr>
            <a:r>
              <a:rPr lang="en-US" dirty="0"/>
              <a:t>The Apache Hadoop software library is a framework that allows for the distributed processing of large data sets across clusters of computers using simple programming model.”</a:t>
            </a:r>
          </a:p>
          <a:p>
            <a:pPr marL="0" indent="0">
              <a:buNone/>
            </a:pPr>
            <a:endParaRPr lang="en-US" dirty="0"/>
          </a:p>
        </p:txBody>
      </p:sp>
      <p:pic>
        <p:nvPicPr>
          <p:cNvPr id="4" name="Picture 4" descr="C:\Users\Jason\AppData\Local\Temp\SNAGHTML258819e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14338"/>
            <a:ext cx="1143000" cy="959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76600" y="478491"/>
            <a:ext cx="914400" cy="830997"/>
          </a:xfrm>
          <a:prstGeom prst="rect">
            <a:avLst/>
          </a:prstGeom>
          <a:noFill/>
        </p:spPr>
        <p:txBody>
          <a:bodyPr wrap="square" rtlCol="0">
            <a:spAutoFit/>
          </a:bodyPr>
          <a:lstStyle/>
          <a:p>
            <a:r>
              <a:rPr lang="en-US" sz="4800" b="1" dirty="0"/>
              <a:t>= </a:t>
            </a:r>
          </a:p>
        </p:txBody>
      </p:sp>
      <p:pic>
        <p:nvPicPr>
          <p:cNvPr id="3074" name="Picture 2" descr="Had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555851"/>
            <a:ext cx="2857500"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24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419600"/>
          </a:xfrm>
        </p:spPr>
        <p:txBody>
          <a:bodyPr>
            <a:normAutofit/>
          </a:bodyPr>
          <a:lstStyle/>
          <a:p>
            <a:pPr marL="0" indent="0">
              <a:buNone/>
            </a:pPr>
            <a:r>
              <a:rPr lang="en-US" dirty="0"/>
              <a:t>3 main components of Hadoop:</a:t>
            </a:r>
          </a:p>
          <a:p>
            <a:pPr>
              <a:buFont typeface="+mj-lt"/>
              <a:buAutoNum type="arabicPeriod"/>
            </a:pPr>
            <a:r>
              <a:rPr lang="en-US" b="1" dirty="0"/>
              <a:t>Hadoop Distributed File System (HDFS™)</a:t>
            </a:r>
            <a:r>
              <a:rPr lang="en-US" dirty="0"/>
              <a:t>: A distributed file system that provides high-throughput access to application data. </a:t>
            </a:r>
          </a:p>
          <a:p>
            <a:pPr>
              <a:buFont typeface="+mj-lt"/>
              <a:buAutoNum type="arabicPeriod"/>
            </a:pPr>
            <a:r>
              <a:rPr lang="en-US" b="1" dirty="0"/>
              <a:t>Hadoop YARN</a:t>
            </a:r>
            <a:r>
              <a:rPr lang="en-US" dirty="0"/>
              <a:t>: A framework for job scheduling and cluster resource management. </a:t>
            </a:r>
          </a:p>
          <a:p>
            <a:pPr>
              <a:buFont typeface="+mj-lt"/>
              <a:buAutoNum type="arabicPeriod"/>
            </a:pPr>
            <a:r>
              <a:rPr lang="en-US" b="1" dirty="0"/>
              <a:t>Hadoop MapReduce</a:t>
            </a:r>
            <a:r>
              <a:rPr lang="en-US" dirty="0"/>
              <a:t>: A YARN-based system for parallel processing of large data sets.</a:t>
            </a:r>
          </a:p>
        </p:txBody>
      </p:sp>
      <p:pic>
        <p:nvPicPr>
          <p:cNvPr id="4" name="Picture 4" descr="C:\Users\Jason\AppData\Local\Temp\SNAGHTML258819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414338"/>
            <a:ext cx="1143000" cy="959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14700" y="478491"/>
            <a:ext cx="914400" cy="830997"/>
          </a:xfrm>
          <a:prstGeom prst="rect">
            <a:avLst/>
          </a:prstGeom>
          <a:noFill/>
        </p:spPr>
        <p:txBody>
          <a:bodyPr wrap="square" rtlCol="0">
            <a:spAutoFit/>
          </a:bodyPr>
          <a:lstStyle/>
          <a:p>
            <a:r>
              <a:rPr lang="en-US" sz="4800" b="1" dirty="0"/>
              <a:t>= </a:t>
            </a:r>
          </a:p>
        </p:txBody>
      </p:sp>
      <p:pic>
        <p:nvPicPr>
          <p:cNvPr id="3074" name="Picture 2" descr="Had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555851"/>
            <a:ext cx="2857500"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236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a:t>
            </a:r>
            <a:r>
              <a:rPr lang="en-US" u="sng" dirty="0"/>
              <a:t>store</a:t>
            </a:r>
            <a:r>
              <a:rPr lang="en-US" dirty="0"/>
              <a:t> giant amounts of data? </a:t>
            </a:r>
            <a:br>
              <a:rPr lang="en-US" dirty="0"/>
            </a:br>
            <a:endParaRPr lang="en-US" dirty="0"/>
          </a:p>
        </p:txBody>
      </p:sp>
      <p:sp>
        <p:nvSpPr>
          <p:cNvPr id="3" name="Content Placeholder 2"/>
          <p:cNvSpPr>
            <a:spLocks noGrp="1"/>
          </p:cNvSpPr>
          <p:nvPr>
            <p:ph idx="1"/>
          </p:nvPr>
        </p:nvSpPr>
        <p:spPr/>
        <p:txBody>
          <a:bodyPr/>
          <a:lstStyle/>
          <a:p>
            <a:r>
              <a:rPr lang="en-US" dirty="0"/>
              <a:t>If one computer isn’t enough use 2… or many.</a:t>
            </a:r>
          </a:p>
        </p:txBody>
      </p:sp>
      <p:pic>
        <p:nvPicPr>
          <p:cNvPr id="2050" name="Picture 2" descr="C:\Users\Jason\AppData\Local\Temp\SNAGHTML25859f4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78050"/>
            <a:ext cx="7010400" cy="34893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Jason\AppData\Local\Temp\SNAGHTML258819e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68" y="5515691"/>
            <a:ext cx="1143000" cy="959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95400" y="5772098"/>
            <a:ext cx="7924800" cy="400110"/>
          </a:xfrm>
          <a:prstGeom prst="rect">
            <a:avLst/>
          </a:prstGeom>
          <a:noFill/>
        </p:spPr>
        <p:txBody>
          <a:bodyPr wrap="square" rtlCol="0">
            <a:spAutoFit/>
          </a:bodyPr>
          <a:lstStyle/>
          <a:p>
            <a:r>
              <a:rPr lang="en-US" sz="2000" b="1" dirty="0"/>
              <a:t>= Hadoop Distributed File System (HDFS™)</a:t>
            </a:r>
            <a:r>
              <a:rPr lang="en-US" sz="2000" dirty="0"/>
              <a:t> </a:t>
            </a:r>
            <a:endParaRPr lang="en-US" sz="2000" b="1" dirty="0"/>
          </a:p>
        </p:txBody>
      </p:sp>
    </p:spTree>
    <p:extLst>
      <p:ext uri="{BB962C8B-B14F-4D97-AF65-F5344CB8AC3E}">
        <p14:creationId xmlns:p14="http://schemas.microsoft.com/office/powerpoint/2010/main" val="310836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How does it work?</a:t>
            </a:r>
          </a:p>
        </p:txBody>
      </p:sp>
      <p:pic>
        <p:nvPicPr>
          <p:cNvPr id="4098"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524000"/>
            <a:ext cx="7105650" cy="49105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 y="1305697"/>
            <a:ext cx="2209800" cy="369332"/>
          </a:xfrm>
          <a:prstGeom prst="rect">
            <a:avLst/>
          </a:prstGeom>
          <a:noFill/>
        </p:spPr>
        <p:txBody>
          <a:bodyPr wrap="square" rtlCol="0">
            <a:spAutoFit/>
          </a:bodyPr>
          <a:lstStyle/>
          <a:p>
            <a:r>
              <a:rPr lang="en-US" dirty="0"/>
              <a:t>Officially:</a:t>
            </a:r>
          </a:p>
        </p:txBody>
      </p:sp>
    </p:spTree>
    <p:extLst>
      <p:ext uri="{BB962C8B-B14F-4D97-AF65-F5344CB8AC3E}">
        <p14:creationId xmlns:p14="http://schemas.microsoft.com/office/powerpoint/2010/main" val="241762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a:t>
            </a:r>
          </a:p>
        </p:txBody>
      </p:sp>
      <p:sp>
        <p:nvSpPr>
          <p:cNvPr id="3" name="Content Placeholder 2"/>
          <p:cNvSpPr>
            <a:spLocks noGrp="1"/>
          </p:cNvSpPr>
          <p:nvPr>
            <p:ph idx="1"/>
          </p:nvPr>
        </p:nvSpPr>
        <p:spPr/>
        <p:txBody>
          <a:bodyPr>
            <a:normAutofit/>
          </a:bodyPr>
          <a:lstStyle/>
          <a:p>
            <a:pPr marL="0" indent="0">
              <a:buNone/>
            </a:pPr>
            <a:r>
              <a:rPr lang="en-US" dirty="0"/>
              <a:t>Purpose of Hacking 200</a:t>
            </a:r>
          </a:p>
          <a:p>
            <a:pPr lvl="1"/>
            <a:r>
              <a:rPr lang="en-US" dirty="0"/>
              <a:t>Focus will shift from being able to understand security problems to actively finding them</a:t>
            </a:r>
          </a:p>
          <a:p>
            <a:pPr lvl="1"/>
            <a:r>
              <a:rPr lang="en-US" dirty="0"/>
              <a:t>Hacking 100 taught security basics, introduction to the hacker mindset, and was designed to give students the fundamental knowledge and skills necessary to recognize security problems. </a:t>
            </a:r>
          </a:p>
          <a:p>
            <a:pPr lvl="1"/>
            <a:r>
              <a:rPr lang="en-US" dirty="0"/>
              <a:t>Hacking 200 continues to focus on Penetration Testing a real world application while introducing new technologies and advanced techniques with a focus on cloud infrastructure.</a:t>
            </a:r>
          </a:p>
          <a:p>
            <a:endParaRPr lang="en-US" dirty="0"/>
          </a:p>
        </p:txBody>
      </p:sp>
    </p:spTree>
    <p:extLst>
      <p:ext uri="{BB962C8B-B14F-4D97-AF65-F5344CB8AC3E}">
        <p14:creationId xmlns:p14="http://schemas.microsoft.com/office/powerpoint/2010/main" val="1909040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How does it work?</a:t>
            </a:r>
          </a:p>
        </p:txBody>
      </p:sp>
      <p:pic>
        <p:nvPicPr>
          <p:cNvPr id="7172" name="Picture 4" descr="C:\Users\Jason\AppData\Local\Temp\SNAGHTML25aba93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671459" cy="441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3400" y="1421027"/>
            <a:ext cx="1295400" cy="381000"/>
          </a:xfrm>
          <a:prstGeom prst="rect">
            <a:avLst/>
          </a:prstGeom>
          <a:noFill/>
        </p:spPr>
        <p:txBody>
          <a:bodyPr wrap="square" rtlCol="0">
            <a:spAutoFit/>
          </a:bodyPr>
          <a:lstStyle/>
          <a:p>
            <a:r>
              <a:rPr lang="en-US" dirty="0"/>
              <a:t>Simplified:</a:t>
            </a:r>
          </a:p>
        </p:txBody>
      </p:sp>
    </p:spTree>
    <p:extLst>
      <p:ext uri="{BB962C8B-B14F-4D97-AF65-F5344CB8AC3E}">
        <p14:creationId xmlns:p14="http://schemas.microsoft.com/office/powerpoint/2010/main" val="390987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How does it work?</a:t>
            </a:r>
          </a:p>
        </p:txBody>
      </p:sp>
      <p:sp>
        <p:nvSpPr>
          <p:cNvPr id="3" name="TextBox 2"/>
          <p:cNvSpPr txBox="1"/>
          <p:nvPr/>
        </p:nvSpPr>
        <p:spPr>
          <a:xfrm>
            <a:off x="533400" y="1421026"/>
            <a:ext cx="7620000" cy="5016758"/>
          </a:xfrm>
          <a:prstGeom prst="rect">
            <a:avLst/>
          </a:prstGeom>
          <a:noFill/>
        </p:spPr>
        <p:txBody>
          <a:bodyPr wrap="square" rtlCol="0">
            <a:spAutoFit/>
          </a:bodyPr>
          <a:lstStyle/>
          <a:p>
            <a:r>
              <a:rPr lang="en-US" dirty="0"/>
              <a:t>Overall Details:</a:t>
            </a:r>
          </a:p>
          <a:p>
            <a:endParaRPr lang="en-US" dirty="0"/>
          </a:p>
          <a:p>
            <a:r>
              <a:rPr lang="en-US" sz="2400" dirty="0"/>
              <a:t>HDFS …</a:t>
            </a:r>
          </a:p>
          <a:p>
            <a:pPr marL="285750" indent="-285750">
              <a:buFont typeface="Arial" panose="020B0604020202020204" pitchFamily="34" charset="0"/>
              <a:buChar char="•"/>
            </a:pPr>
            <a:r>
              <a:rPr lang="en-US" sz="2000" u="sng" dirty="0"/>
              <a:t>Stores data in blocks</a:t>
            </a:r>
            <a:r>
              <a:rPr lang="en-US" sz="2000" dirty="0"/>
              <a:t> on the various nodes in the Hadoop cluster </a:t>
            </a:r>
            <a:br>
              <a:rPr lang="en-US" sz="2000" dirty="0"/>
            </a:br>
            <a:r>
              <a:rPr lang="en-US" sz="2000" dirty="0"/>
              <a:t>(typical block size is 128MB)</a:t>
            </a:r>
            <a:br>
              <a:rPr lang="en-US" sz="2000" dirty="0"/>
            </a:br>
            <a:endParaRPr lang="en-US" sz="2000" dirty="0"/>
          </a:p>
          <a:p>
            <a:pPr marL="285750" indent="-285750">
              <a:buFont typeface="Arial" panose="020B0604020202020204" pitchFamily="34" charset="0"/>
              <a:buChar char="•"/>
            </a:pPr>
            <a:r>
              <a:rPr lang="en-US" sz="2000" u="sng" dirty="0"/>
              <a:t>Replicates data blocks</a:t>
            </a:r>
            <a:r>
              <a:rPr lang="en-US" sz="2000" dirty="0"/>
              <a:t> and distributes them in a way which is reliable and can be retrieved fast</a:t>
            </a:r>
            <a:br>
              <a:rPr lang="en-US" sz="2000" dirty="0"/>
            </a:br>
            <a:r>
              <a:rPr lang="en-US" sz="2000" dirty="0"/>
              <a:t>(every data block is replicated across multiple nodes in cluster)</a:t>
            </a:r>
            <a:br>
              <a:rPr lang="en-US" sz="2000" dirty="0"/>
            </a:br>
            <a:endParaRPr lang="en-US" sz="2000" dirty="0"/>
          </a:p>
          <a:p>
            <a:pPr marL="285750" indent="-285750">
              <a:buFont typeface="Arial" panose="020B0604020202020204" pitchFamily="34" charset="0"/>
              <a:buChar char="•"/>
            </a:pPr>
            <a:r>
              <a:rPr lang="en-US" sz="2000" u="sng" dirty="0" err="1"/>
              <a:t>NameNode</a:t>
            </a:r>
            <a:r>
              <a:rPr lang="en-US" sz="2000" u="sng" dirty="0"/>
              <a:t> manages file system</a:t>
            </a:r>
            <a:r>
              <a:rPr lang="en-US" sz="2000" dirty="0"/>
              <a:t> and related metadata</a:t>
            </a:r>
            <a:br>
              <a:rPr lang="en-US" sz="2000" dirty="0"/>
            </a:br>
            <a:endParaRPr lang="en-US" sz="2000" dirty="0"/>
          </a:p>
          <a:p>
            <a:pPr marL="285750" indent="-285750">
              <a:buFont typeface="Arial" panose="020B0604020202020204" pitchFamily="34" charset="0"/>
              <a:buChar char="•"/>
            </a:pPr>
            <a:r>
              <a:rPr lang="en-US" sz="2000" u="sng" dirty="0"/>
              <a:t>Reading Data goes through </a:t>
            </a:r>
            <a:r>
              <a:rPr lang="en-US" sz="2000" u="sng" dirty="0" err="1"/>
              <a:t>NameNode</a:t>
            </a:r>
            <a:r>
              <a:rPr lang="en-US" sz="2000" dirty="0"/>
              <a:t>, </a:t>
            </a:r>
            <a:r>
              <a:rPr lang="en-US" sz="2000" dirty="0" err="1"/>
              <a:t>NameNode</a:t>
            </a:r>
            <a:r>
              <a:rPr lang="en-US" sz="2000" dirty="0"/>
              <a:t> will talk to </a:t>
            </a:r>
            <a:r>
              <a:rPr lang="en-US" sz="2000" dirty="0" err="1"/>
              <a:t>DataNodes</a:t>
            </a:r>
            <a:r>
              <a:rPr lang="en-US" sz="2000" dirty="0"/>
              <a:t> to get blocks of data</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97735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a:t>
            </a:r>
            <a:r>
              <a:rPr lang="en-US" u="sng" dirty="0"/>
              <a:t>analyze</a:t>
            </a:r>
            <a:r>
              <a:rPr lang="en-US" dirty="0"/>
              <a:t> giant amounts of data? </a:t>
            </a:r>
            <a:br>
              <a:rPr lang="en-US" dirty="0"/>
            </a:br>
            <a:endParaRPr lang="en-US" dirty="0"/>
          </a:p>
        </p:txBody>
      </p:sp>
      <p:sp>
        <p:nvSpPr>
          <p:cNvPr id="3" name="Content Placeholder 2"/>
          <p:cNvSpPr>
            <a:spLocks noGrp="1"/>
          </p:cNvSpPr>
          <p:nvPr>
            <p:ph idx="1"/>
          </p:nvPr>
        </p:nvSpPr>
        <p:spPr>
          <a:xfrm>
            <a:off x="381000" y="1600200"/>
            <a:ext cx="8629650" cy="4525963"/>
          </a:xfrm>
        </p:spPr>
        <p:txBody>
          <a:bodyPr>
            <a:normAutofit/>
          </a:bodyPr>
          <a:lstStyle/>
          <a:p>
            <a:pPr marL="0" indent="0">
              <a:buNone/>
            </a:pPr>
            <a:r>
              <a:rPr lang="en-US" sz="2800" dirty="0"/>
              <a:t>Again, if one computer isn’t enough use 2… or many.</a:t>
            </a:r>
          </a:p>
        </p:txBody>
      </p:sp>
      <p:pic>
        <p:nvPicPr>
          <p:cNvPr id="2050" name="Picture 2" descr="C:\Users\Jason\AppData\Local\Temp\SNAGHTML25859f4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78050"/>
            <a:ext cx="8401050" cy="4181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Jason\AppData\Local\Temp\SNAGHTML258819e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562600"/>
            <a:ext cx="1143000" cy="959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72771" y="5811419"/>
            <a:ext cx="6781800" cy="461665"/>
          </a:xfrm>
          <a:prstGeom prst="rect">
            <a:avLst/>
          </a:prstGeom>
          <a:noFill/>
        </p:spPr>
        <p:txBody>
          <a:bodyPr wrap="square" rtlCol="0">
            <a:spAutoFit/>
          </a:bodyPr>
          <a:lstStyle/>
          <a:p>
            <a:r>
              <a:rPr lang="en-US" sz="2400" b="1" dirty="0"/>
              <a:t>= Hadoop MapReduce</a:t>
            </a:r>
          </a:p>
        </p:txBody>
      </p:sp>
    </p:spTree>
    <p:extLst>
      <p:ext uri="{BB962C8B-B14F-4D97-AF65-F5344CB8AC3E}">
        <p14:creationId xmlns:p14="http://schemas.microsoft.com/office/powerpoint/2010/main" val="4086438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 – What is it?</a:t>
            </a:r>
          </a:p>
        </p:txBody>
      </p:sp>
      <p:sp>
        <p:nvSpPr>
          <p:cNvPr id="4" name="TextBox 3"/>
          <p:cNvSpPr txBox="1"/>
          <p:nvPr/>
        </p:nvSpPr>
        <p:spPr>
          <a:xfrm>
            <a:off x="609600" y="1542538"/>
            <a:ext cx="7315200" cy="3139321"/>
          </a:xfrm>
          <a:prstGeom prst="rect">
            <a:avLst/>
          </a:prstGeom>
          <a:noFill/>
        </p:spPr>
        <p:txBody>
          <a:bodyPr wrap="square" rtlCol="0">
            <a:spAutoFit/>
          </a:bodyPr>
          <a:lstStyle/>
          <a:p>
            <a:r>
              <a:rPr lang="en-US" dirty="0"/>
              <a:t>Where does the name come from? … Programming!</a:t>
            </a:r>
          </a:p>
          <a:p>
            <a:endParaRPr lang="en-US" dirty="0"/>
          </a:p>
          <a:p>
            <a:r>
              <a:rPr lang="en-US" b="1" dirty="0"/>
              <a:t>Map</a:t>
            </a:r>
            <a:r>
              <a:rPr lang="en-US" dirty="0"/>
              <a:t>: </a:t>
            </a:r>
            <a:r>
              <a:rPr lang="en-US" dirty="0">
                <a:solidFill>
                  <a:schemeClr val="accent3">
                    <a:lumMod val="50000"/>
                  </a:schemeClr>
                </a:solidFill>
              </a:rPr>
              <a:t>“is a higher order function that applies a given function element-wise to a list of elements and returns a list of results.” </a:t>
            </a:r>
          </a:p>
          <a:p>
            <a:r>
              <a:rPr lang="en-US" dirty="0">
                <a:solidFill>
                  <a:srgbClr val="C00000"/>
                </a:solidFill>
              </a:rPr>
              <a:t>aka: [For every piece of data do something with it and return the result]</a:t>
            </a:r>
          </a:p>
          <a:p>
            <a:endParaRPr lang="en-US" dirty="0"/>
          </a:p>
          <a:p>
            <a:r>
              <a:rPr lang="en-US" b="1" dirty="0"/>
              <a:t>Reduce</a:t>
            </a:r>
            <a:r>
              <a:rPr lang="en-US" dirty="0"/>
              <a:t>: </a:t>
            </a:r>
            <a:r>
              <a:rPr lang="en-US" dirty="0">
                <a:solidFill>
                  <a:schemeClr val="accent3">
                    <a:lumMod val="50000"/>
                  </a:schemeClr>
                </a:solidFill>
              </a:rPr>
              <a:t>“is a higher order function that processes a list of elements in some order and build up a return value.”</a:t>
            </a:r>
          </a:p>
          <a:p>
            <a:r>
              <a:rPr lang="en-US" dirty="0">
                <a:solidFill>
                  <a:srgbClr val="C00000"/>
                </a:solidFill>
              </a:rPr>
              <a:t>aka: [For all results, put them all together into one result]</a:t>
            </a:r>
          </a:p>
          <a:p>
            <a:endParaRPr lang="en-US" dirty="0">
              <a:solidFill>
                <a:srgbClr val="C00000"/>
              </a:solidFill>
            </a:endParaRPr>
          </a:p>
          <a:p>
            <a:r>
              <a:rPr lang="en-US" b="1" dirty="0"/>
              <a:t>Map Reduce </a:t>
            </a:r>
            <a:r>
              <a:rPr lang="en-US" dirty="0">
                <a:solidFill>
                  <a:srgbClr val="C00000"/>
                </a:solidFill>
              </a:rPr>
              <a:t>= Processing of data in parallel to find a result</a:t>
            </a:r>
          </a:p>
        </p:txBody>
      </p:sp>
    </p:spTree>
    <p:extLst>
      <p:ext uri="{BB962C8B-B14F-4D97-AF65-F5344CB8AC3E}">
        <p14:creationId xmlns:p14="http://schemas.microsoft.com/office/powerpoint/2010/main" val="283178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Jason\AppData\Local\Temp\SNAGHTML265eee1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860606"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Map Reduce – How does it work?</a:t>
            </a:r>
          </a:p>
        </p:txBody>
      </p:sp>
      <p:sp>
        <p:nvSpPr>
          <p:cNvPr id="4" name="TextBox 3"/>
          <p:cNvSpPr txBox="1"/>
          <p:nvPr/>
        </p:nvSpPr>
        <p:spPr>
          <a:xfrm>
            <a:off x="762000" y="1143000"/>
            <a:ext cx="4838700" cy="369332"/>
          </a:xfrm>
          <a:prstGeom prst="rect">
            <a:avLst/>
          </a:prstGeom>
          <a:noFill/>
        </p:spPr>
        <p:txBody>
          <a:bodyPr wrap="square" rtlCol="0">
            <a:spAutoFit/>
          </a:bodyPr>
          <a:lstStyle/>
          <a:p>
            <a:r>
              <a:rPr lang="en-US" dirty="0"/>
              <a:t>The power of “Map” – </a:t>
            </a:r>
            <a:r>
              <a:rPr lang="en-US" b="1" dirty="0"/>
              <a:t>Parallel vs Sequential</a:t>
            </a:r>
          </a:p>
        </p:txBody>
      </p:sp>
      <p:sp>
        <p:nvSpPr>
          <p:cNvPr id="6" name="TextBox 5"/>
          <p:cNvSpPr txBox="1"/>
          <p:nvPr/>
        </p:nvSpPr>
        <p:spPr>
          <a:xfrm>
            <a:off x="304800" y="4812268"/>
            <a:ext cx="2209800" cy="369332"/>
          </a:xfrm>
          <a:prstGeom prst="rect">
            <a:avLst/>
          </a:prstGeom>
          <a:noFill/>
        </p:spPr>
        <p:txBody>
          <a:bodyPr wrap="square" rtlCol="0">
            <a:spAutoFit/>
          </a:bodyPr>
          <a:lstStyle/>
          <a:p>
            <a:r>
              <a:rPr lang="en-US" dirty="0"/>
              <a:t>“</a:t>
            </a:r>
            <a:r>
              <a:rPr lang="en-US" b="1" dirty="0"/>
              <a:t>Map</a:t>
            </a:r>
            <a:r>
              <a:rPr lang="en-US" dirty="0"/>
              <a:t>”/Parallel:</a:t>
            </a:r>
          </a:p>
        </p:txBody>
      </p:sp>
      <p:sp>
        <p:nvSpPr>
          <p:cNvPr id="7" name="TextBox 6"/>
          <p:cNvSpPr txBox="1"/>
          <p:nvPr/>
        </p:nvSpPr>
        <p:spPr>
          <a:xfrm>
            <a:off x="4495800" y="4126252"/>
            <a:ext cx="2209800" cy="369332"/>
          </a:xfrm>
          <a:prstGeom prst="rect">
            <a:avLst/>
          </a:prstGeom>
          <a:noFill/>
        </p:spPr>
        <p:txBody>
          <a:bodyPr wrap="square" rtlCol="0">
            <a:spAutoFit/>
          </a:bodyPr>
          <a:lstStyle/>
          <a:p>
            <a:r>
              <a:rPr lang="en-US" b="1" dirty="0"/>
              <a:t>Sequential</a:t>
            </a:r>
            <a:r>
              <a:rPr lang="en-US" dirty="0"/>
              <a:t>:</a:t>
            </a:r>
          </a:p>
        </p:txBody>
      </p:sp>
      <p:sp>
        <p:nvSpPr>
          <p:cNvPr id="3" name="Rectangle 2"/>
          <p:cNvSpPr/>
          <p:nvPr/>
        </p:nvSpPr>
        <p:spPr>
          <a:xfrm>
            <a:off x="774356" y="1447800"/>
            <a:ext cx="7988643" cy="923330"/>
          </a:xfrm>
          <a:prstGeom prst="rect">
            <a:avLst/>
          </a:prstGeom>
        </p:spPr>
        <p:txBody>
          <a:bodyPr wrap="square">
            <a:spAutoFit/>
          </a:bodyPr>
          <a:lstStyle/>
          <a:p>
            <a:r>
              <a:rPr lang="en-US" b="1" dirty="0"/>
              <a:t>Map</a:t>
            </a:r>
            <a:r>
              <a:rPr lang="en-US" dirty="0"/>
              <a:t>: </a:t>
            </a:r>
            <a:r>
              <a:rPr lang="en-US" dirty="0">
                <a:solidFill>
                  <a:schemeClr val="accent3">
                    <a:lumMod val="50000"/>
                  </a:schemeClr>
                </a:solidFill>
              </a:rPr>
              <a:t>“is a higher order function that applies a given function element-wise to a list of elements and returns a list of results.” </a:t>
            </a:r>
          </a:p>
          <a:p>
            <a:r>
              <a:rPr lang="en-US" dirty="0">
                <a:solidFill>
                  <a:srgbClr val="C00000"/>
                </a:solidFill>
              </a:rPr>
              <a:t>aka: [For every piece of data do something with it and return the result]</a:t>
            </a:r>
          </a:p>
        </p:txBody>
      </p:sp>
    </p:spTree>
    <p:extLst>
      <p:ext uri="{BB962C8B-B14F-4D97-AF65-F5344CB8AC3E}">
        <p14:creationId xmlns:p14="http://schemas.microsoft.com/office/powerpoint/2010/main" val="21364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 – How does it work?</a:t>
            </a:r>
          </a:p>
        </p:txBody>
      </p:sp>
      <p:pic>
        <p:nvPicPr>
          <p:cNvPr id="13314" name="Picture 2" descr="C:\Users\Jason\AppData\Local\Temp\SNAGHTML266a6c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72962"/>
            <a:ext cx="7000875" cy="49615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1143000"/>
            <a:ext cx="7467600" cy="923330"/>
          </a:xfrm>
          <a:prstGeom prst="rect">
            <a:avLst/>
          </a:prstGeom>
        </p:spPr>
        <p:txBody>
          <a:bodyPr wrap="square">
            <a:spAutoFit/>
          </a:bodyPr>
          <a:lstStyle/>
          <a:p>
            <a:r>
              <a:rPr lang="en-US" b="1" dirty="0"/>
              <a:t>Reduce</a:t>
            </a:r>
            <a:r>
              <a:rPr lang="en-US" dirty="0"/>
              <a:t>: </a:t>
            </a:r>
            <a:r>
              <a:rPr lang="en-US" dirty="0">
                <a:solidFill>
                  <a:schemeClr val="accent3">
                    <a:lumMod val="50000"/>
                  </a:schemeClr>
                </a:solidFill>
              </a:rPr>
              <a:t>“is a higher order function that processes a list of elements in some order and build up a return value.”</a:t>
            </a:r>
          </a:p>
          <a:p>
            <a:r>
              <a:rPr lang="en-US" dirty="0">
                <a:solidFill>
                  <a:srgbClr val="C00000"/>
                </a:solidFill>
              </a:rPr>
              <a:t>aka: [For all results, put them all together into one result]</a:t>
            </a:r>
          </a:p>
        </p:txBody>
      </p:sp>
    </p:spTree>
    <p:extLst>
      <p:ext uri="{BB962C8B-B14F-4D97-AF65-F5344CB8AC3E}">
        <p14:creationId xmlns:p14="http://schemas.microsoft.com/office/powerpoint/2010/main" val="206944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Exercise!</a:t>
            </a:r>
          </a:p>
        </p:txBody>
      </p:sp>
      <p:sp>
        <p:nvSpPr>
          <p:cNvPr id="3" name="Content Placeholder 2"/>
          <p:cNvSpPr>
            <a:spLocks noGrp="1"/>
          </p:cNvSpPr>
          <p:nvPr>
            <p:ph idx="1"/>
          </p:nvPr>
        </p:nvSpPr>
        <p:spPr>
          <a:xfrm>
            <a:off x="381000" y="1600200"/>
            <a:ext cx="8534400" cy="4525963"/>
          </a:xfrm>
        </p:spPr>
        <p:txBody>
          <a:bodyPr>
            <a:normAutofit/>
          </a:bodyPr>
          <a:lstStyle/>
          <a:p>
            <a:pPr marL="0" indent="0">
              <a:buNone/>
            </a:pPr>
            <a:r>
              <a:rPr lang="en-US" dirty="0"/>
              <a:t>Can you put the pieces together?</a:t>
            </a:r>
          </a:p>
          <a:p>
            <a:pPr marL="0" indent="0">
              <a:buNone/>
            </a:pPr>
            <a:r>
              <a:rPr lang="en-US" dirty="0"/>
              <a:t>You now know of </a:t>
            </a:r>
            <a:r>
              <a:rPr lang="en-US" b="1" dirty="0"/>
              <a:t>HDFS &amp; Map Reduce</a:t>
            </a:r>
          </a:p>
          <a:p>
            <a:pPr marL="0" indent="0">
              <a:buNone/>
            </a:pPr>
            <a:endParaRPr lang="en-US" dirty="0"/>
          </a:p>
          <a:p>
            <a:pPr marL="0" indent="0">
              <a:buNone/>
            </a:pPr>
            <a:r>
              <a:rPr lang="en-US" dirty="0"/>
              <a:t>Questions – </a:t>
            </a:r>
            <a:br>
              <a:rPr lang="en-US" dirty="0"/>
            </a:br>
            <a:r>
              <a:rPr lang="en-US" b="1" dirty="0"/>
              <a:t>How might these pieces work/fit together?</a:t>
            </a:r>
            <a:br>
              <a:rPr lang="en-US" b="1" dirty="0"/>
            </a:br>
            <a:r>
              <a:rPr lang="en-US" b="1" dirty="0"/>
              <a:t>What would make it possible for them to work together?</a:t>
            </a:r>
          </a:p>
          <a:p>
            <a:pPr marL="0" indent="0">
              <a:buNone/>
            </a:pPr>
            <a:endParaRPr lang="en-US" dirty="0"/>
          </a:p>
          <a:p>
            <a:pPr marL="0" indent="0">
              <a:buNone/>
            </a:pPr>
            <a:r>
              <a:rPr lang="en-US" dirty="0"/>
              <a:t>Feel free to discuss with other students, type your response in the chat window.</a:t>
            </a:r>
          </a:p>
          <a:p>
            <a:pPr marL="0" indent="0">
              <a:buNone/>
            </a:pPr>
            <a:br>
              <a:rPr lang="en-US" dirty="0"/>
            </a:br>
            <a:r>
              <a:rPr lang="en-US" dirty="0">
                <a:solidFill>
                  <a:srgbClr val="C00000"/>
                </a:solidFill>
              </a:rPr>
              <a:t>The point is critical thinking! So if you know the answer already without having to figure it out, please give everyone else a chance to think about it </a:t>
            </a:r>
            <a:r>
              <a:rPr lang="en-US" dirty="0">
                <a:solidFill>
                  <a:srgbClr val="C00000"/>
                </a:solidFill>
                <a:sym typeface="Wingdings" panose="05000000000000000000" pitchFamily="2" charset="2"/>
              </a:rPr>
              <a:t></a:t>
            </a:r>
            <a:endParaRPr lang="en-US" dirty="0">
              <a:solidFill>
                <a:srgbClr val="C0000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56285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What is it?</a:t>
            </a:r>
          </a:p>
        </p:txBody>
      </p:sp>
      <p:sp>
        <p:nvSpPr>
          <p:cNvPr id="3" name="TextBox 2"/>
          <p:cNvSpPr txBox="1"/>
          <p:nvPr/>
        </p:nvSpPr>
        <p:spPr>
          <a:xfrm>
            <a:off x="762000" y="1236361"/>
            <a:ext cx="5029200" cy="369332"/>
          </a:xfrm>
          <a:prstGeom prst="rect">
            <a:avLst/>
          </a:prstGeom>
          <a:noFill/>
        </p:spPr>
        <p:txBody>
          <a:bodyPr wrap="square" rtlCol="0">
            <a:spAutoFit/>
          </a:bodyPr>
          <a:lstStyle/>
          <a:p>
            <a:r>
              <a:rPr lang="en-US" dirty="0"/>
              <a:t>YARN “</a:t>
            </a:r>
            <a:r>
              <a:rPr lang="en-US" b="1" dirty="0"/>
              <a:t>Y</a:t>
            </a:r>
            <a:r>
              <a:rPr lang="en-US" dirty="0"/>
              <a:t>et </a:t>
            </a:r>
            <a:r>
              <a:rPr lang="en-US" b="1" dirty="0"/>
              <a:t>A</a:t>
            </a:r>
            <a:r>
              <a:rPr lang="en-US" dirty="0"/>
              <a:t>nother </a:t>
            </a:r>
            <a:r>
              <a:rPr lang="en-US" b="1" dirty="0"/>
              <a:t>R</a:t>
            </a:r>
            <a:r>
              <a:rPr lang="en-US" dirty="0"/>
              <a:t>esource </a:t>
            </a:r>
            <a:r>
              <a:rPr lang="en-US" b="1" dirty="0"/>
              <a:t>N</a:t>
            </a:r>
            <a:r>
              <a:rPr lang="en-US" dirty="0"/>
              <a:t>egotiator” </a:t>
            </a:r>
          </a:p>
        </p:txBody>
      </p:sp>
      <p:sp>
        <p:nvSpPr>
          <p:cNvPr id="4" name="TextBox 3"/>
          <p:cNvSpPr txBox="1"/>
          <p:nvPr/>
        </p:nvSpPr>
        <p:spPr>
          <a:xfrm>
            <a:off x="762000" y="1605693"/>
            <a:ext cx="7086600" cy="2308324"/>
          </a:xfrm>
          <a:prstGeom prst="rect">
            <a:avLst/>
          </a:prstGeom>
          <a:noFill/>
        </p:spPr>
        <p:txBody>
          <a:bodyPr wrap="square" rtlCol="0">
            <a:spAutoFit/>
          </a:bodyPr>
          <a:lstStyle/>
          <a:p>
            <a:r>
              <a:rPr lang="en-US" sz="1600" dirty="0"/>
              <a:t>“The fundamental idea of YARN is to split up the functionalities of resource management and job scheduling/monitoring into separate daemons. The idea is to have a global </a:t>
            </a:r>
            <a:r>
              <a:rPr lang="en-US" sz="1600" dirty="0" err="1"/>
              <a:t>ResourceManager</a:t>
            </a:r>
            <a:r>
              <a:rPr lang="en-US" sz="1600" dirty="0"/>
              <a:t> (</a:t>
            </a:r>
            <a:r>
              <a:rPr lang="en-US" sz="1600" i="1" dirty="0"/>
              <a:t>RM</a:t>
            </a:r>
            <a:r>
              <a:rPr lang="en-US" sz="1600" dirty="0"/>
              <a:t>) and per-application </a:t>
            </a:r>
            <a:r>
              <a:rPr lang="en-US" sz="1600" dirty="0" err="1"/>
              <a:t>ApplicationMaster</a:t>
            </a:r>
            <a:r>
              <a:rPr lang="en-US" sz="1600" dirty="0"/>
              <a:t> (</a:t>
            </a:r>
            <a:r>
              <a:rPr lang="en-US" sz="1600" i="1" dirty="0"/>
              <a:t>AM</a:t>
            </a:r>
            <a:r>
              <a:rPr lang="en-US" sz="1600" dirty="0"/>
              <a:t>). An application is either a single job or a DAG of jobs”</a:t>
            </a:r>
          </a:p>
          <a:p>
            <a:endParaRPr lang="en-US" sz="1600" dirty="0"/>
          </a:p>
          <a:p>
            <a:r>
              <a:rPr lang="en-US" sz="1600" dirty="0">
                <a:solidFill>
                  <a:srgbClr val="C00000"/>
                </a:solidFill>
              </a:rPr>
              <a:t>aka: YARN is a overall system, a system in which there are separated duties. There is a process/someone to manage resources and someone else to keep track of job scheduling and monitoring. </a:t>
            </a:r>
          </a:p>
        </p:txBody>
      </p:sp>
      <p:pic>
        <p:nvPicPr>
          <p:cNvPr id="8" name="Picture 2" descr="MapReduce NextGe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821" y="3914017"/>
            <a:ext cx="4050957" cy="250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773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How does it work?</a:t>
            </a:r>
          </a:p>
        </p:txBody>
      </p:sp>
      <p:sp>
        <p:nvSpPr>
          <p:cNvPr id="3" name="TextBox 2"/>
          <p:cNvSpPr txBox="1"/>
          <p:nvPr/>
        </p:nvSpPr>
        <p:spPr>
          <a:xfrm>
            <a:off x="1066800" y="1236361"/>
            <a:ext cx="6858000" cy="369332"/>
          </a:xfrm>
          <a:prstGeom prst="rect">
            <a:avLst/>
          </a:prstGeom>
          <a:noFill/>
        </p:spPr>
        <p:txBody>
          <a:bodyPr wrap="square" rtlCol="0">
            <a:spAutoFit/>
          </a:bodyPr>
          <a:lstStyle/>
          <a:p>
            <a:pPr algn="ctr"/>
            <a:r>
              <a:rPr lang="en-US" dirty="0"/>
              <a:t>Don’t forget – no magic involved - The overall concept is simple!</a:t>
            </a:r>
          </a:p>
        </p:txBody>
      </p:sp>
      <p:pic>
        <p:nvPicPr>
          <p:cNvPr id="9218" name="Picture 2" descr="MapReduce NextGe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60136"/>
            <a:ext cx="5170515"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C:\Users\Jason\AppData\Local\Temp\SNAGHTML268970f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605693"/>
            <a:ext cx="5810250" cy="289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196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How does it work?</a:t>
            </a:r>
          </a:p>
        </p:txBody>
      </p:sp>
      <p:sp>
        <p:nvSpPr>
          <p:cNvPr id="3" name="TextBox 2"/>
          <p:cNvSpPr txBox="1"/>
          <p:nvPr/>
        </p:nvSpPr>
        <p:spPr>
          <a:xfrm>
            <a:off x="457200" y="1236361"/>
            <a:ext cx="5334000" cy="369332"/>
          </a:xfrm>
          <a:prstGeom prst="rect">
            <a:avLst/>
          </a:prstGeom>
          <a:noFill/>
        </p:spPr>
        <p:txBody>
          <a:bodyPr wrap="square" rtlCol="0">
            <a:spAutoFit/>
          </a:bodyPr>
          <a:lstStyle/>
          <a:p>
            <a:r>
              <a:rPr lang="en-US" dirty="0"/>
              <a:t>YARN “</a:t>
            </a:r>
            <a:r>
              <a:rPr lang="en-US" b="1" dirty="0"/>
              <a:t>Y</a:t>
            </a:r>
            <a:r>
              <a:rPr lang="en-US" dirty="0"/>
              <a:t>et </a:t>
            </a:r>
            <a:r>
              <a:rPr lang="en-US" b="1" dirty="0"/>
              <a:t>A</a:t>
            </a:r>
            <a:r>
              <a:rPr lang="en-US" dirty="0"/>
              <a:t>nother </a:t>
            </a:r>
            <a:r>
              <a:rPr lang="en-US" b="1" dirty="0"/>
              <a:t>R</a:t>
            </a:r>
            <a:r>
              <a:rPr lang="en-US" dirty="0"/>
              <a:t>esource </a:t>
            </a:r>
            <a:r>
              <a:rPr lang="en-US" b="1" dirty="0"/>
              <a:t>N</a:t>
            </a:r>
            <a:r>
              <a:rPr lang="en-US" dirty="0"/>
              <a:t>egotiator” </a:t>
            </a:r>
          </a:p>
        </p:txBody>
      </p:sp>
      <p:pic>
        <p:nvPicPr>
          <p:cNvPr id="9218" name="Picture 2" descr="MapReduce NextGen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24" y="2590800"/>
            <a:ext cx="5284748" cy="32711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24400" y="1914951"/>
            <a:ext cx="4572000" cy="923330"/>
          </a:xfrm>
          <a:prstGeom prst="rect">
            <a:avLst/>
          </a:prstGeom>
        </p:spPr>
        <p:txBody>
          <a:bodyPr>
            <a:spAutoFit/>
          </a:bodyPr>
          <a:lstStyle/>
          <a:p>
            <a:r>
              <a:rPr lang="en-US" b="1" dirty="0"/>
              <a:t>“</a:t>
            </a:r>
            <a:r>
              <a:rPr lang="en-US" b="1" dirty="0" err="1"/>
              <a:t>ResourceManager</a:t>
            </a:r>
            <a:r>
              <a:rPr lang="en-US" b="1" dirty="0"/>
              <a:t> </a:t>
            </a:r>
            <a:r>
              <a:rPr lang="en-US" dirty="0"/>
              <a:t>is the ultimate authority that arbitrates resources among all the applications in the system”</a:t>
            </a:r>
          </a:p>
        </p:txBody>
      </p:sp>
      <p:sp>
        <p:nvSpPr>
          <p:cNvPr id="6" name="Rectangle 5"/>
          <p:cNvSpPr/>
          <p:nvPr/>
        </p:nvSpPr>
        <p:spPr>
          <a:xfrm>
            <a:off x="4724400" y="2838281"/>
            <a:ext cx="4267200" cy="1754326"/>
          </a:xfrm>
          <a:prstGeom prst="rect">
            <a:avLst/>
          </a:prstGeom>
        </p:spPr>
        <p:txBody>
          <a:bodyPr wrap="square">
            <a:spAutoFit/>
          </a:bodyPr>
          <a:lstStyle/>
          <a:p>
            <a:r>
              <a:rPr lang="en-US" b="1" dirty="0"/>
              <a:t>“</a:t>
            </a:r>
            <a:r>
              <a:rPr lang="en-US" b="1" dirty="0" err="1"/>
              <a:t>NodeManager</a:t>
            </a:r>
            <a:r>
              <a:rPr lang="en-US" dirty="0"/>
              <a:t> is the per-machine framework agent who is responsible for containers, monitoring their resource usage (</a:t>
            </a:r>
            <a:r>
              <a:rPr lang="en-US" dirty="0" err="1"/>
              <a:t>cpu</a:t>
            </a:r>
            <a:r>
              <a:rPr lang="en-US" dirty="0"/>
              <a:t>, memory, disk, network) and reporting the same to the </a:t>
            </a:r>
            <a:r>
              <a:rPr lang="en-US" dirty="0" err="1"/>
              <a:t>ResourceManager</a:t>
            </a:r>
            <a:r>
              <a:rPr lang="en-US" dirty="0"/>
              <a:t>/Scheduler.”</a:t>
            </a:r>
          </a:p>
        </p:txBody>
      </p:sp>
      <p:sp>
        <p:nvSpPr>
          <p:cNvPr id="7" name="Rectangle 6"/>
          <p:cNvSpPr/>
          <p:nvPr/>
        </p:nvSpPr>
        <p:spPr>
          <a:xfrm>
            <a:off x="457200" y="1638813"/>
            <a:ext cx="8153400" cy="246221"/>
          </a:xfrm>
          <a:prstGeom prst="rect">
            <a:avLst/>
          </a:prstGeom>
        </p:spPr>
        <p:txBody>
          <a:bodyPr wrap="square">
            <a:spAutoFit/>
          </a:bodyPr>
          <a:lstStyle/>
          <a:p>
            <a:r>
              <a:rPr lang="en-US" sz="1000" dirty="0">
                <a:hlinkClick r:id="rId4"/>
              </a:rPr>
              <a:t>http://hadoop.apache.org/docs/current/hadoop-yarn/hadoop-yarn-site/YARN.html</a:t>
            </a:r>
            <a:r>
              <a:rPr lang="en-US" sz="1000" dirty="0"/>
              <a:t> </a:t>
            </a:r>
          </a:p>
        </p:txBody>
      </p:sp>
      <p:sp>
        <p:nvSpPr>
          <p:cNvPr id="8" name="Rectangle 7"/>
          <p:cNvSpPr/>
          <p:nvPr/>
        </p:nvSpPr>
        <p:spPr>
          <a:xfrm>
            <a:off x="4724400" y="4601712"/>
            <a:ext cx="4419600" cy="1754326"/>
          </a:xfrm>
          <a:prstGeom prst="rect">
            <a:avLst/>
          </a:prstGeom>
        </p:spPr>
        <p:txBody>
          <a:bodyPr wrap="square">
            <a:spAutoFit/>
          </a:bodyPr>
          <a:lstStyle/>
          <a:p>
            <a:r>
              <a:rPr lang="en-US" b="1" dirty="0"/>
              <a:t>“</a:t>
            </a:r>
            <a:r>
              <a:rPr lang="en-US" b="1" dirty="0" err="1"/>
              <a:t>ApplicationMaster</a:t>
            </a:r>
            <a:r>
              <a:rPr lang="en-US" dirty="0"/>
              <a:t> is per-application (job), and in effect, a framework specific library and is tasked with negotiating resources from the </a:t>
            </a:r>
            <a:r>
              <a:rPr lang="en-US" dirty="0" err="1"/>
              <a:t>ResourceManager</a:t>
            </a:r>
            <a:r>
              <a:rPr lang="en-US" dirty="0"/>
              <a:t> and working with the </a:t>
            </a:r>
            <a:r>
              <a:rPr lang="en-US" dirty="0" err="1"/>
              <a:t>NodeManager</a:t>
            </a:r>
            <a:r>
              <a:rPr lang="en-US" dirty="0"/>
              <a:t>(s) to execute and monitor the tasks.”</a:t>
            </a:r>
          </a:p>
        </p:txBody>
      </p:sp>
    </p:spTree>
    <p:extLst>
      <p:ext uri="{BB962C8B-B14F-4D97-AF65-F5344CB8AC3E}">
        <p14:creationId xmlns:p14="http://schemas.microsoft.com/office/powerpoint/2010/main" val="140442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a:t>
            </a:r>
          </a:p>
        </p:txBody>
      </p:sp>
      <p:sp>
        <p:nvSpPr>
          <p:cNvPr id="3" name="Content Placeholder 2"/>
          <p:cNvSpPr>
            <a:spLocks noGrp="1"/>
          </p:cNvSpPr>
          <p:nvPr>
            <p:ph idx="1"/>
          </p:nvPr>
        </p:nvSpPr>
        <p:spPr>
          <a:xfrm>
            <a:off x="457200" y="1600201"/>
            <a:ext cx="8229600" cy="609600"/>
          </a:xfrm>
        </p:spPr>
        <p:txBody>
          <a:bodyPr/>
          <a:lstStyle/>
          <a:p>
            <a:r>
              <a:rPr lang="en-US" dirty="0"/>
              <a:t>Course Content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756111"/>
              </p:ext>
            </p:extLst>
          </p:nvPr>
        </p:nvGraphicFramePr>
        <p:xfrm>
          <a:off x="990600" y="2057400"/>
          <a:ext cx="7162800" cy="4114800"/>
        </p:xfrm>
        <a:graphic>
          <a:graphicData uri="http://schemas.openxmlformats.org/drawingml/2006/table">
            <a:tbl>
              <a:tblPr firstRow="1" bandRow="1">
                <a:tableStyleId>{69CF1AB2-1976-4502-BF36-3FF5EA218861}</a:tableStyleId>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1371600">
                <a:tc>
                  <a:txBody>
                    <a:bodyPr/>
                    <a:lstStyle/>
                    <a:p>
                      <a:r>
                        <a:rPr lang="en-US" b="0" dirty="0"/>
                        <a:t>Lesson 1:</a:t>
                      </a:r>
                      <a:br>
                        <a:rPr lang="en-US" b="1" dirty="0"/>
                      </a:br>
                      <a:r>
                        <a:rPr lang="en-US" sz="1800" b="1" i="0" u="none" strike="noStrike" kern="1200" dirty="0">
                          <a:solidFill>
                            <a:schemeClr val="dk1"/>
                          </a:solidFill>
                          <a:effectLst/>
                          <a:latin typeface="+mn-lt"/>
                          <a:ea typeface="+mn-ea"/>
                          <a:cs typeface="+mn-cs"/>
                        </a:rPr>
                        <a:t>Introduction to Cloud Technology</a:t>
                      </a:r>
                      <a:endParaRPr lang="en-US" b="1" dirty="0"/>
                    </a:p>
                  </a:txBody>
                  <a:tcPr/>
                </a:tc>
                <a:tc>
                  <a:txBody>
                    <a:bodyPr/>
                    <a:lstStyle/>
                    <a:p>
                      <a:r>
                        <a:rPr lang="en-US" b="0" dirty="0"/>
                        <a:t>Lesson</a:t>
                      </a:r>
                      <a:r>
                        <a:rPr lang="en-US" b="0" baseline="0" dirty="0"/>
                        <a:t> 2: </a:t>
                      </a:r>
                      <a:br>
                        <a:rPr lang="en-US" b="1" baseline="0" dirty="0"/>
                      </a:br>
                      <a:r>
                        <a:rPr lang="en-US" sz="1800" b="1" i="0" u="none" strike="noStrike" kern="1200" dirty="0">
                          <a:solidFill>
                            <a:schemeClr val="dk1"/>
                          </a:solidFill>
                          <a:effectLst/>
                          <a:latin typeface="+mn-lt"/>
                          <a:ea typeface="+mn-ea"/>
                          <a:cs typeface="+mn-cs"/>
                        </a:rPr>
                        <a:t>Using Cloud Technology</a:t>
                      </a:r>
                      <a:endParaRPr lang="en-US" b="1" dirty="0"/>
                    </a:p>
                  </a:txBody>
                  <a:tcPr/>
                </a:tc>
                <a:tc>
                  <a:txBody>
                    <a:bodyPr/>
                    <a:lstStyle/>
                    <a:p>
                      <a:r>
                        <a:rPr lang="en-US" b="0" dirty="0"/>
                        <a:t>Lesson 3:</a:t>
                      </a:r>
                      <a:br>
                        <a:rPr lang="en-US" b="0" dirty="0"/>
                      </a:br>
                      <a:r>
                        <a:rPr lang="en-US" sz="1800" b="1" i="0" u="none" strike="noStrike" kern="1200" dirty="0">
                          <a:solidFill>
                            <a:schemeClr val="dk1"/>
                          </a:solidFill>
                          <a:effectLst/>
                          <a:latin typeface="+mn-lt"/>
                          <a:ea typeface="+mn-ea"/>
                          <a:cs typeface="+mn-cs"/>
                        </a:rPr>
                        <a:t>Attacking Cloud Technology</a:t>
                      </a:r>
                      <a:endParaRPr lang="en-US" b="1" dirty="0"/>
                    </a:p>
                  </a:txBody>
                  <a:tcPr/>
                </a:tc>
                <a:extLst>
                  <a:ext uri="{0D108BD9-81ED-4DB2-BD59-A6C34878D82A}">
                    <a16:rowId xmlns:a16="http://schemas.microsoft.com/office/drawing/2014/main" val="10000"/>
                  </a:ext>
                </a:extLst>
              </a:tr>
              <a:tr h="1371600">
                <a:tc>
                  <a:txBody>
                    <a:bodyPr/>
                    <a:lstStyle/>
                    <a:p>
                      <a:r>
                        <a:rPr lang="en-US" b="0" dirty="0"/>
                        <a:t>Lesson 4: </a:t>
                      </a:r>
                      <a:br>
                        <a:rPr lang="en-US" b="0" dirty="0"/>
                      </a:br>
                      <a:r>
                        <a:rPr lang="en-US" sz="1800" b="1" i="0" u="none" strike="noStrike" kern="1200" dirty="0">
                          <a:solidFill>
                            <a:schemeClr val="dk1"/>
                          </a:solidFill>
                          <a:effectLst/>
                          <a:latin typeface="+mn-lt"/>
                          <a:ea typeface="+mn-ea"/>
                          <a:cs typeface="+mn-cs"/>
                        </a:rPr>
                        <a:t>Threat Modeling</a:t>
                      </a:r>
                      <a:endParaRPr lang="en-US" b="1" dirty="0"/>
                    </a:p>
                  </a:txBody>
                  <a:tcPr/>
                </a:tc>
                <a:tc>
                  <a:txBody>
                    <a:bodyPr/>
                    <a:lstStyle/>
                    <a:p>
                      <a:r>
                        <a:rPr lang="en-US" b="0" dirty="0"/>
                        <a:t>Lesson 5: </a:t>
                      </a:r>
                      <a:br>
                        <a:rPr lang="en-US" b="0" dirty="0"/>
                      </a:br>
                      <a:r>
                        <a:rPr lang="en-US" sz="1800" b="1" i="0" u="none" strike="noStrike" kern="1200" dirty="0">
                          <a:solidFill>
                            <a:schemeClr val="dk1"/>
                          </a:solidFill>
                          <a:effectLst/>
                          <a:latin typeface="+mn-lt"/>
                          <a:ea typeface="+mn-ea"/>
                          <a:cs typeface="+mn-cs"/>
                        </a:rPr>
                        <a:t>Network Security</a:t>
                      </a:r>
                      <a:endParaRPr lang="en-US" b="1" dirty="0"/>
                    </a:p>
                  </a:txBody>
                  <a:tcPr/>
                </a:tc>
                <a:tc>
                  <a:txBody>
                    <a:bodyPr/>
                    <a:lstStyle/>
                    <a:p>
                      <a:r>
                        <a:rPr lang="en-US" b="0" dirty="0"/>
                        <a:t>Lesson 6: </a:t>
                      </a:r>
                      <a:br>
                        <a:rPr lang="en-US" b="0" dirty="0"/>
                      </a:br>
                      <a:r>
                        <a:rPr lang="en-US" sz="1800" b="1" i="0" u="none" strike="noStrike" kern="1200" dirty="0">
                          <a:solidFill>
                            <a:schemeClr val="dk1"/>
                          </a:solidFill>
                          <a:effectLst/>
                          <a:latin typeface="+mn-lt"/>
                          <a:ea typeface="+mn-ea"/>
                          <a:cs typeface="+mn-cs"/>
                        </a:rPr>
                        <a:t>Reverse Engineering </a:t>
                      </a:r>
                      <a:endParaRPr lang="en-US" b="1" dirty="0"/>
                    </a:p>
                  </a:txBody>
                  <a:tcPr/>
                </a:tc>
                <a:extLst>
                  <a:ext uri="{0D108BD9-81ED-4DB2-BD59-A6C34878D82A}">
                    <a16:rowId xmlns:a16="http://schemas.microsoft.com/office/drawing/2014/main" val="10001"/>
                  </a:ext>
                </a:extLst>
              </a:tr>
              <a:tr h="1371600">
                <a:tc>
                  <a:txBody>
                    <a:bodyPr/>
                    <a:lstStyle/>
                    <a:p>
                      <a:r>
                        <a:rPr lang="en-US" b="0" dirty="0"/>
                        <a:t>Lesson 7: </a:t>
                      </a:r>
                      <a:br>
                        <a:rPr lang="en-US" b="1" dirty="0"/>
                      </a:br>
                      <a:r>
                        <a:rPr lang="en-US" sz="1800" b="1" i="0" u="none" strike="noStrike" kern="1200" dirty="0">
                          <a:solidFill>
                            <a:schemeClr val="dk1"/>
                          </a:solidFill>
                          <a:effectLst/>
                          <a:latin typeface="+mn-lt"/>
                          <a:ea typeface="+mn-ea"/>
                          <a:cs typeface="+mn-cs"/>
                        </a:rPr>
                        <a:t>Web App Security</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Lesson 8:</a:t>
                      </a:r>
                      <a:br>
                        <a:rPr lang="en-US" b="0" dirty="0"/>
                      </a:br>
                      <a:r>
                        <a:rPr lang="en-US" sz="1800" b="1" i="0" u="none" strike="noStrike" kern="1200" dirty="0">
                          <a:solidFill>
                            <a:schemeClr val="dk1"/>
                          </a:solidFill>
                          <a:effectLst/>
                          <a:latin typeface="+mn-lt"/>
                          <a:ea typeface="+mn-ea"/>
                          <a:cs typeface="+mn-cs"/>
                        </a:rPr>
                        <a:t>Application Security</a:t>
                      </a:r>
                      <a:endParaRPr lang="en-US" b="1" dirty="0"/>
                    </a:p>
                    <a:p>
                      <a:endParaRPr lang="en-US" b="1" dirty="0"/>
                    </a:p>
                  </a:txBody>
                  <a:tcPr/>
                </a:tc>
                <a:tc>
                  <a:txBody>
                    <a:bodyPr/>
                    <a:lstStyle/>
                    <a:p>
                      <a:r>
                        <a:rPr lang="en-US" b="0" dirty="0"/>
                        <a:t>Lesson 9:</a:t>
                      </a:r>
                      <a:br>
                        <a:rPr lang="en-US" b="0" dirty="0"/>
                      </a:br>
                      <a:r>
                        <a:rPr lang="en-US" sz="1800" b="1" i="0" u="none" strike="noStrike" kern="1200" dirty="0">
                          <a:solidFill>
                            <a:schemeClr val="dk1"/>
                          </a:solidFill>
                          <a:effectLst/>
                          <a:latin typeface="+mn-lt"/>
                          <a:ea typeface="+mn-ea"/>
                          <a:cs typeface="+mn-cs"/>
                        </a:rPr>
                        <a:t>Password Based Security &amp; Denial of Service</a:t>
                      </a:r>
                      <a:endParaRPr lang="en-US" b="1"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2297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How does it work?</a:t>
            </a:r>
          </a:p>
        </p:txBody>
      </p:sp>
      <p:sp>
        <p:nvSpPr>
          <p:cNvPr id="3" name="TextBox 2"/>
          <p:cNvSpPr txBox="1"/>
          <p:nvPr/>
        </p:nvSpPr>
        <p:spPr>
          <a:xfrm>
            <a:off x="457200" y="1236361"/>
            <a:ext cx="4495800" cy="369332"/>
          </a:xfrm>
          <a:prstGeom prst="rect">
            <a:avLst/>
          </a:prstGeom>
          <a:noFill/>
        </p:spPr>
        <p:txBody>
          <a:bodyPr wrap="square" rtlCol="0">
            <a:spAutoFit/>
          </a:bodyPr>
          <a:lstStyle/>
          <a:p>
            <a:r>
              <a:rPr lang="en-US" dirty="0"/>
              <a:t>YARN “</a:t>
            </a:r>
            <a:r>
              <a:rPr lang="en-US" b="1" dirty="0"/>
              <a:t>Y</a:t>
            </a:r>
            <a:r>
              <a:rPr lang="en-US" dirty="0"/>
              <a:t>et </a:t>
            </a:r>
            <a:r>
              <a:rPr lang="en-US" b="1" dirty="0"/>
              <a:t>A</a:t>
            </a:r>
            <a:r>
              <a:rPr lang="en-US" dirty="0"/>
              <a:t>nother </a:t>
            </a:r>
            <a:r>
              <a:rPr lang="en-US" b="1" dirty="0"/>
              <a:t>R</a:t>
            </a:r>
            <a:r>
              <a:rPr lang="en-US" dirty="0"/>
              <a:t>esource </a:t>
            </a:r>
            <a:r>
              <a:rPr lang="en-US" b="1" dirty="0"/>
              <a:t>N</a:t>
            </a:r>
            <a:r>
              <a:rPr lang="en-US" dirty="0"/>
              <a:t>egotiator” </a:t>
            </a:r>
          </a:p>
        </p:txBody>
      </p:sp>
      <p:sp>
        <p:nvSpPr>
          <p:cNvPr id="5" name="Rectangle 4"/>
          <p:cNvSpPr/>
          <p:nvPr/>
        </p:nvSpPr>
        <p:spPr>
          <a:xfrm>
            <a:off x="302279" y="4182580"/>
            <a:ext cx="3497992" cy="1077218"/>
          </a:xfrm>
          <a:prstGeom prst="rect">
            <a:avLst/>
          </a:prstGeom>
        </p:spPr>
        <p:txBody>
          <a:bodyPr wrap="square">
            <a:spAutoFit/>
          </a:bodyPr>
          <a:lstStyle/>
          <a:p>
            <a:r>
              <a:rPr lang="en-US" sz="1600" b="1" dirty="0"/>
              <a:t>“</a:t>
            </a:r>
            <a:r>
              <a:rPr lang="en-US" sz="1600" b="1" dirty="0" err="1"/>
              <a:t>ResourceManager</a:t>
            </a:r>
            <a:r>
              <a:rPr lang="en-US" sz="1600" b="1" dirty="0"/>
              <a:t> </a:t>
            </a:r>
            <a:r>
              <a:rPr lang="en-US" sz="1600" dirty="0"/>
              <a:t>is the ultimate authority that arbitrates resources among all the applications in the system”</a:t>
            </a:r>
          </a:p>
        </p:txBody>
      </p:sp>
      <p:sp>
        <p:nvSpPr>
          <p:cNvPr id="6" name="Rectangle 5"/>
          <p:cNvSpPr/>
          <p:nvPr/>
        </p:nvSpPr>
        <p:spPr>
          <a:xfrm>
            <a:off x="304800" y="5426794"/>
            <a:ext cx="8382000" cy="830997"/>
          </a:xfrm>
          <a:prstGeom prst="rect">
            <a:avLst/>
          </a:prstGeom>
        </p:spPr>
        <p:txBody>
          <a:bodyPr wrap="square">
            <a:spAutoFit/>
          </a:bodyPr>
          <a:lstStyle/>
          <a:p>
            <a:r>
              <a:rPr lang="en-US" sz="1600" b="1" dirty="0"/>
              <a:t>“</a:t>
            </a:r>
            <a:r>
              <a:rPr lang="en-US" sz="1600" b="1" dirty="0" err="1"/>
              <a:t>NodeManager</a:t>
            </a:r>
            <a:r>
              <a:rPr lang="en-US" sz="1600" dirty="0"/>
              <a:t> is the per-machine framework agent who is responsible for containers, monitoring their resource usage (</a:t>
            </a:r>
            <a:r>
              <a:rPr lang="en-US" sz="1600" dirty="0" err="1"/>
              <a:t>cpu</a:t>
            </a:r>
            <a:r>
              <a:rPr lang="en-US" sz="1600" dirty="0"/>
              <a:t>, memory, disk, network) and reporting the same to the </a:t>
            </a:r>
            <a:r>
              <a:rPr lang="en-US" sz="1600" dirty="0" err="1"/>
              <a:t>ResourceManager</a:t>
            </a:r>
            <a:r>
              <a:rPr lang="en-US" sz="1600" dirty="0"/>
              <a:t>/Scheduler.”</a:t>
            </a:r>
          </a:p>
        </p:txBody>
      </p:sp>
      <p:sp>
        <p:nvSpPr>
          <p:cNvPr id="7" name="Rectangle 6"/>
          <p:cNvSpPr/>
          <p:nvPr/>
        </p:nvSpPr>
        <p:spPr>
          <a:xfrm>
            <a:off x="302279" y="6301676"/>
            <a:ext cx="5715000" cy="246221"/>
          </a:xfrm>
          <a:prstGeom prst="rect">
            <a:avLst/>
          </a:prstGeom>
        </p:spPr>
        <p:txBody>
          <a:bodyPr wrap="square">
            <a:spAutoFit/>
          </a:bodyPr>
          <a:lstStyle/>
          <a:p>
            <a:r>
              <a:rPr lang="en-US" sz="1000" dirty="0">
                <a:hlinkClick r:id="rId2"/>
              </a:rPr>
              <a:t>http://hadoop.apache.org/docs/current/hadoop-yarn/hadoop-yarn-site/YARN.html</a:t>
            </a:r>
            <a:r>
              <a:rPr lang="en-US" sz="1000" dirty="0"/>
              <a:t> </a:t>
            </a:r>
          </a:p>
        </p:txBody>
      </p:sp>
      <p:sp>
        <p:nvSpPr>
          <p:cNvPr id="8" name="Rectangle 7"/>
          <p:cNvSpPr/>
          <p:nvPr/>
        </p:nvSpPr>
        <p:spPr>
          <a:xfrm>
            <a:off x="3931992" y="4103355"/>
            <a:ext cx="4907208" cy="1323439"/>
          </a:xfrm>
          <a:prstGeom prst="rect">
            <a:avLst/>
          </a:prstGeom>
        </p:spPr>
        <p:txBody>
          <a:bodyPr wrap="square">
            <a:spAutoFit/>
          </a:bodyPr>
          <a:lstStyle/>
          <a:p>
            <a:r>
              <a:rPr lang="en-US" sz="1600" b="1" dirty="0"/>
              <a:t>“</a:t>
            </a:r>
            <a:r>
              <a:rPr lang="en-US" sz="1600" b="1" dirty="0" err="1"/>
              <a:t>ApplicationMaster</a:t>
            </a:r>
            <a:r>
              <a:rPr lang="en-US" sz="1600" dirty="0"/>
              <a:t> is per-application (job), and in effect, a framework specific library and is tasked with negotiating resources from the </a:t>
            </a:r>
            <a:r>
              <a:rPr lang="en-US" sz="1600" dirty="0" err="1"/>
              <a:t>ResourceManager</a:t>
            </a:r>
            <a:r>
              <a:rPr lang="en-US" sz="1600" dirty="0"/>
              <a:t> and working with the </a:t>
            </a:r>
            <a:r>
              <a:rPr lang="en-US" sz="1600" dirty="0" err="1"/>
              <a:t>NodeManager</a:t>
            </a:r>
            <a:r>
              <a:rPr lang="en-US" sz="1600" dirty="0"/>
              <a:t>(s) to execute and monitor the tasks.”</a:t>
            </a:r>
          </a:p>
        </p:txBody>
      </p:sp>
      <p:pic>
        <p:nvPicPr>
          <p:cNvPr id="16392" name="Picture 8" descr="C:\Users\Jason\AppData\Local\Temp\SNAGHTML26a3a4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1508297"/>
            <a:ext cx="68675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54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Hadoop Components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hlinkClick r:id="rId3"/>
              </a:rPr>
              <a:t>http://hadoop.apache.org/</a:t>
            </a:r>
            <a:r>
              <a:rPr lang="en-US" dirty="0"/>
              <a:t> </a:t>
            </a:r>
            <a:br>
              <a:rPr lang="en-US" dirty="0"/>
            </a:br>
            <a:endParaRPr lang="en-US" dirty="0"/>
          </a:p>
          <a:p>
            <a:pPr marL="0" indent="0">
              <a:buNone/>
            </a:pPr>
            <a:r>
              <a:rPr lang="en-US" dirty="0"/>
              <a:t>Other Hadoop-related projects at Apache include:</a:t>
            </a:r>
          </a:p>
          <a:p>
            <a:r>
              <a:rPr lang="en-US" b="1" dirty="0">
                <a:hlinkClick r:id="rId4"/>
              </a:rPr>
              <a:t>Ambari™</a:t>
            </a:r>
            <a:endParaRPr lang="en-US" b="1" dirty="0"/>
          </a:p>
          <a:p>
            <a:pPr marL="0" indent="0"/>
            <a:r>
              <a:rPr lang="en-US" dirty="0"/>
              <a:t>A web-based tool for provisioning, managing, and monitoring Apache Hadoop clusters which includes support for Hadoop HDFS, Hadoop MapReduce, Hive, </a:t>
            </a:r>
            <a:r>
              <a:rPr lang="en-US" dirty="0" err="1"/>
              <a:t>HCatalog</a:t>
            </a:r>
            <a:r>
              <a:rPr lang="en-US" dirty="0"/>
              <a:t>, HBase, </a:t>
            </a:r>
            <a:r>
              <a:rPr lang="en-US" dirty="0" err="1"/>
              <a:t>ZooKeeper</a:t>
            </a:r>
            <a:r>
              <a:rPr lang="en-US" dirty="0"/>
              <a:t>, Oozie, Pig and Sqoop. Ambari also provides a dashboard for viewing cluster health such as heatmaps and ability to view MapReduce, Pig and Hive applications visually along with features to diagnose their performance characteristics in a user-friendly manner.</a:t>
            </a:r>
          </a:p>
          <a:p>
            <a:r>
              <a:rPr lang="en-US" b="1" dirty="0">
                <a:hlinkClick r:id="rId5"/>
              </a:rPr>
              <a:t>Avro™</a:t>
            </a:r>
            <a:endParaRPr lang="en-US" b="1" dirty="0"/>
          </a:p>
          <a:p>
            <a:r>
              <a:rPr lang="en-US" dirty="0"/>
              <a:t>A data serialization system.</a:t>
            </a:r>
          </a:p>
          <a:p>
            <a:r>
              <a:rPr lang="en-US" b="1" dirty="0">
                <a:hlinkClick r:id="rId6"/>
              </a:rPr>
              <a:t>Cassandra™</a:t>
            </a:r>
            <a:endParaRPr lang="en-US" b="1" dirty="0"/>
          </a:p>
          <a:p>
            <a:r>
              <a:rPr lang="en-US" dirty="0"/>
              <a:t>A scalable multi-master database with no single points of failure.</a:t>
            </a:r>
          </a:p>
          <a:p>
            <a:r>
              <a:rPr lang="en-US" b="1" dirty="0" err="1">
                <a:hlinkClick r:id="rId7"/>
              </a:rPr>
              <a:t>Chukwa</a:t>
            </a:r>
            <a:r>
              <a:rPr lang="en-US" b="1" dirty="0">
                <a:hlinkClick r:id="rId7"/>
              </a:rPr>
              <a:t>™</a:t>
            </a:r>
            <a:endParaRPr lang="en-US" b="1" dirty="0"/>
          </a:p>
          <a:p>
            <a:r>
              <a:rPr lang="en-US" dirty="0"/>
              <a:t>A data collection system for managing large distributed systems. </a:t>
            </a:r>
          </a:p>
          <a:p>
            <a:r>
              <a:rPr lang="en-US" b="1" dirty="0">
                <a:hlinkClick r:id="rId8"/>
              </a:rPr>
              <a:t>HBase™</a:t>
            </a:r>
            <a:endParaRPr lang="en-US" b="1" dirty="0"/>
          </a:p>
          <a:p>
            <a:r>
              <a:rPr lang="en-US" dirty="0"/>
              <a:t>A scalable, distributed database that supports structured data storage for large tables. </a:t>
            </a:r>
          </a:p>
          <a:p>
            <a:r>
              <a:rPr lang="en-US" b="1" dirty="0">
                <a:hlinkClick r:id="rId9"/>
              </a:rPr>
              <a:t>Hive™</a:t>
            </a:r>
            <a:endParaRPr lang="en-US" b="1" dirty="0"/>
          </a:p>
          <a:p>
            <a:r>
              <a:rPr lang="en-US" dirty="0"/>
              <a:t>A data warehouse infrastructure that provides data summarization and ad hoc querying. </a:t>
            </a:r>
          </a:p>
          <a:p>
            <a:r>
              <a:rPr lang="en-US" b="1" dirty="0">
                <a:hlinkClick r:id="rId10"/>
              </a:rPr>
              <a:t>Mahout™</a:t>
            </a:r>
            <a:endParaRPr lang="en-US" b="1" dirty="0"/>
          </a:p>
          <a:p>
            <a:r>
              <a:rPr lang="en-US" dirty="0"/>
              <a:t>A Scalable machine learning and data mining library. </a:t>
            </a:r>
          </a:p>
          <a:p>
            <a:r>
              <a:rPr lang="en-US" b="1" dirty="0">
                <a:hlinkClick r:id="rId11"/>
              </a:rPr>
              <a:t>Pig™</a:t>
            </a:r>
            <a:endParaRPr lang="en-US" b="1" dirty="0"/>
          </a:p>
          <a:p>
            <a:r>
              <a:rPr lang="en-US" dirty="0"/>
              <a:t>A high-level data-flow language and execution framework for parallel computation.</a:t>
            </a:r>
          </a:p>
          <a:p>
            <a:r>
              <a:rPr lang="en-US" b="1" dirty="0">
                <a:hlinkClick r:id="rId12"/>
              </a:rPr>
              <a:t>Spark™</a:t>
            </a:r>
            <a:endParaRPr lang="en-US" b="1" dirty="0"/>
          </a:p>
          <a:p>
            <a:pPr marL="0" indent="0"/>
            <a:r>
              <a:rPr lang="en-US" dirty="0"/>
              <a:t>A fast and general compute engine for Hadoop data. Spark provides a simple and expressive programming model that supports a wide range of applications, including ETL, machine learning, stream processing, and graph computation.</a:t>
            </a:r>
          </a:p>
          <a:p>
            <a:r>
              <a:rPr lang="en-US" b="1" dirty="0" err="1">
                <a:hlinkClick r:id="rId13"/>
              </a:rPr>
              <a:t>Tez</a:t>
            </a:r>
            <a:r>
              <a:rPr lang="en-US" b="1" dirty="0">
                <a:hlinkClick r:id="rId13"/>
              </a:rPr>
              <a:t>™</a:t>
            </a:r>
            <a:endParaRPr lang="en-US" b="1" dirty="0"/>
          </a:p>
          <a:p>
            <a:pPr marL="0" indent="0"/>
            <a:r>
              <a:rPr lang="en-US" dirty="0"/>
              <a:t>A generalized data-flow programming framework, built on Hadoop YARN, which provides a powerful and flexible engine to execute an arbitrary DAG of tasks to process data for both batch and interactive use-cases. </a:t>
            </a:r>
            <a:r>
              <a:rPr lang="en-US" dirty="0" err="1"/>
              <a:t>Tez</a:t>
            </a:r>
            <a:r>
              <a:rPr lang="en-US" dirty="0"/>
              <a:t> is being adopted by Hive™, Pig™ and other frameworks in the Hadoop ecosystem, and also by other commercial software (e.g. ETL tools), to replace Hadoop™ MapReduce as the underlying execution engine.</a:t>
            </a:r>
          </a:p>
          <a:p>
            <a:r>
              <a:rPr lang="en-US" b="1" dirty="0" err="1">
                <a:hlinkClick r:id="rId14"/>
              </a:rPr>
              <a:t>ZooKeeper</a:t>
            </a:r>
            <a:r>
              <a:rPr lang="en-US" b="1" dirty="0">
                <a:hlinkClick r:id="rId14"/>
              </a:rPr>
              <a:t>™</a:t>
            </a:r>
            <a:endParaRPr lang="en-US" b="1" dirty="0"/>
          </a:p>
          <a:p>
            <a:r>
              <a:rPr lang="en-US" dirty="0"/>
              <a:t>A high-performance coordination service for distributed applications. </a:t>
            </a:r>
          </a:p>
          <a:p>
            <a:endParaRPr lang="en-US" dirty="0"/>
          </a:p>
        </p:txBody>
      </p:sp>
    </p:spTree>
    <p:extLst>
      <p:ext uri="{BB962C8B-B14F-4D97-AF65-F5344CB8AC3E}">
        <p14:creationId xmlns:p14="http://schemas.microsoft.com/office/powerpoint/2010/main" val="607367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Zoo Keeper</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dirty="0"/>
              <a:t>“</a:t>
            </a:r>
            <a:r>
              <a:rPr lang="en-US" dirty="0" err="1"/>
              <a:t>ZooKeeper</a:t>
            </a:r>
            <a:r>
              <a:rPr lang="en-US" dirty="0"/>
              <a:t>: Because coordinating distributed systems is a Zoo…”</a:t>
            </a:r>
          </a:p>
          <a:p>
            <a:r>
              <a:rPr lang="en-US" dirty="0"/>
              <a:t>“</a:t>
            </a:r>
            <a:r>
              <a:rPr lang="en-US" dirty="0" err="1"/>
              <a:t>ZooKeeper</a:t>
            </a:r>
            <a:r>
              <a:rPr lang="en-US" dirty="0"/>
              <a:t> is a centralized service for maintaining configuration information, naming, providing distributed synchronization, and providing group services.”</a:t>
            </a:r>
          </a:p>
          <a:p>
            <a:r>
              <a:rPr lang="en-US" dirty="0"/>
              <a:t>“</a:t>
            </a:r>
            <a:r>
              <a:rPr lang="en-US" dirty="0" err="1"/>
              <a:t>ZooKeeper</a:t>
            </a:r>
            <a:r>
              <a:rPr lang="en-US" dirty="0"/>
              <a:t> aims at distilling the essence of these different services into a very simple interface to a centralized coordination service.”</a:t>
            </a:r>
          </a:p>
          <a:p>
            <a:pPr marL="0" indent="0">
              <a:buNone/>
            </a:pPr>
            <a:endParaRPr lang="en-US" sz="1200" dirty="0">
              <a:hlinkClick r:id="" action="ppaction://noaction"/>
            </a:endParaRPr>
          </a:p>
          <a:p>
            <a:pPr marL="0" indent="0">
              <a:buNone/>
            </a:pPr>
            <a:r>
              <a:rPr lang="en-US" sz="1200" dirty="0">
                <a:hlinkClick r:id="" action="ppaction://noaction"/>
              </a:rPr>
              <a:t>https://cwiki.apache.org/confluence/display/ZOOKEEPER/Index</a:t>
            </a:r>
            <a:r>
              <a:rPr lang="en-US" sz="1200" dirty="0"/>
              <a:t> </a:t>
            </a:r>
          </a:p>
        </p:txBody>
      </p:sp>
    </p:spTree>
    <p:extLst>
      <p:ext uri="{BB962C8B-B14F-4D97-AF65-F5344CB8AC3E}">
        <p14:creationId xmlns:p14="http://schemas.microsoft.com/office/powerpoint/2010/main" val="1498648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Exercise!</a:t>
            </a:r>
          </a:p>
        </p:txBody>
      </p:sp>
      <p:sp>
        <p:nvSpPr>
          <p:cNvPr id="3" name="Content Placeholder 2"/>
          <p:cNvSpPr>
            <a:spLocks noGrp="1"/>
          </p:cNvSpPr>
          <p:nvPr>
            <p:ph idx="1"/>
          </p:nvPr>
        </p:nvSpPr>
        <p:spPr/>
        <p:txBody>
          <a:bodyPr>
            <a:normAutofit/>
          </a:bodyPr>
          <a:lstStyle/>
          <a:p>
            <a:r>
              <a:rPr lang="en-US" dirty="0"/>
              <a:t>What does Zoo Keeper do?</a:t>
            </a:r>
          </a:p>
          <a:p>
            <a:r>
              <a:rPr lang="en-US" dirty="0"/>
              <a:t>What role does it play in a Hadoop Cluster?</a:t>
            </a:r>
          </a:p>
          <a:p>
            <a:r>
              <a:rPr lang="en-US" dirty="0"/>
              <a:t>Where might it fit in to a Hadoop Cluster?</a:t>
            </a:r>
          </a:p>
          <a:p>
            <a:pPr marL="0" indent="0">
              <a:buNone/>
            </a:pPr>
            <a:r>
              <a:rPr lang="en-US" dirty="0">
                <a:solidFill>
                  <a:srgbClr val="C00000"/>
                </a:solidFill>
              </a:rPr>
              <a:t>The point of this exercise?  With your basic understanding of “cloud” technology, you will be able to figure out how various components fit in.</a:t>
            </a:r>
          </a:p>
          <a:p>
            <a:endParaRPr lang="en-US" dirty="0"/>
          </a:p>
          <a:p>
            <a:pPr marL="0" indent="0">
              <a:buNone/>
            </a:pPr>
            <a:r>
              <a:rPr lang="en-US" dirty="0"/>
              <a:t>Feel free to discuss with other students, type your response in the chat window.</a:t>
            </a:r>
          </a:p>
          <a:p>
            <a:pPr marL="0" indent="0">
              <a:buNone/>
            </a:pPr>
            <a:br>
              <a:rPr lang="en-US" dirty="0"/>
            </a:br>
            <a:r>
              <a:rPr lang="en-US" dirty="0">
                <a:solidFill>
                  <a:srgbClr val="C00000"/>
                </a:solidFill>
              </a:rPr>
              <a:t>The point is also critical thinking! So if you know the answer already without having to figure it out, please give everyone else a chance to think about it </a:t>
            </a:r>
            <a:r>
              <a:rPr lang="en-US" dirty="0">
                <a:solidFill>
                  <a:srgbClr val="C00000"/>
                </a:solidFill>
                <a:sym typeface="Wingdings" panose="05000000000000000000" pitchFamily="2" charset="2"/>
              </a:rPr>
              <a:t></a:t>
            </a:r>
            <a:endParaRPr lang="en-US" dirty="0">
              <a:solidFill>
                <a:srgbClr val="C00000"/>
              </a:solidFill>
            </a:endParaRPr>
          </a:p>
          <a:p>
            <a:endParaRPr lang="en-US" dirty="0"/>
          </a:p>
        </p:txBody>
      </p:sp>
    </p:spTree>
    <p:extLst>
      <p:ext uri="{BB962C8B-B14F-4D97-AF65-F5344CB8AC3E}">
        <p14:creationId xmlns:p14="http://schemas.microsoft.com/office/powerpoint/2010/main" val="2143067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609600"/>
          </a:xfrm>
        </p:spPr>
        <p:txBody>
          <a:bodyPr>
            <a:noAutofit/>
          </a:bodyPr>
          <a:lstStyle/>
          <a:p>
            <a:r>
              <a:rPr lang="en-US" sz="2000" dirty="0"/>
              <a:t>Zoo Keeper handles coordination between distributed systems</a:t>
            </a:r>
          </a:p>
        </p:txBody>
      </p:sp>
      <p:pic>
        <p:nvPicPr>
          <p:cNvPr id="17410" name="Picture 2" descr="C:\Users\Jason\AppData\Local\Temp\SNAGHTML26bd0e5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7105650" cy="513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583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09CA-1E31-4929-8007-A017E9B7D841}"/>
              </a:ext>
            </a:extLst>
          </p:cNvPr>
          <p:cNvSpPr>
            <a:spLocks noGrp="1"/>
          </p:cNvSpPr>
          <p:nvPr>
            <p:ph type="title"/>
          </p:nvPr>
        </p:nvSpPr>
        <p:spPr/>
        <p:txBody>
          <a:bodyPr/>
          <a:lstStyle/>
          <a:p>
            <a:r>
              <a:rPr lang="en-US" dirty="0"/>
              <a:t>Microservices</a:t>
            </a:r>
          </a:p>
        </p:txBody>
      </p:sp>
      <p:pic>
        <p:nvPicPr>
          <p:cNvPr id="4" name="Content Placeholder 3">
            <a:extLst>
              <a:ext uri="{FF2B5EF4-FFF2-40B4-BE49-F238E27FC236}">
                <a16:creationId xmlns:a16="http://schemas.microsoft.com/office/drawing/2014/main" id="{08FAFE08-02C1-49AE-A26E-E7EB1CE3A663}"/>
              </a:ext>
            </a:extLst>
          </p:cNvPr>
          <p:cNvPicPr>
            <a:picLocks noGrp="1" noChangeAspect="1"/>
          </p:cNvPicPr>
          <p:nvPr>
            <p:ph idx="1"/>
          </p:nvPr>
        </p:nvPicPr>
        <p:blipFill>
          <a:blip r:embed="rId3"/>
          <a:stretch>
            <a:fillRect/>
          </a:stretch>
        </p:blipFill>
        <p:spPr>
          <a:xfrm>
            <a:off x="739497" y="1457571"/>
            <a:ext cx="7380952" cy="3942857"/>
          </a:xfrm>
          <a:prstGeom prst="rect">
            <a:avLst/>
          </a:prstGeom>
        </p:spPr>
      </p:pic>
      <p:sp>
        <p:nvSpPr>
          <p:cNvPr id="5" name="TextBox 4">
            <a:extLst>
              <a:ext uri="{FF2B5EF4-FFF2-40B4-BE49-F238E27FC236}">
                <a16:creationId xmlns:a16="http://schemas.microsoft.com/office/drawing/2014/main" id="{54EE500D-72FC-4601-A0A9-47285678ACB1}"/>
              </a:ext>
            </a:extLst>
          </p:cNvPr>
          <p:cNvSpPr txBox="1"/>
          <p:nvPr/>
        </p:nvSpPr>
        <p:spPr>
          <a:xfrm>
            <a:off x="609600" y="5453389"/>
            <a:ext cx="7467600" cy="261610"/>
          </a:xfrm>
          <a:prstGeom prst="rect">
            <a:avLst/>
          </a:prstGeom>
          <a:noFill/>
        </p:spPr>
        <p:txBody>
          <a:bodyPr wrap="square" rtlCol="0">
            <a:spAutoFit/>
          </a:bodyPr>
          <a:lstStyle/>
          <a:p>
            <a:r>
              <a:rPr lang="en-US" sz="1050" dirty="0"/>
              <a:t>Image from: https://www.redhat.com/en/topics/microservices/what-are-microservices</a:t>
            </a:r>
          </a:p>
        </p:txBody>
      </p:sp>
    </p:spTree>
    <p:extLst>
      <p:ext uri="{BB962C8B-B14F-4D97-AF65-F5344CB8AC3E}">
        <p14:creationId xmlns:p14="http://schemas.microsoft.com/office/powerpoint/2010/main" val="2928661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DAE3-FFF7-4C1F-849C-E3ED9D166BEF}"/>
              </a:ext>
            </a:extLst>
          </p:cNvPr>
          <p:cNvSpPr>
            <a:spLocks noGrp="1"/>
          </p:cNvSpPr>
          <p:nvPr>
            <p:ph type="title"/>
          </p:nvPr>
        </p:nvSpPr>
        <p:spPr/>
        <p:txBody>
          <a:bodyPr/>
          <a:lstStyle/>
          <a:p>
            <a:r>
              <a:rPr lang="en-US" dirty="0"/>
              <a:t>Lets make a diagram</a:t>
            </a:r>
          </a:p>
        </p:txBody>
      </p:sp>
      <p:sp>
        <p:nvSpPr>
          <p:cNvPr id="3" name="Content Placeholder 2">
            <a:extLst>
              <a:ext uri="{FF2B5EF4-FFF2-40B4-BE49-F238E27FC236}">
                <a16:creationId xmlns:a16="http://schemas.microsoft.com/office/drawing/2014/main" id="{FEDE56BC-8587-444B-9A0D-1BA3586CF423}"/>
              </a:ext>
            </a:extLst>
          </p:cNvPr>
          <p:cNvSpPr>
            <a:spLocks noGrp="1"/>
          </p:cNvSpPr>
          <p:nvPr>
            <p:ph idx="1"/>
          </p:nvPr>
        </p:nvSpPr>
        <p:spPr/>
        <p:txBody>
          <a:bodyPr/>
          <a:lstStyle/>
          <a:p>
            <a:r>
              <a:rPr lang="en-US" dirty="0">
                <a:hlinkClick r:id="rId3"/>
              </a:rPr>
              <a:t>https://docs.google.com/drawings/</a:t>
            </a:r>
            <a:r>
              <a:rPr lang="en-US" dirty="0"/>
              <a:t> (or </a:t>
            </a:r>
            <a:r>
              <a:rPr lang="en-US" dirty="0" err="1"/>
              <a:t>etc</a:t>
            </a:r>
            <a:r>
              <a:rPr lang="en-US" dirty="0"/>
              <a:t>)</a:t>
            </a:r>
          </a:p>
          <a:p>
            <a:endParaRPr lang="en-US" dirty="0"/>
          </a:p>
          <a:p>
            <a:endParaRPr lang="en-US" dirty="0"/>
          </a:p>
        </p:txBody>
      </p:sp>
      <p:pic>
        <p:nvPicPr>
          <p:cNvPr id="4" name="Picture 3">
            <a:extLst>
              <a:ext uri="{FF2B5EF4-FFF2-40B4-BE49-F238E27FC236}">
                <a16:creationId xmlns:a16="http://schemas.microsoft.com/office/drawing/2014/main" id="{30CD0CDE-4B94-45B0-93B0-0A591456C629}"/>
              </a:ext>
            </a:extLst>
          </p:cNvPr>
          <p:cNvPicPr>
            <a:picLocks noChangeAspect="1"/>
          </p:cNvPicPr>
          <p:nvPr/>
        </p:nvPicPr>
        <p:blipFill>
          <a:blip r:embed="rId4"/>
          <a:stretch>
            <a:fillRect/>
          </a:stretch>
        </p:blipFill>
        <p:spPr>
          <a:xfrm>
            <a:off x="457200" y="1828800"/>
            <a:ext cx="8077200" cy="3894118"/>
          </a:xfrm>
          <a:prstGeom prst="rect">
            <a:avLst/>
          </a:prstGeom>
        </p:spPr>
      </p:pic>
    </p:spTree>
    <p:extLst>
      <p:ext uri="{BB962C8B-B14F-4D97-AF65-F5344CB8AC3E}">
        <p14:creationId xmlns:p14="http://schemas.microsoft.com/office/powerpoint/2010/main" val="2938291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Time!</a:t>
            </a:r>
          </a:p>
        </p:txBody>
      </p:sp>
      <p:sp>
        <p:nvSpPr>
          <p:cNvPr id="3" name="Content Placeholder 2"/>
          <p:cNvSpPr>
            <a:spLocks noGrp="1"/>
          </p:cNvSpPr>
          <p:nvPr>
            <p:ph idx="1"/>
          </p:nvPr>
        </p:nvSpPr>
        <p:spPr/>
        <p:txBody>
          <a:bodyPr/>
          <a:lstStyle/>
          <a:p>
            <a:r>
              <a:rPr lang="en-US" dirty="0"/>
              <a:t>Questions?</a:t>
            </a:r>
          </a:p>
          <a:p>
            <a:endParaRPr lang="en-US" dirty="0"/>
          </a:p>
          <a:p>
            <a:r>
              <a:rPr lang="en-US" dirty="0"/>
              <a:t>Let me help you on your homework (next slide)</a:t>
            </a:r>
          </a:p>
          <a:p>
            <a:endParaRPr lang="en-US" dirty="0"/>
          </a:p>
        </p:txBody>
      </p:sp>
    </p:spTree>
    <p:extLst>
      <p:ext uri="{BB962C8B-B14F-4D97-AF65-F5344CB8AC3E}">
        <p14:creationId xmlns:p14="http://schemas.microsoft.com/office/powerpoint/2010/main" val="352731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a:t>
            </a:r>
          </a:p>
        </p:txBody>
      </p:sp>
      <p:sp>
        <p:nvSpPr>
          <p:cNvPr id="3" name="Content Placeholder 2"/>
          <p:cNvSpPr>
            <a:spLocks noGrp="1"/>
          </p:cNvSpPr>
          <p:nvPr>
            <p:ph idx="1"/>
          </p:nvPr>
        </p:nvSpPr>
        <p:spPr/>
        <p:txBody>
          <a:bodyPr>
            <a:normAutofit/>
          </a:bodyPr>
          <a:lstStyle/>
          <a:p>
            <a:pPr marL="0" indent="0">
              <a:buNone/>
            </a:pPr>
            <a:r>
              <a:rPr lang="en-US" b="1" dirty="0"/>
              <a:t>Hacking 200 Goals and Objectives</a:t>
            </a:r>
          </a:p>
          <a:p>
            <a:pPr marL="0" indent="0">
              <a:buNone/>
            </a:pPr>
            <a:r>
              <a:rPr lang="en-US" dirty="0">
                <a:effectLst/>
              </a:rPr>
              <a:t>Upon successful completion of this course, you will be able to:</a:t>
            </a:r>
          </a:p>
          <a:p>
            <a:pPr lvl="1"/>
            <a:r>
              <a:rPr lang="en-US" dirty="0">
                <a:effectLst/>
              </a:rPr>
              <a:t>Describe how basic big data and cloud technology function;</a:t>
            </a:r>
          </a:p>
          <a:p>
            <a:pPr lvl="1"/>
            <a:r>
              <a:rPr lang="en-US" dirty="0"/>
              <a:t>R</a:t>
            </a:r>
            <a:r>
              <a:rPr lang="en-US" dirty="0">
                <a:effectLst/>
              </a:rPr>
              <a:t>ecognize common security issues in frequently used cloud technologies;</a:t>
            </a:r>
          </a:p>
          <a:p>
            <a:pPr lvl="1"/>
            <a:r>
              <a:rPr lang="en-US" dirty="0"/>
              <a:t>R</a:t>
            </a:r>
            <a:r>
              <a:rPr lang="en-US" dirty="0">
                <a:effectLst/>
              </a:rPr>
              <a:t>ecognize and describe flaws in applications and services designs;</a:t>
            </a:r>
          </a:p>
          <a:p>
            <a:pPr lvl="1"/>
            <a:r>
              <a:rPr lang="en-US" dirty="0"/>
              <a:t>D</a:t>
            </a:r>
            <a:r>
              <a:rPr lang="en-US" dirty="0">
                <a:effectLst/>
              </a:rPr>
              <a:t>emonstrate methods of bypassing common industry security mechanisms and tools (such as </a:t>
            </a:r>
            <a:r>
              <a:rPr lang="en-US" dirty="0" err="1">
                <a:effectLst/>
              </a:rPr>
              <a:t>AntiVirus</a:t>
            </a:r>
            <a:r>
              <a:rPr lang="en-US" dirty="0">
                <a:effectLst/>
              </a:rPr>
              <a:t> and Sandboxes);</a:t>
            </a:r>
          </a:p>
          <a:p>
            <a:pPr lvl="1"/>
            <a:r>
              <a:rPr lang="en-US" dirty="0"/>
              <a:t>D</a:t>
            </a:r>
            <a:r>
              <a:rPr lang="en-US" dirty="0">
                <a:effectLst/>
              </a:rPr>
              <a:t>emonstrate the ability to perform basic reverse engineering;</a:t>
            </a:r>
          </a:p>
          <a:p>
            <a:pPr lvl="1"/>
            <a:r>
              <a:rPr lang="en-US" dirty="0"/>
              <a:t>D</a:t>
            </a:r>
            <a:r>
              <a:rPr lang="en-US" dirty="0">
                <a:effectLst/>
              </a:rPr>
              <a:t>emonstrate and describe advanced web application security techniques and concepts, (such as CSRF, cookie injection, </a:t>
            </a:r>
            <a:r>
              <a:rPr lang="en-US" dirty="0" err="1">
                <a:effectLst/>
              </a:rPr>
              <a:t>etc</a:t>
            </a:r>
            <a:r>
              <a:rPr lang="en-US" dirty="0">
                <a:effectLst/>
              </a:rPr>
              <a:t>), for attacking web applications;</a:t>
            </a:r>
          </a:p>
          <a:p>
            <a:pPr lvl="1"/>
            <a:r>
              <a:rPr lang="en-US" dirty="0"/>
              <a:t>D</a:t>
            </a:r>
            <a:r>
              <a:rPr lang="en-US" dirty="0">
                <a:effectLst/>
              </a:rPr>
              <a:t>emonstrate and describe the process of code review  for finding common flaws in application code;</a:t>
            </a:r>
          </a:p>
          <a:p>
            <a:pPr lvl="1"/>
            <a:r>
              <a:rPr lang="en-US" dirty="0"/>
              <a:t>D</a:t>
            </a:r>
            <a:r>
              <a:rPr lang="en-US" dirty="0">
                <a:effectLst/>
              </a:rPr>
              <a:t>escribe the science behind password security and issues; and</a:t>
            </a:r>
          </a:p>
          <a:p>
            <a:pPr lvl="1"/>
            <a:r>
              <a:rPr lang="en-US" dirty="0"/>
              <a:t>D</a:t>
            </a:r>
            <a:r>
              <a:rPr lang="en-US" dirty="0">
                <a:effectLst/>
              </a:rPr>
              <a:t>escribe common denial of service attack techniques and safeguards.</a:t>
            </a:r>
          </a:p>
          <a:p>
            <a:endParaRPr lang="en-US" dirty="0"/>
          </a:p>
        </p:txBody>
      </p:sp>
    </p:spTree>
    <p:extLst>
      <p:ext uri="{BB962C8B-B14F-4D97-AF65-F5344CB8AC3E}">
        <p14:creationId xmlns:p14="http://schemas.microsoft.com/office/powerpoint/2010/main" val="169237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6303-C7FF-47CF-A65C-CC3F8EEB416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50260FB-2546-4965-B0EE-07EA46B4C2DB}"/>
              </a:ext>
            </a:extLst>
          </p:cNvPr>
          <p:cNvSpPr>
            <a:spLocks noGrp="1"/>
          </p:cNvSpPr>
          <p:nvPr>
            <p:ph idx="1"/>
          </p:nvPr>
        </p:nvSpPr>
        <p:spPr/>
        <p:txBody>
          <a:bodyPr/>
          <a:lstStyle/>
          <a:p>
            <a:pPr marL="0" lvl="1" indent="0">
              <a:buNone/>
            </a:pPr>
            <a:r>
              <a:rPr lang="en-US" dirty="0"/>
              <a:t>After this lesson, students will be able to:</a:t>
            </a:r>
          </a:p>
          <a:p>
            <a:pPr lvl="1"/>
            <a:r>
              <a:rPr lang="en-US" dirty="0"/>
              <a:t>Begin applying analysis skills to an unknown application for a Penetration Test;</a:t>
            </a:r>
          </a:p>
          <a:p>
            <a:pPr lvl="1"/>
            <a:r>
              <a:rPr lang="en-US" dirty="0"/>
              <a:t>Describe the differences between traditional hosting versus cloud technologies;</a:t>
            </a:r>
          </a:p>
          <a:p>
            <a:pPr lvl="1"/>
            <a:r>
              <a:rPr lang="en-US" dirty="0"/>
              <a:t>Describe the basic structure of Hadoop;</a:t>
            </a:r>
          </a:p>
          <a:p>
            <a:pPr lvl="1"/>
            <a:r>
              <a:rPr lang="en-US" dirty="0"/>
              <a:t>Describe MapReduce and common implementations;</a:t>
            </a:r>
          </a:p>
          <a:p>
            <a:pPr lvl="1"/>
            <a:r>
              <a:rPr lang="en-US" dirty="0"/>
              <a:t>Describe the basic infrastructure behind services offered in AWS and Microsoft Azure; and</a:t>
            </a:r>
          </a:p>
          <a:p>
            <a:pPr lvl="1"/>
            <a:r>
              <a:rPr lang="en-US" dirty="0"/>
              <a:t>Define commonly used terms and abbreviations.</a:t>
            </a:r>
          </a:p>
        </p:txBody>
      </p:sp>
    </p:spTree>
    <p:extLst>
      <p:ext uri="{BB962C8B-B14F-4D97-AF65-F5344CB8AC3E}">
        <p14:creationId xmlns:p14="http://schemas.microsoft.com/office/powerpoint/2010/main" val="354572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7805-7216-44DF-BC3E-6478E43868F9}"/>
              </a:ext>
            </a:extLst>
          </p:cNvPr>
          <p:cNvSpPr>
            <a:spLocks noGrp="1"/>
          </p:cNvSpPr>
          <p:nvPr>
            <p:ph type="title"/>
          </p:nvPr>
        </p:nvSpPr>
        <p:spPr/>
        <p:txBody>
          <a:bodyPr/>
          <a:lstStyle/>
          <a:p>
            <a:r>
              <a:rPr lang="en-US" dirty="0"/>
              <a:t>Review – Pentesting Process</a:t>
            </a:r>
          </a:p>
        </p:txBody>
      </p:sp>
      <p:sp>
        <p:nvSpPr>
          <p:cNvPr id="3" name="Content Placeholder 2">
            <a:extLst>
              <a:ext uri="{FF2B5EF4-FFF2-40B4-BE49-F238E27FC236}">
                <a16:creationId xmlns:a16="http://schemas.microsoft.com/office/drawing/2014/main" id="{AF828EF2-07B3-41E9-B94F-1222A73771A0}"/>
              </a:ext>
            </a:extLst>
          </p:cNvPr>
          <p:cNvSpPr>
            <a:spLocks noGrp="1"/>
          </p:cNvSpPr>
          <p:nvPr>
            <p:ph idx="1"/>
          </p:nvPr>
        </p:nvSpPr>
        <p:spPr/>
        <p:txBody>
          <a:bodyPr/>
          <a:lstStyle/>
          <a:p>
            <a:pPr lvl="1">
              <a:buFont typeface="+mj-lt"/>
              <a:buAutoNum type="arabicPeriod"/>
            </a:pPr>
            <a:r>
              <a:rPr lang="en-US" dirty="0"/>
              <a:t>Pre-engagement interactions</a:t>
            </a:r>
          </a:p>
          <a:p>
            <a:pPr lvl="1">
              <a:buFont typeface="+mj-lt"/>
              <a:buAutoNum type="arabicPeriod"/>
            </a:pPr>
            <a:r>
              <a:rPr lang="en-US" dirty="0"/>
              <a:t>Intelligence gathering</a:t>
            </a:r>
          </a:p>
          <a:p>
            <a:pPr lvl="1">
              <a:buFont typeface="+mj-lt"/>
              <a:buAutoNum type="arabicPeriod"/>
            </a:pPr>
            <a:r>
              <a:rPr lang="en-US" dirty="0"/>
              <a:t>Threat modeling</a:t>
            </a:r>
          </a:p>
          <a:p>
            <a:pPr lvl="1">
              <a:buFont typeface="+mj-lt"/>
              <a:buAutoNum type="arabicPeriod"/>
            </a:pPr>
            <a:r>
              <a:rPr lang="en-US" dirty="0"/>
              <a:t>Vulnerability analysis</a:t>
            </a:r>
          </a:p>
          <a:p>
            <a:pPr lvl="1">
              <a:buFont typeface="+mj-lt"/>
              <a:buAutoNum type="arabicPeriod"/>
            </a:pPr>
            <a:r>
              <a:rPr lang="en-US" dirty="0"/>
              <a:t>Exploitation</a:t>
            </a:r>
          </a:p>
          <a:p>
            <a:pPr lvl="1">
              <a:buFont typeface="+mj-lt"/>
              <a:buAutoNum type="arabicPeriod"/>
            </a:pPr>
            <a:r>
              <a:rPr lang="en-US" dirty="0"/>
              <a:t>Post exploitation</a:t>
            </a:r>
          </a:p>
          <a:p>
            <a:pPr lvl="1">
              <a:buFont typeface="+mj-lt"/>
              <a:buAutoNum type="arabicPeriod"/>
            </a:pPr>
            <a:r>
              <a:rPr lang="en-US" dirty="0"/>
              <a:t>Reporting</a:t>
            </a:r>
          </a:p>
        </p:txBody>
      </p:sp>
    </p:spTree>
    <p:extLst>
      <p:ext uri="{BB962C8B-B14F-4D97-AF65-F5344CB8AC3E}">
        <p14:creationId xmlns:p14="http://schemas.microsoft.com/office/powerpoint/2010/main" val="337356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21F7-CC29-452D-BFC6-70A843356E09}"/>
              </a:ext>
            </a:extLst>
          </p:cNvPr>
          <p:cNvSpPr>
            <a:spLocks noGrp="1"/>
          </p:cNvSpPr>
          <p:nvPr>
            <p:ph type="title"/>
          </p:nvPr>
        </p:nvSpPr>
        <p:spPr/>
        <p:txBody>
          <a:bodyPr/>
          <a:lstStyle/>
          <a:p>
            <a:r>
              <a:rPr lang="en-US" dirty="0"/>
              <a:t>Review – What makes a “good” </a:t>
            </a:r>
            <a:r>
              <a:rPr lang="en-US" dirty="0" err="1"/>
              <a:t>pentester</a:t>
            </a:r>
            <a:r>
              <a:rPr lang="en-US" dirty="0"/>
              <a:t>?</a:t>
            </a:r>
          </a:p>
        </p:txBody>
      </p:sp>
      <p:sp>
        <p:nvSpPr>
          <p:cNvPr id="3" name="Content Placeholder 2">
            <a:extLst>
              <a:ext uri="{FF2B5EF4-FFF2-40B4-BE49-F238E27FC236}">
                <a16:creationId xmlns:a16="http://schemas.microsoft.com/office/drawing/2014/main" id="{4F28EB91-426D-450C-AC8A-C6CD17D81E4F}"/>
              </a:ext>
            </a:extLst>
          </p:cNvPr>
          <p:cNvSpPr>
            <a:spLocks noGrp="1"/>
          </p:cNvSpPr>
          <p:nvPr>
            <p:ph idx="1"/>
          </p:nvPr>
        </p:nvSpPr>
        <p:spPr/>
        <p:txBody>
          <a:bodyPr/>
          <a:lstStyle/>
          <a:p>
            <a:pPr>
              <a:buFont typeface="Arial" panose="020B0604020202020204" pitchFamily="34" charset="0"/>
              <a:buChar char="•"/>
            </a:pPr>
            <a:r>
              <a:rPr lang="en-US" sz="2000" dirty="0"/>
              <a:t>Depends whom you talk to</a:t>
            </a:r>
          </a:p>
          <a:p>
            <a:pPr>
              <a:buFont typeface="Arial" panose="020B0604020202020204" pitchFamily="34" charset="0"/>
              <a:buChar char="•"/>
            </a:pPr>
            <a:r>
              <a:rPr lang="en-US" sz="2000" dirty="0"/>
              <a:t>Depends on what specific discipline </a:t>
            </a:r>
          </a:p>
          <a:p>
            <a:pPr lvl="2"/>
            <a:r>
              <a:rPr lang="en-US" sz="2000" dirty="0"/>
              <a:t>For our purposes we mean loosely application security and related fields</a:t>
            </a:r>
          </a:p>
          <a:p>
            <a:pPr lvl="2"/>
            <a:endParaRPr lang="en-US" sz="2000" dirty="0"/>
          </a:p>
          <a:p>
            <a:pPr marL="342900" lvl="1" indent="-342900">
              <a:buFont typeface="+mj-lt"/>
              <a:buAutoNum type="arabicParenR"/>
            </a:pPr>
            <a:r>
              <a:rPr lang="en-US" sz="2000" b="1" dirty="0"/>
              <a:t>Mindset</a:t>
            </a:r>
            <a:r>
              <a:rPr lang="en-US" sz="2000" dirty="0"/>
              <a:t> - Strong attacker's mindset</a:t>
            </a:r>
          </a:p>
          <a:p>
            <a:pPr marL="342900" lvl="1" indent="-342900">
              <a:buFont typeface="+mj-lt"/>
              <a:buAutoNum type="arabicParenR"/>
            </a:pPr>
            <a:r>
              <a:rPr lang="en-US" sz="2000" b="1" dirty="0"/>
              <a:t>Perseverance</a:t>
            </a:r>
            <a:r>
              <a:rPr lang="en-US" sz="2000" dirty="0"/>
              <a:t> – Ability to tread into the unknown and make sense of things</a:t>
            </a:r>
          </a:p>
          <a:p>
            <a:pPr marL="342900" lvl="1" indent="-342900">
              <a:buFont typeface="+mj-lt"/>
              <a:buAutoNum type="arabicParenR"/>
            </a:pPr>
            <a:r>
              <a:rPr lang="en-US" sz="2000" b="1" dirty="0"/>
              <a:t>Knowledge</a:t>
            </a:r>
            <a:r>
              <a:rPr lang="en-US" sz="2000" dirty="0"/>
              <a:t> - Strong foundational knowledge of “everything”</a:t>
            </a:r>
          </a:p>
          <a:p>
            <a:pPr marL="342900" lvl="1" indent="-342900">
              <a:buFont typeface="+mj-lt"/>
              <a:buAutoNum type="arabicParenR"/>
            </a:pPr>
            <a:r>
              <a:rPr lang="en-US" sz="2000" b="1" dirty="0"/>
              <a:t>Threat Modeling </a:t>
            </a:r>
            <a:r>
              <a:rPr lang="en-US" sz="2000" dirty="0"/>
              <a:t>- Great at threat modeling, quickly consume and digest designs</a:t>
            </a:r>
            <a:endParaRPr lang="en-US" dirty="0"/>
          </a:p>
        </p:txBody>
      </p:sp>
    </p:spTree>
    <p:extLst>
      <p:ext uri="{BB962C8B-B14F-4D97-AF65-F5344CB8AC3E}">
        <p14:creationId xmlns:p14="http://schemas.microsoft.com/office/powerpoint/2010/main" val="235621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4384-CEB1-4E04-BC2B-B9F3A4963D27}"/>
              </a:ext>
            </a:extLst>
          </p:cNvPr>
          <p:cNvSpPr>
            <a:spLocks noGrp="1"/>
          </p:cNvSpPr>
          <p:nvPr>
            <p:ph type="title"/>
          </p:nvPr>
        </p:nvSpPr>
        <p:spPr/>
        <p:txBody>
          <a:bodyPr/>
          <a:lstStyle/>
          <a:p>
            <a:r>
              <a:rPr lang="en-US" dirty="0"/>
              <a:t>Continued – What makes a “good” </a:t>
            </a:r>
            <a:r>
              <a:rPr lang="en-US" dirty="0" err="1"/>
              <a:t>pentester</a:t>
            </a:r>
            <a:r>
              <a:rPr lang="en-US" dirty="0"/>
              <a:t>? </a:t>
            </a:r>
          </a:p>
        </p:txBody>
      </p:sp>
      <p:sp>
        <p:nvSpPr>
          <p:cNvPr id="3" name="Content Placeholder 2">
            <a:extLst>
              <a:ext uri="{FF2B5EF4-FFF2-40B4-BE49-F238E27FC236}">
                <a16:creationId xmlns:a16="http://schemas.microsoft.com/office/drawing/2014/main" id="{44CD984E-CB7E-456E-89E7-16B60A4C056B}"/>
              </a:ext>
            </a:extLst>
          </p:cNvPr>
          <p:cNvSpPr>
            <a:spLocks noGrp="1"/>
          </p:cNvSpPr>
          <p:nvPr>
            <p:ph idx="1"/>
          </p:nvPr>
        </p:nvSpPr>
        <p:spPr>
          <a:xfrm>
            <a:off x="457200" y="1447800"/>
            <a:ext cx="8001000" cy="2438400"/>
          </a:xfrm>
        </p:spPr>
        <p:txBody>
          <a:bodyPr/>
          <a:lstStyle/>
          <a:p>
            <a:r>
              <a:rPr lang="en-US" dirty="0"/>
              <a:t>Quick mental exercise, “Hack” this sentence.</a:t>
            </a:r>
          </a:p>
          <a:p>
            <a:r>
              <a:rPr lang="en-US" b="1" dirty="0"/>
              <a:t>Goal: </a:t>
            </a:r>
            <a:r>
              <a:rPr lang="en-US" dirty="0"/>
              <a:t>get as much money as possible</a:t>
            </a:r>
          </a:p>
          <a:p>
            <a:r>
              <a:rPr lang="en-US" b="1" dirty="0"/>
              <a:t>Rules: </a:t>
            </a:r>
          </a:p>
          <a:p>
            <a:pPr>
              <a:buFont typeface="Arial" panose="020B0604020202020204" pitchFamily="34" charset="0"/>
              <a:buChar char="•"/>
            </a:pPr>
            <a:r>
              <a:rPr lang="en-US" dirty="0"/>
              <a:t>“</a:t>
            </a:r>
            <a:r>
              <a:rPr lang="en-US" i="1" dirty="0"/>
              <a:t>vulnerability</a:t>
            </a:r>
            <a:r>
              <a:rPr lang="en-US" dirty="0"/>
              <a:t>” - able to modify (change or delete) one word</a:t>
            </a:r>
          </a:p>
          <a:p>
            <a:pPr>
              <a:buFont typeface="Arial" panose="020B0604020202020204" pitchFamily="34" charset="0"/>
              <a:buChar char="•"/>
            </a:pPr>
            <a:r>
              <a:rPr lang="en-US" dirty="0"/>
              <a:t>“</a:t>
            </a:r>
            <a:r>
              <a:rPr lang="en-US" i="1" dirty="0"/>
              <a:t>exploit</a:t>
            </a:r>
            <a:r>
              <a:rPr lang="en-US" dirty="0"/>
              <a:t>” - Sentence must make some grammatical sense (English) for the attack to execute properly</a:t>
            </a:r>
          </a:p>
          <a:p>
            <a:r>
              <a:rPr lang="en-US" sz="2000" b="1" dirty="0"/>
              <a:t>“</a:t>
            </a:r>
            <a:r>
              <a:rPr lang="en-US" sz="2000" b="1" i="1" dirty="0"/>
              <a:t>Please give me 50 dollars in a stack and 50 cents in a role</a:t>
            </a:r>
            <a:r>
              <a:rPr lang="en-US" sz="2000" b="1" dirty="0"/>
              <a:t>” </a:t>
            </a:r>
            <a:r>
              <a:rPr lang="en-US" sz="2000" dirty="0"/>
              <a:t>= $50.50</a:t>
            </a:r>
          </a:p>
          <a:p>
            <a:endParaRPr lang="en-US" dirty="0"/>
          </a:p>
          <a:p>
            <a:endParaRPr lang="en-US" dirty="0"/>
          </a:p>
        </p:txBody>
      </p:sp>
      <p:sp>
        <p:nvSpPr>
          <p:cNvPr id="4" name="TextBox 3">
            <a:extLst>
              <a:ext uri="{FF2B5EF4-FFF2-40B4-BE49-F238E27FC236}">
                <a16:creationId xmlns:a16="http://schemas.microsoft.com/office/drawing/2014/main" id="{A7D86252-D91C-4456-ABFF-D5FF822D4C2F}"/>
              </a:ext>
            </a:extLst>
          </p:cNvPr>
          <p:cNvSpPr txBox="1"/>
          <p:nvPr/>
        </p:nvSpPr>
        <p:spPr>
          <a:xfrm>
            <a:off x="457200" y="4038600"/>
            <a:ext cx="8229600" cy="646331"/>
          </a:xfrm>
          <a:prstGeom prst="rect">
            <a:avLst/>
          </a:prstGeom>
          <a:noFill/>
        </p:spPr>
        <p:txBody>
          <a:bodyPr wrap="square" rtlCol="0">
            <a:spAutoFit/>
          </a:bodyPr>
          <a:lstStyle/>
          <a:p>
            <a:r>
              <a:rPr lang="en-US" i="1" u="sng" dirty="0"/>
              <a:t>possible answer (a):</a:t>
            </a:r>
            <a:br>
              <a:rPr lang="en-US" dirty="0"/>
            </a:br>
            <a:r>
              <a:rPr lang="en-US" dirty="0"/>
              <a:t>“Please give me 50 dollars in a stack and 50 </a:t>
            </a:r>
            <a:r>
              <a:rPr lang="en-US" strike="sngStrike" dirty="0">
                <a:solidFill>
                  <a:srgbClr val="FF0000"/>
                </a:solidFill>
              </a:rPr>
              <a:t>cents</a:t>
            </a:r>
            <a:r>
              <a:rPr lang="en-US" dirty="0"/>
              <a:t> in a role” = $100</a:t>
            </a:r>
          </a:p>
        </p:txBody>
      </p:sp>
      <p:sp>
        <p:nvSpPr>
          <p:cNvPr id="5" name="TextBox 4">
            <a:extLst>
              <a:ext uri="{FF2B5EF4-FFF2-40B4-BE49-F238E27FC236}">
                <a16:creationId xmlns:a16="http://schemas.microsoft.com/office/drawing/2014/main" id="{3E802B0B-1588-4631-BE35-C5D61BA8D71E}"/>
              </a:ext>
            </a:extLst>
          </p:cNvPr>
          <p:cNvSpPr txBox="1"/>
          <p:nvPr/>
        </p:nvSpPr>
        <p:spPr>
          <a:xfrm>
            <a:off x="430427" y="4670515"/>
            <a:ext cx="8229600" cy="646331"/>
          </a:xfrm>
          <a:prstGeom prst="rect">
            <a:avLst/>
          </a:prstGeom>
          <a:noFill/>
        </p:spPr>
        <p:txBody>
          <a:bodyPr wrap="square" rtlCol="0">
            <a:spAutoFit/>
          </a:bodyPr>
          <a:lstStyle/>
          <a:p>
            <a:r>
              <a:rPr lang="en-US" i="1" u="sng" dirty="0"/>
              <a:t>possible answer (b):</a:t>
            </a:r>
            <a:br>
              <a:rPr lang="en-US" dirty="0"/>
            </a:br>
            <a:r>
              <a:rPr lang="en-US" dirty="0"/>
              <a:t>“Please give me 50 dollars in a stack </a:t>
            </a:r>
            <a:r>
              <a:rPr lang="en-US" dirty="0">
                <a:solidFill>
                  <a:srgbClr val="FF0000"/>
                </a:solidFill>
              </a:rPr>
              <a:t>per</a:t>
            </a:r>
            <a:r>
              <a:rPr lang="en-US" dirty="0"/>
              <a:t> 50 cents in a role” = $1000 to $2500</a:t>
            </a:r>
          </a:p>
        </p:txBody>
      </p:sp>
      <p:sp>
        <p:nvSpPr>
          <p:cNvPr id="6" name="TextBox 5">
            <a:extLst>
              <a:ext uri="{FF2B5EF4-FFF2-40B4-BE49-F238E27FC236}">
                <a16:creationId xmlns:a16="http://schemas.microsoft.com/office/drawing/2014/main" id="{99089803-B505-4C45-A9B7-0198D30A6223}"/>
              </a:ext>
            </a:extLst>
          </p:cNvPr>
          <p:cNvSpPr txBox="1"/>
          <p:nvPr/>
        </p:nvSpPr>
        <p:spPr>
          <a:xfrm>
            <a:off x="430427" y="5316846"/>
            <a:ext cx="8229600" cy="646331"/>
          </a:xfrm>
          <a:prstGeom prst="rect">
            <a:avLst/>
          </a:prstGeom>
          <a:noFill/>
        </p:spPr>
        <p:txBody>
          <a:bodyPr wrap="square" rtlCol="0">
            <a:spAutoFit/>
          </a:bodyPr>
          <a:lstStyle/>
          <a:p>
            <a:r>
              <a:rPr lang="en-US" i="1" u="sng" dirty="0"/>
              <a:t>possible answer (c):</a:t>
            </a:r>
            <a:br>
              <a:rPr lang="en-US" dirty="0"/>
            </a:br>
            <a:r>
              <a:rPr lang="en-US" dirty="0"/>
              <a:t>“Please give me 50 dollars in a stack and 50 cents in </a:t>
            </a:r>
            <a:r>
              <a:rPr lang="en-US" dirty="0">
                <a:solidFill>
                  <a:srgbClr val="FF0000"/>
                </a:solidFill>
              </a:rPr>
              <a:t>each</a:t>
            </a:r>
            <a:r>
              <a:rPr lang="en-US" dirty="0"/>
              <a:t> role” = $???</a:t>
            </a:r>
          </a:p>
        </p:txBody>
      </p:sp>
    </p:spTree>
    <p:extLst>
      <p:ext uri="{BB962C8B-B14F-4D97-AF65-F5344CB8AC3E}">
        <p14:creationId xmlns:p14="http://schemas.microsoft.com/office/powerpoint/2010/main" val="40429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Cloud</a:t>
            </a:r>
          </a:p>
        </p:txBody>
      </p:sp>
      <p:sp>
        <p:nvSpPr>
          <p:cNvPr id="4" name="AutoShape 2" descr="Image result for not magi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not magi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not magi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526" y="176772"/>
            <a:ext cx="1295400" cy="1234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descr="C:\Users\Jason\AppData\Local\Temp\SNAGHTML257713a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897" y="3980005"/>
            <a:ext cx="5254625" cy="26153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2342" y="3518340"/>
            <a:ext cx="3632457" cy="461665"/>
          </a:xfrm>
          <a:prstGeom prst="rect">
            <a:avLst/>
          </a:prstGeom>
          <a:noFill/>
        </p:spPr>
        <p:txBody>
          <a:bodyPr wrap="square" rtlCol="0">
            <a:spAutoFit/>
          </a:bodyPr>
          <a:lstStyle/>
          <a:p>
            <a:r>
              <a:rPr lang="en-US" sz="2400" b="1" dirty="0"/>
              <a:t>Not much different from:</a:t>
            </a:r>
          </a:p>
        </p:txBody>
      </p:sp>
      <p:pic>
        <p:nvPicPr>
          <p:cNvPr id="1039" name="Picture 15" descr="C:\Users\Jason\AppData\Local\Temp\SNAGHTML257cb2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980" y="952553"/>
            <a:ext cx="5618720" cy="279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23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mZhbHNlIi8+PHVpc2hvdyBuYW1lPSJ0aHVtYm5haWwiIHZhbHVlPSJ0cnVlIi8+DQoJCTx1aXNob3cgbmFtZT0ibm90ZXMiIHZhbHVlPSJ0cnVlIi8+PHVpc2hvdyBuYW1lPSJzZWFyY2giIHZhbHVlPSJ0cnVlIi8+PHVpc2hvdyBuYW1lPSJxdWl6IiB2YWx1ZT0idHJ1ZSIvPjx1aXNob3cgbmFtZT0iYXR0YWNobWVudHMiIHZhbHVlPSJ0cnVlIi8+PHVpc2hvdyBuYW1lPSJ1dGlscyIgdmFsdWU9InRydWUiLz48dWlzaG93IG5hbWU9InZvbHVtZSIgdmFsdWU9InRydWUiLz48dWlzaG93IG5hbWU9InBsYXliYXIiIHZhbHVlPSJ0cnVlIi8+PHVpc2hvdyBuYW1lPSJ0YWxraW5naGVhZCIgdmFsdWU9InRydWUiLz48dWlzaG93IG5hbWU9InNpZGViYXJvbnJpZ2h0IiB2YWx1ZT0idHJ1ZSIvPjx1aXNob3cgbmFtZT0idmlld2NoYW5nZSIgdmFsdWU9InRydWUiLz48dWlzaG93IG5hbWU9ImFsd2F5c1NjcnVuY2giIHZhbHVlPSJmYWxzZSIvPjx1aXNob3cgbmFtZT0iaW5pdGlhbGRpc3BsYXltb2RlaXNub3JtYWwiIHZhbHVlPSJ0cnVlIi8+PHVpcmVwbGFjZSBuYW1lPSJsb2dvIiB2YWx1ZT0iIi8+PHVpcmVwbGFjZSBuYW1lPSJiZ2ltYWdlIiB2YWx1ZT0iIi8+PHVpcmVwbGFjZSBuYW1lPSJpbml0aWFsdGFiIiB2YWx1ZT0ibm90ZXMiLz48dWlzaG93IG5hbWU9ImNjdGV4dGhpZ2hsaWdodGluZyIgdmFsdWU9InRydW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NCg0K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g0KDQr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DQoNCl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g0KDQp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g0KDQp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9.0&quot;&gt;&lt;object type=&quot;1&quot; unique_id=&quot;10001&quot;&gt;&lt;property id=&quot;20141&quot; value=&quot;UWBrand.pptx&quot;/&gt;&lt;property id=&quot;20144&quot; value=&quot;1&quot;/&gt;&lt;property id=&quot;20146&quot; value=&quot;0&quot;/&gt;&lt;property id=&quot;20147&quot; value=&quot;0&quot;/&gt;&lt;property id=&quot;20148&quot; value=&quot;5&quot;/&gt;&lt;property id=&quot;20184&quot; value=&quot;7&quot;/&gt;&lt;object type=&quot;8&quot; unique_id=&quot;10002&quot;&gt;&lt;/object&gt;&lt;object type=&quot;2&quot; unique_id=&quot;10003&quot;&gt;&lt;object type=&quot;3&quot; unique_id=&quot;10005&quot;&gt;&lt;property id=&quot;20148&quot; value=&quot;5&quot;/&gt;&lt;property id=&quot;20300&quot; value=&quot;Slide 2&quot;/&gt;&lt;property id=&quot;20302&quot; value=&quot;1&quot;/&gt;&lt;property id=&quot;20303&quot; value=&quot;-1&quot;/&gt;&lt;property id=&quot;20307&quot; value=&quot;259&quot;/&gt;&lt;property id=&quot;20312&quot; value=&quot;0&quot;/&gt;&lt;/object&gt;&lt;object type=&quot;3&quot; unique_id=&quot;10038&quot;&gt;&lt;property id=&quot;20148&quot; value=&quot;5&quot;/&gt;&lt;property id=&quot;20300&quot; value=&quot;Slide 1 - &amp;quot;Course Number and Title&amp;quot;&quot;/&gt;&lt;property id=&quot;20302&quot; value=&quot;1&quot;/&gt;&lt;property id=&quot;20303&quot; value=&quot;-1&quot;/&gt;&lt;property id=&quot;20307&quot; value=&quot;261&quot;/&gt;&lt;property id=&quot;20312&quot; value=&quot;0&quot;/&gt;&lt;/object&gt;&lt;object type=&quot;3&quot; unique_id=&quot;10107&quot;&gt;&lt;property id=&quot;20148&quot; value=&quot;5&quot;/&gt;&lt;property id=&quot;20300&quot; value=&quot;Slide 3&quot;/&gt;&lt;property id=&quot;20307&quot; value=&quot;262&quot;/&gt;&lt;/object&gt;&lt;/object&gt;&lt;object type=&quot;4&quot; unique_id=&quot;10060&quot;&gt;&lt;/object&gt;&lt;object type=&quot;10&quot; unique_id=&quot;10077&quot;&gt;&lt;object type=&quot;11&quot; unique_id=&quot;10078&quot;&gt;&lt;property id=&quot;20180&quot; value=&quot;1&quot;/&gt;&lt;property id=&quot;20181&quot; value=&quot;1&quot;/&gt;&lt;property id=&quot;20182&quot; value=&quot;0&quot;/&gt;&lt;property id=&quot;20183&quot; value=&quot;1&quot;/&gt;&lt;/object&gt;&lt;object type=&quot;12&quot; unique_id=&quot;10079&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39218</TotalTime>
  <Words>5260</Words>
  <Application>Microsoft Office PowerPoint</Application>
  <PresentationFormat>On-screen Show (4:3)</PresentationFormat>
  <Paragraphs>430</Paragraphs>
  <Slides>37</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Courier New</vt:lpstr>
      <vt:lpstr>Frutiger 55 Roman</vt:lpstr>
      <vt:lpstr>Office Theme</vt:lpstr>
      <vt:lpstr>Hacking 200</vt:lpstr>
      <vt:lpstr>What to Expect?</vt:lpstr>
      <vt:lpstr>What to Expect?</vt:lpstr>
      <vt:lpstr>What to Expect?</vt:lpstr>
      <vt:lpstr>Objectives</vt:lpstr>
      <vt:lpstr>Review – Pentesting Process</vt:lpstr>
      <vt:lpstr>Review – What makes a “good” pentester?</vt:lpstr>
      <vt:lpstr>Continued – What makes a “good” pentester? </vt:lpstr>
      <vt:lpstr>The Cloud</vt:lpstr>
      <vt:lpstr>What is “cloud”?</vt:lpstr>
      <vt:lpstr>Why talk about cloud specifically?</vt:lpstr>
      <vt:lpstr>Why talk about cloud specifically? - continued</vt:lpstr>
      <vt:lpstr>History of Hosting -&gt; Cloud</vt:lpstr>
      <vt:lpstr>Big Data</vt:lpstr>
      <vt:lpstr>How to store giant amounts of data?  </vt:lpstr>
      <vt:lpstr>PowerPoint Presentation</vt:lpstr>
      <vt:lpstr>PowerPoint Presentation</vt:lpstr>
      <vt:lpstr>How to store giant amounts of data?  </vt:lpstr>
      <vt:lpstr>HDFS – How does it work?</vt:lpstr>
      <vt:lpstr>HDFS – How does it work?</vt:lpstr>
      <vt:lpstr>HDFS – How does it work?</vt:lpstr>
      <vt:lpstr>How to analyze giant amounts of data?  </vt:lpstr>
      <vt:lpstr>Map Reduce – What is it?</vt:lpstr>
      <vt:lpstr>Map Reduce – How does it work?</vt:lpstr>
      <vt:lpstr>Map Reduce – How does it work?</vt:lpstr>
      <vt:lpstr>Mini Exercise!</vt:lpstr>
      <vt:lpstr>YARN – What is it?</vt:lpstr>
      <vt:lpstr>YARN – How does it work?</vt:lpstr>
      <vt:lpstr>YARN – How does it work?</vt:lpstr>
      <vt:lpstr>YARN – How does it work?</vt:lpstr>
      <vt:lpstr>Other Hadoop Components</vt:lpstr>
      <vt:lpstr>Zoo Keeper</vt:lpstr>
      <vt:lpstr>Mini Exercise!</vt:lpstr>
      <vt:lpstr>Zoo Keeper handles coordination between distributed systems</vt:lpstr>
      <vt:lpstr>Microservices</vt:lpstr>
      <vt:lpstr>Lets make a diagram</vt:lpstr>
      <vt:lpstr>Lab Time!</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Walker</dc:creator>
  <cp:lastModifiedBy>Jason Tsang Mui Chung</cp:lastModifiedBy>
  <cp:revision>123</cp:revision>
  <dcterms:created xsi:type="dcterms:W3CDTF">2009-09-22T18:32:10Z</dcterms:created>
  <dcterms:modified xsi:type="dcterms:W3CDTF">2021-04-13T02:57:14Z</dcterms:modified>
</cp:coreProperties>
</file>