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61" r:id="rId2"/>
    <p:sldId id="263" r:id="rId3"/>
    <p:sldId id="262" r:id="rId4"/>
    <p:sldId id="315" r:id="rId5"/>
    <p:sldId id="305" r:id="rId6"/>
    <p:sldId id="310" r:id="rId7"/>
    <p:sldId id="306" r:id="rId8"/>
    <p:sldId id="307" r:id="rId9"/>
    <p:sldId id="308" r:id="rId10"/>
    <p:sldId id="309" r:id="rId11"/>
    <p:sldId id="314" r:id="rId12"/>
    <p:sldId id="299" r:id="rId13"/>
    <p:sldId id="312" r:id="rId14"/>
    <p:sldId id="313" r:id="rId15"/>
    <p:sldId id="300" r:id="rId16"/>
    <p:sldId id="301" r:id="rId17"/>
    <p:sldId id="302" r:id="rId18"/>
    <p:sldId id="303" r:id="rId19"/>
    <p:sldId id="264" r:id="rId20"/>
    <p:sldId id="265" r:id="rId21"/>
    <p:sldId id="258" r:id="rId22"/>
    <p:sldId id="260" r:id="rId23"/>
    <p:sldId id="304" r:id="rId24"/>
    <p:sldId id="266" r:id="rId25"/>
    <p:sldId id="280" r:id="rId26"/>
    <p:sldId id="268" r:id="rId27"/>
    <p:sldId id="269" r:id="rId28"/>
    <p:sldId id="281" r:id="rId29"/>
    <p:sldId id="282" r:id="rId30"/>
    <p:sldId id="283" r:id="rId31"/>
    <p:sldId id="284" r:id="rId32"/>
    <p:sldId id="285" r:id="rId33"/>
    <p:sldId id="286" r:id="rId34"/>
    <p:sldId id="287" r:id="rId35"/>
    <p:sldId id="288" r:id="rId36"/>
    <p:sldId id="289" r:id="rId37"/>
    <p:sldId id="290" r:id="rId38"/>
    <p:sldId id="291" r:id="rId39"/>
    <p:sldId id="293" r:id="rId40"/>
    <p:sldId id="294" r:id="rId41"/>
    <p:sldId id="295" r:id="rId42"/>
    <p:sldId id="257" r:id="rId43"/>
    <p:sldId id="296" r:id="rId44"/>
    <p:sldId id="271" r:id="rId45"/>
    <p:sldId id="273" r:id="rId46"/>
    <p:sldId id="274" r:id="rId47"/>
    <p:sldId id="275" r:id="rId48"/>
    <p:sldId id="276" r:id="rId49"/>
    <p:sldId id="277" r:id="rId50"/>
    <p:sldId id="278" r:id="rId51"/>
    <p:sldId id="259" r:id="rId52"/>
    <p:sldId id="297" r:id="rId53"/>
  </p:sldIdLst>
  <p:sldSz cx="9144000" cy="6858000" type="screen4x3"/>
  <p:notesSz cx="6858000" cy="9144000"/>
  <p:custDataLst>
    <p:tags r:id="rId55"/>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E75"/>
    <a:srgbClr val="39275B"/>
    <a:srgbClr val="D7C896"/>
    <a:srgbClr val="C79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31" autoAdjust="0"/>
  </p:normalViewPr>
  <p:slideViewPr>
    <p:cSldViewPr snapToObjects="1">
      <p:cViewPr varScale="1">
        <p:scale>
          <a:sx n="84" d="100"/>
          <a:sy n="84" d="100"/>
        </p:scale>
        <p:origin x="23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8FCBD-FA16-49FD-8F51-95FC3F1F6854}" type="datetimeFigureOut">
              <a:rPr lang="en-US" smtClean="0"/>
              <a:t>4/19/2021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E3A7A-11CB-49EF-AF36-0C4A90465A3E}" type="slidenum">
              <a:rPr lang="en-US" smtClean="0"/>
              <a:t>‹#›</a:t>
            </a:fld>
            <a:endParaRPr lang="en-US"/>
          </a:p>
        </p:txBody>
      </p:sp>
    </p:spTree>
    <p:extLst>
      <p:ext uri="{BB962C8B-B14F-4D97-AF65-F5344CB8AC3E}">
        <p14:creationId xmlns:p14="http://schemas.microsoft.com/office/powerpoint/2010/main" val="171598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Without having a fundamental understanding of how things work you will start to hit a ceiling.</a:t>
            </a:r>
          </a:p>
          <a:p>
            <a:pPr marL="171450" indent="-171450">
              <a:buFont typeface="Arial" panose="020B0604020202020204" pitchFamily="34" charset="0"/>
              <a:buChar char="•"/>
            </a:pPr>
            <a:r>
              <a:rPr lang="en-US" dirty="0"/>
              <a:t>This ceiling is often “how do these people who are considered really good find things but I can’t”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Sure there are fundamental security concepts to pick up on but knowing about security concepts is almost never the differentiating factor, these are finite.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lot of it comes down to  how well they understand technology which enables them to be flexible and creative</a:t>
            </a:r>
          </a:p>
          <a:p>
            <a:pPr marL="171450" indent="-171450">
              <a:buFont typeface="Arial" panose="020B0604020202020204" pitchFamily="34" charset="0"/>
              <a:buChar char="•"/>
            </a:pPr>
            <a:r>
              <a:rPr lang="en-US" dirty="0"/>
              <a:t>Understanding a technology so well you can think of ways it can be used, and abused, beyond what was intended.</a:t>
            </a:r>
          </a:p>
          <a:p>
            <a:endParaRPr lang="en-US" dirty="0"/>
          </a:p>
          <a:p>
            <a:r>
              <a:rPr lang="en-US" dirty="0"/>
              <a:t>But you need to understand it </a:t>
            </a:r>
          </a:p>
        </p:txBody>
      </p:sp>
      <p:sp>
        <p:nvSpPr>
          <p:cNvPr id="4" name="Slide Number Placeholder 3"/>
          <p:cNvSpPr>
            <a:spLocks noGrp="1"/>
          </p:cNvSpPr>
          <p:nvPr>
            <p:ph type="sldNum" sz="quarter" idx="5"/>
          </p:nvPr>
        </p:nvSpPr>
        <p:spPr/>
        <p:txBody>
          <a:bodyPr/>
          <a:lstStyle/>
          <a:p>
            <a:fld id="{0B5E3A7A-11CB-49EF-AF36-0C4A90465A3E}" type="slidenum">
              <a:rPr lang="en-US" smtClean="0"/>
              <a:t>4</a:t>
            </a:fld>
            <a:endParaRPr lang="en-US"/>
          </a:p>
        </p:txBody>
      </p:sp>
    </p:spTree>
    <p:extLst>
      <p:ext uri="{BB962C8B-B14F-4D97-AF65-F5344CB8AC3E}">
        <p14:creationId xmlns:p14="http://schemas.microsoft.com/office/powerpoint/2010/main" val="1846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Schema – generically organizes categories of information and the relationships among them, applies to more than just technology</a:t>
            </a:r>
          </a:p>
          <a:p>
            <a:pPr marL="171450" indent="-171450">
              <a:buFont typeface="Arial" panose="020B0604020202020204" pitchFamily="34" charset="0"/>
              <a:buChar char="•"/>
            </a:pPr>
            <a:r>
              <a:rPr lang="en-US" dirty="0"/>
              <a:t>Database Schema - set of rules that govern a database, or to the entire set of objects belonging to a particular user</a:t>
            </a:r>
          </a:p>
          <a:p>
            <a:pPr marL="628650" lvl="1" indent="-171450">
              <a:buFont typeface="Arial" panose="020B0604020202020204" pitchFamily="34" charset="0"/>
              <a:buChar char="•"/>
            </a:pPr>
            <a:r>
              <a:rPr lang="en-US" dirty="0"/>
              <a:t>Typically, a database designer creates a database schema to help programmers whose software will interact with the database.</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A logical database schema conveys the logical constraints that apply to the stored data. It may </a:t>
            </a:r>
            <a:r>
              <a:rPr lang="en-US" b="1" dirty="0"/>
              <a:t>define integrity constraints, views, and tables.</a:t>
            </a:r>
          </a:p>
          <a:p>
            <a:pPr marL="628650" lvl="1" indent="-171450">
              <a:buFont typeface="Arial" panose="020B0604020202020204" pitchFamily="34" charset="0"/>
              <a:buChar char="•"/>
            </a:pPr>
            <a:r>
              <a:rPr lang="en-US" dirty="0"/>
              <a:t>A physical database schema lays out </a:t>
            </a:r>
            <a:r>
              <a:rPr lang="en-US" b="1" dirty="0"/>
              <a:t>how data is stored physically </a:t>
            </a:r>
            <a:r>
              <a:rPr lang="en-US" dirty="0"/>
              <a:t>on a storage system in terms of files and indices.</a:t>
            </a:r>
          </a:p>
          <a:p>
            <a:endParaRPr lang="en-US" dirty="0"/>
          </a:p>
          <a:p>
            <a:r>
              <a:rPr lang="en-US" dirty="0"/>
              <a:t>https://docs.oracle.com/cd/B16276_01/doc/server.102/b14196/schema001.htm</a:t>
            </a:r>
          </a:p>
          <a:p>
            <a:r>
              <a:rPr lang="en-US" dirty="0"/>
              <a:t>https://www.postgresql.org/docs/8.1/ddl-schemas.html</a:t>
            </a:r>
          </a:p>
        </p:txBody>
      </p:sp>
      <p:sp>
        <p:nvSpPr>
          <p:cNvPr id="4" name="Slide Number Placeholder 3"/>
          <p:cNvSpPr>
            <a:spLocks noGrp="1"/>
          </p:cNvSpPr>
          <p:nvPr>
            <p:ph type="sldNum" sz="quarter" idx="5"/>
          </p:nvPr>
        </p:nvSpPr>
        <p:spPr/>
        <p:txBody>
          <a:bodyPr/>
          <a:lstStyle/>
          <a:p>
            <a:fld id="{0B5E3A7A-11CB-49EF-AF36-0C4A90465A3E}" type="slidenum">
              <a:rPr lang="en-US" smtClean="0"/>
              <a:t>13</a:t>
            </a:fld>
            <a:endParaRPr lang="en-US"/>
          </a:p>
        </p:txBody>
      </p:sp>
    </p:spTree>
    <p:extLst>
      <p:ext uri="{BB962C8B-B14F-4D97-AF65-F5344CB8AC3E}">
        <p14:creationId xmlns:p14="http://schemas.microsoft.com/office/powerpoint/2010/main" val="538319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At a high level a database is a compiler running code (query engine) </a:t>
            </a:r>
            <a:br>
              <a:rPr lang="en-US" dirty="0"/>
            </a:br>
            <a:r>
              <a:rPr lang="en-US" dirty="0"/>
              <a:t>+ a virtual machine for that code to run in and the software to write to disk and memory (storage engine)</a:t>
            </a:r>
          </a:p>
          <a:p>
            <a:pPr marL="0" indent="0">
              <a:buFont typeface="Arial" panose="020B0604020202020204" pitchFamily="34" charset="0"/>
              <a:buNone/>
            </a:pPr>
            <a:r>
              <a:rPr lang="en-US" b="1" dirty="0"/>
              <a:t>(query engine) </a:t>
            </a:r>
            <a:r>
              <a:rPr lang="en-US" dirty="0"/>
              <a:t>= what to do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(storage engine) </a:t>
            </a:r>
            <a:r>
              <a:rPr lang="en-US" dirty="0"/>
              <a:t>= do it</a:t>
            </a:r>
            <a:br>
              <a:rPr lang="en-US" dirty="0"/>
            </a:br>
            <a:endParaRPr lang="en-US" dirty="0"/>
          </a:p>
          <a:p>
            <a:pPr marL="0" indent="0">
              <a:buFont typeface="Arial" panose="020B0604020202020204" pitchFamily="34" charset="0"/>
              <a:buNone/>
            </a:pPr>
            <a:r>
              <a:rPr lang="en-US" dirty="0"/>
              <a:t>query engine does:</a:t>
            </a:r>
          </a:p>
          <a:p>
            <a:pPr marL="171450" indent="-171450">
              <a:buFont typeface="Arial" panose="020B0604020202020204" pitchFamily="34" charset="0"/>
              <a:buChar char="•"/>
            </a:pPr>
            <a:r>
              <a:rPr lang="en-US" dirty="0"/>
              <a:t>Parse - query get parse and converted into compatible format</a:t>
            </a:r>
          </a:p>
          <a:p>
            <a:pPr marL="171450" indent="-171450">
              <a:buFont typeface="Arial" panose="020B0604020202020204" pitchFamily="34" charset="0"/>
              <a:buChar char="•"/>
            </a:pPr>
            <a:r>
              <a:rPr lang="en-US" dirty="0"/>
              <a:t>Check sematic - another compiling process take place which check the sematic + optimization</a:t>
            </a:r>
          </a:p>
          <a:p>
            <a:pPr marL="171450" indent="-171450">
              <a:buFont typeface="Arial" panose="020B0604020202020204" pitchFamily="34" charset="0"/>
              <a:buChar char="•"/>
            </a:pPr>
            <a:r>
              <a:rPr lang="en-US" dirty="0"/>
              <a:t>Execute – convert into byte code and run</a:t>
            </a:r>
          </a:p>
          <a:p>
            <a:pPr marL="171450" indent="-171450">
              <a:buFont typeface="Arial" panose="020B0604020202020204" pitchFamily="34" charset="0"/>
              <a:buChar char="•"/>
            </a:pPr>
            <a:endParaRPr lang="en-US" dirty="0"/>
          </a:p>
          <a:p>
            <a:r>
              <a:rPr lang="en-US" dirty="0"/>
              <a:t>Low Level details</a:t>
            </a:r>
          </a:p>
          <a:p>
            <a:pPr marL="171450" indent="-171450">
              <a:buFont typeface="Arial" panose="020B0604020202020204" pitchFamily="34" charset="0"/>
              <a:buChar char="•"/>
            </a:pPr>
            <a:r>
              <a:rPr lang="en-US" dirty="0"/>
              <a:t>SQL originally/primarily written in C and it uses a principle of Binary-Tree which make the incoming data to store in Rows and Columns</a:t>
            </a:r>
          </a:p>
        </p:txBody>
      </p:sp>
      <p:sp>
        <p:nvSpPr>
          <p:cNvPr id="4" name="Slide Number Placeholder 3"/>
          <p:cNvSpPr>
            <a:spLocks noGrp="1"/>
          </p:cNvSpPr>
          <p:nvPr>
            <p:ph type="sldNum" sz="quarter" idx="5"/>
          </p:nvPr>
        </p:nvSpPr>
        <p:spPr/>
        <p:txBody>
          <a:bodyPr/>
          <a:lstStyle/>
          <a:p>
            <a:fld id="{0B5E3A7A-11CB-49EF-AF36-0C4A90465A3E}" type="slidenum">
              <a:rPr lang="en-US" smtClean="0"/>
              <a:t>14</a:t>
            </a:fld>
            <a:endParaRPr lang="en-US"/>
          </a:p>
        </p:txBody>
      </p:sp>
    </p:spTree>
    <p:extLst>
      <p:ext uri="{BB962C8B-B14F-4D97-AF65-F5344CB8AC3E}">
        <p14:creationId xmlns:p14="http://schemas.microsoft.com/office/powerpoint/2010/main" val="232918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data management system that is designed to enable and support business intelligence </a:t>
            </a:r>
          </a:p>
          <a:p>
            <a:r>
              <a:rPr lang="en-US" dirty="0"/>
              <a:t>A data warehouse centralizes and consolidates large amounts of data from multiple sources. </a:t>
            </a:r>
          </a:p>
          <a:p>
            <a:r>
              <a:rPr lang="en-US" dirty="0"/>
              <a:t>analytical capabilities, derive valuable business insights</a:t>
            </a:r>
          </a:p>
          <a:p>
            <a:endParaRPr lang="en-US" dirty="0"/>
          </a:p>
          <a:p>
            <a:r>
              <a:rPr lang="en-US" b="1" dirty="0"/>
              <a:t>Data Lake </a:t>
            </a:r>
            <a:r>
              <a:rPr lang="en-US" dirty="0"/>
              <a:t>= disparate, unfiltered data to be used later for a particular purpose</a:t>
            </a:r>
          </a:p>
          <a:p>
            <a:r>
              <a:rPr lang="en-US" b="1" dirty="0"/>
              <a:t>Data Warehouse </a:t>
            </a:r>
            <a:r>
              <a:rPr lang="en-US" dirty="0"/>
              <a:t>= specifically intended to analyze data, data that has been readied for analysis—gathered, contextualized, and transformed</a:t>
            </a:r>
          </a:p>
        </p:txBody>
      </p:sp>
      <p:sp>
        <p:nvSpPr>
          <p:cNvPr id="4" name="Slide Number Placeholder 3"/>
          <p:cNvSpPr>
            <a:spLocks noGrp="1"/>
          </p:cNvSpPr>
          <p:nvPr>
            <p:ph type="sldNum" sz="quarter" idx="10"/>
          </p:nvPr>
        </p:nvSpPr>
        <p:spPr/>
        <p:txBody>
          <a:bodyPr/>
          <a:lstStyle/>
          <a:p>
            <a:fld id="{B4729545-C75B-4F84-875F-3CA943757DC8}" type="slidenum">
              <a:rPr lang="en-US" smtClean="0"/>
              <a:t>15</a:t>
            </a:fld>
            <a:endParaRPr lang="en-US"/>
          </a:p>
        </p:txBody>
      </p:sp>
    </p:spTree>
    <p:extLst>
      <p:ext uri="{BB962C8B-B14F-4D97-AF65-F5344CB8AC3E}">
        <p14:creationId xmlns:p14="http://schemas.microsoft.com/office/powerpoint/2010/main" val="3310532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Data Streams form the Data Lake</a:t>
            </a:r>
          </a:p>
          <a:p>
            <a:r>
              <a:rPr lang="en-US" dirty="0"/>
              <a:t>Data is never deleted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Lake </a:t>
            </a:r>
            <a:r>
              <a:rPr lang="en-US" dirty="0"/>
              <a:t>= disparate/distinct, unfiltered data to be used later for a particular purpose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structure, integrity, selection, and format of the various datasets is derived at the time of analysis by the person doing the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low-cost storage for unformatted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unstructured data from multiple sources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intend to use for some purpose in the future</a:t>
            </a:r>
          </a:p>
          <a:p>
            <a:endParaRPr lang="en-US" dirty="0"/>
          </a:p>
          <a:p>
            <a:endParaRPr lang="en-US" dirty="0"/>
          </a:p>
        </p:txBody>
      </p:sp>
      <p:sp>
        <p:nvSpPr>
          <p:cNvPr id="4" name="Slide Number Placeholder 3"/>
          <p:cNvSpPr>
            <a:spLocks noGrp="1"/>
          </p:cNvSpPr>
          <p:nvPr>
            <p:ph type="sldNum" sz="quarter" idx="10"/>
          </p:nvPr>
        </p:nvSpPr>
        <p:spPr/>
        <p:txBody>
          <a:bodyPr/>
          <a:lstStyle/>
          <a:p>
            <a:fld id="{B4729545-C75B-4F84-875F-3CA943757DC8}" type="slidenum">
              <a:rPr lang="en-US" smtClean="0"/>
              <a:t>16</a:t>
            </a:fld>
            <a:endParaRPr lang="en-US"/>
          </a:p>
        </p:txBody>
      </p:sp>
    </p:spTree>
    <p:extLst>
      <p:ext uri="{BB962C8B-B14F-4D97-AF65-F5344CB8AC3E}">
        <p14:creationId xmlns:p14="http://schemas.microsoft.com/office/powerpoint/2010/main" val="351450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For checking running process in our Hadoop cluster we use JPS command.</a:t>
            </a:r>
          </a:p>
          <a:p>
            <a:pPr rtl="0"/>
            <a:r>
              <a:rPr lang="en-US" sz="1200" b="1" i="0" kern="1200" dirty="0">
                <a:solidFill>
                  <a:schemeClr val="tx1"/>
                </a:solidFill>
                <a:effectLst/>
                <a:latin typeface="+mn-lt"/>
                <a:ea typeface="+mn-ea"/>
                <a:cs typeface="+mn-cs"/>
              </a:rPr>
              <a:t>JPS </a:t>
            </a:r>
            <a:r>
              <a:rPr lang="en-US" sz="1200" b="0" i="0" kern="1200" dirty="0">
                <a:solidFill>
                  <a:schemeClr val="tx1"/>
                </a:solidFill>
                <a:effectLst/>
                <a:latin typeface="+mn-lt"/>
                <a:ea typeface="+mn-ea"/>
                <a:cs typeface="+mn-cs"/>
              </a:rPr>
              <a:t>stands for Java </a:t>
            </a:r>
            <a:r>
              <a:rPr lang="en-US" sz="1200" b="1" i="0" kern="1200" dirty="0">
                <a:solidFill>
                  <a:schemeClr val="tx1"/>
                </a:solidFill>
                <a:effectLst/>
                <a:latin typeface="+mn-lt"/>
                <a:ea typeface="+mn-ea"/>
                <a:cs typeface="+mn-cs"/>
              </a:rPr>
              <a:t>Virtual Machine Process Status Tool</a:t>
            </a:r>
            <a:r>
              <a:rPr lang="en-US" sz="1200" b="0" i="0" kern="1200" dirty="0">
                <a:solidFill>
                  <a:schemeClr val="tx1"/>
                </a:solidFill>
                <a:effectLst/>
                <a:latin typeface="+mn-lt"/>
                <a:ea typeface="+mn-ea"/>
                <a:cs typeface="+mn-cs"/>
              </a:rPr>
              <a:t> or [JVM Process Status tool].</a:t>
            </a:r>
          </a:p>
          <a:p>
            <a:pPr rtl="0"/>
            <a:endParaRPr lang="en-US" sz="1200" b="0" i="0" kern="1200">
              <a:solidFill>
                <a:schemeClr val="tx1"/>
              </a:solidFill>
              <a:effectLst/>
              <a:latin typeface="+mn-lt"/>
              <a:ea typeface="+mn-ea"/>
              <a:cs typeface="+mn-cs"/>
            </a:endParaRPr>
          </a:p>
          <a:p>
            <a:pPr rtl="0"/>
            <a:r>
              <a:rPr lang="en-US" sz="1200" b="0" i="0" kern="1200">
                <a:solidFill>
                  <a:schemeClr val="tx1"/>
                </a:solidFill>
                <a:effectLst/>
                <a:latin typeface="+mn-lt"/>
                <a:ea typeface="+mn-ea"/>
                <a:cs typeface="+mn-cs"/>
              </a:rPr>
              <a:t>Below </a:t>
            </a:r>
            <a:r>
              <a:rPr lang="en-US" sz="1200" b="0" i="0" kern="1200" dirty="0">
                <a:solidFill>
                  <a:schemeClr val="tx1"/>
                </a:solidFill>
                <a:effectLst/>
                <a:latin typeface="+mn-lt"/>
                <a:ea typeface="+mn-ea"/>
                <a:cs typeface="+mn-cs"/>
              </a:rPr>
              <a:t>are some important points which one should remember at the time of using JPS command.</a:t>
            </a:r>
          </a:p>
          <a:p>
            <a:pPr rtl="0"/>
            <a:r>
              <a:rPr lang="en-US" sz="1200" b="0" i="0" kern="1200" dirty="0">
                <a:solidFill>
                  <a:schemeClr val="tx1"/>
                </a:solidFill>
                <a:effectLst/>
                <a:latin typeface="+mn-lt"/>
                <a:ea typeface="+mn-ea"/>
                <a:cs typeface="+mn-cs"/>
              </a:rPr>
              <a:t>To check all running nodes on the host via </a:t>
            </a:r>
            <a:r>
              <a:rPr lang="en-US" sz="1200" b="0" i="0" kern="1200" dirty="0" err="1">
                <a:solidFill>
                  <a:schemeClr val="tx1"/>
                </a:solidFill>
                <a:effectLst/>
                <a:latin typeface="+mn-lt"/>
                <a:ea typeface="+mn-ea"/>
                <a:cs typeface="+mn-cs"/>
              </a:rPr>
              <a:t>jps</a:t>
            </a:r>
            <a:r>
              <a:rPr lang="en-US" sz="1200" b="0" i="0" kern="1200" dirty="0">
                <a:solidFill>
                  <a:schemeClr val="tx1"/>
                </a:solidFill>
                <a:effectLst/>
                <a:latin typeface="+mn-lt"/>
                <a:ea typeface="+mn-ea"/>
                <a:cs typeface="+mn-cs"/>
              </a:rPr>
              <a:t>, you need to run the command as root.</a:t>
            </a:r>
          </a:p>
          <a:p>
            <a:pPr rtl="0"/>
            <a:r>
              <a:rPr lang="en-US" sz="1200" b="0" i="0" kern="1200" dirty="0">
                <a:solidFill>
                  <a:schemeClr val="tx1"/>
                </a:solidFill>
                <a:effectLst/>
                <a:latin typeface="+mn-lt"/>
                <a:ea typeface="+mn-ea"/>
                <a:cs typeface="+mn-cs"/>
              </a:rPr>
              <a:t>Otherwise, </a:t>
            </a:r>
            <a:r>
              <a:rPr lang="en-US" sz="1200" b="0" i="0" kern="1200" dirty="0" err="1">
                <a:solidFill>
                  <a:schemeClr val="tx1"/>
                </a:solidFill>
                <a:effectLst/>
                <a:latin typeface="+mn-lt"/>
                <a:ea typeface="+mn-ea"/>
                <a:cs typeface="+mn-cs"/>
              </a:rPr>
              <a:t>jps</a:t>
            </a:r>
            <a:r>
              <a:rPr lang="en-US" sz="1200" b="0" i="0" kern="1200" dirty="0">
                <a:solidFill>
                  <a:schemeClr val="tx1"/>
                </a:solidFill>
                <a:effectLst/>
                <a:latin typeface="+mn-lt"/>
                <a:ea typeface="+mn-ea"/>
                <a:cs typeface="+mn-cs"/>
              </a:rPr>
              <a:t> will only show nodes which you have currently logged-in user as.</a:t>
            </a:r>
          </a:p>
          <a:p>
            <a:endParaRPr lang="en-US" dirty="0"/>
          </a:p>
        </p:txBody>
      </p:sp>
      <p:sp>
        <p:nvSpPr>
          <p:cNvPr id="4" name="Slide Number Placeholder 3"/>
          <p:cNvSpPr>
            <a:spLocks noGrp="1"/>
          </p:cNvSpPr>
          <p:nvPr>
            <p:ph type="sldNum" sz="quarter" idx="5"/>
          </p:nvPr>
        </p:nvSpPr>
        <p:spPr/>
        <p:txBody>
          <a:bodyPr/>
          <a:lstStyle/>
          <a:p>
            <a:fld id="{0B5E3A7A-11CB-49EF-AF36-0C4A90465A3E}" type="slidenum">
              <a:rPr lang="en-US" smtClean="0"/>
              <a:t>31</a:t>
            </a:fld>
            <a:endParaRPr lang="en-US"/>
          </a:p>
        </p:txBody>
      </p:sp>
    </p:spTree>
    <p:extLst>
      <p:ext uri="{BB962C8B-B14F-4D97-AF65-F5344CB8AC3E}">
        <p14:creationId xmlns:p14="http://schemas.microsoft.com/office/powerpoint/2010/main" val="329034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you type in an address in your URL bar and visit a website?”</a:t>
            </a:r>
          </a:p>
          <a:p>
            <a:pPr marL="171450" indent="-171450">
              <a:buFontTx/>
              <a:buChar char="-"/>
            </a:pPr>
            <a:r>
              <a:rPr lang="en-US" dirty="0"/>
              <a:t>Nothing should be magic, you should have some idea of what’s going on</a:t>
            </a:r>
          </a:p>
          <a:p>
            <a:pPr marL="171450" indent="-171450">
              <a:buFontTx/>
              <a:buChar char="-"/>
            </a:pPr>
            <a:r>
              <a:rPr lang="en-US" dirty="0"/>
              <a:t>The only “trick” to security is understanding things so well,  you foresee the holes when components are stuck together</a:t>
            </a:r>
          </a:p>
          <a:p>
            <a:pPr marL="171450" indent="-171450">
              <a:buFontTx/>
              <a:buChar char="-"/>
            </a:pPr>
            <a:r>
              <a:rPr lang="en-US" dirty="0"/>
              <a:t>Then comes security specific experience, to be able to demonstrate or understand the impact or consequences of those holes</a:t>
            </a:r>
          </a:p>
        </p:txBody>
      </p:sp>
      <p:sp>
        <p:nvSpPr>
          <p:cNvPr id="4" name="Slide Number Placeholder 3"/>
          <p:cNvSpPr>
            <a:spLocks noGrp="1"/>
          </p:cNvSpPr>
          <p:nvPr>
            <p:ph type="sldNum" sz="quarter" idx="5"/>
          </p:nvPr>
        </p:nvSpPr>
        <p:spPr/>
        <p:txBody>
          <a:bodyPr/>
          <a:lstStyle/>
          <a:p>
            <a:fld id="{0B5E3A7A-11CB-49EF-AF36-0C4A90465A3E}" type="slidenum">
              <a:rPr lang="en-US" smtClean="0"/>
              <a:t>5</a:t>
            </a:fld>
            <a:endParaRPr lang="en-US"/>
          </a:p>
        </p:txBody>
      </p:sp>
    </p:spTree>
    <p:extLst>
      <p:ext uri="{BB962C8B-B14F-4D97-AF65-F5344CB8AC3E}">
        <p14:creationId xmlns:p14="http://schemas.microsoft.com/office/powerpoint/2010/main" val="173928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5E3A7A-11CB-49EF-AF36-0C4A90465A3E}" type="slidenum">
              <a:rPr lang="en-US" smtClean="0"/>
              <a:t>6</a:t>
            </a:fld>
            <a:endParaRPr lang="en-US"/>
          </a:p>
        </p:txBody>
      </p:sp>
    </p:spTree>
    <p:extLst>
      <p:ext uri="{BB962C8B-B14F-4D97-AF65-F5344CB8AC3E}">
        <p14:creationId xmlns:p14="http://schemas.microsoft.com/office/powerpoint/2010/main" val="362988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Pay close attention as this will be apart of your homework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 you actually understand what each layer means? </a:t>
            </a:r>
          </a:p>
          <a:p>
            <a:r>
              <a:rPr lang="en-US" sz="1200" b="0" i="0" kern="1200" dirty="0">
                <a:solidFill>
                  <a:schemeClr val="tx1"/>
                </a:solidFill>
                <a:effectLst/>
                <a:latin typeface="+mn-lt"/>
                <a:ea typeface="+mn-ea"/>
                <a:cs typeface="+mn-cs"/>
              </a:rPr>
              <a:t>If I asked you to give an example could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connecting to a website, what is the difference in using HTTP at Layer 5 and layer 7?</a:t>
            </a:r>
          </a:p>
          <a:p>
            <a:r>
              <a:rPr lang="en-US" sz="1200" b="1" i="0" kern="1200" dirty="0">
                <a:solidFill>
                  <a:schemeClr val="tx1"/>
                </a:solidFill>
                <a:effectLst/>
                <a:latin typeface="+mn-lt"/>
                <a:ea typeface="+mn-ea"/>
                <a:cs typeface="+mn-cs"/>
              </a:rPr>
              <a:t>Layer 5 </a:t>
            </a:r>
            <a:r>
              <a:rPr lang="en-US" sz="1200" b="0" i="0" kern="1200" dirty="0">
                <a:solidFill>
                  <a:schemeClr val="tx1"/>
                </a:solidFill>
                <a:effectLst/>
                <a:latin typeface="+mn-lt"/>
                <a:ea typeface="+mn-ea"/>
                <a:cs typeface="+mn-cs"/>
              </a:rPr>
              <a:t>= is a bit closer to simple grammar, for example HTTP is a text-based protocol, so the program </a:t>
            </a:r>
            <a:r>
              <a:rPr lang="en-US" sz="1200" b="0" i="0" u="sng" kern="1200" dirty="0">
                <a:solidFill>
                  <a:schemeClr val="tx1"/>
                </a:solidFill>
                <a:effectLst/>
                <a:latin typeface="+mn-lt"/>
                <a:ea typeface="+mn-ea"/>
                <a:cs typeface="+mn-cs"/>
              </a:rPr>
              <a:t>looks for line endings and “new lines” to know how to parse</a:t>
            </a:r>
            <a:r>
              <a:rPr lang="en-US" sz="1200" b="0" i="0" kern="1200" dirty="0">
                <a:solidFill>
                  <a:schemeClr val="tx1"/>
                </a:solidFill>
                <a:effectLst/>
                <a:latin typeface="+mn-lt"/>
                <a:ea typeface="+mn-ea"/>
                <a:cs typeface="+mn-cs"/>
              </a:rPr>
              <a:t> the structured data. At layer 5 there are rules of how to start to add meaning to data, simple grammar.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Layer 7 </a:t>
            </a:r>
            <a:r>
              <a:rPr lang="en-US" sz="1200" b="0" i="0" kern="1200" dirty="0">
                <a:solidFill>
                  <a:schemeClr val="tx1"/>
                </a:solidFill>
                <a:effectLst/>
                <a:latin typeface="+mn-lt"/>
                <a:ea typeface="+mn-ea"/>
                <a:cs typeface="+mn-cs"/>
              </a:rPr>
              <a:t>= is closer to semantics of a language, using the meaning of words. If I say hello, it means let’s start talking.  In HTTP it would be the structure of the text such as </a:t>
            </a:r>
            <a:r>
              <a:rPr lang="en-US" sz="1200" b="0" i="0" u="sng" kern="1200" dirty="0">
                <a:solidFill>
                  <a:schemeClr val="tx1"/>
                </a:solidFill>
                <a:effectLst/>
                <a:latin typeface="+mn-lt"/>
                <a:ea typeface="+mn-ea"/>
                <a:cs typeface="+mn-cs"/>
              </a:rPr>
              <a:t>“HOST” specifies where the request goes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5E3A7A-11CB-49EF-AF36-0C4A90465A3E}" type="slidenum">
              <a:rPr lang="en-US" smtClean="0"/>
              <a:t>7</a:t>
            </a:fld>
            <a:endParaRPr lang="en-US"/>
          </a:p>
        </p:txBody>
      </p:sp>
    </p:spTree>
    <p:extLst>
      <p:ext uri="{BB962C8B-B14F-4D97-AF65-F5344CB8AC3E}">
        <p14:creationId xmlns:p14="http://schemas.microsoft.com/office/powerpoint/2010/main" val="273597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flow…</a:t>
            </a:r>
          </a:p>
          <a:p>
            <a:endParaRPr lang="en-US" dirty="0"/>
          </a:p>
          <a:p>
            <a:pPr marL="171450" indent="-171450">
              <a:buFontTx/>
              <a:buChar char="-"/>
            </a:pPr>
            <a:r>
              <a:rPr lang="en-US" dirty="0"/>
              <a:t>We haven’t even talked about things like </a:t>
            </a:r>
          </a:p>
          <a:p>
            <a:pPr marL="628650" lvl="1" indent="-171450">
              <a:buFontTx/>
              <a:buChar char="-"/>
            </a:pPr>
            <a:r>
              <a:rPr lang="en-US" dirty="0"/>
              <a:t>how TLS/SSL works</a:t>
            </a:r>
          </a:p>
          <a:p>
            <a:pPr marL="628650" lvl="1" indent="-171450">
              <a:buFontTx/>
              <a:buChar char="-"/>
            </a:pPr>
            <a:r>
              <a:rPr lang="en-US" dirty="0"/>
              <a:t>What a browser does to display what you see</a:t>
            </a:r>
          </a:p>
          <a:p>
            <a:pPr marL="628650" lvl="1" indent="-171450">
              <a:buFontTx/>
              <a:buChar char="-"/>
            </a:pPr>
            <a:r>
              <a:rPr lang="en-US" dirty="0"/>
              <a:t>The application layer, the rules of the internet, what content you can get and what requests are blocked</a:t>
            </a:r>
          </a:p>
          <a:p>
            <a:pPr marL="628650" lvl="1" indent="-171450">
              <a:buFontTx/>
              <a:buChar char="-"/>
            </a:pPr>
            <a:r>
              <a:rPr lang="en-US" dirty="0"/>
              <a:t>How DNS works</a:t>
            </a:r>
          </a:p>
          <a:p>
            <a:pPr marL="628650" lvl="1" indent="-171450">
              <a:buFontTx/>
              <a:buChar char="-"/>
            </a:pPr>
            <a:r>
              <a:rPr lang="en-US" dirty="0"/>
              <a:t>How sockets work</a:t>
            </a:r>
          </a:p>
          <a:p>
            <a:pPr marL="628650" lvl="1" indent="-171450">
              <a:buFontTx/>
              <a:buChar char="-"/>
            </a:pPr>
            <a:r>
              <a:rPr lang="en-US" dirty="0" err="1"/>
              <a:t>Etc</a:t>
            </a:r>
            <a:endParaRPr lang="en-US" dirty="0"/>
          </a:p>
          <a:p>
            <a:pPr marL="628650" lvl="1" indent="-171450">
              <a:buFontTx/>
              <a:buChar char="-"/>
            </a:pPr>
            <a:endParaRPr lang="en-US" dirty="0"/>
          </a:p>
          <a:p>
            <a:pPr marL="171450" lvl="0" indent="-171450">
              <a:buFontTx/>
              <a:buChar char="-"/>
            </a:pPr>
            <a:r>
              <a:rPr lang="en-US" dirty="0"/>
              <a:t>We could even go into the depth of when a CPU comes into the picture</a:t>
            </a:r>
          </a:p>
          <a:p>
            <a:pPr marL="171450" lvl="0" indent="-171450">
              <a:buFontTx/>
              <a:buChar char="-"/>
            </a:pPr>
            <a:r>
              <a:rPr lang="en-US" dirty="0"/>
              <a:t>How CPUs work, there just a giant collection of switches</a:t>
            </a:r>
          </a:p>
          <a:p>
            <a:pPr marL="171450" lvl="0" indent="-171450">
              <a:buFontTx/>
              <a:buChar char="-"/>
            </a:pPr>
            <a:r>
              <a:rPr lang="en-US" dirty="0"/>
              <a:t>Did you know that the difference between a I5 and I7 is how much of those switches work and thus the speed of computation.</a:t>
            </a:r>
          </a:p>
          <a:p>
            <a:pPr marL="628650" lvl="1" indent="-171450">
              <a:buFontTx/>
              <a:buChar char="-"/>
            </a:pPr>
            <a:r>
              <a:rPr lang="en-US" dirty="0"/>
              <a:t>Its transistors/switches at the atomic level, so naturally there are some errors during production</a:t>
            </a:r>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0B5E3A7A-11CB-49EF-AF36-0C4A90465A3E}" type="slidenum">
              <a:rPr lang="en-US" smtClean="0"/>
              <a:t>8</a:t>
            </a:fld>
            <a:endParaRPr lang="en-US"/>
          </a:p>
        </p:txBody>
      </p:sp>
    </p:spTree>
    <p:extLst>
      <p:ext uri="{BB962C8B-B14F-4D97-AF65-F5344CB8AC3E}">
        <p14:creationId xmlns:p14="http://schemas.microsoft.com/office/powerpoint/2010/main" val="32416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glaze over the details in your mind, always be thinking how you get from one step to the next</a:t>
            </a:r>
          </a:p>
          <a:p>
            <a:endParaRPr lang="en-US" dirty="0"/>
          </a:p>
          <a:p>
            <a:r>
              <a:rPr lang="en-US" dirty="0"/>
              <a:t>While the OSI model is ultimately an example and a single part of a larger story, it’s another starting point of absorbing concepts</a:t>
            </a:r>
          </a:p>
          <a:p>
            <a:pPr marL="171450" indent="-171450">
              <a:buFontTx/>
              <a:buChar char="-"/>
            </a:pPr>
            <a:r>
              <a:rPr lang="en-US" dirty="0"/>
              <a:t>Use hardware and electricity to send signals</a:t>
            </a:r>
          </a:p>
          <a:p>
            <a:pPr marL="171450" indent="-171450">
              <a:buFontTx/>
              <a:buChar char="-"/>
            </a:pPr>
            <a:r>
              <a:rPr lang="en-US" dirty="0"/>
              <a:t>Turn those signals into data</a:t>
            </a:r>
          </a:p>
          <a:p>
            <a:pPr marL="171450" indent="-171450">
              <a:buFontTx/>
              <a:buChar char="-"/>
            </a:pPr>
            <a:r>
              <a:rPr lang="en-US" dirty="0"/>
              <a:t>Connect to other computers, multiple computers</a:t>
            </a:r>
          </a:p>
          <a:p>
            <a:pPr marL="171450" indent="-171450">
              <a:buFontTx/>
              <a:buChar char="-"/>
            </a:pPr>
            <a:r>
              <a:rPr lang="en-US" dirty="0"/>
              <a:t>Setup some rules for sending data</a:t>
            </a:r>
          </a:p>
          <a:p>
            <a:pPr marL="171450" indent="-171450">
              <a:buFontTx/>
              <a:buChar char="-"/>
            </a:pPr>
            <a:r>
              <a:rPr lang="en-US" dirty="0"/>
              <a:t>Give raw data actual meaning through protocols</a:t>
            </a:r>
          </a:p>
          <a:p>
            <a:pPr marL="171450" indent="-171450">
              <a:buFontTx/>
              <a:buChar char="-"/>
            </a:pPr>
            <a:r>
              <a:rPr lang="en-US" dirty="0"/>
              <a:t>Translate data into information application and humans can use</a:t>
            </a:r>
          </a:p>
          <a:p>
            <a:pPr marL="171450" indent="-171450">
              <a:buFontTx/>
              <a:buChar char="-"/>
            </a:pPr>
            <a:r>
              <a:rPr lang="en-US" dirty="0"/>
              <a:t>Do stuff with that information (this is outside the </a:t>
            </a:r>
            <a:r>
              <a:rPr lang="en-US" dirty="0" err="1"/>
              <a:t>osi</a:t>
            </a:r>
            <a:r>
              <a:rPr lang="en-US" dirty="0"/>
              <a:t>, but ultimately the goal)</a:t>
            </a:r>
          </a:p>
        </p:txBody>
      </p:sp>
      <p:sp>
        <p:nvSpPr>
          <p:cNvPr id="4" name="Slide Number Placeholder 3"/>
          <p:cNvSpPr>
            <a:spLocks noGrp="1"/>
          </p:cNvSpPr>
          <p:nvPr>
            <p:ph type="sldNum" sz="quarter" idx="5"/>
          </p:nvPr>
        </p:nvSpPr>
        <p:spPr/>
        <p:txBody>
          <a:bodyPr/>
          <a:lstStyle/>
          <a:p>
            <a:fld id="{0B5E3A7A-11CB-49EF-AF36-0C4A90465A3E}" type="slidenum">
              <a:rPr lang="en-US" smtClean="0"/>
              <a:t>9</a:t>
            </a:fld>
            <a:endParaRPr lang="en-US"/>
          </a:p>
        </p:txBody>
      </p:sp>
    </p:spTree>
    <p:extLst>
      <p:ext uri="{BB962C8B-B14F-4D97-AF65-F5344CB8AC3E}">
        <p14:creationId xmlns:p14="http://schemas.microsoft.com/office/powerpoint/2010/main" val="89257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Look at setups from basic to more modern</a:t>
            </a:r>
          </a:p>
          <a:p>
            <a:pPr marL="171450" indent="-171450">
              <a:buFont typeface="Arial" panose="020B0604020202020204" pitchFamily="34" charset="0"/>
              <a:buChar char="•"/>
            </a:pPr>
            <a:r>
              <a:rPr lang="en-US" dirty="0"/>
              <a:t>Most basic is connecting to server over network/internet</a:t>
            </a:r>
          </a:p>
          <a:p>
            <a:pPr marL="171450" indent="-171450">
              <a:buFont typeface="Arial" panose="020B0604020202020204" pitchFamily="34" charset="0"/>
              <a:buChar char="•"/>
            </a:pPr>
            <a:r>
              <a:rPr lang="en-US" dirty="0"/>
              <a:t>Slightly more realistic is adding data scalability and complexity with a database</a:t>
            </a:r>
          </a:p>
          <a:p>
            <a:pPr marL="171450" indent="-171450">
              <a:buFont typeface="Arial" panose="020B0604020202020204" pitchFamily="34" charset="0"/>
              <a:buChar char="•"/>
            </a:pPr>
            <a:r>
              <a:rPr lang="en-US" dirty="0"/>
              <a:t>More realistic to today, is doing distribution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Start doing animations</a:t>
            </a:r>
          </a:p>
          <a:p>
            <a:pPr marL="628650" lvl="1" indent="-171450">
              <a:buFont typeface="Arial" panose="020B0604020202020204" pitchFamily="34" charset="0"/>
              <a:buChar char="•"/>
            </a:pPr>
            <a:r>
              <a:rPr lang="en-US" dirty="0"/>
              <a:t>Notice </a:t>
            </a:r>
            <a:r>
              <a:rPr lang="en-US" i="1" dirty="0"/>
              <a:t>dark blue </a:t>
            </a:r>
            <a:r>
              <a:rPr lang="en-US" dirty="0"/>
              <a:t>does not change, that is simple how we connect, still important though. </a:t>
            </a:r>
          </a:p>
          <a:p>
            <a:pPr marL="628650" lvl="1" indent="-171450">
              <a:buFont typeface="Arial" panose="020B0604020202020204" pitchFamily="34" charset="0"/>
              <a:buChar char="•"/>
            </a:pPr>
            <a:r>
              <a:rPr lang="en-US" i="1" dirty="0"/>
              <a:t>Light blue</a:t>
            </a:r>
            <a:r>
              <a:rPr lang="en-US" dirty="0"/>
              <a:t>, the server and running process and roles start to split apart. This starts alluring to distributed architecture, dedicated resources for a role.</a:t>
            </a:r>
          </a:p>
          <a:p>
            <a:pPr marL="628650" lvl="1" indent="-171450">
              <a:buFont typeface="Arial" panose="020B0604020202020204" pitchFamily="34" charset="0"/>
              <a:buChar char="•"/>
            </a:pPr>
            <a:r>
              <a:rPr lang="en-US" i="1" dirty="0"/>
              <a:t>Orange</a:t>
            </a:r>
            <a:r>
              <a:rPr lang="en-US" dirty="0"/>
              <a:t> starts to change as we start to have more of a distributed architecture for scalability</a:t>
            </a:r>
          </a:p>
          <a:p>
            <a:pPr marL="628650" lvl="1" indent="-171450">
              <a:buFont typeface="Arial" panose="020B0604020202020204" pitchFamily="34" charset="0"/>
              <a:buChar char="•"/>
            </a:pPr>
            <a:r>
              <a:rPr lang="en-US" i="1" dirty="0"/>
              <a:t>Red</a:t>
            </a:r>
            <a:r>
              <a:rPr lang="en-US" dirty="0"/>
              <a:t> is where the most recent jumps are, not just load balancing its resource management and orchestration. This is the area that enables distributed processing, big data, microservice architecture, and more.  </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B5E3A7A-11CB-49EF-AF36-0C4A90465A3E}" type="slidenum">
              <a:rPr lang="en-US" smtClean="0"/>
              <a:t>10</a:t>
            </a:fld>
            <a:endParaRPr lang="en-US"/>
          </a:p>
        </p:txBody>
      </p:sp>
    </p:spTree>
    <p:extLst>
      <p:ext uri="{BB962C8B-B14F-4D97-AF65-F5344CB8AC3E}">
        <p14:creationId xmlns:p14="http://schemas.microsoft.com/office/powerpoint/2010/main" val="3500317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 CSV file is a primitive database, it organizes and stores data in database rows and columns in text format </a:t>
            </a:r>
          </a:p>
          <a:p>
            <a:r>
              <a:rPr lang="en-US" dirty="0"/>
              <a:t>However, a CSV isn’t robust enough for common needs today, a management system is needed, hence the history of databases</a:t>
            </a:r>
          </a:p>
          <a:p>
            <a:endParaRPr lang="en-US" dirty="0"/>
          </a:p>
          <a:p>
            <a:r>
              <a:rPr lang="en-US" dirty="0"/>
              <a:t>Conceptually its not “wrong” to think of databases as simply rows and columns like a spreadsheet and each spreadsheet are then multiple tables in a database.</a:t>
            </a:r>
            <a:br>
              <a:rPr lang="en-US" dirty="0"/>
            </a:br>
            <a:r>
              <a:rPr lang="en-US" dirty="0"/>
              <a:t>SQL is based of </a:t>
            </a:r>
            <a:r>
              <a:rPr lang="en-US" dirty="0" err="1"/>
              <a:t>of</a:t>
            </a:r>
            <a:r>
              <a:rPr lang="en-US" dirty="0"/>
              <a:t> binary trees which plays into the nature of columns and rows. </a:t>
            </a:r>
          </a:p>
        </p:txBody>
      </p:sp>
      <p:sp>
        <p:nvSpPr>
          <p:cNvPr id="4" name="Slide Number Placeholder 3"/>
          <p:cNvSpPr>
            <a:spLocks noGrp="1"/>
          </p:cNvSpPr>
          <p:nvPr>
            <p:ph type="sldNum" sz="quarter" idx="5"/>
          </p:nvPr>
        </p:nvSpPr>
        <p:spPr/>
        <p:txBody>
          <a:bodyPr/>
          <a:lstStyle/>
          <a:p>
            <a:fld id="{0B5E3A7A-11CB-49EF-AF36-0C4A90465A3E}" type="slidenum">
              <a:rPr lang="en-US" smtClean="0"/>
              <a:t>11</a:t>
            </a:fld>
            <a:endParaRPr lang="en-US"/>
          </a:p>
        </p:txBody>
      </p:sp>
    </p:spTree>
    <p:extLst>
      <p:ext uri="{BB962C8B-B14F-4D97-AF65-F5344CB8AC3E}">
        <p14:creationId xmlns:p14="http://schemas.microsoft.com/office/powerpoint/2010/main" val="352667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(process transaction) vs (business intelligence or reporting)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OLTP </a:t>
            </a:r>
            <a:r>
              <a:rPr lang="en-US" dirty="0"/>
              <a:t>- facilitate and manage transaction-oriented applications.</a:t>
            </a:r>
          </a:p>
          <a:p>
            <a:r>
              <a:rPr lang="en-US" dirty="0"/>
              <a:t>denotes an atomic change of state, processing in which the system responds immediately to user requests.</a:t>
            </a:r>
          </a:p>
          <a:p>
            <a:endParaRPr lang="en-US" dirty="0"/>
          </a:p>
          <a:p>
            <a:r>
              <a:rPr lang="en-US" b="1" dirty="0"/>
              <a:t>OLAP </a:t>
            </a:r>
            <a:r>
              <a:rPr lang="en-US" dirty="0"/>
              <a:t>- approach to answer multi-dimensional analytical (MDA) queries swiftly in computing</a:t>
            </a:r>
          </a:p>
          <a:p>
            <a:r>
              <a:rPr lang="en-US" dirty="0"/>
              <a:t>enable users to analyze multidimensional data interactively from multiple perspectives</a:t>
            </a:r>
          </a:p>
        </p:txBody>
      </p:sp>
      <p:sp>
        <p:nvSpPr>
          <p:cNvPr id="4" name="Slide Number Placeholder 3"/>
          <p:cNvSpPr>
            <a:spLocks noGrp="1"/>
          </p:cNvSpPr>
          <p:nvPr>
            <p:ph type="sldNum" sz="quarter" idx="5"/>
          </p:nvPr>
        </p:nvSpPr>
        <p:spPr/>
        <p:txBody>
          <a:bodyPr/>
          <a:lstStyle/>
          <a:p>
            <a:fld id="{0B5E3A7A-11CB-49EF-AF36-0C4A90465A3E}" type="slidenum">
              <a:rPr lang="en-US" smtClean="0"/>
              <a:t>12</a:t>
            </a:fld>
            <a:endParaRPr lang="en-US"/>
          </a:p>
        </p:txBody>
      </p:sp>
    </p:spTree>
    <p:extLst>
      <p:ext uri="{BB962C8B-B14F-4D97-AF65-F5344CB8AC3E}">
        <p14:creationId xmlns:p14="http://schemas.microsoft.com/office/powerpoint/2010/main" val="972119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684412_high_Purple.jpg">
            <a:extLst>
              <a:ext uri="{FF2B5EF4-FFF2-40B4-BE49-F238E27FC236}">
                <a16:creationId xmlns:a16="http://schemas.microsoft.com/office/drawing/2014/main" id="{468D7941-4839-4F1D-B0E5-A512ED70120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C6B2A9-5152-4A5D-8A98-85BB15489447}"/>
              </a:ext>
            </a:extLst>
          </p:cNvPr>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62796828-35B1-43B8-AD26-9F4E96A4EF59}"/>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Rectangle 6">
            <a:extLst>
              <a:ext uri="{FF2B5EF4-FFF2-40B4-BE49-F238E27FC236}">
                <a16:creationId xmlns:a16="http://schemas.microsoft.com/office/drawing/2014/main" id="{43C72750-641B-4269-A0A0-82BE54F4878E}"/>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8" name="Picture 8" descr="UW_W-Logo_RGB.png">
            <a:extLst>
              <a:ext uri="{FF2B5EF4-FFF2-40B4-BE49-F238E27FC236}">
                <a16:creationId xmlns:a16="http://schemas.microsoft.com/office/drawing/2014/main" id="{DA07F778-64D9-4C5A-AAA7-F65592497D5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UW.Wordmark_ctr_white.png">
            <a:extLst>
              <a:ext uri="{FF2B5EF4-FFF2-40B4-BE49-F238E27FC236}">
                <a16:creationId xmlns:a16="http://schemas.microsoft.com/office/drawing/2014/main" id="{73A24031-F2AB-4D2E-AF1F-63385190B59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81000" y="265113"/>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p:spPr>
        <p:txBody>
          <a:bodyPr/>
          <a:lstStyle>
            <a:lvl1pPr>
              <a:defRPr>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371600" y="3508375"/>
            <a:ext cx="6400800" cy="1752600"/>
          </a:xfrm>
        </p:spPr>
        <p:txBody>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47928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22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09600"/>
            <a:ext cx="5486400" cy="44164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668963"/>
            <a:ext cx="5486400" cy="728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132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06C2F8-522E-4D8E-A81C-F68DE64493F6}"/>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5" name="Rectangle 4">
            <a:extLst>
              <a:ext uri="{FF2B5EF4-FFF2-40B4-BE49-F238E27FC236}">
                <a16:creationId xmlns:a16="http://schemas.microsoft.com/office/drawing/2014/main" id="{BD14C089-9A6E-4AFE-945C-73D4B7D52A92}"/>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6" name="Picture 8" descr="UW_W-Logo_RGB.png">
            <a:extLst>
              <a:ext uri="{FF2B5EF4-FFF2-40B4-BE49-F238E27FC236}">
                <a16:creationId xmlns:a16="http://schemas.microsoft.com/office/drawing/2014/main" id="{63F884AB-D13C-4185-8490-39680A8947D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UW.Wordmark_ctr.png">
            <a:extLst>
              <a:ext uri="{FF2B5EF4-FFF2-40B4-BE49-F238E27FC236}">
                <a16:creationId xmlns:a16="http://schemas.microsoft.com/office/drawing/2014/main" id="{5119B6DA-265F-45BD-A02A-B93A6553330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26670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8974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8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658304-4D8F-452E-A69F-ED762BF140CD}"/>
              </a:ext>
            </a:extLst>
          </p:cNvPr>
          <p:cNvSpPr/>
          <p:nvPr userDrawn="1"/>
        </p:nvSpPr>
        <p:spPr>
          <a:xfrm>
            <a:off x="0" y="6686550"/>
            <a:ext cx="9144000" cy="17145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 name="Rectangle 5">
            <a:extLst>
              <a:ext uri="{FF2B5EF4-FFF2-40B4-BE49-F238E27FC236}">
                <a16:creationId xmlns:a16="http://schemas.microsoft.com/office/drawing/2014/main" id="{6352A28A-78FA-4772-952A-C097C8E0DC5F}"/>
              </a:ext>
            </a:extLst>
          </p:cNvPr>
          <p:cNvSpPr>
            <a:spLocks noChangeArrowheads="1"/>
          </p:cNvSpPr>
          <p:nvPr userDrawn="1"/>
        </p:nvSpPr>
        <p:spPr bwMode="auto">
          <a:xfrm>
            <a:off x="8162925" y="6345238"/>
            <a:ext cx="514350" cy="512762"/>
          </a:xfrm>
          <a:prstGeom prst="rect">
            <a:avLst/>
          </a:prstGeom>
          <a:solidFill>
            <a:srgbClr val="39275B"/>
          </a:solidFill>
          <a:ln>
            <a:noFill/>
          </a:ln>
          <a:effectLst>
            <a:outerShdw dist="23000" dir="12660004" rotWithShape="0">
              <a:srgbClr val="808080">
                <a:alpha val="26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defRPr/>
            </a:pPr>
            <a:endParaRPr lang="en-US" altLang="en-US">
              <a:solidFill>
                <a:srgbClr val="FFFFFF"/>
              </a:solidFill>
              <a:latin typeface="Calibri" pitchFamily="34" charset="0"/>
            </a:endParaRPr>
          </a:p>
        </p:txBody>
      </p:sp>
      <p:pic>
        <p:nvPicPr>
          <p:cNvPr id="7" name="Picture 8" descr="UW_W-Logo_RGB.png">
            <a:extLst>
              <a:ext uri="{FF2B5EF4-FFF2-40B4-BE49-F238E27FC236}">
                <a16:creationId xmlns:a16="http://schemas.microsoft.com/office/drawing/2014/main" id="{F5322CC2-7CC5-42D6-A0D4-976C146548F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0238" y="6488113"/>
            <a:ext cx="339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UW.Wordmark_ctr.png">
            <a:extLst>
              <a:ext uri="{FF2B5EF4-FFF2-40B4-BE49-F238E27FC236}">
                <a16:creationId xmlns:a16="http://schemas.microsoft.com/office/drawing/2014/main" id="{EC122C95-A85D-4664-A333-0411CEF219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26670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6F0FCA65-0792-467F-951C-E234DAD8C517}"/>
              </a:ext>
            </a:extLst>
          </p:cNvPr>
          <p:cNvCxnSpPr>
            <a:cxnSpLocks noChangeShapeType="1"/>
          </p:cNvCxnSpPr>
          <p:nvPr userDrawn="1"/>
        </p:nvCxnSpPr>
        <p:spPr bwMode="auto">
          <a:xfrm flipH="1">
            <a:off x="6705600" y="2362200"/>
            <a:ext cx="2438400" cy="0"/>
          </a:xfrm>
          <a:prstGeom prst="line">
            <a:avLst/>
          </a:prstGeom>
          <a:noFill/>
          <a:ln w="25400">
            <a:solidFill>
              <a:srgbClr val="493E75"/>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5638800" cy="48974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705600" y="2438400"/>
            <a:ext cx="2209800" cy="3124200"/>
          </a:xfrm>
          <a:ln>
            <a:noFill/>
          </a:ln>
        </p:spPr>
        <p:txBody>
          <a:bodyPr/>
          <a:lstStyle>
            <a:lvl1pPr marL="0" indent="0">
              <a:defRPr sz="1200" b="1"/>
            </a:lvl1pPr>
          </a:lstStyle>
          <a:p>
            <a:pPr lvl="0"/>
            <a:r>
              <a:rPr lang="en-US"/>
              <a:t>Click to edit Master text styles</a:t>
            </a:r>
          </a:p>
        </p:txBody>
      </p:sp>
    </p:spTree>
    <p:extLst>
      <p:ext uri="{BB962C8B-B14F-4D97-AF65-F5344CB8AC3E}">
        <p14:creationId xmlns:p14="http://schemas.microsoft.com/office/powerpoint/2010/main" val="422990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5474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12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8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35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p:spPr>
        <p:txBody>
          <a:bodyPr anchor="b"/>
          <a:lstStyle>
            <a:lvl1pPr algn="l">
              <a:defRPr sz="1600" b="1">
                <a:latin typeface="+mn-lt"/>
              </a:defRPr>
            </a:lvl1pPr>
          </a:lstStyle>
          <a:p>
            <a:r>
              <a:rPr lang="en-US" dirty="0"/>
              <a:t>Click to edit Master title style</a:t>
            </a:r>
          </a:p>
        </p:txBody>
      </p:sp>
      <p:sp>
        <p:nvSpPr>
          <p:cNvPr id="3" name="Content Placeholder 2"/>
          <p:cNvSpPr>
            <a:spLocks noGrp="1"/>
          </p:cNvSpPr>
          <p:nvPr>
            <p:ph idx="1"/>
          </p:nvPr>
        </p:nvSpPr>
        <p:spPr>
          <a:xfrm>
            <a:off x="3575050" y="533400"/>
            <a:ext cx="5111750" cy="5791199"/>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648200"/>
          </a:xfrm>
        </p:spPr>
        <p:txBody>
          <a:bodyPr/>
          <a:lstStyle>
            <a:lvl1pPr marL="0" indent="0">
              <a:buNone/>
              <a:defRPr sz="16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430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A5963EA-835E-4A1B-8CC5-B4C1EA465A37}"/>
              </a:ext>
            </a:extLst>
          </p:cNvPr>
          <p:cNvSpPr>
            <a:spLocks noGrp="1"/>
          </p:cNvSpPr>
          <p:nvPr>
            <p:ph type="title"/>
          </p:nvPr>
        </p:nvSpPr>
        <p:spPr bwMode="auto">
          <a:xfrm>
            <a:off x="457200" y="533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4556948-EDA3-456F-A920-3AF024B87343}"/>
              </a:ext>
            </a:extLst>
          </p:cNvPr>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70" r:id="rId4"/>
    <p:sldLayoutId id="2147483871" r:id="rId5"/>
    <p:sldLayoutId id="2147483872" r:id="rId6"/>
    <p:sldLayoutId id="2147483873" r:id="rId7"/>
    <p:sldLayoutId id="2147483874" r:id="rId8"/>
    <p:sldLayoutId id="2147483875" r:id="rId9"/>
    <p:sldLayoutId id="2147483876" r:id="rId10"/>
  </p:sldLayoutIdLst>
  <p:txStyles>
    <p:titleStyle>
      <a:lvl1pPr algn="ctr" defTabSz="457200" rtl="0" eaLnBrk="0" fontAlgn="base" hangingPunct="0">
        <a:spcBef>
          <a:spcPct val="0"/>
        </a:spcBef>
        <a:spcAft>
          <a:spcPct val="0"/>
        </a:spcAft>
        <a:defRPr sz="3200" kern="1200">
          <a:solidFill>
            <a:schemeClr val="tx1"/>
          </a:solidFill>
          <a:latin typeface="+mj-lt"/>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a:solidFill>
            <a:schemeClr val="tx1"/>
          </a:solidFill>
          <a:latin typeface="+mn-lt"/>
          <a:ea typeface="MS PGothic" panose="020B0600070205080204" pitchFamily="34" charset="-128"/>
          <a:cs typeface="ＭＳ Ｐゴシック" charset="-128"/>
        </a:defRPr>
      </a:lvl1pPr>
      <a:lvl2pPr marL="228600" indent="-228600" algn="l" defTabSz="457200" rtl="0" eaLnBrk="0" fontAlgn="base" hangingPunct="0">
        <a:spcBef>
          <a:spcPct val="20000"/>
        </a:spcBef>
        <a:spcAft>
          <a:spcPct val="0"/>
        </a:spcAft>
        <a:buSzPct val="115000"/>
        <a:buFont typeface="Arial" panose="020B0604020202020204" pitchFamily="34" charset="0"/>
        <a:buChar char="•"/>
        <a:defRPr sz="1600" kern="1200">
          <a:solidFill>
            <a:schemeClr val="tx1"/>
          </a:solidFill>
          <a:latin typeface="+mn-lt"/>
          <a:ea typeface="MS PGothic" panose="020B0600070205080204" pitchFamily="34" charset="-128"/>
          <a:cs typeface="+mn-cs"/>
        </a:defRPr>
      </a:lvl2pPr>
      <a:lvl3pPr marL="457200" indent="-228600" algn="l" defTabSz="457200" rtl="0" eaLnBrk="0" fontAlgn="base" hangingPunct="0">
        <a:spcBef>
          <a:spcPct val="20000"/>
        </a:spcBef>
        <a:spcAft>
          <a:spcPct val="0"/>
        </a:spcAft>
        <a:buSzPct val="85000"/>
        <a:buFont typeface="Courier New" panose="02070309020205020404" pitchFamily="49" charset="0"/>
        <a:buChar char="o"/>
        <a:defRPr sz="1600" kern="1200">
          <a:solidFill>
            <a:schemeClr val="tx1"/>
          </a:solidFill>
          <a:latin typeface="+mn-lt"/>
          <a:ea typeface="MS PGothic" panose="020B0600070205080204" pitchFamily="34" charset="-128"/>
          <a:cs typeface="+mn-cs"/>
        </a:defRPr>
      </a:lvl3pPr>
      <a:lvl4pPr marL="6858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S PGothic" panose="020B0600070205080204" pitchFamily="34" charset="-128"/>
          <a:cs typeface="+mn-cs"/>
        </a:defRPr>
      </a:lvl4pPr>
      <a:lvl5pPr marL="9144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jennyxiaozhang.com/6-things-you-need-to-know-about-hadoop/"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ive.apache.org/" TargetMode="External"/><Relationship Id="rId2" Type="http://schemas.openxmlformats.org/officeDocument/2006/relationships/hyperlink" Target="https://pig.apache.org/about.html" TargetMode="Externa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hortonworks.com/hadoop/yar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hortonworks.com/hadoop-tutorial/learning-the-ropes-of-the-hortonworks-sandbo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rtonworks.com/hadoop-tutorial/learning-the-ropes-of-the-hortonworks-sandbox/"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hortonworks.com/hadoop/yar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hyperlink" Target="https://pig.apache.org/about.html#statu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hyperlink" Target="https://pig.apache.org/about.html#status" TargetMode="External"/><Relationship Id="rId1" Type="http://schemas.openxmlformats.org/officeDocument/2006/relationships/slideLayout" Target="../slideLayouts/slideLayout2.xml"/><Relationship Id="rId4" Type="http://schemas.openxmlformats.org/officeDocument/2006/relationships/hyperlink" Target="https://www-01.ibm.com/software/data/infosphere/hadoop/pi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7.gif"/><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27DF8-7346-4FA4-88FA-F75F3EB958E4}"/>
              </a:ext>
            </a:extLst>
          </p:cNvPr>
          <p:cNvPicPr>
            <a:picLocks noChangeAspect="1"/>
          </p:cNvPicPr>
          <p:nvPr/>
        </p:nvPicPr>
        <p:blipFill>
          <a:blip r:embed="rId2"/>
          <a:stretch>
            <a:fillRect/>
          </a:stretch>
        </p:blipFill>
        <p:spPr>
          <a:xfrm>
            <a:off x="7304088" y="423863"/>
            <a:ext cx="1143000" cy="1143000"/>
          </a:xfrm>
          <a:prstGeom prst="rect">
            <a:avLst/>
          </a:prstGeom>
        </p:spPr>
      </p:pic>
      <p:sp>
        <p:nvSpPr>
          <p:cNvPr id="5121" name="Subtitle 2">
            <a:extLst>
              <a:ext uri="{FF2B5EF4-FFF2-40B4-BE49-F238E27FC236}">
                <a16:creationId xmlns:a16="http://schemas.microsoft.com/office/drawing/2014/main" id="{2A0A2AF9-6DB1-4051-8FE2-8A3E61C352E3}"/>
              </a:ext>
            </a:extLst>
          </p:cNvPr>
          <p:cNvSpPr>
            <a:spLocks noGrp="1"/>
          </p:cNvSpPr>
          <p:nvPr>
            <p:ph type="subTitle" idx="1"/>
          </p:nvPr>
        </p:nvSpPr>
        <p:spPr/>
        <p:txBody>
          <a:bodyPr/>
          <a:lstStyle/>
          <a:p>
            <a:pPr eaLnBrk="1" hangingPunct="1"/>
            <a:r>
              <a:rPr lang="en-US" altLang="en-US">
                <a:latin typeface="Frutiger 55 Roman" charset="0"/>
              </a:rPr>
              <a:t> </a:t>
            </a:r>
          </a:p>
        </p:txBody>
      </p:sp>
      <p:sp>
        <p:nvSpPr>
          <p:cNvPr id="5122" name="Subtitle 2">
            <a:extLst>
              <a:ext uri="{FF2B5EF4-FFF2-40B4-BE49-F238E27FC236}">
                <a16:creationId xmlns:a16="http://schemas.microsoft.com/office/drawing/2014/main" id="{3BF14A20-C1C8-4E19-9BF7-11671F748802}"/>
              </a:ext>
            </a:extLst>
          </p:cNvPr>
          <p:cNvSpPr txBox="1">
            <a:spLocks/>
          </p:cNvSpPr>
          <p:nvPr/>
        </p:nvSpPr>
        <p:spPr bwMode="auto">
          <a:xfrm>
            <a:off x="307975" y="4953000"/>
            <a:ext cx="84550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en-US" altLang="en-US" dirty="0">
                <a:solidFill>
                  <a:srgbClr val="FFFFFF"/>
                </a:solidFill>
                <a:latin typeface="Frutiger 55 Roman" charset="0"/>
              </a:rPr>
              <a:t> Lesson 2: Using Cloud Technology</a:t>
            </a:r>
          </a:p>
        </p:txBody>
      </p:sp>
      <p:sp>
        <p:nvSpPr>
          <p:cNvPr id="5123" name="Title 3">
            <a:extLst>
              <a:ext uri="{FF2B5EF4-FFF2-40B4-BE49-F238E27FC236}">
                <a16:creationId xmlns:a16="http://schemas.microsoft.com/office/drawing/2014/main" id="{9D34E30C-2F63-4F92-88BE-0308D7B9B3C2}"/>
              </a:ext>
            </a:extLst>
          </p:cNvPr>
          <p:cNvSpPr>
            <a:spLocks noGrp="1"/>
          </p:cNvSpPr>
          <p:nvPr>
            <p:ph type="ctrTitle"/>
          </p:nvPr>
        </p:nvSpPr>
        <p:spPr>
          <a:xfrm>
            <a:off x="307975" y="3101975"/>
            <a:ext cx="8455025" cy="1470025"/>
          </a:xfrm>
        </p:spPr>
        <p:txBody>
          <a:bodyPr/>
          <a:lstStyle/>
          <a:p>
            <a:r>
              <a:rPr lang="en-US" altLang="en-US" dirty="0"/>
              <a:t>Hacking 200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969BAF08-830C-4071-91AB-540D9DB0311F}"/>
              </a:ext>
            </a:extLst>
          </p:cNvPr>
          <p:cNvSpPr/>
          <p:nvPr/>
        </p:nvSpPr>
        <p:spPr>
          <a:xfrm>
            <a:off x="3177473" y="4651773"/>
            <a:ext cx="2867074" cy="9248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0D87BE3C-1FE8-41B1-AEB1-5073AA5B30E8}"/>
              </a:ext>
            </a:extLst>
          </p:cNvPr>
          <p:cNvSpPr/>
          <p:nvPr/>
        </p:nvSpPr>
        <p:spPr>
          <a:xfrm>
            <a:off x="6111885" y="4124742"/>
            <a:ext cx="1123152" cy="20017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08A05861-929B-4F3A-B303-4A00834E15F5}"/>
              </a:ext>
            </a:extLst>
          </p:cNvPr>
          <p:cNvSpPr/>
          <p:nvPr/>
        </p:nvSpPr>
        <p:spPr>
          <a:xfrm>
            <a:off x="3961216" y="2693909"/>
            <a:ext cx="2150670" cy="9248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024F1FE-487A-4856-9414-80371623B937}"/>
              </a:ext>
            </a:extLst>
          </p:cNvPr>
          <p:cNvSpPr/>
          <p:nvPr/>
        </p:nvSpPr>
        <p:spPr>
          <a:xfrm>
            <a:off x="7300980" y="4179570"/>
            <a:ext cx="1614420" cy="19140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5DD9953-F086-431C-B49A-DD82987D6B40}"/>
              </a:ext>
            </a:extLst>
          </p:cNvPr>
          <p:cNvSpPr/>
          <p:nvPr/>
        </p:nvSpPr>
        <p:spPr>
          <a:xfrm>
            <a:off x="6172215" y="2704981"/>
            <a:ext cx="2076600" cy="9248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3B101F61-1CFF-43E3-B6DC-F9EBF5330818}"/>
              </a:ext>
            </a:extLst>
          </p:cNvPr>
          <p:cNvSpPr/>
          <p:nvPr/>
        </p:nvSpPr>
        <p:spPr>
          <a:xfrm>
            <a:off x="5048415" y="1089660"/>
            <a:ext cx="2571585" cy="9248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6383889A-024A-416C-8286-A207F9C281A9}"/>
              </a:ext>
            </a:extLst>
          </p:cNvPr>
          <p:cNvSpPr/>
          <p:nvPr/>
        </p:nvSpPr>
        <p:spPr>
          <a:xfrm>
            <a:off x="141675" y="4642842"/>
            <a:ext cx="2977095" cy="947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6AE52C6-20DB-4D78-AF12-1A23E9B0FFF7}"/>
              </a:ext>
            </a:extLst>
          </p:cNvPr>
          <p:cNvSpPr/>
          <p:nvPr/>
        </p:nvSpPr>
        <p:spPr>
          <a:xfrm>
            <a:off x="721312" y="2681883"/>
            <a:ext cx="3203573" cy="947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0401CFD-E0CE-4782-954C-440F768BB2F0}"/>
              </a:ext>
            </a:extLst>
          </p:cNvPr>
          <p:cNvSpPr/>
          <p:nvPr/>
        </p:nvSpPr>
        <p:spPr>
          <a:xfrm>
            <a:off x="1756109" y="1089660"/>
            <a:ext cx="3203573" cy="9479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1EE2C-E318-4EAA-B018-30344307EDE5}"/>
              </a:ext>
            </a:extLst>
          </p:cNvPr>
          <p:cNvSpPr>
            <a:spLocks noGrp="1"/>
          </p:cNvSpPr>
          <p:nvPr>
            <p:ph type="title"/>
          </p:nvPr>
        </p:nvSpPr>
        <p:spPr/>
        <p:txBody>
          <a:bodyPr/>
          <a:lstStyle/>
          <a:p>
            <a:r>
              <a:rPr lang="en-US" dirty="0"/>
              <a:t>Basic Web/Applications</a:t>
            </a:r>
          </a:p>
        </p:txBody>
      </p:sp>
      <p:pic>
        <p:nvPicPr>
          <p:cNvPr id="5" name="Graphic 4" descr="Database">
            <a:extLst>
              <a:ext uri="{FF2B5EF4-FFF2-40B4-BE49-F238E27FC236}">
                <a16:creationId xmlns:a16="http://schemas.microsoft.com/office/drawing/2014/main" id="{1C340433-698A-416E-AF49-D0398A5711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7015" y="2644140"/>
            <a:ext cx="914400" cy="914400"/>
          </a:xfrm>
          <a:prstGeom prst="rect">
            <a:avLst/>
          </a:prstGeom>
        </p:spPr>
      </p:pic>
      <p:pic>
        <p:nvPicPr>
          <p:cNvPr id="7" name="Graphic 6" descr="Download from cloud">
            <a:extLst>
              <a:ext uri="{FF2B5EF4-FFF2-40B4-BE49-F238E27FC236}">
                <a16:creationId xmlns:a16="http://schemas.microsoft.com/office/drawing/2014/main" id="{EA4FC2B0-1619-4A46-8660-64BF8B7378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7720" y="1089660"/>
            <a:ext cx="914400" cy="914400"/>
          </a:xfrm>
          <a:prstGeom prst="rect">
            <a:avLst/>
          </a:prstGeom>
        </p:spPr>
      </p:pic>
      <p:pic>
        <p:nvPicPr>
          <p:cNvPr id="9" name="Graphic 8" descr="Programmer">
            <a:extLst>
              <a:ext uri="{FF2B5EF4-FFF2-40B4-BE49-F238E27FC236}">
                <a16:creationId xmlns:a16="http://schemas.microsoft.com/office/drawing/2014/main" id="{C641BF6C-0260-457E-8EFF-9D1B8929B0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8120" y="1089660"/>
            <a:ext cx="914400" cy="914400"/>
          </a:xfrm>
          <a:prstGeom prst="rect">
            <a:avLst/>
          </a:prstGeom>
        </p:spPr>
      </p:pic>
      <p:pic>
        <p:nvPicPr>
          <p:cNvPr id="11" name="Graphic 10" descr="Computer">
            <a:extLst>
              <a:ext uri="{FF2B5EF4-FFF2-40B4-BE49-F238E27FC236}">
                <a16:creationId xmlns:a16="http://schemas.microsoft.com/office/drawing/2014/main" id="{96F9501B-F642-4701-98F3-93D399569C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48400" y="1089660"/>
            <a:ext cx="914400" cy="914400"/>
          </a:xfrm>
          <a:prstGeom prst="rect">
            <a:avLst/>
          </a:prstGeom>
        </p:spPr>
      </p:pic>
      <p:pic>
        <p:nvPicPr>
          <p:cNvPr id="17" name="Graphic 16" descr="Transfer">
            <a:extLst>
              <a:ext uri="{FF2B5EF4-FFF2-40B4-BE49-F238E27FC236}">
                <a16:creationId xmlns:a16="http://schemas.microsoft.com/office/drawing/2014/main" id="{A203A779-4E36-400A-9FE2-0C66E20EA67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07025" y="1089660"/>
            <a:ext cx="914400" cy="914400"/>
          </a:xfrm>
          <a:prstGeom prst="rect">
            <a:avLst/>
          </a:prstGeom>
        </p:spPr>
      </p:pic>
      <p:pic>
        <p:nvPicPr>
          <p:cNvPr id="18" name="Graphic 17" descr="Transfer">
            <a:extLst>
              <a:ext uri="{FF2B5EF4-FFF2-40B4-BE49-F238E27FC236}">
                <a16:creationId xmlns:a16="http://schemas.microsoft.com/office/drawing/2014/main" id="{BDE1D29C-3BD6-4EDF-9F1C-CBBEB0F308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18025" y="1089660"/>
            <a:ext cx="914400" cy="914400"/>
          </a:xfrm>
          <a:prstGeom prst="rect">
            <a:avLst/>
          </a:prstGeom>
        </p:spPr>
      </p:pic>
      <p:sp>
        <p:nvSpPr>
          <p:cNvPr id="19" name="Title 1">
            <a:extLst>
              <a:ext uri="{FF2B5EF4-FFF2-40B4-BE49-F238E27FC236}">
                <a16:creationId xmlns:a16="http://schemas.microsoft.com/office/drawing/2014/main" id="{63E06F34-5D87-41F2-93D9-C8C7C77A28C7}"/>
              </a:ext>
            </a:extLst>
          </p:cNvPr>
          <p:cNvSpPr txBox="1">
            <a:spLocks/>
          </p:cNvSpPr>
          <p:nvPr/>
        </p:nvSpPr>
        <p:spPr bwMode="auto">
          <a:xfrm>
            <a:off x="-187080" y="2155269"/>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chemeClr val="tx1"/>
                </a:solidFill>
                <a:latin typeface="+mj-lt"/>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dirty="0"/>
              <a:t>Slightly More Advanced</a:t>
            </a:r>
          </a:p>
        </p:txBody>
      </p:sp>
      <p:pic>
        <p:nvPicPr>
          <p:cNvPr id="21" name="Graphic 20" descr="Download from cloud">
            <a:extLst>
              <a:ext uri="{FF2B5EF4-FFF2-40B4-BE49-F238E27FC236}">
                <a16:creationId xmlns:a16="http://schemas.microsoft.com/office/drawing/2014/main" id="{6E0749EE-F518-4B4D-A8A5-A19A595B8E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6805" y="2636520"/>
            <a:ext cx="914400" cy="914400"/>
          </a:xfrm>
          <a:prstGeom prst="rect">
            <a:avLst/>
          </a:prstGeom>
        </p:spPr>
      </p:pic>
      <p:pic>
        <p:nvPicPr>
          <p:cNvPr id="22" name="Graphic 21" descr="Programmer">
            <a:extLst>
              <a:ext uri="{FF2B5EF4-FFF2-40B4-BE49-F238E27FC236}">
                <a16:creationId xmlns:a16="http://schemas.microsoft.com/office/drawing/2014/main" id="{529229BC-CD70-46A7-9D4C-727AA230E1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7205" y="2636520"/>
            <a:ext cx="914400" cy="914400"/>
          </a:xfrm>
          <a:prstGeom prst="rect">
            <a:avLst/>
          </a:prstGeom>
        </p:spPr>
      </p:pic>
      <p:pic>
        <p:nvPicPr>
          <p:cNvPr id="23" name="Graphic 22" descr="Computer">
            <a:extLst>
              <a:ext uri="{FF2B5EF4-FFF2-40B4-BE49-F238E27FC236}">
                <a16:creationId xmlns:a16="http://schemas.microsoft.com/office/drawing/2014/main" id="{DB935D1A-9153-4A58-B88F-D9173F7EFB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97485" y="2636520"/>
            <a:ext cx="914400" cy="914400"/>
          </a:xfrm>
          <a:prstGeom prst="rect">
            <a:avLst/>
          </a:prstGeom>
        </p:spPr>
      </p:pic>
      <p:pic>
        <p:nvPicPr>
          <p:cNvPr id="24" name="Graphic 23" descr="Transfer">
            <a:extLst>
              <a:ext uri="{FF2B5EF4-FFF2-40B4-BE49-F238E27FC236}">
                <a16:creationId xmlns:a16="http://schemas.microsoft.com/office/drawing/2014/main" id="{2A520C16-002D-4633-B360-47A2D06D29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56110" y="2636520"/>
            <a:ext cx="914400" cy="914400"/>
          </a:xfrm>
          <a:prstGeom prst="rect">
            <a:avLst/>
          </a:prstGeom>
        </p:spPr>
      </p:pic>
      <p:pic>
        <p:nvPicPr>
          <p:cNvPr id="25" name="Graphic 24" descr="Transfer">
            <a:extLst>
              <a:ext uri="{FF2B5EF4-FFF2-40B4-BE49-F238E27FC236}">
                <a16:creationId xmlns:a16="http://schemas.microsoft.com/office/drawing/2014/main" id="{D3CDBC19-23DF-47CD-8F35-26018227200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67110" y="2636520"/>
            <a:ext cx="914400" cy="914400"/>
          </a:xfrm>
          <a:prstGeom prst="rect">
            <a:avLst/>
          </a:prstGeom>
        </p:spPr>
      </p:pic>
      <p:pic>
        <p:nvPicPr>
          <p:cNvPr id="31" name="Graphic 30" descr="Download from cloud">
            <a:extLst>
              <a:ext uri="{FF2B5EF4-FFF2-40B4-BE49-F238E27FC236}">
                <a16:creationId xmlns:a16="http://schemas.microsoft.com/office/drawing/2014/main" id="{C2E7F312-5AA7-4A53-945B-853DA767CE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07272" y="4682014"/>
            <a:ext cx="914400" cy="914400"/>
          </a:xfrm>
          <a:prstGeom prst="rect">
            <a:avLst/>
          </a:prstGeom>
        </p:spPr>
      </p:pic>
      <p:pic>
        <p:nvPicPr>
          <p:cNvPr id="32" name="Graphic 31" descr="Programmer">
            <a:extLst>
              <a:ext uri="{FF2B5EF4-FFF2-40B4-BE49-F238E27FC236}">
                <a16:creationId xmlns:a16="http://schemas.microsoft.com/office/drawing/2014/main" id="{58E7A4F3-8DC2-4243-A947-AD666DC3C3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91" y="4591526"/>
            <a:ext cx="914400" cy="914400"/>
          </a:xfrm>
          <a:prstGeom prst="rect">
            <a:avLst/>
          </a:prstGeom>
        </p:spPr>
      </p:pic>
      <p:pic>
        <p:nvPicPr>
          <p:cNvPr id="33" name="Graphic 32" descr="Computer">
            <a:extLst>
              <a:ext uri="{FF2B5EF4-FFF2-40B4-BE49-F238E27FC236}">
                <a16:creationId xmlns:a16="http://schemas.microsoft.com/office/drawing/2014/main" id="{4077C606-10C4-48EC-ACD8-264282CC25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44650" y="4118610"/>
            <a:ext cx="914400" cy="914400"/>
          </a:xfrm>
          <a:prstGeom prst="rect">
            <a:avLst/>
          </a:prstGeom>
        </p:spPr>
      </p:pic>
      <p:pic>
        <p:nvPicPr>
          <p:cNvPr id="34" name="Graphic 33" descr="Transfer">
            <a:extLst>
              <a:ext uri="{FF2B5EF4-FFF2-40B4-BE49-F238E27FC236}">
                <a16:creationId xmlns:a16="http://schemas.microsoft.com/office/drawing/2014/main" id="{7BC1A7C8-DD1F-4149-88A4-B54A2988F5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5461" y="4659630"/>
            <a:ext cx="914400" cy="914400"/>
          </a:xfrm>
          <a:prstGeom prst="rect">
            <a:avLst/>
          </a:prstGeom>
        </p:spPr>
      </p:pic>
      <p:pic>
        <p:nvPicPr>
          <p:cNvPr id="36" name="Graphic 35" descr="Transfer">
            <a:extLst>
              <a:ext uri="{FF2B5EF4-FFF2-40B4-BE49-F238E27FC236}">
                <a16:creationId xmlns:a16="http://schemas.microsoft.com/office/drawing/2014/main" id="{888DCFA5-37F4-408D-B5B3-100E9340F6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02285" y="2641759"/>
            <a:ext cx="914400" cy="914400"/>
          </a:xfrm>
          <a:prstGeom prst="rect">
            <a:avLst/>
          </a:prstGeom>
        </p:spPr>
      </p:pic>
      <p:sp>
        <p:nvSpPr>
          <p:cNvPr id="37" name="Title 1">
            <a:extLst>
              <a:ext uri="{FF2B5EF4-FFF2-40B4-BE49-F238E27FC236}">
                <a16:creationId xmlns:a16="http://schemas.microsoft.com/office/drawing/2014/main" id="{F3DE726E-532F-4D47-A568-926247703431}"/>
              </a:ext>
            </a:extLst>
          </p:cNvPr>
          <p:cNvSpPr txBox="1">
            <a:spLocks/>
          </p:cNvSpPr>
          <p:nvPr/>
        </p:nvSpPr>
        <p:spPr bwMode="auto">
          <a:xfrm>
            <a:off x="-850575" y="3931682"/>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200" kern="1200">
                <a:solidFill>
                  <a:schemeClr val="tx1"/>
                </a:solidFill>
                <a:latin typeface="+mj-lt"/>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3200">
                <a:solidFill>
                  <a:schemeClr val="tx1"/>
                </a:solidFill>
                <a:latin typeface="Calibri" charset="0"/>
                <a:ea typeface="MS PGothic" panose="020B0600070205080204" pitchFamily="34"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r>
              <a:rPr lang="en-US" dirty="0"/>
              <a:t>Common “basic” Setup Today</a:t>
            </a:r>
          </a:p>
        </p:txBody>
      </p:sp>
      <p:pic>
        <p:nvPicPr>
          <p:cNvPr id="38" name="Graphic 37" descr="Network diagram">
            <a:extLst>
              <a:ext uri="{FF2B5EF4-FFF2-40B4-BE49-F238E27FC236}">
                <a16:creationId xmlns:a16="http://schemas.microsoft.com/office/drawing/2014/main" id="{38AB187B-9776-4733-8D8A-4D82186C36F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39945" y="4699159"/>
            <a:ext cx="914400" cy="914400"/>
          </a:xfrm>
          <a:prstGeom prst="rect">
            <a:avLst/>
          </a:prstGeom>
        </p:spPr>
      </p:pic>
      <p:pic>
        <p:nvPicPr>
          <p:cNvPr id="39" name="Graphic 38" descr="Database">
            <a:extLst>
              <a:ext uri="{FF2B5EF4-FFF2-40B4-BE49-F238E27FC236}">
                <a16:creationId xmlns:a16="http://schemas.microsoft.com/office/drawing/2014/main" id="{B2ACDD60-45EF-46E3-A26E-CD9228AB52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190" y="4118610"/>
            <a:ext cx="914400" cy="914400"/>
          </a:xfrm>
          <a:prstGeom prst="rect">
            <a:avLst/>
          </a:prstGeom>
        </p:spPr>
      </p:pic>
      <p:pic>
        <p:nvPicPr>
          <p:cNvPr id="40" name="Graphic 39" descr="Transfer">
            <a:extLst>
              <a:ext uri="{FF2B5EF4-FFF2-40B4-BE49-F238E27FC236}">
                <a16:creationId xmlns:a16="http://schemas.microsoft.com/office/drawing/2014/main" id="{82CB6F12-C0D3-46B1-9605-10A32BCCECB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02375" y="4112419"/>
            <a:ext cx="914400" cy="914400"/>
          </a:xfrm>
          <a:prstGeom prst="rect">
            <a:avLst/>
          </a:prstGeom>
        </p:spPr>
      </p:pic>
      <p:pic>
        <p:nvPicPr>
          <p:cNvPr id="41" name="Graphic 40" descr="Transfer">
            <a:extLst>
              <a:ext uri="{FF2B5EF4-FFF2-40B4-BE49-F238E27FC236}">
                <a16:creationId xmlns:a16="http://schemas.microsoft.com/office/drawing/2014/main" id="{F255FF03-B0A4-4FF3-91E7-21195A0327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54345" y="4699159"/>
            <a:ext cx="914400" cy="914400"/>
          </a:xfrm>
          <a:prstGeom prst="rect">
            <a:avLst/>
          </a:prstGeom>
        </p:spPr>
      </p:pic>
      <p:pic>
        <p:nvPicPr>
          <p:cNvPr id="42" name="Graphic 41" descr="Computer">
            <a:extLst>
              <a:ext uri="{FF2B5EF4-FFF2-40B4-BE49-F238E27FC236}">
                <a16:creationId xmlns:a16="http://schemas.microsoft.com/office/drawing/2014/main" id="{DC7BE418-E3B7-44C2-9670-101A1A7912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48400" y="5212081"/>
            <a:ext cx="914400" cy="914400"/>
          </a:xfrm>
          <a:prstGeom prst="rect">
            <a:avLst/>
          </a:prstGeom>
        </p:spPr>
      </p:pic>
      <p:pic>
        <p:nvPicPr>
          <p:cNvPr id="43" name="Graphic 42" descr="Database">
            <a:extLst>
              <a:ext uri="{FF2B5EF4-FFF2-40B4-BE49-F238E27FC236}">
                <a16:creationId xmlns:a16="http://schemas.microsoft.com/office/drawing/2014/main" id="{BDCD7961-704D-49A8-9215-A7C873A2FD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8585" y="5170170"/>
            <a:ext cx="914400" cy="914400"/>
          </a:xfrm>
          <a:prstGeom prst="rect">
            <a:avLst/>
          </a:prstGeom>
        </p:spPr>
      </p:pic>
      <p:pic>
        <p:nvPicPr>
          <p:cNvPr id="44" name="Graphic 43" descr="Transfer">
            <a:extLst>
              <a:ext uri="{FF2B5EF4-FFF2-40B4-BE49-F238E27FC236}">
                <a16:creationId xmlns:a16="http://schemas.microsoft.com/office/drawing/2014/main" id="{644D83C2-9757-4040-9442-5261E581EF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00980" y="5179219"/>
            <a:ext cx="914400" cy="914400"/>
          </a:xfrm>
          <a:prstGeom prst="rect">
            <a:avLst/>
          </a:prstGeom>
        </p:spPr>
      </p:pic>
      <p:pic>
        <p:nvPicPr>
          <p:cNvPr id="45" name="Graphic 44" descr="Transfer">
            <a:extLst>
              <a:ext uri="{FF2B5EF4-FFF2-40B4-BE49-F238E27FC236}">
                <a16:creationId xmlns:a16="http://schemas.microsoft.com/office/drawing/2014/main" id="{8915CC10-96FB-4324-8C60-CFF2C297AD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66628" y="4682014"/>
            <a:ext cx="914400" cy="914400"/>
          </a:xfrm>
          <a:prstGeom prst="rect">
            <a:avLst/>
          </a:prstGeom>
        </p:spPr>
      </p:pic>
    </p:spTree>
    <p:extLst>
      <p:ext uri="{BB962C8B-B14F-4D97-AF65-F5344CB8AC3E}">
        <p14:creationId xmlns:p14="http://schemas.microsoft.com/office/powerpoint/2010/main" val="20909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53" grpId="0" animBg="1"/>
      <p:bldP spid="52" grpId="0" animBg="1"/>
      <p:bldP spid="51" grpId="0" animBg="1"/>
      <p:bldP spid="50" grpId="0" animBg="1"/>
      <p:bldP spid="49" grpId="0" animBg="1"/>
      <p:bldP spid="48"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E1FA-B774-4D8F-B303-85F764EF34C1}"/>
              </a:ext>
            </a:extLst>
          </p:cNvPr>
          <p:cNvSpPr>
            <a:spLocks noGrp="1"/>
          </p:cNvSpPr>
          <p:nvPr>
            <p:ph type="title"/>
          </p:nvPr>
        </p:nvSpPr>
        <p:spPr/>
        <p:txBody>
          <a:bodyPr/>
          <a:lstStyle/>
          <a:p>
            <a:r>
              <a:rPr lang="en-US" dirty="0"/>
              <a:t>What is a database? </a:t>
            </a:r>
          </a:p>
        </p:txBody>
      </p:sp>
      <p:sp>
        <p:nvSpPr>
          <p:cNvPr id="3" name="Content Placeholder 2">
            <a:extLst>
              <a:ext uri="{FF2B5EF4-FFF2-40B4-BE49-F238E27FC236}">
                <a16:creationId xmlns:a16="http://schemas.microsoft.com/office/drawing/2014/main" id="{7BCC3D3F-E630-4D0D-93A5-B87B7234B787}"/>
              </a:ext>
            </a:extLst>
          </p:cNvPr>
          <p:cNvSpPr>
            <a:spLocks noGrp="1"/>
          </p:cNvSpPr>
          <p:nvPr>
            <p:ph idx="1"/>
          </p:nvPr>
        </p:nvSpPr>
        <p:spPr/>
        <p:txBody>
          <a:bodyPr/>
          <a:lstStyle/>
          <a:p>
            <a:r>
              <a:rPr lang="en-US" dirty="0"/>
              <a:t>Simply an organized collection of data</a:t>
            </a:r>
          </a:p>
          <a:p>
            <a:endParaRPr lang="en-US" dirty="0"/>
          </a:p>
          <a:p>
            <a:pPr>
              <a:buFont typeface="Arial" panose="020B0604020202020204" pitchFamily="34" charset="0"/>
              <a:buChar char="•"/>
            </a:pPr>
            <a:r>
              <a:rPr lang="en-US" dirty="0"/>
              <a:t>IBM System R – first transaction management system that provide good transaction processing performance</a:t>
            </a:r>
          </a:p>
          <a:p>
            <a:pPr>
              <a:buFont typeface="Arial" panose="020B0604020202020204" pitchFamily="34" charset="0"/>
              <a:buChar char="•"/>
            </a:pPr>
            <a:r>
              <a:rPr lang="en-US" dirty="0"/>
              <a:t>first version in 1970’s by IBM based on “System R”</a:t>
            </a:r>
          </a:p>
          <a:p>
            <a:pPr>
              <a:buFont typeface="Arial" panose="020B0604020202020204" pitchFamily="34" charset="0"/>
              <a:buChar char="•"/>
            </a:pPr>
            <a:r>
              <a:rPr lang="en-US" dirty="0"/>
              <a:t>Made multi-table so data could be split, and record did not have to be single large "chunk".</a:t>
            </a:r>
          </a:p>
        </p:txBody>
      </p:sp>
    </p:spTree>
    <p:extLst>
      <p:ext uri="{BB962C8B-B14F-4D97-AF65-F5344CB8AC3E}">
        <p14:creationId xmlns:p14="http://schemas.microsoft.com/office/powerpoint/2010/main" val="6518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Databases</a:t>
            </a:r>
          </a:p>
        </p:txBody>
      </p:sp>
      <p:sp>
        <p:nvSpPr>
          <p:cNvPr id="3" name="Content Placeholder 2"/>
          <p:cNvSpPr>
            <a:spLocks noGrp="1"/>
          </p:cNvSpPr>
          <p:nvPr>
            <p:ph idx="1"/>
          </p:nvPr>
        </p:nvSpPr>
        <p:spPr>
          <a:xfrm>
            <a:off x="628650" y="2226468"/>
            <a:ext cx="7886700" cy="3869532"/>
          </a:xfrm>
        </p:spPr>
        <p:txBody>
          <a:bodyPr>
            <a:normAutofit/>
          </a:bodyPr>
          <a:lstStyle/>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r>
              <a:rPr lang="en-US" dirty="0"/>
              <a:t>Database Design</a:t>
            </a:r>
          </a:p>
          <a:p>
            <a:pPr lvl="1"/>
            <a:r>
              <a:rPr lang="en-US" dirty="0"/>
              <a:t>Strongly defined schema</a:t>
            </a:r>
          </a:p>
          <a:p>
            <a:pPr lvl="1"/>
            <a:r>
              <a:rPr lang="en-US" dirty="0"/>
              <a:t>Changes to schema comes with overhead ( e.g. the organizational process involved to change a single table or cube can take up to weeks - until all stakeholders agree)</a:t>
            </a:r>
          </a:p>
          <a:p>
            <a:pPr lvl="1"/>
            <a:r>
              <a:rPr lang="en-US" dirty="0"/>
              <a:t>Fast, interactive systems, especially OLTP</a:t>
            </a:r>
          </a:p>
          <a:p>
            <a:pPr marL="0" indent="0">
              <a:buNone/>
            </a:pPr>
            <a:endParaRPr lang="en-US" dirty="0"/>
          </a:p>
        </p:txBody>
      </p:sp>
      <p:sp>
        <p:nvSpPr>
          <p:cNvPr id="4" name="TextBox 3"/>
          <p:cNvSpPr txBox="1"/>
          <p:nvPr/>
        </p:nvSpPr>
        <p:spPr>
          <a:xfrm>
            <a:off x="520456" y="1828800"/>
            <a:ext cx="3943350" cy="1200329"/>
          </a:xfrm>
          <a:prstGeom prst="rect">
            <a:avLst/>
          </a:prstGeom>
          <a:solidFill>
            <a:schemeClr val="accent1"/>
          </a:solidFill>
          <a:ln w="15875">
            <a:solidFill>
              <a:schemeClr val="tx1"/>
            </a:solidFill>
          </a:ln>
        </p:spPr>
        <p:txBody>
          <a:bodyPr wrap="square" rtlCol="0">
            <a:spAutoFit/>
          </a:bodyPr>
          <a:lstStyle/>
          <a:p>
            <a:r>
              <a:rPr lang="en-US" sz="1200" b="1" dirty="0"/>
              <a:t>Online Transactional Processing (OLTP)</a:t>
            </a:r>
          </a:p>
          <a:p>
            <a:pPr lvl="1"/>
            <a:r>
              <a:rPr lang="en-US" sz="1200" dirty="0"/>
              <a:t>SQL Server, Oracle, MySQL,…</a:t>
            </a:r>
          </a:p>
          <a:p>
            <a:pPr lvl="1"/>
            <a:r>
              <a:rPr lang="en-US" sz="1200" dirty="0"/>
              <a:t>Concepts: Tables, Relationships, Transactions</a:t>
            </a:r>
          </a:p>
          <a:p>
            <a:pPr lvl="1"/>
            <a:r>
              <a:rPr lang="en-US" sz="1200" dirty="0"/>
              <a:t>Use Scenario: Operations</a:t>
            </a:r>
          </a:p>
          <a:p>
            <a:pPr lvl="1"/>
            <a:r>
              <a:rPr lang="en-US" sz="1200" dirty="0"/>
              <a:t>	fast, quick updates/inserts/deletes 	integrity, consistency (ACID attributes)</a:t>
            </a:r>
          </a:p>
        </p:txBody>
      </p:sp>
      <p:sp>
        <p:nvSpPr>
          <p:cNvPr id="5" name="TextBox 4"/>
          <p:cNvSpPr txBox="1"/>
          <p:nvPr/>
        </p:nvSpPr>
        <p:spPr>
          <a:xfrm>
            <a:off x="4669893" y="1815306"/>
            <a:ext cx="4037689" cy="1200329"/>
          </a:xfrm>
          <a:prstGeom prst="rect">
            <a:avLst/>
          </a:prstGeom>
          <a:solidFill>
            <a:schemeClr val="accent1"/>
          </a:solidFill>
          <a:ln w="15875">
            <a:solidFill>
              <a:schemeClr val="tx1"/>
            </a:solidFill>
          </a:ln>
        </p:spPr>
        <p:txBody>
          <a:bodyPr wrap="square" rtlCol="0">
            <a:spAutoFit/>
          </a:bodyPr>
          <a:lstStyle>
            <a:defPPr>
              <a:defRPr lang="en-US"/>
            </a:defPPr>
            <a:lvl1pPr>
              <a:defRPr b="1"/>
            </a:lvl1pPr>
            <a:lvl2pPr lvl="1"/>
          </a:lstStyle>
          <a:p>
            <a:r>
              <a:rPr lang="en-US" sz="1200" dirty="0"/>
              <a:t>Online Analytical Processing (OLAP)</a:t>
            </a:r>
          </a:p>
          <a:p>
            <a:pPr lvl="1"/>
            <a:r>
              <a:rPr lang="en-US" sz="1200" dirty="0"/>
              <a:t>Analysis Services, Oracle/SQL Data warehouse,..</a:t>
            </a:r>
          </a:p>
          <a:p>
            <a:pPr lvl="1"/>
            <a:r>
              <a:rPr lang="en-US" sz="1200" dirty="0"/>
              <a:t>Concepts: Cubes, Multi-Dimensional, BI,..</a:t>
            </a:r>
          </a:p>
          <a:p>
            <a:pPr lvl="1"/>
            <a:r>
              <a:rPr lang="en-US" sz="1200" dirty="0"/>
              <a:t>Use Scenarios:	Reporting, BI</a:t>
            </a:r>
          </a:p>
          <a:p>
            <a:pPr lvl="1"/>
            <a:r>
              <a:rPr lang="en-US" sz="1200" dirty="0"/>
              <a:t>		Data Analysis</a:t>
            </a:r>
          </a:p>
          <a:p>
            <a:pPr lvl="1"/>
            <a:r>
              <a:rPr lang="en-US" sz="1200" dirty="0"/>
              <a:t>		Decision Making</a:t>
            </a:r>
          </a:p>
        </p:txBody>
      </p:sp>
    </p:spTree>
    <p:extLst>
      <p:ext uri="{BB962C8B-B14F-4D97-AF65-F5344CB8AC3E}">
        <p14:creationId xmlns:p14="http://schemas.microsoft.com/office/powerpoint/2010/main" val="161188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020A-28C9-46FA-A596-25EA85CE7662}"/>
              </a:ext>
            </a:extLst>
          </p:cNvPr>
          <p:cNvSpPr>
            <a:spLocks noGrp="1"/>
          </p:cNvSpPr>
          <p:nvPr>
            <p:ph type="title"/>
          </p:nvPr>
        </p:nvSpPr>
        <p:spPr/>
        <p:txBody>
          <a:bodyPr/>
          <a:lstStyle/>
          <a:p>
            <a:r>
              <a:rPr lang="en-US" dirty="0"/>
              <a:t>Some Key Database Concepts - Schema</a:t>
            </a:r>
          </a:p>
        </p:txBody>
      </p:sp>
      <p:pic>
        <p:nvPicPr>
          <p:cNvPr id="4" name="Content Placeholder 3">
            <a:extLst>
              <a:ext uri="{FF2B5EF4-FFF2-40B4-BE49-F238E27FC236}">
                <a16:creationId xmlns:a16="http://schemas.microsoft.com/office/drawing/2014/main" id="{D8D3ADCD-B2F6-4218-859C-0BFD41FDDEB8}"/>
              </a:ext>
            </a:extLst>
          </p:cNvPr>
          <p:cNvPicPr>
            <a:picLocks noGrp="1" noChangeAspect="1"/>
          </p:cNvPicPr>
          <p:nvPr>
            <p:ph idx="1"/>
          </p:nvPr>
        </p:nvPicPr>
        <p:blipFill>
          <a:blip r:embed="rId3"/>
          <a:stretch>
            <a:fillRect/>
          </a:stretch>
        </p:blipFill>
        <p:spPr>
          <a:xfrm>
            <a:off x="2087028" y="1447800"/>
            <a:ext cx="4969943" cy="4897438"/>
          </a:xfrm>
          <a:prstGeom prst="rect">
            <a:avLst/>
          </a:prstGeom>
        </p:spPr>
      </p:pic>
      <p:sp>
        <p:nvSpPr>
          <p:cNvPr id="5" name="TextBox 4">
            <a:extLst>
              <a:ext uri="{FF2B5EF4-FFF2-40B4-BE49-F238E27FC236}">
                <a16:creationId xmlns:a16="http://schemas.microsoft.com/office/drawing/2014/main" id="{4ABB34B6-D92A-4F5F-8261-416F32B406CC}"/>
              </a:ext>
            </a:extLst>
          </p:cNvPr>
          <p:cNvSpPr txBox="1"/>
          <p:nvPr/>
        </p:nvSpPr>
        <p:spPr>
          <a:xfrm>
            <a:off x="2362200" y="6345238"/>
            <a:ext cx="5257800" cy="230832"/>
          </a:xfrm>
          <a:prstGeom prst="rect">
            <a:avLst/>
          </a:prstGeom>
          <a:noFill/>
        </p:spPr>
        <p:txBody>
          <a:bodyPr wrap="square" rtlCol="0">
            <a:spAutoFit/>
          </a:bodyPr>
          <a:lstStyle/>
          <a:p>
            <a:r>
              <a:rPr lang="en-US" sz="900" dirty="0"/>
              <a:t>Image from https://www.lucidchart.com/pages/database-diagram/database-schema</a:t>
            </a:r>
          </a:p>
        </p:txBody>
      </p:sp>
    </p:spTree>
    <p:extLst>
      <p:ext uri="{BB962C8B-B14F-4D97-AF65-F5344CB8AC3E}">
        <p14:creationId xmlns:p14="http://schemas.microsoft.com/office/powerpoint/2010/main" val="356396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46AA-68C7-4A95-80EE-D16E92374352}"/>
              </a:ext>
            </a:extLst>
          </p:cNvPr>
          <p:cNvSpPr>
            <a:spLocks noGrp="1"/>
          </p:cNvSpPr>
          <p:nvPr>
            <p:ph type="title"/>
          </p:nvPr>
        </p:nvSpPr>
        <p:spPr/>
        <p:txBody>
          <a:bodyPr/>
          <a:lstStyle/>
          <a:p>
            <a:r>
              <a:rPr lang="en-US" dirty="0"/>
              <a:t>Some Key Database Concepts - Query</a:t>
            </a:r>
          </a:p>
        </p:txBody>
      </p:sp>
      <p:pic>
        <p:nvPicPr>
          <p:cNvPr id="4" name="Content Placeholder 3">
            <a:extLst>
              <a:ext uri="{FF2B5EF4-FFF2-40B4-BE49-F238E27FC236}">
                <a16:creationId xmlns:a16="http://schemas.microsoft.com/office/drawing/2014/main" id="{6ECDFDB7-6D06-4DC9-8213-8E1926BC69D4}"/>
              </a:ext>
            </a:extLst>
          </p:cNvPr>
          <p:cNvPicPr>
            <a:picLocks noGrp="1" noChangeAspect="1"/>
          </p:cNvPicPr>
          <p:nvPr>
            <p:ph idx="1"/>
          </p:nvPr>
        </p:nvPicPr>
        <p:blipFill>
          <a:blip r:embed="rId3"/>
          <a:stretch>
            <a:fillRect/>
          </a:stretch>
        </p:blipFill>
        <p:spPr>
          <a:xfrm>
            <a:off x="457200" y="1181100"/>
            <a:ext cx="3685128" cy="2802434"/>
          </a:xfrm>
          <a:prstGeom prst="rect">
            <a:avLst/>
          </a:prstGeom>
        </p:spPr>
      </p:pic>
      <p:sp>
        <p:nvSpPr>
          <p:cNvPr id="5" name="TextBox 4">
            <a:extLst>
              <a:ext uri="{FF2B5EF4-FFF2-40B4-BE49-F238E27FC236}">
                <a16:creationId xmlns:a16="http://schemas.microsoft.com/office/drawing/2014/main" id="{843F5284-8B5F-48A2-86E7-473072F392E2}"/>
              </a:ext>
            </a:extLst>
          </p:cNvPr>
          <p:cNvSpPr txBox="1"/>
          <p:nvPr/>
        </p:nvSpPr>
        <p:spPr>
          <a:xfrm>
            <a:off x="381000" y="4021634"/>
            <a:ext cx="3685128" cy="184666"/>
          </a:xfrm>
          <a:prstGeom prst="rect">
            <a:avLst/>
          </a:prstGeom>
          <a:noFill/>
        </p:spPr>
        <p:txBody>
          <a:bodyPr wrap="square" rtlCol="0">
            <a:spAutoFit/>
          </a:bodyPr>
          <a:lstStyle/>
          <a:p>
            <a:r>
              <a:rPr lang="en-US" sz="600" dirty="0"/>
              <a:t>Image from https://www.sqlservercentral.com/articles/cross-database-queries-in-azure-sql-database</a:t>
            </a:r>
          </a:p>
        </p:txBody>
      </p:sp>
      <p:pic>
        <p:nvPicPr>
          <p:cNvPr id="6" name="Picture 5">
            <a:extLst>
              <a:ext uri="{FF2B5EF4-FFF2-40B4-BE49-F238E27FC236}">
                <a16:creationId xmlns:a16="http://schemas.microsoft.com/office/drawing/2014/main" id="{3F8B9CD5-BD0C-4291-9B72-ED3721236750}"/>
              </a:ext>
            </a:extLst>
          </p:cNvPr>
          <p:cNvPicPr>
            <a:picLocks noChangeAspect="1"/>
          </p:cNvPicPr>
          <p:nvPr/>
        </p:nvPicPr>
        <p:blipFill>
          <a:blip r:embed="rId4"/>
          <a:stretch>
            <a:fillRect/>
          </a:stretch>
        </p:blipFill>
        <p:spPr>
          <a:xfrm>
            <a:off x="4517063" y="1003756"/>
            <a:ext cx="4169737" cy="5257800"/>
          </a:xfrm>
          <a:prstGeom prst="rect">
            <a:avLst/>
          </a:prstGeom>
        </p:spPr>
      </p:pic>
      <p:sp>
        <p:nvSpPr>
          <p:cNvPr id="7" name="TextBox 6">
            <a:extLst>
              <a:ext uri="{FF2B5EF4-FFF2-40B4-BE49-F238E27FC236}">
                <a16:creationId xmlns:a16="http://schemas.microsoft.com/office/drawing/2014/main" id="{C34924C2-8D4F-421E-A603-43901FDE283B}"/>
              </a:ext>
            </a:extLst>
          </p:cNvPr>
          <p:cNvSpPr txBox="1"/>
          <p:nvPr/>
        </p:nvSpPr>
        <p:spPr>
          <a:xfrm>
            <a:off x="4288344" y="6184523"/>
            <a:ext cx="4855656" cy="184666"/>
          </a:xfrm>
          <a:prstGeom prst="rect">
            <a:avLst/>
          </a:prstGeom>
          <a:noFill/>
        </p:spPr>
        <p:txBody>
          <a:bodyPr wrap="square" rtlCol="0">
            <a:spAutoFit/>
          </a:bodyPr>
          <a:lstStyle/>
          <a:p>
            <a:r>
              <a:rPr lang="en-US" sz="600" dirty="0"/>
              <a:t>Image from https://www.ibm.com/support/knowledgecenter/SSEPGG_11.1.0/com.ibm.db2.luw.admin.perf.doc/doc/c0005292.html</a:t>
            </a:r>
          </a:p>
        </p:txBody>
      </p:sp>
      <p:sp>
        <p:nvSpPr>
          <p:cNvPr id="8" name="TextBox 7">
            <a:extLst>
              <a:ext uri="{FF2B5EF4-FFF2-40B4-BE49-F238E27FC236}">
                <a16:creationId xmlns:a16="http://schemas.microsoft.com/office/drawing/2014/main" id="{430FCF2D-7B2F-4A7E-BF3D-57457AB1E8ED}"/>
              </a:ext>
            </a:extLst>
          </p:cNvPr>
          <p:cNvSpPr txBox="1"/>
          <p:nvPr/>
        </p:nvSpPr>
        <p:spPr>
          <a:xfrm>
            <a:off x="4876800" y="1752600"/>
            <a:ext cx="1371600" cy="646331"/>
          </a:xfrm>
          <a:prstGeom prst="rect">
            <a:avLst/>
          </a:prstGeom>
          <a:noFill/>
        </p:spPr>
        <p:txBody>
          <a:bodyPr wrap="square" rtlCol="0">
            <a:spAutoFit/>
          </a:bodyPr>
          <a:lstStyle/>
          <a:p>
            <a:r>
              <a:rPr lang="en-US" dirty="0"/>
              <a:t>IBM specific</a:t>
            </a:r>
          </a:p>
        </p:txBody>
      </p:sp>
    </p:spTree>
    <p:extLst>
      <p:ext uri="{BB962C8B-B14F-4D97-AF65-F5344CB8AC3E}">
        <p14:creationId xmlns:p14="http://schemas.microsoft.com/office/powerpoint/2010/main" val="60094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30" y="335471"/>
            <a:ext cx="7886700" cy="994172"/>
          </a:xfrm>
        </p:spPr>
        <p:txBody>
          <a:bodyPr/>
          <a:lstStyle/>
          <a:p>
            <a:r>
              <a:rPr lang="en-US" dirty="0"/>
              <a:t>Building a Data Warehouse</a:t>
            </a:r>
          </a:p>
        </p:txBody>
      </p:sp>
      <p:sp>
        <p:nvSpPr>
          <p:cNvPr id="7" name="TextBox 6"/>
          <p:cNvSpPr txBox="1"/>
          <p:nvPr/>
        </p:nvSpPr>
        <p:spPr>
          <a:xfrm>
            <a:off x="2085231" y="5239457"/>
            <a:ext cx="1180618" cy="300082"/>
          </a:xfrm>
          <a:prstGeom prst="rect">
            <a:avLst/>
          </a:prstGeom>
          <a:noFill/>
        </p:spPr>
        <p:txBody>
          <a:bodyPr wrap="square" rtlCol="0">
            <a:spAutoFit/>
          </a:bodyPr>
          <a:lstStyle/>
          <a:p>
            <a:r>
              <a:rPr lang="en-US" sz="1350" dirty="0"/>
              <a:t>Log Files</a:t>
            </a:r>
          </a:p>
        </p:txBody>
      </p:sp>
      <p:sp>
        <p:nvSpPr>
          <p:cNvPr id="45" name="TextBox 44"/>
          <p:cNvSpPr txBox="1"/>
          <p:nvPr/>
        </p:nvSpPr>
        <p:spPr>
          <a:xfrm>
            <a:off x="2740884" y="5552872"/>
            <a:ext cx="1217659" cy="300082"/>
          </a:xfrm>
          <a:prstGeom prst="rect">
            <a:avLst/>
          </a:prstGeom>
          <a:noFill/>
        </p:spPr>
        <p:txBody>
          <a:bodyPr wrap="square" rtlCol="0">
            <a:spAutoFit/>
          </a:bodyPr>
          <a:lstStyle/>
          <a:p>
            <a:r>
              <a:rPr lang="en-US" sz="1350" dirty="0"/>
              <a:t>OLTP Systems</a:t>
            </a:r>
          </a:p>
        </p:txBody>
      </p:sp>
      <p:sp>
        <p:nvSpPr>
          <p:cNvPr id="46" name="TextBox 45"/>
          <p:cNvSpPr txBox="1"/>
          <p:nvPr/>
        </p:nvSpPr>
        <p:spPr>
          <a:xfrm>
            <a:off x="3807688" y="5606219"/>
            <a:ext cx="1180618" cy="300082"/>
          </a:xfrm>
          <a:prstGeom prst="rect">
            <a:avLst/>
          </a:prstGeom>
          <a:noFill/>
        </p:spPr>
        <p:txBody>
          <a:bodyPr wrap="square" rtlCol="0">
            <a:spAutoFit/>
          </a:bodyPr>
          <a:lstStyle/>
          <a:p>
            <a:r>
              <a:rPr lang="en-US" sz="1350" dirty="0"/>
              <a:t>Oracle DB</a:t>
            </a:r>
          </a:p>
        </p:txBody>
      </p:sp>
      <p:sp>
        <p:nvSpPr>
          <p:cNvPr id="24" name="Can 23"/>
          <p:cNvSpPr/>
          <p:nvPr/>
        </p:nvSpPr>
        <p:spPr>
          <a:xfrm>
            <a:off x="3732836" y="2472082"/>
            <a:ext cx="1052672" cy="9109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Warehouse</a:t>
            </a:r>
          </a:p>
        </p:txBody>
      </p:sp>
      <p:sp>
        <p:nvSpPr>
          <p:cNvPr id="26" name="Trapezoid 25"/>
          <p:cNvSpPr/>
          <p:nvPr/>
        </p:nvSpPr>
        <p:spPr>
          <a:xfrm>
            <a:off x="3632692" y="3937908"/>
            <a:ext cx="1224023" cy="85433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Extract</a:t>
            </a:r>
          </a:p>
          <a:p>
            <a:pPr algn="ctr"/>
            <a:r>
              <a:rPr lang="en-US" sz="1350" dirty="0"/>
              <a:t>Transform </a:t>
            </a:r>
          </a:p>
          <a:p>
            <a:pPr algn="ctr"/>
            <a:r>
              <a:rPr lang="en-US" sz="1350" dirty="0"/>
              <a:t>Load</a:t>
            </a:r>
          </a:p>
        </p:txBody>
      </p:sp>
      <p:sp>
        <p:nvSpPr>
          <p:cNvPr id="71" name="TextBox 70"/>
          <p:cNvSpPr txBox="1"/>
          <p:nvPr/>
        </p:nvSpPr>
        <p:spPr>
          <a:xfrm>
            <a:off x="4659782" y="5604624"/>
            <a:ext cx="1180618" cy="300082"/>
          </a:xfrm>
          <a:prstGeom prst="rect">
            <a:avLst/>
          </a:prstGeom>
          <a:noFill/>
        </p:spPr>
        <p:txBody>
          <a:bodyPr wrap="square" rtlCol="0">
            <a:spAutoFit/>
          </a:bodyPr>
          <a:lstStyle/>
          <a:p>
            <a:r>
              <a:rPr lang="en-US" sz="1350" dirty="0"/>
              <a:t>SQL Server DB</a:t>
            </a:r>
          </a:p>
        </p:txBody>
      </p:sp>
      <p:sp>
        <p:nvSpPr>
          <p:cNvPr id="6" name="TextBox 5"/>
          <p:cNvSpPr txBox="1"/>
          <p:nvPr/>
        </p:nvSpPr>
        <p:spPr>
          <a:xfrm>
            <a:off x="5541043" y="3431218"/>
            <a:ext cx="2940887" cy="415498"/>
          </a:xfrm>
          <a:prstGeom prst="rect">
            <a:avLst/>
          </a:prstGeom>
          <a:noFill/>
        </p:spPr>
        <p:txBody>
          <a:bodyPr wrap="square" rtlCol="0">
            <a:spAutoFit/>
          </a:bodyPr>
          <a:lstStyle/>
          <a:p>
            <a:r>
              <a:rPr lang="en-US" sz="2100" b="1" dirty="0"/>
              <a:t>Move Data to Processing</a:t>
            </a:r>
          </a:p>
        </p:txBody>
      </p:sp>
      <p:sp>
        <p:nvSpPr>
          <p:cNvPr id="14" name="Up Arrow 13"/>
          <p:cNvSpPr/>
          <p:nvPr/>
        </p:nvSpPr>
        <p:spPr>
          <a:xfrm>
            <a:off x="4074603" y="3450697"/>
            <a:ext cx="340200" cy="4015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Arrow Connector 8"/>
          <p:cNvCxnSpPr/>
          <p:nvPr/>
        </p:nvCxnSpPr>
        <p:spPr>
          <a:xfrm flipV="1">
            <a:off x="2740883" y="4921987"/>
            <a:ext cx="678981" cy="29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18664" y="4964552"/>
            <a:ext cx="536447" cy="57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198019" y="4996845"/>
            <a:ext cx="75476" cy="523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534056" y="5009598"/>
            <a:ext cx="251452" cy="4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4787573" y="4894819"/>
            <a:ext cx="331980" cy="33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19554" y="5293818"/>
            <a:ext cx="1915979" cy="300082"/>
          </a:xfrm>
          <a:prstGeom prst="rect">
            <a:avLst/>
          </a:prstGeom>
          <a:noFill/>
        </p:spPr>
        <p:txBody>
          <a:bodyPr wrap="square" rtlCol="0">
            <a:spAutoFit/>
          </a:bodyPr>
          <a:lstStyle/>
          <a:p>
            <a:r>
              <a:rPr lang="en-US" sz="1350" dirty="0"/>
              <a:t>Other Data Sources</a:t>
            </a:r>
          </a:p>
        </p:txBody>
      </p:sp>
      <p:sp>
        <p:nvSpPr>
          <p:cNvPr id="40" name="TextBox 39"/>
          <p:cNvSpPr txBox="1"/>
          <p:nvPr/>
        </p:nvSpPr>
        <p:spPr>
          <a:xfrm>
            <a:off x="3627367" y="1782573"/>
            <a:ext cx="12554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User</a:t>
            </a:r>
          </a:p>
        </p:txBody>
      </p:sp>
      <p:cxnSp>
        <p:nvCxnSpPr>
          <p:cNvPr id="42" name="Straight Arrow Connector 41"/>
          <p:cNvCxnSpPr/>
          <p:nvPr/>
        </p:nvCxnSpPr>
        <p:spPr>
          <a:xfrm flipH="1">
            <a:off x="4255070" y="2173051"/>
            <a:ext cx="1" cy="26261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63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217" y="378199"/>
            <a:ext cx="7886700" cy="994172"/>
          </a:xfrm>
        </p:spPr>
        <p:txBody>
          <a:bodyPr/>
          <a:lstStyle/>
          <a:p>
            <a:r>
              <a:rPr lang="en-US" dirty="0"/>
              <a:t>Big Data Processing</a:t>
            </a:r>
          </a:p>
        </p:txBody>
      </p:sp>
      <p:sp>
        <p:nvSpPr>
          <p:cNvPr id="4" name="Cloud 3"/>
          <p:cNvSpPr/>
          <p:nvPr/>
        </p:nvSpPr>
        <p:spPr>
          <a:xfrm>
            <a:off x="1816318" y="4122379"/>
            <a:ext cx="5305627" cy="1109798"/>
          </a:xfrm>
          <a:prstGeom prst="clou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Data Lake</a:t>
            </a:r>
          </a:p>
          <a:p>
            <a:pPr algn="ctr"/>
            <a:r>
              <a:rPr lang="en-US" sz="1350" dirty="0"/>
              <a:t>(Raw Data)</a:t>
            </a:r>
          </a:p>
        </p:txBody>
      </p:sp>
      <p:sp>
        <p:nvSpPr>
          <p:cNvPr id="7" name="TextBox 6"/>
          <p:cNvSpPr txBox="1"/>
          <p:nvPr/>
        </p:nvSpPr>
        <p:spPr>
          <a:xfrm>
            <a:off x="1845240" y="5508775"/>
            <a:ext cx="1180618" cy="300082"/>
          </a:xfrm>
          <a:prstGeom prst="rect">
            <a:avLst/>
          </a:prstGeom>
          <a:noFill/>
        </p:spPr>
        <p:txBody>
          <a:bodyPr wrap="square" rtlCol="0">
            <a:spAutoFit/>
          </a:bodyPr>
          <a:lstStyle/>
          <a:p>
            <a:r>
              <a:rPr lang="en-US" sz="1350" dirty="0"/>
              <a:t>Log Files</a:t>
            </a:r>
          </a:p>
        </p:txBody>
      </p:sp>
      <p:sp>
        <p:nvSpPr>
          <p:cNvPr id="45" name="TextBox 44"/>
          <p:cNvSpPr txBox="1"/>
          <p:nvPr/>
        </p:nvSpPr>
        <p:spPr>
          <a:xfrm>
            <a:off x="2973756" y="5640041"/>
            <a:ext cx="1180618" cy="300082"/>
          </a:xfrm>
          <a:prstGeom prst="rect">
            <a:avLst/>
          </a:prstGeom>
          <a:noFill/>
        </p:spPr>
        <p:txBody>
          <a:bodyPr wrap="square" rtlCol="0">
            <a:spAutoFit/>
          </a:bodyPr>
          <a:lstStyle/>
          <a:p>
            <a:r>
              <a:rPr lang="en-US" sz="1350" dirty="0"/>
              <a:t>Telemetry</a:t>
            </a:r>
          </a:p>
        </p:txBody>
      </p:sp>
      <p:sp>
        <p:nvSpPr>
          <p:cNvPr id="46" name="TextBox 45"/>
          <p:cNvSpPr txBox="1"/>
          <p:nvPr/>
        </p:nvSpPr>
        <p:spPr>
          <a:xfrm>
            <a:off x="4290977" y="5614237"/>
            <a:ext cx="1180618" cy="300082"/>
          </a:xfrm>
          <a:prstGeom prst="rect">
            <a:avLst/>
          </a:prstGeom>
          <a:noFill/>
        </p:spPr>
        <p:txBody>
          <a:bodyPr wrap="square" rtlCol="0">
            <a:spAutoFit/>
          </a:bodyPr>
          <a:lstStyle/>
          <a:p>
            <a:r>
              <a:rPr lang="en-US" sz="1350" dirty="0"/>
              <a:t>Documents,…</a:t>
            </a:r>
          </a:p>
        </p:txBody>
      </p:sp>
      <p:sp>
        <p:nvSpPr>
          <p:cNvPr id="26" name="Trapezoid 25"/>
          <p:cNvSpPr/>
          <p:nvPr/>
        </p:nvSpPr>
        <p:spPr>
          <a:xfrm flipV="1">
            <a:off x="3809025" y="2717727"/>
            <a:ext cx="1171937" cy="73887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1" name="TextBox 70"/>
          <p:cNvSpPr txBox="1"/>
          <p:nvPr/>
        </p:nvSpPr>
        <p:spPr>
          <a:xfrm>
            <a:off x="5622321" y="5614237"/>
            <a:ext cx="1180618" cy="300082"/>
          </a:xfrm>
          <a:prstGeom prst="rect">
            <a:avLst/>
          </a:prstGeom>
          <a:noFill/>
        </p:spPr>
        <p:txBody>
          <a:bodyPr wrap="square" rtlCol="0">
            <a:spAutoFit/>
          </a:bodyPr>
          <a:lstStyle/>
          <a:p>
            <a:r>
              <a:rPr lang="en-US" sz="1350" dirty="0"/>
              <a:t>OLTP Systems</a:t>
            </a:r>
          </a:p>
        </p:txBody>
      </p:sp>
      <p:sp>
        <p:nvSpPr>
          <p:cNvPr id="6" name="TextBox 5"/>
          <p:cNvSpPr txBox="1"/>
          <p:nvPr/>
        </p:nvSpPr>
        <p:spPr>
          <a:xfrm>
            <a:off x="5698095" y="2897740"/>
            <a:ext cx="2940887" cy="415498"/>
          </a:xfrm>
          <a:prstGeom prst="rect">
            <a:avLst/>
          </a:prstGeom>
          <a:noFill/>
        </p:spPr>
        <p:txBody>
          <a:bodyPr wrap="square" rtlCol="0">
            <a:spAutoFit/>
          </a:bodyPr>
          <a:lstStyle/>
          <a:p>
            <a:r>
              <a:rPr lang="en-US" sz="2100" b="1" dirty="0"/>
              <a:t>Move Processing to Data</a:t>
            </a:r>
          </a:p>
        </p:txBody>
      </p:sp>
      <p:sp>
        <p:nvSpPr>
          <p:cNvPr id="8" name="Up Arrow 7"/>
          <p:cNvSpPr/>
          <p:nvPr/>
        </p:nvSpPr>
        <p:spPr>
          <a:xfrm flipV="1">
            <a:off x="4242385" y="3526867"/>
            <a:ext cx="340200" cy="5714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Arrow Connector 8"/>
          <p:cNvCxnSpPr/>
          <p:nvPr/>
        </p:nvCxnSpPr>
        <p:spPr>
          <a:xfrm flipV="1">
            <a:off x="2213658" y="5166147"/>
            <a:ext cx="353329" cy="34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33509" y="5227011"/>
            <a:ext cx="298857" cy="41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643567" y="5282998"/>
            <a:ext cx="61505" cy="34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698095" y="5182294"/>
            <a:ext cx="356338" cy="361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6861" y="2851574"/>
            <a:ext cx="991248" cy="461665"/>
          </a:xfrm>
          <a:prstGeom prst="rect">
            <a:avLst/>
          </a:prstGeom>
          <a:noFill/>
        </p:spPr>
        <p:txBody>
          <a:bodyPr wrap="square" rtlCol="0">
            <a:spAutoFit/>
          </a:bodyPr>
          <a:lstStyle/>
          <a:p>
            <a:pPr algn="ctr"/>
            <a:r>
              <a:rPr lang="en-US" sz="1200" dirty="0">
                <a:solidFill>
                  <a:schemeClr val="bg1"/>
                </a:solidFill>
              </a:rPr>
              <a:t>HADOOP (YARN)</a:t>
            </a:r>
          </a:p>
        </p:txBody>
      </p:sp>
      <p:sp>
        <p:nvSpPr>
          <p:cNvPr id="28" name="TextBox 27"/>
          <p:cNvSpPr txBox="1"/>
          <p:nvPr/>
        </p:nvSpPr>
        <p:spPr>
          <a:xfrm>
            <a:off x="3809025" y="2001689"/>
            <a:ext cx="120692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User</a:t>
            </a:r>
          </a:p>
        </p:txBody>
      </p:sp>
      <p:cxnSp>
        <p:nvCxnSpPr>
          <p:cNvPr id="29" name="Straight Arrow Connector 28"/>
          <p:cNvCxnSpPr/>
          <p:nvPr/>
        </p:nvCxnSpPr>
        <p:spPr>
          <a:xfrm>
            <a:off x="4388197" y="2391341"/>
            <a:ext cx="0" cy="326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9543" y="5454008"/>
            <a:ext cx="1180618" cy="300082"/>
          </a:xfrm>
          <a:prstGeom prst="rect">
            <a:avLst/>
          </a:prstGeom>
          <a:noFill/>
        </p:spPr>
        <p:txBody>
          <a:bodyPr wrap="square" rtlCol="0">
            <a:spAutoFit/>
          </a:bodyPr>
          <a:lstStyle/>
          <a:p>
            <a:r>
              <a:rPr lang="en-US" sz="1350" dirty="0"/>
              <a:t>Other Data…</a:t>
            </a:r>
          </a:p>
        </p:txBody>
      </p:sp>
      <p:cxnSp>
        <p:nvCxnSpPr>
          <p:cNvPr id="20" name="Straight Arrow Connector 19"/>
          <p:cNvCxnSpPr/>
          <p:nvPr/>
        </p:nvCxnSpPr>
        <p:spPr>
          <a:xfrm flipH="1" flipV="1">
            <a:off x="6497856" y="5046196"/>
            <a:ext cx="444182" cy="40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2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86700" cy="994172"/>
          </a:xfrm>
        </p:spPr>
        <p:txBody>
          <a:bodyPr/>
          <a:lstStyle/>
          <a:p>
            <a:r>
              <a:rPr lang="en-US" dirty="0"/>
              <a:t>Traditional DBMS and Hadoop </a:t>
            </a:r>
          </a:p>
        </p:txBody>
      </p:sp>
      <p:sp>
        <p:nvSpPr>
          <p:cNvPr id="3" name="Content Placeholder 2"/>
          <p:cNvSpPr>
            <a:spLocks noGrp="1"/>
          </p:cNvSpPr>
          <p:nvPr>
            <p:ph idx="1"/>
          </p:nvPr>
        </p:nvSpPr>
        <p:spPr>
          <a:xfrm>
            <a:off x="558915" y="1954740"/>
            <a:ext cx="8356485" cy="3902774"/>
          </a:xfrm>
        </p:spPr>
        <p:txBody>
          <a:bodyPr>
            <a:normAutofit lnSpcReduction="10000"/>
          </a:bodyPr>
          <a:lstStyle/>
          <a:p>
            <a:r>
              <a:rPr lang="en-US" dirty="0"/>
              <a:t>Traditional Database Systems</a:t>
            </a:r>
          </a:p>
          <a:p>
            <a:pPr lvl="1"/>
            <a:r>
              <a:rPr lang="en-US" b="1" dirty="0"/>
              <a:t>Schema on Write</a:t>
            </a:r>
          </a:p>
          <a:p>
            <a:pPr lvl="1"/>
            <a:r>
              <a:rPr lang="en-US" dirty="0"/>
              <a:t>Early-Binding: Pre-Defined schema in order to store the data</a:t>
            </a:r>
          </a:p>
          <a:p>
            <a:pPr lvl="1"/>
            <a:r>
              <a:rPr lang="en-US" dirty="0"/>
              <a:t>Expensive to change schema</a:t>
            </a:r>
          </a:p>
          <a:p>
            <a:pPr lvl="1"/>
            <a:r>
              <a:rPr lang="en-US" dirty="0"/>
              <a:t>Fast Reads (cost of loading is payed up front)</a:t>
            </a:r>
          </a:p>
          <a:p>
            <a:pPr lvl="1"/>
            <a:r>
              <a:rPr lang="en-US" dirty="0"/>
              <a:t>Most systems have a robust security model (security maturity due to existing for a while)</a:t>
            </a:r>
            <a:br>
              <a:rPr lang="en-US" dirty="0"/>
            </a:br>
            <a:endParaRPr lang="en-US" dirty="0"/>
          </a:p>
          <a:p>
            <a:r>
              <a:rPr lang="en-US" dirty="0"/>
              <a:t>Hadoop</a:t>
            </a:r>
          </a:p>
          <a:p>
            <a:pPr lvl="1"/>
            <a:r>
              <a:rPr lang="en-US" b="1" dirty="0"/>
              <a:t>Schema on Read</a:t>
            </a:r>
          </a:p>
          <a:p>
            <a:pPr lvl="1"/>
            <a:r>
              <a:rPr lang="en-US" dirty="0"/>
              <a:t>Late-Binding:  Schema not defined until read happens</a:t>
            </a:r>
          </a:p>
          <a:p>
            <a:pPr lvl="1"/>
            <a:r>
              <a:rPr lang="en-US" dirty="0"/>
              <a:t>Flexible</a:t>
            </a:r>
          </a:p>
          <a:p>
            <a:pPr lvl="1"/>
            <a:r>
              <a:rPr lang="en-US" dirty="0"/>
              <a:t>High latency (e.g. job submission, scheduling,..)</a:t>
            </a:r>
          </a:p>
          <a:p>
            <a:pPr lvl="1"/>
            <a:r>
              <a:rPr lang="en-US" dirty="0"/>
              <a:t>Better Throughput </a:t>
            </a:r>
          </a:p>
          <a:p>
            <a:pPr lvl="1"/>
            <a:r>
              <a:rPr lang="en-US" dirty="0"/>
              <a:t>Security design and controls was an afterthought</a:t>
            </a:r>
          </a:p>
          <a:p>
            <a:pPr lvl="1"/>
            <a:endParaRPr lang="en-US" dirty="0"/>
          </a:p>
          <a:p>
            <a:pPr lvl="1"/>
            <a:endParaRPr lang="en-US" dirty="0"/>
          </a:p>
        </p:txBody>
      </p:sp>
    </p:spTree>
    <p:extLst>
      <p:ext uri="{BB962C8B-B14F-4D97-AF65-F5344CB8AC3E}">
        <p14:creationId xmlns:p14="http://schemas.microsoft.com/office/powerpoint/2010/main" val="47374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YARN, &amp; MapReduce</a:t>
            </a:r>
          </a:p>
        </p:txBody>
      </p:sp>
      <p:sp>
        <p:nvSpPr>
          <p:cNvPr id="3" name="Content Placeholder 2"/>
          <p:cNvSpPr>
            <a:spLocks noGrp="1"/>
          </p:cNvSpPr>
          <p:nvPr>
            <p:ph idx="1"/>
          </p:nvPr>
        </p:nvSpPr>
        <p:spPr/>
        <p:txBody>
          <a:bodyPr/>
          <a:lstStyle/>
          <a:p>
            <a:pPr marL="457200" lvl="1" indent="0">
              <a:buNone/>
            </a:pPr>
            <a:endParaRPr lang="en-US" b="1" dirty="0"/>
          </a:p>
          <a:p>
            <a:pPr marL="457200" lvl="1" indent="0">
              <a:buNone/>
            </a:pPr>
            <a:endParaRPr lang="en-US" b="1" dirty="0"/>
          </a:p>
          <a:p>
            <a:pPr marL="457200" lvl="1" indent="0">
              <a:buNone/>
            </a:pPr>
            <a:r>
              <a:rPr lang="en-US" b="1" dirty="0"/>
              <a:t>HDFS</a:t>
            </a:r>
            <a:r>
              <a:rPr lang="en-US" dirty="0"/>
              <a:t> – Storage, Distributed File System</a:t>
            </a:r>
          </a:p>
          <a:p>
            <a:pPr marL="457200" lvl="1" indent="0">
              <a:buNone/>
            </a:pPr>
            <a:r>
              <a:rPr lang="en-US" b="1" dirty="0"/>
              <a:t>YARN</a:t>
            </a:r>
            <a:r>
              <a:rPr lang="en-US" dirty="0"/>
              <a:t> – Resource Negotiation, Scheduling, </a:t>
            </a:r>
            <a:r>
              <a:rPr lang="en-US" dirty="0" err="1"/>
              <a:t>etc</a:t>
            </a:r>
            <a:endParaRPr lang="en-US" dirty="0"/>
          </a:p>
          <a:p>
            <a:pPr marL="457200" lvl="1" indent="0">
              <a:buNone/>
            </a:pPr>
            <a:r>
              <a:rPr lang="en-US" b="1" dirty="0"/>
              <a:t>MapReduce</a:t>
            </a:r>
            <a:r>
              <a:rPr lang="en-US" dirty="0"/>
              <a:t> – Distributed/Parallel processing and analysis of data</a:t>
            </a:r>
          </a:p>
        </p:txBody>
      </p:sp>
      <p:pic>
        <p:nvPicPr>
          <p:cNvPr id="4098" name="Picture 2" descr="C:\Users\Jason\AppData\Local\Temp\SNAGHTML29a86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5886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83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Submitting Jobs (MapReduce)</a:t>
            </a:r>
          </a:p>
        </p:txBody>
      </p:sp>
      <p:sp>
        <p:nvSpPr>
          <p:cNvPr id="3" name="Content Placeholder 2"/>
          <p:cNvSpPr>
            <a:spLocks noGrp="1"/>
          </p:cNvSpPr>
          <p:nvPr>
            <p:ph idx="1"/>
          </p:nvPr>
        </p:nvSpPr>
        <p:spPr>
          <a:xfrm>
            <a:off x="304800" y="1600201"/>
            <a:ext cx="3048000" cy="3886200"/>
          </a:xfrm>
        </p:spPr>
        <p:txBody>
          <a:bodyPr>
            <a:normAutofit fontScale="70000" lnSpcReduction="20000"/>
          </a:bodyPr>
          <a:lstStyle/>
          <a:p>
            <a:pPr>
              <a:buFont typeface="+mj-lt"/>
              <a:buAutoNum type="arabicPeriod"/>
            </a:pPr>
            <a:r>
              <a:rPr lang="en-US" sz="1600" dirty="0"/>
              <a:t>User (a person) </a:t>
            </a:r>
            <a:r>
              <a:rPr lang="en-US" sz="1600" b="1" dirty="0"/>
              <a:t>copies the input file into the Distributed File System</a:t>
            </a:r>
            <a:r>
              <a:rPr lang="en-US" sz="1600" dirty="0"/>
              <a:t>.</a:t>
            </a:r>
          </a:p>
          <a:p>
            <a:pPr>
              <a:buFont typeface="+mj-lt"/>
              <a:buAutoNum type="arabicPeriod"/>
            </a:pPr>
            <a:r>
              <a:rPr lang="en-US" sz="1600" dirty="0"/>
              <a:t>User submits the job to Client (software).</a:t>
            </a:r>
          </a:p>
          <a:p>
            <a:pPr>
              <a:buFont typeface="+mj-lt"/>
              <a:buAutoNum type="arabicPeriod"/>
            </a:pPr>
            <a:r>
              <a:rPr lang="en-US" sz="1600" dirty="0"/>
              <a:t>Client </a:t>
            </a:r>
            <a:r>
              <a:rPr lang="en-US" sz="1600" b="1" dirty="0"/>
              <a:t>gets information about the input file</a:t>
            </a:r>
            <a:r>
              <a:rPr lang="en-US" sz="1600" dirty="0"/>
              <a:t>.</a:t>
            </a:r>
          </a:p>
          <a:p>
            <a:pPr>
              <a:buFont typeface="+mj-lt"/>
              <a:buAutoNum type="arabicPeriod"/>
            </a:pPr>
            <a:r>
              <a:rPr lang="en-US" sz="1600" dirty="0"/>
              <a:t>Client </a:t>
            </a:r>
            <a:r>
              <a:rPr lang="en-US" sz="1600" b="1" dirty="0"/>
              <a:t>splits the job </a:t>
            </a:r>
            <a:r>
              <a:rPr lang="en-US" sz="1600" dirty="0"/>
              <a:t>into multiple splits.</a:t>
            </a:r>
          </a:p>
          <a:p>
            <a:pPr>
              <a:buFont typeface="+mj-lt"/>
              <a:buAutoNum type="arabicPeriod"/>
            </a:pPr>
            <a:r>
              <a:rPr lang="en-US" sz="1600" dirty="0"/>
              <a:t>Client upload the job information to DFS.</a:t>
            </a:r>
          </a:p>
          <a:p>
            <a:pPr>
              <a:buFont typeface="+mj-lt"/>
              <a:buAutoNum type="arabicPeriod"/>
            </a:pPr>
            <a:r>
              <a:rPr lang="en-US" sz="1600" dirty="0"/>
              <a:t>Client </a:t>
            </a:r>
            <a:r>
              <a:rPr lang="en-US" sz="1600" b="1" dirty="0"/>
              <a:t>submits job to Job Tracker</a:t>
            </a:r>
            <a:r>
              <a:rPr lang="en-US" sz="1600" dirty="0"/>
              <a:t>.</a:t>
            </a:r>
          </a:p>
          <a:p>
            <a:pPr>
              <a:buFont typeface="+mj-lt"/>
              <a:buAutoNum type="arabicPeriod"/>
            </a:pPr>
            <a:r>
              <a:rPr lang="en-US" sz="1600" dirty="0"/>
              <a:t>Job Tracker initializes the job in job queue.</a:t>
            </a:r>
          </a:p>
          <a:p>
            <a:pPr>
              <a:buFont typeface="+mj-lt"/>
              <a:buAutoNum type="arabicPeriod"/>
            </a:pPr>
            <a:r>
              <a:rPr lang="en-US" sz="1600" dirty="0"/>
              <a:t>Job Tracker reads job files from DFS to understand the job.</a:t>
            </a:r>
          </a:p>
          <a:p>
            <a:pPr>
              <a:buFont typeface="+mj-lt"/>
              <a:buAutoNum type="arabicPeriod"/>
            </a:pPr>
            <a:r>
              <a:rPr lang="en-US" sz="1600" b="1" dirty="0"/>
              <a:t>Job Tracker creates Map tasks and Reduce Tasks</a:t>
            </a:r>
            <a:r>
              <a:rPr lang="en-US" sz="1600" dirty="0"/>
              <a:t> based on the job type. The number of Map tasks equal the number of input splits, which is configurable. Each Map task is running on one input split. The output of the Map task will go to Reduce Task. The number of Reduce tasks generated can be defined. The Map and Reduce tasks are running on </a:t>
            </a:r>
            <a:r>
              <a:rPr lang="en-US" sz="1600" dirty="0" err="1"/>
              <a:t>DataNodes</a:t>
            </a:r>
            <a:r>
              <a:rPr lang="en-US" sz="1600" dirty="0"/>
              <a:t>.</a:t>
            </a:r>
          </a:p>
          <a:p>
            <a:pPr>
              <a:buFont typeface="+mj-lt"/>
              <a:buAutoNum type="arabicPeriod"/>
            </a:pPr>
            <a:r>
              <a:rPr lang="en-US" sz="1600" dirty="0"/>
              <a:t>Task Trackers send Heartbeats to Job Tracker to let it know they are available for tasks.</a:t>
            </a:r>
          </a:p>
          <a:p>
            <a:pPr>
              <a:buFont typeface="+mj-lt"/>
              <a:buAutoNum type="arabicPeriod"/>
            </a:pPr>
            <a:r>
              <a:rPr lang="en-US" sz="1600" dirty="0"/>
              <a:t>Job Tracker picks the Task Trackers that have the most local Data.</a:t>
            </a:r>
          </a:p>
          <a:p>
            <a:pPr>
              <a:buFont typeface="+mj-lt"/>
              <a:buAutoNum type="arabicPeriod"/>
            </a:pPr>
            <a:r>
              <a:rPr lang="en-US" sz="1600" dirty="0"/>
              <a:t>Job Tracker assign tasks to Task Trackers.</a:t>
            </a:r>
          </a:p>
          <a:p>
            <a:pPr marL="0" indent="0">
              <a:buNone/>
            </a:pPr>
            <a:endParaRPr lang="en-US" sz="1600" dirty="0"/>
          </a:p>
        </p:txBody>
      </p:sp>
      <p:pic>
        <p:nvPicPr>
          <p:cNvPr id="5122" name="Picture 2" descr="http://i2.wp.com/jennyxiaozhang.com/wp-content/uploads/2014/08/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5623002" cy="3726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0400" y="6400800"/>
            <a:ext cx="5562600" cy="276999"/>
          </a:xfrm>
          <a:prstGeom prst="rect">
            <a:avLst/>
          </a:prstGeom>
          <a:noFill/>
        </p:spPr>
        <p:txBody>
          <a:bodyPr wrap="square" rtlCol="0">
            <a:spAutoFit/>
          </a:bodyPr>
          <a:lstStyle/>
          <a:p>
            <a:r>
              <a:rPr lang="en-US" sz="1200" dirty="0"/>
              <a:t>Diagram from </a:t>
            </a:r>
            <a:r>
              <a:rPr lang="en-US" sz="1200" dirty="0">
                <a:hlinkClick r:id="rId3"/>
              </a:rPr>
              <a:t>http://jennyxiaozhang.com/6-things-you-need-to-know-about-hadoop/</a:t>
            </a:r>
            <a:r>
              <a:rPr lang="en-US" sz="1200" dirty="0"/>
              <a:t> </a:t>
            </a:r>
          </a:p>
        </p:txBody>
      </p:sp>
    </p:spTree>
    <p:extLst>
      <p:ext uri="{BB962C8B-B14F-4D97-AF65-F5344CB8AC3E}">
        <p14:creationId xmlns:p14="http://schemas.microsoft.com/office/powerpoint/2010/main" val="385512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7CE4-A92E-48B0-A91B-76A1ED3F65B7}"/>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6797685-21E3-465C-A941-1915860EC8A4}"/>
              </a:ext>
            </a:extLst>
          </p:cNvPr>
          <p:cNvSpPr>
            <a:spLocks noGrp="1"/>
          </p:cNvSpPr>
          <p:nvPr>
            <p:ph idx="1"/>
          </p:nvPr>
        </p:nvSpPr>
        <p:spPr/>
        <p:txBody>
          <a:bodyPr/>
          <a:lstStyle/>
          <a:p>
            <a:r>
              <a:rPr lang="en-US" dirty="0"/>
              <a:t>In the previous lessons, we learned the following:</a:t>
            </a:r>
          </a:p>
          <a:p>
            <a:pPr lvl="1"/>
            <a:r>
              <a:rPr lang="en-US" dirty="0"/>
              <a:t>Pentesting Process</a:t>
            </a:r>
          </a:p>
          <a:p>
            <a:pPr lvl="2"/>
            <a:r>
              <a:rPr lang="en-US" dirty="0"/>
              <a:t>Learn What it Does / Purpose (week 1 – Done)</a:t>
            </a:r>
          </a:p>
          <a:p>
            <a:pPr lvl="2"/>
            <a:r>
              <a:rPr lang="en-US" dirty="0"/>
              <a:t>Learn How it Works (week 1 + week 2 – Currently)</a:t>
            </a:r>
          </a:p>
          <a:p>
            <a:pPr lvl="2"/>
            <a:r>
              <a:rPr lang="en-US" dirty="0"/>
              <a:t>Analyze Design – based on research and observations (week 4)</a:t>
            </a:r>
          </a:p>
          <a:p>
            <a:pPr lvl="2"/>
            <a:r>
              <a:rPr lang="en-US" dirty="0"/>
              <a:t>Think of Security and Attack Paths (week 3)</a:t>
            </a:r>
          </a:p>
          <a:p>
            <a:pPr lvl="2"/>
            <a:r>
              <a:rPr lang="en-US" dirty="0"/>
              <a:t>Try Attack Paths (week 3)</a:t>
            </a:r>
          </a:p>
          <a:p>
            <a:pPr lvl="2"/>
            <a:r>
              <a:rPr lang="en-US" dirty="0"/>
              <a:t>Explore and Attack</a:t>
            </a:r>
          </a:p>
          <a:p>
            <a:pPr lvl="1"/>
            <a:r>
              <a:rPr lang="en-US" dirty="0"/>
              <a:t>HDFS - Hadoop Distributed File System</a:t>
            </a:r>
          </a:p>
          <a:p>
            <a:pPr lvl="2"/>
            <a:r>
              <a:rPr lang="en-US" dirty="0"/>
              <a:t>Fault tolerant</a:t>
            </a:r>
          </a:p>
          <a:p>
            <a:pPr lvl="2"/>
            <a:r>
              <a:rPr lang="en-US" dirty="0"/>
              <a:t>Designed to run on low cost hardware</a:t>
            </a:r>
          </a:p>
          <a:p>
            <a:pPr lvl="2"/>
            <a:r>
              <a:rPr lang="en-US" dirty="0"/>
              <a:t>Designed for high throughput, latency is accepted</a:t>
            </a:r>
          </a:p>
          <a:p>
            <a:pPr lvl="1"/>
            <a:r>
              <a:rPr lang="en-US" dirty="0"/>
              <a:t>YARN – Data Operating System</a:t>
            </a:r>
          </a:p>
          <a:p>
            <a:pPr lvl="2"/>
            <a:r>
              <a:rPr lang="en-US" dirty="0"/>
              <a:t>Cluster Resource Manager</a:t>
            </a:r>
          </a:p>
          <a:p>
            <a:pPr lvl="2"/>
            <a:r>
              <a:rPr lang="en-US" dirty="0"/>
              <a:t>Allows to run applications (jobs) to process data stored in HDFS</a:t>
            </a:r>
          </a:p>
          <a:p>
            <a:pPr lvl="2"/>
            <a:r>
              <a:rPr lang="en-US" dirty="0"/>
              <a:t>Leverages MapReduce to scale out</a:t>
            </a:r>
          </a:p>
          <a:p>
            <a:pPr lvl="2"/>
            <a:r>
              <a:rPr lang="en-US" dirty="0"/>
              <a:t>Enables a wide range of custom applications</a:t>
            </a:r>
          </a:p>
        </p:txBody>
      </p:sp>
    </p:spTree>
    <p:extLst>
      <p:ext uri="{BB962C8B-B14F-4D97-AF65-F5344CB8AC3E}">
        <p14:creationId xmlns:p14="http://schemas.microsoft.com/office/powerpoint/2010/main" val="125699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Better Ways to Submit Jobs (MapReduce)?</a:t>
            </a:r>
          </a:p>
        </p:txBody>
      </p:sp>
      <p:sp>
        <p:nvSpPr>
          <p:cNvPr id="3" name="Content Placeholder 2"/>
          <p:cNvSpPr>
            <a:spLocks noGrp="1"/>
          </p:cNvSpPr>
          <p:nvPr>
            <p:ph idx="1"/>
          </p:nvPr>
        </p:nvSpPr>
        <p:spPr>
          <a:xfrm>
            <a:off x="457200" y="1752600"/>
            <a:ext cx="8229600" cy="4373563"/>
          </a:xfrm>
        </p:spPr>
        <p:txBody>
          <a:bodyPr/>
          <a:lstStyle/>
          <a:p>
            <a:r>
              <a:rPr lang="en-US" dirty="0"/>
              <a:t>Yes – Platforms built on YARN can help</a:t>
            </a:r>
          </a:p>
        </p:txBody>
      </p:sp>
      <p:pic>
        <p:nvPicPr>
          <p:cNvPr id="6150" name="Picture 6" descr="C:\Users\Jason\AppData\Local\Temp\SNAGHTML2add93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94372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301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 on YARN</a:t>
            </a:r>
          </a:p>
        </p:txBody>
      </p:sp>
      <p:pic>
        <p:nvPicPr>
          <p:cNvPr id="2054" name="Picture 6" descr="C:\Users\Jason\AppData\Local\Temp\SNAGHTML29c38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98" y="2571929"/>
            <a:ext cx="7314803" cy="3754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1371600"/>
            <a:ext cx="7696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Various platforms can help increase the effectiveness and efficiency of creating and completing a overall MapReduce job. </a:t>
            </a:r>
          </a:p>
          <a:p>
            <a:pPr marL="285750" indent="-285750">
              <a:buFont typeface="Arial" panose="020B0604020202020204" pitchFamily="34" charset="0"/>
              <a:buChar char="•"/>
            </a:pPr>
            <a:r>
              <a:rPr lang="en-US" dirty="0"/>
              <a:t>This is possible through specific and various methods for handling and approaching data, leveraging the existing infrastructure.</a:t>
            </a:r>
          </a:p>
        </p:txBody>
      </p:sp>
    </p:spTree>
    <p:extLst>
      <p:ext uri="{BB962C8B-B14F-4D97-AF65-F5344CB8AC3E}">
        <p14:creationId xmlns:p14="http://schemas.microsoft.com/office/powerpoint/2010/main" val="4153982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&amp; Hive</a:t>
            </a:r>
          </a:p>
        </p:txBody>
      </p:sp>
      <p:sp>
        <p:nvSpPr>
          <p:cNvPr id="3" name="Content Placeholder 2"/>
          <p:cNvSpPr>
            <a:spLocks noGrp="1"/>
          </p:cNvSpPr>
          <p:nvPr>
            <p:ph idx="1"/>
          </p:nvPr>
        </p:nvSpPr>
        <p:spPr>
          <a:xfrm>
            <a:off x="1524000" y="1600200"/>
            <a:ext cx="7162800" cy="4525963"/>
          </a:xfrm>
        </p:spPr>
        <p:txBody>
          <a:bodyPr>
            <a:normAutofit/>
          </a:bodyPr>
          <a:lstStyle/>
          <a:p>
            <a:pPr marL="57150" indent="0">
              <a:buNone/>
            </a:pPr>
            <a:r>
              <a:rPr lang="en-US" b="1" dirty="0"/>
              <a:t>“</a:t>
            </a:r>
            <a:r>
              <a:rPr lang="en-US" b="1" dirty="0">
                <a:hlinkClick r:id="rId2"/>
              </a:rPr>
              <a:t>Apache Pig</a:t>
            </a:r>
            <a:r>
              <a:rPr lang="en-US" b="1" dirty="0"/>
              <a:t> </a:t>
            </a:r>
            <a:r>
              <a:rPr lang="en-US" dirty="0"/>
              <a:t>is a platform for </a:t>
            </a:r>
            <a:r>
              <a:rPr lang="en-US" i="1" dirty="0">
                <a:solidFill>
                  <a:srgbClr val="C00000"/>
                </a:solidFill>
              </a:rPr>
              <a:t>analyzing large data sets</a:t>
            </a:r>
            <a:r>
              <a:rPr lang="en-US" dirty="0"/>
              <a:t>… lets you express </a:t>
            </a:r>
            <a:r>
              <a:rPr lang="en-US" i="1" dirty="0">
                <a:solidFill>
                  <a:srgbClr val="C00000"/>
                </a:solidFill>
              </a:rPr>
              <a:t>data transformations</a:t>
            </a:r>
            <a:r>
              <a:rPr lang="en-US" dirty="0"/>
              <a:t> such as … Users can create their own functions to do special-purpose processing.”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“The </a:t>
            </a:r>
            <a:r>
              <a:rPr lang="en-US" b="1" dirty="0">
                <a:hlinkClick r:id="rId3"/>
              </a:rPr>
              <a:t>Apache Hive</a:t>
            </a:r>
            <a:r>
              <a:rPr lang="en-US" b="1" dirty="0"/>
              <a:t> </a:t>
            </a:r>
            <a:r>
              <a:rPr lang="en-US" dirty="0"/>
              <a:t>™ data warehouse software facilitates </a:t>
            </a:r>
            <a:r>
              <a:rPr lang="en-US" i="1" dirty="0">
                <a:solidFill>
                  <a:srgbClr val="C00000"/>
                </a:solidFill>
              </a:rPr>
              <a:t>querying and managing large datasets</a:t>
            </a:r>
            <a:r>
              <a:rPr lang="en-US" dirty="0"/>
              <a:t> residing in distributed storage.”</a:t>
            </a:r>
          </a:p>
        </p:txBody>
      </p:sp>
      <p:pic>
        <p:nvPicPr>
          <p:cNvPr id="1026" name="Picture 2" descr="P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7143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Hiv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62" y="3328859"/>
            <a:ext cx="10858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2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&amp; Hive</a:t>
            </a:r>
          </a:p>
        </p:txBody>
      </p:sp>
      <p:sp>
        <p:nvSpPr>
          <p:cNvPr id="3" name="Content Placeholder 2"/>
          <p:cNvSpPr>
            <a:spLocks noGrp="1"/>
          </p:cNvSpPr>
          <p:nvPr>
            <p:ph idx="1"/>
          </p:nvPr>
        </p:nvSpPr>
        <p:spPr/>
        <p:txBody>
          <a:bodyPr/>
          <a:lstStyle/>
          <a:p>
            <a:r>
              <a:rPr lang="en-US" dirty="0"/>
              <a:t>Pig and Hive have similar goals</a:t>
            </a:r>
          </a:p>
          <a:p>
            <a:pPr lvl="1"/>
            <a:r>
              <a:rPr lang="en-US" dirty="0" err="1"/>
              <a:t>E.g</a:t>
            </a:r>
            <a:r>
              <a:rPr lang="en-US" dirty="0"/>
              <a:t>: Make writing complex java MapReduce job simpler</a:t>
            </a:r>
          </a:p>
          <a:p>
            <a:r>
              <a:rPr lang="en-US" dirty="0"/>
              <a:t>Some key differences:</a:t>
            </a:r>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9575283"/>
              </p:ext>
            </p:extLst>
          </p:nvPr>
        </p:nvGraphicFramePr>
        <p:xfrm>
          <a:off x="762000" y="3017520"/>
          <a:ext cx="7315200" cy="23926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Pig</a:t>
                      </a:r>
                    </a:p>
                  </a:txBody>
                  <a:tcPr/>
                </a:tc>
                <a:tc>
                  <a:txBody>
                    <a:bodyPr/>
                    <a:lstStyle/>
                    <a:p>
                      <a:r>
                        <a:rPr lang="en-US" dirty="0"/>
                        <a:t>Hive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Great</a:t>
                      </a:r>
                      <a:r>
                        <a:rPr lang="en-US" b="0" baseline="0" dirty="0"/>
                        <a:t> at </a:t>
                      </a:r>
                      <a:r>
                        <a:rPr lang="en-US" b="1" baseline="0" dirty="0"/>
                        <a:t>processing/transforming</a:t>
                      </a:r>
                      <a:r>
                        <a:rPr lang="en-US" b="0" baseline="0" dirty="0"/>
                        <a:t> data</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Great at </a:t>
                      </a:r>
                      <a:r>
                        <a:rPr lang="en-US" b="1" baseline="0" dirty="0"/>
                        <a:t>querying/managing</a:t>
                      </a:r>
                      <a:r>
                        <a:rPr lang="en-US" b="0" baseline="0" dirty="0"/>
                        <a:t> existing data</a:t>
                      </a:r>
                      <a:endParaRPr lang="en-US" b="0" dirty="0"/>
                    </a:p>
                  </a:txBody>
                  <a:tcPr/>
                </a:tc>
                <a:extLst>
                  <a:ext uri="{0D108BD9-81ED-4DB2-BD59-A6C34878D82A}">
                    <a16:rowId xmlns:a16="http://schemas.microsoft.com/office/drawing/2014/main" val="10001"/>
                  </a:ext>
                </a:extLst>
              </a:tr>
              <a:tr h="370840">
                <a:tc>
                  <a:txBody>
                    <a:bodyPr/>
                    <a:lstStyle/>
                    <a:p>
                      <a:r>
                        <a:rPr lang="en-US" dirty="0"/>
                        <a:t>Used</a:t>
                      </a:r>
                      <a:r>
                        <a:rPr lang="en-US" baseline="0" dirty="0"/>
                        <a:t> in situations that need </a:t>
                      </a:r>
                      <a:r>
                        <a:rPr lang="en-US" b="1" baseline="0" dirty="0"/>
                        <a:t>programming</a:t>
                      </a:r>
                      <a:endParaRPr lang="en-US" b="0" dirty="0"/>
                    </a:p>
                  </a:txBody>
                  <a:tcPr/>
                </a:tc>
                <a:tc>
                  <a:txBody>
                    <a:bodyPr/>
                    <a:lstStyle/>
                    <a:p>
                      <a:r>
                        <a:rPr lang="en-US" dirty="0"/>
                        <a:t>Used in situations that need</a:t>
                      </a:r>
                      <a:r>
                        <a:rPr lang="en-US" baseline="0" dirty="0"/>
                        <a:t> </a:t>
                      </a:r>
                      <a:r>
                        <a:rPr lang="en-US" b="1" baseline="0" dirty="0"/>
                        <a:t>reporting</a:t>
                      </a:r>
                    </a:p>
                  </a:txBody>
                  <a:tcPr/>
                </a:tc>
                <a:extLst>
                  <a:ext uri="{0D108BD9-81ED-4DB2-BD59-A6C34878D82A}">
                    <a16:rowId xmlns:a16="http://schemas.microsoft.com/office/drawing/2014/main" val="10002"/>
                  </a:ext>
                </a:extLst>
              </a:tr>
              <a:tr h="370840">
                <a:tc>
                  <a:txBody>
                    <a:bodyPr/>
                    <a:lstStyle/>
                    <a:p>
                      <a:r>
                        <a:rPr lang="en-US" dirty="0"/>
                        <a:t>Operates</a:t>
                      </a:r>
                      <a:r>
                        <a:rPr lang="en-US" baseline="0" dirty="0"/>
                        <a:t> on </a:t>
                      </a:r>
                      <a:r>
                        <a:rPr lang="en-US" b="1" baseline="0" dirty="0"/>
                        <a:t>Client-Side</a:t>
                      </a:r>
                      <a:r>
                        <a:rPr lang="en-US" baseline="0" dirty="0"/>
                        <a:t> of cluster</a:t>
                      </a:r>
                      <a:endParaRPr lang="en-US" dirty="0"/>
                    </a:p>
                  </a:txBody>
                  <a:tcPr/>
                </a:tc>
                <a:tc>
                  <a:txBody>
                    <a:bodyPr/>
                    <a:lstStyle/>
                    <a:p>
                      <a:r>
                        <a:rPr lang="en-US" dirty="0"/>
                        <a:t>Operates on </a:t>
                      </a:r>
                      <a:r>
                        <a:rPr lang="en-US" b="1" dirty="0"/>
                        <a:t>Server-Side </a:t>
                      </a:r>
                      <a:r>
                        <a:rPr lang="en-US" dirty="0"/>
                        <a:t>of Cluster</a:t>
                      </a:r>
                    </a:p>
                  </a:txBody>
                  <a:tcPr/>
                </a:tc>
                <a:extLst>
                  <a:ext uri="{0D108BD9-81ED-4DB2-BD59-A6C34878D82A}">
                    <a16:rowId xmlns:a16="http://schemas.microsoft.com/office/drawing/2014/main" val="10003"/>
                  </a:ext>
                </a:extLst>
              </a:tr>
              <a:tr h="370840">
                <a:tc>
                  <a:txBody>
                    <a:bodyPr/>
                    <a:lstStyle/>
                    <a:p>
                      <a:r>
                        <a:rPr lang="en-US" dirty="0"/>
                        <a:t>Used</a:t>
                      </a:r>
                      <a:r>
                        <a:rPr lang="en-US" baseline="0" dirty="0"/>
                        <a:t> for </a:t>
                      </a:r>
                      <a:r>
                        <a:rPr lang="en-US" b="1" baseline="0" dirty="0"/>
                        <a:t>Semi-Structured Data</a:t>
                      </a:r>
                      <a:endParaRPr lang="en-US" b="1" dirty="0"/>
                    </a:p>
                  </a:txBody>
                  <a:tcPr/>
                </a:tc>
                <a:tc>
                  <a:txBody>
                    <a:bodyPr/>
                    <a:lstStyle/>
                    <a:p>
                      <a:r>
                        <a:rPr lang="en-US" dirty="0"/>
                        <a:t>Used for </a:t>
                      </a:r>
                      <a:r>
                        <a:rPr lang="en-US" b="1" dirty="0"/>
                        <a:t>Completely</a:t>
                      </a:r>
                      <a:r>
                        <a:rPr lang="en-US" b="1" baseline="0" dirty="0"/>
                        <a:t>-Structured data</a:t>
                      </a:r>
                      <a:endParaRPr lang="en-US"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4970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Hive?</a:t>
            </a:r>
          </a:p>
        </p:txBody>
      </p:sp>
      <p:pic>
        <p:nvPicPr>
          <p:cNvPr id="7170" name="Picture 2" descr="Apache 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14600"/>
            <a:ext cx="190282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08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The Data Operating System</a:t>
            </a:r>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5181600" y="6353485"/>
            <a:ext cx="3793602" cy="338554"/>
          </a:xfrm>
          <a:prstGeom prst="rect">
            <a:avLst/>
          </a:prstGeom>
          <a:noFill/>
        </p:spPr>
        <p:txBody>
          <a:bodyPr wrap="square" rtlCol="0">
            <a:spAutoFit/>
          </a:bodyPr>
          <a:lstStyle/>
          <a:p>
            <a:r>
              <a:rPr lang="en-US" sz="1600" dirty="0">
                <a:hlinkClick r:id="rId2"/>
              </a:rPr>
              <a:t>http://hortonworks.com/hadoop/yarn/</a:t>
            </a:r>
            <a:r>
              <a:rPr lang="en-US" sz="1600" dirty="0"/>
              <a:t> </a:t>
            </a:r>
          </a:p>
        </p:txBody>
      </p:sp>
      <p:pic>
        <p:nvPicPr>
          <p:cNvPr id="1026" name="Picture 2" descr="YARN Application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39143"/>
            <a:ext cx="7467600" cy="45693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28800" y="2212682"/>
            <a:ext cx="772610" cy="1721432"/>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71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HIVE</a:t>
            </a:r>
          </a:p>
        </p:txBody>
      </p:sp>
      <p:sp>
        <p:nvSpPr>
          <p:cNvPr id="3" name="Content Placeholder 2"/>
          <p:cNvSpPr>
            <a:spLocks noGrp="1"/>
          </p:cNvSpPr>
          <p:nvPr>
            <p:ph idx="1"/>
          </p:nvPr>
        </p:nvSpPr>
        <p:spPr/>
        <p:txBody>
          <a:bodyPr>
            <a:normAutofit/>
          </a:bodyPr>
          <a:lstStyle/>
          <a:p>
            <a:r>
              <a:rPr lang="en-US" dirty="0"/>
              <a:t>Data Warehouse for Hadoop</a:t>
            </a:r>
          </a:p>
          <a:p>
            <a:pPr lvl="1"/>
            <a:r>
              <a:rPr lang="en-US" dirty="0"/>
              <a:t>Hive QL</a:t>
            </a:r>
          </a:p>
          <a:p>
            <a:pPr lvl="2"/>
            <a:r>
              <a:rPr lang="en-US" dirty="0"/>
              <a:t>Provides a SQL like language for querying large amount of data</a:t>
            </a:r>
          </a:p>
          <a:p>
            <a:pPr lvl="2"/>
            <a:r>
              <a:rPr lang="en-US" dirty="0"/>
              <a:t>Additionally allows for Map/Reduce jobs to be plugged in</a:t>
            </a:r>
          </a:p>
          <a:p>
            <a:pPr lvl="2"/>
            <a:r>
              <a:rPr lang="en-US" dirty="0"/>
              <a:t>Batch processing</a:t>
            </a:r>
          </a:p>
          <a:p>
            <a:endParaRPr lang="en-US" dirty="0"/>
          </a:p>
          <a:p>
            <a:r>
              <a:rPr lang="en-US" dirty="0"/>
              <a:t>It is not a replacement of OLTP systems</a:t>
            </a:r>
          </a:p>
          <a:p>
            <a:pPr lvl="1"/>
            <a:r>
              <a:rPr lang="en-US" dirty="0"/>
              <a:t>No real time queries</a:t>
            </a:r>
          </a:p>
          <a:p>
            <a:pPr lvl="1"/>
            <a:endParaRPr lang="en-US" dirty="0"/>
          </a:p>
          <a:p>
            <a:r>
              <a:rPr lang="en-US" dirty="0"/>
              <a:t>Typical use case</a:t>
            </a:r>
          </a:p>
          <a:p>
            <a:pPr lvl="1"/>
            <a:r>
              <a:rPr lang="en-US" dirty="0"/>
              <a:t>Query over a large set of immutable data (for instance web traffic logs)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682" y="205149"/>
            <a:ext cx="1607344" cy="1699851"/>
          </a:xfrm>
          <a:prstGeom prst="rect">
            <a:avLst/>
          </a:prstGeom>
        </p:spPr>
      </p:pic>
    </p:spTree>
    <p:extLst>
      <p:ext uri="{BB962C8B-B14F-4D97-AF65-F5344CB8AC3E}">
        <p14:creationId xmlns:p14="http://schemas.microsoft.com/office/powerpoint/2010/main" val="2348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HIVE</a:t>
            </a:r>
          </a:p>
        </p:txBody>
      </p:sp>
      <p:sp>
        <p:nvSpPr>
          <p:cNvPr id="3" name="Content Placeholder 2"/>
          <p:cNvSpPr>
            <a:spLocks noGrp="1"/>
          </p:cNvSpPr>
          <p:nvPr>
            <p:ph idx="1"/>
          </p:nvPr>
        </p:nvSpPr>
        <p:spPr>
          <a:xfrm>
            <a:off x="533400" y="1828800"/>
            <a:ext cx="8229600" cy="4525963"/>
          </a:xfrm>
        </p:spPr>
        <p:txBody>
          <a:bodyPr>
            <a:normAutofit/>
          </a:bodyPr>
          <a:lstStyle/>
          <a:p>
            <a:pPr lvl="1"/>
            <a:r>
              <a:rPr lang="en-US" sz="2400" dirty="0"/>
              <a:t>Map/Reduce for execution and HDFS for storage</a:t>
            </a:r>
          </a:p>
          <a:p>
            <a:pPr lvl="1"/>
            <a:r>
              <a:rPr lang="en-US" sz="2400" dirty="0" err="1"/>
              <a:t>Metastore</a:t>
            </a:r>
            <a:r>
              <a:rPr lang="en-US" sz="2400" dirty="0"/>
              <a:t> – Derby database by default(any JDBC driver, e.g. MySQL) can be used</a:t>
            </a:r>
          </a:p>
          <a:p>
            <a:pPr lvl="1"/>
            <a:r>
              <a:rPr lang="en-US" sz="2400" dirty="0"/>
              <a:t>Extensible (support different files and User defined functions)</a:t>
            </a:r>
          </a:p>
          <a:p>
            <a:pPr lvl="2"/>
            <a:r>
              <a:rPr lang="en-US" sz="2000" dirty="0"/>
              <a:t>Can use TRANSFORM to invoke MapReduce (plugin)</a:t>
            </a:r>
          </a:p>
          <a:p>
            <a:pPr lvl="1"/>
            <a:r>
              <a:rPr lang="en-US" sz="2400" dirty="0"/>
              <a:t>Different Tables (managed vs. external)</a:t>
            </a:r>
          </a:p>
          <a:p>
            <a:pPr lvl="1"/>
            <a:r>
              <a:rPr lang="en-US" sz="2400" dirty="0"/>
              <a:t>Serialization and Deserialization (</a:t>
            </a:r>
            <a:r>
              <a:rPr lang="en-US" sz="2400" dirty="0" err="1"/>
              <a:t>SerDe</a:t>
            </a:r>
            <a:r>
              <a:rPr lang="en-US" sz="2400" dirty="0"/>
              <a:t>) – convert unstructured to structured data</a:t>
            </a:r>
          </a:p>
          <a:p>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682" y="205149"/>
            <a:ext cx="1607344" cy="1699851"/>
          </a:xfrm>
          <a:prstGeom prst="rect">
            <a:avLst/>
          </a:prstGeom>
        </p:spPr>
      </p:pic>
    </p:spTree>
    <p:extLst>
      <p:ext uri="{BB962C8B-B14F-4D97-AF65-F5344CB8AC3E}">
        <p14:creationId xmlns:p14="http://schemas.microsoft.com/office/powerpoint/2010/main" val="287440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Quick Walkthrough</a:t>
            </a:r>
          </a:p>
        </p:txBody>
      </p:sp>
      <p:sp>
        <p:nvSpPr>
          <p:cNvPr id="3" name="Content Placeholder 2"/>
          <p:cNvSpPr>
            <a:spLocks noGrp="1"/>
          </p:cNvSpPr>
          <p:nvPr>
            <p:ph idx="1"/>
          </p:nvPr>
        </p:nvSpPr>
        <p:spPr>
          <a:xfrm>
            <a:off x="609600" y="1600200"/>
            <a:ext cx="7886700" cy="4876390"/>
          </a:xfrm>
        </p:spPr>
        <p:txBody>
          <a:bodyPr>
            <a:normAutofit/>
          </a:bodyPr>
          <a:lstStyle/>
          <a:p>
            <a:pPr lvl="1"/>
            <a:r>
              <a:rPr lang="en-US" dirty="0"/>
              <a:t>Hadoop and Hive commands</a:t>
            </a:r>
          </a:p>
          <a:p>
            <a:pPr lvl="1"/>
            <a:r>
              <a:rPr lang="en-US" dirty="0"/>
              <a:t>Creation of database</a:t>
            </a:r>
          </a:p>
          <a:p>
            <a:pPr lvl="1"/>
            <a:r>
              <a:rPr lang="en-US" dirty="0"/>
              <a:t>Load and Query of data</a:t>
            </a:r>
          </a:p>
          <a:p>
            <a:pPr lvl="1"/>
            <a:r>
              <a:rPr lang="en-US" dirty="0"/>
              <a:t>Introduction to Ambari Web UI </a:t>
            </a:r>
          </a:p>
          <a:p>
            <a:pPr marL="0" indent="0">
              <a:buNone/>
            </a:pPr>
            <a:endParaRPr lang="en-US" dirty="0"/>
          </a:p>
          <a:p>
            <a:r>
              <a:rPr lang="en-US" dirty="0"/>
              <a:t>To reproduce the walkthrough, there are two options:</a:t>
            </a:r>
          </a:p>
          <a:p>
            <a:pPr lvl="1"/>
            <a:r>
              <a:rPr lang="en-US" dirty="0"/>
              <a:t>Connect to the student network and use your student VM to connect to the Sandbox system (in the internal network).</a:t>
            </a:r>
          </a:p>
          <a:p>
            <a:pPr lvl="1"/>
            <a:r>
              <a:rPr lang="en-US" dirty="0"/>
              <a:t>Connect to the VPN and access your host remotely through your browser. </a:t>
            </a:r>
          </a:p>
          <a:p>
            <a:pPr lvl="1"/>
            <a:r>
              <a:rPr lang="en-US" dirty="0"/>
              <a:t>Download and run the Sandbox VM yourself (using Oracle </a:t>
            </a:r>
            <a:r>
              <a:rPr lang="en-US" dirty="0" err="1"/>
              <a:t>VirtualBox</a:t>
            </a:r>
            <a:r>
              <a:rPr lang="en-US" dirty="0"/>
              <a:t> or VMWare) </a:t>
            </a:r>
            <a:br>
              <a:rPr lang="en-US" dirty="0"/>
            </a:br>
            <a:r>
              <a:rPr lang="en-US" dirty="0">
                <a:hlinkClick r:id="rId2"/>
              </a:rPr>
              <a:t>http://hortonworks.com/hadoop-tutorial/learning-the-ropes-of-the-hortonworks-sandbox/</a:t>
            </a:r>
            <a:r>
              <a:rPr lang="en-US" dirty="0"/>
              <a:t> </a:t>
            </a:r>
          </a:p>
          <a:p>
            <a:endParaRPr lang="en-US" dirty="0"/>
          </a:p>
          <a:p>
            <a:pPr marL="0" indent="0">
              <a:buNone/>
            </a:pPr>
            <a:r>
              <a:rPr lang="en-US" dirty="0"/>
              <a:t>The screenshots that follow are taken by hosting the Sandbox VM on my own machine</a:t>
            </a:r>
          </a:p>
          <a:p>
            <a:pPr lvl="1"/>
            <a:endParaRPr lang="en-US" dirty="0"/>
          </a:p>
        </p:txBody>
      </p:sp>
    </p:spTree>
    <p:extLst>
      <p:ext uri="{BB962C8B-B14F-4D97-AF65-F5344CB8AC3E}">
        <p14:creationId xmlns:p14="http://schemas.microsoft.com/office/powerpoint/2010/main" val="641925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Hortonworks Sandbox Walkthrough</a:t>
            </a:r>
          </a:p>
        </p:txBody>
      </p:sp>
      <p:pic>
        <p:nvPicPr>
          <p:cNvPr id="4" name="Content Placeholder 3"/>
          <p:cNvPicPr>
            <a:picLocks noGrp="1" noChangeAspect="1"/>
          </p:cNvPicPr>
          <p:nvPr>
            <p:ph idx="1"/>
          </p:nvPr>
        </p:nvPicPr>
        <p:blipFill>
          <a:blip r:embed="rId2"/>
          <a:stretch>
            <a:fillRect/>
          </a:stretch>
        </p:blipFill>
        <p:spPr>
          <a:xfrm>
            <a:off x="533400" y="1690688"/>
            <a:ext cx="8153400" cy="4351338"/>
          </a:xfrm>
          <a:prstGeom prst="rect">
            <a:avLst/>
          </a:prstGeom>
        </p:spPr>
      </p:pic>
      <p:sp>
        <p:nvSpPr>
          <p:cNvPr id="5" name="TextBox 4"/>
          <p:cNvSpPr txBox="1"/>
          <p:nvPr/>
        </p:nvSpPr>
        <p:spPr>
          <a:xfrm>
            <a:off x="602848" y="6187297"/>
            <a:ext cx="8541152" cy="584775"/>
          </a:xfrm>
          <a:prstGeom prst="rect">
            <a:avLst/>
          </a:prstGeom>
          <a:noFill/>
        </p:spPr>
        <p:txBody>
          <a:bodyPr wrap="square" rtlCol="0">
            <a:spAutoFit/>
          </a:bodyPr>
          <a:lstStyle/>
          <a:p>
            <a:r>
              <a:rPr lang="en-US" sz="1600" dirty="0">
                <a:hlinkClick r:id="rId3"/>
              </a:rPr>
              <a:t>http://hortonworks.com/hadoop-tutorial/learning-the-ropes-of-the-hortonworks-sandbox/</a:t>
            </a:r>
            <a:r>
              <a:rPr lang="en-US" sz="1600" dirty="0"/>
              <a:t> </a:t>
            </a:r>
          </a:p>
          <a:p>
            <a:endParaRPr lang="en-US" sz="1600" dirty="0"/>
          </a:p>
        </p:txBody>
      </p:sp>
    </p:spTree>
    <p:extLst>
      <p:ext uri="{BB962C8B-B14F-4D97-AF65-F5344CB8AC3E}">
        <p14:creationId xmlns:p14="http://schemas.microsoft.com/office/powerpoint/2010/main" val="49168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6303-C7FF-47CF-A65C-CC3F8EEB416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50260FB-2546-4965-B0EE-07EA46B4C2DB}"/>
              </a:ext>
            </a:extLst>
          </p:cNvPr>
          <p:cNvSpPr>
            <a:spLocks noGrp="1"/>
          </p:cNvSpPr>
          <p:nvPr>
            <p:ph idx="1"/>
          </p:nvPr>
        </p:nvSpPr>
        <p:spPr/>
        <p:txBody>
          <a:bodyPr/>
          <a:lstStyle/>
          <a:p>
            <a:pPr marL="0" lvl="1" indent="0">
              <a:buNone/>
            </a:pPr>
            <a:r>
              <a:rPr lang="en-US" dirty="0"/>
              <a:t>After this lesson, students will be able to:</a:t>
            </a:r>
          </a:p>
          <a:p>
            <a:pPr lvl="1"/>
            <a:r>
              <a:rPr lang="en-US" dirty="0"/>
              <a:t>Understand more how Hadoop works.</a:t>
            </a:r>
          </a:p>
          <a:p>
            <a:pPr lvl="2"/>
            <a:r>
              <a:rPr lang="en-US" dirty="0"/>
              <a:t>Filling in prerequisites like understanding how databases work</a:t>
            </a:r>
          </a:p>
          <a:p>
            <a:pPr lvl="1"/>
            <a:r>
              <a:rPr lang="en-US" dirty="0"/>
              <a:t>Connect to the lab resources.</a:t>
            </a:r>
          </a:p>
          <a:p>
            <a:pPr lvl="1"/>
            <a:r>
              <a:rPr lang="en-US" dirty="0"/>
              <a:t>Connect to the VPN.</a:t>
            </a:r>
          </a:p>
        </p:txBody>
      </p:sp>
    </p:spTree>
    <p:extLst>
      <p:ext uri="{BB962C8B-B14F-4D97-AF65-F5344CB8AC3E}">
        <p14:creationId xmlns:p14="http://schemas.microsoft.com/office/powerpoint/2010/main" val="3545721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6" y="228600"/>
            <a:ext cx="4419600" cy="1143000"/>
          </a:xfrm>
        </p:spPr>
        <p:txBody>
          <a:bodyPr/>
          <a:lstStyle/>
          <a:p>
            <a:r>
              <a:rPr lang="en-US" dirty="0"/>
              <a:t>How to connect?</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61702" y="1561197"/>
            <a:ext cx="4334098" cy="4061812"/>
          </a:xfrm>
          <a:prstGeom prst="rect">
            <a:avLst/>
          </a:prstGeom>
        </p:spPr>
      </p:pic>
      <p:pic>
        <p:nvPicPr>
          <p:cNvPr id="7" name="Picture 6"/>
          <p:cNvPicPr>
            <a:picLocks noChangeAspect="1"/>
          </p:cNvPicPr>
          <p:nvPr/>
        </p:nvPicPr>
        <p:blipFill>
          <a:blip r:embed="rId3"/>
          <a:stretch>
            <a:fillRect/>
          </a:stretch>
        </p:blipFill>
        <p:spPr>
          <a:xfrm>
            <a:off x="4571999" y="170021"/>
            <a:ext cx="4482143" cy="2801779"/>
          </a:xfrm>
          <a:prstGeom prst="rect">
            <a:avLst/>
          </a:prstGeom>
        </p:spPr>
      </p:pic>
      <p:pic>
        <p:nvPicPr>
          <p:cNvPr id="8" name="Picture 7"/>
          <p:cNvPicPr>
            <a:picLocks noChangeAspect="1"/>
          </p:cNvPicPr>
          <p:nvPr/>
        </p:nvPicPr>
        <p:blipFill>
          <a:blip r:embed="rId4"/>
          <a:stretch>
            <a:fillRect/>
          </a:stretch>
        </p:blipFill>
        <p:spPr>
          <a:xfrm>
            <a:off x="4536988" y="3200400"/>
            <a:ext cx="5625445" cy="4012036"/>
          </a:xfrm>
          <a:prstGeom prst="rect">
            <a:avLst/>
          </a:prstGeom>
        </p:spPr>
      </p:pic>
    </p:spTree>
    <p:extLst>
      <p:ext uri="{BB962C8B-B14F-4D97-AF65-F5344CB8AC3E}">
        <p14:creationId xmlns:p14="http://schemas.microsoft.com/office/powerpoint/2010/main" val="3724698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jps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62000" y="1436046"/>
            <a:ext cx="7772400" cy="4547675"/>
          </a:xfrm>
          <a:prstGeom prst="rect">
            <a:avLst/>
          </a:prstGeom>
        </p:spPr>
      </p:pic>
    </p:spTree>
    <p:extLst>
      <p:ext uri="{BB962C8B-B14F-4D97-AF65-F5344CB8AC3E}">
        <p14:creationId xmlns:p14="http://schemas.microsoft.com/office/powerpoint/2010/main" val="427248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lstStyle/>
          <a:p>
            <a:r>
              <a:rPr lang="en-US" dirty="0"/>
              <a:t>Hadoop - HDFS</a:t>
            </a:r>
          </a:p>
        </p:txBody>
      </p:sp>
      <p:sp>
        <p:nvSpPr>
          <p:cNvPr id="3" name="Content Placeholder 2"/>
          <p:cNvSpPr>
            <a:spLocks noGrp="1"/>
          </p:cNvSpPr>
          <p:nvPr>
            <p:ph idx="1"/>
          </p:nvPr>
        </p:nvSpPr>
        <p:spPr>
          <a:xfrm>
            <a:off x="457200" y="1600200"/>
            <a:ext cx="4038600" cy="4525963"/>
          </a:xfrm>
        </p:spPr>
        <p:txBody>
          <a:bodyPr>
            <a:normAutofit/>
          </a:bodyPr>
          <a:lstStyle/>
          <a:p>
            <a:pPr marL="0" indent="0">
              <a:buNone/>
            </a:pPr>
            <a:r>
              <a:rPr lang="en-US" dirty="0">
                <a:cs typeface="Courier New" panose="02070309020205020404" pitchFamily="49" charset="0"/>
              </a:rPr>
              <a:t>Use the </a:t>
            </a:r>
            <a:r>
              <a:rPr lang="en-US" dirty="0" err="1">
                <a:cs typeface="Courier New" panose="02070309020205020404" pitchFamily="49" charset="0"/>
              </a:rPr>
              <a:t>hadoop</a:t>
            </a:r>
            <a:r>
              <a:rPr lang="en-US" dirty="0">
                <a:cs typeface="Courier New" panose="02070309020205020404" pitchFamily="49" charset="0"/>
              </a:rPr>
              <a:t> command </a:t>
            </a:r>
          </a:p>
          <a:p>
            <a:pPr marL="0" indent="0">
              <a:buNone/>
            </a:pPr>
            <a:r>
              <a:rPr lang="en-US" dirty="0">
                <a:cs typeface="Courier New" panose="02070309020205020404" pitchFamily="49" charset="0"/>
              </a:rPr>
              <a:t>to interact with HDFS</a:t>
            </a:r>
          </a:p>
          <a:p>
            <a:pPr marL="0" indent="0">
              <a:buNone/>
            </a:pPr>
            <a:r>
              <a:rPr lang="en-US" sz="2400" dirty="0" err="1">
                <a:latin typeface="Courier New" panose="02070309020205020404" pitchFamily="49" charset="0"/>
                <a:cs typeface="Courier New" panose="02070309020205020404" pitchFamily="49" charset="0"/>
              </a:rPr>
              <a:t>hadoop</a:t>
            </a:r>
            <a:r>
              <a:rPr lang="en-US" sz="2400" dirty="0">
                <a:latin typeface="Courier New" panose="02070309020205020404" pitchFamily="49" charset="0"/>
                <a:cs typeface="Courier New" panose="02070309020205020404" pitchFamily="49" charset="0"/>
              </a:rPr>
              <a:t> fs –ls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You can run any bash command </a:t>
            </a:r>
          </a:p>
          <a:p>
            <a:pPr marL="0" indent="0">
              <a:buNone/>
            </a:pPr>
            <a:r>
              <a:rPr lang="en-US" dirty="0">
                <a:cs typeface="Courier New" panose="02070309020205020404" pitchFamily="49" charset="0"/>
              </a:rPr>
              <a:t>with this, e.g. to read a file </a:t>
            </a:r>
          </a:p>
          <a:p>
            <a:pPr marL="0" indent="0">
              <a:buNone/>
            </a:pPr>
            <a:r>
              <a:rPr lang="en-US" sz="2400" dirty="0" err="1">
                <a:latin typeface="Courier New" panose="02070309020205020404" pitchFamily="49" charset="0"/>
                <a:cs typeface="Courier New" panose="02070309020205020404" pitchFamily="49" charset="0"/>
              </a:rPr>
              <a:t>hadoop</a:t>
            </a:r>
            <a:r>
              <a:rPr lang="en-US" sz="2400" dirty="0">
                <a:latin typeface="Courier New" panose="02070309020205020404" pitchFamily="49" charset="0"/>
                <a:cs typeface="Courier New" panose="02070309020205020404" pitchFamily="49" charset="0"/>
              </a:rPr>
              <a:t> fs –cat /test.txt</a:t>
            </a:r>
          </a:p>
        </p:txBody>
      </p:sp>
      <p:pic>
        <p:nvPicPr>
          <p:cNvPr id="4" name="Picture 3"/>
          <p:cNvPicPr>
            <a:picLocks noChangeAspect="1"/>
          </p:cNvPicPr>
          <p:nvPr/>
        </p:nvPicPr>
        <p:blipFill>
          <a:blip r:embed="rId2"/>
          <a:stretch>
            <a:fillRect/>
          </a:stretch>
        </p:blipFill>
        <p:spPr>
          <a:xfrm>
            <a:off x="4419601" y="504021"/>
            <a:ext cx="4724400" cy="5959356"/>
          </a:xfrm>
          <a:prstGeom prst="rect">
            <a:avLst/>
          </a:prstGeom>
        </p:spPr>
      </p:pic>
    </p:spTree>
    <p:extLst>
      <p:ext uri="{BB962C8B-B14F-4D97-AF65-F5344CB8AC3E}">
        <p14:creationId xmlns:p14="http://schemas.microsoft.com/office/powerpoint/2010/main" val="1214475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file employees.txt</a:t>
            </a:r>
          </a:p>
        </p:txBody>
      </p:sp>
      <p:sp>
        <p:nvSpPr>
          <p:cNvPr id="3" name="Content Placeholder 2"/>
          <p:cNvSpPr>
            <a:spLocks noGrp="1"/>
          </p:cNvSpPr>
          <p:nvPr>
            <p:ph idx="1"/>
          </p:nvPr>
        </p:nvSpPr>
        <p:spPr>
          <a:xfrm>
            <a:off x="457200" y="1600200"/>
            <a:ext cx="5181600" cy="4525963"/>
          </a:xfrm>
        </p:spPr>
        <p:txBody>
          <a:bodyPr>
            <a:normAutofit/>
          </a:bodyPr>
          <a:lstStyle/>
          <a:p>
            <a:pPr lvl="1"/>
            <a:r>
              <a:rPr lang="en-US" dirty="0"/>
              <a:t>Install a text editor (e.g. </a:t>
            </a:r>
            <a:r>
              <a:rPr lang="en-US" dirty="0" err="1"/>
              <a:t>nano</a:t>
            </a:r>
            <a:r>
              <a:rPr lang="en-US" dirty="0"/>
              <a:t>, vi, </a:t>
            </a:r>
            <a:r>
              <a:rPr lang="en-US" dirty="0" err="1"/>
              <a:t>gedit</a:t>
            </a:r>
            <a:r>
              <a:rPr lang="en-US" dirty="0"/>
              <a:t>,…)</a:t>
            </a:r>
          </a:p>
          <a:p>
            <a:pPr marL="457200" lvl="1" indent="0">
              <a:buNone/>
            </a:pPr>
            <a:r>
              <a:rPr lang="en-US" dirty="0">
                <a:latin typeface="Courier New" panose="02070309020205020404" pitchFamily="49" charset="0"/>
                <a:cs typeface="Courier New" panose="02070309020205020404" pitchFamily="49" charset="0"/>
              </a:rPr>
              <a:t>yum install </a:t>
            </a:r>
            <a:r>
              <a:rPr lang="en-US" dirty="0" err="1">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a:p>
            <a:pPr lvl="1"/>
            <a:r>
              <a:rPr lang="en-US" dirty="0"/>
              <a:t>Create the file employees.txt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lvl="1"/>
            <a:endParaRPr lang="en-US" dirty="0"/>
          </a:p>
          <a:p>
            <a:pPr lvl="2"/>
            <a:r>
              <a:rPr lang="en-US" dirty="0"/>
              <a:t>Exit with CTRL + X (and save changes)</a:t>
            </a:r>
          </a:p>
          <a:p>
            <a:pPr lvl="1"/>
            <a:r>
              <a:rPr lang="en-US" dirty="0"/>
              <a:t>Validate creation of the file</a:t>
            </a:r>
          </a:p>
          <a:p>
            <a:endParaRPr lang="en-US" dirty="0"/>
          </a:p>
        </p:txBody>
      </p:sp>
      <p:pic>
        <p:nvPicPr>
          <p:cNvPr id="4" name="Picture 3"/>
          <p:cNvPicPr>
            <a:picLocks noChangeAspect="1"/>
          </p:cNvPicPr>
          <p:nvPr/>
        </p:nvPicPr>
        <p:blipFill>
          <a:blip r:embed="rId2"/>
          <a:stretch>
            <a:fillRect/>
          </a:stretch>
        </p:blipFill>
        <p:spPr>
          <a:xfrm>
            <a:off x="4267200" y="1285929"/>
            <a:ext cx="8991600" cy="4986838"/>
          </a:xfrm>
          <a:prstGeom prst="rect">
            <a:avLst/>
          </a:prstGeom>
        </p:spPr>
      </p:pic>
      <p:pic>
        <p:nvPicPr>
          <p:cNvPr id="5" name="Picture 4"/>
          <p:cNvPicPr>
            <a:picLocks noChangeAspect="1"/>
          </p:cNvPicPr>
          <p:nvPr/>
        </p:nvPicPr>
        <p:blipFill>
          <a:blip r:embed="rId3"/>
          <a:stretch>
            <a:fillRect/>
          </a:stretch>
        </p:blipFill>
        <p:spPr>
          <a:xfrm>
            <a:off x="914400" y="4308094"/>
            <a:ext cx="2743200" cy="949706"/>
          </a:xfrm>
          <a:prstGeom prst="rect">
            <a:avLst/>
          </a:prstGeom>
        </p:spPr>
      </p:pic>
      <p:pic>
        <p:nvPicPr>
          <p:cNvPr id="6" name="Picture 5"/>
          <p:cNvPicPr>
            <a:picLocks noChangeAspect="1"/>
          </p:cNvPicPr>
          <p:nvPr/>
        </p:nvPicPr>
        <p:blipFill>
          <a:blip r:embed="rId4"/>
          <a:stretch>
            <a:fillRect/>
          </a:stretch>
        </p:blipFill>
        <p:spPr>
          <a:xfrm>
            <a:off x="914400" y="2514600"/>
            <a:ext cx="2590800" cy="1087395"/>
          </a:xfrm>
          <a:prstGeom prst="rect">
            <a:avLst/>
          </a:prstGeom>
        </p:spPr>
      </p:pic>
    </p:spTree>
    <p:extLst>
      <p:ext uri="{BB962C8B-B14F-4D97-AF65-F5344CB8AC3E}">
        <p14:creationId xmlns:p14="http://schemas.microsoft.com/office/powerpoint/2010/main" val="273965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the file into HDFS</a:t>
            </a:r>
          </a:p>
        </p:txBody>
      </p:sp>
      <p:sp>
        <p:nvSpPr>
          <p:cNvPr id="3" name="Content Placeholder 2"/>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hadoop</a:t>
            </a:r>
            <a:r>
              <a:rPr lang="en-US" sz="1600" dirty="0">
                <a:latin typeface="Courier New" panose="02070309020205020404" pitchFamily="49" charset="0"/>
                <a:cs typeface="Courier New" panose="02070309020205020404" pitchFamily="49" charset="0"/>
              </a:rPr>
              <a:t> fs –put employees.txt /demo/data/employees.johannr.txt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043354" y="1981200"/>
            <a:ext cx="7315200" cy="2493651"/>
          </a:xfrm>
          <a:prstGeom prst="rect">
            <a:avLst/>
          </a:prstGeom>
        </p:spPr>
      </p:pic>
    </p:spTree>
    <p:extLst>
      <p:ext uri="{BB962C8B-B14F-4D97-AF65-F5344CB8AC3E}">
        <p14:creationId xmlns:p14="http://schemas.microsoft.com/office/powerpoint/2010/main" val="375334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Command Line</a:t>
            </a:r>
          </a:p>
        </p:txBody>
      </p:sp>
      <p:sp>
        <p:nvSpPr>
          <p:cNvPr id="3" name="Content Placeholder 2"/>
          <p:cNvSpPr>
            <a:spLocks noGrp="1"/>
          </p:cNvSpPr>
          <p:nvPr>
            <p:ph idx="1"/>
          </p:nvPr>
        </p:nvSpPr>
        <p:spPr>
          <a:xfrm>
            <a:off x="457200" y="1600200"/>
            <a:ext cx="4262718" cy="4525963"/>
          </a:xfrm>
        </p:spPr>
        <p:txBody>
          <a:bodyPr>
            <a:normAutofit/>
          </a:bodyPr>
          <a:lstStyle/>
          <a:p>
            <a:pPr lvl="1"/>
            <a:r>
              <a:rPr lang="en-US" dirty="0"/>
              <a:t>Launch HIVE by typing </a:t>
            </a:r>
          </a:p>
          <a:p>
            <a:pPr marL="457200" lvl="1" indent="0">
              <a:buNone/>
            </a:pPr>
            <a:r>
              <a:rPr lang="en-US" dirty="0">
                <a:latin typeface="Courier New" panose="02070309020205020404" pitchFamily="49" charset="0"/>
                <a:cs typeface="Courier New" panose="02070309020205020404" pitchFamily="49" charset="0"/>
              </a:rPr>
              <a:t>hive</a:t>
            </a:r>
          </a:p>
          <a:p>
            <a:pPr lvl="1"/>
            <a:r>
              <a:rPr lang="en-US" dirty="0"/>
              <a:t>Enumerate databases</a:t>
            </a:r>
          </a:p>
          <a:p>
            <a:pPr marL="457200" lvl="1" indent="0">
              <a:buNone/>
            </a:pPr>
            <a:r>
              <a:rPr lang="en-US" dirty="0">
                <a:latin typeface="Courier New" panose="02070309020205020404" pitchFamily="49" charset="0"/>
                <a:cs typeface="Courier New" panose="02070309020205020404" pitchFamily="49" charset="0"/>
              </a:rPr>
              <a:t>show databases;</a:t>
            </a:r>
          </a:p>
          <a:p>
            <a:pPr lvl="1"/>
            <a:r>
              <a:rPr lang="en-US" dirty="0"/>
              <a:t>Create a new database</a:t>
            </a:r>
          </a:p>
          <a:p>
            <a:pPr marL="457200" lvl="1" indent="0">
              <a:buNone/>
            </a:pPr>
            <a:r>
              <a:rPr lang="en-US" sz="2000" dirty="0">
                <a:latin typeface="Courier New" panose="02070309020205020404" pitchFamily="49" charset="0"/>
                <a:cs typeface="Courier New" panose="02070309020205020404" pitchFamily="49" charset="0"/>
              </a:rPr>
              <a:t>create database </a:t>
            </a:r>
            <a:r>
              <a:rPr lang="en-US" sz="2000" dirty="0" err="1">
                <a:latin typeface="Courier New" panose="02070309020205020404" pitchFamily="49" charset="0"/>
                <a:cs typeface="Courier New" panose="02070309020205020404" pitchFamily="49" charset="0"/>
              </a:rPr>
              <a:t>employees_</a:t>
            </a:r>
            <a:r>
              <a:rPr lang="en-US" sz="2000" i="1" dirty="0" err="1">
                <a:latin typeface="Courier New" panose="02070309020205020404" pitchFamily="49" charset="0"/>
                <a:cs typeface="Courier New" panose="02070309020205020404" pitchFamily="49" charset="0"/>
              </a:rPr>
              <a:t>name</a:t>
            </a:r>
            <a:r>
              <a:rPr lang="en-US" sz="2000" dirty="0">
                <a:latin typeface="Courier New" panose="02070309020205020404" pitchFamily="49" charset="0"/>
                <a:cs typeface="Courier New" panose="02070309020205020404" pitchFamily="49" charset="0"/>
              </a:rPr>
              <a:t>;</a:t>
            </a:r>
          </a:p>
          <a:p>
            <a:pPr lvl="1"/>
            <a:r>
              <a:rPr lang="en-US" dirty="0"/>
              <a:t>Use the new database</a:t>
            </a:r>
          </a:p>
          <a:p>
            <a:pPr marL="457200" lvl="1" indent="0">
              <a:buNone/>
            </a:pPr>
            <a:r>
              <a:rPr lang="en-US" dirty="0">
                <a:latin typeface="Courier New" panose="02070309020205020404" pitchFamily="49" charset="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employees_</a:t>
            </a:r>
            <a:r>
              <a:rPr lang="en-US" i="1" dirty="0" err="1">
                <a:latin typeface="Courier New" panose="02070309020205020404" pitchFamily="49" charset="0"/>
                <a:cs typeface="Courier New" panose="02070309020205020404" pitchFamily="49" charset="0"/>
              </a:rPr>
              <a:t>name</a:t>
            </a:r>
            <a:r>
              <a:rPr lang="en-US" i="1" dirty="0">
                <a:latin typeface="Courier New" panose="02070309020205020404" pitchFamily="49" charset="0"/>
                <a:cs typeface="Courier New" panose="02070309020205020404" pitchFamily="49" charset="0"/>
              </a:rPr>
              <a:t>;</a:t>
            </a:r>
          </a:p>
          <a:p>
            <a:pPr marL="457200" lvl="1" indent="0">
              <a:buNone/>
            </a:pPr>
            <a:endParaRPr lang="en-US" i="1" dirty="0">
              <a:latin typeface="Courier New" panose="02070309020205020404" pitchFamily="49" charset="0"/>
              <a:cs typeface="Courier New" panose="02070309020205020404" pitchFamily="49" charset="0"/>
            </a:endParaRPr>
          </a:p>
        </p:txBody>
      </p:sp>
      <p:pic>
        <p:nvPicPr>
          <p:cNvPr id="4" name="Content Placeholder 4"/>
          <p:cNvPicPr>
            <a:picLocks noChangeAspect="1"/>
          </p:cNvPicPr>
          <p:nvPr/>
        </p:nvPicPr>
        <p:blipFill>
          <a:blip r:embed="rId2"/>
          <a:stretch>
            <a:fillRect/>
          </a:stretch>
        </p:blipFill>
        <p:spPr>
          <a:xfrm>
            <a:off x="4648200" y="1647658"/>
            <a:ext cx="4343399" cy="4531611"/>
          </a:xfrm>
          <a:prstGeom prst="rect">
            <a:avLst/>
          </a:prstGeom>
        </p:spPr>
      </p:pic>
      <p:sp>
        <p:nvSpPr>
          <p:cNvPr id="5" name="Rectangle 4"/>
          <p:cNvSpPr/>
          <p:nvPr/>
        </p:nvSpPr>
        <p:spPr>
          <a:xfrm>
            <a:off x="4719918" y="4991549"/>
            <a:ext cx="1282850" cy="355002"/>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7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Employees table</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CREATE TABLE Employees (</a:t>
            </a:r>
            <a:r>
              <a:rPr lang="en-US" sz="1600" dirty="0" err="1">
                <a:latin typeface="Courier New" panose="02070309020205020404" pitchFamily="49" charset="0"/>
                <a:cs typeface="Courier New" panose="02070309020205020404" pitchFamily="49" charset="0"/>
              </a:rPr>
              <a:t>empid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first string, last string)</a:t>
            </a:r>
          </a:p>
          <a:p>
            <a:pPr marL="0" indent="0">
              <a:buNone/>
            </a:pPr>
            <a:r>
              <a:rPr lang="en-US" sz="1600" dirty="0">
                <a:latin typeface="Courier New" panose="02070309020205020404" pitchFamily="49" charset="0"/>
                <a:cs typeface="Courier New" panose="02070309020205020404" pitchFamily="49" charset="0"/>
              </a:rPr>
              <a:t>ROW FORMAT DELIMITED</a:t>
            </a:r>
          </a:p>
          <a:p>
            <a:pPr marL="0" indent="0">
              <a:buNone/>
            </a:pPr>
            <a:r>
              <a:rPr lang="en-US" sz="1600" dirty="0">
                <a:latin typeface="Courier New" panose="02070309020205020404" pitchFamily="49" charset="0"/>
                <a:cs typeface="Courier New" panose="02070309020205020404" pitchFamily="49" charset="0"/>
              </a:rPr>
              <a:t>FIELDS TERMINATED BY ' '</a:t>
            </a:r>
          </a:p>
          <a:p>
            <a:pPr marL="0" indent="0">
              <a:buNone/>
            </a:pPr>
            <a:r>
              <a:rPr lang="en-US" sz="1600" dirty="0">
                <a:latin typeface="Courier New" panose="02070309020205020404" pitchFamily="49" charset="0"/>
                <a:cs typeface="Courier New" panose="02070309020205020404" pitchFamily="49" charset="0"/>
              </a:rPr>
              <a:t>LINES TERMINATED BY '\n';</a:t>
            </a:r>
          </a:p>
          <a:p>
            <a:endParaRPr lang="en-US" dirty="0"/>
          </a:p>
          <a:p>
            <a:endParaRPr lang="en-US" dirty="0"/>
          </a:p>
        </p:txBody>
      </p:sp>
      <p:pic>
        <p:nvPicPr>
          <p:cNvPr id="4" name="Picture 3"/>
          <p:cNvPicPr>
            <a:picLocks noChangeAspect="1"/>
          </p:cNvPicPr>
          <p:nvPr/>
        </p:nvPicPr>
        <p:blipFill>
          <a:blip r:embed="rId2"/>
          <a:stretch>
            <a:fillRect/>
          </a:stretch>
        </p:blipFill>
        <p:spPr>
          <a:xfrm>
            <a:off x="3810000" y="2057400"/>
            <a:ext cx="5105400" cy="4370528"/>
          </a:xfrm>
          <a:prstGeom prst="rect">
            <a:avLst/>
          </a:prstGeom>
        </p:spPr>
      </p:pic>
    </p:spTree>
    <p:extLst>
      <p:ext uri="{BB962C8B-B14F-4D97-AF65-F5344CB8AC3E}">
        <p14:creationId xmlns:p14="http://schemas.microsoft.com/office/powerpoint/2010/main" val="460200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 from HDFS into the table</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LOAD DATA INPATH '/demo/data/employees.txt' INTO TABLE employees;</a:t>
            </a:r>
            <a:endParaRPr lang="en-US" dirty="0"/>
          </a:p>
          <a:p>
            <a:endParaRPr lang="en-US" dirty="0"/>
          </a:p>
        </p:txBody>
      </p:sp>
      <p:pic>
        <p:nvPicPr>
          <p:cNvPr id="5" name="Picture 4"/>
          <p:cNvPicPr>
            <a:picLocks noChangeAspect="1"/>
          </p:cNvPicPr>
          <p:nvPr/>
        </p:nvPicPr>
        <p:blipFill>
          <a:blip r:embed="rId2"/>
          <a:stretch>
            <a:fillRect/>
          </a:stretch>
        </p:blipFill>
        <p:spPr>
          <a:xfrm>
            <a:off x="599818" y="1981200"/>
            <a:ext cx="8086982" cy="1664127"/>
          </a:xfrm>
          <a:prstGeom prst="rect">
            <a:avLst/>
          </a:prstGeom>
        </p:spPr>
      </p:pic>
      <p:sp>
        <p:nvSpPr>
          <p:cNvPr id="6" name="TextBox 5"/>
          <p:cNvSpPr txBox="1"/>
          <p:nvPr/>
        </p:nvSpPr>
        <p:spPr>
          <a:xfrm>
            <a:off x="914400" y="4025786"/>
            <a:ext cx="7446380" cy="646331"/>
          </a:xfrm>
          <a:prstGeom prst="rect">
            <a:avLst/>
          </a:prstGeom>
          <a:noFill/>
        </p:spPr>
        <p:txBody>
          <a:bodyPr wrap="square" rtlCol="0">
            <a:spAutoFit/>
          </a:bodyPr>
          <a:lstStyle/>
          <a:p>
            <a:r>
              <a:rPr lang="en-US" dirty="0"/>
              <a:t>HIVE distinguishes between managed and external tables. </a:t>
            </a:r>
            <a:br>
              <a:rPr lang="en-US" dirty="0"/>
            </a:br>
            <a:r>
              <a:rPr lang="en-US" dirty="0"/>
              <a:t>This is an example of a manage table, all the data is copied into HIVE</a:t>
            </a:r>
          </a:p>
        </p:txBody>
      </p:sp>
    </p:spTree>
    <p:extLst>
      <p:ext uri="{BB962C8B-B14F-4D97-AF65-F5344CB8AC3E}">
        <p14:creationId xmlns:p14="http://schemas.microsoft.com/office/powerpoint/2010/main" val="3096500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a:t>
            </a:r>
          </a:p>
        </p:txBody>
      </p:sp>
      <p:sp>
        <p:nvSpPr>
          <p:cNvPr id="3" name="Content Placeholder 2"/>
          <p:cNvSpPr>
            <a:spLocks noGrp="1"/>
          </p:cNvSpPr>
          <p:nvPr>
            <p:ph idx="1"/>
          </p:nvPr>
        </p:nvSpPr>
        <p:spPr/>
        <p:txBody>
          <a:bodyPr/>
          <a:lstStyle/>
          <a:p>
            <a:pPr marL="0" indent="0">
              <a:buNone/>
            </a:pPr>
            <a:r>
              <a:rPr lang="en-US" sz="1600" dirty="0">
                <a:latin typeface="Courier New" panose="02070309020205020404" pitchFamily="49" charset="0"/>
                <a:cs typeface="Courier New" panose="02070309020205020404" pitchFamily="49" charset="0"/>
              </a:rPr>
              <a:t>SELECT * FROM employees WHERE </a:t>
            </a:r>
            <a:r>
              <a:rPr lang="en-US" sz="1600" dirty="0" err="1">
                <a:latin typeface="Courier New" panose="02070309020205020404" pitchFamily="49" charset="0"/>
                <a:cs typeface="Courier New" panose="02070309020205020404" pitchFamily="49" charset="0"/>
              </a:rPr>
              <a:t>empid</a:t>
            </a:r>
            <a:r>
              <a:rPr lang="en-US" sz="1600" dirty="0">
                <a:latin typeface="Courier New" panose="02070309020205020404" pitchFamily="49" charset="0"/>
                <a:cs typeface="Courier New" panose="02070309020205020404" pitchFamily="49" charset="0"/>
              </a:rPr>
              <a:t> &gt; 2;</a:t>
            </a:r>
            <a:endParaRPr lang="en-US" dirty="0"/>
          </a:p>
          <a:p>
            <a:endParaRPr lang="en-US" dirty="0"/>
          </a:p>
        </p:txBody>
      </p:sp>
      <p:pic>
        <p:nvPicPr>
          <p:cNvPr id="4" name="Picture 3"/>
          <p:cNvPicPr>
            <a:picLocks noChangeAspect="1"/>
          </p:cNvPicPr>
          <p:nvPr/>
        </p:nvPicPr>
        <p:blipFill>
          <a:blip r:embed="rId2"/>
          <a:stretch>
            <a:fillRect/>
          </a:stretch>
        </p:blipFill>
        <p:spPr>
          <a:xfrm>
            <a:off x="1524000" y="2496541"/>
            <a:ext cx="5486400" cy="1531150"/>
          </a:xfrm>
          <a:prstGeom prst="rect">
            <a:avLst/>
          </a:prstGeom>
        </p:spPr>
      </p:pic>
    </p:spTree>
    <p:extLst>
      <p:ext uri="{BB962C8B-B14F-4D97-AF65-F5344CB8AC3E}">
        <p14:creationId xmlns:p14="http://schemas.microsoft.com/office/powerpoint/2010/main" val="992744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Ambari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1295400"/>
            <a:ext cx="8915400" cy="5176614"/>
          </a:xfrm>
          <a:prstGeom prst="rect">
            <a:avLst/>
          </a:prstGeom>
        </p:spPr>
      </p:pic>
      <p:pic>
        <p:nvPicPr>
          <p:cNvPr id="5" name="Picture 4"/>
          <p:cNvPicPr>
            <a:picLocks noChangeAspect="1"/>
          </p:cNvPicPr>
          <p:nvPr/>
        </p:nvPicPr>
        <p:blipFill>
          <a:blip r:embed="rId3"/>
          <a:stretch>
            <a:fillRect/>
          </a:stretch>
        </p:blipFill>
        <p:spPr>
          <a:xfrm>
            <a:off x="5638800" y="778878"/>
            <a:ext cx="3276600" cy="3183522"/>
          </a:xfrm>
          <a:prstGeom prst="rect">
            <a:avLst/>
          </a:prstGeom>
          <a:ln w="38100">
            <a:solidFill>
              <a:schemeClr val="accent1">
                <a:lumMod val="75000"/>
              </a:schemeClr>
            </a:solidFill>
          </a:ln>
        </p:spPr>
      </p:pic>
    </p:spTree>
    <p:extLst>
      <p:ext uri="{BB962C8B-B14F-4D97-AF65-F5344CB8AC3E}">
        <p14:creationId xmlns:p14="http://schemas.microsoft.com/office/powerpoint/2010/main" val="261708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01C0-A9B2-45E1-8E90-D634A4819EB3}"/>
              </a:ext>
            </a:extLst>
          </p:cNvPr>
          <p:cNvSpPr>
            <a:spLocks noGrp="1"/>
          </p:cNvSpPr>
          <p:nvPr>
            <p:ph type="title"/>
          </p:nvPr>
        </p:nvSpPr>
        <p:spPr/>
        <p:txBody>
          <a:bodyPr/>
          <a:lstStyle/>
          <a:p>
            <a:r>
              <a:rPr lang="en-US" dirty="0"/>
              <a:t>Learn How it Works</a:t>
            </a:r>
          </a:p>
        </p:txBody>
      </p:sp>
      <p:sp>
        <p:nvSpPr>
          <p:cNvPr id="3" name="Content Placeholder 2">
            <a:extLst>
              <a:ext uri="{FF2B5EF4-FFF2-40B4-BE49-F238E27FC236}">
                <a16:creationId xmlns:a16="http://schemas.microsoft.com/office/drawing/2014/main" id="{FE5745C5-8DB6-4AC1-9D6E-5EF62A451FDB}"/>
              </a:ext>
            </a:extLst>
          </p:cNvPr>
          <p:cNvSpPr>
            <a:spLocks noGrp="1"/>
          </p:cNvSpPr>
          <p:nvPr>
            <p:ph idx="1"/>
          </p:nvPr>
        </p:nvSpPr>
        <p:spPr>
          <a:xfrm>
            <a:off x="457200" y="1447800"/>
            <a:ext cx="8305800" cy="4897438"/>
          </a:xfrm>
        </p:spPr>
        <p:txBody>
          <a:bodyPr/>
          <a:lstStyle/>
          <a:p>
            <a:r>
              <a:rPr lang="en-US" dirty="0"/>
              <a:t>Were going to be going into some depth on some topics (We have limited time, must be selective)</a:t>
            </a:r>
          </a:p>
          <a:p>
            <a:pPr>
              <a:buFont typeface="Arial" panose="020B0604020202020204" pitchFamily="34" charset="0"/>
              <a:buChar char="•"/>
            </a:pPr>
            <a:r>
              <a:rPr lang="en-US" dirty="0"/>
              <a:t>Why the depth?</a:t>
            </a:r>
          </a:p>
          <a:p>
            <a:pPr lvl="2"/>
            <a:r>
              <a:rPr lang="en-US" dirty="0"/>
              <a:t>If a scanner gave you a result, how do you know if it’s a false positive?</a:t>
            </a:r>
          </a:p>
          <a:p>
            <a:pPr lvl="2"/>
            <a:r>
              <a:rPr lang="en-US" dirty="0"/>
              <a:t>How would you know if a scanner missed something?</a:t>
            </a:r>
          </a:p>
          <a:p>
            <a:pPr lvl="2"/>
            <a:r>
              <a:rPr lang="en-US" dirty="0"/>
              <a:t>How would you know if there is simply “more”?</a:t>
            </a:r>
          </a:p>
          <a:p>
            <a:pPr lvl="2"/>
            <a:r>
              <a:rPr lang="en-US" dirty="0"/>
              <a:t>How would you find new issues in old or new technology not seen before?</a:t>
            </a:r>
          </a:p>
          <a:p>
            <a:pPr lvl="2"/>
            <a:endParaRPr lang="en-US" dirty="0"/>
          </a:p>
          <a:p>
            <a:pPr marL="0" lvl="1" indent="0">
              <a:buNone/>
            </a:pPr>
            <a:r>
              <a:rPr lang="en-US" dirty="0"/>
              <a:t>Answer: Understanding the fundamental building blocks </a:t>
            </a:r>
          </a:p>
        </p:txBody>
      </p:sp>
    </p:spTree>
    <p:extLst>
      <p:ext uri="{BB962C8B-B14F-4D97-AF65-F5344CB8AC3E}">
        <p14:creationId xmlns:p14="http://schemas.microsoft.com/office/powerpoint/2010/main" val="1155153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Ambari</a:t>
            </a:r>
            <a:r>
              <a:rPr lang="en-US" dirty="0"/>
              <a:t> – Browsing HDFS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 y="1524001"/>
            <a:ext cx="9067799" cy="3886199"/>
          </a:xfrm>
          <a:prstGeom prst="rect">
            <a:avLst/>
          </a:prstGeom>
        </p:spPr>
      </p:pic>
    </p:spTree>
    <p:extLst>
      <p:ext uri="{BB962C8B-B14F-4D97-AF65-F5344CB8AC3E}">
        <p14:creationId xmlns:p14="http://schemas.microsoft.com/office/powerpoint/2010/main" val="2842975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Ambari</a:t>
            </a:r>
            <a:r>
              <a:rPr lang="en-US" dirty="0"/>
              <a:t> – HIVE </a:t>
            </a:r>
          </a:p>
        </p:txBody>
      </p:sp>
      <p:pic>
        <p:nvPicPr>
          <p:cNvPr id="5" name="Content Placeholder 4"/>
          <p:cNvPicPr>
            <a:picLocks noGrp="1" noChangeAspect="1"/>
          </p:cNvPicPr>
          <p:nvPr>
            <p:ph idx="1"/>
          </p:nvPr>
        </p:nvPicPr>
        <p:blipFill>
          <a:blip r:embed="rId2"/>
          <a:stretch>
            <a:fillRect/>
          </a:stretch>
        </p:blipFill>
        <p:spPr>
          <a:xfrm>
            <a:off x="61784" y="1295400"/>
            <a:ext cx="9067800" cy="6511412"/>
          </a:xfrm>
          <a:prstGeom prst="rect">
            <a:avLst/>
          </a:prstGeom>
        </p:spPr>
      </p:pic>
    </p:spTree>
    <p:extLst>
      <p:ext uri="{BB962C8B-B14F-4D97-AF65-F5344CB8AC3E}">
        <p14:creationId xmlns:p14="http://schemas.microsoft.com/office/powerpoint/2010/main" val="1350242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a:t>
            </a:r>
          </a:p>
        </p:txBody>
      </p:sp>
      <p:pic>
        <p:nvPicPr>
          <p:cNvPr id="819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209800"/>
            <a:ext cx="134787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54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 The Data Operating System</a:t>
            </a:r>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5181600" y="6353485"/>
            <a:ext cx="3793602" cy="338554"/>
          </a:xfrm>
          <a:prstGeom prst="rect">
            <a:avLst/>
          </a:prstGeom>
          <a:noFill/>
        </p:spPr>
        <p:txBody>
          <a:bodyPr wrap="square" rtlCol="0">
            <a:spAutoFit/>
          </a:bodyPr>
          <a:lstStyle/>
          <a:p>
            <a:r>
              <a:rPr lang="en-US" sz="1600" dirty="0">
                <a:hlinkClick r:id="rId2"/>
              </a:rPr>
              <a:t>http://hortonworks.com/hadoop/yarn/</a:t>
            </a:r>
            <a:r>
              <a:rPr lang="en-US" sz="1600" dirty="0"/>
              <a:t> </a:t>
            </a:r>
          </a:p>
        </p:txBody>
      </p:sp>
      <p:pic>
        <p:nvPicPr>
          <p:cNvPr id="1026" name="Picture 2" descr="YARN Application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39143"/>
            <a:ext cx="7467600" cy="45693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90600" y="2212682"/>
            <a:ext cx="772610" cy="1721432"/>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19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p:txBody>
          <a:bodyPr>
            <a:normAutofit/>
          </a:bodyPr>
          <a:lstStyle/>
          <a:p>
            <a:pPr lvl="1"/>
            <a:r>
              <a:rPr lang="en-US" sz="2800" dirty="0"/>
              <a:t>Initially developed at Yahoo!</a:t>
            </a:r>
          </a:p>
          <a:p>
            <a:pPr lvl="1"/>
            <a:r>
              <a:rPr lang="en-US" sz="2800" b="1" dirty="0"/>
              <a:t>Purpose</a:t>
            </a:r>
            <a:r>
              <a:rPr lang="en-US" sz="2800" dirty="0"/>
              <a:t>: Spend </a:t>
            </a:r>
            <a:r>
              <a:rPr lang="en-US" sz="2800" i="1" u="sng" dirty="0"/>
              <a:t>less time writing complex programs</a:t>
            </a:r>
            <a:r>
              <a:rPr lang="en-US" sz="2800" dirty="0"/>
              <a:t>, spend more time actually analyzing data.</a:t>
            </a:r>
          </a:p>
          <a:p>
            <a:pPr lvl="1"/>
            <a:r>
              <a:rPr lang="en-US" sz="2800" dirty="0"/>
              <a:t>Pig is meant to handle any kind of data</a:t>
            </a:r>
          </a:p>
          <a:p>
            <a:pPr lvl="1"/>
            <a:endParaRPr lang="en-US" sz="2800" dirty="0"/>
          </a:p>
          <a:p>
            <a:pPr marL="0" lvl="1" indent="0">
              <a:buNone/>
            </a:pPr>
            <a:endParaRPr lang="en-US" sz="2800" dirty="0"/>
          </a:p>
          <a:p>
            <a:pPr marL="0" lvl="1" indent="0">
              <a:buNone/>
            </a:pPr>
            <a:endParaRPr lang="en-US" sz="2800" dirty="0"/>
          </a:p>
          <a:p>
            <a:pPr lvl="1"/>
            <a:r>
              <a:rPr lang="en-US" sz="2800" dirty="0"/>
              <a:t>The framework will take care of various details for you.</a:t>
            </a:r>
          </a:p>
          <a:p>
            <a:pPr marL="0" indent="0">
              <a:buNone/>
            </a:pPr>
            <a:endParaRPr lang="en-US" dirty="0"/>
          </a:p>
        </p:txBody>
      </p:sp>
      <p:pic>
        <p:nvPicPr>
          <p:cNvPr id="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Jason\AppData\Local\Temp\SNAGHTML2f173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8229600" cy="175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4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p:txBody>
          <a:bodyPr>
            <a:normAutofit/>
          </a:bodyPr>
          <a:lstStyle/>
          <a:p>
            <a:pPr marL="0" indent="0">
              <a:buNone/>
            </a:pPr>
            <a:r>
              <a:rPr lang="en-US" sz="2400" dirty="0"/>
              <a:t>“</a:t>
            </a:r>
            <a:r>
              <a:rPr lang="en-US" sz="2400" b="1" dirty="0"/>
              <a:t>Apache Pig</a:t>
            </a:r>
            <a:r>
              <a:rPr lang="en-US" sz="2400" dirty="0"/>
              <a:t> is a platform for analyzing large data sets.”</a:t>
            </a:r>
          </a:p>
          <a:p>
            <a:pPr marL="0" indent="0">
              <a:buNone/>
            </a:pPr>
            <a:r>
              <a:rPr lang="en-US" sz="2400" dirty="0">
                <a:hlinkClick r:id="rId2"/>
              </a:rPr>
              <a:t>https://pig.apache.org/about.html#status</a:t>
            </a:r>
            <a:r>
              <a:rPr lang="en-US" sz="2400" dirty="0"/>
              <a:t> </a:t>
            </a:r>
            <a:br>
              <a:rPr lang="en-US" sz="2400" dirty="0"/>
            </a:br>
            <a:endParaRPr lang="en-US" sz="2400" dirty="0"/>
          </a:p>
          <a:p>
            <a:pPr marL="0" indent="0">
              <a:buNone/>
            </a:pPr>
            <a:r>
              <a:rPr lang="en-US" dirty="0"/>
              <a:t>Consists of 2 parts</a:t>
            </a:r>
          </a:p>
          <a:p>
            <a:pPr marL="514350" indent="-514350">
              <a:buFont typeface="+mj-lt"/>
              <a:buAutoNum type="arabicPeriod"/>
            </a:pPr>
            <a:r>
              <a:rPr lang="en-US" dirty="0" err="1"/>
              <a:t>PigLatin</a:t>
            </a:r>
            <a:r>
              <a:rPr lang="en-US" dirty="0"/>
              <a:t> Language</a:t>
            </a:r>
          </a:p>
          <a:p>
            <a:pPr marL="514350" indent="-514350">
              <a:buFont typeface="+mj-lt"/>
              <a:buAutoNum type="arabicPeriod"/>
            </a:pPr>
            <a:r>
              <a:rPr lang="en-US" dirty="0"/>
              <a:t>Runtime Environment</a:t>
            </a:r>
          </a:p>
        </p:txBody>
      </p:sp>
      <p:pic>
        <p:nvPicPr>
          <p:cNvPr id="4" name="Picture 2" descr="P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381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p:txBody>
          <a:bodyPr>
            <a:normAutofit/>
          </a:bodyPr>
          <a:lstStyle/>
          <a:p>
            <a:pPr marL="0" indent="0"/>
            <a:r>
              <a:rPr lang="en-US" b="1" dirty="0" err="1"/>
              <a:t>PigLatin</a:t>
            </a:r>
            <a:r>
              <a:rPr lang="en-US" b="1" dirty="0"/>
              <a:t> Language</a:t>
            </a:r>
          </a:p>
          <a:p>
            <a:pPr marL="0" indent="0">
              <a:buNone/>
            </a:pPr>
            <a:r>
              <a:rPr lang="en-US" dirty="0"/>
              <a:t>“Pig's language, Pig Latin, is a simple query algebra that </a:t>
            </a:r>
            <a:r>
              <a:rPr lang="en-US" b="1" dirty="0"/>
              <a:t>lets you express data transformations </a:t>
            </a:r>
            <a:r>
              <a:rPr lang="en-US" dirty="0"/>
              <a:t>such as merging data sets, filtering them, and applying functions to records or groups of records”</a:t>
            </a:r>
            <a:r>
              <a:rPr lang="en-US" sz="1500" dirty="0"/>
              <a:t> (</a:t>
            </a:r>
            <a:r>
              <a:rPr lang="en-US" sz="1500" dirty="0">
                <a:hlinkClick r:id="rId2"/>
              </a:rPr>
              <a:t>https://pig.apache.org/about.html#status</a:t>
            </a:r>
            <a:r>
              <a:rPr lang="en-US" sz="1500" dirty="0"/>
              <a:t>)</a:t>
            </a:r>
            <a:br>
              <a:rPr lang="en-US" sz="1500" dirty="0"/>
            </a:br>
            <a:endParaRPr lang="en-US" sz="1500" u="sng" dirty="0"/>
          </a:p>
          <a:p>
            <a:pPr lvl="1"/>
            <a:r>
              <a:rPr lang="en-US" dirty="0"/>
              <a:t>The first step in a Pig program is to </a:t>
            </a:r>
            <a:r>
              <a:rPr lang="en-US" b="1" dirty="0"/>
              <a:t>LOAD</a:t>
            </a:r>
            <a:r>
              <a:rPr lang="en-US" dirty="0"/>
              <a:t> the data you want to manipulate from HDFS.</a:t>
            </a:r>
          </a:p>
          <a:p>
            <a:pPr lvl="1"/>
            <a:r>
              <a:rPr lang="en-US" dirty="0"/>
              <a:t>Then you run the data through a set of </a:t>
            </a:r>
            <a:r>
              <a:rPr lang="en-US" b="1" dirty="0"/>
              <a:t>transformations</a:t>
            </a:r>
            <a:r>
              <a:rPr lang="en-US" dirty="0"/>
              <a:t> (which, under the covers, are translated into a set of mapper and reducer tasks).</a:t>
            </a:r>
          </a:p>
          <a:p>
            <a:pPr lvl="1"/>
            <a:r>
              <a:rPr lang="en-US" dirty="0"/>
              <a:t>Finally, you </a:t>
            </a:r>
            <a:r>
              <a:rPr lang="en-US" b="1" dirty="0"/>
              <a:t>DUMP</a:t>
            </a:r>
            <a:r>
              <a:rPr lang="en-US" dirty="0"/>
              <a:t> the data to the screen or you </a:t>
            </a:r>
            <a:r>
              <a:rPr lang="en-US" b="1" dirty="0"/>
              <a:t>STORE</a:t>
            </a:r>
            <a:r>
              <a:rPr lang="en-US" dirty="0"/>
              <a:t> the results in a file somewhere.</a:t>
            </a:r>
          </a:p>
          <a:p>
            <a:pPr marL="0" indent="0">
              <a:buNone/>
            </a:pPr>
            <a:endParaRPr lang="en-US" dirty="0"/>
          </a:p>
        </p:txBody>
      </p:sp>
      <p:pic>
        <p:nvPicPr>
          <p:cNvPr id="4" name="Picture 2" descr="P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6373039"/>
            <a:ext cx="7467600" cy="276999"/>
          </a:xfrm>
          <a:prstGeom prst="rect">
            <a:avLst/>
          </a:prstGeom>
          <a:noFill/>
        </p:spPr>
        <p:txBody>
          <a:bodyPr wrap="square" rtlCol="0">
            <a:spAutoFit/>
          </a:bodyPr>
          <a:lstStyle/>
          <a:p>
            <a:r>
              <a:rPr lang="en-US" sz="1200" dirty="0">
                <a:hlinkClick r:id="rId4"/>
              </a:rPr>
              <a:t>https://www-01.ibm.com/software/data/infosphere/hadoop/pig/</a:t>
            </a:r>
            <a:r>
              <a:rPr lang="en-US" sz="1200" dirty="0"/>
              <a:t> </a:t>
            </a:r>
          </a:p>
        </p:txBody>
      </p:sp>
    </p:spTree>
    <p:extLst>
      <p:ext uri="{BB962C8B-B14F-4D97-AF65-F5344CB8AC3E}">
        <p14:creationId xmlns:p14="http://schemas.microsoft.com/office/powerpoint/2010/main" val="3545787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a:xfrm>
            <a:off x="457200" y="1547018"/>
            <a:ext cx="8229600" cy="4525963"/>
          </a:xfrm>
        </p:spPr>
        <p:txBody>
          <a:bodyPr>
            <a:normAutofit/>
          </a:bodyPr>
          <a:lstStyle/>
          <a:p>
            <a:pPr marL="0" indent="0"/>
            <a:r>
              <a:rPr lang="en-US" b="1" dirty="0" err="1"/>
              <a:t>PigLatin</a:t>
            </a:r>
            <a:r>
              <a:rPr lang="en-US" b="1" dirty="0"/>
              <a:t> Language</a:t>
            </a:r>
          </a:p>
          <a:p>
            <a:pPr marL="0" indent="0">
              <a:buNone/>
            </a:pPr>
            <a:r>
              <a:rPr lang="en-US" dirty="0"/>
              <a:t>Sample Code:</a:t>
            </a:r>
          </a:p>
          <a:p>
            <a:pPr marL="0" indent="0">
              <a:buNone/>
            </a:pPr>
            <a:endParaRPr lang="en-US" dirty="0"/>
          </a:p>
        </p:txBody>
      </p:sp>
      <p:pic>
        <p:nvPicPr>
          <p:cNvPr id="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38" y="2209800"/>
            <a:ext cx="6932613"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38" y="4039333"/>
            <a:ext cx="1107127" cy="171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2369" y="3665039"/>
            <a:ext cx="1828800" cy="338554"/>
          </a:xfrm>
          <a:prstGeom prst="rect">
            <a:avLst/>
          </a:prstGeom>
          <a:noFill/>
        </p:spPr>
        <p:txBody>
          <a:bodyPr wrap="square" rtlCol="0">
            <a:spAutoFit/>
          </a:bodyPr>
          <a:lstStyle/>
          <a:p>
            <a:r>
              <a:rPr lang="en-US" sz="1600" dirty="0"/>
              <a:t>Output:</a:t>
            </a:r>
          </a:p>
        </p:txBody>
      </p:sp>
    </p:spTree>
    <p:extLst>
      <p:ext uri="{BB962C8B-B14F-4D97-AF65-F5344CB8AC3E}">
        <p14:creationId xmlns:p14="http://schemas.microsoft.com/office/powerpoint/2010/main" val="2249946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a:xfrm>
            <a:off x="457200" y="1547018"/>
            <a:ext cx="8229600" cy="4525963"/>
          </a:xfrm>
        </p:spPr>
        <p:txBody>
          <a:bodyPr>
            <a:normAutofit/>
          </a:bodyPr>
          <a:lstStyle/>
          <a:p>
            <a:pPr marL="0" indent="0"/>
            <a:r>
              <a:rPr lang="en-US" b="1" dirty="0" err="1"/>
              <a:t>PigLatin</a:t>
            </a:r>
            <a:r>
              <a:rPr lang="en-US" b="1" dirty="0"/>
              <a:t> Language</a:t>
            </a:r>
          </a:p>
          <a:p>
            <a:pPr marL="0" indent="0">
              <a:buNone/>
            </a:pPr>
            <a:r>
              <a:rPr lang="en-US" dirty="0"/>
              <a:t>Sample Code </a:t>
            </a:r>
            <a:r>
              <a:rPr lang="en-US" i="1" dirty="0"/>
              <a:t>Explained</a:t>
            </a:r>
            <a:r>
              <a:rPr lang="en-US" dirty="0"/>
              <a:t>:</a:t>
            </a:r>
          </a:p>
          <a:p>
            <a:pPr marL="0" indent="0">
              <a:buNone/>
            </a:pPr>
            <a:r>
              <a:rPr lang="en-US" dirty="0"/>
              <a:t>Remember: Load, Transform, Dump/Store</a:t>
            </a:r>
          </a:p>
        </p:txBody>
      </p:sp>
      <p:pic>
        <p:nvPicPr>
          <p:cNvPr id="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Jason\AppData\Local\Temp\SNAGHTML3145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38" y="2590800"/>
            <a:ext cx="711517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776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a:xfrm>
            <a:off x="457200" y="1547018"/>
            <a:ext cx="8229600" cy="4525963"/>
          </a:xfrm>
        </p:spPr>
        <p:txBody>
          <a:bodyPr>
            <a:normAutofit/>
          </a:bodyPr>
          <a:lstStyle/>
          <a:p>
            <a:pPr marL="0" indent="0"/>
            <a:r>
              <a:rPr lang="en-US" b="1" dirty="0"/>
              <a:t>Runtime Environment</a:t>
            </a:r>
          </a:p>
          <a:p>
            <a:pPr marL="0" indent="0">
              <a:buNone/>
            </a:pPr>
            <a:r>
              <a:rPr lang="en-US" dirty="0"/>
              <a:t>A runtime environment is essentially everything needed to execute a program. This includes libraries, resources, structures, settings, etc.</a:t>
            </a:r>
          </a:p>
          <a:p>
            <a:pPr marL="0" indent="0">
              <a:buNone/>
            </a:pPr>
            <a:r>
              <a:rPr lang="en-US" dirty="0"/>
              <a:t>E.g. To run a java program you need to install the JRE, or to watch flash you need to install flash. </a:t>
            </a:r>
          </a:p>
          <a:p>
            <a:pPr marL="0" indent="0">
              <a:buNone/>
            </a:pPr>
            <a:endParaRPr lang="en-US" dirty="0"/>
          </a:p>
          <a:p>
            <a:pPr marL="0" indent="0">
              <a:buNone/>
            </a:pPr>
            <a:r>
              <a:rPr lang="en-US" dirty="0"/>
              <a:t>Pig Additionally supports</a:t>
            </a:r>
          </a:p>
          <a:p>
            <a:pPr marL="171450" lvl="1" indent="-285750"/>
            <a:r>
              <a:rPr lang="en-US" dirty="0"/>
              <a:t>Java</a:t>
            </a:r>
          </a:p>
          <a:p>
            <a:pPr marL="171450" lvl="1" indent="-285750"/>
            <a:r>
              <a:rPr lang="en-US" dirty="0" err="1"/>
              <a:t>Jython</a:t>
            </a:r>
            <a:endParaRPr lang="en-US" dirty="0"/>
          </a:p>
          <a:p>
            <a:pPr marL="171450" lvl="1" indent="-285750"/>
            <a:r>
              <a:rPr lang="en-US" dirty="0"/>
              <a:t>Python</a:t>
            </a:r>
          </a:p>
          <a:p>
            <a:pPr marL="171450" lvl="1" indent="-285750"/>
            <a:r>
              <a:rPr lang="en-US" dirty="0"/>
              <a:t>JavaScript</a:t>
            </a:r>
          </a:p>
          <a:p>
            <a:pPr marL="171450" lvl="1" indent="-285750"/>
            <a:r>
              <a:rPr lang="en-US" dirty="0"/>
              <a:t>Ruby</a:t>
            </a:r>
          </a:p>
          <a:p>
            <a:pPr marL="171450" lvl="1" indent="-285750"/>
            <a:r>
              <a:rPr lang="en-US" dirty="0"/>
              <a:t>Groovy</a:t>
            </a:r>
            <a:endParaRPr lang="en-US" sz="2400" dirty="0"/>
          </a:p>
        </p:txBody>
      </p:sp>
      <p:pic>
        <p:nvPicPr>
          <p:cNvPr id="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64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65E5-F414-432B-9060-4DDEF1C4B757}"/>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49394D62-B673-4E4D-B45F-4434497E0726}"/>
              </a:ext>
            </a:extLst>
          </p:cNvPr>
          <p:cNvSpPr>
            <a:spLocks noGrp="1"/>
          </p:cNvSpPr>
          <p:nvPr>
            <p:ph idx="1"/>
          </p:nvPr>
        </p:nvSpPr>
        <p:spPr/>
        <p:txBody>
          <a:bodyPr/>
          <a:lstStyle/>
          <a:p>
            <a:r>
              <a:rPr lang="en-US" dirty="0"/>
              <a:t>Again this isn’t about the specific technology, but the concepts. </a:t>
            </a:r>
          </a:p>
          <a:p>
            <a:pPr>
              <a:buFontTx/>
              <a:buChar char="-"/>
            </a:pPr>
            <a:r>
              <a:rPr lang="en-US" dirty="0"/>
              <a:t>Goal: Analyze the security of various technology down the road</a:t>
            </a:r>
          </a:p>
          <a:p>
            <a:pPr>
              <a:buFontTx/>
              <a:buChar char="-"/>
            </a:pPr>
            <a:r>
              <a:rPr lang="en-US" dirty="0"/>
              <a:t>Prerequisite: Understand concepts in Hadoop that other technology builds on</a:t>
            </a:r>
          </a:p>
          <a:p>
            <a:pPr>
              <a:buFontTx/>
              <a:buChar char="-"/>
            </a:pPr>
            <a:r>
              <a:rPr lang="en-US" dirty="0"/>
              <a:t>Pre-Prerequisite: How does Hadoop work?</a:t>
            </a:r>
          </a:p>
          <a:p>
            <a:pPr>
              <a:buFontTx/>
              <a:buChar char="-"/>
            </a:pPr>
            <a:r>
              <a:rPr lang="en-US" dirty="0"/>
              <a:t>Pre-Pre-Prerequisite: What concepts did Hadoop originate from?</a:t>
            </a:r>
          </a:p>
          <a:p>
            <a:endParaRPr lang="en-US" dirty="0"/>
          </a:p>
          <a:p>
            <a:r>
              <a:rPr lang="en-US" dirty="0"/>
              <a:t>Common entry level interview question for </a:t>
            </a:r>
            <a:r>
              <a:rPr lang="en-US" dirty="0" err="1"/>
              <a:t>pentesting</a:t>
            </a:r>
            <a:r>
              <a:rPr lang="en-US" dirty="0"/>
              <a:t> roles </a:t>
            </a:r>
            <a:br>
              <a:rPr lang="en-US" dirty="0"/>
            </a:br>
            <a:r>
              <a:rPr lang="en-US" dirty="0"/>
              <a:t>“What happens when you type in an address in your URL bar and visit a website?”</a:t>
            </a:r>
          </a:p>
          <a:p>
            <a:endParaRPr lang="en-US" dirty="0"/>
          </a:p>
        </p:txBody>
      </p:sp>
      <p:pic>
        <p:nvPicPr>
          <p:cNvPr id="5" name="Picture 4">
            <a:extLst>
              <a:ext uri="{FF2B5EF4-FFF2-40B4-BE49-F238E27FC236}">
                <a16:creationId xmlns:a16="http://schemas.microsoft.com/office/drawing/2014/main" id="{4FAA9AD9-FD07-4673-AE16-C7E38ADA0F77}"/>
              </a:ext>
            </a:extLst>
          </p:cNvPr>
          <p:cNvPicPr>
            <a:picLocks noChangeAspect="1"/>
          </p:cNvPicPr>
          <p:nvPr/>
        </p:nvPicPr>
        <p:blipFill>
          <a:blip r:embed="rId3"/>
          <a:stretch>
            <a:fillRect/>
          </a:stretch>
        </p:blipFill>
        <p:spPr>
          <a:xfrm>
            <a:off x="533400" y="3869886"/>
            <a:ext cx="7844161" cy="1496744"/>
          </a:xfrm>
          <a:prstGeom prst="rect">
            <a:avLst/>
          </a:prstGeom>
        </p:spPr>
      </p:pic>
    </p:spTree>
    <p:extLst>
      <p:ext uri="{BB962C8B-B14F-4D97-AF65-F5344CB8AC3E}">
        <p14:creationId xmlns:p14="http://schemas.microsoft.com/office/powerpoint/2010/main" val="1048548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a:xfrm>
            <a:off x="457200" y="1547018"/>
            <a:ext cx="8229600" cy="4525963"/>
          </a:xfrm>
        </p:spPr>
        <p:txBody>
          <a:bodyPr>
            <a:normAutofit/>
          </a:bodyPr>
          <a:lstStyle/>
          <a:p>
            <a:pPr marL="0" indent="0">
              <a:buNone/>
            </a:pPr>
            <a:r>
              <a:rPr lang="en-US" dirty="0"/>
              <a:t>Together what does it mean?</a:t>
            </a:r>
          </a:p>
          <a:p>
            <a:pPr marL="0" indent="0">
              <a:buNone/>
            </a:pPr>
            <a:endParaRPr lang="en-US" dirty="0"/>
          </a:p>
          <a:p>
            <a:pPr marL="0" indent="0">
              <a:buNone/>
            </a:pPr>
            <a:r>
              <a:rPr lang="en-US" dirty="0"/>
              <a:t>(Language + Runtime) = Write simple scripts to do powerful data things. Pig will take care of details for you in the background.</a:t>
            </a:r>
          </a:p>
          <a:p>
            <a:pPr marL="0" indent="0">
              <a:buNone/>
            </a:pPr>
            <a:endParaRPr lang="en-US" dirty="0"/>
          </a:p>
          <a:p>
            <a:pPr marL="0" indent="0">
              <a:buNone/>
            </a:pPr>
            <a:r>
              <a:rPr lang="en-US" sz="2000" i="1" dirty="0"/>
              <a:t>Reiterating… </a:t>
            </a:r>
            <a:br>
              <a:rPr lang="en-US" b="1" dirty="0"/>
            </a:br>
            <a:r>
              <a:rPr lang="en-US" b="1" dirty="0"/>
              <a:t>Purpose</a:t>
            </a:r>
            <a:r>
              <a:rPr lang="en-US" dirty="0"/>
              <a:t>: Spend </a:t>
            </a:r>
            <a:r>
              <a:rPr lang="en-US" i="1" u="sng" dirty="0"/>
              <a:t>less time writing complex programs</a:t>
            </a:r>
            <a:r>
              <a:rPr lang="en-US" dirty="0"/>
              <a:t>, spend more time actually analyzing data.</a:t>
            </a:r>
          </a:p>
        </p:txBody>
      </p:sp>
      <p:pic>
        <p:nvPicPr>
          <p:cNvPr id="4"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
            <a:ext cx="75481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082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Virtual Environment</a:t>
            </a:r>
          </a:p>
        </p:txBody>
      </p:sp>
      <p:sp>
        <p:nvSpPr>
          <p:cNvPr id="4" name="Content Placeholder 3">
            <a:extLst>
              <a:ext uri="{FF2B5EF4-FFF2-40B4-BE49-F238E27FC236}">
                <a16:creationId xmlns:a16="http://schemas.microsoft.com/office/drawing/2014/main" id="{AD107CF8-7ACA-4882-901E-515EF9916615}"/>
              </a:ext>
            </a:extLst>
          </p:cNvPr>
          <p:cNvSpPr>
            <a:spLocks noGrp="1"/>
          </p:cNvSpPr>
          <p:nvPr>
            <p:ph idx="1"/>
          </p:nvPr>
        </p:nvSpPr>
        <p:spPr/>
        <p:txBody>
          <a:bodyPr/>
          <a:lstStyle/>
          <a:p>
            <a:pPr lvl="1"/>
            <a:r>
              <a:rPr lang="en-US" dirty="0"/>
              <a:t>Virtual Environment through VMWare</a:t>
            </a:r>
          </a:p>
          <a:p>
            <a:pPr lvl="1"/>
            <a:r>
              <a:rPr lang="en-US" dirty="0"/>
              <a:t>Accessing Ambari</a:t>
            </a:r>
          </a:p>
          <a:p>
            <a:pPr lvl="1"/>
            <a:r>
              <a:rPr lang="en-US" dirty="0"/>
              <a:t>VPN Connectivity</a:t>
            </a:r>
          </a:p>
        </p:txBody>
      </p:sp>
    </p:spTree>
    <p:extLst>
      <p:ext uri="{BB962C8B-B14F-4D97-AF65-F5344CB8AC3E}">
        <p14:creationId xmlns:p14="http://schemas.microsoft.com/office/powerpoint/2010/main" val="2029757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Time</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45339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6DD9-4B6F-40F9-9F44-C8FA3DB3093D}"/>
              </a:ext>
            </a:extLst>
          </p:cNvPr>
          <p:cNvSpPr>
            <a:spLocks noGrp="1"/>
          </p:cNvSpPr>
          <p:nvPr>
            <p:ph type="title"/>
          </p:nvPr>
        </p:nvSpPr>
        <p:spPr/>
        <p:txBody>
          <a:bodyPr/>
          <a:lstStyle/>
          <a:p>
            <a:r>
              <a:rPr lang="en-US" dirty="0"/>
              <a:t>Hint</a:t>
            </a:r>
          </a:p>
        </p:txBody>
      </p:sp>
      <p:sp>
        <p:nvSpPr>
          <p:cNvPr id="3" name="Content Placeholder 2">
            <a:extLst>
              <a:ext uri="{FF2B5EF4-FFF2-40B4-BE49-F238E27FC236}">
                <a16:creationId xmlns:a16="http://schemas.microsoft.com/office/drawing/2014/main" id="{7EE408C5-F289-466C-A95E-0FE47F7FC0C6}"/>
              </a:ext>
            </a:extLst>
          </p:cNvPr>
          <p:cNvSpPr>
            <a:spLocks noGrp="1"/>
          </p:cNvSpPr>
          <p:nvPr>
            <p:ph idx="1"/>
          </p:nvPr>
        </p:nvSpPr>
        <p:spPr/>
        <p:txBody>
          <a:bodyPr/>
          <a:lstStyle/>
          <a:p>
            <a:r>
              <a:rPr lang="en-US" dirty="0"/>
              <a:t>What we are talking about will be in your homework</a:t>
            </a:r>
          </a:p>
          <a:p>
            <a:pPr>
              <a:buFont typeface="Arial" panose="020B0604020202020204" pitchFamily="34" charset="0"/>
              <a:buChar char="•"/>
            </a:pPr>
            <a:r>
              <a:rPr lang="en-US" dirty="0"/>
              <a:t>If its unclear ask questions</a:t>
            </a:r>
          </a:p>
          <a:p>
            <a:pPr>
              <a:buFont typeface="Arial" panose="020B0604020202020204" pitchFamily="34" charset="0"/>
              <a:buChar char="•"/>
            </a:pPr>
            <a:r>
              <a:rPr lang="en-US" dirty="0"/>
              <a:t>If you are curious ask questions</a:t>
            </a:r>
          </a:p>
          <a:p>
            <a:r>
              <a:rPr lang="en-US" i="1" dirty="0"/>
              <a:t>Seriously, if you don’t understand the next couple slides in particular your homework will be hard at best.</a:t>
            </a:r>
          </a:p>
          <a:p>
            <a:endParaRPr lang="en-US" i="1"/>
          </a:p>
          <a:p>
            <a:r>
              <a:rPr lang="en-US" i="1"/>
              <a:t>Ask </a:t>
            </a:r>
            <a:r>
              <a:rPr lang="en-US" i="1" dirty="0"/>
              <a:t>questions to the point where you could feel comfortable describing it to someone else. </a:t>
            </a:r>
          </a:p>
          <a:p>
            <a:endParaRPr lang="en-US" i="1" dirty="0"/>
          </a:p>
          <a:p>
            <a:r>
              <a:rPr lang="en-US" i="1" dirty="0"/>
              <a:t>For example if the word “protocol” comes up and you don’t understand, don’t glaze over it. Ask.</a:t>
            </a:r>
          </a:p>
        </p:txBody>
      </p:sp>
    </p:spTree>
    <p:extLst>
      <p:ext uri="{BB962C8B-B14F-4D97-AF65-F5344CB8AC3E}">
        <p14:creationId xmlns:p14="http://schemas.microsoft.com/office/powerpoint/2010/main" val="165649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70D0-1B1D-41AF-871C-C79A3CCBD094}"/>
              </a:ext>
            </a:extLst>
          </p:cNvPr>
          <p:cNvSpPr>
            <a:spLocks noGrp="1"/>
          </p:cNvSpPr>
          <p:nvPr>
            <p:ph type="title"/>
          </p:nvPr>
        </p:nvSpPr>
        <p:spPr/>
        <p:txBody>
          <a:bodyPr/>
          <a:lstStyle/>
          <a:p>
            <a:r>
              <a:rPr lang="en-US" dirty="0"/>
              <a:t>Revisit fundamentals</a:t>
            </a:r>
          </a:p>
        </p:txBody>
      </p:sp>
      <p:graphicFrame>
        <p:nvGraphicFramePr>
          <p:cNvPr id="5" name="Table 5">
            <a:extLst>
              <a:ext uri="{FF2B5EF4-FFF2-40B4-BE49-F238E27FC236}">
                <a16:creationId xmlns:a16="http://schemas.microsoft.com/office/drawing/2014/main" id="{2C51DB33-F624-4087-BC97-34DF8D4D687D}"/>
              </a:ext>
            </a:extLst>
          </p:cNvPr>
          <p:cNvGraphicFramePr>
            <a:graphicFrameLocks noGrp="1"/>
          </p:cNvGraphicFramePr>
          <p:nvPr>
            <p:ph idx="1"/>
            <p:extLst>
              <p:ext uri="{D42A27DB-BD31-4B8C-83A1-F6EECF244321}">
                <p14:modId xmlns:p14="http://schemas.microsoft.com/office/powerpoint/2010/main" val="820215049"/>
              </p:ext>
            </p:extLst>
          </p:nvPr>
        </p:nvGraphicFramePr>
        <p:xfrm>
          <a:off x="457200" y="1143000"/>
          <a:ext cx="8229600" cy="50647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906766563"/>
                    </a:ext>
                  </a:extLst>
                </a:gridCol>
                <a:gridCol w="5943600">
                  <a:extLst>
                    <a:ext uri="{9D8B030D-6E8A-4147-A177-3AD203B41FA5}">
                      <a16:colId xmlns:a16="http://schemas.microsoft.com/office/drawing/2014/main" val="645237887"/>
                    </a:ext>
                  </a:extLst>
                </a:gridCol>
              </a:tblGrid>
              <a:tr h="370840">
                <a:tc>
                  <a:txBody>
                    <a:bodyPr/>
                    <a:lstStyle/>
                    <a:p>
                      <a:r>
                        <a:rPr lang="en-US" dirty="0"/>
                        <a:t>Layer</a:t>
                      </a:r>
                    </a:p>
                  </a:txBody>
                  <a:tcPr/>
                </a:tc>
                <a:tc>
                  <a:txBody>
                    <a:bodyPr/>
                    <a:lstStyle/>
                    <a:p>
                      <a:r>
                        <a:rPr lang="en-US" dirty="0"/>
                        <a:t>Description</a:t>
                      </a:r>
                    </a:p>
                  </a:txBody>
                  <a:tcPr/>
                </a:tc>
                <a:extLst>
                  <a:ext uri="{0D108BD9-81ED-4DB2-BD59-A6C34878D82A}">
                    <a16:rowId xmlns:a16="http://schemas.microsoft.com/office/drawing/2014/main" val="3389264936"/>
                  </a:ext>
                </a:extLst>
              </a:tr>
              <a:tr h="370840">
                <a:tc>
                  <a:txBody>
                    <a:bodyPr/>
                    <a:lstStyle/>
                    <a:p>
                      <a:r>
                        <a:rPr lang="en-US" sz="1400" dirty="0"/>
                        <a:t>7 – Application</a:t>
                      </a:r>
                    </a:p>
                  </a:txBody>
                  <a:tcPr/>
                </a:tc>
                <a:tc>
                  <a:txBody>
                    <a:bodyPr/>
                    <a:lstStyle/>
                    <a:p>
                      <a:r>
                        <a:rPr lang="en-US" sz="1400" b="1" u="none" dirty="0"/>
                        <a:t>Communicating</a:t>
                      </a:r>
                      <a:r>
                        <a:rPr lang="en-US" sz="1400" b="1" dirty="0"/>
                        <a:t> with Application</a:t>
                      </a:r>
                      <a:r>
                        <a:rPr lang="en-US" sz="1400" dirty="0"/>
                        <a:t>/program - aka “</a:t>
                      </a:r>
                      <a:r>
                        <a:rPr lang="en-US" sz="1400" b="1" u="sng" dirty="0"/>
                        <a:t>abstraction</a:t>
                      </a:r>
                      <a:r>
                        <a:rPr lang="en-US" sz="1400" dirty="0"/>
                        <a:t>” layer – being able to send a “request”, simply shipping a package without worrying about what it takes to make that happen. Not application logic, just communication.</a:t>
                      </a:r>
                      <a:br>
                        <a:rPr lang="en-US" sz="1400" dirty="0"/>
                      </a:br>
                      <a:r>
                        <a:rPr lang="en-US" sz="1400" i="1" dirty="0" err="1"/>
                        <a:t>e.g</a:t>
                      </a:r>
                      <a:r>
                        <a:rPr lang="en-US" sz="1400" i="1" dirty="0"/>
                        <a:t>: HTTP, FTP, Telnet, DHCP, </a:t>
                      </a:r>
                      <a:r>
                        <a:rPr lang="en-US" sz="1400" i="1" dirty="0" err="1"/>
                        <a:t>etc</a:t>
                      </a:r>
                      <a:endParaRPr lang="en-US" sz="1400" i="1" dirty="0"/>
                    </a:p>
                  </a:txBody>
                  <a:tcPr/>
                </a:tc>
                <a:extLst>
                  <a:ext uri="{0D108BD9-81ED-4DB2-BD59-A6C34878D82A}">
                    <a16:rowId xmlns:a16="http://schemas.microsoft.com/office/drawing/2014/main" val="2121530479"/>
                  </a:ext>
                </a:extLst>
              </a:tr>
              <a:tr h="370840">
                <a:tc>
                  <a:txBody>
                    <a:bodyPr/>
                    <a:lstStyle/>
                    <a:p>
                      <a:r>
                        <a:rPr lang="en-US" sz="1400" dirty="0"/>
                        <a:t>6 – Presentation</a:t>
                      </a:r>
                    </a:p>
                  </a:txBody>
                  <a:tcPr/>
                </a:tc>
                <a:tc>
                  <a:txBody>
                    <a:bodyPr/>
                    <a:lstStyle/>
                    <a:p>
                      <a:r>
                        <a:rPr lang="en-US" sz="1400" b="1" u="sng" dirty="0"/>
                        <a:t>Translate</a:t>
                      </a:r>
                      <a:r>
                        <a:rPr lang="en-US" sz="1400" b="1" dirty="0"/>
                        <a:t>/transform data </a:t>
                      </a:r>
                      <a:r>
                        <a:rPr lang="en-US" sz="1400" dirty="0"/>
                        <a:t>so the application layer understands – aka “syntax” layer</a:t>
                      </a:r>
                      <a:br>
                        <a:rPr lang="en-US" sz="1400" dirty="0"/>
                      </a:br>
                      <a:r>
                        <a:rPr lang="en-US" sz="1400" i="1" dirty="0" err="1"/>
                        <a:t>e.g</a:t>
                      </a:r>
                      <a:r>
                        <a:rPr lang="en-US" sz="1400" i="1" dirty="0"/>
                        <a:t>: ASCII, Serialization, character encoding, </a:t>
                      </a:r>
                      <a:r>
                        <a:rPr lang="en-US" sz="1400" i="1" dirty="0" err="1"/>
                        <a:t>etc</a:t>
                      </a:r>
                      <a:endParaRPr lang="en-US" sz="1400" i="1" dirty="0"/>
                    </a:p>
                  </a:txBody>
                  <a:tcPr/>
                </a:tc>
                <a:extLst>
                  <a:ext uri="{0D108BD9-81ED-4DB2-BD59-A6C34878D82A}">
                    <a16:rowId xmlns:a16="http://schemas.microsoft.com/office/drawing/2014/main" val="2174403838"/>
                  </a:ext>
                </a:extLst>
              </a:tr>
              <a:tr h="370840">
                <a:tc>
                  <a:txBody>
                    <a:bodyPr/>
                    <a:lstStyle/>
                    <a:p>
                      <a:r>
                        <a:rPr lang="en-US" sz="1400" dirty="0"/>
                        <a:t>5 – Session</a:t>
                      </a:r>
                    </a:p>
                  </a:txBody>
                  <a:tcPr/>
                </a:tc>
                <a:tc>
                  <a:txBody>
                    <a:bodyPr/>
                    <a:lstStyle/>
                    <a:p>
                      <a:r>
                        <a:rPr lang="en-US" sz="1400" dirty="0"/>
                        <a:t>How to </a:t>
                      </a:r>
                      <a:r>
                        <a:rPr lang="en-US" sz="1400" b="1" i="1" dirty="0"/>
                        <a:t>manage</a:t>
                      </a:r>
                      <a:r>
                        <a:rPr lang="en-US" sz="1400" b="1" dirty="0"/>
                        <a:t> a session, </a:t>
                      </a:r>
                      <a:r>
                        <a:rPr lang="en-US" sz="1400" b="0" i="0" kern="1200" dirty="0">
                          <a:solidFill>
                            <a:schemeClr val="tx1"/>
                          </a:solidFill>
                          <a:effectLst/>
                          <a:latin typeface="+mn-lt"/>
                          <a:ea typeface="+mn-ea"/>
                          <a:cs typeface="+mn-cs"/>
                        </a:rPr>
                        <a:t>not just send data but have a </a:t>
                      </a:r>
                      <a:r>
                        <a:rPr lang="en-US" sz="1400" b="1" i="0" u="sng" kern="1200" dirty="0">
                          <a:solidFill>
                            <a:schemeClr val="tx1"/>
                          </a:solidFill>
                          <a:effectLst/>
                          <a:latin typeface="+mn-lt"/>
                          <a:ea typeface="+mn-ea"/>
                          <a:cs typeface="+mn-cs"/>
                        </a:rPr>
                        <a:t>conversation</a:t>
                      </a:r>
                      <a:r>
                        <a:rPr lang="en-US" sz="1400" b="0" i="0" kern="1200" dirty="0">
                          <a:solidFill>
                            <a:schemeClr val="tx1"/>
                          </a:solidFill>
                          <a:effectLst/>
                          <a:latin typeface="+mn-lt"/>
                          <a:ea typeface="+mn-ea"/>
                          <a:cs typeface="+mn-cs"/>
                        </a:rPr>
                        <a:t> </a:t>
                      </a:r>
                      <a:r>
                        <a:rPr lang="en-US" sz="1400" dirty="0"/>
                        <a:t>– special rules/methods for connecting</a:t>
                      </a:r>
                      <a:br>
                        <a:rPr lang="en-US" sz="1400" dirty="0"/>
                      </a:br>
                      <a:r>
                        <a:rPr lang="en-US" sz="1400" i="1" dirty="0" err="1"/>
                        <a:t>e.g</a:t>
                      </a:r>
                      <a:r>
                        <a:rPr lang="en-US" sz="1400" i="1" dirty="0"/>
                        <a:t>: </a:t>
                      </a:r>
                      <a:r>
                        <a:rPr lang="en-US" sz="1400" i="1" dirty="0" err="1"/>
                        <a:t>pptp</a:t>
                      </a:r>
                      <a:r>
                        <a:rPr lang="en-US" sz="1400" i="1" dirty="0"/>
                        <a:t>, SOCKS, RTP, SSH, DNS, HTTP, </a:t>
                      </a:r>
                      <a:r>
                        <a:rPr lang="en-US" sz="1400" i="1" dirty="0" err="1"/>
                        <a:t>etc</a:t>
                      </a:r>
                      <a:endParaRPr lang="en-US" sz="1400" i="1" dirty="0"/>
                    </a:p>
                  </a:txBody>
                  <a:tcPr/>
                </a:tc>
                <a:extLst>
                  <a:ext uri="{0D108BD9-81ED-4DB2-BD59-A6C34878D82A}">
                    <a16:rowId xmlns:a16="http://schemas.microsoft.com/office/drawing/2014/main" val="3614036727"/>
                  </a:ext>
                </a:extLst>
              </a:tr>
              <a:tr h="370840">
                <a:tc>
                  <a:txBody>
                    <a:bodyPr/>
                    <a:lstStyle/>
                    <a:p>
                      <a:r>
                        <a:rPr lang="en-US" sz="1400" dirty="0"/>
                        <a:t>4 – Transport</a:t>
                      </a:r>
                    </a:p>
                  </a:txBody>
                  <a:tcPr/>
                </a:tc>
                <a:tc>
                  <a:txBody>
                    <a:bodyPr/>
                    <a:lstStyle/>
                    <a:p>
                      <a:r>
                        <a:rPr lang="en-US" sz="1400" b="1" dirty="0"/>
                        <a:t>How “structured” data is </a:t>
                      </a:r>
                      <a:r>
                        <a:rPr lang="en-US" sz="1400" b="1" u="sng" dirty="0"/>
                        <a:t>transferred</a:t>
                      </a:r>
                      <a:r>
                        <a:rPr lang="en-US" sz="1400" dirty="0"/>
                        <a:t>, </a:t>
                      </a:r>
                      <a:r>
                        <a:rPr lang="en-US" sz="1400" b="0" i="0" kern="1200" dirty="0">
                          <a:solidFill>
                            <a:schemeClr val="dk1"/>
                          </a:solidFill>
                          <a:effectLst/>
                          <a:latin typeface="+mn-lt"/>
                          <a:ea typeface="+mn-ea"/>
                          <a:cs typeface="+mn-cs"/>
                        </a:rPr>
                        <a:t>variable-length data sequences </a:t>
                      </a:r>
                      <a:br>
                        <a:rPr lang="en-US" sz="1400" dirty="0"/>
                      </a:br>
                      <a:r>
                        <a:rPr lang="en-US" sz="1400" i="1" dirty="0" err="1"/>
                        <a:t>e.g</a:t>
                      </a:r>
                      <a:r>
                        <a:rPr lang="en-US" sz="1400" i="1" dirty="0"/>
                        <a:t>: TCP, UDP, </a:t>
                      </a:r>
                      <a:r>
                        <a:rPr lang="en-US" sz="1400" i="1" dirty="0" err="1"/>
                        <a:t>etc</a:t>
                      </a:r>
                      <a:endParaRPr lang="en-US" sz="1400" i="1" dirty="0"/>
                    </a:p>
                  </a:txBody>
                  <a:tcPr/>
                </a:tc>
                <a:extLst>
                  <a:ext uri="{0D108BD9-81ED-4DB2-BD59-A6C34878D82A}">
                    <a16:rowId xmlns:a16="http://schemas.microsoft.com/office/drawing/2014/main" val="2189854834"/>
                  </a:ext>
                </a:extLst>
              </a:tr>
              <a:tr h="370840">
                <a:tc>
                  <a:txBody>
                    <a:bodyPr/>
                    <a:lstStyle/>
                    <a:p>
                      <a:r>
                        <a:rPr lang="en-US" sz="1400" dirty="0"/>
                        <a:t>3 – Network</a:t>
                      </a:r>
                    </a:p>
                  </a:txBody>
                  <a:tcPr/>
                </a:tc>
                <a:tc>
                  <a:txBody>
                    <a:bodyPr/>
                    <a:lstStyle/>
                    <a:p>
                      <a:r>
                        <a:rPr lang="en-US" sz="1400" b="1" dirty="0"/>
                        <a:t>How to interact with </a:t>
                      </a:r>
                      <a:r>
                        <a:rPr lang="en-US" sz="1400" b="1" u="sng" dirty="0"/>
                        <a:t>multiple nodes </a:t>
                      </a:r>
                      <a:r>
                        <a:rPr lang="en-US" sz="1400" dirty="0"/>
                        <a:t>- routing protocols, network-layer address assignment</a:t>
                      </a:r>
                      <a:br>
                        <a:rPr lang="en-US" sz="1400" dirty="0"/>
                      </a:br>
                      <a:r>
                        <a:rPr lang="en-US" sz="1400" i="1" dirty="0" err="1"/>
                        <a:t>e.g</a:t>
                      </a:r>
                      <a:r>
                        <a:rPr lang="en-US" sz="1400" i="1" dirty="0"/>
                        <a:t>: ipv4, ipv6, </a:t>
                      </a:r>
                      <a:r>
                        <a:rPr lang="en-US" sz="1400" i="1" dirty="0" err="1"/>
                        <a:t>icmp</a:t>
                      </a:r>
                      <a:r>
                        <a:rPr lang="en-US" sz="1400" i="1" dirty="0"/>
                        <a:t>, </a:t>
                      </a:r>
                      <a:r>
                        <a:rPr lang="en-US" sz="1400" i="1" dirty="0" err="1"/>
                        <a:t>ipsec</a:t>
                      </a:r>
                      <a:r>
                        <a:rPr lang="en-US" sz="1400" i="1" dirty="0"/>
                        <a:t>, </a:t>
                      </a:r>
                      <a:r>
                        <a:rPr lang="en-US" sz="1400" i="1" dirty="0" err="1"/>
                        <a:t>etc</a:t>
                      </a:r>
                      <a:endParaRPr lang="en-US" sz="1400" i="1" dirty="0"/>
                    </a:p>
                  </a:txBody>
                  <a:tcPr/>
                </a:tc>
                <a:extLst>
                  <a:ext uri="{0D108BD9-81ED-4DB2-BD59-A6C34878D82A}">
                    <a16:rowId xmlns:a16="http://schemas.microsoft.com/office/drawing/2014/main" val="3939422452"/>
                  </a:ext>
                </a:extLst>
              </a:tr>
              <a:tr h="370840">
                <a:tc>
                  <a:txBody>
                    <a:bodyPr/>
                    <a:lstStyle/>
                    <a:p>
                      <a:r>
                        <a:rPr lang="en-US" sz="1400" dirty="0"/>
                        <a:t>2 – Data link</a:t>
                      </a:r>
                    </a:p>
                  </a:txBody>
                  <a:tcPr/>
                </a:tc>
                <a:tc>
                  <a:txBody>
                    <a:bodyPr/>
                    <a:lstStyle/>
                    <a:p>
                      <a:r>
                        <a:rPr lang="en-US" sz="1400" dirty="0"/>
                        <a:t>Protocol/</a:t>
                      </a:r>
                      <a:r>
                        <a:rPr lang="en-US" sz="1400" b="1" dirty="0"/>
                        <a:t>How to handle </a:t>
                      </a:r>
                      <a:r>
                        <a:rPr lang="en-US" sz="1400" b="1" u="sng" dirty="0"/>
                        <a:t>raw bits</a:t>
                      </a:r>
                      <a:r>
                        <a:rPr lang="en-US" sz="1400" dirty="0"/>
                        <a:t>, protocol for flow control of 1 node to 1 node</a:t>
                      </a:r>
                      <a:br>
                        <a:rPr lang="en-US" sz="1400" dirty="0"/>
                      </a:br>
                      <a:r>
                        <a:rPr lang="en-US" sz="1400" i="1" dirty="0" err="1"/>
                        <a:t>e.g</a:t>
                      </a:r>
                      <a:r>
                        <a:rPr lang="en-US" sz="1400" i="1" dirty="0"/>
                        <a:t>: 802.3 Ethernet, 802.11 Wi-Fi, and 802.15.4 ZigBee </a:t>
                      </a:r>
                    </a:p>
                  </a:txBody>
                  <a:tcPr/>
                </a:tc>
                <a:extLst>
                  <a:ext uri="{0D108BD9-81ED-4DB2-BD59-A6C34878D82A}">
                    <a16:rowId xmlns:a16="http://schemas.microsoft.com/office/drawing/2014/main" val="295339533"/>
                  </a:ext>
                </a:extLst>
              </a:tr>
              <a:tr h="370840">
                <a:tc>
                  <a:txBody>
                    <a:bodyPr/>
                    <a:lstStyle/>
                    <a:p>
                      <a:r>
                        <a:rPr lang="en-US" sz="1400" dirty="0"/>
                        <a:t>1 – Physical</a:t>
                      </a:r>
                    </a:p>
                  </a:txBody>
                  <a:tcPr/>
                </a:tc>
                <a:tc>
                  <a:txBody>
                    <a:bodyPr/>
                    <a:lstStyle/>
                    <a:p>
                      <a:r>
                        <a:rPr lang="en-US" sz="1400" b="1" u="sng"/>
                        <a:t>Electrical</a:t>
                      </a:r>
                      <a:r>
                        <a:rPr lang="en-US" sz="1400" b="1"/>
                        <a:t> Connection </a:t>
                      </a:r>
                      <a:r>
                        <a:rPr lang="en-US" sz="1400"/>
                        <a:t>- raw bit streams over a physical medium</a:t>
                      </a:r>
                      <a:br>
                        <a:rPr lang="en-US" sz="1400"/>
                      </a:br>
                      <a:r>
                        <a:rPr lang="en-US" sz="1400" i="1"/>
                        <a:t>e.g: Bluetooth</a:t>
                      </a:r>
                      <a:r>
                        <a:rPr lang="en-US" sz="1400" i="1" dirty="0"/>
                        <a:t>, Ethernet, USB, </a:t>
                      </a:r>
                      <a:r>
                        <a:rPr lang="en-US" sz="1400" i="1" dirty="0" err="1"/>
                        <a:t>etc</a:t>
                      </a:r>
                      <a:endParaRPr lang="en-US" sz="1400" i="1" dirty="0"/>
                    </a:p>
                  </a:txBody>
                  <a:tcPr/>
                </a:tc>
                <a:extLst>
                  <a:ext uri="{0D108BD9-81ED-4DB2-BD59-A6C34878D82A}">
                    <a16:rowId xmlns:a16="http://schemas.microsoft.com/office/drawing/2014/main" val="1743953495"/>
                  </a:ext>
                </a:extLst>
              </a:tr>
            </a:tbl>
          </a:graphicData>
        </a:graphic>
      </p:graphicFrame>
    </p:spTree>
    <p:extLst>
      <p:ext uri="{BB962C8B-B14F-4D97-AF65-F5344CB8AC3E}">
        <p14:creationId xmlns:p14="http://schemas.microsoft.com/office/powerpoint/2010/main" val="263943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D192-BB50-4FBE-8367-50E708F76EAE}"/>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6B70D700-F07E-4ADE-B783-1E2ABEB3E93D}"/>
              </a:ext>
            </a:extLst>
          </p:cNvPr>
          <p:cNvSpPr>
            <a:spLocks noGrp="1"/>
          </p:cNvSpPr>
          <p:nvPr>
            <p:ph idx="1"/>
          </p:nvPr>
        </p:nvSpPr>
        <p:spPr>
          <a:xfrm>
            <a:off x="476250" y="980281"/>
            <a:ext cx="8229600" cy="4897438"/>
          </a:xfrm>
        </p:spPr>
        <p:txBody>
          <a:bodyPr/>
          <a:lstStyle/>
          <a:p>
            <a:r>
              <a:rPr lang="en-US" i="1" dirty="0">
                <a:solidFill>
                  <a:srgbClr val="FF0000"/>
                </a:solidFill>
              </a:rPr>
              <a:t>“What happens when you type in an address in your web browser URL bar and visit a website?”</a:t>
            </a:r>
          </a:p>
          <a:p>
            <a:r>
              <a:rPr lang="en-US" dirty="0"/>
              <a:t>This is a very basic break down, each area could much </a:t>
            </a:r>
            <a:r>
              <a:rPr lang="en-US" dirty="0" err="1"/>
              <a:t>much</a:t>
            </a:r>
            <a:r>
              <a:rPr lang="en-US" dirty="0"/>
              <a:t> more deep in explanation</a:t>
            </a:r>
          </a:p>
          <a:p>
            <a:pPr>
              <a:buFont typeface="Arial" panose="020B0604020202020204" pitchFamily="34" charset="0"/>
              <a:buChar char="•"/>
            </a:pPr>
            <a:r>
              <a:rPr lang="en-US" b="1" dirty="0"/>
              <a:t>Browser sees URL</a:t>
            </a:r>
          </a:p>
          <a:p>
            <a:pPr>
              <a:buFont typeface="Arial" panose="020B0604020202020204" pitchFamily="34" charset="0"/>
              <a:buChar char="•"/>
            </a:pPr>
            <a:r>
              <a:rPr lang="en-US" b="1" dirty="0"/>
              <a:t>Create connection</a:t>
            </a:r>
          </a:p>
          <a:p>
            <a:pPr lvl="2"/>
            <a:r>
              <a:rPr lang="en-US" dirty="0"/>
              <a:t>Browser, which is just a program/application, leverages operating system capabilities to open a connection whether abstracted in libraries or using raw sockets</a:t>
            </a:r>
          </a:p>
          <a:p>
            <a:pPr lvl="2"/>
            <a:r>
              <a:rPr lang="en-US" dirty="0"/>
              <a:t>OS makes available resources, hardware abstracted away by libraries, APIs, firmware, </a:t>
            </a:r>
            <a:r>
              <a:rPr lang="en-US" dirty="0" err="1"/>
              <a:t>etc</a:t>
            </a:r>
            <a:endParaRPr lang="en-US" dirty="0"/>
          </a:p>
          <a:p>
            <a:pPr>
              <a:buFont typeface="Arial" panose="020B0604020202020204" pitchFamily="34" charset="0"/>
              <a:buChar char="•"/>
            </a:pPr>
            <a:r>
              <a:rPr lang="en-US" b="1" dirty="0"/>
              <a:t>Attempt to connect </a:t>
            </a:r>
            <a:r>
              <a:rPr lang="en-US" dirty="0"/>
              <a:t>to another node/computer/server/</a:t>
            </a:r>
            <a:r>
              <a:rPr lang="en-US" dirty="0" err="1"/>
              <a:t>etc</a:t>
            </a:r>
            <a:endParaRPr lang="en-US" dirty="0"/>
          </a:p>
          <a:p>
            <a:pPr lvl="2"/>
            <a:r>
              <a:rPr lang="en-US" dirty="0"/>
              <a:t>Where are they? DNS – can ask the OS or use the “DNS server” to ask what the IP address is</a:t>
            </a:r>
          </a:p>
          <a:p>
            <a:pPr lvl="2"/>
            <a:r>
              <a:rPr lang="en-US" dirty="0"/>
              <a:t>Do network level routing to specific IP </a:t>
            </a:r>
          </a:p>
          <a:p>
            <a:pPr lvl="2"/>
            <a:r>
              <a:rPr lang="en-US" dirty="0"/>
              <a:t>Establish underlying connection to send structured consistent bytes – TCP, UDP, </a:t>
            </a:r>
            <a:r>
              <a:rPr lang="en-US" dirty="0" err="1"/>
              <a:t>etc</a:t>
            </a:r>
            <a:endParaRPr lang="en-US" dirty="0"/>
          </a:p>
          <a:p>
            <a:pPr>
              <a:buFont typeface="Arial" panose="020B0604020202020204" pitchFamily="34" charset="0"/>
              <a:buChar char="•"/>
            </a:pPr>
            <a:r>
              <a:rPr lang="en-US" dirty="0"/>
              <a:t>Connection made, </a:t>
            </a:r>
            <a:r>
              <a:rPr lang="en-US" b="1" dirty="0"/>
              <a:t>start an intelligent conversation</a:t>
            </a:r>
          </a:p>
          <a:p>
            <a:pPr lvl="2"/>
            <a:r>
              <a:rPr lang="en-US" dirty="0"/>
              <a:t>Should we use TLS/SSL? Should we talk in code?</a:t>
            </a:r>
          </a:p>
          <a:p>
            <a:pPr lvl="2"/>
            <a:r>
              <a:rPr lang="en-US" dirty="0"/>
              <a:t>Use the right protocols like HTTP or FTP to describe when I’m about to start talking, when I’m done talking, etc.</a:t>
            </a:r>
          </a:p>
          <a:p>
            <a:pPr lvl="2"/>
            <a:r>
              <a:rPr lang="en-US" dirty="0"/>
              <a:t>Start talking -&gt; please send me your website, </a:t>
            </a:r>
            <a:r>
              <a:rPr lang="en-US" dirty="0" err="1"/>
              <a:t>e.g</a:t>
            </a:r>
            <a:r>
              <a:rPr lang="en-US" dirty="0"/>
              <a:t>: REST APIs</a:t>
            </a:r>
          </a:p>
          <a:p>
            <a:pPr lvl="1"/>
            <a:r>
              <a:rPr lang="en-US" b="1" dirty="0"/>
              <a:t>Browser receives data </a:t>
            </a:r>
            <a:r>
              <a:rPr lang="en-US" dirty="0"/>
              <a:t>over connection</a:t>
            </a:r>
          </a:p>
          <a:p>
            <a:pPr lvl="2"/>
            <a:r>
              <a:rPr lang="en-US" dirty="0"/>
              <a:t>Browser does application logic – parses data/code, does complier logic, does presentation of data, other behavior, etc.</a:t>
            </a:r>
          </a:p>
        </p:txBody>
      </p:sp>
    </p:spTree>
    <p:extLst>
      <p:ext uri="{BB962C8B-B14F-4D97-AF65-F5344CB8AC3E}">
        <p14:creationId xmlns:p14="http://schemas.microsoft.com/office/powerpoint/2010/main" val="420796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11D2-DA7E-4956-8AC5-3A747D1CE1A3}"/>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5CCFCB8A-6F72-40A3-811C-31603002F176}"/>
              </a:ext>
            </a:extLst>
          </p:cNvPr>
          <p:cNvSpPr>
            <a:spLocks noGrp="1"/>
          </p:cNvSpPr>
          <p:nvPr>
            <p:ph idx="1"/>
          </p:nvPr>
        </p:nvSpPr>
        <p:spPr/>
        <p:txBody>
          <a:bodyPr/>
          <a:lstStyle/>
          <a:p>
            <a:r>
              <a:rPr lang="en-US" dirty="0"/>
              <a:t>Were going to talk about storing data, databases, Hadoop and more</a:t>
            </a:r>
          </a:p>
          <a:p>
            <a:endParaRPr lang="en-US" dirty="0"/>
          </a:p>
          <a:p>
            <a:r>
              <a:rPr lang="en-US" dirty="0"/>
              <a:t>Things to keep in mind</a:t>
            </a:r>
          </a:p>
          <a:p>
            <a:pPr>
              <a:buFont typeface="Arial" panose="020B0604020202020204" pitchFamily="34" charset="0"/>
              <a:buChar char="•"/>
            </a:pPr>
            <a:r>
              <a:rPr lang="en-US" dirty="0"/>
              <a:t>How simple/complex was it to open a website in a browser?</a:t>
            </a:r>
          </a:p>
          <a:p>
            <a:pPr>
              <a:buFont typeface="Arial" panose="020B0604020202020204" pitchFamily="34" charset="0"/>
              <a:buChar char="•"/>
            </a:pPr>
            <a:r>
              <a:rPr lang="en-US" dirty="0"/>
              <a:t>…How simply/complex would it be to put data in a database?</a:t>
            </a:r>
          </a:p>
          <a:p>
            <a:pPr>
              <a:buFont typeface="Arial" panose="020B0604020202020204" pitchFamily="34" charset="0"/>
              <a:buChar char="•"/>
            </a:pPr>
            <a:endParaRPr lang="en-US" dirty="0"/>
          </a:p>
          <a:p>
            <a:pPr marL="0" indent="0"/>
            <a:r>
              <a:rPr lang="en-US" dirty="0"/>
              <a:t>Latch on to what facts you can</a:t>
            </a:r>
          </a:p>
          <a:p>
            <a:pPr marL="0" indent="0"/>
            <a:endParaRPr lang="en-US" dirty="0"/>
          </a:p>
          <a:p>
            <a:pPr marL="0" indent="0"/>
            <a:r>
              <a:rPr lang="en-US" b="1" dirty="0"/>
              <a:t>Pay close attention to the </a:t>
            </a:r>
            <a:r>
              <a:rPr lang="en-US" b="1" i="1" u="sng" dirty="0"/>
              <a:t>concepts</a:t>
            </a:r>
            <a:r>
              <a:rPr lang="en-US" b="1" i="1" dirty="0"/>
              <a:t> </a:t>
            </a:r>
            <a:endParaRPr lang="en-US" b="1" dirty="0"/>
          </a:p>
          <a:p>
            <a:pPr marL="285750" indent="-285750">
              <a:buFontTx/>
              <a:buChar char="-"/>
            </a:pPr>
            <a:r>
              <a:rPr lang="en-US" dirty="0"/>
              <a:t>reason we analyzed the “browser to website” relationship next to the OSI model is to call out concepts. </a:t>
            </a:r>
          </a:p>
          <a:p>
            <a:pPr marL="285750" indent="-285750">
              <a:buFontTx/>
              <a:buChar char="-"/>
            </a:pPr>
            <a:r>
              <a:rPr lang="en-US" dirty="0"/>
              <a:t>Each part of the browser to website flow, aside from the application logic, </a:t>
            </a:r>
            <a:r>
              <a:rPr lang="en-US" u="sng" dirty="0"/>
              <a:t>can be stuck into the OSI model</a:t>
            </a:r>
            <a:r>
              <a:rPr lang="en-US" dirty="0"/>
              <a:t>. It was built on the same concepts</a:t>
            </a:r>
          </a:p>
          <a:p>
            <a:pPr marL="285750" indent="-285750">
              <a:buFontTx/>
              <a:buChar char="-"/>
            </a:pPr>
            <a:r>
              <a:rPr lang="en-US" dirty="0"/>
              <a:t>Use your understanding of general concepts to fill in blanks, make educated guesses, </a:t>
            </a:r>
            <a:r>
              <a:rPr lang="en-US" i="1" u="sng" dirty="0"/>
              <a:t>ask the right questions</a:t>
            </a:r>
            <a:r>
              <a:rPr lang="en-US" dirty="0"/>
              <a:t>, predict what could be next and determine how things “should” be </a:t>
            </a:r>
            <a:endParaRPr lang="en-US" i="1" u="sng" dirty="0"/>
          </a:p>
          <a:p>
            <a:pPr marL="0" indent="0"/>
            <a:endParaRPr lang="en-US" dirty="0"/>
          </a:p>
        </p:txBody>
      </p:sp>
    </p:spTree>
    <p:extLst>
      <p:ext uri="{BB962C8B-B14F-4D97-AF65-F5344CB8AC3E}">
        <p14:creationId xmlns:p14="http://schemas.microsoft.com/office/powerpoint/2010/main" val="4187650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mZhbHNlIi8+PHVpc2hvdyBuYW1lPSJ0aHVtYm5haWwiIHZhbHVlPSJ0cnVlIi8+DQoJCTx1aXNob3cgbmFtZT0ibm90ZXMiIHZhbHVlPSJ0cnVlIi8+PHVpc2hvdyBuYW1lPSJzZWFyY2giIHZhbHVlPSJ0cnVlIi8+PHVpc2hvdyBuYW1lPSJxdWl6IiB2YWx1ZT0idHJ1ZSIvPjx1aXNob3cgbmFtZT0iYXR0YWNobWVudHMiIHZhbHVlPSJ0cnVlIi8+PHVpc2hvdyBuYW1lPSJ1dGlscyIgdmFsdWU9InRydWUiLz48dWlzaG93IG5hbWU9InZvbHVtZSIgdmFsdWU9InRydWUiLz48dWlzaG93IG5hbWU9InBsYXliYXIiIHZhbHVlPSJ0cnVlIi8+PHVpc2hvdyBuYW1lPSJ0YWxraW5naGVhZCIgdmFsdWU9InRydWUiLz48dWlzaG93IG5hbWU9InNpZGViYXJvbnJpZ2h0IiB2YWx1ZT0idHJ1ZSIvPjx1aXNob3cgbmFtZT0idmlld2NoYW5nZSIgdmFsdWU9InRydWUiLz48dWlzaG93IG5hbWU9ImFsd2F5c1NjcnVuY2giIHZhbHVlPSJmYWxzZSIvPjx1aXNob3cgbmFtZT0iaW5pdGlhbGRpc3BsYXltb2RlaXNub3JtYWwiIHZhbHVlPSJ0cnVlIi8+PHVpcmVwbGFjZSBuYW1lPSJsb2dvIiB2YWx1ZT0iIi8+PHVpcmVwbGFjZSBuYW1lPSJiZ2ltYWdlIiB2YWx1ZT0iIi8+PHVpcmVwbGFjZSBuYW1lPSJpbml0aWFsdGFiIiB2YWx1ZT0ibm90ZXMiLz48dWlzaG93IG5hbWU9ImNjdGV4dGhpZ2hsaWdodGluZyIgdmFsdWU9InRydW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NCg0K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DQoNCl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g0KDQp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9.0&quot;&gt;&lt;object type=&quot;1&quot; unique_id=&quot;10001&quot;&gt;&lt;property id=&quot;20141&quot; value=&quot;UWBrand.pptx&quot;/&gt;&lt;property id=&quot;20144&quot; value=&quot;1&quot;/&gt;&lt;property id=&quot;20146&quot; value=&quot;0&quot;/&gt;&lt;property id=&quot;20147&quot; value=&quot;0&quot;/&gt;&lt;property id=&quot;20148&quot; value=&quot;5&quot;/&gt;&lt;property id=&quot;20184&quot; value=&quot;7&quot;/&gt;&lt;object type=&quot;8&quot; unique_id=&quot;10002&quot;&gt;&lt;/object&gt;&lt;object type=&quot;2&quot; unique_id=&quot;10003&quot;&gt;&lt;object type=&quot;3&quot; unique_id=&quot;10005&quot;&gt;&lt;property id=&quot;20148&quot; value=&quot;5&quot;/&gt;&lt;property id=&quot;20300&quot; value=&quot;Slide 2&quot;/&gt;&lt;property id=&quot;20302&quot; value=&quot;1&quot;/&gt;&lt;property id=&quot;20303&quot; value=&quot;-1&quot;/&gt;&lt;property id=&quot;20307&quot; value=&quot;259&quot;/&gt;&lt;property id=&quot;20312&quot; value=&quot;0&quot;/&gt;&lt;/object&gt;&lt;object type=&quot;3&quot; unique_id=&quot;10038&quot;&gt;&lt;property id=&quot;20148&quot; value=&quot;5&quot;/&gt;&lt;property id=&quot;20300&quot; value=&quot;Slide 1 - &amp;quot;Course Number and Title&amp;quot;&quot;/&gt;&lt;property id=&quot;20302&quot; value=&quot;1&quot;/&gt;&lt;property id=&quot;20303&quot; value=&quot;-1&quot;/&gt;&lt;property id=&quot;20307&quot; value=&quot;261&quot;/&gt;&lt;property id=&quot;20312&quot; value=&quot;0&quot;/&gt;&lt;/object&gt;&lt;object type=&quot;3&quot; unique_id=&quot;10107&quot;&gt;&lt;property id=&quot;20148&quot; value=&quot;5&quot;/&gt;&lt;property id=&quot;20300&quot; value=&quot;Slide 3&quot;/&gt;&lt;property id=&quot;20307&quot; value=&quot;262&quot;/&gt;&lt;/object&gt;&lt;/object&gt;&lt;object type=&quot;4&quot; unique_id=&quot;10060&quot;&gt;&lt;/object&gt;&lt;object type=&quot;10&quot; unique_id=&quot;10077&quot;&gt;&lt;object type=&quot;11&quot; unique_id=&quot;10078&quot;&gt;&lt;property id=&quot;20180&quot; value=&quot;1&quot;/&gt;&lt;property id=&quot;20181&quot; value=&quot;1&quot;/&gt;&lt;property id=&quot;20182&quot; value=&quot;0&quot;/&gt;&lt;property id=&quot;20183&quot; value=&quot;1&quot;/&gt;&lt;/object&gt;&lt;object type=&quot;12&quot; unique_id=&quot;10079&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18734</TotalTime>
  <Words>4153</Words>
  <Application>Microsoft Office PowerPoint</Application>
  <PresentationFormat>On-screen Show (4:3)</PresentationFormat>
  <Paragraphs>474</Paragraphs>
  <Slides>52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Courier New</vt:lpstr>
      <vt:lpstr>Frutiger 55 Roman</vt:lpstr>
      <vt:lpstr>Office Theme</vt:lpstr>
      <vt:lpstr>Hacking 200</vt:lpstr>
      <vt:lpstr>Review</vt:lpstr>
      <vt:lpstr>Objectives</vt:lpstr>
      <vt:lpstr>Learn How it Works</vt:lpstr>
      <vt:lpstr>What is an application?</vt:lpstr>
      <vt:lpstr>Hint</vt:lpstr>
      <vt:lpstr>Revisit fundamentals</vt:lpstr>
      <vt:lpstr>Fundamentals</vt:lpstr>
      <vt:lpstr>Fundamentals</vt:lpstr>
      <vt:lpstr>Basic Web/Applications</vt:lpstr>
      <vt:lpstr>What is a database? </vt:lpstr>
      <vt:lpstr>Traditional Databases</vt:lpstr>
      <vt:lpstr>Some Key Database Concepts - Schema</vt:lpstr>
      <vt:lpstr>Some Key Database Concepts - Query</vt:lpstr>
      <vt:lpstr>Building a Data Warehouse</vt:lpstr>
      <vt:lpstr>Big Data Processing</vt:lpstr>
      <vt:lpstr>Traditional DBMS and Hadoop </vt:lpstr>
      <vt:lpstr>HDFS, YARN, &amp; MapReduce</vt:lpstr>
      <vt:lpstr>Submitting Jobs (MapReduce)</vt:lpstr>
      <vt:lpstr>Are There Better Ways to Submit Jobs (MapReduce)?</vt:lpstr>
      <vt:lpstr>Platforms on YARN</vt:lpstr>
      <vt:lpstr>Pig &amp; Hive</vt:lpstr>
      <vt:lpstr>Pig &amp; Hive</vt:lpstr>
      <vt:lpstr>What is Hive?</vt:lpstr>
      <vt:lpstr>YARN – The Data Operating System</vt:lpstr>
      <vt:lpstr>Apache HIVE</vt:lpstr>
      <vt:lpstr>Apache HIVE</vt:lpstr>
      <vt:lpstr>HIVE – Quick Walkthrough</vt:lpstr>
      <vt:lpstr>Hortonworks Sandbox Walkthrough</vt:lpstr>
      <vt:lpstr>How to connect?</vt:lpstr>
      <vt:lpstr>jps</vt:lpstr>
      <vt:lpstr>Hadoop - HDFS</vt:lpstr>
      <vt:lpstr>Create a file employees.txt</vt:lpstr>
      <vt:lpstr>Copy the file into HDFS</vt:lpstr>
      <vt:lpstr>HIVE Command Line</vt:lpstr>
      <vt:lpstr>Create an Employees table</vt:lpstr>
      <vt:lpstr>Load data from HDFS into the table</vt:lpstr>
      <vt:lpstr>Query data</vt:lpstr>
      <vt:lpstr>Ambari</vt:lpstr>
      <vt:lpstr>Ambari – Browsing HDFS</vt:lpstr>
      <vt:lpstr>Ambari – HIVE </vt:lpstr>
      <vt:lpstr>What is PIG?</vt:lpstr>
      <vt:lpstr>YARN – The Data Operating System</vt:lpstr>
      <vt:lpstr>Pig</vt:lpstr>
      <vt:lpstr>Pig</vt:lpstr>
      <vt:lpstr>Pig</vt:lpstr>
      <vt:lpstr>Pig</vt:lpstr>
      <vt:lpstr>Pig</vt:lpstr>
      <vt:lpstr>Pig</vt:lpstr>
      <vt:lpstr>Pig</vt:lpstr>
      <vt:lpstr>Demo: Virtual Environment</vt:lpstr>
      <vt:lpstr>Lab Time</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Walker</dc:creator>
  <cp:lastModifiedBy>Jason Tsang Mui Chung</cp:lastModifiedBy>
  <cp:revision>118</cp:revision>
  <dcterms:created xsi:type="dcterms:W3CDTF">2009-09-22T18:32:10Z</dcterms:created>
  <dcterms:modified xsi:type="dcterms:W3CDTF">2021-04-20T00:49:24Z</dcterms:modified>
</cp:coreProperties>
</file>