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</p:sldIdLst>
  <p:sldSz cx="9144000" cy="5715000" type="screen16x10"/>
  <p:notesSz cx="7315200" cy="96012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2633" autoAdjust="0"/>
    <p:restoredTop sz="76692" autoAdjust="0"/>
  </p:normalViewPr>
  <p:slideViewPr>
    <p:cSldViewPr snapToGrid="0" showGuides="1">
      <p:cViewPr varScale="1">
        <p:scale>
          <a:sx n="141" d="100"/>
          <a:sy n="141" d="100"/>
        </p:scale>
        <p:origin x="360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491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5283E-3EF2-4587-9523-8481C104094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31CB4-34C9-4665-A41F-30BC2372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55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027ACE-880A-4421-BAD9-45C6CFE72B2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5213" y="1200150"/>
            <a:ext cx="51847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0005AD-244B-4E41-9DBD-E1910D9E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491C-7AC9-B441-AF46-CD0B0D5A7E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49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005AD-244B-4E41-9DBD-E1910D9EB0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49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005AD-244B-4E41-9DBD-E1910D9EB0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303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005AD-244B-4E41-9DBD-E1910D9EB0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858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005AD-244B-4E41-9DBD-E1910D9EB0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495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005AD-244B-4E41-9DBD-E1910D9EB0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3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005AD-244B-4E41-9DBD-E1910D9EB0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864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491C-7AC9-B441-AF46-CD0B0D5A7E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491C-7AC9-B441-AF46-CD0B0D5A7E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38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491C-7AC9-B441-AF46-CD0B0D5A7E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5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491C-7AC9-B441-AF46-CD0B0D5A7E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491C-7AC9-B441-AF46-CD0B0D5A7E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</a:t>
            </a:r>
            <a:r>
              <a:rPr lang="en-US" dirty="0" err="1"/>
              <a:t>www.nltk.org</a:t>
            </a:r>
            <a:r>
              <a:rPr lang="en-US" dirty="0"/>
              <a:t>/_modules/</a:t>
            </a:r>
            <a:r>
              <a:rPr lang="en-US" dirty="0" err="1"/>
              <a:t>nltk</a:t>
            </a:r>
            <a:r>
              <a:rPr lang="en-US" dirty="0"/>
              <a:t>/stem/</a:t>
            </a:r>
            <a:r>
              <a:rPr lang="en-US" dirty="0" err="1"/>
              <a:t>porter.html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005AD-244B-4E41-9DBD-E1910D9EB0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90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Takeaway: we need to try stemming or lemmatization and choose depending on use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005AD-244B-4E41-9DBD-E1910D9EB0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005AD-244B-4E41-9DBD-E1910D9EB0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890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005AD-244B-4E41-9DBD-E1910D9EB0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87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285AB6-B7F1-4CA8-A132-1FC80C36938B}"/>
              </a:ext>
            </a:extLst>
          </p:cNvPr>
          <p:cNvSpPr/>
          <p:nvPr userDrawn="1"/>
        </p:nvSpPr>
        <p:spPr>
          <a:xfrm>
            <a:off x="6393600" y="5191200"/>
            <a:ext cx="2750400" cy="52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188E-38EC-4C27-B683-469D7C7E5AE7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8D0-59C9-4734-BDAA-41C3A2E907A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E0248-9923-48FB-A6F6-059671C59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830281"/>
            <a:ext cx="2532888" cy="234527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DBF7976-856E-4205-8E5F-65430C256B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757" y="1367858"/>
            <a:ext cx="6972300" cy="25386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F5DC56-70DA-40B4-96AF-779A300B81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3" y="3906513"/>
            <a:ext cx="1600200" cy="116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477BA-313D-428E-9786-785563354E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4057" y="4796897"/>
            <a:ext cx="1371600" cy="7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188E-38EC-4C27-B683-469D7C7E5AE7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8D0-59C9-4734-BDAA-41C3A2E907A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A59AA-F04F-934C-BC6F-DF9B64DA954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1220753"/>
            <a:ext cx="1325880" cy="1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188E-38EC-4C27-B683-469D7C7E5AE7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8D0-59C9-4734-BDAA-41C3A2E90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9117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/>
          <a:lstStyle>
            <a:lvl1pPr marL="171450" indent="-171450">
              <a:buFont typeface="System Font Regular"/>
              <a:buChar char="&gt;"/>
              <a:defRPr/>
            </a:lvl1pPr>
            <a:lvl2pPr marL="514350" indent="-171450">
              <a:buFont typeface="System Font Regular"/>
              <a:buChar char="-"/>
              <a:defRPr/>
            </a:lvl2pPr>
            <a:lvl3pPr marL="971550" indent="-285750">
              <a:buFont typeface="System Font Regular"/>
              <a:buChar char="+"/>
              <a:defRPr/>
            </a:lvl3pPr>
            <a:lvl4pPr marL="1200150" indent="-171450">
              <a:buFont typeface="Arial Unicode MS" panose="020B0604020202020204" pitchFamily="34" charset="-128"/>
              <a:buChar char="▷"/>
              <a:defRPr/>
            </a:lvl4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188E-38EC-4C27-B683-469D7C7E5AE7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8D0-59C9-4734-BDAA-41C3A2E907A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9166FF-DE2E-4DA0-AD17-FF9547C7F2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7950" y="5331653"/>
            <a:ext cx="2468880" cy="274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19A676-EAA7-0F48-A0D0-6CAB82DC4763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8650" y="1220753"/>
            <a:ext cx="1325880" cy="1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1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2" y="722259"/>
            <a:ext cx="1103781" cy="107069"/>
          </a:xfrm>
          <a:prstGeom prst="rect">
            <a:avLst/>
          </a:prstGeom>
        </p:spPr>
      </p:pic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17" y="1079756"/>
            <a:ext cx="8197114" cy="34688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>
              <a:buFont typeface="Lucida Grande"/>
              <a:buChar char="&gt;"/>
              <a:defRPr sz="1800" b="0" i="0" baseline="0">
                <a:ln>
                  <a:noFill/>
                </a:ln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514350" indent="-171450">
              <a:buFont typeface="System Font Regular"/>
              <a:buChar char="-"/>
              <a:defRPr sz="1600" b="0" i="0" baseline="0">
                <a:ln>
                  <a:noFill/>
                </a:ln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Arial" panose="020B0604020202020204" pitchFamily="34" charset="0"/>
              <a:buChar char="•"/>
              <a:defRPr sz="1400" b="0" i="0" baseline="0">
                <a:ln>
                  <a:noFill/>
                </a:ln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00150" indent="-171450">
              <a:buFont typeface="Courier New" panose="02070309020205020404" pitchFamily="49" charset="0"/>
              <a:buChar char="o"/>
              <a:defRPr sz="1200" b="0" i="0" baseline="0">
                <a:ln>
                  <a:noFill/>
                </a:ln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Wingdings" pitchFamily="2" charset="2"/>
              <a:buChar char="§"/>
              <a:defRPr sz="1100" b="0" i="0" baseline="0">
                <a:ln>
                  <a:noFill/>
                </a:ln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89019"/>
            <a:ext cx="8197109" cy="623051"/>
          </a:xfrm>
          <a:prstGeom prst="rect">
            <a:avLst/>
          </a:prstGeom>
        </p:spPr>
        <p:txBody>
          <a:bodyPr anchor="b"/>
          <a:lstStyle>
            <a:lvl1pPr algn="l">
              <a:defRPr sz="2400" b="1" i="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D7897-97A9-FA44-94E6-050D79D291A3}"/>
              </a:ext>
            </a:extLst>
          </p:cNvPr>
          <p:cNvSpPr txBox="1"/>
          <p:nvPr userDrawn="1"/>
        </p:nvSpPr>
        <p:spPr>
          <a:xfrm>
            <a:off x="1813170" y="-1354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7961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502040204020203" pitchFamily="34" charset="0"/>
              </a:rPr>
              <a:t>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50204020402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502040204020203" pitchFamily="34" charset="0"/>
              </a:rPr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502040204020203" pitchFamily="34" charset="0"/>
                <a:ea typeface="Open Sans" panose="020B0502040204020203" pitchFamily="34" charset="0"/>
                <a:cs typeface="Open Sans" panose="020B0502040204020203" pitchFamily="34" charset="0"/>
              </a:defRPr>
            </a:lvl1pPr>
          </a:lstStyle>
          <a:p>
            <a:fld id="{8D59188E-38EC-4C27-B683-469D7C7E5AE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502040204020203" pitchFamily="34" charset="0"/>
                <a:ea typeface="Open Sans" panose="020B0502040204020203" pitchFamily="34" charset="0"/>
                <a:cs typeface="Open Sans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502040204020203" pitchFamily="34" charset="0"/>
                <a:ea typeface="Open Sans" panose="020B0502040204020203" pitchFamily="34" charset="0"/>
                <a:cs typeface="Open Sans" panose="020B0502040204020203" pitchFamily="34" charset="0"/>
              </a:defRPr>
            </a:lvl1pPr>
          </a:lstStyle>
          <a:p>
            <a:fld id="{CECBA8D0-59C9-4734-BDAA-41C3A2E907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646056-AA1C-4E1D-BFA2-369AC5C2714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7950" y="5331653"/>
            <a:ext cx="2468880" cy="2743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8757AC-ABC6-2948-BEBB-EFA5FEBC9641}"/>
              </a:ext>
            </a:extLst>
          </p:cNvPr>
          <p:cNvSpPr/>
          <p:nvPr userDrawn="1"/>
        </p:nvSpPr>
        <p:spPr>
          <a:xfrm>
            <a:off x="0" y="0"/>
            <a:ext cx="217170" cy="5715000"/>
          </a:xfrm>
          <a:prstGeom prst="rect">
            <a:avLst/>
          </a:prstGeom>
          <a:solidFill>
            <a:srgbClr val="392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8">
            <a:extLst>
              <a:ext uri="{FF2B5EF4-FFF2-40B4-BE49-F238E27FC236}">
                <a16:creationId xmlns:a16="http://schemas.microsoft.com/office/drawing/2014/main" id="{FD5271A0-DEE3-944F-BA45-DD641E7BCA6C}"/>
              </a:ext>
            </a:extLst>
          </p:cNvPr>
          <p:cNvSpPr/>
          <p:nvPr userDrawn="1"/>
        </p:nvSpPr>
        <p:spPr>
          <a:xfrm rot="5400000">
            <a:off x="-193585" y="193584"/>
            <a:ext cx="718640" cy="331471"/>
          </a:xfrm>
          <a:prstGeom prst="triangle">
            <a:avLst/>
          </a:prstGeom>
          <a:solidFill>
            <a:srgbClr val="705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6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71" r:id="rId3"/>
    <p:sldLayoutId id="2147483662" r:id="rId4"/>
    <p:sldLayoutId id="2147483672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rgbClr val="33006F"/>
          </a:solidFill>
          <a:latin typeface="Encode Sans Normal Black" panose="02000000000000000000"/>
          <a:ea typeface="Open Sans" panose="020B0502040204020203" pitchFamily="34" charset="0"/>
          <a:cs typeface="Open Sans" panose="020B0502040204020203" pitchFamily="34" charset="0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2100" kern="1200">
          <a:solidFill>
            <a:schemeClr val="tx1"/>
          </a:solidFill>
          <a:latin typeface="Open Sans" panose="020B0502040204020203" pitchFamily="34" charset="0"/>
          <a:ea typeface="Open Sans" panose="020B0502040204020203" pitchFamily="34" charset="0"/>
          <a:cs typeface="Open Sans" panose="020B0502040204020203" pitchFamily="34" charset="0"/>
        </a:defRPr>
      </a:lvl1pPr>
      <a:lvl2pPr marL="5143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kern="1200">
          <a:solidFill>
            <a:schemeClr val="tx1"/>
          </a:solidFill>
          <a:latin typeface="Open Sans" panose="020B0502040204020203" pitchFamily="34" charset="0"/>
          <a:ea typeface="Open Sans" panose="020B0502040204020203" pitchFamily="34" charset="0"/>
          <a:cs typeface="Open Sans" panose="020B0502040204020203" pitchFamily="34" charset="0"/>
        </a:defRPr>
      </a:lvl2pPr>
      <a:lvl3pPr marL="8572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Open Sans" panose="020B0502040204020203" pitchFamily="34" charset="0"/>
          <a:ea typeface="Open Sans" panose="020B0502040204020203" pitchFamily="34" charset="0"/>
          <a:cs typeface="Open Sans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502040204020203" pitchFamily="34" charset="0"/>
          <a:ea typeface="Open Sans" panose="020B0502040204020203" pitchFamily="34" charset="0"/>
          <a:cs typeface="Open Sans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502040204020203" pitchFamily="34" charset="0"/>
          <a:ea typeface="Open Sans" panose="020B0502040204020203" pitchFamily="34" charset="0"/>
          <a:cs typeface="Open Sans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D740A09-AC3A-CE4D-AE19-A5D5AAD8A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72" y="2228470"/>
            <a:ext cx="7809052" cy="1622768"/>
          </a:xfrm>
        </p:spPr>
        <p:txBody>
          <a:bodyPr/>
          <a:lstStyle/>
          <a:p>
            <a:r>
              <a:rPr lang="en-US" dirty="0"/>
              <a:t>Advanced Machine Learning</a:t>
            </a:r>
          </a:p>
          <a:p>
            <a:r>
              <a:rPr lang="en-US" sz="2700" dirty="0"/>
              <a:t>MLEARN </a:t>
            </a:r>
            <a:r>
              <a:rPr lang="en-US" sz="2700" dirty="0" smtClean="0"/>
              <a:t>520 </a:t>
            </a:r>
            <a:r>
              <a:rPr lang="en-US" sz="2700" dirty="0"/>
              <a:t>– Lesson </a:t>
            </a:r>
            <a:r>
              <a:rPr lang="en-US" sz="2700" dirty="0" smtClean="0"/>
              <a:t>7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61589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D920-7150-F247-9A34-564F550C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8033-3C81-8541-8269-AB1D36CE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Process of canonicalizing tokens so that matches occur despite superficial differences in the character sequences of the tokens</a:t>
            </a:r>
          </a:p>
          <a:p>
            <a:pPr lvl="1"/>
            <a:r>
              <a:rPr lang="en-US" dirty="0"/>
              <a:t>Dog, dogs                 dog</a:t>
            </a:r>
          </a:p>
          <a:p>
            <a:pPr lvl="1"/>
            <a:r>
              <a:rPr lang="en-US" dirty="0"/>
              <a:t>Wife, wives               wife</a:t>
            </a:r>
          </a:p>
          <a:p>
            <a:pPr marL="308610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Stemming</a:t>
            </a:r>
          </a:p>
          <a:p>
            <a:pPr lvl="1"/>
            <a:r>
              <a:rPr lang="en-US" dirty="0"/>
              <a:t>A process of removing and replacing suffixes to get to the root form of the word, called a </a:t>
            </a:r>
            <a:r>
              <a:rPr lang="en-US" i="1" dirty="0">
                <a:solidFill>
                  <a:srgbClr val="7030A0"/>
                </a:solidFill>
              </a:rPr>
              <a:t>stem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Lemmatization</a:t>
            </a:r>
          </a:p>
          <a:p>
            <a:pPr lvl="1"/>
            <a:r>
              <a:rPr lang="en-US" dirty="0"/>
              <a:t>return the base or dictionary form of a word, which is known as the </a:t>
            </a:r>
            <a:r>
              <a:rPr lang="en-US" i="1" dirty="0">
                <a:solidFill>
                  <a:srgbClr val="7030A0"/>
                </a:solidFill>
              </a:rPr>
              <a:t>lemma</a:t>
            </a:r>
            <a:r>
              <a:rPr lang="en-US" dirty="0"/>
              <a:t> 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5477E1B-37AA-0D42-9CF3-3F7A2BA5512F}"/>
              </a:ext>
            </a:extLst>
          </p:cNvPr>
          <p:cNvSpPr/>
          <p:nvPr/>
        </p:nvSpPr>
        <p:spPr>
          <a:xfrm flipV="1">
            <a:off x="2452878" y="2312129"/>
            <a:ext cx="322326" cy="51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1480"/>
            <a:endParaRPr lang="en-US" sz="162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24346A8-39D9-394B-A2F6-BD1494AC25CA}"/>
              </a:ext>
            </a:extLst>
          </p:cNvPr>
          <p:cNvSpPr/>
          <p:nvPr/>
        </p:nvSpPr>
        <p:spPr>
          <a:xfrm>
            <a:off x="2484882" y="2627924"/>
            <a:ext cx="322326" cy="41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1480"/>
            <a:endParaRPr lang="en-US" sz="162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48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BDB4-E569-6144-A273-89EAE1C3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(stemmer)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2B00-F7D0-3B4D-897C-430F424F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Rule                        Example</a:t>
            </a:r>
          </a:p>
          <a:p>
            <a:pPr marL="0" indent="0">
              <a:buNone/>
            </a:pPr>
            <a:r>
              <a:rPr lang="en-US" dirty="0"/>
              <a:t>SSES </a:t>
            </a:r>
            <a:r>
              <a:rPr lang="en-US" dirty="0">
                <a:sym typeface="Wingdings" pitchFamily="2" charset="2"/>
              </a:rPr>
              <a:t> SS                 caresses  caress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IES     I                    ties          </a:t>
            </a:r>
            <a:r>
              <a:rPr lang="en-US" dirty="0" err="1">
                <a:sym typeface="Wingdings" pitchFamily="2" charset="2"/>
              </a:rPr>
              <a:t>ti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/>
              <a:t>SS     </a:t>
            </a:r>
            <a:r>
              <a:rPr lang="en-US" dirty="0">
                <a:sym typeface="Wingdings" pitchFamily="2" charset="2"/>
              </a:rPr>
              <a:t> SS                 caress     caress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S                             cats         cat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0A1EE-B53C-AE4E-BF6A-0096946D24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7365" y="3438144"/>
            <a:ext cx="4646348" cy="1480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3C403-8753-A942-B4F6-1B4E8D2C36D2}"/>
              </a:ext>
            </a:extLst>
          </p:cNvPr>
          <p:cNvSpPr txBox="1"/>
          <p:nvPr/>
        </p:nvSpPr>
        <p:spPr>
          <a:xfrm>
            <a:off x="1233916" y="4918471"/>
            <a:ext cx="48492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1480"/>
            <a:r>
              <a:rPr lang="en-US" sz="1620" dirty="0">
                <a:solidFill>
                  <a:prstClr val="black"/>
                </a:solidFill>
                <a:latin typeface="Calibri" panose="020F0502020204030204"/>
              </a:rPr>
              <a:t>Problem: fails on irregular forms &amp; produces non words</a:t>
            </a:r>
          </a:p>
        </p:txBody>
      </p:sp>
    </p:spTree>
    <p:extLst>
      <p:ext uri="{BB962C8B-B14F-4D97-AF65-F5344CB8AC3E}">
        <p14:creationId xmlns:p14="http://schemas.microsoft.com/office/powerpoint/2010/main" val="271885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BDB4-E569-6144-A273-89EAE1C3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(lemmatization)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2B00-F7D0-3B4D-897C-430F424F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WordNet </a:t>
            </a:r>
            <a:r>
              <a:rPr lang="en-US" dirty="0" err="1"/>
              <a:t>lemmatizer</a:t>
            </a:r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Uses the WordNet database to lookup lemmas</a:t>
            </a:r>
          </a:p>
          <a:p>
            <a:pPr lvl="1"/>
            <a:r>
              <a:rPr lang="en-US" dirty="0"/>
              <a:t>churches</a:t>
            </a:r>
            <a:r>
              <a:rPr lang="en-US" dirty="0">
                <a:sym typeface="Wingdings" pitchFamily="2" charset="2"/>
              </a:rPr>
              <a:t>  church            dogs          dog</a:t>
            </a:r>
          </a:p>
          <a:p>
            <a:pPr lvl="1"/>
            <a:r>
              <a:rPr lang="en-US" dirty="0"/>
              <a:t>Wolves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wolf                  maximum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maximum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3C403-8753-A942-B4F6-1B4E8D2C36D2}"/>
              </a:ext>
            </a:extLst>
          </p:cNvPr>
          <p:cNvSpPr txBox="1"/>
          <p:nvPr/>
        </p:nvSpPr>
        <p:spPr>
          <a:xfrm>
            <a:off x="1388223" y="4410644"/>
            <a:ext cx="31446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1480"/>
            <a:r>
              <a:rPr lang="en-US" sz="1620" dirty="0">
                <a:solidFill>
                  <a:prstClr val="black"/>
                </a:solidFill>
                <a:latin typeface="Calibri" panose="020F0502020204030204"/>
              </a:rPr>
              <a:t>Problem: not all words are reduced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20C64-4DD4-164A-855F-C584E2B6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72" y="2900623"/>
            <a:ext cx="2965046" cy="13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4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3DE1-E39B-D544-B666-3729B64C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7957-0851-4844-A788-AA19AF478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40" dirty="0"/>
              <a:t>Most common ways to extract numerical features from text content </a:t>
            </a:r>
          </a:p>
          <a:p>
            <a:pPr lvl="1"/>
            <a:r>
              <a:rPr lang="en-US" sz="1260" b="1" dirty="0">
                <a:solidFill>
                  <a:srgbClr val="7030A0"/>
                </a:solidFill>
              </a:rPr>
              <a:t>tokenizing</a:t>
            </a:r>
            <a:r>
              <a:rPr lang="en-US" sz="1260" dirty="0"/>
              <a:t> strings and giving an integer id for each possible token, for instance by using white-spaces and punctuation as token separators.</a:t>
            </a:r>
          </a:p>
          <a:p>
            <a:pPr lvl="1"/>
            <a:r>
              <a:rPr lang="en-US" sz="1260" b="1" dirty="0">
                <a:solidFill>
                  <a:srgbClr val="7030A0"/>
                </a:solidFill>
              </a:rPr>
              <a:t>counting</a:t>
            </a:r>
            <a:r>
              <a:rPr lang="en-US" sz="1260" dirty="0"/>
              <a:t> the occurrences of tokens in each document.</a:t>
            </a:r>
          </a:p>
          <a:p>
            <a:pPr lvl="1"/>
            <a:r>
              <a:rPr lang="en-US" sz="1260" b="1" dirty="0">
                <a:solidFill>
                  <a:srgbClr val="7030A0"/>
                </a:solidFill>
              </a:rPr>
              <a:t>normalizing</a:t>
            </a:r>
            <a:r>
              <a:rPr lang="en-US" sz="1260" dirty="0"/>
              <a:t> and weighting with diminishing importance tokens that occur in the majority of samples / documents.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1F2CE-3AA1-144C-B06D-96B33813580D}"/>
              </a:ext>
            </a:extLst>
          </p:cNvPr>
          <p:cNvSpPr txBox="1"/>
          <p:nvPr/>
        </p:nvSpPr>
        <p:spPr>
          <a:xfrm>
            <a:off x="564746" y="5290752"/>
            <a:ext cx="1457450" cy="14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1480"/>
            <a:r>
              <a:rPr lang="en-US" sz="360" dirty="0">
                <a:solidFill>
                  <a:prstClr val="black"/>
                </a:solidFill>
                <a:latin typeface="Calibri" panose="020F0502020204030204"/>
              </a:rPr>
              <a:t>Ref: http://</a:t>
            </a:r>
            <a:r>
              <a:rPr lang="en-US" sz="360" dirty="0" err="1">
                <a:solidFill>
                  <a:prstClr val="black"/>
                </a:solidFill>
                <a:latin typeface="Calibri" panose="020F0502020204030204"/>
              </a:rPr>
              <a:t>scikit-learn.org</a:t>
            </a:r>
            <a:r>
              <a:rPr lang="en-US" sz="360" dirty="0">
                <a:solidFill>
                  <a:prstClr val="black"/>
                </a:solidFill>
                <a:latin typeface="Calibri" panose="020F0502020204030204"/>
              </a:rPr>
              <a:t>/stable/modules/</a:t>
            </a:r>
            <a:r>
              <a:rPr lang="en-US" sz="360" dirty="0" err="1">
                <a:solidFill>
                  <a:prstClr val="black"/>
                </a:solidFill>
                <a:latin typeface="Calibri" panose="020F0502020204030204"/>
              </a:rPr>
              <a:t>feature_extraction.html</a:t>
            </a:r>
            <a:endParaRPr lang="en-US" sz="36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859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3DE1-E39B-D544-B666-3729B64C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7957-0851-4844-A788-AA19AF478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40" dirty="0"/>
              <a:t>Most common ways to extract numerical features from text content </a:t>
            </a:r>
          </a:p>
          <a:p>
            <a:pPr lvl="1"/>
            <a:r>
              <a:rPr lang="en-US" sz="1260" b="1" dirty="0">
                <a:solidFill>
                  <a:srgbClr val="7030A0"/>
                </a:solidFill>
              </a:rPr>
              <a:t>tokenizing</a:t>
            </a:r>
            <a:r>
              <a:rPr lang="en-US" sz="1260" dirty="0"/>
              <a:t> strings and giving an integer id for each possible token, for instance by using white-spaces and punctuation as token separators.</a:t>
            </a:r>
          </a:p>
          <a:p>
            <a:pPr lvl="1"/>
            <a:r>
              <a:rPr lang="en-US" sz="1260" b="1" dirty="0">
                <a:solidFill>
                  <a:srgbClr val="7030A0"/>
                </a:solidFill>
              </a:rPr>
              <a:t>counting</a:t>
            </a:r>
            <a:r>
              <a:rPr lang="en-US" sz="1260" dirty="0"/>
              <a:t> the occurrences of tokens in each document.</a:t>
            </a:r>
          </a:p>
          <a:p>
            <a:pPr lvl="1"/>
            <a:r>
              <a:rPr lang="en-US" sz="1260" b="1" dirty="0">
                <a:solidFill>
                  <a:srgbClr val="7030A0"/>
                </a:solidFill>
              </a:rPr>
              <a:t>normalizing</a:t>
            </a:r>
            <a:r>
              <a:rPr lang="en-US" sz="1260" dirty="0"/>
              <a:t> and weighting with diminishing importance tokens that occur in the majority of samples / documents.</a:t>
            </a:r>
          </a:p>
          <a:p>
            <a:pPr lvl="1"/>
            <a:endParaRPr lang="en-US" sz="1530" dirty="0"/>
          </a:p>
          <a:p>
            <a:pPr>
              <a:buFont typeface="Wingdings" pitchFamily="2" charset="2"/>
              <a:buChar char="Ø"/>
            </a:pPr>
            <a:r>
              <a:rPr lang="en-US" sz="1440" dirty="0"/>
              <a:t>In this scheme, features and samples are defined as follows:</a:t>
            </a:r>
          </a:p>
          <a:p>
            <a:pPr lvl="1"/>
            <a:r>
              <a:rPr lang="en-US" sz="1260" dirty="0"/>
              <a:t>each </a:t>
            </a:r>
            <a:r>
              <a:rPr lang="en-US" sz="1260" b="1" dirty="0">
                <a:solidFill>
                  <a:srgbClr val="7030A0"/>
                </a:solidFill>
              </a:rPr>
              <a:t>individual token occurrence frequency</a:t>
            </a:r>
            <a:r>
              <a:rPr lang="en-US" sz="1260" dirty="0"/>
              <a:t> (normalized or not) is treated as a </a:t>
            </a:r>
            <a:r>
              <a:rPr lang="en-US" sz="1260" b="1" dirty="0">
                <a:solidFill>
                  <a:srgbClr val="7030A0"/>
                </a:solidFill>
              </a:rPr>
              <a:t>feature</a:t>
            </a:r>
            <a:r>
              <a:rPr lang="en-US" sz="1260" dirty="0"/>
              <a:t>.</a:t>
            </a:r>
          </a:p>
          <a:p>
            <a:pPr lvl="1"/>
            <a:r>
              <a:rPr lang="en-US" sz="1260" dirty="0"/>
              <a:t>the vector of all the token frequencies for a given document is considered a multivariate </a:t>
            </a:r>
            <a:r>
              <a:rPr lang="en-US" sz="1260" b="1" dirty="0">
                <a:solidFill>
                  <a:srgbClr val="7030A0"/>
                </a:solidFill>
              </a:rPr>
              <a:t>sample</a:t>
            </a:r>
            <a:r>
              <a:rPr lang="en-US" sz="1260" dirty="0"/>
              <a:t>.</a:t>
            </a:r>
          </a:p>
          <a:p>
            <a:pPr lvl="1"/>
            <a:r>
              <a:rPr lang="en-US" sz="1260" dirty="0"/>
              <a:t>A corpus of documents can thus be represented by a matrix with one row per document and one column per token (e.g. word) occurring in the corpus.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1F2CE-3AA1-144C-B06D-96B33813580D}"/>
              </a:ext>
            </a:extLst>
          </p:cNvPr>
          <p:cNvSpPr txBox="1"/>
          <p:nvPr/>
        </p:nvSpPr>
        <p:spPr>
          <a:xfrm>
            <a:off x="564746" y="5290752"/>
            <a:ext cx="1457450" cy="14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1480"/>
            <a:r>
              <a:rPr lang="en-US" sz="360" dirty="0">
                <a:solidFill>
                  <a:prstClr val="black"/>
                </a:solidFill>
                <a:latin typeface="Calibri" panose="020F0502020204030204"/>
              </a:rPr>
              <a:t>Ref: http://</a:t>
            </a:r>
            <a:r>
              <a:rPr lang="en-US" sz="360" dirty="0" err="1">
                <a:solidFill>
                  <a:prstClr val="black"/>
                </a:solidFill>
                <a:latin typeface="Calibri" panose="020F0502020204030204"/>
              </a:rPr>
              <a:t>scikit-learn.org</a:t>
            </a:r>
            <a:r>
              <a:rPr lang="en-US" sz="360" dirty="0">
                <a:solidFill>
                  <a:prstClr val="black"/>
                </a:solidFill>
                <a:latin typeface="Calibri" panose="020F0502020204030204"/>
              </a:rPr>
              <a:t>/stable/modules/</a:t>
            </a:r>
            <a:r>
              <a:rPr lang="en-US" sz="360" dirty="0" err="1">
                <a:solidFill>
                  <a:prstClr val="black"/>
                </a:solidFill>
                <a:latin typeface="Calibri" panose="020F0502020204030204"/>
              </a:rPr>
              <a:t>feature_extraction.html</a:t>
            </a:r>
            <a:endParaRPr lang="en-US" sz="36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364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3DE1-E39B-D544-B666-3729B64C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7957-0851-4844-A788-AA19AF478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4F6005-740F-E243-A7BC-152FA0BB143F}"/>
              </a:ext>
            </a:extLst>
          </p:cNvPr>
          <p:cNvGraphicFramePr>
            <a:graphicFrameLocks noGrp="1"/>
          </p:cNvGraphicFramePr>
          <p:nvPr/>
        </p:nvGraphicFramePr>
        <p:xfrm>
          <a:off x="1342506" y="1603837"/>
          <a:ext cx="1691121" cy="100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121">
                  <a:extLst>
                    <a:ext uri="{9D8B030D-6E8A-4147-A177-3AD203B41FA5}">
                      <a16:colId xmlns:a16="http://schemas.microsoft.com/office/drawing/2014/main" val="921070110"/>
                    </a:ext>
                  </a:extLst>
                </a:gridCol>
              </a:tblGrid>
              <a:tr h="333756">
                <a:tc>
                  <a:txBody>
                    <a:bodyPr/>
                    <a:lstStyle/>
                    <a:p>
                      <a:r>
                        <a:rPr lang="en-US" sz="1100" dirty="0"/>
                        <a:t>Great instructor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4030439570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US" sz="1100" dirty="0"/>
                        <a:t>Not a great instructor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2246055028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US" sz="1100" dirty="0"/>
                        <a:t>Do not like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25999389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FA199F-0EE0-5640-8D7D-1D39802A6B37}"/>
              </a:ext>
            </a:extLst>
          </p:cNvPr>
          <p:cNvGraphicFramePr>
            <a:graphicFrameLocks noGrp="1"/>
          </p:cNvGraphicFramePr>
          <p:nvPr/>
        </p:nvGraphicFramePr>
        <p:xfrm>
          <a:off x="3970366" y="1553766"/>
          <a:ext cx="4043105" cy="98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311">
                  <a:extLst>
                    <a:ext uri="{9D8B030D-6E8A-4147-A177-3AD203B41FA5}">
                      <a16:colId xmlns:a16="http://schemas.microsoft.com/office/drawing/2014/main" val="4201520953"/>
                    </a:ext>
                  </a:extLst>
                </a:gridCol>
                <a:gridCol w="741390">
                  <a:extLst>
                    <a:ext uri="{9D8B030D-6E8A-4147-A177-3AD203B41FA5}">
                      <a16:colId xmlns:a16="http://schemas.microsoft.com/office/drawing/2014/main" val="183882547"/>
                    </a:ext>
                  </a:extLst>
                </a:gridCol>
                <a:gridCol w="673851">
                  <a:extLst>
                    <a:ext uri="{9D8B030D-6E8A-4147-A177-3AD203B41FA5}">
                      <a16:colId xmlns:a16="http://schemas.microsoft.com/office/drawing/2014/main" val="455413756"/>
                    </a:ext>
                  </a:extLst>
                </a:gridCol>
                <a:gridCol w="673851">
                  <a:extLst>
                    <a:ext uri="{9D8B030D-6E8A-4147-A177-3AD203B41FA5}">
                      <a16:colId xmlns:a16="http://schemas.microsoft.com/office/drawing/2014/main" val="3386723260"/>
                    </a:ext>
                  </a:extLst>
                </a:gridCol>
                <a:gridCol w="673851">
                  <a:extLst>
                    <a:ext uri="{9D8B030D-6E8A-4147-A177-3AD203B41FA5}">
                      <a16:colId xmlns:a16="http://schemas.microsoft.com/office/drawing/2014/main" val="1408781746"/>
                    </a:ext>
                  </a:extLst>
                </a:gridCol>
                <a:gridCol w="673851">
                  <a:extLst>
                    <a:ext uri="{9D8B030D-6E8A-4147-A177-3AD203B41FA5}">
                      <a16:colId xmlns:a16="http://schemas.microsoft.com/office/drawing/2014/main" val="1863331899"/>
                    </a:ext>
                  </a:extLst>
                </a:gridCol>
              </a:tblGrid>
              <a:tr h="233172">
                <a:tc>
                  <a:txBody>
                    <a:bodyPr/>
                    <a:lstStyle/>
                    <a:p>
                      <a:r>
                        <a:rPr lang="en-US" sz="1000" dirty="0"/>
                        <a:t>great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instructor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not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like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3789198270"/>
                  </a:ext>
                </a:extLst>
              </a:tr>
              <a:tr h="248945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3555875643"/>
                  </a:ext>
                </a:extLst>
              </a:tr>
              <a:tr h="248945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3400277701"/>
                  </a:ext>
                </a:extLst>
              </a:tr>
              <a:tr h="248945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2689662571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5B8CE2DB-4D17-6F44-93E9-B031E2F4FE14}"/>
              </a:ext>
            </a:extLst>
          </p:cNvPr>
          <p:cNvSpPr/>
          <p:nvPr/>
        </p:nvSpPr>
        <p:spPr>
          <a:xfrm>
            <a:off x="3108441" y="2104471"/>
            <a:ext cx="720090" cy="131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1480"/>
            <a:endParaRPr lang="en-US" sz="162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9EB45-7A8D-D744-B155-6BDE8226C026}"/>
              </a:ext>
            </a:extLst>
          </p:cNvPr>
          <p:cNvSpPr txBox="1"/>
          <p:nvPr/>
        </p:nvSpPr>
        <p:spPr>
          <a:xfrm>
            <a:off x="1322244" y="3451343"/>
            <a:ext cx="725233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411480">
              <a:buFont typeface="Arial" panose="020B0604020202020204" pitchFamily="34" charset="0"/>
              <a:buChar char="•"/>
            </a:pPr>
            <a:r>
              <a:rPr lang="en-US" sz="1620" b="1" dirty="0">
                <a:solidFill>
                  <a:srgbClr val="7030A0"/>
                </a:solidFill>
                <a:latin typeface="Calibri" panose="020F0502020204030204"/>
              </a:rPr>
              <a:t>Limitations</a:t>
            </a:r>
            <a:r>
              <a:rPr lang="en-US" sz="1620" dirty="0">
                <a:solidFill>
                  <a:prstClr val="black"/>
                </a:solidFill>
                <a:latin typeface="Calibri" panose="020F0502020204030204"/>
              </a:rPr>
              <a:t>: </a:t>
            </a:r>
          </a:p>
          <a:p>
            <a:pPr marL="668655" lvl="1" indent="-257175" defTabSz="411480">
              <a:buFont typeface="Arial" panose="020B0604020202020204" pitchFamily="34" charset="0"/>
              <a:buChar char="•"/>
            </a:pPr>
            <a:r>
              <a:rPr lang="en-US" sz="1620" dirty="0">
                <a:solidFill>
                  <a:prstClr val="black"/>
                </a:solidFill>
                <a:latin typeface="Calibri" panose="020F0502020204030204"/>
              </a:rPr>
              <a:t>Word orders is lost hence BOW cannot capture phrases and multi-word expressions</a:t>
            </a:r>
          </a:p>
          <a:p>
            <a:pPr marL="668655" lvl="1" indent="-257175" defTabSz="411480">
              <a:buFont typeface="Arial" panose="020B0604020202020204" pitchFamily="34" charset="0"/>
              <a:buChar char="•"/>
            </a:pPr>
            <a:r>
              <a:rPr lang="en-US" sz="1620" dirty="0">
                <a:solidFill>
                  <a:prstClr val="black"/>
                </a:solidFill>
                <a:latin typeface="Calibri" panose="020F0502020204030204"/>
              </a:rPr>
              <a:t>BOW model doesn’t account for potential misspellings or word derivations.</a:t>
            </a:r>
          </a:p>
        </p:txBody>
      </p:sp>
    </p:spTree>
    <p:extLst>
      <p:ext uri="{BB962C8B-B14F-4D97-AF65-F5344CB8AC3E}">
        <p14:creationId xmlns:p14="http://schemas.microsoft.com/office/powerpoint/2010/main" val="423539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3DE1-E39B-D544-B666-3729B64C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7957-0851-4844-A788-AA19AF478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N-grams</a:t>
            </a:r>
          </a:p>
          <a:p>
            <a:pPr lvl="1"/>
            <a:r>
              <a:rPr lang="en-US" dirty="0"/>
              <a:t>Instead of building a simple collection of unigrams (n=1), one might prefer a collection of bigrams (n=2), where occurrences of pairs of consecutive words are counted.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4F6005-740F-E243-A7BC-152FA0BB143F}"/>
              </a:ext>
            </a:extLst>
          </p:cNvPr>
          <p:cNvGraphicFramePr>
            <a:graphicFrameLocks noGrp="1"/>
          </p:cNvGraphicFramePr>
          <p:nvPr/>
        </p:nvGraphicFramePr>
        <p:xfrm>
          <a:off x="1314451" y="2940628"/>
          <a:ext cx="1691121" cy="91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121">
                  <a:extLst>
                    <a:ext uri="{9D8B030D-6E8A-4147-A177-3AD203B41FA5}">
                      <a16:colId xmlns:a16="http://schemas.microsoft.com/office/drawing/2014/main" val="921070110"/>
                    </a:ext>
                  </a:extLst>
                </a:gridCol>
              </a:tblGrid>
              <a:tr h="248945">
                <a:tc>
                  <a:txBody>
                    <a:bodyPr/>
                    <a:lstStyle/>
                    <a:p>
                      <a:r>
                        <a:rPr lang="en-US" sz="1100" dirty="0"/>
                        <a:t>Great instructor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4030439570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US" sz="1100" dirty="0"/>
                        <a:t>Not a great instructor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2246055028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US" sz="1100" dirty="0"/>
                        <a:t>Do not like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25999389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FA199F-0EE0-5640-8D7D-1D39802A6B37}"/>
              </a:ext>
            </a:extLst>
          </p:cNvPr>
          <p:cNvGraphicFramePr>
            <a:graphicFrameLocks noGrp="1"/>
          </p:cNvGraphicFramePr>
          <p:nvPr/>
        </p:nvGraphicFramePr>
        <p:xfrm>
          <a:off x="4144153" y="2763047"/>
          <a:ext cx="4043106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009">
                  <a:extLst>
                    <a:ext uri="{9D8B030D-6E8A-4147-A177-3AD203B41FA5}">
                      <a16:colId xmlns:a16="http://schemas.microsoft.com/office/drawing/2014/main" val="4201520953"/>
                    </a:ext>
                  </a:extLst>
                </a:gridCol>
                <a:gridCol w="669693">
                  <a:extLst>
                    <a:ext uri="{9D8B030D-6E8A-4147-A177-3AD203B41FA5}">
                      <a16:colId xmlns:a16="http://schemas.microsoft.com/office/drawing/2014/main" val="183882547"/>
                    </a:ext>
                  </a:extLst>
                </a:gridCol>
                <a:gridCol w="673851">
                  <a:extLst>
                    <a:ext uri="{9D8B030D-6E8A-4147-A177-3AD203B41FA5}">
                      <a16:colId xmlns:a16="http://schemas.microsoft.com/office/drawing/2014/main" val="455413756"/>
                    </a:ext>
                  </a:extLst>
                </a:gridCol>
                <a:gridCol w="673851">
                  <a:extLst>
                    <a:ext uri="{9D8B030D-6E8A-4147-A177-3AD203B41FA5}">
                      <a16:colId xmlns:a16="http://schemas.microsoft.com/office/drawing/2014/main" val="3386723260"/>
                    </a:ext>
                  </a:extLst>
                </a:gridCol>
                <a:gridCol w="673851">
                  <a:extLst>
                    <a:ext uri="{9D8B030D-6E8A-4147-A177-3AD203B41FA5}">
                      <a16:colId xmlns:a16="http://schemas.microsoft.com/office/drawing/2014/main" val="1408781746"/>
                    </a:ext>
                  </a:extLst>
                </a:gridCol>
                <a:gridCol w="673851">
                  <a:extLst>
                    <a:ext uri="{9D8B030D-6E8A-4147-A177-3AD203B41FA5}">
                      <a16:colId xmlns:a16="http://schemas.microsoft.com/office/drawing/2014/main" val="1863331899"/>
                    </a:ext>
                  </a:extLst>
                </a:gridCol>
              </a:tblGrid>
              <a:tr h="356616">
                <a:tc>
                  <a:txBody>
                    <a:bodyPr/>
                    <a:lstStyle/>
                    <a:p>
                      <a:r>
                        <a:rPr lang="en-US" sz="900" dirty="0"/>
                        <a:t>Great</a:t>
                      </a:r>
                    </a:p>
                    <a:p>
                      <a:r>
                        <a:rPr lang="en-US" sz="900" dirty="0"/>
                        <a:t>instructor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instructor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Do not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like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3789198270"/>
                  </a:ext>
                </a:extLst>
              </a:tr>
              <a:tr h="248945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3555875643"/>
                  </a:ext>
                </a:extLst>
              </a:tr>
              <a:tr h="248945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3400277701"/>
                  </a:ext>
                </a:extLst>
              </a:tr>
              <a:tr h="248945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2689662571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5B8CE2DB-4D17-6F44-93E9-B031E2F4FE14}"/>
              </a:ext>
            </a:extLst>
          </p:cNvPr>
          <p:cNvSpPr/>
          <p:nvPr/>
        </p:nvSpPr>
        <p:spPr>
          <a:xfrm>
            <a:off x="3138053" y="3342548"/>
            <a:ext cx="720090" cy="131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1480"/>
            <a:endParaRPr lang="en-US" sz="162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FEF5E-0584-5544-854D-2683085F12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989" y="4040224"/>
            <a:ext cx="5015957" cy="106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540-5B63-AB40-B993-FBFBDD70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0E34A-8C9E-2442-AE94-4C3A124C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Reduce the number of features in n-grams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High frequency </a:t>
            </a:r>
            <a:r>
              <a:rPr lang="en-US" dirty="0"/>
              <a:t>n-grams (e.g. </a:t>
            </a:r>
            <a:r>
              <a:rPr lang="en-US" dirty="0">
                <a:solidFill>
                  <a:srgbClr val="7030A0"/>
                </a:solidFill>
              </a:rPr>
              <a:t>stop words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Low frequency </a:t>
            </a:r>
            <a:r>
              <a:rPr lang="en-US" dirty="0"/>
              <a:t>n-grams (e.g. typos)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Medium frequency </a:t>
            </a:r>
            <a:r>
              <a:rPr lang="en-US" dirty="0"/>
              <a:t>n-grams are usually good n-grams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Problem</a:t>
            </a:r>
            <a:r>
              <a:rPr lang="en-US" dirty="0"/>
              <a:t>: If we were to feed the direct count data directly to a classifier very frequent terms would shadow the frequencies of rarer yet more interesting terms. Therefore we need to re-weight the count features into floating point values suitable for usage by a classifier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9C859-DABD-464F-8883-3A0EB55C8DEC}"/>
              </a:ext>
            </a:extLst>
          </p:cNvPr>
          <p:cNvSpPr txBox="1"/>
          <p:nvPr/>
        </p:nvSpPr>
        <p:spPr>
          <a:xfrm>
            <a:off x="803219" y="4456660"/>
            <a:ext cx="18473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1480"/>
            <a:endParaRPr lang="en-US" sz="162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7513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AC10-C0E2-844E-9638-9B88CD09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B15C-051D-DA47-8325-A3FE756AA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TD-IDF</a:t>
            </a:r>
            <a:r>
              <a:rPr lang="en-US" dirty="0"/>
              <a:t> term weighting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lvl="1"/>
            <a:r>
              <a:rPr lang="en-US" i="1" dirty="0"/>
              <a:t>tf–idf </a:t>
            </a:r>
            <a:r>
              <a:rPr lang="en-US" dirty="0"/>
              <a:t>stands for term-frequency  inverse document-frequency</a:t>
            </a:r>
          </a:p>
          <a:p>
            <a:pPr lvl="1"/>
            <a:r>
              <a:rPr lang="en-US" i="1" dirty="0"/>
              <a:t>tf-idf(t,d) = tf(t,d) x  idf(t)</a:t>
            </a:r>
          </a:p>
          <a:p>
            <a:pPr lvl="1"/>
            <a:r>
              <a:rPr lang="en-US" i="1" dirty="0"/>
              <a:t>tf(t,d)</a:t>
            </a:r>
            <a:r>
              <a:rPr lang="en-US" dirty="0"/>
              <a:t>: frequency for term (or n-gram) t in document d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CE30A0-F737-C647-8C1A-F10091BC3EC2}"/>
                  </a:ext>
                </a:extLst>
              </p:cNvPr>
              <p:cNvSpPr txBox="1"/>
              <p:nvPr/>
            </p:nvSpPr>
            <p:spPr>
              <a:xfrm>
                <a:off x="1022984" y="3565849"/>
                <a:ext cx="2946640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11480"/>
                <a:r>
                  <a:rPr lang="en-US" sz="1620" i="1" dirty="0">
                    <a:solidFill>
                      <a:prstClr val="black"/>
                    </a:solidFill>
                    <a:latin typeface="Calibri" panose="020F0502020204030204"/>
                  </a:rPr>
                  <a:t>idf(t,D)</a:t>
                </a:r>
                <a14:m>
                  <m:oMath xmlns:m="http://schemas.openxmlformats.org/officeDocument/2006/math">
                    <m:r>
                      <a:rPr lang="en-US" sz="162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2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162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⁡(|</m:t>
                    </m:r>
                    <m:r>
                      <a:rPr lang="en-US" sz="162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2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|/|</m:t>
                    </m:r>
                    <m:d>
                      <m:dPr>
                        <m:begChr m:val="{"/>
                        <m:endChr m:val="}"/>
                        <m:ctrlP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62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620" i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CE30A0-F737-C647-8C1A-F10091BC3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84" y="3565849"/>
                <a:ext cx="2946640" cy="249299"/>
              </a:xfrm>
              <a:prstGeom prst="rect">
                <a:avLst/>
              </a:prstGeom>
              <a:blipFill>
                <a:blip r:embed="rId3"/>
                <a:stretch>
                  <a:fillRect l="-3863" t="-20000" r="-1717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4D3AC-E18F-014D-B317-02C0C9C251A5}"/>
                  </a:ext>
                </a:extLst>
              </p:cNvPr>
              <p:cNvSpPr txBox="1"/>
              <p:nvPr/>
            </p:nvSpPr>
            <p:spPr>
              <a:xfrm>
                <a:off x="783694" y="3882605"/>
                <a:ext cx="3788306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11480"/>
                <a:r>
                  <a:rPr lang="en-US" sz="1620" dirty="0">
                    <a:solidFill>
                      <a:prstClr val="black"/>
                    </a:solidFill>
                    <a:latin typeface="Calibri" panose="020F0502020204030204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62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20" dirty="0">
                    <a:solidFill>
                      <a:prstClr val="black"/>
                    </a:solidFill>
                    <a:latin typeface="Calibri" panose="020F0502020204030204"/>
                  </a:rPr>
                  <a:t>total number of documents in corpus</a:t>
                </a:r>
              </a:p>
              <a:p>
                <a:pPr defTabSz="411480"/>
                <a:endParaRPr lang="en-US" sz="162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4D3AC-E18F-014D-B317-02C0C9C25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94" y="3882605"/>
                <a:ext cx="3788306" cy="590931"/>
              </a:xfrm>
              <a:prstGeom prst="rect">
                <a:avLst/>
              </a:prstGeom>
              <a:blipFill>
                <a:blip r:embed="rId4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ABEABD-F616-234E-AE41-C9BBD5406BCC}"/>
                  </a:ext>
                </a:extLst>
              </p:cNvPr>
              <p:cNvSpPr txBox="1"/>
              <p:nvPr/>
            </p:nvSpPr>
            <p:spPr>
              <a:xfrm>
                <a:off x="929467" y="4199360"/>
                <a:ext cx="576580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11480"/>
                <a14:m>
                  <m:oMath xmlns:m="http://schemas.openxmlformats.org/officeDocument/2006/math">
                    <m:r>
                      <a:rPr lang="en-US" sz="162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{"/>
                        <m:endChr m:val="}"/>
                        <m:ctrlP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62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20" dirty="0">
                    <a:solidFill>
                      <a:prstClr val="black"/>
                    </a:solidFill>
                    <a:latin typeface="Calibri" panose="020F0502020204030204"/>
                  </a:rPr>
                  <a:t> : number of documents where the term t appears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ABEABD-F616-234E-AE41-C9BBD5406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67" y="4199360"/>
                <a:ext cx="5765809" cy="341632"/>
              </a:xfrm>
              <a:prstGeom prst="rect">
                <a:avLst/>
              </a:prstGeom>
              <a:blipFill>
                <a:blip r:embed="rId5"/>
                <a:stretch>
                  <a:fillRect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05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B71356-231A-574C-AE8A-21831FE84D93}"/>
              </a:ext>
            </a:extLst>
          </p:cNvPr>
          <p:cNvSpPr txBox="1"/>
          <p:nvPr/>
        </p:nvSpPr>
        <p:spPr>
          <a:xfrm>
            <a:off x="3773347" y="297469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5997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469E69-3AE7-614D-9892-05D04C28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Harnessing Big Text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CD955-7DAF-4C43-92BF-6A656FE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</a:t>
            </a:r>
          </a:p>
          <a:p>
            <a:r>
              <a:rPr lang="en-US" dirty="0"/>
              <a:t>News</a:t>
            </a:r>
          </a:p>
          <a:p>
            <a:r>
              <a:rPr lang="en-US" dirty="0"/>
              <a:t>Literature</a:t>
            </a:r>
          </a:p>
          <a:p>
            <a:r>
              <a:rPr lang="en-US" dirty="0"/>
              <a:t>Blogs                                                    Knowledge                Many applications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Twitter</a:t>
            </a:r>
          </a:p>
          <a:p>
            <a:r>
              <a:rPr lang="en-US" dirty="0"/>
              <a:t>Etc.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1EDABE7-2F97-0447-9545-EF6F9F9A4C5A}"/>
              </a:ext>
            </a:extLst>
          </p:cNvPr>
          <p:cNvSpPr/>
          <p:nvPr/>
        </p:nvSpPr>
        <p:spPr>
          <a:xfrm>
            <a:off x="2223063" y="1221648"/>
            <a:ext cx="548059" cy="249507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9C9C989-C337-6641-8F1B-1BF3B051578C}"/>
              </a:ext>
            </a:extLst>
          </p:cNvPr>
          <p:cNvSpPr/>
          <p:nvPr/>
        </p:nvSpPr>
        <p:spPr>
          <a:xfrm>
            <a:off x="3209241" y="2423469"/>
            <a:ext cx="5562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74EF324-1F34-4B4F-86E2-964C1DD765DA}"/>
              </a:ext>
            </a:extLst>
          </p:cNvPr>
          <p:cNvSpPr/>
          <p:nvPr/>
        </p:nvSpPr>
        <p:spPr>
          <a:xfrm>
            <a:off x="5238721" y="2423469"/>
            <a:ext cx="5562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96834-D666-1B43-8AFE-F0687DB58A5A}"/>
              </a:ext>
            </a:extLst>
          </p:cNvPr>
          <p:cNvSpPr txBox="1"/>
          <p:nvPr/>
        </p:nvSpPr>
        <p:spPr>
          <a:xfrm>
            <a:off x="1441006" y="3933220"/>
            <a:ext cx="41933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006F"/>
                </a:solidFill>
              </a:rPr>
              <a:t>Gaining Intuition:</a:t>
            </a:r>
          </a:p>
          <a:p>
            <a:r>
              <a:rPr lang="en-US" dirty="0"/>
              <a:t>I’m given a task. What approach will work?</a:t>
            </a:r>
          </a:p>
        </p:txBody>
      </p:sp>
    </p:spTree>
    <p:extLst>
      <p:ext uri="{BB962C8B-B14F-4D97-AF65-F5344CB8AC3E}">
        <p14:creationId xmlns:p14="http://schemas.microsoft.com/office/powerpoint/2010/main" val="4270875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AB75-49AC-8F42-BCD7-AD4B299D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03A2-810A-0C42-B788-40C44A9D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7030A0"/>
                </a:solidFill>
              </a:rPr>
              <a:t>Assign a probability to a sentence</a:t>
            </a:r>
          </a:p>
          <a:p>
            <a:pPr marL="0" indent="0">
              <a:buNone/>
            </a:pPr>
            <a:endParaRPr lang="en-US" sz="162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20" dirty="0"/>
              <a:t>Why?</a:t>
            </a:r>
          </a:p>
          <a:p>
            <a:pPr>
              <a:buFont typeface="Wingdings" pitchFamily="2" charset="2"/>
              <a:buChar char="Ø"/>
            </a:pPr>
            <a:r>
              <a:rPr lang="en-US" sz="1620" dirty="0"/>
              <a:t>Machine translation (e.g. P(the </a:t>
            </a:r>
            <a:r>
              <a:rPr lang="en-US" sz="1620" b="1" dirty="0"/>
              <a:t>average</a:t>
            </a:r>
            <a:r>
              <a:rPr lang="en-US" sz="1620" dirty="0"/>
              <a:t> probability) &gt; P(the </a:t>
            </a:r>
            <a:r>
              <a:rPr lang="en-US" sz="1620" b="1" dirty="0"/>
              <a:t>mean</a:t>
            </a:r>
            <a:r>
              <a:rPr lang="en-US" sz="1620" dirty="0"/>
              <a:t> probability))</a:t>
            </a:r>
          </a:p>
          <a:p>
            <a:pPr>
              <a:buFont typeface="Wingdings" pitchFamily="2" charset="2"/>
              <a:buChar char="Ø"/>
            </a:pPr>
            <a:r>
              <a:rPr lang="en-US" sz="1620" dirty="0"/>
              <a:t>Spell correction (e.g. P(I’m </a:t>
            </a:r>
            <a:r>
              <a:rPr lang="en-US" sz="1620" b="1" dirty="0"/>
              <a:t>enjoying</a:t>
            </a:r>
            <a:r>
              <a:rPr lang="en-US" sz="1620" dirty="0"/>
              <a:t> this class) &gt; P(I’m </a:t>
            </a:r>
            <a:r>
              <a:rPr lang="en-US" sz="1620" b="1" dirty="0" err="1"/>
              <a:t>enjoiing</a:t>
            </a:r>
            <a:r>
              <a:rPr lang="en-US" sz="1620" dirty="0"/>
              <a:t> this class))</a:t>
            </a:r>
          </a:p>
          <a:p>
            <a:pPr>
              <a:buFont typeface="Wingdings" pitchFamily="2" charset="2"/>
              <a:buChar char="Ø"/>
            </a:pPr>
            <a:r>
              <a:rPr lang="en-US" sz="1620" dirty="0"/>
              <a:t>Speech recognition (e.g. P(I’m </a:t>
            </a:r>
            <a:r>
              <a:rPr lang="en-US" sz="1620" dirty="0" err="1"/>
              <a:t>gonna</a:t>
            </a:r>
            <a:r>
              <a:rPr lang="en-US" sz="1620" dirty="0"/>
              <a:t> take a walk)&gt; P(am </a:t>
            </a:r>
            <a:r>
              <a:rPr lang="en-US" sz="1620" dirty="0" err="1"/>
              <a:t>gonna</a:t>
            </a:r>
            <a:r>
              <a:rPr lang="en-US" sz="1620" dirty="0"/>
              <a:t> take a wok) </a:t>
            </a:r>
          </a:p>
          <a:p>
            <a:pPr>
              <a:buFont typeface="Wingdings" pitchFamily="2" charset="2"/>
              <a:buChar char="Ø"/>
            </a:pPr>
            <a:r>
              <a:rPr lang="en-US" sz="1620" dirty="0"/>
              <a:t>Handwriting recognition</a:t>
            </a:r>
          </a:p>
          <a:p>
            <a:pPr>
              <a:buFont typeface="Wingdings" pitchFamily="2" charset="2"/>
              <a:buChar char="Ø"/>
            </a:pPr>
            <a:r>
              <a:rPr lang="en-US" sz="162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2680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AB75-49AC-8F42-BCD7-AD4B299D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5003A2-810A-0C42-B788-40C44A9D0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sz="1620" dirty="0"/>
                  <a:t>Compute the probability of a sentence or sequence of 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35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35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𝑤𝑛</m:t>
                        </m:r>
                      </m:e>
                    </m:d>
                  </m:oMath>
                </a14:m>
                <a:endParaRPr lang="en-US" sz="1350" dirty="0"/>
              </a:p>
              <a:p>
                <a:endParaRPr lang="en-US" sz="1620" baseline="-25000" dirty="0"/>
              </a:p>
              <a:p>
                <a:endParaRPr lang="en-US" sz="1620" baseline="-25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1620" dirty="0"/>
                  <a:t>Compute the probability of an upcoming word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350" i="1" baseline="-250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|,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35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35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350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1350" dirty="0"/>
              </a:p>
              <a:p>
                <a:endParaRPr lang="en-US" sz="1620" dirty="0"/>
              </a:p>
              <a:p>
                <a:endParaRPr lang="en-US" sz="162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1620" dirty="0"/>
                  <a:t>A model that computes either of these </a:t>
                </a:r>
                <a14:m>
                  <m:oMath xmlns:m="http://schemas.openxmlformats.org/officeDocument/2006/math">
                    <m:r>
                      <a:rPr lang="en-US" sz="162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2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2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1620" dirty="0"/>
                  <a:t> or </a:t>
                </a:r>
                <a14:m>
                  <m:oMath xmlns:m="http://schemas.openxmlformats.org/officeDocument/2006/math">
                    <m:r>
                      <a:rPr lang="en-US" sz="162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2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2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20" i="1" baseline="-250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20" i="1">
                            <a:latin typeface="Cambria Math" panose="02040503050406030204" pitchFamily="18" charset="0"/>
                          </a:rPr>
                          <m:t>|,</m:t>
                        </m:r>
                        <m:r>
                          <a:rPr lang="en-US" sz="162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2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2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2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2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2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2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2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2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2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20" dirty="0"/>
                  <a:t> is called a </a:t>
                </a:r>
                <a:r>
                  <a:rPr lang="en-US" sz="1620" b="1" dirty="0">
                    <a:solidFill>
                      <a:srgbClr val="7030A0"/>
                    </a:solidFill>
                  </a:rPr>
                  <a:t>language model</a:t>
                </a:r>
                <a:r>
                  <a:rPr lang="en-US" sz="1620" dirty="0"/>
                  <a:t>.</a:t>
                </a:r>
              </a:p>
              <a:p>
                <a:pPr rtl="1"/>
                <a:endParaRPr lang="en-US" sz="162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5003A2-810A-0C42-B788-40C44A9D0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45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94F5-5252-C94B-A59E-F6501806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EB97-1D20-2846-A4F0-7B52AB68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Toy corpus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This is the house that Jack built.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is the malt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That lay in the house that Jack built.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is the rat,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That ate the malt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That lay in the house that Jack built.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is the cat,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That killed the rat,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That ate the malt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That lay in the house that Jack built.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P(house | this is the) ?</a:t>
            </a:r>
          </a:p>
        </p:txBody>
      </p:sp>
    </p:spTree>
    <p:extLst>
      <p:ext uri="{BB962C8B-B14F-4D97-AF65-F5344CB8AC3E}">
        <p14:creationId xmlns:p14="http://schemas.microsoft.com/office/powerpoint/2010/main" val="347246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FFEA-61C9-8440-9370-3650086F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031522-FC80-4C4E-88DD-9CCA03489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h𝑜𝑢𝑠𝑒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𝐽𝑎𝑐𝑘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𝐽𝑎𝑐𝑘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…)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031522-FC80-4C4E-88DD-9CCA03489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474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471C-CB29-E44E-B1E3-5BF121BF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970B6-FE2F-D84F-B45D-298B56019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Predict probability of a sequence of 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𝑤𝑘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>
                    <a:solidFill>
                      <a:srgbClr val="7030A0"/>
                    </a:solidFill>
                  </a:rPr>
                  <a:t>Chain rule: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>
                    <a:solidFill>
                      <a:srgbClr val="7030A0"/>
                    </a:solidFill>
                  </a:rPr>
                  <a:t>Markov assumption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970B6-FE2F-D84F-B45D-298B56019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3" t="-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375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3066-8AA7-7645-AA7E-F9B6FD07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language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66097-8B12-EE41-B429-79906DE30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This is the malt</a:t>
                </a:r>
              </a:p>
              <a:p>
                <a:pPr lvl="1"/>
                <a:r>
                  <a:rPr lang="en-US" dirty="0"/>
                  <a:t>That lay in the house that Jack built</a:t>
                </a:r>
              </a:p>
              <a:p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h𝑜𝑢𝑠𝑒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66097-8B12-EE41-B429-79906DE30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14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3AFE-CB58-7E46-8B62-9DC62391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Bigram language model summarized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07F32-163B-9145-91A3-97DF580AD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Define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Estimate the probabilities: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07F32-163B-9145-91A3-97DF580AD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756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3AFE-CB58-7E46-8B62-9DC62391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N-gram language model summarized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07F32-163B-9145-91A3-97DF580AD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Define the model</a:t>
                </a:r>
              </a:p>
              <a:p>
                <a:endParaRPr lang="en-US" dirty="0"/>
              </a:p>
              <a:p>
                <a:pPr marL="30861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07F32-163B-9145-91A3-97DF580AD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5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247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444D-F4E6-D44B-B543-BB2F58AF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train n-gram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52802-146A-7F4C-AFD0-D1DB483F0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Log-likelihood maximization:</a:t>
                </a:r>
              </a:p>
              <a:p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𝑤𝑖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3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350" dirty="0"/>
              </a:p>
              <a:p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Estimates for parameters:</a:t>
                </a:r>
              </a:p>
              <a:p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length of the train </a:t>
                </a:r>
                <a:r>
                  <a:rPr lang="en-US" dirty="0" err="1"/>
                  <a:t>cor</a:t>
                </a:r>
                <a:r>
                  <a:rPr lang="en-US" dirty="0"/>
                  <a:t> pus.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52802-146A-7F4C-AFD0-D1DB483F0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8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F318-B4C5-EA43-A797-10DD6B53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Language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FB96C-AAD9-0142-9B1E-C14AADB19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The best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might depend on how much data you have</a:t>
                </a:r>
              </a:p>
              <a:p>
                <a:pPr lvl="1"/>
                <a:r>
                  <a:rPr lang="en-US" dirty="0"/>
                  <a:t>Bigrams might not be enough</a:t>
                </a:r>
              </a:p>
              <a:p>
                <a:pPr lvl="1"/>
                <a:r>
                  <a:rPr lang="en-US" dirty="0"/>
                  <a:t>8-grams might never occur</a:t>
                </a:r>
              </a:p>
              <a:p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7030A0"/>
                    </a:solidFill>
                  </a:rPr>
                  <a:t>Extrinsic evaluation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Best evaluation for comparing model A and B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dirty="0"/>
                  <a:t>Put each model in a task(e.g. machine translation, spelling corrector, etc.)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dirty="0"/>
                  <a:t>Run the task, get an accuracy for A and for B (e.g. how many misspelled words corrected properly, how many words translated correctly)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dirty="0"/>
                  <a:t>Compare accuracy for A and B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FB96C-AAD9-0142-9B1E-C14AADB19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3" t="-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9A4EF2-892F-6D48-92F2-F6910198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approaches in NLP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C11FFA-86DC-C84F-8D52-659C174CCF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Rule-based methods</a:t>
            </a:r>
          </a:p>
          <a:p>
            <a:pPr lvl="1"/>
            <a:r>
              <a:rPr lang="en-US" dirty="0"/>
              <a:t>Regular expressions</a:t>
            </a:r>
          </a:p>
          <a:p>
            <a:pPr lvl="1"/>
            <a:r>
              <a:rPr lang="en-US" dirty="0"/>
              <a:t>Context free grammar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Probabilistic modelling and machine learning</a:t>
            </a:r>
          </a:p>
          <a:p>
            <a:pPr lvl="1"/>
            <a:r>
              <a:rPr lang="en-US" dirty="0"/>
              <a:t>Linear classifiers</a:t>
            </a:r>
          </a:p>
          <a:p>
            <a:pPr lvl="1"/>
            <a:r>
              <a:rPr lang="en-US" dirty="0"/>
              <a:t>Likelihood maximization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Deep Learning</a:t>
            </a:r>
          </a:p>
          <a:p>
            <a:pPr>
              <a:buFontTx/>
              <a:buChar char="-"/>
            </a:pPr>
            <a:r>
              <a:rPr lang="en-US" dirty="0"/>
              <a:t>CNN, RNN, LSTM,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06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F318-B4C5-EA43-A797-10DD6B53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B96C-AAD9-0142-9B1E-C14AADB1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Extrinsic 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Time-consuming (can take days, weeks, etc.)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address that?</a:t>
            </a:r>
          </a:p>
          <a:p>
            <a:pPr lvl="2"/>
            <a:r>
              <a:rPr lang="en-US" dirty="0"/>
              <a:t>Use </a:t>
            </a:r>
            <a:r>
              <a:rPr lang="en-US" b="1" dirty="0">
                <a:solidFill>
                  <a:srgbClr val="7030A0"/>
                </a:solidFill>
              </a:rPr>
              <a:t>intrinsic evaluation</a:t>
            </a:r>
            <a:r>
              <a:rPr lang="en-US" dirty="0"/>
              <a:t>: </a:t>
            </a:r>
            <a:r>
              <a:rPr lang="en-US" b="1" dirty="0"/>
              <a:t>perplexity</a:t>
            </a:r>
          </a:p>
          <a:p>
            <a:pPr lvl="2"/>
            <a:r>
              <a:rPr lang="en-US" b="1" dirty="0"/>
              <a:t>Perplexity </a:t>
            </a:r>
            <a:r>
              <a:rPr lang="en-US" dirty="0"/>
              <a:t>is the inverse of the probability of the test set (as assigned by the language model), normalized by the number of word tokens in the test set.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43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F318-B4C5-EA43-A797-10DD6B53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Language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FB96C-AAD9-0142-9B1E-C14AADB19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Likelihood: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Perplexity: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𝑐𝑜𝑟𝑝𝑢𝑠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𝑚𝑖𝑛𝑖𝑚𝑖𝑧𝑖𝑛𝑔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𝑝𝑒𝑟𝑝𝑙𝑒𝑥𝑖𝑡𝑦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𝑚𝑎𝑥𝑖𝑚𝑖𝑧𝑖𝑛𝑔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FB96C-AAD9-0142-9B1E-C14AADB19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1053" b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75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82AA31-1C96-4C4C-818D-E027CA8E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(rule-based methods)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772DD9-89F6-2446-9CBD-FED5944F86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Semantic slot filling</a:t>
            </a:r>
          </a:p>
          <a:p>
            <a:endParaRPr lang="en-US" dirty="0"/>
          </a:p>
          <a:p>
            <a:r>
              <a:rPr lang="en-US" dirty="0"/>
              <a:t>Context free grammar</a:t>
            </a:r>
          </a:p>
          <a:p>
            <a:endParaRPr lang="en-US" dirty="0"/>
          </a:p>
          <a:p>
            <a:r>
              <a:rPr lang="en-US" dirty="0"/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345462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D9A3-0CD8-3046-8F9C-C4265FC5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(traditional ML based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AB1E-BF7A-774E-ABAB-6893CC64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Training corpus (with some markups)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Feature engineering</a:t>
            </a:r>
          </a:p>
          <a:p>
            <a:pPr marL="0" indent="0">
              <a:buNone/>
            </a:pPr>
            <a:r>
              <a:rPr lang="en-US" dirty="0"/>
              <a:t>          - Is the word capitalized?</a:t>
            </a:r>
          </a:p>
          <a:p>
            <a:pPr marL="0" indent="0">
              <a:buNone/>
            </a:pPr>
            <a:r>
              <a:rPr lang="en-US" dirty="0"/>
              <a:t>          - What are the previous words?</a:t>
            </a:r>
          </a:p>
          <a:p>
            <a:pPr marL="0" indent="0">
              <a:buNone/>
            </a:pPr>
            <a:r>
              <a:rPr lang="en-US" dirty="0"/>
              <a:t>      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Define a Probabilistic graphical model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Conditional Random Field: p(</a:t>
            </a:r>
            <a:r>
              <a:rPr lang="en-US" dirty="0" err="1"/>
              <a:t>tags|words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728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EB00-0EA7-BC47-9F19-3660C133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B345-0CF7-4E4B-8426-3ABEBD81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Example: sentiment analysis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Input: text of review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Output: class of sentiment (e.g. positive vs negative)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8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9BC0-D3C3-1549-8B46-ABCB3091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2743-3140-BA46-8114-A8CBA4DC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985" y="1654970"/>
            <a:ext cx="7098030" cy="28344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What is text?</a:t>
            </a:r>
          </a:p>
          <a:p>
            <a:pPr lvl="1"/>
            <a:r>
              <a:rPr lang="en-US" dirty="0"/>
              <a:t>Sequence of words</a:t>
            </a:r>
          </a:p>
          <a:p>
            <a:pPr lvl="1"/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What is a word?</a:t>
            </a:r>
          </a:p>
          <a:p>
            <a:pPr lvl="1"/>
            <a:r>
              <a:rPr lang="en-US" dirty="0"/>
              <a:t>A single distinct meaningful element of speech or writing, used with others (or sometimes alone) to form a sentence and typically shown with a space on either side when written or printed (Ref: Oxford dictionary).</a:t>
            </a:r>
          </a:p>
          <a:p>
            <a:pPr lvl="1"/>
            <a:endParaRPr lang="en-US" dirty="0"/>
          </a:p>
          <a:p>
            <a:pPr marL="308610" lvl="1" indent="0">
              <a:buNone/>
            </a:pPr>
            <a:r>
              <a:rPr lang="en-US" dirty="0"/>
              <a:t>Input: The dog ate the fish, then took a nap.</a:t>
            </a:r>
          </a:p>
          <a:p>
            <a:pPr marL="308610" lvl="1" indent="0">
              <a:buNone/>
            </a:pPr>
            <a:r>
              <a:rPr lang="en-US" dirty="0"/>
              <a:t>Output: The dog ate the fish then took a nap</a:t>
            </a:r>
          </a:p>
        </p:txBody>
      </p:sp>
    </p:spTree>
    <p:extLst>
      <p:ext uri="{BB962C8B-B14F-4D97-AF65-F5344CB8AC3E}">
        <p14:creationId xmlns:p14="http://schemas.microsoft.com/office/powerpoint/2010/main" val="260714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9BC0-D3C3-1549-8B46-ABCB3091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2743-3140-BA46-8114-A8CBA4DC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German has some compound words which are written without space</a:t>
            </a:r>
          </a:p>
          <a:p>
            <a:pPr marL="0" indent="0">
              <a:buNone/>
            </a:pPr>
            <a:r>
              <a:rPr lang="en-US" i="1" dirty="0" err="1"/>
              <a:t>rindfleischetikettierungsüberwachungsaufgabenübertragungsgesetz</a:t>
            </a:r>
            <a:r>
              <a:rPr lang="en-US" i="1" dirty="0"/>
              <a:t> </a:t>
            </a:r>
          </a:p>
          <a:p>
            <a:pPr marL="0" indent="0">
              <a:buNone/>
            </a:pPr>
            <a:r>
              <a:rPr lang="en-US" dirty="0"/>
              <a:t>that's 63 letters long meaning "the law for the delegation of monitoring beef labeling.”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In Chinese there are no spaces at all!</a:t>
            </a:r>
          </a:p>
          <a:p>
            <a:pPr marL="0" indent="0">
              <a:buNone/>
            </a:pPr>
            <a:r>
              <a:rPr lang="zh-CN" altLang="en-US" dirty="0"/>
              <a:t>如果你能看懂这</a:t>
            </a:r>
            <a:r>
              <a:rPr lang="ja-JP" altLang="en-US"/>
              <a:t>句话那么</a:t>
            </a:r>
            <a:r>
              <a:rPr lang="zh-CN" altLang="en-US" dirty="0"/>
              <a:t>你的中文很厉害！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2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8BF4-8A71-C84E-9E8C-4B862570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B582-6F99-6E45-AFEE-CC49ED86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Process that split an input sequence into tokens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Tokens are useful unit for semantic processing (can be a word, sentence, paragraph, etc.)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C175F-379B-9847-9349-0F2D1822AA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8186" y="3295413"/>
            <a:ext cx="5250942" cy="14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003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85&quot;/&gt;&lt;/object&gt;&lt;object type=&quot;3&quot; unique_id=&quot;12687&quot;&gt;&lt;property id=&quot;20148&quot; value=&quot;5&quot;/&gt;&lt;property id=&quot;20300&quot; value=&quot;Slide 2 - &amp;quot;Motivation: Harnessing Big Text Data&amp;quot;&quot;/&gt;&lt;property id=&quot;20307&quot; value=&quot;286&quot;/&gt;&lt;/object&gt;&lt;object type=&quot;3&quot; unique_id=&quot;12688&quot;&gt;&lt;property id=&quot;20148&quot; value=&quot;5&quot;/&gt;&lt;property id=&quot;20300&quot; value=&quot;Slide 3 - &amp;quot;Main approaches in NLP&amp;quot;&quot;/&gt;&lt;property id=&quot;20307&quot; value=&quot;287&quot;/&gt;&lt;/object&gt;&lt;object type=&quot;3&quot; unique_id=&quot;12689&quot;&gt;&lt;property id=&quot;20148&quot; value=&quot;5&quot;/&gt;&lt;property id=&quot;20300&quot; value=&quot;Slide 4 - &amp;quot;Examples (rule-based methods)&amp;quot;&quot;/&gt;&lt;property id=&quot;20307&quot; value=&quot;288&quot;/&gt;&lt;/object&gt;&lt;object type=&quot;3&quot; unique_id=&quot;12690&quot;&gt;&lt;property id=&quot;20148&quot; value=&quot;5&quot;/&gt;&lt;property id=&quot;20300&quot; value=&quot;Slide 5 - &amp;quot;Examples (traditional ML based methods)&amp;quot;&quot;/&gt;&lt;property id=&quot;20307&quot; value=&quot;289&quot;/&gt;&lt;/object&gt;&lt;object type=&quot;3&quot; unique_id=&quot;12691&quot;&gt;&lt;property id=&quot;20148&quot; value=&quot;5&quot;/&gt;&lt;property id=&quot;20300&quot; value=&quot;Slide 6 - &amp;quot;Text classification&amp;quot;&quot;/&gt;&lt;property id=&quot;20307&quot; value=&quot;290&quot;/&gt;&lt;/object&gt;&lt;object type=&quot;3&quot; unique_id=&quot;12692&quot;&gt;&lt;property id=&quot;20148&quot; value=&quot;5&quot;/&gt;&lt;property id=&quot;20300&quot; value=&quot;Slide 7 - &amp;quot;Text preprocessing&amp;quot;&quot;/&gt;&lt;property id=&quot;20307&quot; value=&quot;291&quot;/&gt;&lt;/object&gt;&lt;object type=&quot;3&quot; unique_id=&quot;12693&quot;&gt;&lt;property id=&quot;20148&quot; value=&quot;5&quot;/&gt;&lt;property id=&quot;20300&quot; value=&quot;Slide 8 - &amp;quot;Text preprocessing&amp;quot;&quot;/&gt;&lt;property id=&quot;20307&quot; value=&quot;292&quot;/&gt;&lt;/object&gt;&lt;object type=&quot;3&quot; unique_id=&quot;12694&quot;&gt;&lt;property id=&quot;20148&quot; value=&quot;5&quot;/&gt;&lt;property id=&quot;20300&quot; value=&quot;Slide 9 - &amp;quot;Tokenization&amp;quot;&quot;/&gt;&lt;property id=&quot;20307&quot; value=&quot;293&quot;/&gt;&lt;/object&gt;&lt;object type=&quot;3&quot; unique_id=&quot;12695&quot;&gt;&lt;property id=&quot;20148&quot; value=&quot;5&quot;/&gt;&lt;property id=&quot;20300&quot; value=&quot;Slide 10 - &amp;quot;Token normalization&amp;quot;&quot;/&gt;&lt;property id=&quot;20307&quot; value=&quot;294&quot;/&gt;&lt;/object&gt;&lt;object type=&quot;3&quot; unique_id=&quot;12696&quot;&gt;&lt;property id=&quot;20148&quot; value=&quot;5&quot;/&gt;&lt;property id=&quot;20300&quot; value=&quot;Slide 11 - &amp;quot;Example (stemmer)&amp;quot;&quot;/&gt;&lt;property id=&quot;20307&quot; value=&quot;295&quot;/&gt;&lt;/object&gt;&lt;object type=&quot;3&quot; unique_id=&quot;12697&quot;&gt;&lt;property id=&quot;20148&quot; value=&quot;5&quot;/&gt;&lt;property id=&quot;20300&quot; value=&quot;Slide 12 - &amp;quot;Example (lemmatization)&amp;quot;&quot;/&gt;&lt;property id=&quot;20307&quot; value=&quot;296&quot;/&gt;&lt;/object&gt;&lt;object type=&quot;3&quot; unique_id=&quot;12698&quot;&gt;&lt;property id=&quot;20148&quot; value=&quot;5&quot;/&gt;&lt;property id=&quot;20300&quot; value=&quot;Slide 13 - &amp;quot;Tokens to features&amp;quot;&quot;/&gt;&lt;property id=&quot;20307&quot; value=&quot;297&quot;/&gt;&lt;/object&gt;&lt;object type=&quot;3&quot; unique_id=&quot;12699&quot;&gt;&lt;property id=&quot;20148&quot; value=&quot;5&quot;/&gt;&lt;property id=&quot;20300&quot; value=&quot;Slide 14 - &amp;quot;Tokens to features&amp;quot;&quot;/&gt;&lt;property id=&quot;20307&quot; value=&quot;298&quot;/&gt;&lt;/object&gt;&lt;object type=&quot;3&quot; unique_id=&quot;12700&quot;&gt;&lt;property id=&quot;20148&quot; value=&quot;5&quot;/&gt;&lt;property id=&quot;20300&quot; value=&quot;Slide 15 - &amp;quot;Tokens to features&amp;quot;&quot;/&gt;&lt;property id=&quot;20307&quot; value=&quot;299&quot;/&gt;&lt;/object&gt;&lt;object type=&quot;3&quot; unique_id=&quot;12701&quot;&gt;&lt;property id=&quot;20148&quot; value=&quot;5&quot;/&gt;&lt;property id=&quot;20300&quot; value=&quot;Slide 16 - &amp;quot;Tokens to features&amp;quot;&quot;/&gt;&lt;property id=&quot;20307&quot; value=&quot;300&quot;/&gt;&lt;/object&gt;&lt;object type=&quot;3&quot; unique_id=&quot;12702&quot;&gt;&lt;property id=&quot;20148&quot; value=&quot;5&quot;/&gt;&lt;property id=&quot;20300&quot; value=&quot;Slide 17 - &amp;quot;Tokens to features&amp;quot;&quot;/&gt;&lt;property id=&quot;20307&quot; value=&quot;301&quot;/&gt;&lt;/object&gt;&lt;object type=&quot;3&quot; unique_id=&quot;12703&quot;&gt;&lt;property id=&quot;20148&quot; value=&quot;5&quot;/&gt;&lt;property id=&quot;20300&quot; value=&quot;Slide 18 - &amp;quot;Tokens to features&amp;quot;&quot;/&gt;&lt;property id=&quot;20307&quot; value=&quot;302&quot;/&gt;&lt;/object&gt;&lt;object type=&quot;3&quot; unique_id=&quot;12704&quot;&gt;&lt;property id=&quot;20148&quot; value=&quot;5&quot;/&gt;&lt;property id=&quot;20300&quot; value=&quot;Slide 19&quot;/&gt;&lt;property id=&quot;20307&quot; value=&quot;303&quot;/&gt;&lt;/object&gt;&lt;object type=&quot;3&quot; unique_id=&quot;12705&quot;&gt;&lt;property id=&quot;20148&quot; value=&quot;5&quot;/&gt;&lt;property id=&quot;20300&quot; value=&quot;Slide 20 - &amp;quot;Language modeling&amp;quot;&quot;/&gt;&lt;property id=&quot;20307&quot; value=&quot;304&quot;/&gt;&lt;/object&gt;&lt;object type=&quot;3&quot; unique_id=&quot;12706&quot;&gt;&lt;property id=&quot;20148&quot; value=&quot;5&quot;/&gt;&lt;property id=&quot;20300&quot; value=&quot;Slide 21 - &amp;quot;Language modeling&amp;quot;&quot;/&gt;&lt;property id=&quot;20307&quot; value=&quot;305&quot;/&gt;&lt;/object&gt;&lt;object type=&quot;3&quot; unique_id=&quot;12707&quot;&gt;&lt;property id=&quot;20148&quot; value=&quot;5&quot;/&gt;&lt;property id=&quot;20300&quot; value=&quot;Slide 22 - &amp;quot;Example&amp;quot;&quot;/&gt;&lt;property id=&quot;20307&quot; value=&quot;306&quot;/&gt;&lt;/object&gt;&lt;object type=&quot;3&quot; unique_id=&quot;12708&quot;&gt;&lt;property id=&quot;20148&quot; value=&quot;5&quot;/&gt;&lt;property id=&quot;20300&quot; value=&quot;Slide 23 - &amp;quot;Example &amp;quot;&quot;/&gt;&lt;property id=&quot;20307&quot; value=&quot;307&quot;/&gt;&lt;/object&gt;&lt;object type=&quot;3&quot; unique_id=&quot;12709&quot;&gt;&lt;property id=&quot;20148&quot; value=&quot;5&quot;/&gt;&lt;property id=&quot;20300&quot; value=&quot;Slide 24 - &amp;quot;Language modeling intuition&amp;quot;&quot;/&gt;&lt;property id=&quot;20307&quot; value=&quot;308&quot;/&gt;&lt;/object&gt;&lt;object type=&quot;3&quot; unique_id=&quot;12710&quot;&gt;&lt;property id=&quot;20148&quot; value=&quot;5&quot;/&gt;&lt;property id=&quot;20300&quot; value=&quot;Slide 25 - &amp;quot;Bigram language model&amp;quot;&quot;/&gt;&lt;property id=&quot;20307&quot; value=&quot;309&quot;/&gt;&lt;/object&gt;&lt;object type=&quot;3&quot; unique_id=&quot;12711&quot;&gt;&lt;property id=&quot;20148&quot; value=&quot;5&quot;/&gt;&lt;property id=&quot;20300&quot; value=&quot;Slide 26 - &amp;quot;Bigram language model summarized &amp;quot;&quot;/&gt;&lt;property id=&quot;20307&quot; value=&quot;310&quot;/&gt;&lt;/object&gt;&lt;object type=&quot;3&quot; unique_id=&quot;12712&quot;&gt;&lt;property id=&quot;20148&quot; value=&quot;5&quot;/&gt;&lt;property id=&quot;20300&quot; value=&quot;Slide 27 - &amp;quot;N-gram language model summarized&amp;quot;&quot;/&gt;&lt;property id=&quot;20307&quot; value=&quot;311&quot;/&gt;&lt;/object&gt;&lt;object type=&quot;3&quot; unique_id=&quot;12713&quot;&gt;&lt;property id=&quot;20148&quot; value=&quot;5&quot;/&gt;&lt;property id=&quot;20300&quot; value=&quot;Slide 28 - &amp;quot;How to train n-gram models&amp;quot;&quot;/&gt;&lt;property id=&quot;20307&quot; value=&quot;312&quot;/&gt;&lt;/object&gt;&lt;object type=&quot;3&quot; unique_id=&quot;12714&quot;&gt;&lt;property id=&quot;20148&quot; value=&quot;5&quot;/&gt;&lt;property id=&quot;20300&quot; value=&quot;Slide 29 - &amp;quot;Evaluating Language Models&amp;quot;&quot;/&gt;&lt;property id=&quot;20307&quot; value=&quot;313&quot;/&gt;&lt;/object&gt;&lt;object type=&quot;3&quot; unique_id=&quot;12715&quot;&gt;&lt;property id=&quot;20148&quot; value=&quot;5&quot;/&gt;&lt;property id=&quot;20300&quot; value=&quot;Slide 30 - &amp;quot;Evaluating Language Models&amp;quot;&quot;/&gt;&lt;property id=&quot;20307&quot; value=&quot;314&quot;/&gt;&lt;/object&gt;&lt;object type=&quot;3&quot; unique_id=&quot;12716&quot;&gt;&lt;property id=&quot;20148&quot; value=&quot;5&quot;/&gt;&lt;property id=&quot;20300&quot; value=&quot;Slide 31 - &amp;quot;Evaluating Language Models&amp;quot;&quot;/&gt;&lt;property id=&quot;20307&quot; value=&quot;315&quot;/&gt;&lt;/object&gt;&lt;/object&gt;&lt;object type=&quot;8&quot; unique_id=&quot;1003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17804</TotalTime>
  <Words>1092</Words>
  <Application>Microsoft Office PowerPoint</Application>
  <PresentationFormat>On-screen Show (16:10)</PresentationFormat>
  <Paragraphs>319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Unicode MS</vt:lpstr>
      <vt:lpstr>Calibri</vt:lpstr>
      <vt:lpstr>Cambria Math</vt:lpstr>
      <vt:lpstr>Courier New</vt:lpstr>
      <vt:lpstr>Encode Sans Normal Black</vt:lpstr>
      <vt:lpstr>Lucida Grande</vt:lpstr>
      <vt:lpstr>Open Sans</vt:lpstr>
      <vt:lpstr>System Font Regular</vt:lpstr>
      <vt:lpstr>Wingdings</vt:lpstr>
      <vt:lpstr>Office Theme</vt:lpstr>
      <vt:lpstr>PowerPoint Presentation</vt:lpstr>
      <vt:lpstr>Motivation: Harnessing Big Text Data</vt:lpstr>
      <vt:lpstr>Main approaches in NLP</vt:lpstr>
      <vt:lpstr>Examples (rule-based methods)</vt:lpstr>
      <vt:lpstr>Examples (traditional ML based methods)</vt:lpstr>
      <vt:lpstr>Text classification</vt:lpstr>
      <vt:lpstr>Text preprocessing</vt:lpstr>
      <vt:lpstr>Text preprocessing</vt:lpstr>
      <vt:lpstr>Tokenization</vt:lpstr>
      <vt:lpstr>Token normalization</vt:lpstr>
      <vt:lpstr>Example (stemmer)</vt:lpstr>
      <vt:lpstr>Example (lemmatization)</vt:lpstr>
      <vt:lpstr>Tokens to features</vt:lpstr>
      <vt:lpstr>Tokens to features</vt:lpstr>
      <vt:lpstr>Tokens to features</vt:lpstr>
      <vt:lpstr>Tokens to features</vt:lpstr>
      <vt:lpstr>Tokens to features</vt:lpstr>
      <vt:lpstr>Tokens to features</vt:lpstr>
      <vt:lpstr>PowerPoint Presentation</vt:lpstr>
      <vt:lpstr>Language modeling</vt:lpstr>
      <vt:lpstr>Language modeling</vt:lpstr>
      <vt:lpstr>Example</vt:lpstr>
      <vt:lpstr>Example </vt:lpstr>
      <vt:lpstr>Language modeling intuition</vt:lpstr>
      <vt:lpstr>Bigram language model</vt:lpstr>
      <vt:lpstr>Bigram language model summarized </vt:lpstr>
      <vt:lpstr>N-gram language model summarized</vt:lpstr>
      <vt:lpstr>How to train n-gram models</vt:lpstr>
      <vt:lpstr>Evaluating Language Models</vt:lpstr>
      <vt:lpstr>Evaluating Language Models</vt:lpstr>
      <vt:lpstr>Evaluating Language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1. Introduction</dc:title>
  <dc:creator>Tomasz Religa</dc:creator>
  <cp:lastModifiedBy>Sarah Cohen</cp:lastModifiedBy>
  <cp:revision>387</cp:revision>
  <cp:lastPrinted>2018-01-08T23:30:59Z</cp:lastPrinted>
  <dcterms:created xsi:type="dcterms:W3CDTF">2017-10-25T16:58:22Z</dcterms:created>
  <dcterms:modified xsi:type="dcterms:W3CDTF">2020-11-17T23:58:02Z</dcterms:modified>
</cp:coreProperties>
</file>