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61" r:id="rId3"/>
    <p:sldId id="257" r:id="rId4"/>
    <p:sldId id="303" r:id="rId5"/>
    <p:sldId id="304" r:id="rId6"/>
    <p:sldId id="301" r:id="rId7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9"/>
      <p:bold r:id="rId10"/>
    </p:embeddedFont>
    <p:embeddedFont>
      <p:font typeface="Blinker" panose="020B0604020202020204" charset="0"/>
      <p:regular r:id="rId11"/>
      <p:bold r:id="rId12"/>
    </p:embeddedFont>
    <p:embeddedFont>
      <p:font typeface="Blinker SemiBo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E25517-FB33-4277-B274-1F176F320082}">
  <a:tblStyle styleId="{D0E25517-FB33-4277-B274-1F176F320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4" autoAdjust="0"/>
  </p:normalViewPr>
  <p:slideViewPr>
    <p:cSldViewPr snapToGrid="0">
      <p:cViewPr varScale="1">
        <p:scale>
          <a:sx n="191" d="100"/>
          <a:sy n="191" d="100"/>
        </p:scale>
        <p:origin x="92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2ced7fed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2ced7fed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2ced7fed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2ced7fed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86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2ced7fed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2ced7fed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63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9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2"/>
          <p:cNvSpPr txBox="1">
            <a:spLocks noGrp="1"/>
          </p:cNvSpPr>
          <p:nvPr>
            <p:ph type="body" idx="1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8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1861296" y="1022832"/>
            <a:ext cx="5421408" cy="2652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dirty="0"/>
            </a:br>
            <a:r>
              <a:rPr lang="ru-RU" sz="4400" dirty="0">
                <a:solidFill>
                  <a:srgbClr val="FFFF70"/>
                </a:solidFill>
                <a:latin typeface="zeitung"/>
              </a:rPr>
              <a:t>Цифровой прорыв </a:t>
            </a:r>
            <a:br>
              <a:rPr lang="ru-RU" sz="4400" dirty="0">
                <a:solidFill>
                  <a:srgbClr val="FFFF70"/>
                </a:solidFill>
                <a:latin typeface="zeitung"/>
              </a:rPr>
            </a:br>
            <a:r>
              <a:rPr lang="ru-RU" sz="4400" dirty="0">
                <a:solidFill>
                  <a:srgbClr val="FFFF70"/>
                </a:solidFill>
                <a:latin typeface="zeitung"/>
              </a:rPr>
              <a:t>Саратовская область</a:t>
            </a:r>
            <a:br>
              <a:rPr lang="en-US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n-US" dirty="0"/>
          </a:p>
        </p:txBody>
      </p:sp>
      <p:sp>
        <p:nvSpPr>
          <p:cNvPr id="747" name="Google Shape;747;p29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Andrew Teplov </a:t>
            </a: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tg</a:t>
            </a:r>
            <a:r>
              <a:rPr lang="en-US" sz="1600" dirty="0"/>
              <a:t>:@rfs910     </a:t>
            </a:r>
            <a:r>
              <a:rPr lang="en-US" sz="1600" dirty="0" err="1"/>
              <a:t>email:teplov.andrew@gmail.com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</a:t>
            </a:r>
            <a:endParaRPr dirty="0"/>
          </a:p>
        </p:txBody>
      </p:sp>
      <p:sp>
        <p:nvSpPr>
          <p:cNvPr id="804" name="Google Shape;804;p34"/>
          <p:cNvSpPr txBox="1">
            <a:spLocks noGrp="1"/>
          </p:cNvSpPr>
          <p:nvPr>
            <p:ph type="title" idx="6"/>
          </p:nvPr>
        </p:nvSpPr>
        <p:spPr>
          <a:xfrm>
            <a:off x="484800" y="2543326"/>
            <a:ext cx="3345504" cy="1324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Blinker SemiBold" panose="020B0604020202020204" charset="0"/>
                <a:cs typeface="Times New Roman" panose="02020603050405020304" pitchFamily="18" charset="0"/>
              </a:rPr>
              <a:t>TfidfVectorizer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Blinker SemiBold" panose="020B060402020202020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linker SemiBold" panose="020B0604020202020204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Blinker SemiBold" panose="020B0604020202020204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Blinker SemiBold" panose="020B0604020202020204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linker SemiBold" panose="020B0604020202020204" charset="0"/>
                <a:cs typeface="Times New Roman" panose="02020603050405020304" pitchFamily="18" charset="0"/>
              </a:rPr>
              <a:t> model</a:t>
            </a:r>
            <a:endParaRPr sz="2400" dirty="0">
              <a:solidFill>
                <a:schemeClr val="bg1">
                  <a:lumMod val="95000"/>
                </a:schemeClr>
              </a:solidFill>
              <a:latin typeface="Blinker Semi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60635A2-CE82-03FB-CADD-10C1BA3D2EB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4885" y="1018501"/>
            <a:ext cx="8233537" cy="1116150"/>
          </a:xfrm>
        </p:spPr>
        <p:txBody>
          <a:bodyPr/>
          <a:lstStyle/>
          <a:p>
            <a:r>
              <a:rPr lang="ru-RU" sz="1800" dirty="0"/>
              <a:t>Участникам предлагается найти и классифицировать конкретные категории товаров в огромном наборе различных наименований.</a:t>
            </a:r>
          </a:p>
        </p:txBody>
      </p:sp>
      <p:pic>
        <p:nvPicPr>
          <p:cNvPr id="1026" name="Picture 2" descr="GitHub - huggingface/transformers: 🤗 Transformers: State-of-the-art  Machine Learning for Pytorch, TensorFlow, and JAX.">
            <a:extLst>
              <a:ext uri="{FF2B5EF4-FFF2-40B4-BE49-F238E27FC236}">
                <a16:creationId xmlns:a16="http://schemas.microsoft.com/office/drawing/2014/main" id="{68E5E77F-EB3E-BA43-6B62-FE035DD7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51" y="2710390"/>
            <a:ext cx="3483127" cy="59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41F9D-A794-4EB9-5A7D-D58BE6313AB3}"/>
              </a:ext>
            </a:extLst>
          </p:cNvPr>
          <p:cNvSpPr txBox="1"/>
          <p:nvPr/>
        </p:nvSpPr>
        <p:spPr>
          <a:xfrm>
            <a:off x="3830304" y="3307310"/>
            <a:ext cx="5906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like models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0"/>
          <p:cNvSpPr txBox="1">
            <a:spLocks noGrp="1"/>
          </p:cNvSpPr>
          <p:nvPr>
            <p:ph type="title"/>
          </p:nvPr>
        </p:nvSpPr>
        <p:spPr>
          <a:xfrm>
            <a:off x="736336" y="553234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 err="1">
                <a:solidFill>
                  <a:srgbClr val="FFFF00"/>
                </a:solidFill>
                <a:effectLst/>
                <a:latin typeface="Blinker SemiBold" panose="020B0604020202020204" charset="0"/>
                <a:ea typeface="Blinker SemiBold" panose="020B0604020202020204" charset="0"/>
                <a:cs typeface="Times New Roman" panose="02020603050405020304" pitchFamily="18" charset="0"/>
              </a:rPr>
              <a:t>TfidfVectorizer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Blinker SemiBold" panose="020B0604020202020204" charset="0"/>
                <a:ea typeface="Blinker SemiBold" panose="020B0604020202020204" charset="0"/>
                <a:cs typeface="Times New Roman" panose="02020603050405020304" pitchFamily="18" charset="0"/>
              </a:rPr>
              <a:t> + </a:t>
            </a:r>
            <a:r>
              <a:rPr lang="en-US" sz="2000" b="0" i="0" dirty="0" err="1">
                <a:solidFill>
                  <a:srgbClr val="FFFF00"/>
                </a:solidFill>
                <a:effectLst/>
                <a:latin typeface="Blinker SemiBold" panose="020B0604020202020204" charset="0"/>
                <a:ea typeface="Blinker SemiBold" panose="020B0604020202020204" charset="0"/>
                <a:cs typeface="Times New Roman" panose="02020603050405020304" pitchFamily="18" charset="0"/>
              </a:rPr>
              <a:t>RandomForestClassifier</a:t>
            </a:r>
            <a:endParaRPr lang="ru-RU" sz="2000" dirty="0">
              <a:solidFill>
                <a:srgbClr val="FFFF00"/>
              </a:solidFill>
              <a:latin typeface="Blinker SemiBold" panose="020B0604020202020204" charset="0"/>
            </a:endParaRPr>
          </a:p>
        </p:txBody>
      </p:sp>
      <p:sp>
        <p:nvSpPr>
          <p:cNvPr id="753" name="Google Shape;753;p30"/>
          <p:cNvSpPr txBox="1">
            <a:spLocks noGrp="1"/>
          </p:cNvSpPr>
          <p:nvPr>
            <p:ph type="body" idx="1"/>
          </p:nvPr>
        </p:nvSpPr>
        <p:spPr>
          <a:xfrm>
            <a:off x="388374" y="3462245"/>
            <a:ext cx="8309564" cy="409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linker SemiBold" panose="020B0604020202020204" charset="0"/>
              </a:rPr>
              <a:t>Public leaderboard: 0,945</a:t>
            </a:r>
            <a:endParaRPr lang="en-US" dirty="0">
              <a:latin typeface="Blinker SemiBold" panose="020B0604020202020204" charset="0"/>
            </a:endParaRPr>
          </a:p>
        </p:txBody>
      </p:sp>
      <p:grpSp>
        <p:nvGrpSpPr>
          <p:cNvPr id="754" name="Google Shape;754;p30"/>
          <p:cNvGrpSpPr/>
          <p:nvPr/>
        </p:nvGrpSpPr>
        <p:grpSpPr>
          <a:xfrm>
            <a:off x="6681075" y="4293556"/>
            <a:ext cx="2579616" cy="2579596"/>
            <a:chOff x="6681075" y="4293556"/>
            <a:chExt cx="2579616" cy="2579596"/>
          </a:xfrm>
        </p:grpSpPr>
        <p:sp>
          <p:nvSpPr>
            <p:cNvPr id="755" name="Google Shape;755;p30"/>
            <p:cNvSpPr/>
            <p:nvPr/>
          </p:nvSpPr>
          <p:spPr>
            <a:xfrm>
              <a:off x="6681075" y="4293556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6836135" y="4448615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6972030" y="4584511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107926" y="4720406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243822" y="4856302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173242" y="4785702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041391" y="4653851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903564" y="4516065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6758361" y="4371939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Подзаголовок 12">
            <a:extLst>
              <a:ext uri="{FF2B5EF4-FFF2-40B4-BE49-F238E27FC236}">
                <a16:creationId xmlns:a16="http://schemas.microsoft.com/office/drawing/2014/main" id="{E718978A-2DB6-08F5-9CC1-F5178743F1C1}"/>
              </a:ext>
            </a:extLst>
          </p:cNvPr>
          <p:cNvSpPr txBox="1">
            <a:spLocks/>
          </p:cNvSpPr>
          <p:nvPr/>
        </p:nvSpPr>
        <p:spPr>
          <a:xfrm>
            <a:off x="7243822" y="2857499"/>
            <a:ext cx="2503428" cy="25381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83CCBB-F3EF-87F3-EA1F-09A14C65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6" y="1408130"/>
            <a:ext cx="8254632" cy="12811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0"/>
          <p:cNvSpPr txBox="1">
            <a:spLocks noGrp="1"/>
          </p:cNvSpPr>
          <p:nvPr>
            <p:ph type="title"/>
          </p:nvPr>
        </p:nvSpPr>
        <p:spPr>
          <a:xfrm>
            <a:off x="715100" y="260454"/>
            <a:ext cx="7804414" cy="486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70"/>
                </a:solidFill>
                <a:latin typeface="Blinker SemiBold" panose="020B0604020202020204" charset="0"/>
              </a:rPr>
              <a:t>Bert like models</a:t>
            </a:r>
            <a:endParaRPr dirty="0">
              <a:solidFill>
                <a:srgbClr val="FFFF70"/>
              </a:solidFill>
              <a:latin typeface="Blinker SemiBold" panose="020B0604020202020204" charset="0"/>
            </a:endParaRPr>
          </a:p>
        </p:txBody>
      </p:sp>
      <p:sp>
        <p:nvSpPr>
          <p:cNvPr id="753" name="Google Shape;753;p30"/>
          <p:cNvSpPr txBox="1">
            <a:spLocks noGrp="1"/>
          </p:cNvSpPr>
          <p:nvPr>
            <p:ph type="body" idx="1"/>
          </p:nvPr>
        </p:nvSpPr>
        <p:spPr>
          <a:xfrm>
            <a:off x="6172604" y="2141352"/>
            <a:ext cx="2502330" cy="1626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Blinker SemiBold" panose="020B0604020202020204" charset="0"/>
              </a:rPr>
              <a:t>BERT</a:t>
            </a:r>
          </a:p>
        </p:txBody>
      </p:sp>
      <p:grpSp>
        <p:nvGrpSpPr>
          <p:cNvPr id="754" name="Google Shape;754;p30"/>
          <p:cNvGrpSpPr/>
          <p:nvPr/>
        </p:nvGrpSpPr>
        <p:grpSpPr>
          <a:xfrm>
            <a:off x="6734415" y="5855656"/>
            <a:ext cx="2579616" cy="2579596"/>
            <a:chOff x="6681075" y="4293556"/>
            <a:chExt cx="2579616" cy="2579596"/>
          </a:xfrm>
        </p:grpSpPr>
        <p:sp>
          <p:nvSpPr>
            <p:cNvPr id="755" name="Google Shape;755;p30"/>
            <p:cNvSpPr/>
            <p:nvPr/>
          </p:nvSpPr>
          <p:spPr>
            <a:xfrm>
              <a:off x="6681075" y="4293556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6836135" y="4448615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6972030" y="4584511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107926" y="4720406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243822" y="4856302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173242" y="4785702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041391" y="4653851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903564" y="4516065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6758361" y="4371939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Подзаголовок 12">
            <a:extLst>
              <a:ext uri="{FF2B5EF4-FFF2-40B4-BE49-F238E27FC236}">
                <a16:creationId xmlns:a16="http://schemas.microsoft.com/office/drawing/2014/main" id="{07BAD5CB-4D95-97FC-910E-3E9E81E4684F}"/>
              </a:ext>
            </a:extLst>
          </p:cNvPr>
          <p:cNvSpPr txBox="1">
            <a:spLocks/>
          </p:cNvSpPr>
          <p:nvPr/>
        </p:nvSpPr>
        <p:spPr>
          <a:xfrm>
            <a:off x="6245282" y="1566240"/>
            <a:ext cx="720762" cy="8202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3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C9723-D5A0-7799-D44D-EA5C94EC6E37}"/>
              </a:ext>
            </a:extLst>
          </p:cNvPr>
          <p:cNvSpPr txBox="1"/>
          <p:nvPr/>
        </p:nvSpPr>
        <p:spPr>
          <a:xfrm>
            <a:off x="426474" y="2169854"/>
            <a:ext cx="47465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linker SemiBold" panose="020B0604020202020204" charset="0"/>
              </a:rPr>
              <a:t>BERT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linker SemiBold" panose="020B0604020202020204" charset="0"/>
              </a:rPr>
              <a:t>DeBERTa</a:t>
            </a:r>
            <a:endParaRPr lang="en-US" sz="2400" dirty="0">
              <a:solidFill>
                <a:schemeClr val="bg1"/>
              </a:solidFill>
              <a:latin typeface="Blinker SemiBold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linker SemiBold" panose="020B0604020202020204" charset="0"/>
              </a:rPr>
              <a:t>Distil – </a:t>
            </a:r>
            <a:r>
              <a:rPr lang="en-US" sz="2400" dirty="0" err="1">
                <a:solidFill>
                  <a:schemeClr val="bg1"/>
                </a:solidFill>
                <a:latin typeface="Blinker SemiBold" panose="020B0604020202020204" charset="0"/>
              </a:rPr>
              <a:t>RoBERTa</a:t>
            </a:r>
            <a:endParaRPr lang="en-US" sz="2400" dirty="0">
              <a:solidFill>
                <a:schemeClr val="bg1"/>
              </a:solidFill>
              <a:latin typeface="Blinker SemiBold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linker SemiBold" panose="020B0604020202020204" charset="0"/>
              </a:rPr>
              <a:t>RuRoBERTa</a:t>
            </a:r>
            <a:endParaRPr lang="en-US" sz="2400" dirty="0">
              <a:solidFill>
                <a:schemeClr val="bg1"/>
              </a:solidFill>
              <a:latin typeface="Blinker SemiBold" panose="020B0604020202020204" charset="0"/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6A7AD4E2-FE44-89E8-881E-00020C6C9899}"/>
              </a:ext>
            </a:extLst>
          </p:cNvPr>
          <p:cNvSpPr/>
          <p:nvPr/>
        </p:nvSpPr>
        <p:spPr>
          <a:xfrm>
            <a:off x="3539613" y="2578600"/>
            <a:ext cx="2236839" cy="75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4" descr="Crown - Free fashion icons">
            <a:extLst>
              <a:ext uri="{FF2B5EF4-FFF2-40B4-BE49-F238E27FC236}">
                <a16:creationId xmlns:a16="http://schemas.microsoft.com/office/drawing/2014/main" id="{48F49ECA-6AE2-BF3A-7C5D-6E731C8B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07" y="1791708"/>
            <a:ext cx="965291" cy="9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1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0"/>
          <p:cNvSpPr txBox="1">
            <a:spLocks noGrp="1"/>
          </p:cNvSpPr>
          <p:nvPr>
            <p:ph type="title"/>
          </p:nvPr>
        </p:nvSpPr>
        <p:spPr>
          <a:xfrm>
            <a:off x="715100" y="260454"/>
            <a:ext cx="7804414" cy="486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70"/>
                </a:solidFill>
                <a:latin typeface="Blinker SemiBold" panose="020B0604020202020204" charset="0"/>
              </a:rPr>
              <a:t>BERT</a:t>
            </a:r>
            <a:endParaRPr dirty="0">
              <a:solidFill>
                <a:srgbClr val="FFFF70"/>
              </a:solidFill>
              <a:latin typeface="Blinker SemiBold" panose="020B0604020202020204" charset="0"/>
            </a:endParaRPr>
          </a:p>
        </p:txBody>
      </p:sp>
      <p:sp>
        <p:nvSpPr>
          <p:cNvPr id="753" name="Google Shape;753;p30"/>
          <p:cNvSpPr txBox="1">
            <a:spLocks noGrp="1"/>
          </p:cNvSpPr>
          <p:nvPr>
            <p:ph type="body" idx="1"/>
          </p:nvPr>
        </p:nvSpPr>
        <p:spPr>
          <a:xfrm>
            <a:off x="744593" y="1237644"/>
            <a:ext cx="8254632" cy="409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Blinker SemiBold" panose="020B0604020202020204" charset="0"/>
              </a:rPr>
              <a:t>5 </a:t>
            </a:r>
            <a:r>
              <a:rPr lang="en-US" sz="1600" dirty="0">
                <a:latin typeface="Blinker SemiBold" panose="020B0604020202020204" charset="0"/>
              </a:rPr>
              <a:t>epochs (1 epoch ~ 5-6 hours), </a:t>
            </a:r>
            <a:r>
              <a:rPr lang="en-US" sz="1600" dirty="0" err="1">
                <a:latin typeface="Blinker SemiBold" panose="020B0604020202020204" charset="0"/>
              </a:rPr>
              <a:t>batch_size</a:t>
            </a:r>
            <a:r>
              <a:rPr lang="en-US" sz="1600" dirty="0">
                <a:latin typeface="Blinker SemiBold" panose="020B0604020202020204" charset="0"/>
              </a:rPr>
              <a:t> = 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linker SemiBold" panose="020B0604020202020204" charset="0"/>
              </a:rPr>
              <a:t>Public leaderboard: 0,992</a:t>
            </a:r>
          </a:p>
        </p:txBody>
      </p:sp>
      <p:grpSp>
        <p:nvGrpSpPr>
          <p:cNvPr id="754" name="Google Shape;754;p30"/>
          <p:cNvGrpSpPr/>
          <p:nvPr/>
        </p:nvGrpSpPr>
        <p:grpSpPr>
          <a:xfrm>
            <a:off x="6642151" y="4515806"/>
            <a:ext cx="2579616" cy="2579596"/>
            <a:chOff x="6681075" y="4293556"/>
            <a:chExt cx="2579616" cy="2579596"/>
          </a:xfrm>
        </p:grpSpPr>
        <p:sp>
          <p:nvSpPr>
            <p:cNvPr id="755" name="Google Shape;755;p30"/>
            <p:cNvSpPr/>
            <p:nvPr/>
          </p:nvSpPr>
          <p:spPr>
            <a:xfrm>
              <a:off x="6681075" y="4293556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6836135" y="4448615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6972030" y="4584511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107926" y="4720406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243822" y="4856302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173242" y="4785702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041391" y="4653851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903564" y="4516065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6758361" y="4371939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Подзаголовок 12">
            <a:extLst>
              <a:ext uri="{FF2B5EF4-FFF2-40B4-BE49-F238E27FC236}">
                <a16:creationId xmlns:a16="http://schemas.microsoft.com/office/drawing/2014/main" id="{E718978A-2DB6-08F5-9CC1-F5178743F1C1}"/>
              </a:ext>
            </a:extLst>
          </p:cNvPr>
          <p:cNvSpPr txBox="1">
            <a:spLocks/>
          </p:cNvSpPr>
          <p:nvPr/>
        </p:nvSpPr>
        <p:spPr>
          <a:xfrm>
            <a:off x="2199440" y="1649004"/>
            <a:ext cx="720762" cy="8202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1" name="Подзаголовок 12">
            <a:extLst>
              <a:ext uri="{FF2B5EF4-FFF2-40B4-BE49-F238E27FC236}">
                <a16:creationId xmlns:a16="http://schemas.microsoft.com/office/drawing/2014/main" id="{07BAD5CB-4D95-97FC-910E-3E9E81E4684F}"/>
              </a:ext>
            </a:extLst>
          </p:cNvPr>
          <p:cNvSpPr txBox="1">
            <a:spLocks/>
          </p:cNvSpPr>
          <p:nvPr/>
        </p:nvSpPr>
        <p:spPr>
          <a:xfrm>
            <a:off x="6245282" y="1566240"/>
            <a:ext cx="720762" cy="8202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3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D202B1C-12BF-7CFB-8CF5-F7894123433F}"/>
              </a:ext>
            </a:extLst>
          </p:cNvPr>
          <p:cNvSpPr/>
          <p:nvPr/>
        </p:nvSpPr>
        <p:spPr>
          <a:xfrm>
            <a:off x="1462767" y="2572365"/>
            <a:ext cx="1405690" cy="8202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Blinker SemiBold" panose="020B0604020202020204" charset="0"/>
              </a:rPr>
              <a:t>Text data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Blinker SemiBold" panose="020B0604020202020204" charset="0"/>
              </a:rPr>
              <a:t>+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Blinker SemiBold" panose="020B0604020202020204" charset="0"/>
              </a:rPr>
              <a:t>labels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63FC839-6B01-5860-83A3-AD393895081D}"/>
              </a:ext>
            </a:extLst>
          </p:cNvPr>
          <p:cNvSpPr/>
          <p:nvPr/>
        </p:nvSpPr>
        <p:spPr>
          <a:xfrm>
            <a:off x="3914462" y="2572364"/>
            <a:ext cx="1405690" cy="8202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Blinker SemiBold" panose="020B0604020202020204" charset="0"/>
              </a:rPr>
              <a:t>BERT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  <a:latin typeface="Blinker SemiBold" panose="020B0604020202020204" charset="0"/>
              </a:rPr>
              <a:t>(1 epoch, batch = 32)</a:t>
            </a:r>
            <a:endParaRPr lang="ru-RU" sz="1100" dirty="0">
              <a:solidFill>
                <a:schemeClr val="tx2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AF6C5C5-0AAA-888B-9502-F1205C6A12A0}"/>
              </a:ext>
            </a:extLst>
          </p:cNvPr>
          <p:cNvSpPr/>
          <p:nvPr/>
        </p:nvSpPr>
        <p:spPr>
          <a:xfrm>
            <a:off x="6366157" y="2572979"/>
            <a:ext cx="1405690" cy="8202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Blinker SemiBold" panose="020B0604020202020204" charset="0"/>
              </a:rPr>
              <a:t>Submission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3B4872D-7FD1-982C-5960-67437D933FF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868457" y="2982495"/>
            <a:ext cx="1046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5F3F473-D9FD-E2BA-2082-759159750AB6}"/>
              </a:ext>
            </a:extLst>
          </p:cNvPr>
          <p:cNvCxnSpPr>
            <a:cxnSpLocks/>
          </p:cNvCxnSpPr>
          <p:nvPr/>
        </p:nvCxnSpPr>
        <p:spPr>
          <a:xfrm flipV="1">
            <a:off x="5320152" y="2981880"/>
            <a:ext cx="1046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6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"/>
          <p:cNvSpPr txBox="1">
            <a:spLocks noGrp="1"/>
          </p:cNvSpPr>
          <p:nvPr>
            <p:ph type="title" idx="15"/>
          </p:nvPr>
        </p:nvSpPr>
        <p:spPr>
          <a:xfrm>
            <a:off x="191720" y="938758"/>
            <a:ext cx="8760559" cy="2378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>
                <a:solidFill>
                  <a:schemeClr val="accent2">
                    <a:lumMod val="75000"/>
                  </a:schemeClr>
                </a:solidFill>
              </a:rPr>
              <a:t>Спасибо </a:t>
            </a:r>
            <a:br>
              <a:rPr lang="ru-RU" sz="6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6600" dirty="0">
                <a:solidFill>
                  <a:schemeClr val="accent2">
                    <a:lumMod val="75000"/>
                  </a:schemeClr>
                </a:solidFill>
              </a:rPr>
              <a:t>за внимание</a:t>
            </a:r>
            <a:r>
              <a:rPr lang="en-US" sz="6600" dirty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Подзаголовок 12">
            <a:extLst>
              <a:ext uri="{FF2B5EF4-FFF2-40B4-BE49-F238E27FC236}">
                <a16:creationId xmlns:a16="http://schemas.microsoft.com/office/drawing/2014/main" id="{0CDD1B57-751D-47D0-B971-387EF92E37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256386" y="4294683"/>
            <a:ext cx="4519821" cy="292500"/>
          </a:xfrm>
        </p:spPr>
        <p:txBody>
          <a:bodyPr/>
          <a:lstStyle/>
          <a:p>
            <a:r>
              <a:rPr lang="en-US" dirty="0"/>
              <a:t>email: teplov.andrew@gmail.com</a:t>
            </a:r>
          </a:p>
          <a:p>
            <a:r>
              <a:rPr lang="en-US" dirty="0" err="1"/>
              <a:t>tg</a:t>
            </a:r>
            <a:r>
              <a:rPr lang="en-US" dirty="0"/>
              <a:t>: @rfs910</a:t>
            </a:r>
            <a:endParaRPr lang="ru-RU" dirty="0"/>
          </a:p>
        </p:txBody>
      </p:sp>
      <p:sp>
        <p:nvSpPr>
          <p:cNvPr id="17" name="Подзаголовок 16">
            <a:extLst>
              <a:ext uri="{FF2B5EF4-FFF2-40B4-BE49-F238E27FC236}">
                <a16:creationId xmlns:a16="http://schemas.microsoft.com/office/drawing/2014/main" id="{98A3620B-7425-4116-9CE3-7CF835804F1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583549" y="3863342"/>
            <a:ext cx="2187300" cy="3414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2" name="Picture 4" descr="Логотип Цифровой прорыв">
            <a:extLst>
              <a:ext uri="{FF2B5EF4-FFF2-40B4-BE49-F238E27FC236}">
                <a16:creationId xmlns:a16="http://schemas.microsoft.com/office/drawing/2014/main" id="{FF830F6C-3EB1-022E-A637-A322576C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8174" y="4204742"/>
            <a:ext cx="2498049" cy="3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55713"/>
      </p:ext>
    </p:extLst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113</Words>
  <Application>Microsoft Office PowerPoint</Application>
  <PresentationFormat>Экран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Times New Roman</vt:lpstr>
      <vt:lpstr>Arial</vt:lpstr>
      <vt:lpstr>Big Shoulders Text Light</vt:lpstr>
      <vt:lpstr>zeitung</vt:lpstr>
      <vt:lpstr>Blinker</vt:lpstr>
      <vt:lpstr>Blinker SemiBold</vt:lpstr>
      <vt:lpstr>Innovo AI Meeting by Slidesgo</vt:lpstr>
      <vt:lpstr> Цифровой прорыв  Саратовская область </vt:lpstr>
      <vt:lpstr>Задача</vt:lpstr>
      <vt:lpstr>TfidfVectorizer + RandomForestClassifier</vt:lpstr>
      <vt:lpstr>Bert like models</vt:lpstr>
      <vt:lpstr>BERT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Популярность статей на Medium</dc:title>
  <dc:creator>user</dc:creator>
  <cp:lastModifiedBy>Теплов Андрей</cp:lastModifiedBy>
  <cp:revision>26</cp:revision>
  <dcterms:modified xsi:type="dcterms:W3CDTF">2022-09-21T17:25:06Z</dcterms:modified>
</cp:coreProperties>
</file>