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301" r:id="rId6"/>
  </p:sldIdLst>
  <p:sldSz cx="9144000" cy="5143500" type="screen16x9"/>
  <p:notesSz cx="6858000" cy="9144000"/>
  <p:embeddedFontLst>
    <p:embeddedFont>
      <p:font typeface="Big Shoulders Text Light" panose="020B0604020202020204" charset="0"/>
      <p:regular r:id="rId8"/>
      <p:bold r:id="rId9"/>
    </p:embeddedFont>
    <p:embeddedFont>
      <p:font typeface="Blinker" panose="020B0604020202020204" charset="0"/>
      <p:regular r:id="rId10"/>
      <p:bold r:id="rId11"/>
    </p:embeddedFont>
    <p:embeddedFont>
      <p:font typeface="Blinker SemiBold" panose="020B0604020202020204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E25517-FB33-4277-B274-1F176F320082}">
  <a:tblStyle styleId="{D0E25517-FB33-4277-B274-1F176F320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4" autoAdjust="0"/>
  </p:normalViewPr>
  <p:slideViewPr>
    <p:cSldViewPr snapToGrid="0">
      <p:cViewPr varScale="1">
        <p:scale>
          <a:sx n="194" d="100"/>
          <a:sy n="194" d="100"/>
        </p:scale>
        <p:origin x="83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rticles_trai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Лист2!$A$1:$A$18</c:f>
              <c:strCache>
                <c:ptCount val="18"/>
                <c:pt idx="0">
                  <c:v>CHINESE_T</c:v>
                </c:pt>
                <c:pt idx="1">
                  <c:v>TURKISH</c:v>
                </c:pt>
                <c:pt idx="2">
                  <c:v>SPANISH</c:v>
                </c:pt>
                <c:pt idx="3">
                  <c:v>THAI</c:v>
                </c:pt>
                <c:pt idx="4">
                  <c:v>KOREAN</c:v>
                </c:pt>
                <c:pt idx="5">
                  <c:v>RUSSIAN</c:v>
                </c:pt>
                <c:pt idx="6">
                  <c:v>INDONESIAN</c:v>
                </c:pt>
                <c:pt idx="7">
                  <c:v>FRENCH</c:v>
                </c:pt>
                <c:pt idx="8">
                  <c:v>ITALIAN</c:v>
                </c:pt>
                <c:pt idx="9">
                  <c:v>PORTUGUESE</c:v>
                </c:pt>
                <c:pt idx="10">
                  <c:v>JAPANESE</c:v>
                </c:pt>
                <c:pt idx="11">
                  <c:v>CHINESE</c:v>
                </c:pt>
                <c:pt idx="12">
                  <c:v>CATALAN</c:v>
                </c:pt>
                <c:pt idx="13">
                  <c:v>VIETNAMESE</c:v>
                </c:pt>
                <c:pt idx="14">
                  <c:v>DUTCH</c:v>
                </c:pt>
                <c:pt idx="15">
                  <c:v>ROMANIAN</c:v>
                </c:pt>
                <c:pt idx="16">
                  <c:v>GERMAN</c:v>
                </c:pt>
                <c:pt idx="17">
                  <c:v>POLISH</c:v>
                </c:pt>
              </c:strCache>
            </c:strRef>
          </c:cat>
          <c:val>
            <c:numRef>
              <c:f>Лист2!$B$1:$B$18</c:f>
              <c:numCache>
                <c:formatCode>General</c:formatCode>
                <c:ptCount val="18"/>
                <c:pt idx="0">
                  <c:v>83</c:v>
                </c:pt>
                <c:pt idx="1">
                  <c:v>24</c:v>
                </c:pt>
                <c:pt idx="2">
                  <c:v>22</c:v>
                </c:pt>
                <c:pt idx="3">
                  <c:v>20</c:v>
                </c:pt>
                <c:pt idx="4">
                  <c:v>19</c:v>
                </c:pt>
                <c:pt idx="5">
                  <c:v>12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3</c:v>
                </c:pt>
                <c:pt idx="13">
                  <c:v>3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D-42F8-B4EF-A88D36C61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6771791"/>
        <c:axId val="1236785103"/>
      </c:barChart>
      <c:catAx>
        <c:axId val="123677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6785103"/>
        <c:crosses val="autoZero"/>
        <c:auto val="1"/>
        <c:lblAlgn val="ctr"/>
        <c:lblOffset val="100"/>
        <c:noMultiLvlLbl val="0"/>
      </c:catAx>
      <c:valAx>
        <c:axId val="123678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6771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>
              <a:lumMod val="75000"/>
            </a:schemeClr>
          </a:solidFill>
        </a:defRPr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23CDAC42-628F-0E02-ABE0-60CFB3A8724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4726898" cy="195871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0.91174</cdr:x>
      <cdr:y>0.38776</cdr:y>
    </cdr:from>
    <cdr:to>
      <cdr:x>0.96566</cdr:x>
      <cdr:y>0.52041</cdr:y>
    </cdr:to>
    <cdr:sp macro="" textlink="">
      <cdr:nvSpPr>
        <cdr:cNvPr id="5" name="Блок-схема: узел 4">
          <a:extLst xmlns:a="http://schemas.openxmlformats.org/drawingml/2006/main">
            <a:ext uri="{FF2B5EF4-FFF2-40B4-BE49-F238E27FC236}">
              <a16:creationId xmlns:a16="http://schemas.microsoft.com/office/drawing/2014/main" id="{80C974A7-0F67-B866-6352-5654F0E3AEE2}"/>
            </a:ext>
          </a:extLst>
        </cdr:cNvPr>
        <cdr:cNvSpPr/>
      </cdr:nvSpPr>
      <cdr:spPr>
        <a:xfrm xmlns:a="http://schemas.openxmlformats.org/drawingml/2006/main">
          <a:off x="4309724" y="759502"/>
          <a:ext cx="254833" cy="259829"/>
        </a:xfrm>
        <a:prstGeom xmlns:a="http://schemas.openxmlformats.org/drawingml/2006/main" prst="flowChartConnector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0.4926</cdr:x>
      <cdr:y>0.3699</cdr:y>
    </cdr:from>
    <cdr:to>
      <cdr:x>0.61202</cdr:x>
      <cdr:y>0.53571</cdr:y>
    </cdr:to>
    <cdr:sp macro="" textlink="">
      <cdr:nvSpPr>
        <cdr:cNvPr id="6" name="Блок-схема: узел 5">
          <a:extLst xmlns:a="http://schemas.openxmlformats.org/drawingml/2006/main">
            <a:ext uri="{FF2B5EF4-FFF2-40B4-BE49-F238E27FC236}">
              <a16:creationId xmlns:a16="http://schemas.microsoft.com/office/drawing/2014/main" id="{1298A9C4-DCB4-9A93-6907-D50644193B8D}"/>
            </a:ext>
          </a:extLst>
        </cdr:cNvPr>
        <cdr:cNvSpPr/>
      </cdr:nvSpPr>
      <cdr:spPr>
        <a:xfrm xmlns:a="http://schemas.openxmlformats.org/drawingml/2006/main">
          <a:off x="2328472" y="724524"/>
          <a:ext cx="564469" cy="324787"/>
        </a:xfrm>
        <a:prstGeom xmlns:a="http://schemas.openxmlformats.org/drawingml/2006/main" prst="flowChartConnector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a2ced7fed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a2ced7fed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b38256e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b38256eb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b38256e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b38256eb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39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 hasCustomPrompt="1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2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3" hasCustomPrompt="1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4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5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6" hasCustomPrompt="1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7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8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9" hasCustomPrompt="1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3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4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6">
    <p:bg>
      <p:bgPr>
        <a:solidFill>
          <a:schemeClr val="dk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4"/>
          <p:cNvSpPr txBox="1">
            <a:spLocks noGrp="1"/>
          </p:cNvSpPr>
          <p:nvPr>
            <p:ph type="title" idx="2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 idx="3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4"/>
          <p:cNvSpPr txBox="1">
            <a:spLocks noGrp="1"/>
          </p:cNvSpPr>
          <p:nvPr>
            <p:ph type="title" idx="4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4" name="Google Shape;344;p14"/>
          <p:cNvSpPr txBox="1">
            <a:spLocks noGrp="1"/>
          </p:cNvSpPr>
          <p:nvPr>
            <p:ph type="title" idx="5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title" idx="6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22"/>
          <p:cNvSpPr txBox="1">
            <a:spLocks noGrp="1"/>
          </p:cNvSpPr>
          <p:nvPr>
            <p:ph type="body" idx="1"/>
          </p:nvPr>
        </p:nvSpPr>
        <p:spPr>
          <a:xfrm>
            <a:off x="715100" y="943300"/>
            <a:ext cx="7759200" cy="3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76" name="Google Shape;576;p22"/>
          <p:cNvGrpSpPr/>
          <p:nvPr/>
        </p:nvGrpSpPr>
        <p:grpSpPr>
          <a:xfrm>
            <a:off x="-37774" y="-1671400"/>
            <a:ext cx="2579616" cy="2579596"/>
            <a:chOff x="6824426" y="4409550"/>
            <a:chExt cx="2579616" cy="2579596"/>
          </a:xfrm>
        </p:grpSpPr>
        <p:sp>
          <p:nvSpPr>
            <p:cNvPr id="577" name="Google Shape;577;p22"/>
            <p:cNvSpPr/>
            <p:nvPr/>
          </p:nvSpPr>
          <p:spPr>
            <a:xfrm>
              <a:off x="6824426" y="4409550"/>
              <a:ext cx="2579616" cy="257959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979486" y="4564609"/>
              <a:ext cx="2269495" cy="2269495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115382" y="4700505"/>
              <a:ext cx="1997702" cy="1997702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251278" y="4836400"/>
              <a:ext cx="1725909" cy="1725909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87173" y="4972296"/>
              <a:ext cx="1454116" cy="145411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16594" y="4901696"/>
              <a:ext cx="1595252" cy="159525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184742" y="4769845"/>
              <a:ext cx="1859100" cy="18591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46916" y="4632059"/>
              <a:ext cx="2134585" cy="2134585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901712" y="4487933"/>
              <a:ext cx="2423170" cy="242315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rot="3239528" flipH="1">
              <a:off x="-1312538" y="151865"/>
              <a:ext cx="6285986" cy="6285082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rot="3239528" flipH="1">
              <a:off x="-1076700" y="326347"/>
              <a:ext cx="5830366" cy="5830416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rot="3239528" flipH="1">
              <a:off x="-841029" y="501206"/>
              <a:ext cx="5375649" cy="5375699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rot="3239528" flipH="1">
              <a:off x="-605032" y="675326"/>
              <a:ext cx="4920983" cy="4921887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rot="3239528" flipH="1">
              <a:off x="-368984" y="850351"/>
              <a:ext cx="4466316" cy="4466316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rot="3239528" flipH="1">
              <a:off x="-133313" y="1025209"/>
              <a:ext cx="4011600" cy="401160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rot="3239528" flipH="1">
              <a:off x="102339" y="1200057"/>
              <a:ext cx="3556883" cy="355693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rot="3239528" flipH="1">
              <a:off x="338000" y="1374936"/>
              <a:ext cx="3102217" cy="3102217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rot="3239528" flipH="1">
              <a:off x="573632" y="1549774"/>
              <a:ext cx="2647550" cy="2647500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rot="3239528" flipH="1">
              <a:off x="809489" y="1724216"/>
              <a:ext cx="2191930" cy="2192884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rot="3239528" flipH="1">
              <a:off x="1045161" y="1899074"/>
              <a:ext cx="1737213" cy="1738167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rot="3239528" flipH="1">
              <a:off x="1281198" y="2074119"/>
              <a:ext cx="1282497" cy="1282547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rot="3239528" flipH="1">
              <a:off x="1516820" y="2248977"/>
              <a:ext cx="827880" cy="82783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8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ghtautoml.readthedocs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9"/>
          <p:cNvSpPr txBox="1">
            <a:spLocks noGrp="1"/>
          </p:cNvSpPr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dirty="0"/>
            </a:br>
            <a:r>
              <a:rPr lang="en-US" sz="5400" b="1" i="0" dirty="0" err="1">
                <a:solidFill>
                  <a:srgbClr val="FFFF70"/>
                </a:solidFill>
                <a:effectLst/>
                <a:latin typeface="zeitung"/>
              </a:rPr>
              <a:t>SCIENCEHack</a:t>
            </a:r>
            <a:r>
              <a:rPr lang="en-US" sz="5400" b="1" i="0" dirty="0">
                <a:solidFill>
                  <a:srgbClr val="FFFF70"/>
                </a:solidFill>
                <a:effectLst/>
                <a:latin typeface="zeitung"/>
              </a:rPr>
              <a:t> for advanced</a:t>
            </a:r>
            <a:br>
              <a:rPr lang="en-US" b="1" i="0" dirty="0">
                <a:solidFill>
                  <a:srgbClr val="FFFFFF"/>
                </a:solidFill>
                <a:effectLst/>
                <a:latin typeface="zeitung"/>
              </a:rPr>
            </a:br>
            <a:endParaRPr lang="en-US" dirty="0"/>
          </a:p>
        </p:txBody>
      </p:sp>
      <p:sp>
        <p:nvSpPr>
          <p:cNvPr id="747" name="Google Shape;747;p29"/>
          <p:cNvSpPr txBox="1">
            <a:spLocks noGrp="1"/>
          </p:cNvSpPr>
          <p:nvPr>
            <p:ph type="subTitle" idx="1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Andrew Teplov </a:t>
            </a: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tg</a:t>
            </a:r>
            <a:r>
              <a:rPr lang="en-US" sz="1600" dirty="0"/>
              <a:t>:@rfs910     </a:t>
            </a:r>
            <a:r>
              <a:rPr lang="en-US" sz="1600" dirty="0" err="1"/>
              <a:t>email:teplov.andrew@gmail.com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</a:t>
            </a:r>
            <a:endParaRPr dirty="0"/>
          </a:p>
        </p:txBody>
      </p:sp>
      <p:sp>
        <p:nvSpPr>
          <p:cNvPr id="800" name="Google Shape;800;p34"/>
          <p:cNvSpPr txBox="1">
            <a:spLocks noGrp="1"/>
          </p:cNvSpPr>
          <p:nvPr>
            <p:ph type="title" idx="2"/>
          </p:nvPr>
        </p:nvSpPr>
        <p:spPr>
          <a:xfrm>
            <a:off x="1824651" y="2425469"/>
            <a:ext cx="2030711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/>
              <a:t>Detect</a:t>
            </a:r>
            <a:r>
              <a:rPr lang="ru-RU" sz="2000" dirty="0"/>
              <a:t> </a:t>
            </a:r>
            <a:r>
              <a:rPr lang="en-US" sz="2000" dirty="0"/>
              <a:t>emissions</a:t>
            </a:r>
            <a:br>
              <a:rPr lang="en-US" b="1" i="0" dirty="0">
                <a:solidFill>
                  <a:srgbClr val="464646"/>
                </a:solidFill>
                <a:effectLst/>
                <a:latin typeface="Source Sans Pro" panose="020B0503030403020204" pitchFamily="34" charset="0"/>
              </a:rPr>
            </a:br>
            <a:endParaRPr dirty="0"/>
          </a:p>
        </p:txBody>
      </p:sp>
      <p:sp>
        <p:nvSpPr>
          <p:cNvPr id="804" name="Google Shape;804;p34"/>
          <p:cNvSpPr txBox="1">
            <a:spLocks noGrp="1"/>
          </p:cNvSpPr>
          <p:nvPr>
            <p:ph type="title" idx="6"/>
          </p:nvPr>
        </p:nvSpPr>
        <p:spPr>
          <a:xfrm>
            <a:off x="5177030" y="2278950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2000" dirty="0"/>
            </a:br>
            <a:r>
              <a:rPr lang="en-US" sz="2000" dirty="0"/>
              <a:t>Replace with the average</a:t>
            </a:r>
            <a:br>
              <a:rPr lang="en" dirty="0"/>
            </a:br>
            <a:endParaRPr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Google Shape;805;p34"/>
          <p:cNvSpPr/>
          <p:nvPr/>
        </p:nvSpPr>
        <p:spPr>
          <a:xfrm>
            <a:off x="5604230" y="1345724"/>
            <a:ext cx="830100" cy="830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2424957" y="1345724"/>
            <a:ext cx="830100" cy="830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Стрелка: вправо 42">
            <a:extLst>
              <a:ext uri="{FF2B5EF4-FFF2-40B4-BE49-F238E27FC236}">
                <a16:creationId xmlns:a16="http://schemas.microsoft.com/office/drawing/2014/main" id="{8495C8E4-8BA2-4220-A9A7-F6AAEE48C6D9}"/>
              </a:ext>
            </a:extLst>
          </p:cNvPr>
          <p:cNvSpPr/>
          <p:nvPr/>
        </p:nvSpPr>
        <p:spPr>
          <a:xfrm>
            <a:off x="3939234" y="1524581"/>
            <a:ext cx="1170916" cy="48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Loupe Free Icon">
            <a:extLst>
              <a:ext uri="{FF2B5EF4-FFF2-40B4-BE49-F238E27FC236}">
                <a16:creationId xmlns:a16="http://schemas.microsoft.com/office/drawing/2014/main" id="{D82E160D-409B-4229-A71F-FB2BB455A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30" y="1478712"/>
            <a:ext cx="534966" cy="53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Диаграмма 50">
            <a:extLst>
              <a:ext uri="{FF2B5EF4-FFF2-40B4-BE49-F238E27FC236}">
                <a16:creationId xmlns:a16="http://schemas.microsoft.com/office/drawing/2014/main" id="{F4896D92-ED6C-4FBE-B383-E01827675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223715"/>
              </p:ext>
            </p:extLst>
          </p:nvPr>
        </p:nvGraphicFramePr>
        <p:xfrm>
          <a:off x="2036112" y="2918085"/>
          <a:ext cx="4726898" cy="195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26" name="Picture 2" descr="Transitioning from self-employment – JenKuntz.ca">
            <a:extLst>
              <a:ext uri="{FF2B5EF4-FFF2-40B4-BE49-F238E27FC236}">
                <a16:creationId xmlns:a16="http://schemas.microsoft.com/office/drawing/2014/main" id="{C4616B19-2C7B-A8F6-DDA3-22A1DA1EE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98" y="1383213"/>
            <a:ext cx="725964" cy="7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70"/>
                </a:solidFill>
                <a:effectLst/>
                <a:latin typeface="Blinker SemiBold" panose="020B0604020202020204" charset="0"/>
              </a:rPr>
              <a:t>Feature engineering</a:t>
            </a:r>
            <a:endParaRPr dirty="0">
              <a:solidFill>
                <a:srgbClr val="FFFF70"/>
              </a:solidFill>
              <a:latin typeface="Blinker SemiBold" panose="020B0604020202020204" charset="0"/>
            </a:endParaRPr>
          </a:p>
        </p:txBody>
      </p:sp>
      <p:sp>
        <p:nvSpPr>
          <p:cNvPr id="753" name="Google Shape;753;p30"/>
          <p:cNvSpPr txBox="1">
            <a:spLocks noGrp="1"/>
          </p:cNvSpPr>
          <p:nvPr>
            <p:ph type="body" idx="1"/>
          </p:nvPr>
        </p:nvSpPr>
        <p:spPr>
          <a:xfrm>
            <a:off x="715100" y="943300"/>
            <a:ext cx="5061352" cy="3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linker SemiBold" panose="020B0604020202020204" charset="0"/>
              </a:rPr>
              <a:t>log</a:t>
            </a:r>
            <a:endParaRPr lang="ru-RU" sz="1800" dirty="0">
              <a:latin typeface="Blinker SemiBold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linker SemiBold" panose="020B0604020202020204" charset="0"/>
              </a:rPr>
              <a:t>factorial			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linker SemiBold" panose="020B0604020202020204" charset="0"/>
              </a:rPr>
              <a:t>sin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linker SemiBold" panose="020B0604020202020204" charset="0"/>
              </a:rPr>
              <a:t>cos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linker SemiBold" panose="020B0604020202020204" charset="0"/>
              </a:rPr>
              <a:t>tan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linker SemiBold" panose="020B0604020202020204" charset="0"/>
              </a:rPr>
              <a:t>exp	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linker SemiBold" panose="020B0604020202020204" charset="0"/>
              </a:rPr>
              <a:t>log10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linker SemiBold" panose="020B0604020202020204" charset="0"/>
              </a:rPr>
              <a:t>arctan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Blinker SemiBold" panose="020B0604020202020204" charset="0"/>
              </a:rPr>
              <a:t>sinh</a:t>
            </a:r>
            <a:endParaRPr lang="en-US" sz="1800" dirty="0">
              <a:latin typeface="Blinker SemiBold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Blinker SemiBold" panose="020B0604020202020204" charset="0"/>
              </a:rPr>
              <a:t>cosh</a:t>
            </a:r>
            <a:endParaRPr lang="en-US" sz="1800" dirty="0">
              <a:latin typeface="Blinker SemiBold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linker SemiBold" panose="020B0604020202020204" charset="0"/>
              </a:rPr>
              <a:t>tanh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linker SemiBold" panose="020B0604020202020204" charset="0"/>
              </a:rPr>
              <a:t>abs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linker SemiBold" panose="020B0604020202020204" charset="0"/>
            </a:endParaRPr>
          </a:p>
        </p:txBody>
      </p:sp>
      <p:grpSp>
        <p:nvGrpSpPr>
          <p:cNvPr id="754" name="Google Shape;754;p30"/>
          <p:cNvGrpSpPr/>
          <p:nvPr/>
        </p:nvGrpSpPr>
        <p:grpSpPr>
          <a:xfrm>
            <a:off x="6681075" y="4293556"/>
            <a:ext cx="2579616" cy="2579596"/>
            <a:chOff x="6681075" y="4293556"/>
            <a:chExt cx="2579616" cy="2579596"/>
          </a:xfrm>
        </p:grpSpPr>
        <p:sp>
          <p:nvSpPr>
            <p:cNvPr id="755" name="Google Shape;755;p30"/>
            <p:cNvSpPr/>
            <p:nvPr/>
          </p:nvSpPr>
          <p:spPr>
            <a:xfrm>
              <a:off x="6681075" y="4293556"/>
              <a:ext cx="2579616" cy="257959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6836135" y="4448615"/>
              <a:ext cx="2269495" cy="2269495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6972030" y="4584511"/>
              <a:ext cx="1997702" cy="1997702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7107926" y="4720406"/>
              <a:ext cx="1725909" cy="1725909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7243822" y="4856302"/>
              <a:ext cx="1454116" cy="145411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7173242" y="4785702"/>
              <a:ext cx="1595252" cy="159525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7041391" y="4653851"/>
              <a:ext cx="1859100" cy="18591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903564" y="4516065"/>
              <a:ext cx="2134585" cy="2134585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6758361" y="4371939"/>
              <a:ext cx="2423170" cy="242315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53;p30">
            <a:extLst>
              <a:ext uri="{FF2B5EF4-FFF2-40B4-BE49-F238E27FC236}">
                <a16:creationId xmlns:a16="http://schemas.microsoft.com/office/drawing/2014/main" id="{E6F6EAAC-4215-AC88-CFAF-9EA295EFB102}"/>
              </a:ext>
            </a:extLst>
          </p:cNvPr>
          <p:cNvSpPr txBox="1">
            <a:spLocks/>
          </p:cNvSpPr>
          <p:nvPr/>
        </p:nvSpPr>
        <p:spPr>
          <a:xfrm>
            <a:off x="3458488" y="978329"/>
            <a:ext cx="5061352" cy="293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alphaL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romanL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arabi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alphaL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romanL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arabi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alphaL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AutoNum type="romanL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>
              <a:buNone/>
            </a:pPr>
            <a:endParaRPr lang="en-US" sz="1800" dirty="0">
              <a:latin typeface="Blinker SemiBold" panose="020B0604020202020204" charset="0"/>
            </a:endParaRPr>
          </a:p>
          <a:p>
            <a:pPr marL="0" indent="0" algn="ctr">
              <a:buFont typeface="Big Shoulders Text Light"/>
              <a:buNone/>
            </a:pPr>
            <a:r>
              <a:rPr lang="en-US" sz="2800" dirty="0">
                <a:latin typeface="Blinker SemiBold" panose="020B0604020202020204" charset="0"/>
              </a:rPr>
              <a:t>84999 rows X 19 columns</a:t>
            </a:r>
          </a:p>
          <a:p>
            <a:pPr marL="0" indent="0" algn="ctr">
              <a:buFont typeface="Big Shoulders Text Light"/>
              <a:buNone/>
            </a:pPr>
            <a:endParaRPr lang="en-US" sz="2800" dirty="0">
              <a:latin typeface="Blinker SemiBold" panose="020B0604020202020204" charset="0"/>
            </a:endParaRPr>
          </a:p>
          <a:p>
            <a:pPr marL="0" indent="0" algn="ctr">
              <a:buFont typeface="Big Shoulders Text Light"/>
              <a:buNone/>
            </a:pPr>
            <a:endParaRPr lang="en-US" sz="2800" dirty="0">
              <a:latin typeface="Blinker SemiBold" panose="020B0604020202020204" charset="0"/>
            </a:endParaRPr>
          </a:p>
          <a:p>
            <a:pPr marL="0" indent="0" algn="ctr">
              <a:buFont typeface="Big Shoulders Text Light"/>
              <a:buNone/>
            </a:pPr>
            <a:endParaRPr lang="en-US" sz="2800" dirty="0">
              <a:latin typeface="Blinker SemiBold" panose="020B0604020202020204" charset="0"/>
            </a:endParaRPr>
          </a:p>
          <a:p>
            <a:pPr marL="0" indent="0" algn="ctr">
              <a:buFont typeface="Big Shoulders Text Light"/>
              <a:buNone/>
            </a:pPr>
            <a:r>
              <a:rPr lang="en-US" sz="2800" dirty="0">
                <a:latin typeface="Blinker SemiBold" panose="020B0604020202020204" charset="0"/>
              </a:rPr>
              <a:t>84999 rows X 257 columns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7C624066-0679-CADF-D386-F2832C7F2C38}"/>
              </a:ext>
            </a:extLst>
          </p:cNvPr>
          <p:cNvSpPr/>
          <p:nvPr/>
        </p:nvSpPr>
        <p:spPr>
          <a:xfrm>
            <a:off x="5776452" y="2060474"/>
            <a:ext cx="565354" cy="1111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1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</a:t>
            </a:r>
            <a:endParaRPr dirty="0"/>
          </a:p>
        </p:txBody>
      </p:sp>
      <p:sp>
        <p:nvSpPr>
          <p:cNvPr id="13" name="Подзаголовок 12">
            <a:extLst>
              <a:ext uri="{FF2B5EF4-FFF2-40B4-BE49-F238E27FC236}">
                <a16:creationId xmlns:a16="http://schemas.microsoft.com/office/drawing/2014/main" id="{0CDD1B57-751D-47D0-B971-387EF92E37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76315" y="3920751"/>
            <a:ext cx="6948351" cy="1164390"/>
          </a:xfrm>
        </p:spPr>
        <p:txBody>
          <a:bodyPr/>
          <a:lstStyle/>
          <a:p>
            <a:r>
              <a:rPr lang="en-US" sz="900" dirty="0">
                <a:solidFill>
                  <a:srgbClr val="FFFF70"/>
                </a:solidFill>
              </a:rPr>
              <a:t>Tried:</a:t>
            </a:r>
          </a:p>
          <a:p>
            <a:r>
              <a:rPr lang="en-US" sz="900" dirty="0"/>
              <a:t> </a:t>
            </a:r>
            <a:r>
              <a:rPr lang="en-US" sz="900" dirty="0" err="1"/>
              <a:t>RandomForestClassifier</a:t>
            </a:r>
            <a:r>
              <a:rPr lang="en-US" sz="900" dirty="0"/>
              <a:t>, </a:t>
            </a:r>
            <a:r>
              <a:rPr lang="en-US" sz="900" dirty="0" err="1"/>
              <a:t>LogisticRegression</a:t>
            </a:r>
            <a:r>
              <a:rPr lang="en-US" sz="900" dirty="0"/>
              <a:t>, </a:t>
            </a:r>
            <a:r>
              <a:rPr lang="en-US" sz="900" dirty="0" err="1"/>
              <a:t>KNeighborsClassifier</a:t>
            </a:r>
            <a:r>
              <a:rPr lang="en-US" sz="900" dirty="0"/>
              <a:t>, </a:t>
            </a:r>
            <a:r>
              <a:rPr lang="en-US" sz="900" dirty="0" err="1"/>
              <a:t>LinearSVC</a:t>
            </a:r>
            <a:r>
              <a:rPr lang="en-US" sz="900" dirty="0"/>
              <a:t>, </a:t>
            </a:r>
            <a:r>
              <a:rPr lang="en-US" sz="900" dirty="0" err="1"/>
              <a:t>LGBMClassifier</a:t>
            </a:r>
            <a:r>
              <a:rPr lang="en-US" sz="900" dirty="0"/>
              <a:t>, </a:t>
            </a:r>
            <a:r>
              <a:rPr lang="en-US" sz="900" dirty="0" err="1"/>
              <a:t>XGBoost</a:t>
            </a:r>
            <a:r>
              <a:rPr lang="en-US" sz="900" dirty="0"/>
              <a:t>, </a:t>
            </a:r>
            <a:r>
              <a:rPr lang="en-US" sz="900" dirty="0" err="1"/>
              <a:t>TabNet</a:t>
            </a:r>
            <a:r>
              <a:rPr lang="en-US" sz="900" dirty="0"/>
              <a:t>,</a:t>
            </a:r>
            <a:r>
              <a:rPr lang="en-US" sz="900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Blinker SemiBold" panose="020B0604020202020204" charset="0"/>
              </a:rPr>
              <a:t>LightAutoML</a:t>
            </a:r>
            <a:endParaRPr lang="en-US" sz="900" b="0" i="0" u="none" strike="noStrike" dirty="0">
              <a:solidFill>
                <a:schemeClr val="bg1"/>
              </a:solidFill>
              <a:effectLst/>
              <a:latin typeface="Blinker SemiBold" panose="020B060402020202020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17" name="Подзаголовок 16">
            <a:extLst>
              <a:ext uri="{FF2B5EF4-FFF2-40B4-BE49-F238E27FC236}">
                <a16:creationId xmlns:a16="http://schemas.microsoft.com/office/drawing/2014/main" id="{98A3620B-7425-4116-9CE3-7CF835804F1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9613691" y="682646"/>
            <a:ext cx="357928" cy="6757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233625-EA05-9A54-4DCD-585D998B0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2" y="2113364"/>
            <a:ext cx="6317205" cy="916772"/>
          </a:xfrm>
          <a:prstGeom prst="rect">
            <a:avLst/>
          </a:prstGeom>
        </p:spPr>
      </p:pic>
      <p:pic>
        <p:nvPicPr>
          <p:cNvPr id="2052" name="Picture 4" descr="Crown - Free fashion icons">
            <a:extLst>
              <a:ext uri="{FF2B5EF4-FFF2-40B4-BE49-F238E27FC236}">
                <a16:creationId xmlns:a16="http://schemas.microsoft.com/office/drawing/2014/main" id="{E7E2C299-4DCC-3774-4836-B80C9295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54" y="1222749"/>
            <a:ext cx="965291" cy="96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1"/>
          <p:cNvSpPr txBox="1">
            <a:spLocks noGrp="1"/>
          </p:cNvSpPr>
          <p:nvPr>
            <p:ph type="title" idx="15"/>
          </p:nvPr>
        </p:nvSpPr>
        <p:spPr>
          <a:xfrm>
            <a:off x="191720" y="938758"/>
            <a:ext cx="8760559" cy="2378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>
                <a:solidFill>
                  <a:schemeClr val="accent2">
                    <a:lumMod val="75000"/>
                  </a:schemeClr>
                </a:solidFill>
              </a:rPr>
              <a:t>Спасибо </a:t>
            </a:r>
            <a:br>
              <a:rPr lang="ru-RU" sz="6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6600" dirty="0">
                <a:solidFill>
                  <a:schemeClr val="accent2">
                    <a:lumMod val="75000"/>
                  </a:schemeClr>
                </a:solidFill>
              </a:rPr>
              <a:t>за внимание</a:t>
            </a:r>
            <a:r>
              <a:rPr lang="en-US" sz="6600" dirty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Подзаголовок 12">
            <a:extLst>
              <a:ext uri="{FF2B5EF4-FFF2-40B4-BE49-F238E27FC236}">
                <a16:creationId xmlns:a16="http://schemas.microsoft.com/office/drawing/2014/main" id="{0CDD1B57-751D-47D0-B971-387EF92E37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256386" y="4294683"/>
            <a:ext cx="4519821" cy="292500"/>
          </a:xfrm>
        </p:spPr>
        <p:txBody>
          <a:bodyPr/>
          <a:lstStyle/>
          <a:p>
            <a:r>
              <a:rPr lang="en-US" dirty="0"/>
              <a:t>email: teplov.andrew@gmail.com</a:t>
            </a:r>
          </a:p>
          <a:p>
            <a:r>
              <a:rPr lang="en-US" dirty="0" err="1"/>
              <a:t>tg</a:t>
            </a:r>
            <a:r>
              <a:rPr lang="en-US" dirty="0"/>
              <a:t>: @rfs910</a:t>
            </a:r>
            <a:endParaRPr lang="ru-RU" dirty="0"/>
          </a:p>
        </p:txBody>
      </p:sp>
      <p:sp>
        <p:nvSpPr>
          <p:cNvPr id="17" name="Подзаголовок 16">
            <a:extLst>
              <a:ext uri="{FF2B5EF4-FFF2-40B4-BE49-F238E27FC236}">
                <a16:creationId xmlns:a16="http://schemas.microsoft.com/office/drawing/2014/main" id="{98A3620B-7425-4116-9CE3-7CF835804F1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583549" y="3863342"/>
            <a:ext cx="2187300" cy="3414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E4E397-40E3-437F-990A-347FC268B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832" y="3692084"/>
            <a:ext cx="2041160" cy="1530870"/>
          </a:xfrm>
          <a:prstGeom prst="rect">
            <a:avLst/>
          </a:prstGeom>
        </p:spPr>
      </p:pic>
      <p:pic>
        <p:nvPicPr>
          <p:cNvPr id="3074" name="Picture 2" descr="Digital centaur 2.0&quot; Artificial Intelligence Bootcamp Junior · Stepik">
            <a:extLst>
              <a:ext uri="{FF2B5EF4-FFF2-40B4-BE49-F238E27FC236}">
                <a16:creationId xmlns:a16="http://schemas.microsoft.com/office/drawing/2014/main" id="{92228A2D-4BC0-155B-531B-AC830FAD3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35" y="4109834"/>
            <a:ext cx="695369" cy="69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955713"/>
      </p:ext>
    </p:extLst>
  </p:cSld>
  <p:clrMapOvr>
    <a:masterClrMapping/>
  </p:clrMapOvr>
</p:sld>
</file>

<file path=ppt/theme/theme1.xml><?xml version="1.0" encoding="utf-8"?>
<a:theme xmlns:a="http://schemas.openxmlformats.org/drawingml/2006/main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98</Words>
  <Application>Microsoft Office PowerPoint</Application>
  <PresentationFormat>Экран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Blinker</vt:lpstr>
      <vt:lpstr>Big Shoulders Text Light</vt:lpstr>
      <vt:lpstr>Source Sans Pro</vt:lpstr>
      <vt:lpstr>Arial</vt:lpstr>
      <vt:lpstr>Arial</vt:lpstr>
      <vt:lpstr>zeitung</vt:lpstr>
      <vt:lpstr>Times New Roman</vt:lpstr>
      <vt:lpstr>Blinker SemiBold</vt:lpstr>
      <vt:lpstr>Innovo AI Meeting by Slidesgo</vt:lpstr>
      <vt:lpstr> SCIENCEHack for advanced </vt:lpstr>
      <vt:lpstr>Data analysis</vt:lpstr>
      <vt:lpstr>Feature engineering</vt:lpstr>
      <vt:lpstr>Modeling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Популярность статей на Medium</dc:title>
  <dc:creator>user</dc:creator>
  <cp:lastModifiedBy>Теплов Андрей</cp:lastModifiedBy>
  <cp:revision>16</cp:revision>
  <dcterms:modified xsi:type="dcterms:W3CDTF">2022-08-08T07:26:04Z</dcterms:modified>
</cp:coreProperties>
</file>