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625" autoAdjust="0"/>
  </p:normalViewPr>
  <p:slideViewPr>
    <p:cSldViewPr snapToGrid="0">
      <p:cViewPr varScale="1">
        <p:scale>
          <a:sx n="77" d="100"/>
          <a:sy n="77" d="100"/>
        </p:scale>
        <p:origin x="16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D7F15-B09F-485F-A5F2-8D4690C18D8F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01077-F59D-480F-A204-2A33B3FA1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77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amygdala</a:t>
            </a:r>
          </a:p>
          <a:p>
            <a:r>
              <a:rPr lang="en-US" dirty="0"/>
              <a:t># train accuracy: 0.802</a:t>
            </a:r>
          </a:p>
          <a:p>
            <a:r>
              <a:rPr lang="en-US" dirty="0"/>
              <a:t># test accuracy: 0.47733333333333333</a:t>
            </a:r>
          </a:p>
          <a:p>
            <a:r>
              <a:rPr lang="en-US" dirty="0"/>
              <a:t># test d-prime: [0.38094803 0.41302117 0.95500438]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01077-F59D-480F-A204-2A33B3FA1D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65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ACC</a:t>
            </a:r>
          </a:p>
          <a:p>
            <a:r>
              <a:rPr lang="en-US" dirty="0"/>
              <a:t># train accuracy: 0.9748888888888888</a:t>
            </a:r>
          </a:p>
          <a:p>
            <a:r>
              <a:rPr lang="en-US" dirty="0"/>
              <a:t># test accuracy: 0.5453333333333333</a:t>
            </a:r>
          </a:p>
          <a:p>
            <a:r>
              <a:rPr lang="en-US" dirty="0"/>
              <a:t># test d-prime: [0.45816609 1.22040147 0.93658042]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01077-F59D-480F-A204-2A33B3FA1D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48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IFG</a:t>
            </a:r>
          </a:p>
          <a:p>
            <a:r>
              <a:rPr lang="en-US" dirty="0"/>
              <a:t># train accuracy: 0.9273333333333335</a:t>
            </a:r>
          </a:p>
          <a:p>
            <a:r>
              <a:rPr lang="en-US" dirty="0"/>
              <a:t># test accuracy: 0.5853333333333334</a:t>
            </a:r>
          </a:p>
          <a:p>
            <a:r>
              <a:rPr lang="en-US" dirty="0"/>
              <a:t># test d-prime: [0.86255465 1.16982119 1.08192212]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01077-F59D-480F-A204-2A33B3FA1D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2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frontal pole</a:t>
            </a:r>
          </a:p>
          <a:p>
            <a:r>
              <a:rPr lang="en-US" dirty="0"/>
              <a:t># train accuracy: 1.0</a:t>
            </a:r>
          </a:p>
          <a:p>
            <a:r>
              <a:rPr lang="en-US" dirty="0"/>
              <a:t># test accuracy: 0.7119999999999999</a:t>
            </a:r>
          </a:p>
          <a:p>
            <a:r>
              <a:rPr lang="en-US" dirty="0"/>
              <a:t># test d-prime: [1.53382265 1.61870664 1.78158357]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01077-F59D-480F-A204-2A33B3FA1D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80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 and Russ:</a:t>
            </a:r>
          </a:p>
          <a:p>
            <a:r>
              <a:rPr lang="en-US" dirty="0"/>
              <a:t>-Broadly widen the regularization range</a:t>
            </a:r>
          </a:p>
          <a:p>
            <a:r>
              <a:rPr lang="en-US" dirty="0"/>
              <a:t>-instead of 3-way classification, try 2 2-way classification to understand the reactivity and regulation questions better</a:t>
            </a:r>
          </a:p>
          <a:p>
            <a:r>
              <a:rPr lang="en-US" dirty="0"/>
              <a:t>-for feature selection, try L1 regularization to see if the performance is very different from L2 regularization (if yes, feature selection is likely to make a difference)</a:t>
            </a:r>
          </a:p>
          <a:p>
            <a:r>
              <a:rPr lang="en-US" dirty="0"/>
              <a:t>-in terms of HRF, 2-14s is </a:t>
            </a:r>
            <a:r>
              <a:rPr lang="en-US" dirty="0" err="1"/>
              <a:t>kinda</a:t>
            </a:r>
            <a:r>
              <a:rPr lang="en-US" dirty="0"/>
              <a:t> wide. Try different time windows and maybe weigh time points differently. Different brain regions could have very different HRF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01077-F59D-480F-A204-2A33B3FA1D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51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16631"/>
            <a:ext cx="7772400" cy="144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57020"/>
            <a:ext cx="6858000" cy="10800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DC4E-1895-4EA5-8140-7BC23535DE4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B330-51CA-4E00-9636-A7AB51DF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7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DC4E-1895-4EA5-8140-7BC23535DE4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B330-51CA-4E00-9636-A7AB51DFA9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D9D880E-7C4D-4214-9DA6-6C14ADFB2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143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DC4E-1895-4EA5-8140-7BC23535DE4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B330-51CA-4E00-9636-A7AB51DF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8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1FDA-02BA-478D-8F84-354A16F03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10054"/>
            <a:ext cx="7886700" cy="47654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DD0A9-D825-4488-B565-9BD53766D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DC4E-1895-4EA5-8140-7BC23535DE4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C5E45-EB5A-4CD9-BFDF-24FBCFF0E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1B7AF-E490-4048-8B97-AAF6EFBC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B330-51CA-4E00-9636-A7AB51DFA9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AF29B992-9CBF-41F8-8141-1B7886368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638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DC4E-1895-4EA5-8140-7BC23535DE4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B330-51CA-4E00-9636-A7AB51DFA99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7A5673C-7927-4A25-A7F6-006606476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16631"/>
            <a:ext cx="7772400" cy="144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A389620-8192-4010-9712-4DFA4D4AF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57020"/>
            <a:ext cx="6858000" cy="10800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112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DC4E-1895-4EA5-8140-7BC23535DE4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B330-51CA-4E00-9636-A7AB51DFA99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488DF4A-CB12-401F-B37E-84AE1541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61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DC4E-1895-4EA5-8140-7BC23535DE4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B330-51CA-4E00-9636-A7AB51DFA99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43F9916-C9E1-4F3D-AD2C-9E257496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81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DC4E-1895-4EA5-8140-7BC23535DE4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B330-51CA-4E00-9636-A7AB51DFA99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2AA5B3DF-C344-4281-A06E-EAE1B7EBA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165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DC4E-1895-4EA5-8140-7BC23535DE4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B330-51CA-4E00-9636-A7AB51DF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DC4E-1895-4EA5-8140-7BC23535DE4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B330-51CA-4E00-9636-A7AB51DF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4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7DC4E-1895-4EA5-8140-7BC23535DE44}" type="datetimeFigureOut">
              <a:rPr lang="en-US" smtClean="0"/>
              <a:t>6/10/2020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7B330-51CA-4E00-9636-A7AB51DFA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8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6009"/>
            <a:ext cx="7886700" cy="4759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7DC4E-1895-4EA5-8140-7BC23535DE44}" type="datetimeFigureOut">
              <a:rPr lang="en-US" smtClean="0"/>
              <a:pPr/>
              <a:t>6/10/2020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7B330-51CA-4E00-9636-A7AB51DFA9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4FCD-B5CE-4B65-89E1-5EAC9766E3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Brian decoding of emotional reactivity and regulation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05B54-EEEA-4FE2-9824-025667322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Jinxiao Zhang</a:t>
            </a:r>
          </a:p>
          <a:p>
            <a:r>
              <a:rPr lang="en-US" dirty="0"/>
              <a:t>PSYCH 253</a:t>
            </a:r>
          </a:p>
        </p:txBody>
      </p:sp>
    </p:spTree>
    <p:extLst>
      <p:ext uri="{BB962C8B-B14F-4D97-AF65-F5344CB8AC3E}">
        <p14:creationId xmlns:p14="http://schemas.microsoft.com/office/powerpoint/2010/main" val="4183175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21BA-F047-49E7-8C52-34E6C948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91FC54-82BF-4047-AFF0-E429A814C442}"/>
              </a:ext>
            </a:extLst>
          </p:cNvPr>
          <p:cNvSpPr txBox="1"/>
          <p:nvPr/>
        </p:nvSpPr>
        <p:spPr>
          <a:xfrm>
            <a:off x="199523" y="3809540"/>
            <a:ext cx="24753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Frontal pole</a:t>
            </a:r>
            <a:r>
              <a:rPr lang="en-US" sz="1600" dirty="0"/>
              <a:t>: </a:t>
            </a:r>
            <a:r>
              <a:rPr lang="en-US" altLang="zh-CN" sz="1600" dirty="0"/>
              <a:t>9691 voxels</a:t>
            </a:r>
            <a:endParaRPr lang="en-US" sz="1600" dirty="0"/>
          </a:p>
          <a:p>
            <a:r>
              <a:rPr lang="en-US" sz="1600" dirty="0"/>
              <a:t>test accuracy: 71.2</a:t>
            </a:r>
            <a:r>
              <a:rPr lang="en-US" altLang="zh-CN" sz="1600" dirty="0"/>
              <a:t>%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F6FA7A-EB39-4D64-B243-3E7DF65BE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350" y="1556022"/>
            <a:ext cx="5760000" cy="432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A002A0-56F7-4567-BC98-D38B923A94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23" y="2917618"/>
            <a:ext cx="2160000" cy="85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7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A373-B0D0-490B-99F8-1D6272A939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5043C-A4DF-4BF2-9B7D-834D9C823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57018"/>
            <a:ext cx="6858000" cy="1439999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Voxel/feature selection? Dimension deduction?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Interpret/visualize SVM parameters?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Recommendation for PFC atlas?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Denoise to improve performance?</a:t>
            </a:r>
          </a:p>
        </p:txBody>
      </p:sp>
    </p:spTree>
    <p:extLst>
      <p:ext uri="{BB962C8B-B14F-4D97-AF65-F5344CB8AC3E}">
        <p14:creationId xmlns:p14="http://schemas.microsoft.com/office/powerpoint/2010/main" val="354851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A23E-FCAF-45DE-A9A8-5C3BBE70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decomposition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D1BA75-08C8-4532-8702-16B316B54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565" y="3978000"/>
            <a:ext cx="4320000" cy="288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B5E197-E247-4F3C-9AB9-EB0BB3A1C0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565" y="1149568"/>
            <a:ext cx="4320000" cy="28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998C57-2B3F-4863-8DCC-4EC11BEE74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35" y="2844963"/>
            <a:ext cx="2160000" cy="8503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A8AE7D-DABC-4283-B4AC-93EE1A9AAC2A}"/>
              </a:ext>
            </a:extLst>
          </p:cNvPr>
          <p:cNvSpPr txBox="1"/>
          <p:nvPr/>
        </p:nvSpPr>
        <p:spPr>
          <a:xfrm>
            <a:off x="199523" y="3809540"/>
            <a:ext cx="2190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Amygdala: 494 voxels</a:t>
            </a:r>
          </a:p>
        </p:txBody>
      </p:sp>
    </p:spTree>
    <p:extLst>
      <p:ext uri="{BB962C8B-B14F-4D97-AF65-F5344CB8AC3E}">
        <p14:creationId xmlns:p14="http://schemas.microsoft.com/office/powerpoint/2010/main" val="3849827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A23E-FCAF-45DE-A9A8-5C3BBE70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decomposition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9FF493-C337-4283-A783-5695B7165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530" y="3978000"/>
            <a:ext cx="4320000" cy="288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462AE3-59CF-4DF1-AC79-EAF77DBE8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530" y="1191901"/>
            <a:ext cx="4320000" cy="288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F49F086-591E-43A4-A017-52F61F1F65FE}"/>
              </a:ext>
            </a:extLst>
          </p:cNvPr>
          <p:cNvSpPr txBox="1"/>
          <p:nvPr/>
        </p:nvSpPr>
        <p:spPr>
          <a:xfrm>
            <a:off x="199523" y="3809540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lPFC</a:t>
            </a:r>
            <a:r>
              <a:rPr lang="en-US" sz="1600" dirty="0"/>
              <a:t>: </a:t>
            </a:r>
            <a:r>
              <a:rPr lang="en-US" altLang="zh-CN" sz="1600" dirty="0"/>
              <a:t>241 voxels</a:t>
            </a:r>
            <a:endParaRPr lang="en-US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053D5D0-779D-4811-93D8-3D14632B4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23" y="2917618"/>
            <a:ext cx="2160000" cy="85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4D5145-712C-4E29-AD70-CE0A17B54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162 adult woman</a:t>
            </a:r>
          </a:p>
          <a:p>
            <a:pPr lvl="1"/>
            <a:r>
              <a:rPr lang="en-US" altLang="zh-CN" dirty="0"/>
              <a:t>40 healthy controls</a:t>
            </a:r>
          </a:p>
          <a:p>
            <a:pPr lvl="1"/>
            <a:r>
              <a:rPr lang="en-US" altLang="zh-CN" dirty="0"/>
              <a:t>121 </a:t>
            </a:r>
            <a:r>
              <a:rPr lang="en-US" dirty="0"/>
              <a:t>breast cancer (BC) patients</a:t>
            </a:r>
          </a:p>
          <a:p>
            <a:r>
              <a:rPr lang="en-US" dirty="0"/>
              <a:t>Today</a:t>
            </a:r>
          </a:p>
          <a:p>
            <a:pPr lvl="1"/>
            <a:r>
              <a:rPr lang="en-US" dirty="0"/>
              <a:t>1 subject: BC patient, 37 </a:t>
            </a:r>
            <a:r>
              <a:rPr lang="en-US" dirty="0" err="1"/>
              <a:t>yrs</a:t>
            </a:r>
            <a:endParaRPr lang="en-US" dirty="0"/>
          </a:p>
          <a:p>
            <a:pPr lvl="1"/>
            <a:r>
              <a:rPr lang="en-US" dirty="0"/>
              <a:t>Data: 115 trials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AE6A1C-B9C9-4860-B039-6A71D4763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74736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82E3-D1C4-4CE1-8383-E9C88C5D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fMRI </a:t>
            </a:r>
            <a:r>
              <a:rPr lang="en-US" dirty="0"/>
              <a:t>Experiment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DE0879-45D5-4219-8B9B-9DEDCA0CBBD9}"/>
              </a:ext>
            </a:extLst>
          </p:cNvPr>
          <p:cNvSpPr>
            <a:spLocks noChangeAspect="1"/>
          </p:cNvSpPr>
          <p:nvPr/>
        </p:nvSpPr>
        <p:spPr>
          <a:xfrm>
            <a:off x="2665936" y="3174329"/>
            <a:ext cx="1800000" cy="13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cue word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49AA24-D000-4B0F-A591-028ABAEB16E9}"/>
              </a:ext>
            </a:extLst>
          </p:cNvPr>
          <p:cNvGrpSpPr/>
          <p:nvPr/>
        </p:nvGrpSpPr>
        <p:grpSpPr>
          <a:xfrm>
            <a:off x="4826874" y="3165766"/>
            <a:ext cx="1800000" cy="1350000"/>
            <a:chOff x="4826874" y="3429000"/>
            <a:chExt cx="1800000" cy="1350000"/>
          </a:xfrm>
        </p:grpSpPr>
        <p:pic>
          <p:nvPicPr>
            <p:cNvPr id="10" name="Picture 2" descr="D:\OneDrive\Cognition &amp; Hemispheric Asymmetry Lab\MPhil research methods\IAPS images\Negative images\negative regulation jpg\1300.jpg">
              <a:extLst>
                <a:ext uri="{FF2B5EF4-FFF2-40B4-BE49-F238E27FC236}">
                  <a16:creationId xmlns:a16="http://schemas.microsoft.com/office/drawing/2014/main" id="{66B5BB3C-CB31-4635-A29F-F421A41382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306" y="3683764"/>
              <a:ext cx="1143464" cy="85759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33B65E4-4120-4122-8DB1-5BF001CC02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26874" y="3429000"/>
              <a:ext cx="1800000" cy="135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90D89E0-4103-47FF-AC45-827C95F729F3}"/>
              </a:ext>
            </a:extLst>
          </p:cNvPr>
          <p:cNvSpPr>
            <a:spLocks noChangeAspect="1"/>
          </p:cNvSpPr>
          <p:nvPr/>
        </p:nvSpPr>
        <p:spPr>
          <a:xfrm>
            <a:off x="568847" y="3165766"/>
            <a:ext cx="1800000" cy="135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+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BC0FF6-013B-4D26-A45C-1B0D69E57F11}"/>
              </a:ext>
            </a:extLst>
          </p:cNvPr>
          <p:cNvGrpSpPr/>
          <p:nvPr/>
        </p:nvGrpSpPr>
        <p:grpSpPr>
          <a:xfrm>
            <a:off x="4826874" y="1578128"/>
            <a:ext cx="1800000" cy="1350000"/>
            <a:chOff x="4826874" y="1841362"/>
            <a:chExt cx="1800000" cy="1350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AC574E-D094-45BA-9C4E-4FCD990448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26874" y="1841362"/>
              <a:ext cx="1800000" cy="135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47EDF77-9071-46B9-AF7F-FD875A758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8610" y="2087062"/>
              <a:ext cx="1144800" cy="85860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B026C6D-FAAF-4BDD-8564-4705B52E3E80}"/>
              </a:ext>
            </a:extLst>
          </p:cNvPr>
          <p:cNvSpPr txBox="1"/>
          <p:nvPr/>
        </p:nvSpPr>
        <p:spPr>
          <a:xfrm>
            <a:off x="6771879" y="2154560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neutral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2234DD-743D-4096-94FA-26AC5BEEE5DB}"/>
              </a:ext>
            </a:extLst>
          </p:cNvPr>
          <p:cNvSpPr txBox="1"/>
          <p:nvPr/>
        </p:nvSpPr>
        <p:spPr>
          <a:xfrm>
            <a:off x="6696708" y="3671489"/>
            <a:ext cx="1518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Negative-react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678ACD-C8A0-4BB2-9A99-4F12DE0E3155}"/>
              </a:ext>
            </a:extLst>
          </p:cNvPr>
          <p:cNvGrpSpPr/>
          <p:nvPr/>
        </p:nvGrpSpPr>
        <p:grpSpPr>
          <a:xfrm>
            <a:off x="4826874" y="4770530"/>
            <a:ext cx="1800000" cy="1350000"/>
            <a:chOff x="4826874" y="3429000"/>
            <a:chExt cx="1800000" cy="1350000"/>
          </a:xfrm>
        </p:grpSpPr>
        <p:pic>
          <p:nvPicPr>
            <p:cNvPr id="24" name="Picture 2" descr="D:\OneDrive\Cognition &amp; Hemispheric Asymmetry Lab\MPhil research methods\IAPS images\Negative images\negative regulation jpg\1300.jpg">
              <a:extLst>
                <a:ext uri="{FF2B5EF4-FFF2-40B4-BE49-F238E27FC236}">
                  <a16:creationId xmlns:a16="http://schemas.microsoft.com/office/drawing/2014/main" id="{A73FD131-1BBF-4639-91FD-C2E02ECD52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306" y="3683764"/>
              <a:ext cx="1143464" cy="85759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BFC2D2A-4510-420F-9868-02D5D73AF1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26874" y="3429000"/>
              <a:ext cx="1800000" cy="13500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017D785-D87D-469B-B841-00FE29215FA5}"/>
              </a:ext>
            </a:extLst>
          </p:cNvPr>
          <p:cNvSpPr txBox="1"/>
          <p:nvPr/>
        </p:nvSpPr>
        <p:spPr>
          <a:xfrm>
            <a:off x="6771878" y="5276253"/>
            <a:ext cx="1802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Negative-regulate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6191F5-BF4A-4615-AA19-5BEE5A10C3FA}"/>
              </a:ext>
            </a:extLst>
          </p:cNvPr>
          <p:cNvSpPr txBox="1"/>
          <p:nvPr/>
        </p:nvSpPr>
        <p:spPr>
          <a:xfrm>
            <a:off x="1148086" y="4605076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2-8 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8F4C70-0A8C-4D92-94E5-4910D8F66178}"/>
              </a:ext>
            </a:extLst>
          </p:cNvPr>
          <p:cNvSpPr txBox="1"/>
          <p:nvPr/>
        </p:nvSpPr>
        <p:spPr>
          <a:xfrm>
            <a:off x="3336546" y="4601253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 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ED704D-1040-4DA0-B129-D651E1746B43}"/>
              </a:ext>
            </a:extLst>
          </p:cNvPr>
          <p:cNvSpPr txBox="1"/>
          <p:nvPr/>
        </p:nvSpPr>
        <p:spPr>
          <a:xfrm>
            <a:off x="5511620" y="6206017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 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109ED2-1D9F-4C77-980B-7AFB4202EDC6}"/>
              </a:ext>
            </a:extLst>
          </p:cNvPr>
          <p:cNvSpPr>
            <a:spLocks noChangeAspect="1"/>
          </p:cNvSpPr>
          <p:nvPr/>
        </p:nvSpPr>
        <p:spPr>
          <a:xfrm>
            <a:off x="7076587" y="3165766"/>
            <a:ext cx="1800000" cy="135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negativity rating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(1-7)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BD543E-8283-4E11-9BDB-7C207C933315}"/>
              </a:ext>
            </a:extLst>
          </p:cNvPr>
          <p:cNvSpPr txBox="1"/>
          <p:nvPr/>
        </p:nvSpPr>
        <p:spPr>
          <a:xfrm>
            <a:off x="355107" y="6409678"/>
            <a:ext cx="3136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runs of 23 trials = 115 trials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BA910D-3B63-4544-B52B-0215B54326ED}"/>
              </a:ext>
            </a:extLst>
          </p:cNvPr>
          <p:cNvSpPr txBox="1"/>
          <p:nvPr/>
        </p:nvSpPr>
        <p:spPr>
          <a:xfrm>
            <a:off x="7766524" y="4601253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 s</a:t>
            </a:r>
          </a:p>
        </p:txBody>
      </p:sp>
    </p:spTree>
    <p:extLst>
      <p:ext uri="{BB962C8B-B14F-4D97-AF65-F5344CB8AC3E}">
        <p14:creationId xmlns:p14="http://schemas.microsoft.com/office/powerpoint/2010/main" val="415086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9" grpId="0"/>
      <p:bldP spid="22" grpId="0"/>
      <p:bldP spid="26" grpId="0"/>
      <p:bldP spid="27" grpId="0"/>
      <p:bldP spid="28" grpId="0"/>
      <p:bldP spid="29" grpId="0"/>
      <p:bldP spid="31" grpId="0" animBg="1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206308-14BC-47A4-A57B-872DD7333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predict trial-type (neutral, negative-react, negative-regulate) from BOLD signal</a:t>
            </a:r>
          </a:p>
          <a:p>
            <a:r>
              <a:rPr lang="en-US" dirty="0"/>
              <a:t>Compare the performance of different brain regions</a:t>
            </a:r>
          </a:p>
          <a:p>
            <a:r>
              <a:rPr lang="en-US" dirty="0"/>
              <a:t>Candidate brain regions:</a:t>
            </a:r>
          </a:p>
          <a:p>
            <a:pPr lvl="1"/>
            <a:r>
              <a:rPr lang="en-US" dirty="0"/>
              <a:t>Amygdala (reactivity)</a:t>
            </a:r>
          </a:p>
          <a:p>
            <a:pPr lvl="1"/>
            <a:r>
              <a:rPr lang="en-US" dirty="0"/>
              <a:t>Anterior cingulate cortex (regulation)</a:t>
            </a:r>
          </a:p>
          <a:p>
            <a:pPr lvl="1"/>
            <a:r>
              <a:rPr lang="en-US" dirty="0"/>
              <a:t>Lateral PFC (regulation)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B7E3E3-C3D1-4012-B963-D6F571B74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156081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BE7E3-53E5-417D-9FAB-0F9318BB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D849B-D727-4048-B46F-9B8F02AEC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21" y="2418834"/>
            <a:ext cx="3600000" cy="14172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450BA1-E4A5-4E00-B323-12A668F92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050" y="2418833"/>
            <a:ext cx="3600000" cy="14172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5C3F00-83EA-4735-BDA3-F99E4ACA4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21" y="4593862"/>
            <a:ext cx="3600000" cy="14172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AD5FE9-D200-44C6-86B6-A55768BDE2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050" y="4593861"/>
            <a:ext cx="3600000" cy="14172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2CF343-4CFC-4312-A898-75FAD52A47DE}"/>
              </a:ext>
            </a:extLst>
          </p:cNvPr>
          <p:cNvSpPr txBox="1"/>
          <p:nvPr/>
        </p:nvSpPr>
        <p:spPr>
          <a:xfrm>
            <a:off x="806084" y="4066993"/>
            <a:ext cx="2190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Amygdala: 494 voxels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7D0280-50A2-4BB8-B32B-7D9841D223B3}"/>
              </a:ext>
            </a:extLst>
          </p:cNvPr>
          <p:cNvSpPr txBox="1"/>
          <p:nvPr/>
        </p:nvSpPr>
        <p:spPr>
          <a:xfrm>
            <a:off x="6054266" y="4066993"/>
            <a:ext cx="1824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ACC: </a:t>
            </a:r>
            <a:r>
              <a:rPr lang="en-US" altLang="zh-CN" sz="1600" dirty="0"/>
              <a:t>1496 voxels</a:t>
            </a: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B32918-B753-4C79-B5D0-8DFB0DEC4B7E}"/>
              </a:ext>
            </a:extLst>
          </p:cNvPr>
          <p:cNvSpPr txBox="1"/>
          <p:nvPr/>
        </p:nvSpPr>
        <p:spPr>
          <a:xfrm>
            <a:off x="1045733" y="6307333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lPFC</a:t>
            </a:r>
            <a:r>
              <a:rPr lang="en-US" sz="1600" dirty="0"/>
              <a:t>: </a:t>
            </a:r>
            <a:r>
              <a:rPr lang="en-US" altLang="zh-CN" sz="1600" dirty="0"/>
              <a:t>241 voxels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E271DC-E8F7-4A33-A378-2ED2E9785F71}"/>
              </a:ext>
            </a:extLst>
          </p:cNvPr>
          <p:cNvSpPr txBox="1"/>
          <p:nvPr/>
        </p:nvSpPr>
        <p:spPr>
          <a:xfrm>
            <a:off x="5885589" y="6307333"/>
            <a:ext cx="2475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Frontal pole</a:t>
            </a:r>
            <a:r>
              <a:rPr lang="en-US" sz="1600" dirty="0"/>
              <a:t>: </a:t>
            </a:r>
            <a:r>
              <a:rPr lang="en-US" altLang="zh-CN" sz="1600" dirty="0"/>
              <a:t>9691 voxels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D8B213-EE4A-4666-A22B-0BDDDEEEEDD6}"/>
              </a:ext>
            </a:extLst>
          </p:cNvPr>
          <p:cNvSpPr txBox="1"/>
          <p:nvPr/>
        </p:nvSpPr>
        <p:spPr>
          <a:xfrm>
            <a:off x="2639420" y="1085126"/>
            <a:ext cx="3865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fMRI data preprocessed by </a:t>
            </a:r>
            <a:r>
              <a:rPr lang="en-US" dirty="0" err="1"/>
              <a:t>fmriprep</a:t>
            </a:r>
            <a:endParaRPr lang="en-US" dirty="0"/>
          </a:p>
          <a:p>
            <a:pPr algn="ctr"/>
            <a:r>
              <a:rPr lang="en-US" dirty="0"/>
              <a:t>Normalized feature-wise</a:t>
            </a:r>
          </a:p>
          <a:p>
            <a:pPr algn="ctr"/>
            <a:r>
              <a:rPr lang="en-US" dirty="0"/>
              <a:t>No further denoise or filter</a:t>
            </a:r>
          </a:p>
        </p:txBody>
      </p:sp>
    </p:spTree>
    <p:extLst>
      <p:ext uri="{BB962C8B-B14F-4D97-AF65-F5344CB8AC3E}">
        <p14:creationId xmlns:p14="http://schemas.microsoft.com/office/powerpoint/2010/main" val="288655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F228-839D-42D8-AA1F-217AF003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D5DBE-C52A-47AC-8812-938A350DB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48718" y="2177086"/>
            <a:ext cx="5486411" cy="3657607"/>
          </a:xfrm>
          <a:prstGeom prst="rect">
            <a:avLst/>
          </a:prstGeom>
        </p:spPr>
      </p:pic>
      <p:pic>
        <p:nvPicPr>
          <p:cNvPr id="5" name="Picture 11">
            <a:extLst>
              <a:ext uri="{FF2B5EF4-FFF2-40B4-BE49-F238E27FC236}">
                <a16:creationId xmlns:a16="http://schemas.microsoft.com/office/drawing/2014/main" id="{C26E5AAD-F6AF-4E8C-B84B-57CB9DFCD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28" r="67062"/>
          <a:stretch/>
        </p:blipFill>
        <p:spPr bwMode="auto">
          <a:xfrm>
            <a:off x="525040" y="2183897"/>
            <a:ext cx="2880000" cy="21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3EFBBF-33DE-4650-9239-04DF13B34325}"/>
              </a:ext>
            </a:extLst>
          </p:cNvPr>
          <p:cNvCxnSpPr>
            <a:cxnSpLocks/>
          </p:cNvCxnSpPr>
          <p:nvPr/>
        </p:nvCxnSpPr>
        <p:spPr>
          <a:xfrm>
            <a:off x="1242874" y="3915053"/>
            <a:ext cx="73684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EC1274-40F1-4E7E-8CAE-0E41D51A91CB}"/>
              </a:ext>
            </a:extLst>
          </p:cNvPr>
          <p:cNvSpPr txBox="1"/>
          <p:nvPr/>
        </p:nvSpPr>
        <p:spPr>
          <a:xfrm>
            <a:off x="682730" y="4343172"/>
            <a:ext cx="2593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2-14s after stimulus onset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560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21BA-F047-49E7-8C52-34E6C948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6E27C3-C0DE-49A4-85CB-2513CF561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35" y="2844963"/>
            <a:ext cx="2160000" cy="8503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91FC54-82BF-4047-AFF0-E429A814C442}"/>
              </a:ext>
            </a:extLst>
          </p:cNvPr>
          <p:cNvSpPr txBox="1"/>
          <p:nvPr/>
        </p:nvSpPr>
        <p:spPr>
          <a:xfrm>
            <a:off x="199523" y="3809540"/>
            <a:ext cx="2190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Amygdala: 494 voxels</a:t>
            </a:r>
          </a:p>
          <a:p>
            <a:r>
              <a:rPr lang="en-US" sz="1600" dirty="0"/>
              <a:t>test accuracy: 47.5%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4C3531-C2F4-4E3E-A209-FEB2C2F7C9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350" y="1535320"/>
            <a:ext cx="57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7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21BA-F047-49E7-8C52-34E6C948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91FC54-82BF-4047-AFF0-E429A814C442}"/>
              </a:ext>
            </a:extLst>
          </p:cNvPr>
          <p:cNvSpPr txBox="1"/>
          <p:nvPr/>
        </p:nvSpPr>
        <p:spPr>
          <a:xfrm>
            <a:off x="199523" y="3809540"/>
            <a:ext cx="2092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ACC: </a:t>
            </a:r>
            <a:r>
              <a:rPr lang="en-US" altLang="zh-CN" sz="1600" dirty="0"/>
              <a:t>1496 voxels</a:t>
            </a:r>
            <a:endParaRPr lang="en-US" sz="1600" dirty="0"/>
          </a:p>
          <a:p>
            <a:r>
              <a:rPr lang="en-US" sz="1600" dirty="0"/>
              <a:t>test accuracy: 54.5%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D76151-57DB-4A4B-9EB9-BD763AED6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46" y="2871594"/>
            <a:ext cx="2160000" cy="8503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D37C52-6B2F-4B8C-B859-F57610EE66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350" y="1561952"/>
            <a:ext cx="576000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C21BA-F047-49E7-8C52-34E6C948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91FC54-82BF-4047-AFF0-E429A814C442}"/>
              </a:ext>
            </a:extLst>
          </p:cNvPr>
          <p:cNvSpPr txBox="1"/>
          <p:nvPr/>
        </p:nvSpPr>
        <p:spPr>
          <a:xfrm>
            <a:off x="199523" y="3809540"/>
            <a:ext cx="2092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lPFC</a:t>
            </a:r>
            <a:r>
              <a:rPr lang="en-US" sz="1600" dirty="0"/>
              <a:t>: </a:t>
            </a:r>
            <a:r>
              <a:rPr lang="en-US" altLang="zh-CN" sz="1600" dirty="0"/>
              <a:t>241 voxels</a:t>
            </a:r>
            <a:endParaRPr lang="en-US" sz="1600" dirty="0"/>
          </a:p>
          <a:p>
            <a:r>
              <a:rPr lang="en-US" sz="1600" dirty="0"/>
              <a:t>test accuracy: 58.5</a:t>
            </a:r>
            <a:r>
              <a:rPr lang="en-US" altLang="zh-CN" sz="1600" dirty="0"/>
              <a:t>%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A38E43-65BD-4B00-B937-7C8414759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350" y="1561952"/>
            <a:ext cx="5760000" cy="43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4ADD90-4033-48A4-B5B6-95620C3BD5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23" y="2917618"/>
            <a:ext cx="2160000" cy="85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4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404</Words>
  <Application>Microsoft Office PowerPoint</Application>
  <PresentationFormat>On-screen Show (4:3)</PresentationFormat>
  <Paragraphs>87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Brian decoding of emotional reactivity and regulation</vt:lpstr>
      <vt:lpstr>Sample</vt:lpstr>
      <vt:lpstr>fMRI Experiment</vt:lpstr>
      <vt:lpstr>Goal</vt:lpstr>
      <vt:lpstr>Data</vt:lpstr>
      <vt:lpstr>Data</vt:lpstr>
      <vt:lpstr>SVM results</vt:lpstr>
      <vt:lpstr>SVM results</vt:lpstr>
      <vt:lpstr>SVM results</vt:lpstr>
      <vt:lpstr>SVM results</vt:lpstr>
      <vt:lpstr>Questions</vt:lpstr>
      <vt:lpstr>PCA decomposition</vt:lpstr>
      <vt:lpstr>PCA decomposition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Jinxiao Zhang</dc:creator>
  <cp:lastModifiedBy>Jinxiao Zhang</cp:lastModifiedBy>
  <cp:revision>23</cp:revision>
  <dcterms:created xsi:type="dcterms:W3CDTF">2020-06-10T06:18:32Z</dcterms:created>
  <dcterms:modified xsi:type="dcterms:W3CDTF">2020-06-10T21:45:35Z</dcterms:modified>
</cp:coreProperties>
</file>