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0" r:id="rId10"/>
    <p:sldId id="265" r:id="rId1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C4356-88A4-46DB-82CB-DC4E352CF4A8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A6211-ED40-4B0E-BA1F-A55550C50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991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4D69D-FD7D-4492-9E13-751FECC31A1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3E7D6-CA72-49C3-9599-A7DA6F0F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027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46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E7F0-C132-418A-8705-42A74D2690AA}" type="datetime1">
              <a:rPr lang="pl-PL" smtClean="0"/>
              <a:t>12.11.2018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github.com/teqow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376D-2EDF-40AD-B25A-05C1FBE238D7}" type="datetime1">
              <a:rPr lang="pl-PL" smtClean="0"/>
              <a:t>12.11.2018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github.com/teqow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0CC1-E84C-4E7A-BD8E-8E8A4F72D2BF}" type="datetime1">
              <a:rPr lang="pl-PL" smtClean="0"/>
              <a:t>12.11.2018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github.com/teqow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E60F-6EEF-4139-A8E6-B3ABD93B7162}" type="datetime1">
              <a:rPr lang="pl-PL" smtClean="0"/>
              <a:t>12.11.2018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github.com/teqow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A8DE-486E-4DB9-A06C-A102AEE63C61}" type="datetime1">
              <a:rPr lang="pl-PL" smtClean="0"/>
              <a:t>12.11.2018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github.com/teqow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33B6-6D9E-4677-9813-ECD4077A94E4}" type="datetime1">
              <a:rPr lang="pl-PL" smtClean="0"/>
              <a:t>12.11.2018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github.com/teqow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EEAA-B586-4665-BBCA-462F64F60D4B}" type="datetime1">
              <a:rPr lang="pl-PL" smtClean="0"/>
              <a:t>12.11.2018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github.com/teqow</a:t>
            </a:r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B90C-09F1-4B19-B144-DAD5BD519106}" type="datetime1">
              <a:rPr lang="pl-PL" smtClean="0"/>
              <a:t>12.11.2018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github.com/teqow</a:t>
            </a: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38D4-993F-44A7-9273-E5031FD8785B}" type="datetime1">
              <a:rPr lang="pl-PL" smtClean="0"/>
              <a:t>12.11.2018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github.com/teqow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E06D-8AE6-4525-80FD-2CBF8F668554}" type="datetime1">
              <a:rPr lang="pl-PL" smtClean="0"/>
              <a:t>12.11.2018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github.com/teqow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F5E5-4156-492C-9E42-F04962EE5464}" type="datetime1">
              <a:rPr lang="pl-PL" smtClean="0"/>
              <a:t>12.11.2018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github.com/teqow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7C0B7-AEDF-4014-BB42-5D7B18059B2E}" type="datetime1">
              <a:rPr lang="pl-PL" smtClean="0"/>
              <a:t>12.11.2018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smtClean="0"/>
              <a:t>github.com/teqow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772400" cy="1224136"/>
          </a:xfrm>
        </p:spPr>
        <p:txBody>
          <a:bodyPr>
            <a:normAutofit fontScale="90000"/>
          </a:bodyPr>
          <a:lstStyle/>
          <a:p>
            <a:r>
              <a:rPr lang="pl-PL" sz="2800" dirty="0" smtClean="0"/>
              <a:t>Temat:</a:t>
            </a:r>
            <a:br>
              <a:rPr lang="pl-PL" sz="2800" dirty="0" smtClean="0"/>
            </a:br>
            <a:r>
              <a:rPr lang="pl-PL" sz="2800" dirty="0" smtClean="0"/>
              <a:t>Robot </a:t>
            </a:r>
            <a:r>
              <a:rPr lang="pl-PL" sz="2800" dirty="0" err="1" smtClean="0"/>
              <a:t>minisumo</a:t>
            </a:r>
            <a:r>
              <a:rPr lang="pl-PL" sz="2800" dirty="0"/>
              <a:t> </a:t>
            </a:r>
            <a:r>
              <a:rPr lang="pl-PL" sz="2800" dirty="0" smtClean="0"/>
              <a:t>z wykorzystaniem </a:t>
            </a:r>
            <a:r>
              <a:rPr lang="pl-PL" sz="2800" dirty="0" err="1" smtClean="0"/>
              <a:t>Arduino</a:t>
            </a:r>
            <a:r>
              <a:rPr lang="pl-PL" sz="2800" dirty="0" smtClean="0"/>
              <a:t/>
            </a:r>
            <a:br>
              <a:rPr lang="pl-PL" sz="2800" dirty="0" smtClean="0"/>
            </a:br>
            <a:endParaRPr lang="en-US" sz="28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l-PL" sz="2400" dirty="0"/>
          </a:p>
          <a:p>
            <a:endParaRPr lang="en-US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5292080" y="5157192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	  Skowronek Bartosz</a:t>
            </a:r>
          </a:p>
          <a:p>
            <a:endParaRPr lang="pl-PL" dirty="0" smtClean="0"/>
          </a:p>
          <a:p>
            <a:r>
              <a:rPr lang="pl-PL" dirty="0" smtClean="0"/>
              <a:t>Promotor dr inż. Marcin Noga</a:t>
            </a:r>
          </a:p>
          <a:p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latin typeface="+mj-lt"/>
              </a:rPr>
              <a:t>github.com/teqow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1672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22314"/>
          </a:xfrm>
        </p:spPr>
        <p:txBody>
          <a:bodyPr/>
          <a:lstStyle/>
          <a:p>
            <a:r>
              <a:rPr lang="pl-PL" dirty="0" smtClean="0"/>
              <a:t>Dziękuję za uwagę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dirty="0" smtClean="0"/>
              <a:t> </a:t>
            </a:r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dirty="0"/>
              <a:t>g</a:t>
            </a:r>
            <a:r>
              <a:rPr lang="pl-PL" dirty="0" smtClean="0"/>
              <a:t>ithub.com/</a:t>
            </a:r>
            <a:r>
              <a:rPr lang="pl-PL" dirty="0" err="1" smtClean="0"/>
              <a:t>teqow</a:t>
            </a:r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github.com/teqow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015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Cel i zakres:</a:t>
            </a:r>
            <a:endParaRPr lang="en-US" sz="32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github.com/teqow</a:t>
            </a:r>
            <a:endParaRPr lang="pl-PL"/>
          </a:p>
        </p:txBody>
      </p:sp>
      <p:pic>
        <p:nvPicPr>
          <p:cNvPr id="3074" name="Picture 2" descr="C:\Users\Bartosz\Desktop\fot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988840"/>
            <a:ext cx="3660742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611560" y="1772816"/>
            <a:ext cx="41044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Stworzenie/zaprogramowanie robota </a:t>
            </a:r>
            <a:r>
              <a:rPr lang="pl-PL" dirty="0" err="1" smtClean="0"/>
              <a:t>minisumo</a:t>
            </a:r>
            <a:r>
              <a:rPr lang="pl-PL" dirty="0" smtClean="0"/>
              <a:t>, docelowo do walki z innymi robotami.</a:t>
            </a:r>
          </a:p>
          <a:p>
            <a:endParaRPr lang="pl-PL" dirty="0"/>
          </a:p>
          <a:p>
            <a:pPr marL="285750" indent="-285750">
              <a:buFontTx/>
              <a:buChar char="-"/>
            </a:pPr>
            <a:r>
              <a:rPr lang="pl-PL" dirty="0" smtClean="0"/>
              <a:t>Zapoznanie się z tematyką robotów </a:t>
            </a:r>
            <a:r>
              <a:rPr lang="pl-PL" dirty="0" err="1" smtClean="0"/>
              <a:t>minisumo</a:t>
            </a:r>
            <a:endParaRPr lang="pl-PL" dirty="0" smtClean="0"/>
          </a:p>
          <a:p>
            <a:pPr marL="285750" indent="-285750">
              <a:buFontTx/>
              <a:buChar char="-"/>
            </a:pPr>
            <a:r>
              <a:rPr lang="pl-PL" dirty="0" smtClean="0"/>
              <a:t>Dobór odpowiednich części </a:t>
            </a:r>
          </a:p>
          <a:p>
            <a:r>
              <a:rPr lang="pl-PL" dirty="0" smtClean="0"/>
              <a:t>-    Wykonanie robota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0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pl-PL" sz="2800" dirty="0" err="1" smtClean="0"/>
              <a:t>Arduino</a:t>
            </a:r>
            <a:r>
              <a:rPr lang="pl-PL" sz="2800" dirty="0" smtClean="0"/>
              <a:t>?</a:t>
            </a:r>
            <a:endParaRPr lang="en-US" sz="2800" dirty="0"/>
          </a:p>
        </p:txBody>
      </p:sp>
      <p:pic>
        <p:nvPicPr>
          <p:cNvPr id="1026" name="Picture 2" descr="C:\Users\Bartosz\Desktop\a000066_featured_4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544" y="764704"/>
            <a:ext cx="4104456" cy="241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251520" y="836712"/>
            <a:ext cx="44644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Jest to „gotowy zestaw uruchomieniowy” z wykorzystaniem AVR atmega328P. Wszystko opiera się na bibliotekach, dzięki czemu nie musimy znać rejestrów mikrokontrolera i przedzierać się przez dokumentację </a:t>
            </a:r>
            <a:r>
              <a:rPr lang="pl-PL" dirty="0" err="1" smtClean="0"/>
              <a:t>atmegi</a:t>
            </a:r>
            <a:r>
              <a:rPr lang="pl-PL" dirty="0" smtClean="0"/>
              <a:t>.</a:t>
            </a:r>
          </a:p>
          <a:p>
            <a:r>
              <a:rPr lang="pl-PL" dirty="0" err="1"/>
              <a:t>Arduino</a:t>
            </a:r>
            <a:r>
              <a:rPr lang="pl-PL" dirty="0"/>
              <a:t> to moduły z mikrokontrolerami, które w bardzo łatwy sposób programować można, z wykorzystaniem ogólnodostępnych bibliotek, w języku zbliżonym do C/C++.</a:t>
            </a:r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github.com/</a:t>
            </a:r>
            <a:r>
              <a:rPr lang="pl-PL" dirty="0" err="1" smtClean="0"/>
              <a:t>teqow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1469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/>
          </a:bodyPr>
          <a:lstStyle/>
          <a:p>
            <a:r>
              <a:rPr lang="pl-PL" sz="1800" dirty="0" smtClean="0"/>
              <a:t>Części wykorzystane do projektu:</a:t>
            </a:r>
            <a:endParaRPr lang="en-US" sz="1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pl-PL" sz="1800" dirty="0" err="1" smtClean="0"/>
              <a:t>Arduino</a:t>
            </a:r>
            <a:r>
              <a:rPr lang="pl-PL" sz="1800" dirty="0" smtClean="0"/>
              <a:t> UNO Rev3</a:t>
            </a:r>
          </a:p>
          <a:p>
            <a:r>
              <a:rPr lang="pl-PL" sz="1800" dirty="0" smtClean="0"/>
              <a:t>Czujnik odbiciowy KTIR0711S (wcześniej CNY70)</a:t>
            </a:r>
          </a:p>
          <a:p>
            <a:r>
              <a:rPr lang="pl-PL" sz="1800" dirty="0" smtClean="0"/>
              <a:t>Sterownik silnika(</a:t>
            </a:r>
            <a:r>
              <a:rPr lang="pl-PL" sz="1800" dirty="0" err="1" smtClean="0"/>
              <a:t>shield</a:t>
            </a:r>
            <a:r>
              <a:rPr lang="pl-PL" sz="1800" dirty="0" smtClean="0"/>
              <a:t>) DRV8835 (wcześniej standardowy </a:t>
            </a:r>
            <a:r>
              <a:rPr lang="pl-PL" sz="1800" dirty="0" err="1" smtClean="0"/>
              <a:t>mostekH</a:t>
            </a:r>
            <a:r>
              <a:rPr lang="pl-PL" sz="1800" dirty="0" smtClean="0"/>
              <a:t>)</a:t>
            </a:r>
          </a:p>
          <a:p>
            <a:r>
              <a:rPr lang="pl-PL" sz="1800" dirty="0" smtClean="0"/>
              <a:t>2x Silnik </a:t>
            </a:r>
            <a:r>
              <a:rPr lang="pl-PL" sz="1800" dirty="0" err="1" smtClean="0"/>
              <a:t>Pololu</a:t>
            </a:r>
            <a:r>
              <a:rPr lang="pl-PL" sz="1800" dirty="0" smtClean="0"/>
              <a:t> HP 30:1</a:t>
            </a:r>
          </a:p>
          <a:p>
            <a:r>
              <a:rPr lang="pl-PL" sz="1800" dirty="0" smtClean="0"/>
              <a:t>Koła </a:t>
            </a:r>
            <a:r>
              <a:rPr lang="pl-PL" sz="1800" dirty="0" err="1" smtClean="0"/>
              <a:t>Pololu</a:t>
            </a:r>
            <a:r>
              <a:rPr lang="pl-PL" sz="1800" dirty="0" smtClean="0"/>
              <a:t> 32x7mm</a:t>
            </a:r>
          </a:p>
          <a:p>
            <a:r>
              <a:rPr lang="pl-PL" sz="1800" dirty="0" smtClean="0"/>
              <a:t>Mocowania do silników</a:t>
            </a:r>
          </a:p>
          <a:p>
            <a:r>
              <a:rPr lang="pl-PL" sz="1800" dirty="0" smtClean="0"/>
              <a:t>Bateria Li-Pol </a:t>
            </a:r>
            <a:r>
              <a:rPr lang="pl-PL" sz="1800" dirty="0" err="1" smtClean="0"/>
              <a:t>Dualsky</a:t>
            </a:r>
            <a:endParaRPr lang="pl-PL" sz="1800" dirty="0" smtClean="0"/>
          </a:p>
          <a:p>
            <a:r>
              <a:rPr lang="pl-PL" sz="1800" dirty="0" smtClean="0"/>
              <a:t>Czujnik odległości Sharp </a:t>
            </a:r>
            <a:r>
              <a:rPr lang="en-US" sz="1800" dirty="0"/>
              <a:t>GP2Y0A21YK0F</a:t>
            </a:r>
            <a:r>
              <a:rPr lang="en-US" sz="1800" b="1" dirty="0"/>
              <a:t> </a:t>
            </a:r>
            <a:r>
              <a:rPr lang="pl-PL" sz="1800" dirty="0" smtClean="0"/>
              <a:t>10-80cm</a:t>
            </a:r>
          </a:p>
          <a:p>
            <a:r>
              <a:rPr lang="pl-PL" sz="1800" dirty="0" smtClean="0"/>
              <a:t>Stabilizator LDO 5V</a:t>
            </a:r>
          </a:p>
          <a:p>
            <a:r>
              <a:rPr lang="pl-PL" sz="1800" dirty="0" smtClean="0"/>
              <a:t>Itp..</a:t>
            </a:r>
          </a:p>
          <a:p>
            <a:pPr marL="0" indent="0">
              <a:buNone/>
            </a:pPr>
            <a:endParaRPr lang="en-US" sz="1800" dirty="0"/>
          </a:p>
          <a:p>
            <a:endParaRPr lang="pl-PL" sz="1800" dirty="0" smtClean="0"/>
          </a:p>
          <a:p>
            <a:endParaRPr lang="en-US" sz="18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github.com/teqow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468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180528" y="260648"/>
            <a:ext cx="8229600" cy="1143000"/>
          </a:xfrm>
        </p:spPr>
        <p:txBody>
          <a:bodyPr>
            <a:normAutofit/>
          </a:bodyPr>
          <a:lstStyle/>
          <a:p>
            <a:r>
              <a:rPr lang="pl-PL" sz="2800" dirty="0" smtClean="0"/>
              <a:t>Czujnik Sharp</a:t>
            </a:r>
            <a:endParaRPr lang="en-US" sz="2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400" dirty="0"/>
              <a:t>Specyfikacja</a:t>
            </a:r>
          </a:p>
          <a:p>
            <a:r>
              <a:rPr lang="pl-PL" sz="1400" dirty="0"/>
              <a:t> Zakres pomiarowy 10 - 80 cm.</a:t>
            </a:r>
          </a:p>
          <a:p>
            <a:r>
              <a:rPr lang="pl-PL" sz="1400" dirty="0"/>
              <a:t> Napięcie zasilania 4,5 do 5,5 V.</a:t>
            </a:r>
          </a:p>
          <a:p>
            <a:r>
              <a:rPr lang="pl-PL" sz="1400" dirty="0"/>
              <a:t> Średni pobór prądu 30 </a:t>
            </a:r>
            <a:r>
              <a:rPr lang="pl-PL" sz="1400" dirty="0" err="1"/>
              <a:t>mA</a:t>
            </a:r>
            <a:r>
              <a:rPr lang="pl-PL" sz="1400" dirty="0"/>
              <a:t>.</a:t>
            </a:r>
          </a:p>
          <a:p>
            <a:r>
              <a:rPr lang="pl-PL" sz="1400" dirty="0"/>
              <a:t> Czas odpowiedzi: 38 ms.</a:t>
            </a:r>
          </a:p>
          <a:p>
            <a:r>
              <a:rPr lang="pl-PL" sz="1400" dirty="0"/>
              <a:t> Wyjście: sygnał </a:t>
            </a:r>
            <a:r>
              <a:rPr lang="pl-PL" sz="1400" dirty="0" err="1"/>
              <a:t>napięciowy-analogowy</a:t>
            </a:r>
            <a:endParaRPr lang="pl-PL" sz="1400" dirty="0"/>
          </a:p>
          <a:p>
            <a:r>
              <a:rPr lang="pl-PL" sz="1400" dirty="0"/>
              <a:t> Obudowa: 29.5 x 13.0 x 13.5 mm </a:t>
            </a:r>
          </a:p>
          <a:p>
            <a:r>
              <a:rPr lang="pl-PL" sz="1400" dirty="0"/>
              <a:t> Masa: 3,5 g</a:t>
            </a:r>
          </a:p>
          <a:p>
            <a:r>
              <a:rPr lang="pl-PL" sz="1800" dirty="0"/>
              <a:t>Czujnik pozwala wykrywać obiekty w odległości od 10 do 80 cm. Wyjściem jest sygnał analogowy, którego wartość zależna jest od odległości pomiędzy wykrytym obiektem a sensorem. Im obiekt znajduje się bliżej, tym napięcie na wyjściu jest wyższe. </a:t>
            </a:r>
          </a:p>
          <a:p>
            <a:pPr marL="0" indent="0">
              <a:buNone/>
            </a:pPr>
            <a:r>
              <a:rPr lang="pl-PL" dirty="0"/>
              <a:t/>
            </a:r>
            <a:br>
              <a:rPr lang="pl-PL" dirty="0"/>
            </a:br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github.com/teqow</a:t>
            </a:r>
            <a:endParaRPr lang="pl-PL"/>
          </a:p>
        </p:txBody>
      </p:sp>
      <p:pic>
        <p:nvPicPr>
          <p:cNvPr id="4098" name="Picture 2" descr="C:\Users\Bartosz\Desktop\sharp-gp2y0a21yk0f-analogowy-czujnik-odleglosci-10-80c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620688"/>
            <a:ext cx="2763292" cy="276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71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Silnik</a:t>
            </a:r>
            <a:r>
              <a:rPr lang="en-US" sz="2000" dirty="0"/>
              <a:t> </a:t>
            </a:r>
            <a:r>
              <a:rPr lang="en-US" sz="2000" dirty="0" err="1"/>
              <a:t>Pololu</a:t>
            </a:r>
            <a:r>
              <a:rPr lang="en-US" sz="2000" dirty="0"/>
              <a:t> HP 30:1</a:t>
            </a:r>
          </a:p>
        </p:txBody>
      </p:sp>
      <p:graphicFrame>
        <p:nvGraphicFramePr>
          <p:cNvPr id="5" name="Symbol zastępczy zawartości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321260"/>
              </p:ext>
            </p:extLst>
          </p:nvPr>
        </p:nvGraphicFramePr>
        <p:xfrm>
          <a:off x="179512" y="332656"/>
          <a:ext cx="2718296" cy="4525963"/>
        </p:xfrm>
        <a:graphic>
          <a:graphicData uri="http://schemas.openxmlformats.org/drawingml/2006/table">
            <a:tbl>
              <a:tblPr/>
              <a:tblGrid>
                <a:gridCol w="1698935"/>
                <a:gridCol w="1019361"/>
              </a:tblGrid>
              <a:tr h="31260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Napięcie zasilania: </a:t>
                      </a:r>
                    </a:p>
                  </a:txBody>
                  <a:tcPr marL="33979" marR="33979" marT="33979" marB="3397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3 V - 9 V</a:t>
                      </a:r>
                    </a:p>
                  </a:txBody>
                  <a:tcPr marL="33979" marR="33979" marT="33979" marB="3397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557251"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 Prąd bez obciążenia (6 V):</a:t>
                      </a:r>
                    </a:p>
                  </a:txBody>
                  <a:tcPr marL="33979" marR="33979" marT="33979" marB="3397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120 mA</a:t>
                      </a:r>
                    </a:p>
                  </a:txBody>
                  <a:tcPr marL="33979" marR="33979" marT="33979" marB="3397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801897">
                <a:tc>
                  <a:txBody>
                    <a:bodyPr/>
                    <a:lstStyle/>
                    <a:p>
                      <a:r>
                        <a:rPr lang="pl-PL" sz="1600" dirty="0">
                          <a:effectLst/>
                        </a:rPr>
                        <a:t> Prąd przy zatrzymanym wale (6 V):</a:t>
                      </a:r>
                    </a:p>
                  </a:txBody>
                  <a:tcPr marL="33979" marR="33979" marT="33979" marB="3397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1600 mA</a:t>
                      </a:r>
                    </a:p>
                  </a:txBody>
                  <a:tcPr marL="33979" marR="33979" marT="33979" marB="3397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557251"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 Prędkość bez obciążenia (6 V):</a:t>
                      </a:r>
                    </a:p>
                  </a:txBody>
                  <a:tcPr marL="33979" marR="33979" marT="33979" marB="3397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1000 obr/min</a:t>
                      </a:r>
                    </a:p>
                  </a:txBody>
                  <a:tcPr marL="33979" marR="33979" marT="33979" marB="3397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801897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Moment obrotowy (6 V):</a:t>
                      </a:r>
                    </a:p>
                  </a:txBody>
                  <a:tcPr marL="33979" marR="33979" marT="33979" marB="3397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0,6 kg*cm (0,059 Nm) </a:t>
                      </a:r>
                    </a:p>
                  </a:txBody>
                  <a:tcPr marL="33979" marR="33979" marT="33979" marB="3397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1260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Przełożenie:</a:t>
                      </a:r>
                    </a:p>
                  </a:txBody>
                  <a:tcPr marL="33979" marR="33979" marT="33979" marB="3397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30:1</a:t>
                      </a:r>
                    </a:p>
                  </a:txBody>
                  <a:tcPr marL="33979" marR="33979" marT="33979" marB="3397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1260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Średnica wału:</a:t>
                      </a:r>
                    </a:p>
                  </a:txBody>
                  <a:tcPr marL="33979" marR="33979" marT="33979" marB="3397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3 mm</a:t>
                      </a:r>
                    </a:p>
                  </a:txBody>
                  <a:tcPr marL="33979" marR="33979" marT="33979" marB="3397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55725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Wymiary korpusu:</a:t>
                      </a:r>
                    </a:p>
                  </a:txBody>
                  <a:tcPr marL="33979" marR="33979" marT="33979" marB="3397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24 x 10 x 12 mm</a:t>
                      </a:r>
                    </a:p>
                  </a:txBody>
                  <a:tcPr marL="33979" marR="33979" marT="33979" marB="3397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1260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Masa: </a:t>
                      </a:r>
                    </a:p>
                  </a:txBody>
                  <a:tcPr marL="33979" marR="33979" marT="33979" marB="3397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10 g</a:t>
                      </a:r>
                    </a:p>
                  </a:txBody>
                  <a:tcPr marL="33979" marR="33979" marT="33979" marB="3397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github.com/teqow</a:t>
            </a:r>
            <a:endParaRPr lang="pl-PL"/>
          </a:p>
        </p:txBody>
      </p:sp>
      <p:pic>
        <p:nvPicPr>
          <p:cNvPr id="5122" name="Picture 2" descr="C:\Users\Bartosz\Desktop\silnik-pololu-hp-30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428" y="188640"/>
            <a:ext cx="3505572" cy="350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le tekstowe 5"/>
          <p:cNvSpPr txBox="1"/>
          <p:nvPr/>
        </p:nvSpPr>
        <p:spPr>
          <a:xfrm>
            <a:off x="3563888" y="3429000"/>
            <a:ext cx="417646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smtClean="0"/>
              <a:t>Niewielkie</a:t>
            </a:r>
            <a:r>
              <a:rPr lang="pl-PL" sz="1600" dirty="0"/>
              <a:t>, lekkie a zarazem mocne silniki firmy </a:t>
            </a:r>
            <a:r>
              <a:rPr lang="pl-PL" sz="1600" dirty="0" err="1"/>
              <a:t>Pololu</a:t>
            </a:r>
            <a:r>
              <a:rPr lang="pl-PL" sz="1600" dirty="0"/>
              <a:t> wykorzystywane są przez konstruktorów robotów jako jednostki napędowe. Urządzenia mogą być zasilane napięciem do 9 V, mocy użytecznej nabierają powyżej 3 V. Optymalne napięcie, przy którym stosunek mocy do wytrzymałości jest najkorzystniejszy, wynosi 6 V.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43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Czujnik</a:t>
            </a:r>
            <a:r>
              <a:rPr lang="en-US" sz="1800" dirty="0"/>
              <a:t> </a:t>
            </a:r>
            <a:r>
              <a:rPr lang="en-US" sz="1800" dirty="0" err="1"/>
              <a:t>odbiciowy</a:t>
            </a:r>
            <a:r>
              <a:rPr lang="en-US" sz="1800" dirty="0"/>
              <a:t> KTIR0711S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github.com/teqow</a:t>
            </a:r>
            <a:endParaRPr lang="pl-PL"/>
          </a:p>
        </p:txBody>
      </p:sp>
      <p:pic>
        <p:nvPicPr>
          <p:cNvPr id="6146" name="Picture 2" descr="C:\Users\Bartosz\Desktop\czujnik-odbiciowy-ktir0711s-modul-ze-zlaczami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16632"/>
            <a:ext cx="2764904" cy="276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rostokąt 4"/>
          <p:cNvSpPr/>
          <p:nvPr/>
        </p:nvSpPr>
        <p:spPr>
          <a:xfrm>
            <a:off x="323528" y="1052736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1600" dirty="0"/>
              <a:t>Specyfikacja:</a:t>
            </a:r>
          </a:p>
          <a:p>
            <a:r>
              <a:rPr lang="pl-PL" sz="1600" dirty="0"/>
              <a:t>Napięcie zasilania: 5,0 V</a:t>
            </a:r>
          </a:p>
          <a:p>
            <a:r>
              <a:rPr lang="pl-PL" sz="1600" dirty="0"/>
              <a:t>Prąd: maks. 25 </a:t>
            </a:r>
            <a:r>
              <a:rPr lang="pl-PL" sz="1600" dirty="0" err="1"/>
              <a:t>mA</a:t>
            </a:r>
            <a:endParaRPr lang="pl-PL" sz="1600" dirty="0"/>
          </a:p>
          <a:p>
            <a:r>
              <a:rPr lang="pl-PL" sz="1600" dirty="0"/>
              <a:t>Wyjście: sygnał analogowy</a:t>
            </a:r>
          </a:p>
          <a:p>
            <a:r>
              <a:rPr lang="pl-PL" sz="1600" dirty="0"/>
              <a:t>Zakres sygnału wyjściowego: od 0 V do VIN (5 V)</a:t>
            </a:r>
          </a:p>
          <a:p>
            <a:r>
              <a:rPr lang="pl-PL" sz="1600" dirty="0"/>
              <a:t>Wymiary 7,5 x 13 mm</a:t>
            </a:r>
          </a:p>
          <a:p>
            <a:r>
              <a:rPr lang="pl-PL" sz="1600" dirty="0"/>
              <a:t>Średnica otworu: 2,5 mm</a:t>
            </a:r>
          </a:p>
          <a:p>
            <a:r>
              <a:rPr lang="pl-PL" sz="1600" dirty="0"/>
              <a:t>Masa: 0,5 g (bez złącz</a:t>
            </a:r>
            <a:r>
              <a:rPr lang="pl-PL" sz="1600" dirty="0" smtClean="0"/>
              <a:t>)</a:t>
            </a:r>
            <a:r>
              <a:rPr lang="pl-PL" sz="1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8671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188640"/>
            <a:ext cx="8229600" cy="720080"/>
          </a:xfrm>
        </p:spPr>
        <p:txBody>
          <a:bodyPr>
            <a:normAutofit/>
          </a:bodyPr>
          <a:lstStyle/>
          <a:p>
            <a:r>
              <a:rPr lang="pl-PL" sz="1800" dirty="0" err="1"/>
              <a:t>Pololu</a:t>
            </a:r>
            <a:r>
              <a:rPr lang="pl-PL" sz="1800" dirty="0"/>
              <a:t> DRV8835 - dwukanałowy sterownik silników</a:t>
            </a:r>
            <a:br>
              <a:rPr lang="pl-PL" sz="1800" dirty="0"/>
            </a:br>
            <a:endParaRPr lang="en-US" sz="1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23528" y="90872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pl-PL" sz="1200" dirty="0"/>
              <a:t>Specyfikacja</a:t>
            </a:r>
          </a:p>
          <a:p>
            <a:r>
              <a:rPr lang="pl-PL" sz="1200" dirty="0"/>
              <a:t>Napięcie zasilania: od 2 V do 11 V</a:t>
            </a:r>
          </a:p>
          <a:p>
            <a:r>
              <a:rPr lang="pl-PL" sz="1200" dirty="0"/>
              <a:t>Napięcia zasilania części logicznej: od 2 V do 7 V</a:t>
            </a:r>
          </a:p>
          <a:p>
            <a:r>
              <a:rPr lang="pl-PL" sz="1200" dirty="0"/>
              <a:t>Prąd wyjściowy ciągły na kanał: 1,2 A</a:t>
            </a:r>
          </a:p>
          <a:p>
            <a:r>
              <a:rPr lang="pl-PL" sz="1200" dirty="0"/>
              <a:t>Prąd wyjściowy ciągły przy połączeniu kanałów: 2,4 A</a:t>
            </a:r>
          </a:p>
          <a:p>
            <a:r>
              <a:rPr lang="pl-PL" sz="1200" dirty="0"/>
              <a:t>Prąd maksymalny chwilowy na kanał: 1,5 A</a:t>
            </a:r>
          </a:p>
          <a:p>
            <a:r>
              <a:rPr lang="pl-PL" sz="1200" dirty="0"/>
              <a:t>Prąd maksymalny chwilowy przy połączeniu kanałów: 3,0 A</a:t>
            </a:r>
          </a:p>
          <a:p>
            <a:r>
              <a:rPr lang="pl-PL" sz="1200" dirty="0"/>
              <a:t>Częstotliwość PWM: do 250 kHz</a:t>
            </a:r>
          </a:p>
          <a:p>
            <a:r>
              <a:rPr lang="pl-PL" sz="1200" dirty="0"/>
              <a:t>Zabezpieczenie przed niewłaściwym podpięciem zasilania</a:t>
            </a:r>
          </a:p>
          <a:p>
            <a:r>
              <a:rPr lang="pl-PL" sz="1200" dirty="0"/>
              <a:t>Współpracuje z </a:t>
            </a:r>
            <a:r>
              <a:rPr lang="pl-PL" sz="1200" dirty="0" err="1" smtClean="0"/>
              <a:t>Arduino</a:t>
            </a:r>
            <a:endParaRPr lang="pl-PL" sz="1200" dirty="0"/>
          </a:p>
          <a:p>
            <a:r>
              <a:rPr lang="pl-PL" sz="1200" dirty="0"/>
              <a:t>Wymiary: 51 x 14,5 mm</a:t>
            </a:r>
          </a:p>
          <a:p>
            <a:r>
              <a:rPr lang="pl-PL" sz="1200" dirty="0"/>
              <a:t>Masa: 2,5 g (bez złącz)</a:t>
            </a:r>
          </a:p>
          <a:p>
            <a:endParaRPr lang="pl-PL" dirty="0"/>
          </a:p>
          <a:p>
            <a:r>
              <a:rPr lang="pl-PL" sz="2400" dirty="0"/>
              <a:t>Moduł oparty na układzie DRV8835 pozwala kontrolować silniki o napięciu zasilania do 11 V i ciągłym poborze prądu do 1,2 A. Sterownik wytrzymuje także kilkusekundowe skoki natężenia prądu do 1,5 A. Prędkość obrotową można kontrolować przy pomocy sygnału </a:t>
            </a:r>
            <a:r>
              <a:rPr lang="pl-PL" sz="2400" dirty="0" smtClean="0"/>
              <a:t>PWM.</a:t>
            </a:r>
            <a:endParaRPr lang="pl-PL" sz="2400" dirty="0"/>
          </a:p>
          <a:p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github.com/teqow</a:t>
            </a:r>
            <a:endParaRPr lang="pl-PL"/>
          </a:p>
        </p:txBody>
      </p:sp>
      <p:pic>
        <p:nvPicPr>
          <p:cNvPr id="7170" name="Picture 2" descr="C:\Users\Bartosz\Desktop\pololu-drv8835-dwukanalowy-sterownik-silnikow-11v12a-shield-dla-arduin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732" y="659121"/>
            <a:ext cx="2631380" cy="263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17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github.com/teqow</a:t>
            </a:r>
            <a:endParaRPr lang="pl-PL"/>
          </a:p>
        </p:txBody>
      </p:sp>
      <p:pic>
        <p:nvPicPr>
          <p:cNvPr id="2051" name="Picture 3" descr="C:\Users\Bartosz\dev\Praca-Inzynierska\sterowanie_dwa_silniki_PWM_mostekH_Sharp\IMG_107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3936438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artosz\Downloads\45665132_353694578734613_8629842453156855808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37123"/>
            <a:ext cx="3528392" cy="648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47232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286</Words>
  <Application>Microsoft Office PowerPoint</Application>
  <PresentationFormat>Pokaz na ekranie (4:3)</PresentationFormat>
  <Paragraphs>96</Paragraphs>
  <Slides>10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Motyw pakietu Office</vt:lpstr>
      <vt:lpstr>Temat: Robot minisumo z wykorzystaniem Arduino </vt:lpstr>
      <vt:lpstr>Cel i zakres:</vt:lpstr>
      <vt:lpstr>Arduino?</vt:lpstr>
      <vt:lpstr>Części wykorzystane do projektu:</vt:lpstr>
      <vt:lpstr>Czujnik Sharp</vt:lpstr>
      <vt:lpstr>Silnik Pololu HP 30:1</vt:lpstr>
      <vt:lpstr>Czujnik odbiciowy KTIR0711S </vt:lpstr>
      <vt:lpstr>Pololu DRV8835 - dwukanałowy sterownik silników </vt:lpstr>
      <vt:lpstr>Prezentacja programu PowerPoint</vt:lpstr>
      <vt:lpstr>Dziękuję za uwagę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Temat: Robot minisumo z wykorzystaniem Arduino </dc:title>
  <dc:creator>Bartek Sk</dc:creator>
  <cp:lastModifiedBy>Bartek Sk</cp:lastModifiedBy>
  <cp:revision>6</cp:revision>
  <dcterms:created xsi:type="dcterms:W3CDTF">2018-11-12T12:07:36Z</dcterms:created>
  <dcterms:modified xsi:type="dcterms:W3CDTF">2018-11-12T13:05:29Z</dcterms:modified>
</cp:coreProperties>
</file>