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58" r:id="rId4"/>
    <p:sldId id="276" r:id="rId5"/>
    <p:sldId id="257" r:id="rId6"/>
    <p:sldId id="259" r:id="rId7"/>
    <p:sldId id="268" r:id="rId8"/>
    <p:sldId id="262" r:id="rId9"/>
    <p:sldId id="261" r:id="rId10"/>
    <p:sldId id="266" r:id="rId11"/>
    <p:sldId id="263" r:id="rId12"/>
    <p:sldId id="267" r:id="rId13"/>
    <p:sldId id="269" r:id="rId14"/>
    <p:sldId id="260" r:id="rId15"/>
    <p:sldId id="270" r:id="rId16"/>
    <p:sldId id="271" r:id="rId17"/>
    <p:sldId id="274" r:id="rId18"/>
    <p:sldId id="272" r:id="rId19"/>
    <p:sldId id="275" r:id="rId20"/>
    <p:sldId id="26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C4356-88A4-46DB-82CB-DC4E352CF4A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A6211-ED40-4B0E-BA1F-A55550C5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99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4D69D-FD7D-4492-9E13-751FECC31A1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E7D6-CA72-49C3-9599-A7DA6F0F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2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E7F0-C132-418A-8705-42A74D2690AA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76D-2EDF-40AD-B25A-05C1FBE238D7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0CC1-E84C-4E7A-BD8E-8E8A4F72D2BF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60F-6EEF-4139-A8E6-B3ABD93B7162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8DE-486E-4DB9-A06C-A102AEE63C61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33B6-6D9E-4677-9813-ECD4077A94E4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EEAA-B586-4665-BBCA-462F64F60D4B}" type="datetime1">
              <a:rPr lang="pl-PL" smtClean="0"/>
              <a:t>22.01.2019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B90C-09F1-4B19-B144-DAD5BD519106}" type="datetime1">
              <a:rPr lang="pl-PL" smtClean="0"/>
              <a:t>22.01.2019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38D4-993F-44A7-9273-E5031FD8785B}" type="datetime1">
              <a:rPr lang="pl-PL" smtClean="0"/>
              <a:t>22.01.2019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E06D-8AE6-4525-80FD-2CBF8F668554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F5E5-4156-492C-9E42-F04962EE5464}" type="datetime1">
              <a:rPr lang="pl-PL" smtClean="0"/>
              <a:t>22.01.2019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C0B7-AEDF-4014-BB42-5D7B18059B2E}" type="datetime1">
              <a:rPr lang="pl-PL" smtClean="0"/>
              <a:t>22.01.2019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github.com/teqow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224136"/>
          </a:xfrm>
        </p:spPr>
        <p:txBody>
          <a:bodyPr>
            <a:normAutofit fontScale="90000"/>
          </a:bodyPr>
          <a:lstStyle/>
          <a:p>
            <a:r>
              <a:rPr lang="pl-PL" sz="2800" dirty="0"/>
              <a:t>Temat:</a:t>
            </a:r>
            <a:br>
              <a:rPr lang="pl-PL" sz="2800" dirty="0"/>
            </a:br>
            <a:r>
              <a:rPr lang="pl-PL" sz="2800" dirty="0"/>
              <a:t>Robot </a:t>
            </a:r>
            <a:r>
              <a:rPr lang="pl-PL" sz="2800" dirty="0" err="1"/>
              <a:t>minisumo</a:t>
            </a:r>
            <a:r>
              <a:rPr lang="pl-PL" sz="2800" dirty="0"/>
              <a:t> z wykorzystaniem </a:t>
            </a:r>
            <a:r>
              <a:rPr lang="pl-PL" sz="2800" dirty="0" err="1"/>
              <a:t>Arduino</a:t>
            </a:r>
            <a:br>
              <a:rPr lang="pl-PL" sz="2800" dirty="0"/>
            </a:br>
            <a:endParaRPr lang="en-US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sz="2400" dirty="0"/>
          </a:p>
          <a:p>
            <a:endParaRPr lang="en-US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292080" y="515719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	  Skowronek Bartosz</a:t>
            </a:r>
          </a:p>
          <a:p>
            <a:endParaRPr lang="pl-PL" dirty="0"/>
          </a:p>
          <a:p>
            <a:r>
              <a:rPr lang="pl-PL" dirty="0"/>
              <a:t>Promotor dr inż. Marcin Noga</a:t>
            </a:r>
          </a:p>
          <a:p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+mj-lt"/>
              </a:rPr>
              <a:t>github.com/</a:t>
            </a:r>
            <a:r>
              <a:rPr lang="pl-PL" dirty="0" err="1">
                <a:solidFill>
                  <a:schemeClr val="tx1"/>
                </a:solidFill>
                <a:latin typeface="+mj-lt"/>
              </a:rPr>
              <a:t>teqow</a:t>
            </a:r>
            <a:endParaRPr lang="pl-PL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67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F2A0-7977-440D-8D74-AF40E42E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2420888"/>
            <a:ext cx="6995120" cy="206012"/>
          </a:xfrm>
        </p:spPr>
        <p:txBody>
          <a:bodyPr>
            <a:normAutofit fontScale="90000"/>
          </a:bodyPr>
          <a:lstStyle/>
          <a:p>
            <a:r>
              <a:rPr lang="pl-PL" sz="3100" dirty="0"/>
              <a:t>Koła Pololu 32x7mm</a:t>
            </a:r>
            <a:br>
              <a:rPr lang="pl-PL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BA1D4-F0F1-4EE6-B8DB-6F899E83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2523" y="1004731"/>
            <a:ext cx="5952662" cy="44644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D2A3-8CC1-41C1-9311-2DF15BA8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7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Czujnik</a:t>
            </a:r>
            <a:r>
              <a:rPr lang="en-US" sz="1800" dirty="0"/>
              <a:t> </a:t>
            </a:r>
            <a:r>
              <a:rPr lang="en-US" sz="1800" dirty="0" err="1"/>
              <a:t>odbiciowy</a:t>
            </a:r>
            <a:r>
              <a:rPr lang="en-US" sz="1800" dirty="0"/>
              <a:t> KTIR0711S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23528" y="1052736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/>
              <a:t>Specyfikacja:</a:t>
            </a:r>
          </a:p>
          <a:p>
            <a:r>
              <a:rPr lang="pl-PL" sz="1600" dirty="0"/>
              <a:t>Napięcie zasilania: 5,0 V</a:t>
            </a:r>
          </a:p>
          <a:p>
            <a:r>
              <a:rPr lang="pl-PL" sz="1600" dirty="0"/>
              <a:t>Prąd: maks. 25 </a:t>
            </a:r>
            <a:r>
              <a:rPr lang="pl-PL" sz="1600" dirty="0" err="1"/>
              <a:t>mA</a:t>
            </a:r>
            <a:endParaRPr lang="pl-PL" sz="1600" dirty="0"/>
          </a:p>
          <a:p>
            <a:r>
              <a:rPr lang="pl-PL" sz="1600" dirty="0"/>
              <a:t>Wyjście: sygnał analogowy</a:t>
            </a:r>
          </a:p>
          <a:p>
            <a:r>
              <a:rPr lang="pl-PL" sz="1600" dirty="0"/>
              <a:t>Zakres sygnału wyjściowego: od 0 V do VIN (5 V)</a:t>
            </a:r>
          </a:p>
          <a:p>
            <a:r>
              <a:rPr lang="pl-PL" sz="1600" dirty="0"/>
              <a:t>Wymiary 7,5 x 13 mm</a:t>
            </a:r>
          </a:p>
          <a:p>
            <a:r>
              <a:rPr lang="pl-PL" sz="1600" dirty="0"/>
              <a:t>Średnica otworu: 2,5 mm</a:t>
            </a:r>
          </a:p>
          <a:p>
            <a:r>
              <a:rPr lang="pl-PL" sz="1600" dirty="0"/>
              <a:t>Masa: 0,5 g (bez złącz)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CFA63-A7EC-4135-A809-1B0E040A7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96950" y="1982436"/>
            <a:ext cx="4941168" cy="37058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5AD73A-D12A-4484-BA6D-14C59A405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65231"/>
            <a:ext cx="2924175" cy="2857500"/>
          </a:xfrm>
        </p:spPr>
      </p:pic>
    </p:spTree>
    <p:extLst>
      <p:ext uri="{BB962C8B-B14F-4D97-AF65-F5344CB8AC3E}">
        <p14:creationId xmlns:p14="http://schemas.microsoft.com/office/powerpoint/2010/main" val="12867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1D87-B80C-4A39-BF62-8C0713F6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36363-7C83-47E7-8EBB-C395AF11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6902" y="1306863"/>
            <a:ext cx="5942475" cy="44568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7E2F7-DA6B-4252-B835-A345EC5B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</p:spTree>
    <p:extLst>
      <p:ext uri="{BB962C8B-B14F-4D97-AF65-F5344CB8AC3E}">
        <p14:creationId xmlns:p14="http://schemas.microsoft.com/office/powerpoint/2010/main" val="193506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71AB-5D4E-4591-9FD9-F63A6B67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E5BA1-07DA-4749-B6F5-63AC33444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7056784" cy="52925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A33F7-8038-46E9-9140-BED4FE6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pl-PL" sz="3600" b="1" dirty="0"/>
              <a:t>Li-Pol Dualsky 800mAh 25C 2S 7.4V ECO-S</a:t>
            </a:r>
            <a:br>
              <a:rPr lang="pl-PL" b="1" dirty="0"/>
            </a:b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49C6D-1F15-43E7-9A3D-4947304E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194" y="2050530"/>
            <a:ext cx="4525963" cy="339447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800893-DECE-4FDF-8E9F-461345C3C0F3}"/>
              </a:ext>
            </a:extLst>
          </p:cNvPr>
          <p:cNvSpPr/>
          <p:nvPr/>
        </p:nvSpPr>
        <p:spPr>
          <a:xfrm>
            <a:off x="4114800" y="19888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Parametry</a:t>
            </a:r>
            <a:endParaRPr lang="en-US" dirty="0">
              <a:solidFill>
                <a:srgbClr val="222222"/>
              </a:solidFill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Dwa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ogniwa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(2S) Li-pol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Producent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Dualsky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, 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seria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Napięcie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nominalne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 7,4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Pojemność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 800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mAh</a:t>
            </a:r>
            <a:endParaRPr lang="en-US" dirty="0">
              <a:solidFill>
                <a:srgbClr val="222222"/>
              </a:solidFill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Prąd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rozładowania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ciągły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 25 C (20A)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Wyjście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balansera</a:t>
            </a:r>
            <a:endParaRPr lang="en-US" dirty="0">
              <a:solidFill>
                <a:srgbClr val="222222"/>
              </a:solidFill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Przewody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 20AWG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Zamontowany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konektor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- </a:t>
            </a: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wtyk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 JST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Century Gothic" panose="020B0502020202020204" pitchFamily="34" charset="0"/>
              </a:rPr>
              <a:t>Wymiary</a:t>
            </a: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: 66 x 26 x 13,5 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Masa: 43 g</a:t>
            </a:r>
            <a:endParaRPr lang="en-US" b="0" i="0" dirty="0">
              <a:solidFill>
                <a:srgbClr val="222222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7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C7A6-0EB1-4141-A3B9-C0DC0D67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D16C2-0350-4815-B6C1-F7C943BC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35174A85-2AD6-4815-90F4-596C8A518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43" y="620688"/>
            <a:ext cx="6432714" cy="4824536"/>
          </a:xfrm>
        </p:spPr>
      </p:pic>
    </p:spTree>
    <p:extLst>
      <p:ext uri="{BB962C8B-B14F-4D97-AF65-F5344CB8AC3E}">
        <p14:creationId xmlns:p14="http://schemas.microsoft.com/office/powerpoint/2010/main" val="373112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AC90-19F0-4AD1-A547-E6C6CC28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8BFB-37CC-4CA7-A9DC-4E8C166A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25245845-881E-453B-9DD6-DE08F7DB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0187" y="963283"/>
            <a:ext cx="5292898" cy="3969673"/>
          </a:xfrm>
        </p:spPr>
      </p:pic>
    </p:spTree>
    <p:extLst>
      <p:ext uri="{BB962C8B-B14F-4D97-AF65-F5344CB8AC3E}">
        <p14:creationId xmlns:p14="http://schemas.microsoft.com/office/powerpoint/2010/main" val="186117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BEB6-FCFF-4AEF-BAC7-8C9DC89D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0E6F364-28E3-480D-A755-041820AAE6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4770120" cy="4659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3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17C7-67AA-4530-B3A8-4D530EDD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7537B79-8497-4541-880E-0E854D78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309229"/>
            <a:ext cx="4608512" cy="4240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i="1" dirty="0"/>
              <a:t>int reflectionSensor1 = </a:t>
            </a:r>
            <a:r>
              <a:rPr lang="en-US" sz="1000" i="1" dirty="0" err="1"/>
              <a:t>analogRead</a:t>
            </a:r>
            <a:r>
              <a:rPr lang="en-US" sz="1000" i="1" dirty="0"/>
              <a:t>(reflectionSensor1AnaloginIn);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int reflectionSensor2 = </a:t>
            </a:r>
            <a:r>
              <a:rPr lang="en-US" sz="1000" i="1" dirty="0" err="1"/>
              <a:t>analogRead</a:t>
            </a:r>
            <a:r>
              <a:rPr lang="en-US" sz="1000" i="1" dirty="0"/>
              <a:t>(reflectionSensor2AnaloginIn); 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int </a:t>
            </a:r>
            <a:r>
              <a:rPr lang="en-US" sz="1000" i="1" dirty="0" err="1"/>
              <a:t>distanceSensor</a:t>
            </a:r>
            <a:r>
              <a:rPr lang="en-US" sz="1000" i="1" dirty="0"/>
              <a:t> = </a:t>
            </a:r>
            <a:r>
              <a:rPr lang="en-US" sz="1000" i="1" dirty="0" err="1"/>
              <a:t>analogRead</a:t>
            </a:r>
            <a:r>
              <a:rPr lang="en-US" sz="1000" i="1" dirty="0"/>
              <a:t>(</a:t>
            </a:r>
            <a:r>
              <a:rPr lang="en-US" sz="1000" i="1" dirty="0" err="1"/>
              <a:t>distanceSensorAnalogIn</a:t>
            </a:r>
            <a:r>
              <a:rPr lang="en-US" sz="1000" i="1" dirty="0"/>
              <a:t>); 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int </a:t>
            </a:r>
            <a:r>
              <a:rPr lang="en-US" sz="1000" i="1" dirty="0" err="1"/>
              <a:t>startButton</a:t>
            </a:r>
            <a:r>
              <a:rPr lang="en-US" sz="1000" i="1" dirty="0"/>
              <a:t> = </a:t>
            </a:r>
            <a:r>
              <a:rPr lang="en-US" sz="1000" i="1" dirty="0" err="1"/>
              <a:t>digitalRead</a:t>
            </a:r>
            <a:r>
              <a:rPr lang="en-US" sz="1000" i="1" dirty="0"/>
              <a:t>(2);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 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if (</a:t>
            </a:r>
            <a:r>
              <a:rPr lang="en-US" sz="1000" i="1" dirty="0" err="1"/>
              <a:t>startButton</a:t>
            </a:r>
            <a:r>
              <a:rPr lang="en-US" sz="1000" i="1" dirty="0"/>
              <a:t>== LOW){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a =1;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}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 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if(a == 1){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if(reflectionSensor1 &gt;100 &amp;&amp; reflectionSensor2 &gt;100){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if(</a:t>
            </a:r>
            <a:r>
              <a:rPr lang="en-US" sz="1000" i="1" dirty="0" err="1"/>
              <a:t>distanceSensor</a:t>
            </a:r>
            <a:r>
              <a:rPr lang="en-US" sz="1000" i="1" dirty="0"/>
              <a:t>&gt;150){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MB2_Forward(150);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MA2_Forward(150);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delay(50);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</a:t>
            </a:r>
            <a:r>
              <a:rPr lang="pl-PL" sz="1000" i="1" dirty="0"/>
              <a:t>//przeciwnik wykryty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  }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  </a:t>
            </a:r>
            <a:r>
              <a:rPr lang="en-US" sz="1000" i="1" dirty="0"/>
              <a:t>else{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MB1_Backward(100);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MA2_Forward(100);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  </a:t>
            </a:r>
            <a:r>
              <a:rPr lang="pl-PL" sz="1000" i="1" dirty="0"/>
              <a:t>//szukam przeciwnika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  }     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}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else{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MA1_Backward(100);</a:t>
            </a:r>
            <a:endParaRPr lang="pl-PL" sz="1000" dirty="0"/>
          </a:p>
          <a:p>
            <a:pPr marL="0" indent="0">
              <a:buNone/>
            </a:pPr>
            <a:r>
              <a:rPr lang="en-US" sz="1000" i="1" dirty="0"/>
              <a:t>  MB1_Backward(100);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//wykryto </a:t>
            </a:r>
            <a:r>
              <a:rPr lang="pl-PL" sz="1000" i="1" dirty="0" err="1"/>
              <a:t>biala</a:t>
            </a:r>
            <a:r>
              <a:rPr lang="pl-PL" sz="1000" i="1" dirty="0"/>
              <a:t> </a:t>
            </a:r>
            <a:r>
              <a:rPr lang="pl-PL" sz="1000" i="1" dirty="0" err="1"/>
              <a:t>obrecz</a:t>
            </a:r>
            <a:endParaRPr lang="pl-PL" sz="1000" dirty="0"/>
          </a:p>
          <a:p>
            <a:pPr marL="0" indent="0">
              <a:buNone/>
            </a:pPr>
            <a:r>
              <a:rPr lang="pl-PL" sz="1000" i="1" dirty="0"/>
              <a:t>}</a:t>
            </a:r>
            <a:endParaRPr lang="pl-PL" sz="1000" dirty="0"/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D8FFF6F0-6186-4780-B7A7-E64A5F4EC0CB}"/>
              </a:ext>
            </a:extLst>
          </p:cNvPr>
          <p:cNvSpPr txBox="1">
            <a:spLocks/>
          </p:cNvSpPr>
          <p:nvPr/>
        </p:nvSpPr>
        <p:spPr>
          <a:xfrm>
            <a:off x="475928" y="413049"/>
            <a:ext cx="2160240" cy="4032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void MA1_Backward(int Speed1)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{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</a:t>
            </a:r>
            <a:r>
              <a:rPr lang="en-US" i="1" dirty="0" err="1"/>
              <a:t>analogWrite</a:t>
            </a:r>
            <a:r>
              <a:rPr lang="en-US" i="1" dirty="0"/>
              <a:t>(IA1,Speed1);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</a:t>
            </a:r>
            <a:r>
              <a:rPr lang="en-US" i="1" dirty="0" err="1"/>
              <a:t>digitalWrite</a:t>
            </a:r>
            <a:r>
              <a:rPr lang="en-US" i="1" dirty="0"/>
              <a:t>(IA2,LOW);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}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void MA2_Forward(int Speed1)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{  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int Speed2=255-Speed1;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</a:t>
            </a:r>
            <a:r>
              <a:rPr lang="en-US" i="1" dirty="0" err="1"/>
              <a:t>analogWrite</a:t>
            </a:r>
            <a:r>
              <a:rPr lang="en-US" i="1" dirty="0"/>
              <a:t>(IA1,Speed2);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</a:t>
            </a:r>
            <a:r>
              <a:rPr lang="en-US" i="1" dirty="0" err="1"/>
              <a:t>digitalWrite</a:t>
            </a:r>
            <a:r>
              <a:rPr lang="en-US" i="1" dirty="0"/>
              <a:t>(IA2,HIGH);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}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void MB1_Backward(int Speed1)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{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</a:t>
            </a:r>
            <a:r>
              <a:rPr lang="en-US" i="1" dirty="0" err="1"/>
              <a:t>analogWrite</a:t>
            </a:r>
            <a:r>
              <a:rPr lang="en-US" i="1" dirty="0"/>
              <a:t>(IB1,Speed1);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</a:t>
            </a:r>
            <a:r>
              <a:rPr lang="en-US" i="1" dirty="0" err="1"/>
              <a:t>digitalWrite</a:t>
            </a:r>
            <a:r>
              <a:rPr lang="en-US" i="1" dirty="0"/>
              <a:t>(IB2,LOW);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}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void MB2_Forward(int Speed1)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{  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int Speed2=255-Speed1;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</a:t>
            </a:r>
            <a:r>
              <a:rPr lang="en-US" i="1" dirty="0" err="1"/>
              <a:t>analogWrite</a:t>
            </a:r>
            <a:r>
              <a:rPr lang="en-US" i="1" dirty="0"/>
              <a:t>(IB1,Speed2);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</a:t>
            </a:r>
            <a:r>
              <a:rPr lang="en-US" i="1" dirty="0" err="1"/>
              <a:t>digitalWrite</a:t>
            </a:r>
            <a:r>
              <a:rPr lang="en-US" i="1" dirty="0"/>
              <a:t>(IB2,HIGH);   </a:t>
            </a:r>
            <a:endParaRPr lang="pl-PL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</a:t>
            </a:r>
            <a:r>
              <a:rPr lang="pl-PL" i="1" dirty="0"/>
              <a:t>} 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686FD99-A8A8-4CBC-8FF1-41FA7C04FF36}"/>
              </a:ext>
            </a:extLst>
          </p:cNvPr>
          <p:cNvSpPr/>
          <p:nvPr/>
        </p:nvSpPr>
        <p:spPr>
          <a:xfrm>
            <a:off x="6156176" y="2780928"/>
            <a:ext cx="279005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reflectionSensor1AnaloginIn = A0; 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reflectionSensor2AnaloginIn = A1;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distanceSensorAnalogIn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 = A2;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IA1=10;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IA2=12;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IB1=11;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15900" algn="just">
              <a:lnSpc>
                <a:spcPct val="150000"/>
              </a:lnSpc>
            </a:pP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 IB2=13;</a:t>
            </a:r>
            <a:endParaRPr lang="pl-PL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l-PL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pl-PL" sz="10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int</a:t>
            </a:r>
            <a:r>
              <a:rPr lang="pl-PL" sz="1000" i="1" dirty="0">
                <a:latin typeface="Times New Roman" panose="02020603050405020304" pitchFamily="18" charset="0"/>
                <a:ea typeface="Calibri" panose="020F0502020204030204" pitchFamily="34" charset="0"/>
              </a:rPr>
              <a:t> a = 0;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240097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F8E27-4A5A-41C9-A87A-45C1BC9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Podsumowanie</a:t>
            </a:r>
            <a:endParaRPr lang="en-US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7E6DF-5952-4D2C-ACD8-EF1D7997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Udało się osiągnąć zamierzony cel. Zaprojektowano i wykonano układ elektryczny, wykonano konstrukcję robota, następnie zaprogramowano algorytm umożliwiający walkę robota w ringu. </a:t>
            </a:r>
          </a:p>
          <a:p>
            <a:pPr marL="0" indent="0">
              <a:buNone/>
            </a:pPr>
            <a:r>
              <a:rPr lang="pl-PL" sz="2400" dirty="0"/>
              <a:t>Budowa robota była dobrą okazją aby wykazać się w praktyce umiejętnościami zdobytymi w czasie studiów.</a:t>
            </a:r>
            <a:endParaRPr lang="en-US" sz="24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AA74B3B-18EF-4E9F-A199-7D893076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7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3FB7-94F1-4155-8A59-D710063F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Plan prezentacji</a:t>
            </a:r>
            <a:br>
              <a:rPr lang="pl-P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8210-C71F-423F-ADC4-7D9F3DBD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pl-PL" dirty="0"/>
              <a:t>Cel i zakres pracy</a:t>
            </a:r>
          </a:p>
          <a:p>
            <a:r>
              <a:rPr lang="pl-PL" dirty="0"/>
              <a:t>Założenia</a:t>
            </a:r>
          </a:p>
          <a:p>
            <a:r>
              <a:rPr lang="pl-PL" dirty="0"/>
              <a:t>Platforma arduino</a:t>
            </a:r>
          </a:p>
          <a:p>
            <a:r>
              <a:rPr lang="pl-PL" dirty="0"/>
              <a:t>Wykaz częsći</a:t>
            </a:r>
          </a:p>
          <a:p>
            <a:r>
              <a:rPr lang="pl-PL" dirty="0"/>
              <a:t>Opis podzespołów </a:t>
            </a:r>
          </a:p>
          <a:p>
            <a:r>
              <a:rPr lang="pl-PL" dirty="0"/>
              <a:t>Budowa robota</a:t>
            </a:r>
          </a:p>
          <a:p>
            <a:r>
              <a:rPr lang="pl-PL" dirty="0"/>
              <a:t>Programowanie </a:t>
            </a:r>
            <a:r>
              <a:rPr lang="pl-PL" dirty="0" err="1"/>
              <a:t>Arduino</a:t>
            </a:r>
            <a:endParaRPr lang="pl-PL" dirty="0"/>
          </a:p>
          <a:p>
            <a:r>
              <a:rPr lang="pl-PL" dirty="0"/>
              <a:t>Podsumowanie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C9A2-914C-403E-8F3E-BBA0E05D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6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/>
          <a:lstStyle/>
          <a:p>
            <a:r>
              <a:rPr lang="pl-PL" dirty="0"/>
              <a:t>Dziękuję za uwagę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 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github.com/</a:t>
            </a:r>
            <a:r>
              <a:rPr lang="pl-PL" dirty="0" err="1"/>
              <a:t>teqow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5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Cel i zakres:</a:t>
            </a:r>
            <a:endParaRPr lang="en-US" sz="32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11560" y="1772816"/>
            <a:ext cx="78488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Głównym celem pracy jest zaprojektowanie, zbudowanie i zaprogramowanie autonomicznego robota </a:t>
            </a:r>
            <a:r>
              <a:rPr lang="pl-PL" sz="2000" dirty="0" err="1"/>
              <a:t>minisumo</a:t>
            </a:r>
            <a:endParaRPr lang="pl-PL" sz="2000" dirty="0"/>
          </a:p>
          <a:p>
            <a:pPr marL="285750" indent="-285750">
              <a:buFontTx/>
              <a:buChar char="-"/>
            </a:pPr>
            <a:r>
              <a:rPr lang="pl-PL" sz="2000" dirty="0"/>
              <a:t>Zapoznanie się z tematyką robotów </a:t>
            </a:r>
            <a:r>
              <a:rPr lang="pl-PL" sz="2000" dirty="0" err="1"/>
              <a:t>minisumo</a:t>
            </a:r>
            <a:endParaRPr lang="pl-PL" sz="2000" dirty="0"/>
          </a:p>
          <a:p>
            <a:pPr marL="285750" indent="-285750">
              <a:buFontTx/>
              <a:buChar char="-"/>
            </a:pPr>
            <a:r>
              <a:rPr lang="pl-PL" sz="2000" dirty="0"/>
              <a:t>Dobór odpowiednich części 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Zbudowanie robota</a:t>
            </a:r>
          </a:p>
          <a:p>
            <a:pPr marL="285750" indent="-285750">
              <a:buFontTx/>
              <a:buChar char="-"/>
            </a:pPr>
            <a:r>
              <a:rPr lang="pl-PL" sz="2000" dirty="0"/>
              <a:t>Zaprogramowanie robota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756B4-A0A0-4C1D-BA05-5404D1E3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Założenia</a:t>
            </a:r>
            <a:endParaRPr lang="en-US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1E98F6-D3F7-499A-ABD4-449B6FA1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/>
              <a:t>Założeniem projektu jest budowa robota </a:t>
            </a:r>
            <a:r>
              <a:rPr lang="pl-PL" sz="2800" dirty="0" err="1"/>
              <a:t>minisumo</a:t>
            </a:r>
            <a:r>
              <a:rPr lang="pl-PL" sz="2800" dirty="0"/>
              <a:t> z napędem elektrycznym, </a:t>
            </a:r>
            <a:r>
              <a:rPr lang="pl-PL" sz="2800" dirty="0" err="1"/>
              <a:t>steorwaniem</a:t>
            </a:r>
            <a:r>
              <a:rPr lang="pl-PL" sz="2800" dirty="0"/>
              <a:t> </a:t>
            </a:r>
            <a:r>
              <a:rPr lang="pl-PL" sz="2800" dirty="0" err="1"/>
              <a:t>Arduino</a:t>
            </a:r>
            <a:r>
              <a:rPr lang="pl-PL" sz="2800" dirty="0"/>
              <a:t>, zasilaniem z akumulatora oraz baterii, czujników odbiciowych oraz odległości, o wymiarach spełniających zasady walk robotów, kół o dużej przyczepności do ringu, szacowanym kosztem około 350zł.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632B89A-104D-4B16-A7A8-177E3FF4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?</a:t>
            </a:r>
            <a:endParaRPr lang="en-US" sz="2800" dirty="0"/>
          </a:p>
        </p:txBody>
      </p:sp>
      <p:pic>
        <p:nvPicPr>
          <p:cNvPr id="1026" name="Picture 2" descr="C:\Users\Bartosz\Desktop\a000066_featured_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0605"/>
            <a:ext cx="4104456" cy="24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51520" y="83671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Jest to „gotowy zestaw uruchomieniowy” z wykorzystaniem AVR atmega328P. Wszystko opiera się na bibliotekach, dzięki czemu nie musimy znać rejestrów mikrokontrolera i przedzierać się przez dokumentację </a:t>
            </a:r>
            <a:r>
              <a:rPr lang="pl-PL" dirty="0" err="1"/>
              <a:t>atmegi</a:t>
            </a:r>
            <a:r>
              <a:rPr lang="pl-PL" dirty="0"/>
              <a:t>.</a:t>
            </a:r>
          </a:p>
          <a:p>
            <a:r>
              <a:rPr lang="pl-PL" dirty="0" err="1"/>
              <a:t>Arduino</a:t>
            </a:r>
            <a:r>
              <a:rPr lang="pl-PL" dirty="0"/>
              <a:t> to moduły z mikrokontrolerami, które w bardzo łatwy sposób programować można, z wykorzystaniem ogólnodostępnych bibliotek, w języku zbliżonym do C/C++.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pl-PL" sz="1800" dirty="0"/>
              <a:t>Części wykorzystane do projektu:</a:t>
            </a:r>
            <a:endParaRPr lang="en-US" sz="1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pl-PL" sz="1800" dirty="0" err="1"/>
              <a:t>Arduino</a:t>
            </a:r>
            <a:r>
              <a:rPr lang="pl-PL" sz="1800" dirty="0"/>
              <a:t> UNO Rev3</a:t>
            </a:r>
          </a:p>
          <a:p>
            <a:r>
              <a:rPr lang="pl-PL" sz="1800" dirty="0"/>
              <a:t>Czujnik odbiciowy KTIR0711S </a:t>
            </a:r>
          </a:p>
          <a:p>
            <a:r>
              <a:rPr lang="pl-PL" sz="1800" dirty="0"/>
              <a:t>DFRobot HR8833 - dwukanałowy sterownik silników DC 10V/1,5A</a:t>
            </a:r>
          </a:p>
          <a:p>
            <a:r>
              <a:rPr lang="pl-PL" sz="1800" dirty="0"/>
              <a:t>2x Silnik Pololu HP 30:1</a:t>
            </a:r>
          </a:p>
          <a:p>
            <a:r>
              <a:rPr lang="pl-PL" sz="1800" dirty="0"/>
              <a:t>Koła Pololu 32x7mm</a:t>
            </a:r>
          </a:p>
          <a:p>
            <a:r>
              <a:rPr lang="pl-PL" sz="1800" dirty="0"/>
              <a:t>Mocowania do silników</a:t>
            </a:r>
          </a:p>
          <a:p>
            <a:r>
              <a:rPr lang="pl-PL" sz="1800" dirty="0"/>
              <a:t>Bateria Li-Pol </a:t>
            </a:r>
            <a:r>
              <a:rPr lang="pl-PL" sz="1800" dirty="0" err="1"/>
              <a:t>Dualsky</a:t>
            </a:r>
            <a:endParaRPr lang="pl-PL" sz="1800" dirty="0"/>
          </a:p>
          <a:p>
            <a:r>
              <a:rPr lang="pl-PL" sz="1800" dirty="0"/>
              <a:t>Czujnik odległości Sharp </a:t>
            </a:r>
            <a:r>
              <a:rPr lang="en-US" sz="1800" dirty="0"/>
              <a:t>GP2Y0A21YK0F</a:t>
            </a:r>
            <a:r>
              <a:rPr lang="en-US" sz="1800" b="1" dirty="0"/>
              <a:t> </a:t>
            </a:r>
            <a:r>
              <a:rPr lang="pl-PL" sz="1800" dirty="0"/>
              <a:t>10-80cm</a:t>
            </a:r>
          </a:p>
          <a:p>
            <a:r>
              <a:rPr lang="pl-PL" sz="1800" dirty="0"/>
              <a:t>Itp..</a:t>
            </a:r>
          </a:p>
          <a:p>
            <a:pPr marL="0" indent="0">
              <a:buNone/>
            </a:pPr>
            <a:endParaRPr lang="en-US" sz="1800" dirty="0"/>
          </a:p>
          <a:p>
            <a:endParaRPr lang="pl-PL" sz="1800" dirty="0"/>
          </a:p>
          <a:p>
            <a:endParaRPr lang="en-US" sz="1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FFD2-A28D-40ED-9723-2306A9AD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pl-PL" dirty="0"/>
              <a:t>DFRobot HR8833 - dwukanałowy sterownik silników DC 10V/1,5A</a:t>
            </a:r>
            <a:br>
              <a:rPr lang="pl-PL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DC8134-3DE9-4CA1-9056-836FFE53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2" y="1340768"/>
            <a:ext cx="2651978" cy="18858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A93E-A271-4CD5-92D8-8827129B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github.com/teqow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55CE0-A913-448C-AFD8-B5BF182E5A64}"/>
              </a:ext>
            </a:extLst>
          </p:cNvPr>
          <p:cNvSpPr/>
          <p:nvPr/>
        </p:nvSpPr>
        <p:spPr>
          <a:xfrm>
            <a:off x="611560" y="141058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Miniaturowy, dwukanałowy sterownik silnika prądu stałego. Urządzenie działa w oparciu o sygnał PWM. Napięcie zasilania silników wynosi od 3,3 V do 10 V, maksymalny prąd to 1,5 A.</a:t>
            </a:r>
          </a:p>
          <a:p>
            <a:br>
              <a:rPr lang="pl-PL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0D401-02E6-4D37-8E44-05E8F7404456}"/>
              </a:ext>
            </a:extLst>
          </p:cNvPr>
          <p:cNvSpPr/>
          <p:nvPr/>
        </p:nvSpPr>
        <p:spPr>
          <a:xfrm>
            <a:off x="1043608" y="3007985"/>
            <a:ext cx="5382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22222"/>
                </a:solidFill>
                <a:latin typeface="Century Gothic" panose="020B0502020202020204" pitchFamily="34" charset="0"/>
              </a:rPr>
              <a:t>Specyfikacja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Liczba kanałów: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Układ: HR8833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Napięcie zasilania silników: od 3,3 V do 10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Napięcie zasilania części logicznej: od 3,3 V do 5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Prąd: do 1,5 A na kanał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Sterowanie za pomocą sygnału PWM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Temperatura pracy: od -20 °C do 85 °C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Raster wyprowadzeń: 2,54 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Century Gothic" panose="020B0502020202020204" pitchFamily="34" charset="0"/>
              </a:rPr>
              <a:t>Wymiary: 18 x 13 mm</a:t>
            </a:r>
            <a:endParaRPr lang="pl-PL" b="0" i="0" dirty="0">
              <a:solidFill>
                <a:srgbClr val="222222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5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783"/>
          </a:xfrm>
        </p:spPr>
        <p:txBody>
          <a:bodyPr>
            <a:normAutofit/>
          </a:bodyPr>
          <a:lstStyle/>
          <a:p>
            <a:r>
              <a:rPr lang="en-US" sz="2000" dirty="0" err="1"/>
              <a:t>Silnik</a:t>
            </a:r>
            <a:r>
              <a:rPr lang="en-US" sz="2000" dirty="0"/>
              <a:t> </a:t>
            </a:r>
            <a:r>
              <a:rPr lang="en-US" sz="2000" dirty="0" err="1"/>
              <a:t>Pololu</a:t>
            </a:r>
            <a:r>
              <a:rPr lang="en-US" sz="2000" dirty="0"/>
              <a:t> HP 30:1</a:t>
            </a:r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21260"/>
              </p:ext>
            </p:extLst>
          </p:nvPr>
        </p:nvGraphicFramePr>
        <p:xfrm>
          <a:off x="179512" y="332656"/>
          <a:ext cx="2718296" cy="4525963"/>
        </p:xfrm>
        <a:graphic>
          <a:graphicData uri="http://schemas.openxmlformats.org/drawingml/2006/table">
            <a:tbl>
              <a:tblPr/>
              <a:tblGrid>
                <a:gridCol w="169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Napięcie zasilania: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 V - 9 V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51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 Prąd bez obciążenia 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120 mA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897"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</a:rPr>
                        <a:t> Prąd przy zatrzymanym wale 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1600 mA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51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 Prędkość bez obciążenia 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1000 obr/min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89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Moment obrotowy (6 V):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0,6 kg*cm (0,059 Nm)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Przełożenie: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30:1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Średnica wału: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 mm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Wymiary korpusu: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24 x 10 x 12 mm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Masa: 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10 g</a:t>
                      </a:r>
                    </a:p>
                  </a:txBody>
                  <a:tcPr marL="33979" marR="33979" marT="33979" marB="33979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5032617"/>
            <a:ext cx="4176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Niewielkie, lekkie a zarazem mocne silniki firmy </a:t>
            </a:r>
            <a:r>
              <a:rPr lang="pl-PL" sz="1400" dirty="0" err="1"/>
              <a:t>Pololu</a:t>
            </a:r>
            <a:r>
              <a:rPr lang="pl-PL" sz="1400" dirty="0"/>
              <a:t> wykorzystywane są przez konstruktorów robotów jako jednostki napędowe. Urządzenia mogą być zasilane napięciem do 9 V, mocy użytecznej nabierają powyżej 3 V. Optymalne napięcie, przy którym stosunek mocy do wytrzymałości jest najkorzystniejszy, wynosi 6 V.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F0BDA-E90C-4609-90FD-CB494B8872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44364" y="1365073"/>
            <a:ext cx="5373216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/>
          </a:bodyPr>
          <a:lstStyle/>
          <a:p>
            <a:r>
              <a:rPr lang="pl-PL" sz="2800" dirty="0"/>
              <a:t>Czujnik Sharp</a:t>
            </a:r>
            <a:endParaRPr lang="en-US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400" dirty="0"/>
              <a:t>Specyfikacja</a:t>
            </a:r>
          </a:p>
          <a:p>
            <a:r>
              <a:rPr lang="pl-PL" sz="1400" dirty="0"/>
              <a:t> Zakres pomiarowy 10 - 80 cm.</a:t>
            </a:r>
          </a:p>
          <a:p>
            <a:r>
              <a:rPr lang="pl-PL" sz="1400" dirty="0"/>
              <a:t> Napięcie zasilania 4,5 do 5,5 V.</a:t>
            </a:r>
          </a:p>
          <a:p>
            <a:r>
              <a:rPr lang="pl-PL" sz="1400" dirty="0"/>
              <a:t> Średni pobór prądu 30 </a:t>
            </a:r>
            <a:r>
              <a:rPr lang="pl-PL" sz="1400" dirty="0" err="1"/>
              <a:t>mA</a:t>
            </a:r>
            <a:r>
              <a:rPr lang="pl-PL" sz="1400" dirty="0"/>
              <a:t>.</a:t>
            </a:r>
          </a:p>
          <a:p>
            <a:r>
              <a:rPr lang="pl-PL" sz="1400" dirty="0"/>
              <a:t> Czas odpowiedzi: 38 ms.</a:t>
            </a:r>
          </a:p>
          <a:p>
            <a:r>
              <a:rPr lang="pl-PL" sz="1400" dirty="0"/>
              <a:t> Wyjście: sygnał </a:t>
            </a:r>
            <a:r>
              <a:rPr lang="pl-PL" sz="1400" dirty="0" err="1"/>
              <a:t>napięciowy-analogowy</a:t>
            </a:r>
            <a:endParaRPr lang="pl-PL" sz="1400" dirty="0"/>
          </a:p>
          <a:p>
            <a:r>
              <a:rPr lang="pl-PL" sz="1400" dirty="0"/>
              <a:t> Obudowa: 29.5 x 13.0 x 13.5 mm </a:t>
            </a:r>
          </a:p>
          <a:p>
            <a:r>
              <a:rPr lang="pl-PL" sz="1400" dirty="0"/>
              <a:t> Masa: 3,5 g</a:t>
            </a:r>
          </a:p>
          <a:p>
            <a:r>
              <a:rPr lang="pl-PL" sz="1800" dirty="0"/>
              <a:t>Czujnik pozwala wykrywać obiekty w odległości od 10 do 80 cm. Wyjściem jest sygnał analogowy, którego wartość zależna jest od odległości pomiędzy wykrytym obiektem a sensorem. Im obiekt znajduje się bliżej, tym napięcie na wyjściu jest wyższe. </a:t>
            </a:r>
          </a:p>
          <a:p>
            <a:pPr marL="0" indent="0">
              <a:buNone/>
            </a:pPr>
            <a:br>
              <a:rPr lang="pl-PL" dirty="0"/>
            </a:b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github.com/</a:t>
            </a:r>
            <a:r>
              <a:rPr lang="pl-PL" dirty="0" err="1">
                <a:solidFill>
                  <a:schemeClr val="tx1"/>
                </a:solidFill>
              </a:rPr>
              <a:t>teqow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99A27-D9EF-4E65-AB5C-B6106F036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9509" y="851291"/>
            <a:ext cx="2996952" cy="22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31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736</Words>
  <Application>Microsoft Office PowerPoint</Application>
  <PresentationFormat>Pokaz na ekranie (4:3)</PresentationFormat>
  <Paragraphs>190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Motyw pakietu Office</vt:lpstr>
      <vt:lpstr>Temat: Robot minisumo z wykorzystaniem Arduino </vt:lpstr>
      <vt:lpstr>Plan prezentacji </vt:lpstr>
      <vt:lpstr>Cel i zakres:</vt:lpstr>
      <vt:lpstr>Założenia</vt:lpstr>
      <vt:lpstr>Arduino?</vt:lpstr>
      <vt:lpstr>Części wykorzystane do projektu:</vt:lpstr>
      <vt:lpstr>DFRobot HR8833 - dwukanałowy sterownik silników DC 10V/1,5A </vt:lpstr>
      <vt:lpstr>Silnik Pololu HP 30:1</vt:lpstr>
      <vt:lpstr>Czujnik Sharp</vt:lpstr>
      <vt:lpstr>Koła Pololu 32x7mm </vt:lpstr>
      <vt:lpstr>Czujnik odbiciowy KTIR0711S </vt:lpstr>
      <vt:lpstr>Prezentacja programu PowerPoint</vt:lpstr>
      <vt:lpstr>Prezentacja programu PowerPoint</vt:lpstr>
      <vt:lpstr>Li-Pol Dualsky 800mAh 25C 2S 7.4V ECO-S 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Temat: Robot minisumo z wykorzystaniem Arduino </dc:title>
  <dc:creator>Bartek Sk</dc:creator>
  <cp:lastModifiedBy>Bartosz Skowronek</cp:lastModifiedBy>
  <cp:revision>17</cp:revision>
  <dcterms:created xsi:type="dcterms:W3CDTF">2018-11-12T12:07:36Z</dcterms:created>
  <dcterms:modified xsi:type="dcterms:W3CDTF">2019-01-22T14:48:05Z</dcterms:modified>
</cp:coreProperties>
</file>