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Inter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iG0sWKJfxvQ/m0lhc3XsvKqqgz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nter-regular.fntdata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9939" y="0"/>
            <a:ext cx="3072849" cy="10287000"/>
          </a:xfrm>
          <a:prstGeom prst="rect">
            <a:avLst/>
          </a:prstGeom>
          <a:solidFill>
            <a:srgbClr val="5E9C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9134475" y="0"/>
            <a:ext cx="3072849" cy="10287000"/>
          </a:xfrm>
          <a:prstGeom prst="rect">
            <a:avLst/>
          </a:prstGeom>
          <a:solidFill>
            <a:srgbClr val="21539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998302" y="0"/>
            <a:ext cx="3072849" cy="10287000"/>
          </a:xfrm>
          <a:prstGeom prst="rect">
            <a:avLst/>
          </a:prstGeom>
          <a:solidFill>
            <a:srgbClr val="498D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2207324" y="0"/>
            <a:ext cx="3072849" cy="10287000"/>
          </a:xfrm>
          <a:prstGeom prst="rect">
            <a:avLst/>
          </a:prstGeom>
          <a:solidFill>
            <a:srgbClr val="1543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071151" y="0"/>
            <a:ext cx="3072849" cy="10287000"/>
          </a:xfrm>
          <a:prstGeom prst="rect">
            <a:avLst/>
          </a:prstGeom>
          <a:solidFill>
            <a:srgbClr val="2D74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5280173" y="0"/>
            <a:ext cx="3072849" cy="10287000"/>
          </a:xfrm>
          <a:prstGeom prst="rect">
            <a:avLst/>
          </a:prstGeom>
          <a:solidFill>
            <a:srgbClr val="0B27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685800" y="3579733"/>
            <a:ext cx="16916399" cy="3751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4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 resultados:</a:t>
            </a:r>
            <a:endParaRPr/>
          </a:p>
          <a:p>
            <a:pPr indent="0" lvl="0" marL="0" marR="0" rtl="0" algn="ctr">
              <a:lnSpc>
                <a:spcPct val="13268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Análisis de datos de la empresa el Mercado</a:t>
            </a:r>
            <a:endParaRPr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"/>
          <p:cNvCxnSpPr/>
          <p:nvPr/>
        </p:nvCxnSpPr>
        <p:spPr>
          <a:xfrm flipH="1" rot="-10792860">
            <a:off x="2045432" y="7671275"/>
            <a:ext cx="12686400" cy="29603"/>
          </a:xfrm>
          <a:prstGeom prst="straightConnector1">
            <a:avLst/>
          </a:prstGeom>
          <a:noFill/>
          <a:ln cap="flat" cmpd="sng" w="857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6" name="Google Shape;96;p1"/>
          <p:cNvGrpSpPr/>
          <p:nvPr/>
        </p:nvGrpSpPr>
        <p:grpSpPr>
          <a:xfrm>
            <a:off x="8388632" y="1028700"/>
            <a:ext cx="1510737" cy="1510737"/>
            <a:chOff x="0" y="0"/>
            <a:chExt cx="812800" cy="812800"/>
          </a:xfrm>
        </p:grpSpPr>
        <p:sp>
          <p:nvSpPr>
            <p:cNvPr id="97" name="Google Shape;97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8648505" y="1288573"/>
            <a:ext cx="990991" cy="990991"/>
          </a:xfrm>
          <a:custGeom>
            <a:rect b="b" l="l" r="r" t="t"/>
            <a:pathLst>
              <a:path extrusionOk="0" h="990991" w="990991">
                <a:moveTo>
                  <a:pt x="0" y="0"/>
                </a:moveTo>
                <a:lnTo>
                  <a:pt x="990990" y="0"/>
                </a:lnTo>
                <a:lnTo>
                  <a:pt x="990990" y="990991"/>
                </a:lnTo>
                <a:lnTo>
                  <a:pt x="0" y="9909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-484661" y="7556308"/>
            <a:ext cx="19566866" cy="2127292"/>
          </a:xfrm>
          <a:prstGeom prst="rect">
            <a:avLst/>
          </a:prstGeom>
          <a:solidFill>
            <a:srgbClr val="0B27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028700" y="1311263"/>
            <a:ext cx="681407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4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u="none">
                <a:solidFill>
                  <a:srgbClr val="1E377C"/>
                </a:solidFill>
                <a:latin typeface="Arial"/>
                <a:ea typeface="Arial"/>
                <a:cs typeface="Arial"/>
                <a:sym typeface="Arial"/>
              </a:rPr>
              <a:t>Acerca de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1028700" y="3238500"/>
            <a:ext cx="8420101" cy="3203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1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La tienda "El Mercado" es una empresa con una sólida trayectoria de 15 años en el mercado minorista. Fundada en el año 2008, ha sido un referente en la industria gracias a su compromiso con la calidad y la satisfacción del cliente.</a:t>
            </a:r>
            <a:br>
              <a:rPr b="0" i="0" lang="en-US" sz="2000" u="none" cap="none" strike="noStrike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</a:br>
            <a:br>
              <a:rPr b="0" i="0" lang="en-US" sz="2000" u="none" cap="none" strike="noStrike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en-US" sz="2000" u="none" cap="none" strike="noStrike">
                <a:solidFill>
                  <a:srgbClr val="374151"/>
                </a:solidFill>
                <a:latin typeface="Inter"/>
                <a:ea typeface="Inter"/>
                <a:cs typeface="Inter"/>
                <a:sym typeface="Inter"/>
              </a:rPr>
              <a:t>Sin embargo, en los últimos dos años, la empresa ha enfrentado un entorno empresarial en constante evolución. La competencia se ha vuelto más intensa, y las preferencias de los consumidores han experimentado cambios notables.</a:t>
            </a:r>
            <a:endParaRPr b="0" i="0" sz="2000" u="none" cap="none" strike="noStrike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028700" y="8334204"/>
            <a:ext cx="8115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sng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Apasionados por brindar productos de calidad a precios accesibles, la empresa ha crecido constantemente en tamaño y reputación.</a:t>
            </a:r>
            <a:endParaRPr b="0" i="1" sz="1500" u="sng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9894863" y="1311263"/>
            <a:ext cx="7364437" cy="8975737"/>
          </a:xfrm>
          <a:custGeom>
            <a:rect b="b" l="l" r="r" t="t"/>
            <a:pathLst>
              <a:path extrusionOk="0" h="8975737" w="7364437">
                <a:moveTo>
                  <a:pt x="0" y="0"/>
                </a:moveTo>
                <a:lnTo>
                  <a:pt x="7364437" y="0"/>
                </a:lnTo>
                <a:lnTo>
                  <a:pt x="7364437" y="8975737"/>
                </a:lnTo>
                <a:lnTo>
                  <a:pt x="0" y="89757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5419" r="-4739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15325408" y="7024020"/>
            <a:ext cx="595236" cy="5579699"/>
          </a:xfrm>
          <a:prstGeom prst="rect">
            <a:avLst/>
          </a:prstGeom>
          <a:solidFill>
            <a:srgbClr val="1543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5911119" y="7024020"/>
            <a:ext cx="595236" cy="5579699"/>
          </a:xfrm>
          <a:prstGeom prst="rect">
            <a:avLst/>
          </a:prstGeom>
          <a:solidFill>
            <a:srgbClr val="21539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6496830" y="7024020"/>
            <a:ext cx="597057" cy="5579699"/>
          </a:xfrm>
          <a:prstGeom prst="rect">
            <a:avLst/>
          </a:prstGeom>
          <a:solidFill>
            <a:srgbClr val="2D74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7093887" y="7024020"/>
            <a:ext cx="597057" cy="5579699"/>
          </a:xfrm>
          <a:prstGeom prst="rect">
            <a:avLst/>
          </a:prstGeom>
          <a:solidFill>
            <a:srgbClr val="498D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7690943" y="7024020"/>
            <a:ext cx="597057" cy="5579699"/>
          </a:xfrm>
          <a:prstGeom prst="rect">
            <a:avLst/>
          </a:prstGeom>
          <a:solidFill>
            <a:srgbClr val="5E9C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3"/>
          <p:cNvGrpSpPr/>
          <p:nvPr/>
        </p:nvGrpSpPr>
        <p:grpSpPr>
          <a:xfrm>
            <a:off x="190500" y="7551239"/>
            <a:ext cx="12115800" cy="2926261"/>
            <a:chOff x="0" y="-9525"/>
            <a:chExt cx="4005800" cy="909049"/>
          </a:xfrm>
        </p:grpSpPr>
        <p:sp>
          <p:nvSpPr>
            <p:cNvPr id="121" name="Google Shape;121;p3"/>
            <p:cNvSpPr/>
            <p:nvPr/>
          </p:nvSpPr>
          <p:spPr>
            <a:xfrm>
              <a:off x="0" y="0"/>
              <a:ext cx="4005800" cy="899524"/>
            </a:xfrm>
            <a:custGeom>
              <a:rect b="b" l="l" r="r" t="t"/>
              <a:pathLst>
                <a:path extrusionOk="0" h="899524" w="4005800">
                  <a:moveTo>
                    <a:pt x="0" y="0"/>
                  </a:moveTo>
                  <a:lnTo>
                    <a:pt x="4005800" y="0"/>
                  </a:lnTo>
                  <a:lnTo>
                    <a:pt x="4005800" y="899524"/>
                  </a:lnTo>
                  <a:lnTo>
                    <a:pt x="0" y="899524"/>
                  </a:lnTo>
                  <a:close/>
                </a:path>
              </a:pathLst>
            </a:custGeom>
            <a:solidFill>
              <a:srgbClr val="0B274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0" y="-9525"/>
              <a:ext cx="4005800" cy="909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3"/>
          <p:cNvSpPr txBox="1"/>
          <p:nvPr/>
        </p:nvSpPr>
        <p:spPr>
          <a:xfrm>
            <a:off x="666750" y="175780"/>
            <a:ext cx="11163300" cy="1730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6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183B8A"/>
                </a:solidFill>
                <a:latin typeface="Arial"/>
                <a:ea typeface="Arial"/>
                <a:cs typeface="Arial"/>
                <a:sym typeface="Arial"/>
              </a:rPr>
              <a:t>Comprendiendo la metodología aplicada</a:t>
            </a:r>
            <a:endParaRPr sz="5400" u="none">
              <a:solidFill>
                <a:srgbClr val="183B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3"/>
          <p:cNvGrpSpPr/>
          <p:nvPr/>
        </p:nvGrpSpPr>
        <p:grpSpPr>
          <a:xfrm>
            <a:off x="1191334" y="7810500"/>
            <a:ext cx="6213079" cy="2170040"/>
            <a:chOff x="1025921" y="7405830"/>
            <a:chExt cx="6213079" cy="2170040"/>
          </a:xfrm>
        </p:grpSpPr>
        <p:grpSp>
          <p:nvGrpSpPr>
            <p:cNvPr id="125" name="Google Shape;125;p3"/>
            <p:cNvGrpSpPr/>
            <p:nvPr/>
          </p:nvGrpSpPr>
          <p:grpSpPr>
            <a:xfrm>
              <a:off x="1025921" y="9368960"/>
              <a:ext cx="3756679" cy="112714"/>
              <a:chOff x="-941" y="-31"/>
              <a:chExt cx="1271882" cy="38161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-941" y="-31"/>
                <a:ext cx="1271882" cy="38161"/>
              </a:xfrm>
              <a:custGeom>
                <a:rect b="b" l="l" r="r" t="t"/>
                <a:pathLst>
                  <a:path extrusionOk="0" h="38161" w="1271882">
                    <a:moveTo>
                      <a:pt x="19991" y="31"/>
                    </a:moveTo>
                    <a:lnTo>
                      <a:pt x="1251891" y="31"/>
                    </a:lnTo>
                    <a:cubicBezTo>
                      <a:pt x="1258717" y="0"/>
                      <a:pt x="1265038" y="3625"/>
                      <a:pt x="1268460" y="9531"/>
                    </a:cubicBezTo>
                    <a:cubicBezTo>
                      <a:pt x="1271882" y="15438"/>
                      <a:pt x="1271882" y="22724"/>
                      <a:pt x="1268460" y="28631"/>
                    </a:cubicBezTo>
                    <a:cubicBezTo>
                      <a:pt x="1265038" y="34537"/>
                      <a:pt x="1258717" y="38162"/>
                      <a:pt x="1251891" y="38131"/>
                    </a:cubicBezTo>
                    <a:lnTo>
                      <a:pt x="19991" y="38131"/>
                    </a:lnTo>
                    <a:cubicBezTo>
                      <a:pt x="13165" y="38162"/>
                      <a:pt x="6844" y="34537"/>
                      <a:pt x="3422" y="28631"/>
                    </a:cubicBezTo>
                    <a:cubicBezTo>
                      <a:pt x="0" y="22724"/>
                      <a:pt x="0" y="15438"/>
                      <a:pt x="3422" y="9531"/>
                    </a:cubicBezTo>
                    <a:cubicBezTo>
                      <a:pt x="6844" y="3625"/>
                      <a:pt x="13165" y="0"/>
                      <a:pt x="19991" y="31"/>
                    </a:cubicBezTo>
                    <a:close/>
                  </a:path>
                </a:pathLst>
              </a:custGeom>
              <a:solidFill>
                <a:srgbClr val="B6D0E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-941" y="-31"/>
                <a:ext cx="382882" cy="38161"/>
              </a:xfrm>
              <a:custGeom>
                <a:rect b="b" l="l" r="r" t="t"/>
                <a:pathLst>
                  <a:path extrusionOk="0" h="38161" w="382882">
                    <a:moveTo>
                      <a:pt x="19991" y="31"/>
                    </a:moveTo>
                    <a:lnTo>
                      <a:pt x="362891" y="31"/>
                    </a:lnTo>
                    <a:cubicBezTo>
                      <a:pt x="369717" y="0"/>
                      <a:pt x="376038" y="3625"/>
                      <a:pt x="379460" y="9531"/>
                    </a:cubicBezTo>
                    <a:cubicBezTo>
                      <a:pt x="382882" y="15438"/>
                      <a:pt x="382882" y="22724"/>
                      <a:pt x="379460" y="28631"/>
                    </a:cubicBezTo>
                    <a:cubicBezTo>
                      <a:pt x="376038" y="34537"/>
                      <a:pt x="369717" y="38162"/>
                      <a:pt x="362891" y="38131"/>
                    </a:cubicBezTo>
                    <a:lnTo>
                      <a:pt x="19991" y="38131"/>
                    </a:lnTo>
                    <a:cubicBezTo>
                      <a:pt x="13165" y="38162"/>
                      <a:pt x="6844" y="34537"/>
                      <a:pt x="3422" y="28631"/>
                    </a:cubicBezTo>
                    <a:cubicBezTo>
                      <a:pt x="0" y="22724"/>
                      <a:pt x="0" y="15438"/>
                      <a:pt x="3422" y="9531"/>
                    </a:cubicBezTo>
                    <a:cubicBezTo>
                      <a:pt x="6844" y="3625"/>
                      <a:pt x="13165" y="0"/>
                      <a:pt x="19991" y="31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3"/>
            <p:cNvGrpSpPr/>
            <p:nvPr/>
          </p:nvGrpSpPr>
          <p:grpSpPr>
            <a:xfrm>
              <a:off x="1025921" y="8642014"/>
              <a:ext cx="3756679" cy="112714"/>
              <a:chOff x="-941" y="-31"/>
              <a:chExt cx="1271882" cy="38161"/>
            </a:xfrm>
          </p:grpSpPr>
          <p:sp>
            <p:nvSpPr>
              <p:cNvPr id="129" name="Google Shape;129;p3"/>
              <p:cNvSpPr/>
              <p:nvPr/>
            </p:nvSpPr>
            <p:spPr>
              <a:xfrm>
                <a:off x="-941" y="-31"/>
                <a:ext cx="1271882" cy="38161"/>
              </a:xfrm>
              <a:custGeom>
                <a:rect b="b" l="l" r="r" t="t"/>
                <a:pathLst>
                  <a:path extrusionOk="0" h="38161" w="1271882">
                    <a:moveTo>
                      <a:pt x="19991" y="31"/>
                    </a:moveTo>
                    <a:lnTo>
                      <a:pt x="1251891" y="31"/>
                    </a:lnTo>
                    <a:cubicBezTo>
                      <a:pt x="1258717" y="0"/>
                      <a:pt x="1265038" y="3625"/>
                      <a:pt x="1268460" y="9531"/>
                    </a:cubicBezTo>
                    <a:cubicBezTo>
                      <a:pt x="1271882" y="15438"/>
                      <a:pt x="1271882" y="22724"/>
                      <a:pt x="1268460" y="28631"/>
                    </a:cubicBezTo>
                    <a:cubicBezTo>
                      <a:pt x="1265038" y="34537"/>
                      <a:pt x="1258717" y="38162"/>
                      <a:pt x="1251891" y="38131"/>
                    </a:cubicBezTo>
                    <a:lnTo>
                      <a:pt x="19991" y="38131"/>
                    </a:lnTo>
                    <a:cubicBezTo>
                      <a:pt x="13165" y="38162"/>
                      <a:pt x="6844" y="34537"/>
                      <a:pt x="3422" y="28631"/>
                    </a:cubicBezTo>
                    <a:cubicBezTo>
                      <a:pt x="0" y="22724"/>
                      <a:pt x="0" y="15438"/>
                      <a:pt x="3422" y="9531"/>
                    </a:cubicBezTo>
                    <a:cubicBezTo>
                      <a:pt x="6844" y="3625"/>
                      <a:pt x="13165" y="0"/>
                      <a:pt x="19991" y="31"/>
                    </a:cubicBezTo>
                    <a:close/>
                  </a:path>
                </a:pathLst>
              </a:custGeom>
              <a:solidFill>
                <a:srgbClr val="B6D0E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-941" y="-31"/>
                <a:ext cx="763882" cy="38161"/>
              </a:xfrm>
              <a:custGeom>
                <a:rect b="b" l="l" r="r" t="t"/>
                <a:pathLst>
                  <a:path extrusionOk="0" h="38161" w="763882">
                    <a:moveTo>
                      <a:pt x="19991" y="31"/>
                    </a:moveTo>
                    <a:lnTo>
                      <a:pt x="743891" y="31"/>
                    </a:lnTo>
                    <a:cubicBezTo>
                      <a:pt x="750717" y="0"/>
                      <a:pt x="757038" y="3625"/>
                      <a:pt x="760460" y="9531"/>
                    </a:cubicBezTo>
                    <a:cubicBezTo>
                      <a:pt x="763882" y="15438"/>
                      <a:pt x="763882" y="22724"/>
                      <a:pt x="760460" y="28631"/>
                    </a:cubicBezTo>
                    <a:cubicBezTo>
                      <a:pt x="757038" y="34537"/>
                      <a:pt x="750717" y="38162"/>
                      <a:pt x="743891" y="38131"/>
                    </a:cubicBezTo>
                    <a:lnTo>
                      <a:pt x="19991" y="38131"/>
                    </a:lnTo>
                    <a:cubicBezTo>
                      <a:pt x="13165" y="38162"/>
                      <a:pt x="6844" y="34537"/>
                      <a:pt x="3422" y="28631"/>
                    </a:cubicBezTo>
                    <a:cubicBezTo>
                      <a:pt x="0" y="22724"/>
                      <a:pt x="0" y="15438"/>
                      <a:pt x="3422" y="9531"/>
                    </a:cubicBezTo>
                    <a:cubicBezTo>
                      <a:pt x="6844" y="3625"/>
                      <a:pt x="13165" y="0"/>
                      <a:pt x="19991" y="31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3"/>
            <p:cNvGrpSpPr/>
            <p:nvPr/>
          </p:nvGrpSpPr>
          <p:grpSpPr>
            <a:xfrm>
              <a:off x="1025921" y="7826674"/>
              <a:ext cx="3756679" cy="112714"/>
              <a:chOff x="-941" y="-31"/>
              <a:chExt cx="1271882" cy="38161"/>
            </a:xfrm>
          </p:grpSpPr>
          <p:sp>
            <p:nvSpPr>
              <p:cNvPr id="132" name="Google Shape;132;p3"/>
              <p:cNvSpPr/>
              <p:nvPr/>
            </p:nvSpPr>
            <p:spPr>
              <a:xfrm>
                <a:off x="-941" y="-31"/>
                <a:ext cx="1271882" cy="38161"/>
              </a:xfrm>
              <a:custGeom>
                <a:rect b="b" l="l" r="r" t="t"/>
                <a:pathLst>
                  <a:path extrusionOk="0" h="38161" w="1271882">
                    <a:moveTo>
                      <a:pt x="19991" y="31"/>
                    </a:moveTo>
                    <a:lnTo>
                      <a:pt x="1251891" y="31"/>
                    </a:lnTo>
                    <a:cubicBezTo>
                      <a:pt x="1258717" y="0"/>
                      <a:pt x="1265038" y="3625"/>
                      <a:pt x="1268460" y="9531"/>
                    </a:cubicBezTo>
                    <a:cubicBezTo>
                      <a:pt x="1271882" y="15438"/>
                      <a:pt x="1271882" y="22724"/>
                      <a:pt x="1268460" y="28631"/>
                    </a:cubicBezTo>
                    <a:cubicBezTo>
                      <a:pt x="1265038" y="34537"/>
                      <a:pt x="1258717" y="38162"/>
                      <a:pt x="1251891" y="38131"/>
                    </a:cubicBezTo>
                    <a:lnTo>
                      <a:pt x="19991" y="38131"/>
                    </a:lnTo>
                    <a:cubicBezTo>
                      <a:pt x="13165" y="38162"/>
                      <a:pt x="6844" y="34537"/>
                      <a:pt x="3422" y="28631"/>
                    </a:cubicBezTo>
                    <a:cubicBezTo>
                      <a:pt x="0" y="22724"/>
                      <a:pt x="0" y="15438"/>
                      <a:pt x="3422" y="9531"/>
                    </a:cubicBezTo>
                    <a:cubicBezTo>
                      <a:pt x="6844" y="3625"/>
                      <a:pt x="13165" y="0"/>
                      <a:pt x="19991" y="31"/>
                    </a:cubicBezTo>
                    <a:close/>
                  </a:path>
                </a:pathLst>
              </a:custGeom>
              <a:solidFill>
                <a:srgbClr val="B6D0E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-941" y="-31"/>
                <a:ext cx="446382" cy="38161"/>
              </a:xfrm>
              <a:custGeom>
                <a:rect b="b" l="l" r="r" t="t"/>
                <a:pathLst>
                  <a:path extrusionOk="0" h="38161" w="446382">
                    <a:moveTo>
                      <a:pt x="19991" y="31"/>
                    </a:moveTo>
                    <a:lnTo>
                      <a:pt x="426391" y="31"/>
                    </a:lnTo>
                    <a:cubicBezTo>
                      <a:pt x="433217" y="0"/>
                      <a:pt x="439538" y="3625"/>
                      <a:pt x="442960" y="9531"/>
                    </a:cubicBezTo>
                    <a:cubicBezTo>
                      <a:pt x="446382" y="15438"/>
                      <a:pt x="446382" y="22724"/>
                      <a:pt x="442960" y="28631"/>
                    </a:cubicBezTo>
                    <a:cubicBezTo>
                      <a:pt x="439538" y="34537"/>
                      <a:pt x="433217" y="38162"/>
                      <a:pt x="426391" y="38131"/>
                    </a:cubicBezTo>
                    <a:lnTo>
                      <a:pt x="19991" y="38131"/>
                    </a:lnTo>
                    <a:cubicBezTo>
                      <a:pt x="13165" y="38162"/>
                      <a:pt x="6844" y="34537"/>
                      <a:pt x="3422" y="28631"/>
                    </a:cubicBezTo>
                    <a:cubicBezTo>
                      <a:pt x="0" y="22724"/>
                      <a:pt x="0" y="15438"/>
                      <a:pt x="3422" y="9531"/>
                    </a:cubicBezTo>
                    <a:cubicBezTo>
                      <a:pt x="6844" y="3625"/>
                      <a:pt x="13165" y="0"/>
                      <a:pt x="19991" y="31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" name="Google Shape;134;p3"/>
            <p:cNvSpPr txBox="1"/>
            <p:nvPr/>
          </p:nvSpPr>
          <p:spPr>
            <a:xfrm>
              <a:off x="5073576" y="9268157"/>
              <a:ext cx="2165424" cy="307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11 segmentos</a:t>
              </a:r>
              <a:endParaRPr sz="19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5073576" y="8541210"/>
              <a:ext cx="1327224" cy="307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+ 22,000</a:t>
              </a:r>
              <a:endParaRPr/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5073575" y="7725870"/>
              <a:ext cx="1178089" cy="307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+ 2,000</a:t>
              </a: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1028700" y="8948117"/>
              <a:ext cx="4109124" cy="347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025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Segmentación Clientes</a:t>
              </a:r>
              <a:endParaRPr/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1028700" y="8221170"/>
              <a:ext cx="1866900" cy="347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025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Transacciones</a:t>
              </a: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1028700" y="7405830"/>
              <a:ext cx="1178089" cy="347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025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Clientes</a:t>
              </a:r>
              <a:endParaRPr/>
            </a:p>
          </p:txBody>
        </p:sp>
      </p:grpSp>
      <p:sp>
        <p:nvSpPr>
          <p:cNvPr id="140" name="Google Shape;140;p3"/>
          <p:cNvSpPr txBox="1"/>
          <p:nvPr/>
        </p:nvSpPr>
        <p:spPr>
          <a:xfrm>
            <a:off x="627760" y="2528436"/>
            <a:ext cx="4611228" cy="329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4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56709"/>
                </a:solidFill>
                <a:latin typeface="Inter"/>
                <a:ea typeface="Inter"/>
                <a:cs typeface="Inter"/>
                <a:sym typeface="Inter"/>
              </a:rPr>
              <a:t>Metodologia RFM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666750" y="3086100"/>
            <a:ext cx="11372850" cy="4131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La metodología RFM puede ser de gran utilidad para el análisis y segmentación de clientes. Esta técnica se enfoca en tres aspectos clave del comportamiento de compra del cliente, los cuales son:</a:t>
            </a:r>
            <a:br>
              <a:rPr lang="en-US" sz="20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</a:br>
            <a:endParaRPr sz="2000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Recencia: Cuánto tiempo ha pasado desde la última compra. Los clientes recientes son más propensos a comprar de nuevo.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Frecuencia: Con qué regularidad un cliente realiza compras. Los clientes frecuentes son más valiosos.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Monto: El valor monetario de las compras. Los clientes que gastan más son más valiosos.</a:t>
            </a:r>
            <a:endParaRPr/>
          </a:p>
          <a:p>
            <a:pPr indent="0" lvl="1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1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La metodología RFM te permite segmentar a los clientes en diferentes grupos y así adaptar las estrategias de marketing a sus necesidades y comportamiento de compra.</a:t>
            </a:r>
            <a:endParaRPr b="0" i="0" sz="2000" u="none" cap="none" strike="noStrike">
              <a:solidFill>
                <a:srgbClr val="19191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12484630" y="-107498"/>
            <a:ext cx="5803370" cy="10584998"/>
          </a:xfrm>
          <a:custGeom>
            <a:rect b="b" l="l" r="r" t="t"/>
            <a:pathLst>
              <a:path extrusionOk="0" h="10584998" w="7795942">
                <a:moveTo>
                  <a:pt x="0" y="0"/>
                </a:moveTo>
                <a:lnTo>
                  <a:pt x="7795942" y="0"/>
                </a:lnTo>
                <a:lnTo>
                  <a:pt x="7795942" y="10584998"/>
                </a:lnTo>
                <a:lnTo>
                  <a:pt x="0" y="10584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218" l="0" r="0" t="-52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9747159" y="8739627"/>
            <a:ext cx="2165424" cy="6308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Periodo </a:t>
            </a:r>
            <a:b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 años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/>
        </p:nvSpPr>
        <p:spPr>
          <a:xfrm>
            <a:off x="666750" y="495300"/>
            <a:ext cx="13784587" cy="1117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7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u="none">
                <a:solidFill>
                  <a:srgbClr val="183B8A"/>
                </a:solidFill>
                <a:latin typeface="Arial"/>
                <a:ea typeface="Arial"/>
                <a:cs typeface="Arial"/>
                <a:sym typeface="Arial"/>
              </a:rPr>
              <a:t>Presentación de Resultados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664288" y="1907940"/>
            <a:ext cx="8786818" cy="329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4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56709"/>
                </a:solidFill>
                <a:latin typeface="Inter"/>
                <a:ea typeface="Inter"/>
                <a:cs typeface="Inter"/>
                <a:sym typeface="Inter"/>
              </a:rPr>
              <a:t>Conociendo la cartera de clientes</a:t>
            </a:r>
            <a:endParaRPr/>
          </a:p>
        </p:txBody>
      </p:sp>
      <p:grpSp>
        <p:nvGrpSpPr>
          <p:cNvPr id="150" name="Google Shape;150;p4"/>
          <p:cNvGrpSpPr/>
          <p:nvPr/>
        </p:nvGrpSpPr>
        <p:grpSpPr>
          <a:xfrm>
            <a:off x="14703914" y="1308111"/>
            <a:ext cx="4041285" cy="7582494"/>
            <a:chOff x="14246715" y="1308111"/>
            <a:chExt cx="4041285" cy="7582494"/>
          </a:xfrm>
        </p:grpSpPr>
        <p:grpSp>
          <p:nvGrpSpPr>
            <p:cNvPr id="151" name="Google Shape;151;p4"/>
            <p:cNvGrpSpPr/>
            <p:nvPr/>
          </p:nvGrpSpPr>
          <p:grpSpPr>
            <a:xfrm rot="-5400000">
              <a:off x="12476110" y="3078716"/>
              <a:ext cx="7582494" cy="4041284"/>
              <a:chOff x="0" y="-83758"/>
              <a:chExt cx="2540000" cy="1353758"/>
            </a:xfrm>
          </p:grpSpPr>
          <p:sp>
            <p:nvSpPr>
              <p:cNvPr id="152" name="Google Shape;152;p4"/>
              <p:cNvSpPr/>
              <p:nvPr/>
            </p:nvSpPr>
            <p:spPr>
              <a:xfrm>
                <a:off x="0" y="5667"/>
                <a:ext cx="2540000" cy="1264333"/>
              </a:xfrm>
              <a:custGeom>
                <a:rect b="b" l="l" r="r" t="t"/>
                <a:pathLst>
                  <a:path extrusionOk="0" h="1264333" w="2540000">
                    <a:moveTo>
                      <a:pt x="0" y="1264333"/>
                    </a:moveTo>
                    <a:cubicBezTo>
                      <a:pt x="3127" y="565148"/>
                      <a:pt x="570808" y="0"/>
                      <a:pt x="1270000" y="0"/>
                    </a:cubicBezTo>
                    <a:cubicBezTo>
                      <a:pt x="1969192" y="0"/>
                      <a:pt x="2536873" y="565148"/>
                      <a:pt x="2540000" y="1264333"/>
                    </a:cubicBezTo>
                    <a:lnTo>
                      <a:pt x="2387600" y="1264333"/>
                    </a:lnTo>
                    <a:cubicBezTo>
                      <a:pt x="2384848" y="649050"/>
                      <a:pt x="1885289" y="151720"/>
                      <a:pt x="1270000" y="151720"/>
                    </a:cubicBezTo>
                    <a:cubicBezTo>
                      <a:pt x="654711" y="151720"/>
                      <a:pt x="155152" y="649050"/>
                      <a:pt x="152400" y="1264333"/>
                    </a:cubicBezTo>
                    <a:close/>
                  </a:path>
                </a:pathLst>
              </a:custGeom>
              <a:solidFill>
                <a:srgbClr val="5E9C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0" y="-83758"/>
                <a:ext cx="2048392" cy="1353758"/>
              </a:xfrm>
              <a:custGeom>
                <a:rect b="b" l="l" r="r" t="t"/>
                <a:pathLst>
                  <a:path extrusionOk="0" h="1353758" w="2048392">
                    <a:moveTo>
                      <a:pt x="0" y="1353758"/>
                    </a:moveTo>
                    <a:cubicBezTo>
                      <a:pt x="0" y="869002"/>
                      <a:pt x="275953" y="426526"/>
                      <a:pt x="711277" y="213263"/>
                    </a:cubicBezTo>
                    <a:cubicBezTo>
                      <a:pt x="1146602" y="0"/>
                      <a:pt x="1665360" y="53151"/>
                      <a:pt x="2048392" y="350261"/>
                    </a:cubicBezTo>
                    <a:lnTo>
                      <a:pt x="1954985" y="470681"/>
                    </a:lnTo>
                    <a:cubicBezTo>
                      <a:pt x="1617916" y="209224"/>
                      <a:pt x="1161409" y="162451"/>
                      <a:pt x="778324" y="350122"/>
                    </a:cubicBezTo>
                    <a:cubicBezTo>
                      <a:pt x="395239" y="537794"/>
                      <a:pt x="152400" y="927173"/>
                      <a:pt x="152400" y="1353758"/>
                    </a:cubicBezTo>
                    <a:close/>
                  </a:path>
                </a:pathLst>
              </a:custGeom>
              <a:solidFill>
                <a:srgbClr val="0B27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4"/>
            <p:cNvGrpSpPr/>
            <p:nvPr/>
          </p:nvGrpSpPr>
          <p:grpSpPr>
            <a:xfrm rot="-5400000">
              <a:off x="13635833" y="3467780"/>
              <a:ext cx="6041176" cy="3263158"/>
              <a:chOff x="0" y="-101988"/>
              <a:chExt cx="2540000" cy="1371988"/>
            </a:xfrm>
          </p:grpSpPr>
          <p:sp>
            <p:nvSpPr>
              <p:cNvPr id="155" name="Google Shape;155;p4"/>
              <p:cNvSpPr/>
              <p:nvPr/>
            </p:nvSpPr>
            <p:spPr>
              <a:xfrm>
                <a:off x="0" y="5667"/>
                <a:ext cx="2540000" cy="1264333"/>
              </a:xfrm>
              <a:custGeom>
                <a:rect b="b" l="l" r="r" t="t"/>
                <a:pathLst>
                  <a:path extrusionOk="0" h="1264333" w="2540000">
                    <a:moveTo>
                      <a:pt x="0" y="1264333"/>
                    </a:moveTo>
                    <a:cubicBezTo>
                      <a:pt x="3127" y="565148"/>
                      <a:pt x="570808" y="0"/>
                      <a:pt x="1270000" y="0"/>
                    </a:cubicBezTo>
                    <a:cubicBezTo>
                      <a:pt x="1969192" y="0"/>
                      <a:pt x="2536873" y="565148"/>
                      <a:pt x="2540000" y="1264333"/>
                    </a:cubicBezTo>
                    <a:lnTo>
                      <a:pt x="2362200" y="1264333"/>
                    </a:lnTo>
                    <a:cubicBezTo>
                      <a:pt x="2359511" y="663034"/>
                      <a:pt x="1871305" y="177007"/>
                      <a:pt x="1270000" y="177007"/>
                    </a:cubicBezTo>
                    <a:cubicBezTo>
                      <a:pt x="668695" y="177007"/>
                      <a:pt x="180489" y="663034"/>
                      <a:pt x="177800" y="1264333"/>
                    </a:cubicBezTo>
                    <a:close/>
                  </a:path>
                </a:pathLst>
              </a:custGeom>
              <a:solidFill>
                <a:srgbClr val="5E9C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0" y="-101988"/>
                <a:ext cx="2401578" cy="1371988"/>
              </a:xfrm>
              <a:custGeom>
                <a:rect b="b" l="l" r="r" t="t"/>
                <a:pathLst>
                  <a:path extrusionOk="0" h="1371988" w="2401578">
                    <a:moveTo>
                      <a:pt x="0" y="1371988"/>
                    </a:moveTo>
                    <a:lnTo>
                      <a:pt x="0" y="1371988"/>
                    </a:lnTo>
                    <a:cubicBezTo>
                      <a:pt x="0" y="784791"/>
                      <a:pt x="402552" y="274157"/>
                      <a:pt x="973524" y="137078"/>
                    </a:cubicBezTo>
                    <a:cubicBezTo>
                      <a:pt x="1544497" y="0"/>
                      <a:pt x="2134996" y="272224"/>
                      <a:pt x="2401578" y="795420"/>
                    </a:cubicBezTo>
                    <a:lnTo>
                      <a:pt x="2243157" y="876140"/>
                    </a:lnTo>
                    <a:cubicBezTo>
                      <a:pt x="2013897" y="426191"/>
                      <a:pt x="1506067" y="192078"/>
                      <a:pt x="1015031" y="309966"/>
                    </a:cubicBezTo>
                    <a:cubicBezTo>
                      <a:pt x="523995" y="427853"/>
                      <a:pt x="177800" y="866999"/>
                      <a:pt x="177800" y="1371988"/>
                    </a:cubicBezTo>
                    <a:close/>
                  </a:path>
                </a:pathLst>
              </a:custGeom>
              <a:solidFill>
                <a:srgbClr val="15437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 rot="-5400000">
              <a:off x="14740574" y="3861278"/>
              <a:ext cx="4618690" cy="2476162"/>
              <a:chOff x="0" y="-91739"/>
              <a:chExt cx="2540000" cy="1361739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0" y="5667"/>
                <a:ext cx="2540000" cy="1264333"/>
              </a:xfrm>
              <a:custGeom>
                <a:rect b="b" l="l" r="r" t="t"/>
                <a:pathLst>
                  <a:path extrusionOk="0" h="1264333" w="2540000">
                    <a:moveTo>
                      <a:pt x="0" y="1264333"/>
                    </a:moveTo>
                    <a:cubicBezTo>
                      <a:pt x="3127" y="565148"/>
                      <a:pt x="570808" y="0"/>
                      <a:pt x="1270000" y="0"/>
                    </a:cubicBezTo>
                    <a:cubicBezTo>
                      <a:pt x="1969192" y="0"/>
                      <a:pt x="2536873" y="565148"/>
                      <a:pt x="2540000" y="1264333"/>
                    </a:cubicBezTo>
                    <a:lnTo>
                      <a:pt x="2311400" y="1264333"/>
                    </a:lnTo>
                    <a:cubicBezTo>
                      <a:pt x="2308836" y="691002"/>
                      <a:pt x="1843337" y="227580"/>
                      <a:pt x="1270000" y="227580"/>
                    </a:cubicBezTo>
                    <a:cubicBezTo>
                      <a:pt x="696663" y="227580"/>
                      <a:pt x="231164" y="691002"/>
                      <a:pt x="228600" y="1264333"/>
                    </a:cubicBezTo>
                    <a:close/>
                  </a:path>
                </a:pathLst>
              </a:custGeom>
              <a:solidFill>
                <a:srgbClr val="5E9C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0" y="-91739"/>
                <a:ext cx="2450816" cy="1361739"/>
              </a:xfrm>
              <a:custGeom>
                <a:rect b="b" l="l" r="r" t="t"/>
                <a:pathLst>
                  <a:path extrusionOk="0" h="1361739" w="2450816">
                    <a:moveTo>
                      <a:pt x="0" y="1361739"/>
                    </a:moveTo>
                    <a:cubicBezTo>
                      <a:pt x="0" y="752102"/>
                      <a:pt x="433187" y="228469"/>
                      <a:pt x="1032026" y="114234"/>
                    </a:cubicBezTo>
                    <a:cubicBezTo>
                      <a:pt x="1630865" y="0"/>
                      <a:pt x="2226394" y="327394"/>
                      <a:pt x="2450816" y="894221"/>
                    </a:cubicBezTo>
                    <a:lnTo>
                      <a:pt x="2238269" y="978374"/>
                    </a:lnTo>
                    <a:cubicBezTo>
                      <a:pt x="2054243" y="513576"/>
                      <a:pt x="1565909" y="245113"/>
                      <a:pt x="1074861" y="338785"/>
                    </a:cubicBezTo>
                    <a:cubicBezTo>
                      <a:pt x="583813" y="432458"/>
                      <a:pt x="228600" y="861836"/>
                      <a:pt x="228600" y="1361739"/>
                    </a:cubicBezTo>
                    <a:close/>
                  </a:path>
                </a:pathLst>
              </a:custGeom>
              <a:solidFill>
                <a:srgbClr val="21539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" name="Google Shape;160;p4"/>
            <p:cNvGrpSpPr/>
            <p:nvPr/>
          </p:nvGrpSpPr>
          <p:grpSpPr>
            <a:xfrm rot="-5400000">
              <a:off x="15852535" y="4289956"/>
              <a:ext cx="3252125" cy="1618806"/>
              <a:chOff x="0" y="5667"/>
              <a:chExt cx="2540000" cy="1264333"/>
            </a:xfrm>
          </p:grpSpPr>
          <p:sp>
            <p:nvSpPr>
              <p:cNvPr id="161" name="Google Shape;161;p4"/>
              <p:cNvSpPr/>
              <p:nvPr/>
            </p:nvSpPr>
            <p:spPr>
              <a:xfrm>
                <a:off x="0" y="5667"/>
                <a:ext cx="2540000" cy="1264333"/>
              </a:xfrm>
              <a:custGeom>
                <a:rect b="b" l="l" r="r" t="t"/>
                <a:pathLst>
                  <a:path extrusionOk="0" h="1264333" w="2540000">
                    <a:moveTo>
                      <a:pt x="0" y="1264333"/>
                    </a:moveTo>
                    <a:cubicBezTo>
                      <a:pt x="3127" y="565148"/>
                      <a:pt x="570808" y="0"/>
                      <a:pt x="1270000" y="0"/>
                    </a:cubicBezTo>
                    <a:cubicBezTo>
                      <a:pt x="1969192" y="0"/>
                      <a:pt x="2536873" y="565148"/>
                      <a:pt x="2540000" y="1264333"/>
                    </a:cubicBezTo>
                    <a:lnTo>
                      <a:pt x="2260600" y="1264333"/>
                    </a:lnTo>
                    <a:cubicBezTo>
                      <a:pt x="2258161" y="718969"/>
                      <a:pt x="1815369" y="278153"/>
                      <a:pt x="1270000" y="278153"/>
                    </a:cubicBezTo>
                    <a:cubicBezTo>
                      <a:pt x="724631" y="278153"/>
                      <a:pt x="281839" y="718969"/>
                      <a:pt x="279400" y="1264333"/>
                    </a:cubicBezTo>
                    <a:close/>
                  </a:path>
                </a:pathLst>
              </a:custGeom>
              <a:solidFill>
                <a:srgbClr val="5E9CD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0" y="242548"/>
                <a:ext cx="687740" cy="1027452"/>
              </a:xfrm>
              <a:custGeom>
                <a:rect b="b" l="l" r="r" t="t"/>
                <a:pathLst>
                  <a:path extrusionOk="0" h="1027452" w="687740">
                    <a:moveTo>
                      <a:pt x="0" y="1027452"/>
                    </a:moveTo>
                    <a:lnTo>
                      <a:pt x="0" y="1027452"/>
                    </a:lnTo>
                    <a:cubicBezTo>
                      <a:pt x="0" y="620919"/>
                      <a:pt x="194620" y="238955"/>
                      <a:pt x="523513" y="0"/>
                    </a:cubicBezTo>
                    <a:lnTo>
                      <a:pt x="687740" y="226040"/>
                    </a:lnTo>
                    <a:cubicBezTo>
                      <a:pt x="431204" y="412424"/>
                      <a:pt x="279400" y="710356"/>
                      <a:pt x="279400" y="1027452"/>
                    </a:cubicBezTo>
                    <a:close/>
                  </a:path>
                </a:pathLst>
              </a:custGeom>
              <a:solidFill>
                <a:srgbClr val="2D74B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3" name="Google Shape;163;p4"/>
          <p:cNvSpPr/>
          <p:nvPr/>
        </p:nvSpPr>
        <p:spPr>
          <a:xfrm>
            <a:off x="0" y="-8831775"/>
            <a:ext cx="13879835" cy="9229446"/>
          </a:xfrm>
          <a:prstGeom prst="rect">
            <a:avLst/>
          </a:prstGeom>
          <a:solidFill>
            <a:srgbClr val="0B27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0" y="9805006"/>
            <a:ext cx="1566169" cy="9229446"/>
          </a:xfrm>
          <a:prstGeom prst="rect">
            <a:avLst/>
          </a:prstGeom>
          <a:solidFill>
            <a:srgbClr val="0B27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13387541" y="-8831775"/>
            <a:ext cx="984587" cy="9229446"/>
          </a:xfrm>
          <a:prstGeom prst="rect">
            <a:avLst/>
          </a:prstGeom>
          <a:solidFill>
            <a:srgbClr val="1543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1073875" y="9805006"/>
            <a:ext cx="984587" cy="9229446"/>
          </a:xfrm>
          <a:prstGeom prst="rect">
            <a:avLst/>
          </a:prstGeom>
          <a:solidFill>
            <a:srgbClr val="1543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14356373" y="-8831775"/>
            <a:ext cx="984587" cy="9229446"/>
          </a:xfrm>
          <a:prstGeom prst="rect">
            <a:avLst/>
          </a:prstGeom>
          <a:solidFill>
            <a:srgbClr val="21539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2042707" y="9805006"/>
            <a:ext cx="984587" cy="9229446"/>
          </a:xfrm>
          <a:prstGeom prst="rect">
            <a:avLst/>
          </a:prstGeom>
          <a:solidFill>
            <a:srgbClr val="21539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15325205" y="-8831775"/>
            <a:ext cx="987598" cy="9229446"/>
          </a:xfrm>
          <a:prstGeom prst="rect">
            <a:avLst/>
          </a:prstGeom>
          <a:solidFill>
            <a:srgbClr val="2D74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3011539" y="9805006"/>
            <a:ext cx="987598" cy="9229446"/>
          </a:xfrm>
          <a:prstGeom prst="rect">
            <a:avLst/>
          </a:prstGeom>
          <a:solidFill>
            <a:srgbClr val="2D74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16312803" y="-8831775"/>
            <a:ext cx="987598" cy="9229446"/>
          </a:xfrm>
          <a:prstGeom prst="rect">
            <a:avLst/>
          </a:prstGeom>
          <a:solidFill>
            <a:srgbClr val="498D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3999137" y="9805006"/>
            <a:ext cx="987598" cy="9229446"/>
          </a:xfrm>
          <a:prstGeom prst="rect">
            <a:avLst/>
          </a:prstGeom>
          <a:solidFill>
            <a:srgbClr val="498D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17300402" y="-8831775"/>
            <a:ext cx="987598" cy="9229446"/>
          </a:xfrm>
          <a:prstGeom prst="rect">
            <a:avLst/>
          </a:prstGeom>
          <a:solidFill>
            <a:srgbClr val="5E9C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4986736" y="9805006"/>
            <a:ext cx="13301264" cy="9229446"/>
          </a:xfrm>
          <a:prstGeom prst="rect">
            <a:avLst/>
          </a:prstGeom>
          <a:solidFill>
            <a:srgbClr val="5E9C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02" y="2628900"/>
            <a:ext cx="2247900" cy="43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6459" y="2628900"/>
            <a:ext cx="10729141" cy="3095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 preferRelativeResize="0"/>
          <p:nvPr/>
        </p:nvPicPr>
        <p:blipFill rotWithShape="1">
          <a:blip r:embed="rId5">
            <a:alphaModFix/>
          </a:blip>
          <a:srcRect b="734" l="9889" r="7250" t="-735"/>
          <a:stretch/>
        </p:blipFill>
        <p:spPr>
          <a:xfrm>
            <a:off x="3636894" y="5952243"/>
            <a:ext cx="4603463" cy="3649854"/>
          </a:xfrm>
          <a:prstGeom prst="rect">
            <a:avLst/>
          </a:prstGeom>
          <a:noFill/>
          <a:ln cap="flat" cmpd="sng" w="9525">
            <a:solidFill>
              <a:srgbClr val="8FBA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70240" y="5936128"/>
            <a:ext cx="5872669" cy="3665969"/>
          </a:xfrm>
          <a:prstGeom prst="rect">
            <a:avLst/>
          </a:prstGeom>
          <a:noFill/>
          <a:ln cap="flat" cmpd="sng" w="9525">
            <a:solidFill>
              <a:srgbClr val="8FBAFF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79" name="Google Shape;179;p4"/>
          <p:cNvGrpSpPr/>
          <p:nvPr/>
        </p:nvGrpSpPr>
        <p:grpSpPr>
          <a:xfrm>
            <a:off x="10392175" y="9209306"/>
            <a:ext cx="2159592" cy="277000"/>
            <a:chOff x="10392175" y="9209306"/>
            <a:chExt cx="2159592" cy="277000"/>
          </a:xfrm>
        </p:grpSpPr>
        <p:sp>
          <p:nvSpPr>
            <p:cNvPr id="180" name="Google Shape;180;p4"/>
            <p:cNvSpPr txBox="1"/>
            <p:nvPr/>
          </p:nvSpPr>
          <p:spPr>
            <a:xfrm>
              <a:off x="10392175" y="9209306"/>
              <a:ext cx="914399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Con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"/>
            <p:cNvSpPr txBox="1"/>
            <p:nvPr/>
          </p:nvSpPr>
          <p:spPr>
            <a:xfrm>
              <a:off x="11637368" y="9209307"/>
              <a:ext cx="914399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Sin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4"/>
          <p:cNvSpPr/>
          <p:nvPr/>
        </p:nvSpPr>
        <p:spPr>
          <a:xfrm>
            <a:off x="7772400" y="3262605"/>
            <a:ext cx="5867400" cy="29063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12115800" y="6363781"/>
            <a:ext cx="609601" cy="274211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10293491" y="6361443"/>
            <a:ext cx="609601" cy="274211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/>
          <p:nvPr/>
        </p:nvSpPr>
        <p:spPr>
          <a:xfrm>
            <a:off x="0" y="9805006"/>
            <a:ext cx="1073875" cy="12070835"/>
          </a:xfrm>
          <a:prstGeom prst="rect">
            <a:avLst/>
          </a:prstGeom>
          <a:solidFill>
            <a:srgbClr val="0B27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1073875" y="9805006"/>
            <a:ext cx="1618308" cy="12070835"/>
          </a:xfrm>
          <a:prstGeom prst="rect">
            <a:avLst/>
          </a:prstGeom>
          <a:solidFill>
            <a:srgbClr val="1543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2671577" y="9805006"/>
            <a:ext cx="1287703" cy="12070835"/>
          </a:xfrm>
          <a:prstGeom prst="rect">
            <a:avLst/>
          </a:prstGeom>
          <a:solidFill>
            <a:srgbClr val="21539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3938675" y="9805006"/>
            <a:ext cx="1291642" cy="12070835"/>
          </a:xfrm>
          <a:prstGeom prst="rect">
            <a:avLst/>
          </a:prstGeom>
          <a:solidFill>
            <a:srgbClr val="2D74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5230316" y="9805006"/>
            <a:ext cx="1291642" cy="12070835"/>
          </a:xfrm>
          <a:prstGeom prst="rect">
            <a:avLst/>
          </a:prstGeom>
          <a:solidFill>
            <a:srgbClr val="498D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5"/>
          <p:cNvSpPr/>
          <p:nvPr/>
        </p:nvSpPr>
        <p:spPr>
          <a:xfrm>
            <a:off x="6521958" y="9805006"/>
            <a:ext cx="11766042" cy="9229446"/>
          </a:xfrm>
          <a:prstGeom prst="rect">
            <a:avLst/>
          </a:prstGeom>
          <a:solidFill>
            <a:srgbClr val="5E9C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/>
          <p:nvPr/>
        </p:nvSpPr>
        <p:spPr>
          <a:xfrm>
            <a:off x="0" y="-8686800"/>
            <a:ext cx="1566169" cy="9229446"/>
          </a:xfrm>
          <a:prstGeom prst="rect">
            <a:avLst/>
          </a:prstGeom>
          <a:solidFill>
            <a:srgbClr val="0B27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1073875" y="-8686800"/>
            <a:ext cx="984587" cy="9229446"/>
          </a:xfrm>
          <a:prstGeom prst="rect">
            <a:avLst/>
          </a:prstGeom>
          <a:solidFill>
            <a:srgbClr val="1543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2042707" y="-8686800"/>
            <a:ext cx="984587" cy="9229446"/>
          </a:xfrm>
          <a:prstGeom prst="rect">
            <a:avLst/>
          </a:prstGeom>
          <a:solidFill>
            <a:srgbClr val="21539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3011539" y="-8686800"/>
            <a:ext cx="987598" cy="9229446"/>
          </a:xfrm>
          <a:prstGeom prst="rect">
            <a:avLst/>
          </a:prstGeom>
          <a:solidFill>
            <a:srgbClr val="2D74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3999137" y="-8686800"/>
            <a:ext cx="987598" cy="9229446"/>
          </a:xfrm>
          <a:prstGeom prst="rect">
            <a:avLst/>
          </a:prstGeom>
          <a:solidFill>
            <a:srgbClr val="498D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4986736" y="-8686800"/>
            <a:ext cx="13301264" cy="9229446"/>
          </a:xfrm>
          <a:prstGeom prst="rect">
            <a:avLst/>
          </a:prstGeom>
          <a:solidFill>
            <a:srgbClr val="5E9C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666750" y="1054267"/>
            <a:ext cx="8786818" cy="329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4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56709"/>
                </a:solidFill>
                <a:latin typeface="Inter"/>
                <a:ea typeface="Inter"/>
                <a:cs typeface="Inter"/>
                <a:sym typeface="Inter"/>
              </a:rPr>
              <a:t>Segmentación RFM</a:t>
            </a:r>
            <a:endParaRPr/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9382" y="2095500"/>
            <a:ext cx="5706972" cy="5751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5"/>
          <p:cNvPicPr preferRelativeResize="0"/>
          <p:nvPr/>
        </p:nvPicPr>
        <p:blipFill rotWithShape="1">
          <a:blip r:embed="rId4">
            <a:alphaModFix/>
          </a:blip>
          <a:srcRect b="10558" l="0" r="0" t="0"/>
          <a:stretch/>
        </p:blipFill>
        <p:spPr>
          <a:xfrm>
            <a:off x="9459255" y="3031477"/>
            <a:ext cx="7373857" cy="4815580"/>
          </a:xfrm>
          <a:prstGeom prst="rect">
            <a:avLst/>
          </a:prstGeom>
          <a:noFill/>
          <a:ln cap="flat" cmpd="sng" w="9525">
            <a:solidFill>
              <a:srgbClr val="D2828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5"/>
          <p:cNvSpPr/>
          <p:nvPr/>
        </p:nvSpPr>
        <p:spPr>
          <a:xfrm>
            <a:off x="10268409" y="3872026"/>
            <a:ext cx="5597346" cy="533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5"/>
          <p:cNvGrpSpPr/>
          <p:nvPr/>
        </p:nvGrpSpPr>
        <p:grpSpPr>
          <a:xfrm>
            <a:off x="7046354" y="2919720"/>
            <a:ext cx="2087410" cy="1183452"/>
            <a:chOff x="7046354" y="2919720"/>
            <a:chExt cx="2087410" cy="1183452"/>
          </a:xfrm>
        </p:grpSpPr>
        <p:sp>
          <p:nvSpPr>
            <p:cNvPr id="206" name="Google Shape;206;p5"/>
            <p:cNvSpPr/>
            <p:nvPr/>
          </p:nvSpPr>
          <p:spPr>
            <a:xfrm>
              <a:off x="7046354" y="2919720"/>
              <a:ext cx="304800" cy="1183452"/>
            </a:xfrm>
            <a:prstGeom prst="rightBrace">
              <a:avLst>
                <a:gd fmla="val 37091" name="adj1"/>
                <a:gd fmla="val 50000" name="adj2"/>
              </a:avLst>
            </a:prstGeom>
            <a:noFill/>
            <a:ln cap="flat" cmpd="sng" w="381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 txBox="1"/>
            <p:nvPr/>
          </p:nvSpPr>
          <p:spPr>
            <a:xfrm>
              <a:off x="7385988" y="3188280"/>
              <a:ext cx="17477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E60000"/>
                  </a:solidFill>
                  <a:latin typeface="Inter"/>
                  <a:ea typeface="Inter"/>
                  <a:cs typeface="Inter"/>
                  <a:sym typeface="Inter"/>
                </a:rPr>
                <a:t>Approx.</a:t>
              </a:r>
              <a:br>
                <a:rPr b="1" lang="en-US" sz="1800">
                  <a:solidFill>
                    <a:srgbClr val="E60000"/>
                  </a:solidFill>
                  <a:latin typeface="Inter"/>
                  <a:ea typeface="Inter"/>
                  <a:cs typeface="Inter"/>
                  <a:sym typeface="Inter"/>
                </a:rPr>
              </a:br>
              <a:r>
                <a:rPr b="1" lang="en-US" sz="1800">
                  <a:solidFill>
                    <a:srgbClr val="E60000"/>
                  </a:solidFill>
                  <a:latin typeface="Inter"/>
                  <a:ea typeface="Inter"/>
                  <a:cs typeface="Inter"/>
                  <a:sym typeface="Inter"/>
                </a:rPr>
                <a:t>50%</a:t>
              </a:r>
              <a:endParaRPr sz="1800">
                <a:solidFill>
                  <a:srgbClr val="E6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8" name="Google Shape;20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47882" y="1433118"/>
            <a:ext cx="2438400" cy="145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/>
          <p:nvPr/>
        </p:nvSpPr>
        <p:spPr>
          <a:xfrm>
            <a:off x="0" y="-8831775"/>
            <a:ext cx="13879835" cy="9229446"/>
          </a:xfrm>
          <a:prstGeom prst="rect">
            <a:avLst/>
          </a:prstGeom>
          <a:solidFill>
            <a:srgbClr val="0B27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0" y="9805006"/>
            <a:ext cx="1566169" cy="9229446"/>
          </a:xfrm>
          <a:prstGeom prst="rect">
            <a:avLst/>
          </a:prstGeom>
          <a:solidFill>
            <a:srgbClr val="0B27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13387541" y="-8831775"/>
            <a:ext cx="984587" cy="9229446"/>
          </a:xfrm>
          <a:prstGeom prst="rect">
            <a:avLst/>
          </a:prstGeom>
          <a:solidFill>
            <a:srgbClr val="1543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1073875" y="9805006"/>
            <a:ext cx="984587" cy="9229446"/>
          </a:xfrm>
          <a:prstGeom prst="rect">
            <a:avLst/>
          </a:prstGeom>
          <a:solidFill>
            <a:srgbClr val="1543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14356373" y="-8831775"/>
            <a:ext cx="984587" cy="9229446"/>
          </a:xfrm>
          <a:prstGeom prst="rect">
            <a:avLst/>
          </a:prstGeom>
          <a:solidFill>
            <a:srgbClr val="21539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2042707" y="9805006"/>
            <a:ext cx="984587" cy="9229446"/>
          </a:xfrm>
          <a:prstGeom prst="rect">
            <a:avLst/>
          </a:prstGeom>
          <a:solidFill>
            <a:srgbClr val="21539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15325205" y="-8831775"/>
            <a:ext cx="987598" cy="9229446"/>
          </a:xfrm>
          <a:prstGeom prst="rect">
            <a:avLst/>
          </a:prstGeom>
          <a:solidFill>
            <a:srgbClr val="2D74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3011539" y="9805006"/>
            <a:ext cx="987598" cy="9229446"/>
          </a:xfrm>
          <a:prstGeom prst="rect">
            <a:avLst/>
          </a:prstGeom>
          <a:solidFill>
            <a:srgbClr val="2D74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16312803" y="-8831775"/>
            <a:ext cx="987598" cy="9229446"/>
          </a:xfrm>
          <a:prstGeom prst="rect">
            <a:avLst/>
          </a:prstGeom>
          <a:solidFill>
            <a:srgbClr val="498D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3999137" y="9805006"/>
            <a:ext cx="987598" cy="9229446"/>
          </a:xfrm>
          <a:prstGeom prst="rect">
            <a:avLst/>
          </a:prstGeom>
          <a:solidFill>
            <a:srgbClr val="498D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17300402" y="-8831775"/>
            <a:ext cx="987598" cy="9229446"/>
          </a:xfrm>
          <a:prstGeom prst="rect">
            <a:avLst/>
          </a:prstGeom>
          <a:solidFill>
            <a:srgbClr val="5E9C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4986736" y="9805006"/>
            <a:ext cx="13301264" cy="9229446"/>
          </a:xfrm>
          <a:prstGeom prst="rect">
            <a:avLst/>
          </a:prstGeom>
          <a:solidFill>
            <a:srgbClr val="5E9C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1800375"/>
            <a:ext cx="10218224" cy="642195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6"/>
          <p:cNvSpPr/>
          <p:nvPr/>
        </p:nvSpPr>
        <p:spPr>
          <a:xfrm>
            <a:off x="8846620" y="2552698"/>
            <a:ext cx="3657600" cy="4343401"/>
          </a:xfrm>
          <a:prstGeom prst="roundRect">
            <a:avLst>
              <a:gd fmla="val 9132" name="adj"/>
            </a:avLst>
          </a:prstGeom>
          <a:noFill/>
          <a:ln cap="flat" cmpd="sng" w="38100">
            <a:solidFill>
              <a:srgbClr val="E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413" y="1765678"/>
            <a:ext cx="6455957" cy="397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6"/>
          <p:cNvSpPr/>
          <p:nvPr/>
        </p:nvSpPr>
        <p:spPr>
          <a:xfrm>
            <a:off x="523704" y="2171700"/>
            <a:ext cx="6639000" cy="1752600"/>
          </a:xfrm>
          <a:prstGeom prst="roundRect">
            <a:avLst>
              <a:gd fmla="val 9132" name="adj"/>
            </a:avLst>
          </a:prstGeom>
          <a:noFill/>
          <a:ln cap="flat" cmpd="sng" w="38100">
            <a:solidFill>
              <a:srgbClr val="E6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666750" y="1054267"/>
            <a:ext cx="878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4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56709"/>
                </a:solidFill>
                <a:latin typeface="Inter"/>
                <a:ea typeface="Inter"/>
                <a:cs typeface="Inter"/>
                <a:sym typeface="Inter"/>
              </a:rPr>
              <a:t>Segmentación RFM</a:t>
            </a:r>
            <a:endParaRPr/>
          </a:p>
        </p:txBody>
      </p:sp>
      <p:pic>
        <p:nvPicPr>
          <p:cNvPr id="230" name="Google Shape;23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900" y="6016228"/>
            <a:ext cx="7238999" cy="2206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/>
          <p:nvPr/>
        </p:nvSpPr>
        <p:spPr>
          <a:xfrm>
            <a:off x="0" y="9805006"/>
            <a:ext cx="1073875" cy="12070835"/>
          </a:xfrm>
          <a:prstGeom prst="rect">
            <a:avLst/>
          </a:prstGeom>
          <a:solidFill>
            <a:srgbClr val="0B27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7"/>
          <p:cNvSpPr/>
          <p:nvPr/>
        </p:nvSpPr>
        <p:spPr>
          <a:xfrm>
            <a:off x="1073875" y="9805006"/>
            <a:ext cx="1618308" cy="12070835"/>
          </a:xfrm>
          <a:prstGeom prst="rect">
            <a:avLst/>
          </a:prstGeom>
          <a:solidFill>
            <a:srgbClr val="1543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7"/>
          <p:cNvSpPr/>
          <p:nvPr/>
        </p:nvSpPr>
        <p:spPr>
          <a:xfrm>
            <a:off x="2671577" y="9805006"/>
            <a:ext cx="1287703" cy="12070835"/>
          </a:xfrm>
          <a:prstGeom prst="rect">
            <a:avLst/>
          </a:prstGeom>
          <a:solidFill>
            <a:srgbClr val="21539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3938675" y="9805006"/>
            <a:ext cx="1291642" cy="12070835"/>
          </a:xfrm>
          <a:prstGeom prst="rect">
            <a:avLst/>
          </a:prstGeom>
          <a:solidFill>
            <a:srgbClr val="2D74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5230316" y="9805006"/>
            <a:ext cx="1291642" cy="12070835"/>
          </a:xfrm>
          <a:prstGeom prst="rect">
            <a:avLst/>
          </a:prstGeom>
          <a:solidFill>
            <a:srgbClr val="498D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6521958" y="9805006"/>
            <a:ext cx="11766042" cy="9229446"/>
          </a:xfrm>
          <a:prstGeom prst="rect">
            <a:avLst/>
          </a:prstGeom>
          <a:solidFill>
            <a:srgbClr val="5E9C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0" y="-8686800"/>
            <a:ext cx="1566169" cy="9229446"/>
          </a:xfrm>
          <a:prstGeom prst="rect">
            <a:avLst/>
          </a:prstGeom>
          <a:solidFill>
            <a:srgbClr val="0B27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1073875" y="-8686800"/>
            <a:ext cx="984587" cy="9229446"/>
          </a:xfrm>
          <a:prstGeom prst="rect">
            <a:avLst/>
          </a:prstGeom>
          <a:solidFill>
            <a:srgbClr val="1543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2042707" y="-8686800"/>
            <a:ext cx="984587" cy="9229446"/>
          </a:xfrm>
          <a:prstGeom prst="rect">
            <a:avLst/>
          </a:prstGeom>
          <a:solidFill>
            <a:srgbClr val="21539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7"/>
          <p:cNvSpPr/>
          <p:nvPr/>
        </p:nvSpPr>
        <p:spPr>
          <a:xfrm>
            <a:off x="3011539" y="-8686800"/>
            <a:ext cx="987598" cy="9229446"/>
          </a:xfrm>
          <a:prstGeom prst="rect">
            <a:avLst/>
          </a:prstGeom>
          <a:solidFill>
            <a:srgbClr val="2D74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3999137" y="-8686800"/>
            <a:ext cx="987598" cy="9229446"/>
          </a:xfrm>
          <a:prstGeom prst="rect">
            <a:avLst/>
          </a:prstGeom>
          <a:solidFill>
            <a:srgbClr val="498D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4986736" y="-8686800"/>
            <a:ext cx="13301264" cy="9229446"/>
          </a:xfrm>
          <a:prstGeom prst="rect">
            <a:avLst/>
          </a:prstGeom>
          <a:solidFill>
            <a:srgbClr val="5E9C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0" y="4871203"/>
            <a:ext cx="8334375" cy="4438650"/>
          </a:xfrm>
          <a:prstGeom prst="rect">
            <a:avLst/>
          </a:prstGeom>
          <a:noFill/>
          <a:ln cap="flat" cmpd="sng" w="9525">
            <a:solidFill>
              <a:srgbClr val="D2828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8" name="Google Shape;2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546" y="1181100"/>
            <a:ext cx="8372475" cy="4324350"/>
          </a:xfrm>
          <a:prstGeom prst="rect">
            <a:avLst/>
          </a:prstGeom>
          <a:noFill/>
          <a:ln cap="flat" cmpd="sng" w="9525">
            <a:solidFill>
              <a:srgbClr val="D2828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9" name="Google Shape;24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1" y="1153514"/>
            <a:ext cx="2895600" cy="1713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/>
        </p:nvSpPr>
        <p:spPr>
          <a:xfrm>
            <a:off x="1348832" y="1209675"/>
            <a:ext cx="12519568" cy="113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2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u="none">
                <a:solidFill>
                  <a:srgbClr val="1B3B6C"/>
                </a:solidFill>
                <a:latin typeface="Arial"/>
                <a:ea typeface="Arial"/>
                <a:cs typeface="Arial"/>
                <a:sym typeface="Arial"/>
              </a:rPr>
              <a:t>Recomendaciones</a:t>
            </a:r>
            <a:endParaRPr sz="7200" u="none">
              <a:solidFill>
                <a:srgbClr val="1B3B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0" y="3348800"/>
            <a:ext cx="8391110" cy="5579699"/>
          </a:xfrm>
          <a:prstGeom prst="rect">
            <a:avLst/>
          </a:prstGeom>
          <a:solidFill>
            <a:srgbClr val="0B27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8093492" y="3348800"/>
            <a:ext cx="595236" cy="5579699"/>
          </a:xfrm>
          <a:prstGeom prst="rect">
            <a:avLst/>
          </a:prstGeom>
          <a:solidFill>
            <a:srgbClr val="1543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8679203" y="3348800"/>
            <a:ext cx="595236" cy="5579699"/>
          </a:xfrm>
          <a:prstGeom prst="rect">
            <a:avLst/>
          </a:prstGeom>
          <a:solidFill>
            <a:srgbClr val="21539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 txBox="1"/>
          <p:nvPr/>
        </p:nvSpPr>
        <p:spPr>
          <a:xfrm>
            <a:off x="913677" y="4991100"/>
            <a:ext cx="6582759" cy="17677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8599" lvl="1" marL="437197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25"/>
              <a:buFont typeface="Arial"/>
              <a:buChar char="•"/>
            </a:pPr>
            <a:r>
              <a:rPr b="0" i="0" lang="en-US" sz="2025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Incrementar la aceptacion en la participacion de la campana de marketing.</a:t>
            </a:r>
            <a:endParaRPr/>
          </a:p>
          <a:p>
            <a:pPr indent="-218599" lvl="1" marL="437197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25"/>
              <a:buFont typeface="Arial"/>
              <a:buChar char="•"/>
            </a:pPr>
            <a:r>
              <a:rPr b="0" i="0" lang="en-US" sz="2025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Campanas de marketing personalizadas en los 4 segmentos que representan el 80% de ventas.</a:t>
            </a:r>
            <a:endParaRPr/>
          </a:p>
          <a:p>
            <a:pPr indent="-218599" lvl="1" marL="437197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25"/>
              <a:buFont typeface="Arial"/>
              <a:buChar char="•"/>
            </a:pPr>
            <a:r>
              <a:rPr b="0" i="0" lang="en-US" sz="2025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Campanas en base a edades y tipo de consumo.</a:t>
            </a:r>
            <a:endParaRPr b="0" i="0" sz="2025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9264914" y="3348800"/>
            <a:ext cx="597057" cy="5579699"/>
          </a:xfrm>
          <a:prstGeom prst="rect">
            <a:avLst/>
          </a:prstGeom>
          <a:solidFill>
            <a:srgbClr val="2D74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9861971" y="3348800"/>
            <a:ext cx="597057" cy="5579699"/>
          </a:xfrm>
          <a:prstGeom prst="rect">
            <a:avLst/>
          </a:prstGeom>
          <a:solidFill>
            <a:srgbClr val="498D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10459027" y="3348800"/>
            <a:ext cx="597057" cy="5579699"/>
          </a:xfrm>
          <a:prstGeom prst="rect">
            <a:avLst/>
          </a:prstGeom>
          <a:solidFill>
            <a:srgbClr val="5E9C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11056084" y="3348800"/>
            <a:ext cx="6203216" cy="5579699"/>
          </a:xfrm>
          <a:custGeom>
            <a:rect b="b" l="l" r="r" t="t"/>
            <a:pathLst>
              <a:path extrusionOk="0" h="5579699" w="6203216">
                <a:moveTo>
                  <a:pt x="0" y="0"/>
                </a:moveTo>
                <a:lnTo>
                  <a:pt x="6203216" y="0"/>
                </a:lnTo>
                <a:lnTo>
                  <a:pt x="6203216" y="5579699"/>
                </a:lnTo>
                <a:lnTo>
                  <a:pt x="0" y="55796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731" l="0" r="0" t="-311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"/>
          <p:cNvSpPr/>
          <p:nvPr/>
        </p:nvSpPr>
        <p:spPr>
          <a:xfrm>
            <a:off x="5619319" y="1961767"/>
            <a:ext cx="3949277" cy="7119117"/>
          </a:xfrm>
          <a:prstGeom prst="rect">
            <a:avLst/>
          </a:prstGeom>
          <a:solidFill>
            <a:srgbClr val="5E9CD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1167882" y="1961767"/>
            <a:ext cx="5615595" cy="7119117"/>
          </a:xfrm>
          <a:prstGeom prst="rect">
            <a:avLst/>
          </a:prstGeom>
          <a:solidFill>
            <a:srgbClr val="0B274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6472441" y="1961767"/>
            <a:ext cx="622071" cy="7119117"/>
          </a:xfrm>
          <a:prstGeom prst="rect">
            <a:avLst/>
          </a:prstGeom>
          <a:solidFill>
            <a:srgbClr val="15437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9"/>
          <p:cNvSpPr/>
          <p:nvPr/>
        </p:nvSpPr>
        <p:spPr>
          <a:xfrm>
            <a:off x="7084558" y="1961767"/>
            <a:ext cx="622071" cy="7119117"/>
          </a:xfrm>
          <a:prstGeom prst="rect">
            <a:avLst/>
          </a:prstGeom>
          <a:solidFill>
            <a:srgbClr val="21539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9"/>
          <p:cNvSpPr/>
          <p:nvPr/>
        </p:nvSpPr>
        <p:spPr>
          <a:xfrm>
            <a:off x="7696675" y="1961767"/>
            <a:ext cx="623974" cy="7119117"/>
          </a:xfrm>
          <a:prstGeom prst="rect">
            <a:avLst/>
          </a:prstGeom>
          <a:solidFill>
            <a:srgbClr val="2D74B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9"/>
          <p:cNvSpPr/>
          <p:nvPr/>
        </p:nvSpPr>
        <p:spPr>
          <a:xfrm>
            <a:off x="8320649" y="1961767"/>
            <a:ext cx="623974" cy="7119117"/>
          </a:xfrm>
          <a:prstGeom prst="rect">
            <a:avLst/>
          </a:prstGeom>
          <a:solidFill>
            <a:srgbClr val="498D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-840267" y="1961098"/>
            <a:ext cx="6701384" cy="7119787"/>
          </a:xfrm>
          <a:custGeom>
            <a:rect b="b" l="l" r="r" t="t"/>
            <a:pathLst>
              <a:path extrusionOk="0" h="7119787" w="6701384">
                <a:moveTo>
                  <a:pt x="0" y="0"/>
                </a:moveTo>
                <a:lnTo>
                  <a:pt x="6701384" y="0"/>
                </a:lnTo>
                <a:lnTo>
                  <a:pt x="6701384" y="7119786"/>
                </a:lnTo>
                <a:lnTo>
                  <a:pt x="0" y="71197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6070" r="-3323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10170759" y="4573580"/>
            <a:ext cx="7420308" cy="1139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53" u="none">
                <a:solidFill>
                  <a:srgbClr val="1B3B6C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House</dc:creator>
</cp:coreProperties>
</file>