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7" roundtripDataSignature="AMtx7mg1pRUM+aAVFCPDlfR/rU3DqtmY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9.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416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4801028" y="2273216"/>
            <a:ext cx="4261224" cy="2840825"/>
          </a:xfrm>
          <a:prstGeom prst="rect">
            <a:avLst/>
          </a:prstGeom>
          <a:noFill/>
          <a:ln>
            <a:noFill/>
          </a:ln>
        </p:spPr>
      </p:pic>
      <p:sp>
        <p:nvSpPr>
          <p:cNvPr id="55" name="Google Shape;55;p1"/>
          <p:cNvSpPr/>
          <p:nvPr/>
        </p:nvSpPr>
        <p:spPr>
          <a:xfrm flipH="1" rot="5400000">
            <a:off x="924407" y="-1031168"/>
            <a:ext cx="1007777" cy="2923267"/>
          </a:xfrm>
          <a:custGeom>
            <a:rect b="b" l="l" r="r" t="t"/>
            <a:pathLst>
              <a:path extrusionOk="0" h="5846533" w="2794156">
                <a:moveTo>
                  <a:pt x="0" y="5846533"/>
                </a:moveTo>
                <a:lnTo>
                  <a:pt x="2794156" y="5846533"/>
                </a:lnTo>
                <a:lnTo>
                  <a:pt x="2794156" y="0"/>
                </a:lnTo>
                <a:lnTo>
                  <a:pt x="0" y="0"/>
                </a:lnTo>
                <a:lnTo>
                  <a:pt x="0" y="5846533"/>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56" name="Google Shape;56;p1"/>
          <p:cNvSpPr txBox="1"/>
          <p:nvPr/>
        </p:nvSpPr>
        <p:spPr>
          <a:xfrm>
            <a:off x="-33338" y="857403"/>
            <a:ext cx="9177339" cy="1184940"/>
          </a:xfrm>
          <a:prstGeom prst="rect">
            <a:avLst/>
          </a:prstGeom>
          <a:noFill/>
          <a:ln>
            <a:noFill/>
          </a:ln>
        </p:spPr>
        <p:txBody>
          <a:bodyPr anchorCtr="0" anchor="t" bIns="0" lIns="0" spcFirstLastPara="1" rIns="0" wrap="square" tIns="0">
            <a:spAutoFit/>
          </a:bodyPr>
          <a:lstStyle/>
          <a:p>
            <a:pPr indent="0" lvl="0" marL="0" marR="0" rtl="0" algn="ctr">
              <a:lnSpc>
                <a:spcPct val="110002"/>
              </a:lnSpc>
              <a:spcBef>
                <a:spcPts val="0"/>
              </a:spcBef>
              <a:spcAft>
                <a:spcPts val="0"/>
              </a:spcAft>
              <a:buClr>
                <a:srgbClr val="000000"/>
              </a:buClr>
              <a:buSzPts val="3600"/>
              <a:buFont typeface="Arial"/>
              <a:buNone/>
            </a:pPr>
            <a:r>
              <a:rPr b="0" i="0" lang="es" sz="3600" u="none" cap="none" strike="noStrike">
                <a:solidFill>
                  <a:srgbClr val="FFFFFF"/>
                </a:solidFill>
                <a:latin typeface="Arial"/>
                <a:ea typeface="Arial"/>
                <a:cs typeface="Arial"/>
                <a:sym typeface="Arial"/>
              </a:rPr>
              <a:t>Comprobacion de Hipótesis</a:t>
            </a:r>
            <a:r>
              <a:rPr b="0" i="0" lang="es" sz="3000" u="none" cap="none" strike="noStrike">
                <a:solidFill>
                  <a:srgbClr val="FFFFFF"/>
                </a:solidFill>
                <a:latin typeface="Arial"/>
                <a:ea typeface="Arial"/>
                <a:cs typeface="Arial"/>
                <a:sym typeface="Arial"/>
              </a:rPr>
              <a:t>: </a:t>
            </a:r>
            <a:br>
              <a:rPr b="0" i="0" lang="es" sz="3000" u="none" cap="none" strike="noStrike">
                <a:solidFill>
                  <a:srgbClr val="FFFFFF"/>
                </a:solidFill>
                <a:latin typeface="Arial"/>
                <a:ea typeface="Arial"/>
                <a:cs typeface="Arial"/>
                <a:sym typeface="Arial"/>
              </a:rPr>
            </a:br>
            <a:r>
              <a:rPr b="0" i="0" lang="es" sz="3000" u="none" cap="none" strike="noStrike">
                <a:solidFill>
                  <a:srgbClr val="FFFFFF"/>
                </a:solidFill>
                <a:latin typeface="Arial"/>
                <a:ea typeface="Arial"/>
                <a:cs typeface="Arial"/>
                <a:sym typeface="Arial"/>
              </a:rPr>
              <a:t>“</a:t>
            </a:r>
            <a:r>
              <a:rPr b="0" i="0" lang="es" sz="3200" u="none" cap="none" strike="noStrike">
                <a:solidFill>
                  <a:schemeClr val="lt1"/>
                </a:solidFill>
                <a:latin typeface="Arial"/>
                <a:ea typeface="Arial"/>
                <a:cs typeface="Arial"/>
                <a:sym typeface="Arial"/>
              </a:rPr>
              <a:t>Analizando el Éxito Musical en Plataformas Digitales”</a:t>
            </a:r>
            <a:endParaRPr b="0" i="0" sz="3400" u="none" cap="none" strike="noStrike">
              <a:solidFill>
                <a:schemeClr val="lt1"/>
              </a:solidFill>
              <a:latin typeface="Arial"/>
              <a:ea typeface="Arial"/>
              <a:cs typeface="Arial"/>
              <a:sym typeface="Arial"/>
            </a:endParaRPr>
          </a:p>
        </p:txBody>
      </p:sp>
      <p:sp>
        <p:nvSpPr>
          <p:cNvPr id="57" name="Google Shape;57;p1"/>
          <p:cNvSpPr txBox="1"/>
          <p:nvPr/>
        </p:nvSpPr>
        <p:spPr>
          <a:xfrm>
            <a:off x="81748" y="2769130"/>
            <a:ext cx="5356225" cy="11003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300"/>
              <a:buFont typeface="Arial"/>
              <a:buNone/>
            </a:pPr>
            <a:r>
              <a:rPr b="0" i="1" lang="es" sz="2300" u="none" cap="none" strike="noStrike">
                <a:solidFill>
                  <a:srgbClr val="FFFFFF"/>
                </a:solidFill>
                <a:latin typeface="Arial"/>
                <a:ea typeface="Arial"/>
                <a:cs typeface="Arial"/>
                <a:sym typeface="Arial"/>
              </a:rPr>
              <a:t>P</a:t>
            </a:r>
            <a:r>
              <a:rPr b="0" i="1" lang="es" sz="2100" u="none" cap="none" strike="noStrike">
                <a:solidFill>
                  <a:srgbClr val="FFFFFF"/>
                </a:solidFill>
                <a:latin typeface="Arial"/>
                <a:ea typeface="Arial"/>
                <a:cs typeface="Arial"/>
                <a:sym typeface="Arial"/>
              </a:rPr>
              <a:t>or: </a:t>
            </a:r>
            <a:endParaRPr b="0" i="1" sz="2100" u="none" cap="none" strike="noStrike">
              <a:solidFill>
                <a:srgbClr val="FFFFFF"/>
              </a:solidFill>
              <a:latin typeface="Arial"/>
              <a:ea typeface="Arial"/>
              <a:cs typeface="Arial"/>
              <a:sym typeface="Arial"/>
            </a:endParaRPr>
          </a:p>
          <a:p>
            <a:pPr indent="-361950" lvl="0" marL="457200" marR="0" rtl="0" algn="l">
              <a:lnSpc>
                <a:spcPct val="110000"/>
              </a:lnSpc>
              <a:spcBef>
                <a:spcPts val="0"/>
              </a:spcBef>
              <a:spcAft>
                <a:spcPts val="0"/>
              </a:spcAft>
              <a:buClr>
                <a:srgbClr val="FFFFFF"/>
              </a:buClr>
              <a:buSzPts val="2100"/>
              <a:buFont typeface="Arial"/>
              <a:buChar char="●"/>
            </a:pPr>
            <a:r>
              <a:rPr b="0" i="1" lang="es" sz="2100" u="none" cap="none" strike="noStrike">
                <a:solidFill>
                  <a:srgbClr val="FFFFFF"/>
                </a:solidFill>
                <a:latin typeface="Arial"/>
                <a:ea typeface="Arial"/>
                <a:cs typeface="Arial"/>
                <a:sym typeface="Arial"/>
              </a:rPr>
              <a:t>Teresa Hernández Deméneghi</a:t>
            </a:r>
            <a:endParaRPr b="0" i="1" sz="500" u="none" cap="none" strike="noStrike">
              <a:solidFill>
                <a:srgbClr val="000000"/>
              </a:solidFill>
              <a:latin typeface="Arial"/>
              <a:ea typeface="Arial"/>
              <a:cs typeface="Arial"/>
              <a:sym typeface="Arial"/>
            </a:endParaRPr>
          </a:p>
          <a:p>
            <a:pPr indent="-361950" lvl="0" marL="457200" marR="0" rtl="0" algn="l">
              <a:lnSpc>
                <a:spcPct val="110000"/>
              </a:lnSpc>
              <a:spcBef>
                <a:spcPts val="0"/>
              </a:spcBef>
              <a:spcAft>
                <a:spcPts val="0"/>
              </a:spcAft>
              <a:buClr>
                <a:srgbClr val="FFFFFF"/>
              </a:buClr>
              <a:buSzPts val="2100"/>
              <a:buFont typeface="Arial"/>
              <a:buChar char="●"/>
            </a:pPr>
            <a:r>
              <a:rPr b="0" i="1" lang="es" sz="2100" u="none" cap="none" strike="noStrike">
                <a:solidFill>
                  <a:srgbClr val="FFFFFF"/>
                </a:solidFill>
                <a:latin typeface="Arial"/>
                <a:ea typeface="Arial"/>
                <a:cs typeface="Arial"/>
                <a:sym typeface="Arial"/>
              </a:rPr>
              <a:t>Carla Yarenni Romero Vargas</a:t>
            </a:r>
            <a:endParaRPr b="0" i="1" sz="500" u="none" cap="none" strike="noStrike">
              <a:solidFill>
                <a:srgbClr val="000000"/>
              </a:solidFill>
              <a:latin typeface="Arial"/>
              <a:ea typeface="Arial"/>
              <a:cs typeface="Arial"/>
              <a:sym typeface="Arial"/>
            </a:endParaRPr>
          </a:p>
        </p:txBody>
      </p:sp>
      <p:sp>
        <p:nvSpPr>
          <p:cNvPr id="58" name="Google Shape;58;p1"/>
          <p:cNvSpPr/>
          <p:nvPr/>
        </p:nvSpPr>
        <p:spPr>
          <a:xfrm>
            <a:off x="-157912" y="4254893"/>
            <a:ext cx="2263681" cy="505556"/>
          </a:xfrm>
          <a:custGeom>
            <a:rect b="b" l="l" r="r" t="t"/>
            <a:pathLst>
              <a:path extrusionOk="0" h="1011111" w="4527362">
                <a:moveTo>
                  <a:pt x="0" y="0"/>
                </a:moveTo>
                <a:lnTo>
                  <a:pt x="4527362" y="0"/>
                </a:lnTo>
                <a:lnTo>
                  <a:pt x="4527362" y="1011110"/>
                </a:lnTo>
                <a:lnTo>
                  <a:pt x="0" y="1011110"/>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59" name="Google Shape;59;p1"/>
          <p:cNvSpPr/>
          <p:nvPr/>
        </p:nvSpPr>
        <p:spPr>
          <a:xfrm>
            <a:off x="7038232" y="383052"/>
            <a:ext cx="2263681" cy="505556"/>
          </a:xfrm>
          <a:custGeom>
            <a:rect b="b" l="l" r="r" t="t"/>
            <a:pathLst>
              <a:path extrusionOk="0" h="1011111" w="4527362">
                <a:moveTo>
                  <a:pt x="0" y="0"/>
                </a:moveTo>
                <a:lnTo>
                  <a:pt x="4527362" y="0"/>
                </a:lnTo>
                <a:lnTo>
                  <a:pt x="4527362" y="1011110"/>
                </a:lnTo>
                <a:lnTo>
                  <a:pt x="0" y="1011110"/>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416B"/>
        </a:solidFill>
      </p:bgPr>
    </p:bg>
    <p:spTree>
      <p:nvGrpSpPr>
        <p:cNvPr id="150" name="Shape 150"/>
        <p:cNvGrpSpPr/>
        <p:nvPr/>
      </p:nvGrpSpPr>
      <p:grpSpPr>
        <a:xfrm>
          <a:off x="0" y="0"/>
          <a:ext cx="0" cy="0"/>
          <a:chOff x="0" y="0"/>
          <a:chExt cx="0" cy="0"/>
        </a:xfrm>
      </p:grpSpPr>
      <p:sp>
        <p:nvSpPr>
          <p:cNvPr id="151" name="Google Shape;151;p10"/>
          <p:cNvSpPr/>
          <p:nvPr/>
        </p:nvSpPr>
        <p:spPr>
          <a:xfrm>
            <a:off x="6276450" y="3739824"/>
            <a:ext cx="2981815" cy="1548084"/>
          </a:xfrm>
          <a:custGeom>
            <a:rect b="b" l="l" r="r" t="t"/>
            <a:pathLst>
              <a:path extrusionOk="0" h="5431873" w="5963630">
                <a:moveTo>
                  <a:pt x="0" y="0"/>
                </a:moveTo>
                <a:lnTo>
                  <a:pt x="5963631" y="0"/>
                </a:lnTo>
                <a:lnTo>
                  <a:pt x="5963631" y="5431873"/>
                </a:lnTo>
                <a:lnTo>
                  <a:pt x="0" y="543187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52" name="Google Shape;152;p10"/>
          <p:cNvSpPr txBox="1"/>
          <p:nvPr/>
        </p:nvSpPr>
        <p:spPr>
          <a:xfrm>
            <a:off x="1315584" y="135430"/>
            <a:ext cx="7038900" cy="738664"/>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4000"/>
              <a:buFont typeface="Arial"/>
              <a:buNone/>
            </a:pPr>
            <a:r>
              <a:rPr b="0" i="0" lang="es" sz="4000" u="none" cap="none" strike="noStrike">
                <a:solidFill>
                  <a:srgbClr val="FFFFFF"/>
                </a:solidFill>
                <a:latin typeface="Arial"/>
                <a:ea typeface="Arial"/>
                <a:cs typeface="Arial"/>
                <a:sym typeface="Arial"/>
              </a:rPr>
              <a:t>Recomendaciones.</a:t>
            </a:r>
            <a:endParaRPr b="0" i="0" sz="700" u="none" cap="none" strike="noStrike">
              <a:solidFill>
                <a:srgbClr val="000000"/>
              </a:solidFill>
              <a:latin typeface="Arial"/>
              <a:ea typeface="Arial"/>
              <a:cs typeface="Arial"/>
              <a:sym typeface="Arial"/>
            </a:endParaRPr>
          </a:p>
        </p:txBody>
      </p:sp>
      <p:sp>
        <p:nvSpPr>
          <p:cNvPr id="153" name="Google Shape;153;p10"/>
          <p:cNvSpPr/>
          <p:nvPr/>
        </p:nvSpPr>
        <p:spPr>
          <a:xfrm flipH="1" rot="5400000">
            <a:off x="848504" y="-958570"/>
            <a:ext cx="1159575" cy="2923267"/>
          </a:xfrm>
          <a:custGeom>
            <a:rect b="b" l="l" r="r" t="t"/>
            <a:pathLst>
              <a:path extrusionOk="0" h="5846533" w="2794156">
                <a:moveTo>
                  <a:pt x="0" y="5846533"/>
                </a:moveTo>
                <a:lnTo>
                  <a:pt x="2794156" y="5846533"/>
                </a:lnTo>
                <a:lnTo>
                  <a:pt x="2794156" y="0"/>
                </a:lnTo>
                <a:lnTo>
                  <a:pt x="0" y="0"/>
                </a:lnTo>
                <a:lnTo>
                  <a:pt x="0" y="5846533"/>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54" name="Google Shape;154;p10"/>
          <p:cNvSpPr/>
          <p:nvPr/>
        </p:nvSpPr>
        <p:spPr>
          <a:xfrm>
            <a:off x="-1124815" y="4564835"/>
            <a:ext cx="2263681" cy="505556"/>
          </a:xfrm>
          <a:custGeom>
            <a:rect b="b" l="l" r="r" t="t"/>
            <a:pathLst>
              <a:path extrusionOk="0" h="1011111" w="4527362">
                <a:moveTo>
                  <a:pt x="0" y="0"/>
                </a:moveTo>
                <a:lnTo>
                  <a:pt x="4527362" y="0"/>
                </a:lnTo>
                <a:lnTo>
                  <a:pt x="4527362" y="1011111"/>
                </a:lnTo>
                <a:lnTo>
                  <a:pt x="0" y="1011111"/>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55" name="Google Shape;155;p10"/>
          <p:cNvSpPr/>
          <p:nvPr/>
        </p:nvSpPr>
        <p:spPr>
          <a:xfrm>
            <a:off x="7668260" y="135415"/>
            <a:ext cx="2263681" cy="505556"/>
          </a:xfrm>
          <a:custGeom>
            <a:rect b="b" l="l" r="r" t="t"/>
            <a:pathLst>
              <a:path extrusionOk="0" h="1011111" w="4527362">
                <a:moveTo>
                  <a:pt x="0" y="0"/>
                </a:moveTo>
                <a:lnTo>
                  <a:pt x="4527362" y="0"/>
                </a:lnTo>
                <a:lnTo>
                  <a:pt x="4527362" y="1011111"/>
                </a:lnTo>
                <a:lnTo>
                  <a:pt x="0" y="1011111"/>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56" name="Google Shape;156;p10"/>
          <p:cNvSpPr txBox="1"/>
          <p:nvPr/>
        </p:nvSpPr>
        <p:spPr>
          <a:xfrm>
            <a:off x="475600" y="1109325"/>
            <a:ext cx="8121300" cy="3436500"/>
          </a:xfrm>
          <a:prstGeom prst="rect">
            <a:avLst/>
          </a:prstGeom>
          <a:noFill/>
          <a:ln>
            <a:noFill/>
          </a:ln>
        </p:spPr>
        <p:txBody>
          <a:bodyPr anchorCtr="0" anchor="t" bIns="0" lIns="0" spcFirstLastPara="1" rIns="0" wrap="square" tIns="0">
            <a:spAutoFit/>
          </a:bodyPr>
          <a:lstStyle/>
          <a:p>
            <a:pPr indent="-317500" lvl="0" marL="457200" marR="0" rtl="0" algn="just">
              <a:lnSpc>
                <a:spcPct val="168750"/>
              </a:lnSpc>
              <a:spcBef>
                <a:spcPts val="0"/>
              </a:spcBef>
              <a:spcAft>
                <a:spcPts val="0"/>
              </a:spcAft>
              <a:buClr>
                <a:schemeClr val="lt1"/>
              </a:buClr>
              <a:buSzPts val="1400"/>
              <a:buFont typeface="Arial"/>
              <a:buChar char="•"/>
            </a:pPr>
            <a:r>
              <a:rPr b="0" i="0" lang="es" sz="1400" u="none" cap="none" strike="noStrike">
                <a:solidFill>
                  <a:schemeClr val="lt1"/>
                </a:solidFill>
                <a:latin typeface="Arial"/>
                <a:ea typeface="Arial"/>
                <a:cs typeface="Arial"/>
                <a:sym typeface="Arial"/>
              </a:rPr>
              <a:t>Dada la falta de correlación con las métricas técnicas analizadas, se puede considerar explorar estrategias alternativas para la promoción. Tales como colaboraciones con otros artistas, conciertos en línea y campañas de marketing creativas.</a:t>
            </a:r>
            <a:endParaRPr b="0" i="0" sz="1400" u="none" cap="none" strike="noStrike">
              <a:solidFill>
                <a:schemeClr val="dk1"/>
              </a:solidFill>
              <a:latin typeface="Arial"/>
              <a:ea typeface="Arial"/>
              <a:cs typeface="Arial"/>
              <a:sym typeface="Arial"/>
            </a:endParaRPr>
          </a:p>
          <a:p>
            <a:pPr indent="-190500" lvl="0" marL="342900" marR="0" rtl="0" algn="just">
              <a:lnSpc>
                <a:spcPct val="16875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a:p>
            <a:pPr indent="-317500" lvl="0" marL="457200" marR="0" rtl="0" algn="just">
              <a:lnSpc>
                <a:spcPct val="168750"/>
              </a:lnSpc>
              <a:spcBef>
                <a:spcPts val="0"/>
              </a:spcBef>
              <a:spcAft>
                <a:spcPts val="0"/>
              </a:spcAft>
              <a:buClr>
                <a:schemeClr val="lt1"/>
              </a:buClr>
              <a:buSzPts val="1400"/>
              <a:buFont typeface="Arial"/>
              <a:buChar char="•"/>
            </a:pPr>
            <a:r>
              <a:rPr b="0" i="0" lang="es" sz="1400" u="none" cap="none" strike="noStrike">
                <a:solidFill>
                  <a:schemeClr val="lt1"/>
                </a:solidFill>
                <a:latin typeface="Arial"/>
                <a:ea typeface="Arial"/>
                <a:cs typeface="Arial"/>
                <a:sym typeface="Arial"/>
              </a:rPr>
              <a:t>Se podría extender el análisis obteniendo información adicional de los usuarios, tales como datos demográficos u otras variables relevantes. Esto proporcionaria una visión más completa y detallada de la audiencia. Además de datos adicionales de los géneros o tipos musicales de las listas de reproducción y género de las canciones.</a:t>
            </a:r>
            <a:endParaRPr b="0" i="0" sz="1400" u="none" cap="none" strike="noStrike">
              <a:solidFill>
                <a:schemeClr val="lt1"/>
              </a:solidFill>
              <a:latin typeface="Arial"/>
              <a:ea typeface="Arial"/>
              <a:cs typeface="Arial"/>
              <a:sym typeface="Arial"/>
            </a:endParaRPr>
          </a:p>
          <a:p>
            <a:pPr indent="0" lvl="0" marL="457200" marR="0" rtl="0" algn="just">
              <a:lnSpc>
                <a:spcPct val="168750"/>
              </a:lnSpc>
              <a:spcBef>
                <a:spcPts val="0"/>
              </a:spcBef>
              <a:spcAft>
                <a:spcPts val="0"/>
              </a:spcAft>
              <a:buClr>
                <a:srgbClr val="000000"/>
              </a:buClr>
              <a:buSzPts val="500"/>
              <a:buFont typeface="Arial"/>
              <a:buNone/>
            </a:pPr>
            <a:r>
              <a:t/>
            </a:r>
            <a:endParaRPr b="0" i="0" sz="500" u="none" cap="none" strike="noStrike">
              <a:solidFill>
                <a:schemeClr val="lt1"/>
              </a:solidFill>
              <a:latin typeface="Arial"/>
              <a:ea typeface="Arial"/>
              <a:cs typeface="Arial"/>
              <a:sym typeface="Arial"/>
            </a:endParaRPr>
          </a:p>
          <a:p>
            <a:pPr indent="-317500" lvl="0" marL="457200" marR="0" rtl="0" algn="just">
              <a:lnSpc>
                <a:spcPct val="168750"/>
              </a:lnSpc>
              <a:spcBef>
                <a:spcPts val="0"/>
              </a:spcBef>
              <a:spcAft>
                <a:spcPts val="0"/>
              </a:spcAft>
              <a:buClr>
                <a:schemeClr val="lt1"/>
              </a:buClr>
              <a:buSzPts val="1400"/>
              <a:buFont typeface="Arial"/>
              <a:buChar char="•"/>
            </a:pPr>
            <a:r>
              <a:rPr b="0" i="0" lang="es" sz="1400" u="none" cap="none" strike="noStrike">
                <a:solidFill>
                  <a:schemeClr val="lt1"/>
                </a:solidFill>
                <a:latin typeface="Arial"/>
                <a:ea typeface="Arial"/>
                <a:cs typeface="Arial"/>
                <a:sym typeface="Arial"/>
              </a:rPr>
              <a:t>Realizar un monitoreo continuo de los datos y tendencias en las distintas plataformas para poder adaptar las estrategias aplicadas conforme los resultados cambien.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416B"/>
        </a:solidFill>
      </p:bgPr>
    </p:bg>
    <p:spTree>
      <p:nvGrpSpPr>
        <p:cNvPr id="160" name="Shape 160"/>
        <p:cNvGrpSpPr/>
        <p:nvPr/>
      </p:nvGrpSpPr>
      <p:grpSpPr>
        <a:xfrm>
          <a:off x="0" y="0"/>
          <a:ext cx="0" cy="0"/>
          <a:chOff x="0" y="0"/>
          <a:chExt cx="0" cy="0"/>
        </a:xfrm>
      </p:grpSpPr>
      <p:sp>
        <p:nvSpPr>
          <p:cNvPr id="161" name="Google Shape;161;p11"/>
          <p:cNvSpPr txBox="1"/>
          <p:nvPr/>
        </p:nvSpPr>
        <p:spPr>
          <a:xfrm>
            <a:off x="385763" y="1680845"/>
            <a:ext cx="8372700" cy="13854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Clr>
                <a:srgbClr val="000000"/>
              </a:buClr>
              <a:buSzPts val="9000"/>
              <a:buFont typeface="Arial"/>
              <a:buNone/>
            </a:pPr>
            <a:r>
              <a:rPr b="0" i="0" lang="es" sz="9000" u="none" cap="none" strike="noStrike">
                <a:solidFill>
                  <a:srgbClr val="FFFFFF"/>
                </a:solidFill>
                <a:latin typeface="Arial"/>
                <a:ea typeface="Arial"/>
                <a:cs typeface="Arial"/>
                <a:sym typeface="Arial"/>
              </a:rPr>
              <a:t>¡Gracias!</a:t>
            </a:r>
            <a:endParaRPr b="0" i="0" sz="700" u="none" cap="none" strike="noStrike">
              <a:solidFill>
                <a:srgbClr val="000000"/>
              </a:solidFill>
              <a:latin typeface="Arial"/>
              <a:ea typeface="Arial"/>
              <a:cs typeface="Arial"/>
              <a:sym typeface="Arial"/>
            </a:endParaRPr>
          </a:p>
        </p:txBody>
      </p:sp>
      <p:sp>
        <p:nvSpPr>
          <p:cNvPr id="162" name="Google Shape;162;p11"/>
          <p:cNvSpPr/>
          <p:nvPr/>
        </p:nvSpPr>
        <p:spPr>
          <a:xfrm>
            <a:off x="6473573" y="1776236"/>
            <a:ext cx="2785889" cy="3439370"/>
          </a:xfrm>
          <a:custGeom>
            <a:rect b="b" l="l" r="r" t="t"/>
            <a:pathLst>
              <a:path extrusionOk="0" h="6878740" w="5571779">
                <a:moveTo>
                  <a:pt x="0" y="0"/>
                </a:moveTo>
                <a:lnTo>
                  <a:pt x="5571779" y="0"/>
                </a:lnTo>
                <a:lnTo>
                  <a:pt x="5571779" y="6878739"/>
                </a:lnTo>
                <a:lnTo>
                  <a:pt x="0" y="6878739"/>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63" name="Google Shape;163;p11"/>
          <p:cNvSpPr/>
          <p:nvPr/>
        </p:nvSpPr>
        <p:spPr>
          <a:xfrm rot="10800000">
            <a:off x="0" y="0"/>
            <a:ext cx="2181648" cy="2983450"/>
          </a:xfrm>
          <a:custGeom>
            <a:rect b="b" l="l" r="r" t="t"/>
            <a:pathLst>
              <a:path extrusionOk="0" h="5966900" w="4363296">
                <a:moveTo>
                  <a:pt x="0" y="0"/>
                </a:moveTo>
                <a:lnTo>
                  <a:pt x="4363296" y="0"/>
                </a:lnTo>
                <a:lnTo>
                  <a:pt x="4363296" y="5966900"/>
                </a:lnTo>
                <a:lnTo>
                  <a:pt x="0" y="5966900"/>
                </a:lnTo>
                <a:lnTo>
                  <a:pt x="0" y="0"/>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64" name="Google Shape;164;p11"/>
          <p:cNvSpPr/>
          <p:nvPr/>
        </p:nvSpPr>
        <p:spPr>
          <a:xfrm rot="10800000">
            <a:off x="-210062" y="4299493"/>
            <a:ext cx="2263681" cy="505556"/>
          </a:xfrm>
          <a:custGeom>
            <a:rect b="b" l="l" r="r" t="t"/>
            <a:pathLst>
              <a:path extrusionOk="0" h="1011111" w="4527362">
                <a:moveTo>
                  <a:pt x="0" y="0"/>
                </a:moveTo>
                <a:lnTo>
                  <a:pt x="4527362" y="0"/>
                </a:lnTo>
                <a:lnTo>
                  <a:pt x="4527362" y="1011111"/>
                </a:lnTo>
                <a:lnTo>
                  <a:pt x="0" y="1011111"/>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65" name="Google Shape;165;p11"/>
          <p:cNvSpPr/>
          <p:nvPr/>
        </p:nvSpPr>
        <p:spPr>
          <a:xfrm rot="10800000">
            <a:off x="6995782" y="261572"/>
            <a:ext cx="2263681" cy="505556"/>
          </a:xfrm>
          <a:custGeom>
            <a:rect b="b" l="l" r="r" t="t"/>
            <a:pathLst>
              <a:path extrusionOk="0" h="1011111" w="4527362">
                <a:moveTo>
                  <a:pt x="0" y="0"/>
                </a:moveTo>
                <a:lnTo>
                  <a:pt x="4527362" y="0"/>
                </a:lnTo>
                <a:lnTo>
                  <a:pt x="4527362" y="1011110"/>
                </a:lnTo>
                <a:lnTo>
                  <a:pt x="0" y="1011110"/>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416B"/>
        </a:solidFill>
      </p:bgPr>
    </p:bg>
    <p:spTree>
      <p:nvGrpSpPr>
        <p:cNvPr id="63" name="Shape 63"/>
        <p:cNvGrpSpPr/>
        <p:nvPr/>
      </p:nvGrpSpPr>
      <p:grpSpPr>
        <a:xfrm>
          <a:off x="0" y="0"/>
          <a:ext cx="0" cy="0"/>
          <a:chOff x="0" y="0"/>
          <a:chExt cx="0" cy="0"/>
        </a:xfrm>
      </p:grpSpPr>
      <p:pic>
        <p:nvPicPr>
          <p:cNvPr id="64" name="Google Shape;64;p2"/>
          <p:cNvPicPr preferRelativeResize="0"/>
          <p:nvPr/>
        </p:nvPicPr>
        <p:blipFill rotWithShape="1">
          <a:blip r:embed="rId3">
            <a:alphaModFix amt="80000"/>
          </a:blip>
          <a:srcRect b="0" l="0" r="0" t="0"/>
          <a:stretch/>
        </p:blipFill>
        <p:spPr>
          <a:xfrm>
            <a:off x="2128175" y="1797025"/>
            <a:ext cx="1220575" cy="865450"/>
          </a:xfrm>
          <a:prstGeom prst="rect">
            <a:avLst/>
          </a:prstGeom>
          <a:noFill/>
          <a:ln>
            <a:noFill/>
          </a:ln>
        </p:spPr>
      </p:pic>
      <p:sp>
        <p:nvSpPr>
          <p:cNvPr id="65" name="Google Shape;65;p2"/>
          <p:cNvSpPr txBox="1"/>
          <p:nvPr/>
        </p:nvSpPr>
        <p:spPr>
          <a:xfrm>
            <a:off x="254950" y="964425"/>
            <a:ext cx="2938500" cy="1016100"/>
          </a:xfrm>
          <a:prstGeom prst="rect">
            <a:avLst/>
          </a:prstGeom>
          <a:noFill/>
          <a:ln>
            <a:noFill/>
          </a:ln>
        </p:spPr>
        <p:txBody>
          <a:bodyPr anchorCtr="0" anchor="t" bIns="0" lIns="0" spcFirstLastPara="1" rIns="0" wrap="square" tIns="0">
            <a:spAutoFit/>
          </a:bodyPr>
          <a:lstStyle/>
          <a:p>
            <a:pPr indent="0" lvl="0" marL="0" marR="0" rtl="0" algn="just">
              <a:lnSpc>
                <a:spcPct val="150019"/>
              </a:lnSpc>
              <a:spcBef>
                <a:spcPts val="0"/>
              </a:spcBef>
              <a:spcAft>
                <a:spcPts val="0"/>
              </a:spcAft>
              <a:buClr>
                <a:srgbClr val="000000"/>
              </a:buClr>
              <a:buSzPts val="1200"/>
              <a:buFont typeface="Arial"/>
              <a:buNone/>
            </a:pPr>
            <a:r>
              <a:rPr b="0" i="0" lang="es" sz="1200" u="none" cap="none" strike="noStrike">
                <a:solidFill>
                  <a:schemeClr val="lt1"/>
                </a:solidFill>
                <a:latin typeface="Arial"/>
                <a:ea typeface="Arial"/>
                <a:cs typeface="Arial"/>
                <a:sym typeface="Arial"/>
              </a:rPr>
              <a:t>En la era digital de la música, una disquera se enfrenta a un desafío: promover a un nuevo artista de una manera estratégica, para garantizar el éxito en el mercado</a:t>
            </a:r>
            <a:endParaRPr b="0" i="0" sz="1200" u="none" cap="none" strike="noStrike">
              <a:solidFill>
                <a:schemeClr val="lt1"/>
              </a:solidFill>
              <a:latin typeface="Arial"/>
              <a:ea typeface="Arial"/>
              <a:cs typeface="Arial"/>
              <a:sym typeface="Arial"/>
            </a:endParaRPr>
          </a:p>
        </p:txBody>
      </p:sp>
      <p:sp>
        <p:nvSpPr>
          <p:cNvPr id="66" name="Google Shape;66;p2"/>
          <p:cNvSpPr txBox="1"/>
          <p:nvPr/>
        </p:nvSpPr>
        <p:spPr>
          <a:xfrm>
            <a:off x="2831660" y="206551"/>
            <a:ext cx="40038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4000"/>
              <a:buFont typeface="Arial"/>
              <a:buNone/>
            </a:pPr>
            <a:r>
              <a:rPr b="0" i="0" lang="es" sz="4000" u="none" cap="none" strike="noStrike">
                <a:solidFill>
                  <a:srgbClr val="FFFFFF"/>
                </a:solidFill>
                <a:latin typeface="Arial"/>
                <a:ea typeface="Arial"/>
                <a:cs typeface="Arial"/>
                <a:sym typeface="Arial"/>
              </a:rPr>
              <a:t>Introducción</a:t>
            </a:r>
            <a:endParaRPr b="0" i="0" sz="4000" u="none" cap="none" strike="noStrike">
              <a:solidFill>
                <a:srgbClr val="FFFFFF"/>
              </a:solidFill>
              <a:latin typeface="Arial"/>
              <a:ea typeface="Arial"/>
              <a:cs typeface="Arial"/>
              <a:sym typeface="Arial"/>
            </a:endParaRPr>
          </a:p>
        </p:txBody>
      </p:sp>
      <p:cxnSp>
        <p:nvCxnSpPr>
          <p:cNvPr id="67" name="Google Shape;67;p2"/>
          <p:cNvCxnSpPr/>
          <p:nvPr/>
        </p:nvCxnSpPr>
        <p:spPr>
          <a:xfrm>
            <a:off x="3238450" y="1219825"/>
            <a:ext cx="1118700" cy="101100"/>
          </a:xfrm>
          <a:prstGeom prst="straightConnector1">
            <a:avLst/>
          </a:prstGeom>
          <a:noFill/>
          <a:ln cap="flat" cmpd="sng" w="38100">
            <a:solidFill>
              <a:schemeClr val="lt2"/>
            </a:solidFill>
            <a:prstDash val="solid"/>
            <a:round/>
            <a:headEnd len="sm" w="sm" type="none"/>
            <a:tailEnd len="med" w="med" type="triangle"/>
          </a:ln>
        </p:spPr>
      </p:cxnSp>
      <p:sp>
        <p:nvSpPr>
          <p:cNvPr id="68" name="Google Shape;68;p2"/>
          <p:cNvSpPr txBox="1"/>
          <p:nvPr/>
        </p:nvSpPr>
        <p:spPr>
          <a:xfrm>
            <a:off x="4487700" y="964413"/>
            <a:ext cx="3524100" cy="1016100"/>
          </a:xfrm>
          <a:prstGeom prst="rect">
            <a:avLst/>
          </a:prstGeom>
          <a:noFill/>
          <a:ln>
            <a:noFill/>
          </a:ln>
        </p:spPr>
        <p:txBody>
          <a:bodyPr anchorCtr="0" anchor="t" bIns="0" lIns="0" spcFirstLastPara="1" rIns="0" wrap="square" tIns="0">
            <a:spAutoFit/>
          </a:bodyPr>
          <a:lstStyle/>
          <a:p>
            <a:pPr indent="0" lvl="0" marL="0" marR="0" rtl="0" algn="just">
              <a:lnSpc>
                <a:spcPct val="150019"/>
              </a:lnSpc>
              <a:spcBef>
                <a:spcPts val="0"/>
              </a:spcBef>
              <a:spcAft>
                <a:spcPts val="0"/>
              </a:spcAft>
              <a:buClr>
                <a:srgbClr val="000000"/>
              </a:buClr>
              <a:buSzPts val="1100"/>
              <a:buFont typeface="Arial"/>
              <a:buNone/>
            </a:pPr>
            <a:r>
              <a:rPr b="0" i="0" lang="es" sz="1200" u="none" cap="none" strike="noStrike">
                <a:solidFill>
                  <a:schemeClr val="lt1"/>
                </a:solidFill>
                <a:latin typeface="Arial"/>
                <a:ea typeface="Arial"/>
                <a:cs typeface="Arial"/>
                <a:sym typeface="Arial"/>
              </a:rPr>
              <a:t>Disponemos de un conjunto amplio de datos de Spotify que detalla las canciones más populares en un cierto periodo de tiempo, y se han formulado diversas hipótesis para su análisis.</a:t>
            </a:r>
            <a:endParaRPr b="0" i="0" sz="1200" u="none" cap="none" strike="noStrike">
              <a:solidFill>
                <a:schemeClr val="lt1"/>
              </a:solidFill>
              <a:latin typeface="Arial"/>
              <a:ea typeface="Arial"/>
              <a:cs typeface="Arial"/>
              <a:sym typeface="Arial"/>
            </a:endParaRPr>
          </a:p>
        </p:txBody>
      </p:sp>
      <p:pic>
        <p:nvPicPr>
          <p:cNvPr id="69" name="Google Shape;69;p2"/>
          <p:cNvPicPr preferRelativeResize="0"/>
          <p:nvPr/>
        </p:nvPicPr>
        <p:blipFill rotWithShape="1">
          <a:blip r:embed="rId4">
            <a:alphaModFix/>
          </a:blip>
          <a:srcRect b="0" l="0" r="0" t="0"/>
          <a:stretch/>
        </p:blipFill>
        <p:spPr>
          <a:xfrm>
            <a:off x="4176425" y="3813000"/>
            <a:ext cx="1502425" cy="1126819"/>
          </a:xfrm>
          <a:prstGeom prst="rect">
            <a:avLst/>
          </a:prstGeom>
          <a:noFill/>
          <a:ln>
            <a:noFill/>
          </a:ln>
        </p:spPr>
      </p:pic>
      <p:cxnSp>
        <p:nvCxnSpPr>
          <p:cNvPr id="70" name="Google Shape;70;p2"/>
          <p:cNvCxnSpPr/>
          <p:nvPr/>
        </p:nvCxnSpPr>
        <p:spPr>
          <a:xfrm flipH="1">
            <a:off x="6697325" y="2102550"/>
            <a:ext cx="680100" cy="531300"/>
          </a:xfrm>
          <a:prstGeom prst="straightConnector1">
            <a:avLst/>
          </a:prstGeom>
          <a:noFill/>
          <a:ln cap="flat" cmpd="sng" w="38100">
            <a:solidFill>
              <a:schemeClr val="lt2"/>
            </a:solidFill>
            <a:prstDash val="solid"/>
            <a:round/>
            <a:headEnd len="sm" w="sm" type="none"/>
            <a:tailEnd len="med" w="med" type="triangle"/>
          </a:ln>
        </p:spPr>
      </p:cxnSp>
      <p:sp>
        <p:nvSpPr>
          <p:cNvPr id="71" name="Google Shape;71;p2"/>
          <p:cNvSpPr txBox="1"/>
          <p:nvPr/>
        </p:nvSpPr>
        <p:spPr>
          <a:xfrm>
            <a:off x="3537125" y="2802925"/>
            <a:ext cx="3524100" cy="1293000"/>
          </a:xfrm>
          <a:prstGeom prst="rect">
            <a:avLst/>
          </a:prstGeom>
          <a:noFill/>
          <a:ln>
            <a:noFill/>
          </a:ln>
        </p:spPr>
        <p:txBody>
          <a:bodyPr anchorCtr="0" anchor="t" bIns="0" lIns="0" spcFirstLastPara="1" rIns="0" wrap="square" tIns="0">
            <a:spAutoFit/>
          </a:bodyPr>
          <a:lstStyle/>
          <a:p>
            <a:pPr indent="0" lvl="0" marL="0" marR="0" rtl="0" algn="just">
              <a:lnSpc>
                <a:spcPct val="150019"/>
              </a:lnSpc>
              <a:spcBef>
                <a:spcPts val="0"/>
              </a:spcBef>
              <a:spcAft>
                <a:spcPts val="0"/>
              </a:spcAft>
              <a:buClr>
                <a:srgbClr val="000000"/>
              </a:buClr>
              <a:buSzPts val="1200"/>
              <a:buFont typeface="Arial"/>
              <a:buNone/>
            </a:pPr>
            <a:r>
              <a:rPr b="0" i="0" lang="es" sz="1200" u="none" cap="none" strike="noStrike">
                <a:solidFill>
                  <a:schemeClr val="lt1"/>
                </a:solidFill>
                <a:latin typeface="Arial"/>
                <a:ea typeface="Arial"/>
                <a:cs typeface="Arial"/>
                <a:sym typeface="Arial"/>
              </a:rPr>
              <a:t>Utilizando herramientas analíticas, la disquera busca validar o refutar sus suposiciones, así como también descubrir patrones inesperados que podrían guiar a estrategias promocionales más efectivas</a:t>
            </a:r>
            <a:endParaRPr b="0" i="0" sz="700" u="none" cap="none" strike="noStrike">
              <a:solidFill>
                <a:schemeClr val="lt1"/>
              </a:solidFill>
              <a:latin typeface="Arial"/>
              <a:ea typeface="Arial"/>
              <a:cs typeface="Arial"/>
              <a:sym typeface="Arial"/>
            </a:endParaRPr>
          </a:p>
        </p:txBody>
      </p:sp>
      <p:sp>
        <p:nvSpPr>
          <p:cNvPr id="72" name="Google Shape;72;p2"/>
          <p:cNvSpPr/>
          <p:nvPr/>
        </p:nvSpPr>
        <p:spPr>
          <a:xfrm>
            <a:off x="6162197" y="2427575"/>
            <a:ext cx="2981815" cy="2715937"/>
          </a:xfrm>
          <a:custGeom>
            <a:rect b="b" l="l" r="r" t="t"/>
            <a:pathLst>
              <a:path extrusionOk="0" h="5431873" w="5963630">
                <a:moveTo>
                  <a:pt x="0" y="0"/>
                </a:moveTo>
                <a:lnTo>
                  <a:pt x="5963631" y="0"/>
                </a:lnTo>
                <a:lnTo>
                  <a:pt x="5963631" y="5431873"/>
                </a:lnTo>
                <a:lnTo>
                  <a:pt x="0" y="5431873"/>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pic>
        <p:nvPicPr>
          <p:cNvPr id="73" name="Google Shape;73;p2"/>
          <p:cNvPicPr preferRelativeResize="0"/>
          <p:nvPr/>
        </p:nvPicPr>
        <p:blipFill rotWithShape="1">
          <a:blip r:embed="rId6">
            <a:alphaModFix/>
          </a:blip>
          <a:srcRect b="0" l="0" r="0" t="0"/>
          <a:stretch/>
        </p:blipFill>
        <p:spPr>
          <a:xfrm>
            <a:off x="7594625" y="1730050"/>
            <a:ext cx="932425" cy="93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416B"/>
        </a:solidFill>
      </p:bgPr>
    </p:bg>
    <p:spTree>
      <p:nvGrpSpPr>
        <p:cNvPr id="77" name="Shape 77"/>
        <p:cNvGrpSpPr/>
        <p:nvPr/>
      </p:nvGrpSpPr>
      <p:grpSpPr>
        <a:xfrm>
          <a:off x="0" y="0"/>
          <a:ext cx="0" cy="0"/>
          <a:chOff x="0" y="0"/>
          <a:chExt cx="0" cy="0"/>
        </a:xfrm>
      </p:grpSpPr>
      <p:sp>
        <p:nvSpPr>
          <p:cNvPr id="78" name="Google Shape;78;p3"/>
          <p:cNvSpPr/>
          <p:nvPr/>
        </p:nvSpPr>
        <p:spPr>
          <a:xfrm>
            <a:off x="7376163" y="2690719"/>
            <a:ext cx="1863978" cy="2550482"/>
          </a:xfrm>
          <a:custGeom>
            <a:rect b="b" l="l" r="r" t="t"/>
            <a:pathLst>
              <a:path extrusionOk="0" h="5100964" w="3727955">
                <a:moveTo>
                  <a:pt x="0" y="0"/>
                </a:moveTo>
                <a:lnTo>
                  <a:pt x="3727955" y="0"/>
                </a:lnTo>
                <a:lnTo>
                  <a:pt x="3727955" y="5100965"/>
                </a:lnTo>
                <a:lnTo>
                  <a:pt x="0" y="5100965"/>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79" name="Google Shape;79;p3"/>
          <p:cNvSpPr/>
          <p:nvPr/>
        </p:nvSpPr>
        <p:spPr>
          <a:xfrm>
            <a:off x="-116591" y="-97302"/>
            <a:ext cx="1782048" cy="1492465"/>
          </a:xfrm>
          <a:custGeom>
            <a:rect b="b" l="l" r="r" t="t"/>
            <a:pathLst>
              <a:path extrusionOk="0" h="2984930" w="3564095">
                <a:moveTo>
                  <a:pt x="0" y="0"/>
                </a:moveTo>
                <a:lnTo>
                  <a:pt x="3564095" y="0"/>
                </a:lnTo>
                <a:lnTo>
                  <a:pt x="3564095" y="2984930"/>
                </a:lnTo>
                <a:lnTo>
                  <a:pt x="0" y="2984930"/>
                </a:lnTo>
                <a:lnTo>
                  <a:pt x="0" y="0"/>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80" name="Google Shape;80;p3"/>
          <p:cNvSpPr txBox="1"/>
          <p:nvPr/>
        </p:nvSpPr>
        <p:spPr>
          <a:xfrm>
            <a:off x="1665456" y="264606"/>
            <a:ext cx="8126400" cy="554100"/>
          </a:xfrm>
          <a:prstGeom prst="rect">
            <a:avLst/>
          </a:prstGeom>
          <a:noFill/>
          <a:ln>
            <a:noFill/>
          </a:ln>
        </p:spPr>
        <p:txBody>
          <a:bodyPr anchorCtr="0" anchor="t" bIns="0" lIns="0" spcFirstLastPara="1" rIns="0" wrap="square" tIns="0">
            <a:spAutoFit/>
          </a:bodyPr>
          <a:lstStyle/>
          <a:p>
            <a:pPr indent="0" lvl="0" marL="0" marR="0" rtl="0" algn="l">
              <a:lnSpc>
                <a:spcPct val="133333"/>
              </a:lnSpc>
              <a:spcBef>
                <a:spcPts val="0"/>
              </a:spcBef>
              <a:spcAft>
                <a:spcPts val="0"/>
              </a:spcAft>
              <a:buClr>
                <a:srgbClr val="000000"/>
              </a:buClr>
              <a:buSzPts val="3600"/>
              <a:buFont typeface="Arial"/>
              <a:buNone/>
            </a:pPr>
            <a:r>
              <a:rPr b="0" i="0" lang="es" sz="3600" u="none" cap="none" strike="noStrike">
                <a:solidFill>
                  <a:srgbClr val="FFFFFF"/>
                </a:solidFill>
                <a:latin typeface="Arial"/>
                <a:ea typeface="Arial"/>
                <a:cs typeface="Arial"/>
                <a:sym typeface="Arial"/>
              </a:rPr>
              <a:t>Datos generales y objetivos.</a:t>
            </a:r>
            <a:endParaRPr b="0" i="0" sz="700" u="none" cap="none" strike="noStrike">
              <a:solidFill>
                <a:srgbClr val="000000"/>
              </a:solidFill>
              <a:latin typeface="Arial"/>
              <a:ea typeface="Arial"/>
              <a:cs typeface="Arial"/>
              <a:sym typeface="Arial"/>
            </a:endParaRPr>
          </a:p>
        </p:txBody>
      </p:sp>
      <p:sp>
        <p:nvSpPr>
          <p:cNvPr id="81" name="Google Shape;81;p3"/>
          <p:cNvSpPr/>
          <p:nvPr/>
        </p:nvSpPr>
        <p:spPr>
          <a:xfrm rot="10800000">
            <a:off x="-211731" y="4387695"/>
            <a:ext cx="2263681" cy="505556"/>
          </a:xfrm>
          <a:custGeom>
            <a:rect b="b" l="l" r="r" t="t"/>
            <a:pathLst>
              <a:path extrusionOk="0" h="1011111" w="4527362">
                <a:moveTo>
                  <a:pt x="0" y="0"/>
                </a:moveTo>
                <a:lnTo>
                  <a:pt x="4527362" y="0"/>
                </a:lnTo>
                <a:lnTo>
                  <a:pt x="4527362" y="1011111"/>
                </a:lnTo>
                <a:lnTo>
                  <a:pt x="0" y="1011111"/>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82" name="Google Shape;82;p3"/>
          <p:cNvSpPr/>
          <p:nvPr/>
        </p:nvSpPr>
        <p:spPr>
          <a:xfrm rot="10800000">
            <a:off x="7086600" y="-350079"/>
            <a:ext cx="2263681" cy="505556"/>
          </a:xfrm>
          <a:custGeom>
            <a:rect b="b" l="l" r="r" t="t"/>
            <a:pathLst>
              <a:path extrusionOk="0" h="1011111" w="4527362">
                <a:moveTo>
                  <a:pt x="0" y="0"/>
                </a:moveTo>
                <a:lnTo>
                  <a:pt x="4527362" y="0"/>
                </a:lnTo>
                <a:lnTo>
                  <a:pt x="4527362" y="1011110"/>
                </a:lnTo>
                <a:lnTo>
                  <a:pt x="0" y="1011110"/>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83" name="Google Shape;83;p3"/>
          <p:cNvSpPr txBox="1"/>
          <p:nvPr/>
        </p:nvSpPr>
        <p:spPr>
          <a:xfrm>
            <a:off x="990600" y="1139786"/>
            <a:ext cx="8001000" cy="500400"/>
          </a:xfrm>
          <a:prstGeom prst="rect">
            <a:avLst/>
          </a:prstGeom>
          <a:noFill/>
          <a:ln>
            <a:noFill/>
          </a:ln>
        </p:spPr>
        <p:txBody>
          <a:bodyPr anchorCtr="0" anchor="t" bIns="0" lIns="0" spcFirstLastPara="1" rIns="0" wrap="square" tIns="0">
            <a:spAutoFit/>
          </a:bodyPr>
          <a:lstStyle/>
          <a:p>
            <a:pPr indent="0" lvl="0" marL="0" marR="0" rtl="0" algn="l">
              <a:lnSpc>
                <a:spcPct val="150019"/>
              </a:lnSpc>
              <a:spcBef>
                <a:spcPts val="0"/>
              </a:spcBef>
              <a:spcAft>
                <a:spcPts val="0"/>
              </a:spcAft>
              <a:buClr>
                <a:srgbClr val="000000"/>
              </a:buClr>
              <a:buSzPts val="1300"/>
              <a:buFont typeface="Arial"/>
              <a:buNone/>
            </a:pPr>
            <a:r>
              <a:rPr b="0" i="0" lang="es" sz="1300" u="none" cap="none" strike="noStrike">
                <a:solidFill>
                  <a:srgbClr val="FFFFFF"/>
                </a:solidFill>
                <a:latin typeface="Arial"/>
                <a:ea typeface="Arial"/>
                <a:cs typeface="Arial"/>
                <a:sym typeface="Arial"/>
              </a:rPr>
              <a:t>El análisis se realizó con un conjunto de datos integral y extenso, predominantemente provenientes de la plataforma líder Spotify, así como de sus competidores de mayor relevancia.</a:t>
            </a:r>
            <a:endParaRPr b="0" i="0" sz="700" u="none" cap="none" strike="noStrike">
              <a:solidFill>
                <a:srgbClr val="000000"/>
              </a:solidFill>
              <a:latin typeface="Arial"/>
              <a:ea typeface="Arial"/>
              <a:cs typeface="Arial"/>
              <a:sym typeface="Arial"/>
            </a:endParaRPr>
          </a:p>
        </p:txBody>
      </p:sp>
      <p:sp>
        <p:nvSpPr>
          <p:cNvPr id="84" name="Google Shape;84;p3"/>
          <p:cNvSpPr txBox="1"/>
          <p:nvPr/>
        </p:nvSpPr>
        <p:spPr>
          <a:xfrm>
            <a:off x="1049756" y="1851446"/>
            <a:ext cx="2263800" cy="415500"/>
          </a:xfrm>
          <a:prstGeom prst="rect">
            <a:avLst/>
          </a:prstGeom>
          <a:noFill/>
          <a:ln>
            <a:noFill/>
          </a:ln>
        </p:spPr>
        <p:txBody>
          <a:bodyPr anchorCtr="0" anchor="t" bIns="22850" lIns="45725" spcFirstLastPara="1" rIns="45725" wrap="square" tIns="22850">
            <a:spAutoFit/>
          </a:bodyPr>
          <a:lstStyle/>
          <a:p>
            <a:pPr indent="-177800" lvl="0" marL="177800" marR="0" rtl="0" algn="l">
              <a:lnSpc>
                <a:spcPct val="100000"/>
              </a:lnSpc>
              <a:spcBef>
                <a:spcPts val="0"/>
              </a:spcBef>
              <a:spcAft>
                <a:spcPts val="0"/>
              </a:spcAft>
              <a:buClr>
                <a:srgbClr val="FFFFFF"/>
              </a:buClr>
              <a:buSzPts val="1200"/>
              <a:buFont typeface="Arial"/>
              <a:buChar char="•"/>
            </a:pPr>
            <a:r>
              <a:rPr b="1" i="0" lang="es" sz="1200" u="none" cap="none" strike="noStrike">
                <a:solidFill>
                  <a:srgbClr val="FFFFFF"/>
                </a:solidFill>
                <a:latin typeface="Arial"/>
                <a:ea typeface="Arial"/>
                <a:cs typeface="Arial"/>
                <a:sym typeface="Arial"/>
              </a:rPr>
              <a:t>Total Canciones: </a:t>
            </a:r>
            <a:r>
              <a:rPr b="0" i="1" lang="es" sz="1200" u="none" cap="none" strike="noStrike">
                <a:solidFill>
                  <a:srgbClr val="FFFFFF"/>
                </a:solidFill>
                <a:latin typeface="Arial"/>
                <a:ea typeface="Arial"/>
                <a:cs typeface="Arial"/>
                <a:sym typeface="Arial"/>
              </a:rPr>
              <a:t>943</a:t>
            </a:r>
            <a:endParaRPr b="0" i="0" sz="700" u="none" cap="none" strike="noStrike">
              <a:solidFill>
                <a:srgbClr val="000000"/>
              </a:solidFill>
              <a:latin typeface="Arial"/>
              <a:ea typeface="Arial"/>
              <a:cs typeface="Arial"/>
              <a:sym typeface="Arial"/>
            </a:endParaRPr>
          </a:p>
          <a:p>
            <a:pPr indent="-177800" lvl="0" marL="177800" marR="0" rtl="0" algn="l">
              <a:lnSpc>
                <a:spcPct val="100000"/>
              </a:lnSpc>
              <a:spcBef>
                <a:spcPts val="0"/>
              </a:spcBef>
              <a:spcAft>
                <a:spcPts val="0"/>
              </a:spcAft>
              <a:buClr>
                <a:srgbClr val="FFFFFF"/>
              </a:buClr>
              <a:buSzPts val="1200"/>
              <a:buFont typeface="Arial"/>
              <a:buChar char="•"/>
            </a:pPr>
            <a:r>
              <a:rPr b="1" i="0" lang="es" sz="1200" u="none" cap="none" strike="noStrike">
                <a:solidFill>
                  <a:srgbClr val="FFFFFF"/>
                </a:solidFill>
                <a:latin typeface="Arial"/>
                <a:ea typeface="Arial"/>
                <a:cs typeface="Arial"/>
                <a:sym typeface="Arial"/>
              </a:rPr>
              <a:t>Total Artistas</a:t>
            </a:r>
            <a:r>
              <a:rPr b="0" i="0" lang="es" sz="1200" u="none" cap="none" strike="noStrike">
                <a:solidFill>
                  <a:srgbClr val="FFFFFF"/>
                </a:solidFill>
                <a:latin typeface="Arial"/>
                <a:ea typeface="Arial"/>
                <a:cs typeface="Arial"/>
                <a:sym typeface="Arial"/>
              </a:rPr>
              <a:t>:</a:t>
            </a:r>
            <a:r>
              <a:rPr b="1" i="0" lang="es" sz="1200" u="none" cap="none" strike="noStrike">
                <a:solidFill>
                  <a:srgbClr val="FFFFFF"/>
                </a:solidFill>
                <a:latin typeface="Arial"/>
                <a:ea typeface="Arial"/>
                <a:cs typeface="Arial"/>
                <a:sym typeface="Arial"/>
              </a:rPr>
              <a:t> </a:t>
            </a:r>
            <a:r>
              <a:rPr b="0" i="1" lang="es" sz="1200" u="none" cap="none" strike="noStrike">
                <a:solidFill>
                  <a:srgbClr val="FFFFFF"/>
                </a:solidFill>
                <a:latin typeface="Arial"/>
                <a:ea typeface="Arial"/>
                <a:cs typeface="Arial"/>
                <a:sym typeface="Arial"/>
              </a:rPr>
              <a:t>641</a:t>
            </a:r>
            <a:endParaRPr b="0" i="1" sz="1200" u="none" cap="none" strike="noStrike">
              <a:solidFill>
                <a:schemeClr val="dk1"/>
              </a:solidFill>
              <a:latin typeface="Calibri"/>
              <a:ea typeface="Calibri"/>
              <a:cs typeface="Calibri"/>
              <a:sym typeface="Calibri"/>
            </a:endParaRPr>
          </a:p>
        </p:txBody>
      </p:sp>
      <p:sp>
        <p:nvSpPr>
          <p:cNvPr id="85" name="Google Shape;85;p3"/>
          <p:cNvSpPr txBox="1"/>
          <p:nvPr/>
        </p:nvSpPr>
        <p:spPr>
          <a:xfrm>
            <a:off x="3566882" y="1851446"/>
            <a:ext cx="2263800" cy="415500"/>
          </a:xfrm>
          <a:prstGeom prst="rect">
            <a:avLst/>
          </a:prstGeom>
          <a:noFill/>
          <a:ln>
            <a:noFill/>
          </a:ln>
        </p:spPr>
        <p:txBody>
          <a:bodyPr anchorCtr="0" anchor="t" bIns="22850" lIns="45725" spcFirstLastPara="1" rIns="45725" wrap="square" tIns="22850">
            <a:spAutoFit/>
          </a:bodyPr>
          <a:lstStyle/>
          <a:p>
            <a:pPr indent="-177800" lvl="0" marL="177800" marR="0" rtl="0" algn="l">
              <a:lnSpc>
                <a:spcPct val="100000"/>
              </a:lnSpc>
              <a:spcBef>
                <a:spcPts val="0"/>
              </a:spcBef>
              <a:spcAft>
                <a:spcPts val="0"/>
              </a:spcAft>
              <a:buClr>
                <a:srgbClr val="FFFFFF"/>
              </a:buClr>
              <a:buSzPts val="1200"/>
              <a:buFont typeface="Arial"/>
              <a:buChar char="•"/>
            </a:pPr>
            <a:r>
              <a:rPr b="1" i="0" lang="es" sz="1200" u="none" cap="none" strike="noStrike">
                <a:solidFill>
                  <a:srgbClr val="FFFFFF"/>
                </a:solidFill>
                <a:latin typeface="Arial"/>
                <a:ea typeface="Arial"/>
                <a:cs typeface="Arial"/>
                <a:sym typeface="Arial"/>
              </a:rPr>
              <a:t>Total Streams: </a:t>
            </a:r>
            <a:r>
              <a:rPr b="0" i="1" lang="es" sz="1200" u="none" cap="none" strike="noStrike">
                <a:solidFill>
                  <a:srgbClr val="FFFFFF"/>
                </a:solidFill>
                <a:latin typeface="Arial"/>
                <a:ea typeface="Arial"/>
                <a:cs typeface="Arial"/>
                <a:sym typeface="Arial"/>
              </a:rPr>
              <a:t>485 Bn</a:t>
            </a:r>
            <a:endParaRPr b="0" i="0" sz="700" u="none" cap="none" strike="noStrike">
              <a:solidFill>
                <a:srgbClr val="000000"/>
              </a:solidFill>
              <a:latin typeface="Arial"/>
              <a:ea typeface="Arial"/>
              <a:cs typeface="Arial"/>
              <a:sym typeface="Arial"/>
            </a:endParaRPr>
          </a:p>
          <a:p>
            <a:pPr indent="-177800" lvl="0" marL="177800" marR="0" rtl="0" algn="l">
              <a:lnSpc>
                <a:spcPct val="100000"/>
              </a:lnSpc>
              <a:spcBef>
                <a:spcPts val="0"/>
              </a:spcBef>
              <a:spcAft>
                <a:spcPts val="0"/>
              </a:spcAft>
              <a:buClr>
                <a:srgbClr val="FFFFFF"/>
              </a:buClr>
              <a:buSzPts val="1200"/>
              <a:buFont typeface="Arial"/>
              <a:buChar char="•"/>
            </a:pPr>
            <a:r>
              <a:rPr b="1" i="0" lang="es" sz="1200" u="none" cap="none" strike="noStrike">
                <a:solidFill>
                  <a:srgbClr val="FFFFFF"/>
                </a:solidFill>
                <a:latin typeface="Arial"/>
                <a:ea typeface="Arial"/>
                <a:cs typeface="Arial"/>
                <a:sym typeface="Arial"/>
              </a:rPr>
              <a:t>Total Playlists</a:t>
            </a:r>
            <a:r>
              <a:rPr b="0" i="0" lang="es" sz="1200" u="none" cap="none" strike="noStrike">
                <a:solidFill>
                  <a:srgbClr val="FFFFFF"/>
                </a:solidFill>
                <a:latin typeface="Arial"/>
                <a:ea typeface="Arial"/>
                <a:cs typeface="Arial"/>
                <a:sym typeface="Arial"/>
              </a:rPr>
              <a:t>:</a:t>
            </a:r>
            <a:r>
              <a:rPr b="1" i="0" lang="es" sz="1200" u="none" cap="none" strike="noStrike">
                <a:solidFill>
                  <a:srgbClr val="FFFFFF"/>
                </a:solidFill>
                <a:latin typeface="Arial"/>
                <a:ea typeface="Arial"/>
                <a:cs typeface="Arial"/>
                <a:sym typeface="Arial"/>
              </a:rPr>
              <a:t> </a:t>
            </a:r>
            <a:r>
              <a:rPr b="0" i="1" lang="es" sz="1200" u="none" cap="none" strike="noStrike">
                <a:solidFill>
                  <a:srgbClr val="FFFFFF"/>
                </a:solidFill>
                <a:latin typeface="Arial"/>
                <a:ea typeface="Arial"/>
                <a:cs typeface="Arial"/>
                <a:sym typeface="Arial"/>
              </a:rPr>
              <a:t>5 M</a:t>
            </a:r>
            <a:endParaRPr b="0" i="1" sz="1200" u="none" cap="none" strike="noStrike">
              <a:solidFill>
                <a:schemeClr val="dk1"/>
              </a:solidFill>
              <a:latin typeface="Calibri"/>
              <a:ea typeface="Calibri"/>
              <a:cs typeface="Calibri"/>
              <a:sym typeface="Calibri"/>
            </a:endParaRPr>
          </a:p>
        </p:txBody>
      </p:sp>
      <p:sp>
        <p:nvSpPr>
          <p:cNvPr id="86" name="Google Shape;86;p3"/>
          <p:cNvSpPr txBox="1"/>
          <p:nvPr/>
        </p:nvSpPr>
        <p:spPr>
          <a:xfrm>
            <a:off x="419100" y="2616531"/>
            <a:ext cx="8001000" cy="1701000"/>
          </a:xfrm>
          <a:prstGeom prst="rect">
            <a:avLst/>
          </a:prstGeom>
          <a:noFill/>
          <a:ln>
            <a:noFill/>
          </a:ln>
        </p:spPr>
        <p:txBody>
          <a:bodyPr anchorCtr="0" anchor="t" bIns="0" lIns="0" spcFirstLastPara="1" rIns="0" wrap="square" tIns="0">
            <a:spAutoFit/>
          </a:bodyPr>
          <a:lstStyle/>
          <a:p>
            <a:pPr indent="0" lvl="0" marL="0" marR="0" rtl="0" algn="l">
              <a:lnSpc>
                <a:spcPct val="150019"/>
              </a:lnSpc>
              <a:spcBef>
                <a:spcPts val="0"/>
              </a:spcBef>
              <a:spcAft>
                <a:spcPts val="0"/>
              </a:spcAft>
              <a:buClr>
                <a:srgbClr val="000000"/>
              </a:buClr>
              <a:buSzPts val="1300"/>
              <a:buFont typeface="Arial"/>
              <a:buNone/>
            </a:pPr>
            <a:r>
              <a:rPr b="0" i="0" lang="es" sz="1300" u="none" cap="none" strike="noStrike">
                <a:solidFill>
                  <a:srgbClr val="FFFFFF"/>
                </a:solidFill>
                <a:latin typeface="Arial"/>
                <a:ea typeface="Arial"/>
                <a:cs typeface="Arial"/>
                <a:sym typeface="Arial"/>
              </a:rPr>
              <a:t>En el análisis de este conjunto de datos, nuestros </a:t>
            </a:r>
            <a:r>
              <a:rPr b="0" i="0" lang="es" sz="1300" u="sng" cap="none" strike="noStrike">
                <a:solidFill>
                  <a:srgbClr val="FFFFFF"/>
                </a:solidFill>
                <a:latin typeface="Arial"/>
                <a:ea typeface="Arial"/>
                <a:cs typeface="Arial"/>
                <a:sym typeface="Arial"/>
              </a:rPr>
              <a:t>objetivos</a:t>
            </a:r>
            <a:r>
              <a:rPr b="0" i="0" lang="es" sz="1300" u="none" cap="none" strike="noStrike">
                <a:solidFill>
                  <a:srgbClr val="FFFFFF"/>
                </a:solidFill>
                <a:latin typeface="Arial"/>
                <a:ea typeface="Arial"/>
                <a:cs typeface="Arial"/>
                <a:sym typeface="Arial"/>
              </a:rPr>
              <a:t> son:</a:t>
            </a:r>
            <a:endParaRPr b="0" i="0" sz="700" u="none" cap="none" strike="noStrike">
              <a:solidFill>
                <a:srgbClr val="000000"/>
              </a:solidFill>
              <a:latin typeface="Arial"/>
              <a:ea typeface="Arial"/>
              <a:cs typeface="Arial"/>
              <a:sym typeface="Arial"/>
            </a:endParaRPr>
          </a:p>
          <a:p>
            <a:pPr indent="0" lvl="0" marL="0" marR="0" rtl="0" algn="l">
              <a:lnSpc>
                <a:spcPct val="150019"/>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222250" lvl="0" marL="228600" marR="0" rtl="0" algn="l">
              <a:lnSpc>
                <a:spcPct val="150019"/>
              </a:lnSpc>
              <a:spcBef>
                <a:spcPts val="0"/>
              </a:spcBef>
              <a:spcAft>
                <a:spcPts val="0"/>
              </a:spcAft>
              <a:buClr>
                <a:srgbClr val="FFFFFF"/>
              </a:buClr>
              <a:buSzPts val="1300"/>
              <a:buFont typeface="Noto Sans Symbols"/>
              <a:buChar char="⮚"/>
            </a:pPr>
            <a:r>
              <a:rPr b="0" i="0" lang="es" sz="1300" u="none" cap="none" strike="noStrike">
                <a:solidFill>
                  <a:srgbClr val="FFFFFF"/>
                </a:solidFill>
                <a:latin typeface="Arial"/>
                <a:ea typeface="Arial"/>
                <a:cs typeface="Arial"/>
                <a:sym typeface="Arial"/>
              </a:rPr>
              <a:t>Comprender los factores que impulsan la popularidad de las canciones.</a:t>
            </a:r>
            <a:endParaRPr b="0" i="0" sz="700" u="none" cap="none" strike="noStrike">
              <a:solidFill>
                <a:srgbClr val="000000"/>
              </a:solidFill>
              <a:latin typeface="Arial"/>
              <a:ea typeface="Arial"/>
              <a:cs typeface="Arial"/>
              <a:sym typeface="Arial"/>
            </a:endParaRPr>
          </a:p>
          <a:p>
            <a:pPr indent="-222250" lvl="0" marL="228600" marR="0" rtl="0" algn="l">
              <a:lnSpc>
                <a:spcPct val="150019"/>
              </a:lnSpc>
              <a:spcBef>
                <a:spcPts val="0"/>
              </a:spcBef>
              <a:spcAft>
                <a:spcPts val="0"/>
              </a:spcAft>
              <a:buClr>
                <a:srgbClr val="FFFFFF"/>
              </a:buClr>
              <a:buSzPts val="1300"/>
              <a:buFont typeface="Noto Sans Symbols"/>
              <a:buChar char="⮚"/>
            </a:pPr>
            <a:r>
              <a:rPr b="0" i="0" lang="es" sz="1300" u="none" cap="none" strike="noStrike">
                <a:solidFill>
                  <a:srgbClr val="FFFFFF"/>
                </a:solidFill>
                <a:latin typeface="Arial"/>
                <a:ea typeface="Arial"/>
                <a:cs typeface="Arial"/>
                <a:sym typeface="Arial"/>
              </a:rPr>
              <a:t>Comprender las estrategias que llevan al éxito.</a:t>
            </a:r>
            <a:endParaRPr b="0" i="0" sz="700" u="none" cap="none" strike="noStrike">
              <a:solidFill>
                <a:srgbClr val="000000"/>
              </a:solidFill>
              <a:latin typeface="Arial"/>
              <a:ea typeface="Arial"/>
              <a:cs typeface="Arial"/>
              <a:sym typeface="Arial"/>
            </a:endParaRPr>
          </a:p>
          <a:p>
            <a:pPr indent="-222250" lvl="0" marL="228600" marR="0" rtl="0" algn="l">
              <a:lnSpc>
                <a:spcPct val="150019"/>
              </a:lnSpc>
              <a:spcBef>
                <a:spcPts val="0"/>
              </a:spcBef>
              <a:spcAft>
                <a:spcPts val="0"/>
              </a:spcAft>
              <a:buClr>
                <a:srgbClr val="FFFFFF"/>
              </a:buClr>
              <a:buSzPts val="1300"/>
              <a:buFont typeface="Noto Sans Symbols"/>
              <a:buChar char="⮚"/>
            </a:pPr>
            <a:r>
              <a:rPr b="0" i="0" lang="es" sz="1300" u="none" cap="none" strike="noStrike">
                <a:solidFill>
                  <a:srgbClr val="FFFFFF"/>
                </a:solidFill>
                <a:latin typeface="Arial"/>
                <a:ea typeface="Arial"/>
                <a:cs typeface="Arial"/>
                <a:sym typeface="Arial"/>
              </a:rPr>
              <a:t>Descubrir patrones.</a:t>
            </a:r>
            <a:br>
              <a:rPr b="0" i="0" lang="es" sz="1300" u="none" cap="none" strike="noStrike">
                <a:solidFill>
                  <a:srgbClr val="FFFFFF"/>
                </a:solidFill>
                <a:latin typeface="Arial"/>
                <a:ea typeface="Arial"/>
                <a:cs typeface="Arial"/>
                <a:sym typeface="Arial"/>
              </a:rPr>
            </a:br>
            <a:endParaRPr b="0" i="0" sz="1300" u="none" cap="none" strike="noStrike">
              <a:solidFill>
                <a:srgbClr val="FFFFFF"/>
              </a:solidFill>
              <a:latin typeface="Arial"/>
              <a:ea typeface="Arial"/>
              <a:cs typeface="Arial"/>
              <a:sym typeface="Arial"/>
            </a:endParaRPr>
          </a:p>
        </p:txBody>
      </p:sp>
      <p:sp>
        <p:nvSpPr>
          <p:cNvPr id="87" name="Google Shape;87;p3"/>
          <p:cNvSpPr txBox="1"/>
          <p:nvPr/>
        </p:nvSpPr>
        <p:spPr>
          <a:xfrm>
            <a:off x="6084010" y="1868800"/>
            <a:ext cx="2374200" cy="415500"/>
          </a:xfrm>
          <a:prstGeom prst="rect">
            <a:avLst/>
          </a:prstGeom>
          <a:noFill/>
          <a:ln>
            <a:noFill/>
          </a:ln>
        </p:spPr>
        <p:txBody>
          <a:bodyPr anchorCtr="0" anchor="t" bIns="22850" lIns="45725" spcFirstLastPara="1" rIns="45725" wrap="square" tIns="22850">
            <a:spAutoFit/>
          </a:bodyPr>
          <a:lstStyle/>
          <a:p>
            <a:pPr indent="-177800" lvl="0" marL="177800" marR="0" rtl="0" algn="l">
              <a:lnSpc>
                <a:spcPct val="100000"/>
              </a:lnSpc>
              <a:spcBef>
                <a:spcPts val="0"/>
              </a:spcBef>
              <a:spcAft>
                <a:spcPts val="0"/>
              </a:spcAft>
              <a:buClr>
                <a:srgbClr val="FFFFFF"/>
              </a:buClr>
              <a:buSzPts val="1200"/>
              <a:buFont typeface="Arial"/>
              <a:buChar char="•"/>
            </a:pPr>
            <a:r>
              <a:rPr b="1" i="0" lang="es" sz="1200" u="none" cap="none" strike="noStrike">
                <a:solidFill>
                  <a:srgbClr val="FFFFFF"/>
                </a:solidFill>
                <a:latin typeface="Arial"/>
                <a:ea typeface="Arial"/>
                <a:cs typeface="Arial"/>
                <a:sym typeface="Arial"/>
              </a:rPr>
              <a:t>Características musicales: </a:t>
            </a:r>
            <a:r>
              <a:rPr b="0" i="1" lang="es" sz="1200" u="none" cap="none" strike="noStrike">
                <a:solidFill>
                  <a:srgbClr val="FFFFFF"/>
                </a:solidFill>
                <a:latin typeface="Arial"/>
                <a:ea typeface="Arial"/>
                <a:cs typeface="Arial"/>
                <a:sym typeface="Arial"/>
              </a:rPr>
              <a:t>6</a:t>
            </a:r>
            <a:endParaRPr b="0" i="0" sz="700" u="none" cap="none" strike="noStrike">
              <a:solidFill>
                <a:srgbClr val="000000"/>
              </a:solidFill>
              <a:latin typeface="Arial"/>
              <a:ea typeface="Arial"/>
              <a:cs typeface="Arial"/>
              <a:sym typeface="Arial"/>
            </a:endParaRPr>
          </a:p>
          <a:p>
            <a:pPr indent="-177800" lvl="0" marL="177800" marR="0" rtl="0" algn="l">
              <a:lnSpc>
                <a:spcPct val="100000"/>
              </a:lnSpc>
              <a:spcBef>
                <a:spcPts val="0"/>
              </a:spcBef>
              <a:spcAft>
                <a:spcPts val="0"/>
              </a:spcAft>
              <a:buClr>
                <a:srgbClr val="FFFFFF"/>
              </a:buClr>
              <a:buSzPts val="1200"/>
              <a:buFont typeface="Arial"/>
              <a:buChar char="•"/>
            </a:pPr>
            <a:r>
              <a:rPr b="1" i="0" lang="es" sz="1200" u="none" cap="none" strike="noStrike">
                <a:solidFill>
                  <a:srgbClr val="FFFFFF"/>
                </a:solidFill>
                <a:latin typeface="Arial"/>
                <a:ea typeface="Arial"/>
                <a:cs typeface="Arial"/>
                <a:sym typeface="Arial"/>
              </a:rPr>
              <a:t>Rango tiempo</a:t>
            </a:r>
            <a:r>
              <a:rPr b="0" i="0" lang="es" sz="1200" u="none" cap="none" strike="noStrike">
                <a:solidFill>
                  <a:srgbClr val="FFFFFF"/>
                </a:solidFill>
                <a:latin typeface="Arial"/>
                <a:ea typeface="Arial"/>
                <a:cs typeface="Arial"/>
                <a:sym typeface="Arial"/>
              </a:rPr>
              <a:t>:</a:t>
            </a:r>
            <a:r>
              <a:rPr b="1" i="0" lang="es" sz="1200" u="none" cap="none" strike="noStrike">
                <a:solidFill>
                  <a:srgbClr val="FFFFFF"/>
                </a:solidFill>
                <a:latin typeface="Arial"/>
                <a:ea typeface="Arial"/>
                <a:cs typeface="Arial"/>
                <a:sym typeface="Arial"/>
              </a:rPr>
              <a:t> </a:t>
            </a:r>
            <a:r>
              <a:rPr b="0" i="1" lang="es" sz="1200" u="none" cap="none" strike="noStrike">
                <a:solidFill>
                  <a:srgbClr val="FFFFFF"/>
                </a:solidFill>
                <a:latin typeface="Arial"/>
                <a:ea typeface="Arial"/>
                <a:cs typeface="Arial"/>
                <a:sym typeface="Arial"/>
              </a:rPr>
              <a:t>1930 - 2023</a:t>
            </a:r>
            <a:endParaRPr b="0" i="1" sz="1200" u="none" cap="none" strike="noStrike">
              <a:solidFill>
                <a:schemeClr val="dk1"/>
              </a:solidFill>
              <a:latin typeface="Calibri"/>
              <a:ea typeface="Calibri"/>
              <a:cs typeface="Calibri"/>
              <a:sym typeface="Calibri"/>
            </a:endParaRPr>
          </a:p>
        </p:txBody>
      </p:sp>
      <p:pic>
        <p:nvPicPr>
          <p:cNvPr descr="Hands typing on a keyboard&#10;&#10;Description automatically generated" id="88" name="Google Shape;88;p3"/>
          <p:cNvPicPr preferRelativeResize="0"/>
          <p:nvPr/>
        </p:nvPicPr>
        <p:blipFill rotWithShape="1">
          <a:blip r:embed="rId6">
            <a:alphaModFix/>
          </a:blip>
          <a:srcRect b="11036" l="18286" r="27562" t="10574"/>
          <a:stretch/>
        </p:blipFill>
        <p:spPr>
          <a:xfrm>
            <a:off x="6066922" y="2495550"/>
            <a:ext cx="3153277" cy="2571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416B"/>
        </a:solidFill>
      </p:bgPr>
    </p:bg>
    <p:spTree>
      <p:nvGrpSpPr>
        <p:cNvPr id="92" name="Shape 92"/>
        <p:cNvGrpSpPr/>
        <p:nvPr/>
      </p:nvGrpSpPr>
      <p:grpSpPr>
        <a:xfrm>
          <a:off x="0" y="0"/>
          <a:ext cx="0" cy="0"/>
          <a:chOff x="0" y="0"/>
          <a:chExt cx="0" cy="0"/>
        </a:xfrm>
      </p:grpSpPr>
      <p:sp>
        <p:nvSpPr>
          <p:cNvPr id="93" name="Google Shape;93;p4"/>
          <p:cNvSpPr/>
          <p:nvPr/>
        </p:nvSpPr>
        <p:spPr>
          <a:xfrm rot="10800000">
            <a:off x="7373056" y="4376373"/>
            <a:ext cx="2263681" cy="505556"/>
          </a:xfrm>
          <a:custGeom>
            <a:rect b="b" l="l" r="r" t="t"/>
            <a:pathLst>
              <a:path extrusionOk="0" h="1011111" w="4527362">
                <a:moveTo>
                  <a:pt x="0" y="0"/>
                </a:moveTo>
                <a:lnTo>
                  <a:pt x="4527361" y="0"/>
                </a:lnTo>
                <a:lnTo>
                  <a:pt x="4527361" y="1011110"/>
                </a:lnTo>
                <a:lnTo>
                  <a:pt x="0" y="1011110"/>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94" name="Google Shape;94;p4"/>
          <p:cNvSpPr txBox="1"/>
          <p:nvPr/>
        </p:nvSpPr>
        <p:spPr>
          <a:xfrm>
            <a:off x="1917069" y="206550"/>
            <a:ext cx="57090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4000"/>
              <a:buFont typeface="Arial"/>
              <a:buNone/>
            </a:pPr>
            <a:r>
              <a:rPr b="0" i="0" lang="es" sz="4000" u="none" cap="none" strike="noStrike">
                <a:solidFill>
                  <a:srgbClr val="FFFFFF"/>
                </a:solidFill>
                <a:latin typeface="Arial"/>
                <a:ea typeface="Arial"/>
                <a:cs typeface="Arial"/>
                <a:sym typeface="Arial"/>
              </a:rPr>
              <a:t>Hipótesis Refutadas.</a:t>
            </a:r>
            <a:endParaRPr b="0" i="0" sz="700" u="none" cap="none" strike="noStrike">
              <a:solidFill>
                <a:srgbClr val="000000"/>
              </a:solidFill>
              <a:latin typeface="Arial"/>
              <a:ea typeface="Arial"/>
              <a:cs typeface="Arial"/>
              <a:sym typeface="Arial"/>
            </a:endParaRPr>
          </a:p>
        </p:txBody>
      </p:sp>
      <p:sp>
        <p:nvSpPr>
          <p:cNvPr id="95" name="Google Shape;95;p4"/>
          <p:cNvSpPr txBox="1"/>
          <p:nvPr/>
        </p:nvSpPr>
        <p:spPr>
          <a:xfrm>
            <a:off x="348200" y="895100"/>
            <a:ext cx="4608900" cy="1277700"/>
          </a:xfrm>
          <a:prstGeom prst="rect">
            <a:avLst/>
          </a:prstGeom>
          <a:noFill/>
          <a:ln>
            <a:noFill/>
          </a:ln>
        </p:spPr>
        <p:txBody>
          <a:bodyPr anchorCtr="0" anchor="t" bIns="0" lIns="0" spcFirstLastPara="1" rIns="0" wrap="square" tIns="0">
            <a:spAutoFit/>
          </a:bodyPr>
          <a:lstStyle/>
          <a:p>
            <a:pPr indent="-298450" lvl="0" marL="457200" marR="0" rtl="0" algn="just">
              <a:lnSpc>
                <a:spcPct val="150019"/>
              </a:lnSpc>
              <a:spcBef>
                <a:spcPts val="0"/>
              </a:spcBef>
              <a:spcAft>
                <a:spcPts val="0"/>
              </a:spcAft>
              <a:buClr>
                <a:schemeClr val="lt1"/>
              </a:buClr>
              <a:buSzPts val="1100"/>
              <a:buFont typeface="Arial"/>
              <a:buChar char="●"/>
            </a:pPr>
            <a:r>
              <a:rPr b="1" i="0" lang="es" sz="1300" u="none" cap="none" strike="noStrike">
                <a:solidFill>
                  <a:schemeClr val="lt1"/>
                </a:solidFill>
                <a:latin typeface="Arial"/>
                <a:ea typeface="Arial"/>
                <a:cs typeface="Arial"/>
                <a:sym typeface="Arial"/>
              </a:rPr>
              <a:t>Hipótesis # 1: </a:t>
            </a:r>
            <a:r>
              <a:rPr b="0" i="0" lang="es" sz="1100" u="none" cap="none" strike="noStrike">
                <a:solidFill>
                  <a:schemeClr val="lt1"/>
                </a:solidFill>
                <a:latin typeface="Arial"/>
                <a:ea typeface="Arial"/>
                <a:cs typeface="Arial"/>
                <a:sym typeface="Arial"/>
              </a:rPr>
              <a:t>Las canciones con un mayor BPM (Beats Por Minuto) tienen más éxito en términos de streams en Spotify.</a:t>
            </a:r>
            <a:endParaRPr b="0" i="0" sz="1100" u="none" cap="none" strike="noStrike">
              <a:solidFill>
                <a:schemeClr val="lt1"/>
              </a:solidFill>
              <a:latin typeface="Arial"/>
              <a:ea typeface="Arial"/>
              <a:cs typeface="Arial"/>
              <a:sym typeface="Arial"/>
            </a:endParaRPr>
          </a:p>
          <a:p>
            <a:pPr indent="-298450" lvl="0" marL="457200" marR="0" rtl="0" algn="just">
              <a:lnSpc>
                <a:spcPct val="150019"/>
              </a:lnSpc>
              <a:spcBef>
                <a:spcPts val="0"/>
              </a:spcBef>
              <a:spcAft>
                <a:spcPts val="0"/>
              </a:spcAft>
              <a:buClr>
                <a:schemeClr val="lt1"/>
              </a:buClr>
              <a:buSzPts val="1100"/>
              <a:buFont typeface="Arial"/>
              <a:buChar char="●"/>
            </a:pPr>
            <a:r>
              <a:rPr b="1" i="0" lang="es" sz="1300" u="none" cap="none" strike="noStrike">
                <a:solidFill>
                  <a:schemeClr val="lt1"/>
                </a:solidFill>
                <a:latin typeface="Arial"/>
                <a:ea typeface="Arial"/>
                <a:cs typeface="Arial"/>
                <a:sym typeface="Arial"/>
              </a:rPr>
              <a:t>Hipótesis # 2:</a:t>
            </a:r>
            <a:r>
              <a:rPr b="0" i="0" lang="es" sz="1100" u="none" cap="none" strike="noStrike">
                <a:solidFill>
                  <a:schemeClr val="lt1"/>
                </a:solidFill>
                <a:latin typeface="Arial"/>
                <a:ea typeface="Arial"/>
                <a:cs typeface="Arial"/>
                <a:sym typeface="Arial"/>
              </a:rPr>
              <a:t>Las canciones más populares en el ranking de Spotify también tienen un comportamiento similar en otras plataformas como Deezer.</a:t>
            </a:r>
            <a:endParaRPr b="0" i="0" sz="1100" u="none" cap="none" strike="noStrike">
              <a:solidFill>
                <a:schemeClr val="lt1"/>
              </a:solidFill>
              <a:latin typeface="Arial"/>
              <a:ea typeface="Arial"/>
              <a:cs typeface="Arial"/>
              <a:sym typeface="Arial"/>
            </a:endParaRPr>
          </a:p>
        </p:txBody>
      </p:sp>
      <p:pic>
        <p:nvPicPr>
          <p:cNvPr id="96" name="Google Shape;96;p4"/>
          <p:cNvPicPr preferRelativeResize="0"/>
          <p:nvPr/>
        </p:nvPicPr>
        <p:blipFill rotWithShape="1">
          <a:blip r:embed="rId4">
            <a:alphaModFix/>
          </a:blip>
          <a:srcRect b="0" l="0" r="0" t="0"/>
          <a:stretch/>
        </p:blipFill>
        <p:spPr>
          <a:xfrm>
            <a:off x="5250275" y="895100"/>
            <a:ext cx="3748199" cy="2197225"/>
          </a:xfrm>
          <a:prstGeom prst="rect">
            <a:avLst/>
          </a:prstGeom>
          <a:noFill/>
          <a:ln>
            <a:noFill/>
          </a:ln>
        </p:spPr>
      </p:pic>
      <p:pic>
        <p:nvPicPr>
          <p:cNvPr id="97" name="Google Shape;97;p4"/>
          <p:cNvPicPr preferRelativeResize="0"/>
          <p:nvPr/>
        </p:nvPicPr>
        <p:blipFill rotWithShape="1">
          <a:blip r:embed="rId5">
            <a:alphaModFix/>
          </a:blip>
          <a:srcRect b="0" l="0" r="0" t="0"/>
          <a:stretch/>
        </p:blipFill>
        <p:spPr>
          <a:xfrm>
            <a:off x="594359" y="2564041"/>
            <a:ext cx="4376901" cy="219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416B"/>
        </a:solidFill>
      </p:bgPr>
    </p:bg>
    <p:spTree>
      <p:nvGrpSpPr>
        <p:cNvPr id="101" name="Shape 101"/>
        <p:cNvGrpSpPr/>
        <p:nvPr/>
      </p:nvGrpSpPr>
      <p:grpSpPr>
        <a:xfrm>
          <a:off x="0" y="0"/>
          <a:ext cx="0" cy="0"/>
          <a:chOff x="0" y="0"/>
          <a:chExt cx="0" cy="0"/>
        </a:xfrm>
      </p:grpSpPr>
      <p:sp>
        <p:nvSpPr>
          <p:cNvPr id="102" name="Google Shape;102;p5"/>
          <p:cNvSpPr/>
          <p:nvPr/>
        </p:nvSpPr>
        <p:spPr>
          <a:xfrm rot="10800000">
            <a:off x="7373056" y="4376373"/>
            <a:ext cx="2263681" cy="505556"/>
          </a:xfrm>
          <a:custGeom>
            <a:rect b="b" l="l" r="r" t="t"/>
            <a:pathLst>
              <a:path extrusionOk="0" h="1011111" w="4527362">
                <a:moveTo>
                  <a:pt x="0" y="0"/>
                </a:moveTo>
                <a:lnTo>
                  <a:pt x="4527361" y="0"/>
                </a:lnTo>
                <a:lnTo>
                  <a:pt x="4527361" y="1011110"/>
                </a:lnTo>
                <a:lnTo>
                  <a:pt x="0" y="1011110"/>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03" name="Google Shape;103;p5"/>
          <p:cNvSpPr txBox="1"/>
          <p:nvPr/>
        </p:nvSpPr>
        <p:spPr>
          <a:xfrm>
            <a:off x="1917069" y="206550"/>
            <a:ext cx="57090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4000"/>
              <a:buFont typeface="Arial"/>
              <a:buNone/>
            </a:pPr>
            <a:r>
              <a:rPr b="0" i="0" lang="es" sz="4000" u="none" cap="none" strike="noStrike">
                <a:solidFill>
                  <a:srgbClr val="FFFFFF"/>
                </a:solidFill>
                <a:latin typeface="Arial"/>
                <a:ea typeface="Arial"/>
                <a:cs typeface="Arial"/>
                <a:sym typeface="Arial"/>
              </a:rPr>
              <a:t>Hipótesis Refutadas.</a:t>
            </a:r>
            <a:endParaRPr b="0" i="0" sz="700" u="none" cap="none" strike="noStrike">
              <a:solidFill>
                <a:srgbClr val="000000"/>
              </a:solidFill>
              <a:latin typeface="Arial"/>
              <a:ea typeface="Arial"/>
              <a:cs typeface="Arial"/>
              <a:sym typeface="Arial"/>
            </a:endParaRPr>
          </a:p>
        </p:txBody>
      </p:sp>
      <p:sp>
        <p:nvSpPr>
          <p:cNvPr id="104" name="Google Shape;104;p5"/>
          <p:cNvSpPr txBox="1"/>
          <p:nvPr/>
        </p:nvSpPr>
        <p:spPr>
          <a:xfrm>
            <a:off x="348200" y="1047500"/>
            <a:ext cx="4608900" cy="1085400"/>
          </a:xfrm>
          <a:prstGeom prst="rect">
            <a:avLst/>
          </a:prstGeom>
          <a:noFill/>
          <a:ln>
            <a:noFill/>
          </a:ln>
        </p:spPr>
        <p:txBody>
          <a:bodyPr anchorCtr="0" anchor="t" bIns="0" lIns="0" spcFirstLastPara="1" rIns="0" wrap="square" tIns="0">
            <a:spAutoFit/>
          </a:bodyPr>
          <a:lstStyle/>
          <a:p>
            <a:pPr indent="-298450" lvl="0" marL="457200" marR="0" rtl="0" algn="just">
              <a:lnSpc>
                <a:spcPct val="150019"/>
              </a:lnSpc>
              <a:spcBef>
                <a:spcPts val="0"/>
              </a:spcBef>
              <a:spcAft>
                <a:spcPts val="0"/>
              </a:spcAft>
              <a:buClr>
                <a:schemeClr val="lt1"/>
              </a:buClr>
              <a:buSzPts val="1100"/>
              <a:buFont typeface="Arial"/>
              <a:buChar char="●"/>
            </a:pPr>
            <a:r>
              <a:rPr b="1" i="0" lang="es" sz="1300" u="none" cap="none" strike="noStrike">
                <a:solidFill>
                  <a:schemeClr val="lt1"/>
                </a:solidFill>
                <a:latin typeface="Arial"/>
                <a:ea typeface="Arial"/>
                <a:cs typeface="Arial"/>
                <a:sym typeface="Arial"/>
              </a:rPr>
              <a:t>Hipótesis # 4: </a:t>
            </a:r>
            <a:r>
              <a:rPr b="0" i="0" lang="es" sz="1300" u="none" cap="none" strike="noStrike">
                <a:solidFill>
                  <a:schemeClr val="lt1"/>
                </a:solidFill>
                <a:latin typeface="Arial"/>
                <a:ea typeface="Arial"/>
                <a:cs typeface="Arial"/>
                <a:sym typeface="Arial"/>
              </a:rPr>
              <a:t>L</a:t>
            </a:r>
            <a:r>
              <a:rPr b="0" i="0" lang="es" sz="1200" u="none" cap="none" strike="noStrike">
                <a:solidFill>
                  <a:schemeClr val="lt1"/>
                </a:solidFill>
                <a:latin typeface="Arial"/>
                <a:ea typeface="Arial"/>
                <a:cs typeface="Arial"/>
                <a:sym typeface="Arial"/>
              </a:rPr>
              <a:t>os artistas con un mayor número de canciones en Spotify tienen más streams</a:t>
            </a:r>
            <a:r>
              <a:rPr b="1" i="0" lang="es" sz="1300" u="none" cap="none" strike="noStrike">
                <a:solidFill>
                  <a:schemeClr val="lt1"/>
                </a:solidFill>
                <a:latin typeface="Arial"/>
                <a:ea typeface="Arial"/>
                <a:cs typeface="Arial"/>
                <a:sym typeface="Arial"/>
              </a:rPr>
              <a:t>.</a:t>
            </a:r>
            <a:endParaRPr b="0" i="0" sz="1200" u="none" cap="none" strike="noStrike">
              <a:solidFill>
                <a:srgbClr val="374151"/>
              </a:solidFill>
              <a:highlight>
                <a:srgbClr val="FFFFFF"/>
              </a:highlight>
              <a:latin typeface="Arial"/>
              <a:ea typeface="Arial"/>
              <a:cs typeface="Arial"/>
              <a:sym typeface="Arial"/>
            </a:endParaRPr>
          </a:p>
          <a:p>
            <a:pPr indent="-298450" lvl="0" marL="457200" marR="0" rtl="0" algn="just">
              <a:lnSpc>
                <a:spcPct val="150019"/>
              </a:lnSpc>
              <a:spcBef>
                <a:spcPts val="0"/>
              </a:spcBef>
              <a:spcAft>
                <a:spcPts val="0"/>
              </a:spcAft>
              <a:buClr>
                <a:schemeClr val="lt1"/>
              </a:buClr>
              <a:buSzPts val="1100"/>
              <a:buFont typeface="Arial"/>
              <a:buChar char="●"/>
            </a:pPr>
            <a:r>
              <a:rPr b="1" i="0" lang="es" sz="1300" u="none" cap="none" strike="noStrike">
                <a:solidFill>
                  <a:schemeClr val="lt1"/>
                </a:solidFill>
                <a:latin typeface="Arial"/>
                <a:ea typeface="Arial"/>
                <a:cs typeface="Arial"/>
                <a:sym typeface="Arial"/>
              </a:rPr>
              <a:t>Hipótesis # 5:</a:t>
            </a:r>
            <a:r>
              <a:rPr b="0" i="0" lang="es" sz="1100" u="none" cap="none" strike="noStrike">
                <a:solidFill>
                  <a:schemeClr val="lt1"/>
                </a:solidFill>
                <a:latin typeface="Arial"/>
                <a:ea typeface="Arial"/>
                <a:cs typeface="Arial"/>
                <a:sym typeface="Arial"/>
              </a:rPr>
              <a:t> </a:t>
            </a:r>
            <a:r>
              <a:rPr b="0" i="0" lang="es" sz="1200" u="none" cap="none" strike="noStrike">
                <a:solidFill>
                  <a:schemeClr val="lt1"/>
                </a:solidFill>
                <a:latin typeface="Arial"/>
                <a:ea typeface="Arial"/>
                <a:cs typeface="Arial"/>
                <a:sym typeface="Arial"/>
              </a:rPr>
              <a:t>Las características de la música influyen en el éxito en términos de streams en Spotify</a:t>
            </a:r>
            <a:endParaRPr b="0" i="0" sz="1000" u="none" cap="none" strike="noStrike">
              <a:solidFill>
                <a:schemeClr val="lt1"/>
              </a:solidFill>
              <a:latin typeface="Arial"/>
              <a:ea typeface="Arial"/>
              <a:cs typeface="Arial"/>
              <a:sym typeface="Arial"/>
            </a:endParaRPr>
          </a:p>
        </p:txBody>
      </p:sp>
      <p:pic>
        <p:nvPicPr>
          <p:cNvPr id="105" name="Google Shape;105;p5"/>
          <p:cNvPicPr preferRelativeResize="0"/>
          <p:nvPr/>
        </p:nvPicPr>
        <p:blipFill rotWithShape="1">
          <a:blip r:embed="rId4">
            <a:alphaModFix/>
          </a:blip>
          <a:srcRect b="0" l="0" r="0" t="0"/>
          <a:stretch/>
        </p:blipFill>
        <p:spPr>
          <a:xfrm>
            <a:off x="5567925" y="947038"/>
            <a:ext cx="2763422" cy="3249423"/>
          </a:xfrm>
          <a:prstGeom prst="rect">
            <a:avLst/>
          </a:prstGeom>
          <a:noFill/>
          <a:ln>
            <a:noFill/>
          </a:ln>
        </p:spPr>
      </p:pic>
      <p:pic>
        <p:nvPicPr>
          <p:cNvPr id="106" name="Google Shape;106;p5"/>
          <p:cNvPicPr preferRelativeResize="0"/>
          <p:nvPr/>
        </p:nvPicPr>
        <p:blipFill rotWithShape="1">
          <a:blip r:embed="rId5">
            <a:alphaModFix/>
          </a:blip>
          <a:srcRect b="0" l="0" r="0" t="0"/>
          <a:stretch/>
        </p:blipFill>
        <p:spPr>
          <a:xfrm>
            <a:off x="720435" y="2231150"/>
            <a:ext cx="4322630" cy="270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416B"/>
        </a:solidFill>
      </p:bgPr>
    </p:bg>
    <p:spTree>
      <p:nvGrpSpPr>
        <p:cNvPr id="110" name="Shape 110"/>
        <p:cNvGrpSpPr/>
        <p:nvPr/>
      </p:nvGrpSpPr>
      <p:grpSpPr>
        <a:xfrm>
          <a:off x="0" y="0"/>
          <a:ext cx="0" cy="0"/>
          <a:chOff x="0" y="0"/>
          <a:chExt cx="0" cy="0"/>
        </a:xfrm>
      </p:grpSpPr>
      <p:sp>
        <p:nvSpPr>
          <p:cNvPr id="111" name="Google Shape;111;p6"/>
          <p:cNvSpPr txBox="1"/>
          <p:nvPr/>
        </p:nvSpPr>
        <p:spPr>
          <a:xfrm>
            <a:off x="0" y="1094800"/>
            <a:ext cx="5179500" cy="500400"/>
          </a:xfrm>
          <a:prstGeom prst="rect">
            <a:avLst/>
          </a:prstGeom>
          <a:noFill/>
          <a:ln>
            <a:noFill/>
          </a:ln>
        </p:spPr>
        <p:txBody>
          <a:bodyPr anchorCtr="0" anchor="t" bIns="0" lIns="0" spcFirstLastPara="1" rIns="0" wrap="square" tIns="0">
            <a:spAutoFit/>
          </a:bodyPr>
          <a:lstStyle/>
          <a:p>
            <a:pPr indent="-146050" lvl="1" marL="292100" marR="0" rtl="0" algn="l">
              <a:lnSpc>
                <a:spcPct val="150018"/>
              </a:lnSpc>
              <a:spcBef>
                <a:spcPts val="0"/>
              </a:spcBef>
              <a:spcAft>
                <a:spcPts val="0"/>
              </a:spcAft>
              <a:buClr>
                <a:srgbClr val="FFFFFF"/>
              </a:buClr>
              <a:buSzPts val="1300"/>
              <a:buFont typeface="Arial"/>
              <a:buChar char="•"/>
            </a:pPr>
            <a:r>
              <a:rPr b="1" i="0" lang="es" sz="1300" u="none" cap="none" strike="noStrike">
                <a:solidFill>
                  <a:srgbClr val="FFFFFF"/>
                </a:solidFill>
                <a:latin typeface="Arial"/>
                <a:ea typeface="Arial"/>
                <a:cs typeface="Arial"/>
                <a:sym typeface="Arial"/>
              </a:rPr>
              <a:t>Hipótesis # 3:</a:t>
            </a:r>
            <a:r>
              <a:rPr b="0" i="0" lang="es" sz="1300" u="none" cap="none" strike="noStrike">
                <a:solidFill>
                  <a:srgbClr val="FFFFFF"/>
                </a:solidFill>
                <a:latin typeface="Arial"/>
                <a:ea typeface="Arial"/>
                <a:cs typeface="Arial"/>
                <a:sym typeface="Arial"/>
              </a:rPr>
              <a:t> La presencia de una canción en un mayor número de playlists se relaciona con un mayor número de streams.</a:t>
            </a:r>
            <a:endParaRPr b="0" i="0" sz="1300" u="none" cap="none" strike="noStrike">
              <a:solidFill>
                <a:srgbClr val="FFFFFF"/>
              </a:solidFill>
              <a:latin typeface="Arial"/>
              <a:ea typeface="Arial"/>
              <a:cs typeface="Arial"/>
              <a:sym typeface="Arial"/>
            </a:endParaRPr>
          </a:p>
        </p:txBody>
      </p:sp>
      <p:sp>
        <p:nvSpPr>
          <p:cNvPr id="112" name="Google Shape;112;p6"/>
          <p:cNvSpPr txBox="1"/>
          <p:nvPr/>
        </p:nvSpPr>
        <p:spPr>
          <a:xfrm>
            <a:off x="1917069" y="206550"/>
            <a:ext cx="57090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4000"/>
              <a:buFont typeface="Arial"/>
              <a:buNone/>
            </a:pPr>
            <a:r>
              <a:rPr b="0" i="0" lang="es" sz="4000" u="none" cap="none" strike="noStrike">
                <a:solidFill>
                  <a:srgbClr val="FFFFFF"/>
                </a:solidFill>
                <a:latin typeface="Arial"/>
                <a:ea typeface="Arial"/>
                <a:cs typeface="Arial"/>
                <a:sym typeface="Arial"/>
              </a:rPr>
              <a:t>Hipótesis Confirmadas.</a:t>
            </a:r>
            <a:endParaRPr b="0" i="0" sz="700" u="none" cap="none" strike="noStrike">
              <a:solidFill>
                <a:srgbClr val="000000"/>
              </a:solidFill>
              <a:latin typeface="Arial"/>
              <a:ea typeface="Arial"/>
              <a:cs typeface="Arial"/>
              <a:sym typeface="Arial"/>
            </a:endParaRPr>
          </a:p>
        </p:txBody>
      </p:sp>
      <p:sp>
        <p:nvSpPr>
          <p:cNvPr id="113" name="Google Shape;113;p6"/>
          <p:cNvSpPr/>
          <p:nvPr/>
        </p:nvSpPr>
        <p:spPr>
          <a:xfrm rot="5400000">
            <a:off x="801522" y="3129087"/>
            <a:ext cx="1320239" cy="2923267"/>
          </a:xfrm>
          <a:custGeom>
            <a:rect b="b" l="l" r="r" t="t"/>
            <a:pathLst>
              <a:path extrusionOk="0" h="5846533" w="2794156">
                <a:moveTo>
                  <a:pt x="0" y="0"/>
                </a:moveTo>
                <a:lnTo>
                  <a:pt x="2794156" y="0"/>
                </a:lnTo>
                <a:lnTo>
                  <a:pt x="2794156" y="5846534"/>
                </a:lnTo>
                <a:lnTo>
                  <a:pt x="0" y="5846534"/>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14" name="Google Shape;114;p6"/>
          <p:cNvSpPr/>
          <p:nvPr/>
        </p:nvSpPr>
        <p:spPr>
          <a:xfrm rot="10800000">
            <a:off x="7373056" y="4376373"/>
            <a:ext cx="2263681" cy="505556"/>
          </a:xfrm>
          <a:custGeom>
            <a:rect b="b" l="l" r="r" t="t"/>
            <a:pathLst>
              <a:path extrusionOk="0" h="1011111" w="4527362">
                <a:moveTo>
                  <a:pt x="0" y="0"/>
                </a:moveTo>
                <a:lnTo>
                  <a:pt x="4527361" y="0"/>
                </a:lnTo>
                <a:lnTo>
                  <a:pt x="4527361" y="1011110"/>
                </a:lnTo>
                <a:lnTo>
                  <a:pt x="0" y="1011110"/>
                </a:lnTo>
                <a:lnTo>
                  <a:pt x="0" y="0"/>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pic>
        <p:nvPicPr>
          <p:cNvPr id="115" name="Google Shape;115;p6"/>
          <p:cNvPicPr preferRelativeResize="0"/>
          <p:nvPr/>
        </p:nvPicPr>
        <p:blipFill rotWithShape="1">
          <a:blip r:embed="rId5">
            <a:alphaModFix/>
          </a:blip>
          <a:srcRect b="0" l="0" r="0" t="0"/>
          <a:stretch/>
        </p:blipFill>
        <p:spPr>
          <a:xfrm>
            <a:off x="5269275" y="1094800"/>
            <a:ext cx="3670076" cy="2764600"/>
          </a:xfrm>
          <a:prstGeom prst="rect">
            <a:avLst/>
          </a:prstGeom>
          <a:noFill/>
          <a:ln>
            <a:noFill/>
          </a:ln>
        </p:spPr>
      </p:pic>
      <p:sp>
        <p:nvSpPr>
          <p:cNvPr id="116" name="Google Shape;116;p6"/>
          <p:cNvSpPr txBox="1"/>
          <p:nvPr/>
        </p:nvSpPr>
        <p:spPr>
          <a:xfrm>
            <a:off x="260400" y="1745125"/>
            <a:ext cx="4919100" cy="2163000"/>
          </a:xfrm>
          <a:prstGeom prst="rect">
            <a:avLst/>
          </a:prstGeom>
          <a:noFill/>
          <a:ln>
            <a:noFill/>
          </a:ln>
        </p:spPr>
        <p:txBody>
          <a:bodyPr anchorCtr="0" anchor="t" bIns="0" lIns="0" spcFirstLastPara="1" rIns="0" wrap="square" tIns="0">
            <a:spAutoFit/>
          </a:bodyPr>
          <a:lstStyle/>
          <a:p>
            <a:pPr indent="0" lvl="0" marL="0" marR="0" rtl="0" algn="l">
              <a:lnSpc>
                <a:spcPct val="150018"/>
              </a:lnSpc>
              <a:spcBef>
                <a:spcPts val="0"/>
              </a:spcBef>
              <a:spcAft>
                <a:spcPts val="0"/>
              </a:spcAft>
              <a:buClr>
                <a:srgbClr val="000000"/>
              </a:buClr>
              <a:buSzPts val="1300"/>
              <a:buFont typeface="Arial"/>
              <a:buNone/>
            </a:pPr>
            <a:r>
              <a:rPr b="0" i="0" lang="es" sz="1300" u="none" cap="none" strike="noStrike">
                <a:solidFill>
                  <a:srgbClr val="FFFFFF"/>
                </a:solidFill>
                <a:latin typeface="Arial"/>
                <a:ea typeface="Arial"/>
                <a:cs typeface="Arial"/>
                <a:sym typeface="Arial"/>
              </a:rPr>
              <a:t>La gráfica muestra la relación entre el número de playlists y la cantidad de streams para </a:t>
            </a:r>
            <a:r>
              <a:rPr b="0" i="0" lang="es" sz="1300" u="sng" cap="none" strike="noStrike">
                <a:solidFill>
                  <a:srgbClr val="FFFFFF"/>
                </a:solidFill>
                <a:latin typeface="Arial"/>
                <a:ea typeface="Arial"/>
                <a:cs typeface="Arial"/>
                <a:sym typeface="Arial"/>
              </a:rPr>
              <a:t>cada </a:t>
            </a:r>
            <a:r>
              <a:rPr b="0" i="0" lang="es" sz="1300" u="none" cap="none" strike="noStrike">
                <a:solidFill>
                  <a:srgbClr val="FFFFFF"/>
                </a:solidFill>
                <a:latin typeface="Arial"/>
                <a:ea typeface="Arial"/>
                <a:cs typeface="Arial"/>
                <a:sym typeface="Arial"/>
              </a:rPr>
              <a:t>canción en el análisis. </a:t>
            </a:r>
            <a:endParaRPr b="0" i="0" sz="1300" u="none" cap="none" strike="noStrike">
              <a:solidFill>
                <a:srgbClr val="FFFFFF"/>
              </a:solidFill>
              <a:latin typeface="Arial"/>
              <a:ea typeface="Arial"/>
              <a:cs typeface="Arial"/>
              <a:sym typeface="Arial"/>
            </a:endParaRPr>
          </a:p>
          <a:p>
            <a:pPr indent="0" lvl="0" marL="0" marR="0" rtl="0" algn="l">
              <a:lnSpc>
                <a:spcPct val="150018"/>
              </a:lnSpc>
              <a:spcBef>
                <a:spcPts val="0"/>
              </a:spcBef>
              <a:spcAft>
                <a:spcPts val="0"/>
              </a:spcAft>
              <a:buClr>
                <a:srgbClr val="000000"/>
              </a:buClr>
              <a:buSzPts val="400"/>
              <a:buFont typeface="Arial"/>
              <a:buNone/>
            </a:pPr>
            <a:r>
              <a:t/>
            </a:r>
            <a:endParaRPr b="0" i="0" sz="400" u="none" cap="none" strike="noStrike">
              <a:solidFill>
                <a:srgbClr val="FFFFFF"/>
              </a:solidFill>
              <a:latin typeface="Arial"/>
              <a:ea typeface="Arial"/>
              <a:cs typeface="Arial"/>
              <a:sym typeface="Arial"/>
            </a:endParaRPr>
          </a:p>
          <a:p>
            <a:pPr indent="0" lvl="0" marL="0" marR="0" rtl="0" algn="l">
              <a:lnSpc>
                <a:spcPct val="150018"/>
              </a:lnSpc>
              <a:spcBef>
                <a:spcPts val="0"/>
              </a:spcBef>
              <a:spcAft>
                <a:spcPts val="0"/>
              </a:spcAft>
              <a:buClr>
                <a:srgbClr val="000000"/>
              </a:buClr>
              <a:buSzPts val="1300"/>
              <a:buFont typeface="Arial"/>
              <a:buNone/>
            </a:pPr>
            <a:r>
              <a:rPr b="0" i="0" lang="es" sz="1300" u="none" cap="none" strike="noStrike">
                <a:solidFill>
                  <a:srgbClr val="FFFFFF"/>
                </a:solidFill>
                <a:latin typeface="Arial"/>
                <a:ea typeface="Arial"/>
                <a:cs typeface="Arial"/>
                <a:sym typeface="Arial"/>
              </a:rPr>
              <a:t>La línea de tendencia revela una conexión significativa: a medida que una canción se incluye en más playlists, tiende a acumular más streams.</a:t>
            </a:r>
            <a:endParaRPr b="0" i="0" sz="300" u="none" cap="none" strike="noStrike">
              <a:solidFill>
                <a:srgbClr val="FFFFFF"/>
              </a:solidFill>
              <a:latin typeface="Arial"/>
              <a:ea typeface="Arial"/>
              <a:cs typeface="Arial"/>
              <a:sym typeface="Arial"/>
            </a:endParaRPr>
          </a:p>
          <a:p>
            <a:pPr indent="0" lvl="0" marL="0" marR="0" rtl="0" algn="l">
              <a:lnSpc>
                <a:spcPct val="150018"/>
              </a:lnSpc>
              <a:spcBef>
                <a:spcPts val="0"/>
              </a:spcBef>
              <a:spcAft>
                <a:spcPts val="0"/>
              </a:spcAft>
              <a:buClr>
                <a:srgbClr val="000000"/>
              </a:buClr>
              <a:buSzPts val="300"/>
              <a:buFont typeface="Arial"/>
              <a:buNone/>
            </a:pPr>
            <a:br>
              <a:rPr b="0" i="0" lang="es" sz="300" u="none" cap="none" strike="noStrike">
                <a:solidFill>
                  <a:srgbClr val="FFFFFF"/>
                </a:solidFill>
                <a:latin typeface="Arial"/>
                <a:ea typeface="Arial"/>
                <a:cs typeface="Arial"/>
                <a:sym typeface="Arial"/>
              </a:rPr>
            </a:br>
            <a:r>
              <a:rPr b="0" i="0" lang="es" sz="1300" u="none" cap="none" strike="noStrike">
                <a:solidFill>
                  <a:srgbClr val="FFFFFF"/>
                </a:solidFill>
                <a:latin typeface="Arial"/>
                <a:ea typeface="Arial"/>
                <a:cs typeface="Arial"/>
                <a:sym typeface="Arial"/>
              </a:rPr>
              <a:t>Obteniendo un valor de correlación de 0.79, indica que que hay una correlación positiva robusta.</a:t>
            </a:r>
            <a:endParaRPr b="0" i="0" sz="13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7416B"/>
        </a:solidFill>
      </p:bgPr>
    </p:bg>
    <p:spTree>
      <p:nvGrpSpPr>
        <p:cNvPr id="120" name="Shape 120"/>
        <p:cNvGrpSpPr/>
        <p:nvPr/>
      </p:nvGrpSpPr>
      <p:grpSpPr>
        <a:xfrm>
          <a:off x="0" y="0"/>
          <a:ext cx="0" cy="0"/>
          <a:chOff x="0" y="0"/>
          <a:chExt cx="0" cy="0"/>
        </a:xfrm>
      </p:grpSpPr>
      <p:sp>
        <p:nvSpPr>
          <p:cNvPr id="121" name="Google Shape;121;p7"/>
          <p:cNvSpPr/>
          <p:nvPr/>
        </p:nvSpPr>
        <p:spPr>
          <a:xfrm>
            <a:off x="6276447" y="2571750"/>
            <a:ext cx="2981815" cy="2715937"/>
          </a:xfrm>
          <a:custGeom>
            <a:rect b="b" l="l" r="r" t="t"/>
            <a:pathLst>
              <a:path extrusionOk="0" h="5431873" w="5963630">
                <a:moveTo>
                  <a:pt x="0" y="0"/>
                </a:moveTo>
                <a:lnTo>
                  <a:pt x="5963631" y="0"/>
                </a:lnTo>
                <a:lnTo>
                  <a:pt x="5963631" y="5431873"/>
                </a:lnTo>
                <a:lnTo>
                  <a:pt x="0" y="543187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22" name="Google Shape;122;p7"/>
          <p:cNvSpPr txBox="1"/>
          <p:nvPr/>
        </p:nvSpPr>
        <p:spPr>
          <a:xfrm>
            <a:off x="1052609" y="977630"/>
            <a:ext cx="7038900" cy="615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4000"/>
              <a:buFont typeface="Arial"/>
              <a:buNone/>
            </a:pPr>
            <a:r>
              <a:rPr b="0" i="0" lang="es" sz="4000" u="none" cap="none" strike="noStrike">
                <a:solidFill>
                  <a:srgbClr val="FFFFFF"/>
                </a:solidFill>
                <a:latin typeface="Arial"/>
                <a:ea typeface="Arial"/>
                <a:cs typeface="Arial"/>
                <a:sym typeface="Arial"/>
              </a:rPr>
              <a:t>Conclusiones Yarenni</a:t>
            </a:r>
            <a:endParaRPr b="0" i="0" sz="700" u="none" cap="none" strike="noStrike">
              <a:solidFill>
                <a:srgbClr val="000000"/>
              </a:solidFill>
              <a:latin typeface="Arial"/>
              <a:ea typeface="Arial"/>
              <a:cs typeface="Arial"/>
              <a:sym typeface="Arial"/>
            </a:endParaRPr>
          </a:p>
        </p:txBody>
      </p:sp>
      <p:sp>
        <p:nvSpPr>
          <p:cNvPr id="123" name="Google Shape;123;p7"/>
          <p:cNvSpPr/>
          <p:nvPr/>
        </p:nvSpPr>
        <p:spPr>
          <a:xfrm flipH="1" rot="5400000">
            <a:off x="729757" y="-836518"/>
            <a:ext cx="1397078" cy="2923267"/>
          </a:xfrm>
          <a:custGeom>
            <a:rect b="b" l="l" r="r" t="t"/>
            <a:pathLst>
              <a:path extrusionOk="0" h="5846533" w="2794156">
                <a:moveTo>
                  <a:pt x="0" y="5846533"/>
                </a:moveTo>
                <a:lnTo>
                  <a:pt x="2794156" y="5846533"/>
                </a:lnTo>
                <a:lnTo>
                  <a:pt x="2794156" y="0"/>
                </a:lnTo>
                <a:lnTo>
                  <a:pt x="0" y="0"/>
                </a:lnTo>
                <a:lnTo>
                  <a:pt x="0" y="5846533"/>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24" name="Google Shape;124;p7"/>
          <p:cNvSpPr/>
          <p:nvPr/>
        </p:nvSpPr>
        <p:spPr>
          <a:xfrm rot="5400000">
            <a:off x="-617491" y="3969560"/>
            <a:ext cx="2263681" cy="505556"/>
          </a:xfrm>
          <a:custGeom>
            <a:rect b="b" l="l" r="r" t="t"/>
            <a:pathLst>
              <a:path extrusionOk="0" h="1011111" w="4527362">
                <a:moveTo>
                  <a:pt x="0" y="0"/>
                </a:moveTo>
                <a:lnTo>
                  <a:pt x="4527362" y="0"/>
                </a:lnTo>
                <a:lnTo>
                  <a:pt x="4527362" y="1011111"/>
                </a:lnTo>
                <a:lnTo>
                  <a:pt x="0" y="1011111"/>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25" name="Google Shape;125;p7"/>
          <p:cNvSpPr/>
          <p:nvPr/>
        </p:nvSpPr>
        <p:spPr>
          <a:xfrm rot="5400000">
            <a:off x="7497810" y="720090"/>
            <a:ext cx="2263681" cy="505555"/>
          </a:xfrm>
          <a:custGeom>
            <a:rect b="b" l="l" r="r" t="t"/>
            <a:pathLst>
              <a:path extrusionOk="0" h="1011111" w="4527362">
                <a:moveTo>
                  <a:pt x="0" y="0"/>
                </a:moveTo>
                <a:lnTo>
                  <a:pt x="4527362" y="0"/>
                </a:lnTo>
                <a:lnTo>
                  <a:pt x="4527362" y="1011111"/>
                </a:lnTo>
                <a:lnTo>
                  <a:pt x="0" y="1011111"/>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26" name="Google Shape;126;p7"/>
          <p:cNvSpPr txBox="1"/>
          <p:nvPr/>
        </p:nvSpPr>
        <p:spPr>
          <a:xfrm>
            <a:off x="1406650" y="1753400"/>
            <a:ext cx="6521700" cy="2401200"/>
          </a:xfrm>
          <a:prstGeom prst="rect">
            <a:avLst/>
          </a:prstGeom>
          <a:noFill/>
          <a:ln>
            <a:noFill/>
          </a:ln>
        </p:spPr>
        <p:txBody>
          <a:bodyPr anchorCtr="0" anchor="t" bIns="0" lIns="0" spcFirstLastPara="1" rIns="0" wrap="square" tIns="0">
            <a:spAutoFit/>
          </a:bodyPr>
          <a:lstStyle/>
          <a:p>
            <a:pPr indent="-304800" lvl="0" marL="457200" marR="0" rtl="0" algn="just">
              <a:lnSpc>
                <a:spcPct val="150000"/>
              </a:lnSpc>
              <a:spcBef>
                <a:spcPts val="0"/>
              </a:spcBef>
              <a:spcAft>
                <a:spcPts val="0"/>
              </a:spcAft>
              <a:buClr>
                <a:schemeClr val="lt1"/>
              </a:buClr>
              <a:buSzPts val="1200"/>
              <a:buFont typeface="Arial"/>
              <a:buChar char="●"/>
            </a:pPr>
            <a:r>
              <a:rPr b="0" i="0" lang="es" sz="1200" u="none" cap="none" strike="noStrike">
                <a:solidFill>
                  <a:schemeClr val="lt1"/>
                </a:solidFill>
                <a:latin typeface="Arial"/>
                <a:ea typeface="Arial"/>
                <a:cs typeface="Arial"/>
                <a:sym typeface="Arial"/>
              </a:rPr>
              <a:t>De las 943 canciones, el 75.09% tienen una cantidad de reproducciones bajo. </a:t>
            </a:r>
            <a:endParaRPr b="0" i="0" sz="1200" u="none" cap="none" strike="noStrike">
              <a:solidFill>
                <a:schemeClr val="lt1"/>
              </a:solidFill>
              <a:latin typeface="Arial"/>
              <a:ea typeface="Arial"/>
              <a:cs typeface="Arial"/>
              <a:sym typeface="Arial"/>
            </a:endParaRPr>
          </a:p>
          <a:p>
            <a:pPr indent="-304800" lvl="0" marL="457200" marR="0" rtl="0" algn="just">
              <a:lnSpc>
                <a:spcPct val="150000"/>
              </a:lnSpc>
              <a:spcBef>
                <a:spcPts val="0"/>
              </a:spcBef>
              <a:spcAft>
                <a:spcPts val="0"/>
              </a:spcAft>
              <a:buClr>
                <a:schemeClr val="lt1"/>
              </a:buClr>
              <a:buSzPts val="1200"/>
              <a:buFont typeface="Arial"/>
              <a:buChar char="●"/>
            </a:pPr>
            <a:r>
              <a:rPr b="0" i="0" lang="es" sz="1200" u="none" cap="none" strike="noStrike">
                <a:solidFill>
                  <a:schemeClr val="lt1"/>
                </a:solidFill>
                <a:latin typeface="Arial"/>
                <a:ea typeface="Arial"/>
                <a:cs typeface="Arial"/>
                <a:sym typeface="Arial"/>
              </a:rPr>
              <a:t>Ya que cuatro de las cinco hipótesis han sido descartadas, podemos concluir que el éxito de las canciones contemporáneas parece estar fuertemente vinculado al nivel de reconocimiento del artista.</a:t>
            </a:r>
            <a:endParaRPr b="0" i="0" sz="1200" u="none" cap="none" strike="noStrike">
              <a:solidFill>
                <a:schemeClr val="lt1"/>
              </a:solidFill>
              <a:latin typeface="Arial"/>
              <a:ea typeface="Arial"/>
              <a:cs typeface="Arial"/>
              <a:sym typeface="Arial"/>
            </a:endParaRPr>
          </a:p>
          <a:p>
            <a:pPr indent="-304800" lvl="0" marL="457200" marR="0" rtl="0" algn="just">
              <a:lnSpc>
                <a:spcPct val="150000"/>
              </a:lnSpc>
              <a:spcBef>
                <a:spcPts val="0"/>
              </a:spcBef>
              <a:spcAft>
                <a:spcPts val="0"/>
              </a:spcAft>
              <a:buClr>
                <a:schemeClr val="lt1"/>
              </a:buClr>
              <a:buSzPts val="1200"/>
              <a:buFont typeface="Arial"/>
              <a:buChar char="●"/>
            </a:pPr>
            <a:r>
              <a:rPr b="0" i="0" lang="es" sz="1200" u="none" cap="none" strike="noStrike">
                <a:solidFill>
                  <a:schemeClr val="lt1"/>
                </a:solidFill>
                <a:latin typeface="Arial"/>
                <a:ea typeface="Arial"/>
                <a:cs typeface="Arial"/>
                <a:sym typeface="Arial"/>
              </a:rPr>
              <a:t>El año 2021 se destacó por ser un período prolífico en cuanto a lanzamientos con un alto número de reproducciones. Podríamos inferir que, en términos generales, fue un año exitoso, considerando que surgieron alrededor de cuatro lanzamientos mensuales con un considerable número de streams.</a:t>
            </a:r>
            <a:endParaRPr b="0" i="0" sz="1200" u="none" cap="none" strike="noStrike">
              <a:solidFill>
                <a:schemeClr val="lt1"/>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7416B"/>
        </a:solidFill>
      </p:bgPr>
    </p:bg>
    <p:spTree>
      <p:nvGrpSpPr>
        <p:cNvPr id="130" name="Shape 130"/>
        <p:cNvGrpSpPr/>
        <p:nvPr/>
      </p:nvGrpSpPr>
      <p:grpSpPr>
        <a:xfrm>
          <a:off x="0" y="0"/>
          <a:ext cx="0" cy="0"/>
          <a:chOff x="0" y="0"/>
          <a:chExt cx="0" cy="0"/>
        </a:xfrm>
      </p:grpSpPr>
      <p:sp>
        <p:nvSpPr>
          <p:cNvPr id="131" name="Google Shape;131;p8"/>
          <p:cNvSpPr/>
          <p:nvPr/>
        </p:nvSpPr>
        <p:spPr>
          <a:xfrm>
            <a:off x="6276447" y="2571750"/>
            <a:ext cx="2981815" cy="2715937"/>
          </a:xfrm>
          <a:custGeom>
            <a:rect b="b" l="l" r="r" t="t"/>
            <a:pathLst>
              <a:path extrusionOk="0" h="5431873" w="5963630">
                <a:moveTo>
                  <a:pt x="0" y="0"/>
                </a:moveTo>
                <a:lnTo>
                  <a:pt x="5963631" y="0"/>
                </a:lnTo>
                <a:lnTo>
                  <a:pt x="5963631" y="5431873"/>
                </a:lnTo>
                <a:lnTo>
                  <a:pt x="0" y="543187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32" name="Google Shape;132;p8"/>
          <p:cNvSpPr txBox="1"/>
          <p:nvPr/>
        </p:nvSpPr>
        <p:spPr>
          <a:xfrm>
            <a:off x="1052609" y="977630"/>
            <a:ext cx="7038900" cy="615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4000"/>
              <a:buFont typeface="Arial"/>
              <a:buNone/>
            </a:pPr>
            <a:r>
              <a:rPr b="0" i="0" lang="es" sz="4000" u="none" cap="none" strike="noStrike">
                <a:solidFill>
                  <a:srgbClr val="FFFFFF"/>
                </a:solidFill>
                <a:latin typeface="Arial"/>
                <a:ea typeface="Arial"/>
                <a:cs typeface="Arial"/>
                <a:sym typeface="Arial"/>
              </a:rPr>
              <a:t>Recomendaciones Yarenni</a:t>
            </a:r>
            <a:endParaRPr b="0" i="0" sz="700" u="none" cap="none" strike="noStrike">
              <a:solidFill>
                <a:srgbClr val="000000"/>
              </a:solidFill>
              <a:latin typeface="Arial"/>
              <a:ea typeface="Arial"/>
              <a:cs typeface="Arial"/>
              <a:sym typeface="Arial"/>
            </a:endParaRPr>
          </a:p>
        </p:txBody>
      </p:sp>
      <p:sp>
        <p:nvSpPr>
          <p:cNvPr id="133" name="Google Shape;133;p8"/>
          <p:cNvSpPr/>
          <p:nvPr/>
        </p:nvSpPr>
        <p:spPr>
          <a:xfrm flipH="1" rot="5400000">
            <a:off x="729757" y="-836518"/>
            <a:ext cx="1397078" cy="2923267"/>
          </a:xfrm>
          <a:custGeom>
            <a:rect b="b" l="l" r="r" t="t"/>
            <a:pathLst>
              <a:path extrusionOk="0" h="5846533" w="2794156">
                <a:moveTo>
                  <a:pt x="0" y="5846533"/>
                </a:moveTo>
                <a:lnTo>
                  <a:pt x="2794156" y="5846533"/>
                </a:lnTo>
                <a:lnTo>
                  <a:pt x="2794156" y="0"/>
                </a:lnTo>
                <a:lnTo>
                  <a:pt x="0" y="0"/>
                </a:lnTo>
                <a:lnTo>
                  <a:pt x="0" y="5846533"/>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34" name="Google Shape;134;p8"/>
          <p:cNvSpPr/>
          <p:nvPr/>
        </p:nvSpPr>
        <p:spPr>
          <a:xfrm rot="5400000">
            <a:off x="-617491" y="3969560"/>
            <a:ext cx="2263681" cy="505556"/>
          </a:xfrm>
          <a:custGeom>
            <a:rect b="b" l="l" r="r" t="t"/>
            <a:pathLst>
              <a:path extrusionOk="0" h="1011111" w="4527362">
                <a:moveTo>
                  <a:pt x="0" y="0"/>
                </a:moveTo>
                <a:lnTo>
                  <a:pt x="4527362" y="0"/>
                </a:lnTo>
                <a:lnTo>
                  <a:pt x="4527362" y="1011111"/>
                </a:lnTo>
                <a:lnTo>
                  <a:pt x="0" y="1011111"/>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35" name="Google Shape;135;p8"/>
          <p:cNvSpPr/>
          <p:nvPr/>
        </p:nvSpPr>
        <p:spPr>
          <a:xfrm rot="5400000">
            <a:off x="7497810" y="720090"/>
            <a:ext cx="2263681" cy="505555"/>
          </a:xfrm>
          <a:custGeom>
            <a:rect b="b" l="l" r="r" t="t"/>
            <a:pathLst>
              <a:path extrusionOk="0" h="1011111" w="4527362">
                <a:moveTo>
                  <a:pt x="0" y="0"/>
                </a:moveTo>
                <a:lnTo>
                  <a:pt x="4527362" y="0"/>
                </a:lnTo>
                <a:lnTo>
                  <a:pt x="4527362" y="1011111"/>
                </a:lnTo>
                <a:lnTo>
                  <a:pt x="0" y="1011111"/>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36" name="Google Shape;136;p8"/>
          <p:cNvSpPr txBox="1"/>
          <p:nvPr/>
        </p:nvSpPr>
        <p:spPr>
          <a:xfrm>
            <a:off x="1288625" y="1753400"/>
            <a:ext cx="6521700" cy="2401200"/>
          </a:xfrm>
          <a:prstGeom prst="rect">
            <a:avLst/>
          </a:prstGeom>
          <a:noFill/>
          <a:ln>
            <a:noFill/>
          </a:ln>
        </p:spPr>
        <p:txBody>
          <a:bodyPr anchorCtr="0" anchor="t" bIns="0" lIns="0" spcFirstLastPara="1" rIns="0" wrap="square" tIns="0">
            <a:spAutoFit/>
          </a:bodyPr>
          <a:lstStyle/>
          <a:p>
            <a:pPr indent="-304800" lvl="0" marL="457200" marR="0" rtl="0" algn="just">
              <a:lnSpc>
                <a:spcPct val="150000"/>
              </a:lnSpc>
              <a:spcBef>
                <a:spcPts val="0"/>
              </a:spcBef>
              <a:spcAft>
                <a:spcPts val="0"/>
              </a:spcAft>
              <a:buClr>
                <a:schemeClr val="lt1"/>
              </a:buClr>
              <a:buSzPts val="1200"/>
              <a:buFont typeface="Arial"/>
              <a:buChar char="●"/>
            </a:pPr>
            <a:r>
              <a:rPr b="0" i="0" lang="es" sz="1200" u="none" cap="none" strike="noStrike">
                <a:solidFill>
                  <a:schemeClr val="lt1"/>
                </a:solidFill>
                <a:latin typeface="Arial"/>
                <a:ea typeface="Arial"/>
                <a:cs typeface="Arial"/>
                <a:sym typeface="Arial"/>
              </a:rPr>
              <a:t>Como hemos identificado previamente, el éxito de una canción está fuertemente vinculado al nivel de reconocimiento del artista. En el caso de lanzar a un nuevo artista, y considerando nuestro análisis del prolífico año 2021, se sugiere enfocarse en características específicas para maximizar el impacto. Recomiendo buscar que las canciones tengan altos niveles de "bailabilidad" y "energía", además de limitar la presencia de elementos acústicos y actuaciones en vivo. Estas consideraciones podrían contribuir significativamente al potencial éxito de la música de un artista emergente en el competitivo escenario musical.</a:t>
            </a:r>
            <a:endParaRPr b="1" i="0" sz="1200" u="none" cap="none" strike="noStrike">
              <a:solidFill>
                <a:schemeClr val="lt1"/>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416B"/>
        </a:solidFill>
      </p:bgPr>
    </p:bg>
    <p:spTree>
      <p:nvGrpSpPr>
        <p:cNvPr id="140" name="Shape 140"/>
        <p:cNvGrpSpPr/>
        <p:nvPr/>
      </p:nvGrpSpPr>
      <p:grpSpPr>
        <a:xfrm>
          <a:off x="0" y="0"/>
          <a:ext cx="0" cy="0"/>
          <a:chOff x="0" y="0"/>
          <a:chExt cx="0" cy="0"/>
        </a:xfrm>
      </p:grpSpPr>
      <p:sp>
        <p:nvSpPr>
          <p:cNvPr id="141" name="Google Shape;141;p9"/>
          <p:cNvSpPr/>
          <p:nvPr/>
        </p:nvSpPr>
        <p:spPr>
          <a:xfrm>
            <a:off x="6276450" y="3739824"/>
            <a:ext cx="2981815" cy="1548084"/>
          </a:xfrm>
          <a:custGeom>
            <a:rect b="b" l="l" r="r" t="t"/>
            <a:pathLst>
              <a:path extrusionOk="0" h="5431873" w="5963630">
                <a:moveTo>
                  <a:pt x="0" y="0"/>
                </a:moveTo>
                <a:lnTo>
                  <a:pt x="5963631" y="0"/>
                </a:lnTo>
                <a:lnTo>
                  <a:pt x="5963631" y="5431873"/>
                </a:lnTo>
                <a:lnTo>
                  <a:pt x="0" y="5431873"/>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42" name="Google Shape;142;p9"/>
          <p:cNvSpPr txBox="1"/>
          <p:nvPr/>
        </p:nvSpPr>
        <p:spPr>
          <a:xfrm>
            <a:off x="1315584" y="135430"/>
            <a:ext cx="7038900" cy="738664"/>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4000"/>
              <a:buFont typeface="Arial"/>
              <a:buNone/>
            </a:pPr>
            <a:r>
              <a:rPr b="0" i="0" lang="es" sz="4000" u="none" cap="none" strike="noStrike">
                <a:solidFill>
                  <a:srgbClr val="FFFFFF"/>
                </a:solidFill>
                <a:latin typeface="Arial"/>
                <a:ea typeface="Arial"/>
                <a:cs typeface="Arial"/>
                <a:sym typeface="Arial"/>
              </a:rPr>
              <a:t>Conclusiones.</a:t>
            </a:r>
            <a:endParaRPr b="0" i="0" sz="700" u="none" cap="none" strike="noStrike">
              <a:solidFill>
                <a:srgbClr val="000000"/>
              </a:solidFill>
              <a:latin typeface="Arial"/>
              <a:ea typeface="Arial"/>
              <a:cs typeface="Arial"/>
              <a:sym typeface="Arial"/>
            </a:endParaRPr>
          </a:p>
        </p:txBody>
      </p:sp>
      <p:sp>
        <p:nvSpPr>
          <p:cNvPr id="143" name="Google Shape;143;p9"/>
          <p:cNvSpPr/>
          <p:nvPr/>
        </p:nvSpPr>
        <p:spPr>
          <a:xfrm flipH="1" rot="5400000">
            <a:off x="848504" y="-958570"/>
            <a:ext cx="1159575" cy="2923267"/>
          </a:xfrm>
          <a:custGeom>
            <a:rect b="b" l="l" r="r" t="t"/>
            <a:pathLst>
              <a:path extrusionOk="0" h="5846533" w="2794156">
                <a:moveTo>
                  <a:pt x="0" y="5846533"/>
                </a:moveTo>
                <a:lnTo>
                  <a:pt x="2794156" y="5846533"/>
                </a:lnTo>
                <a:lnTo>
                  <a:pt x="2794156" y="0"/>
                </a:lnTo>
                <a:lnTo>
                  <a:pt x="0" y="0"/>
                </a:lnTo>
                <a:lnTo>
                  <a:pt x="0" y="5846533"/>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44" name="Google Shape;144;p9"/>
          <p:cNvSpPr/>
          <p:nvPr/>
        </p:nvSpPr>
        <p:spPr>
          <a:xfrm>
            <a:off x="-1124815" y="4564835"/>
            <a:ext cx="2263681" cy="505556"/>
          </a:xfrm>
          <a:custGeom>
            <a:rect b="b" l="l" r="r" t="t"/>
            <a:pathLst>
              <a:path extrusionOk="0" h="1011111" w="4527362">
                <a:moveTo>
                  <a:pt x="0" y="0"/>
                </a:moveTo>
                <a:lnTo>
                  <a:pt x="4527362" y="0"/>
                </a:lnTo>
                <a:lnTo>
                  <a:pt x="4527362" y="1011111"/>
                </a:lnTo>
                <a:lnTo>
                  <a:pt x="0" y="1011111"/>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45" name="Google Shape;145;p9"/>
          <p:cNvSpPr/>
          <p:nvPr/>
        </p:nvSpPr>
        <p:spPr>
          <a:xfrm>
            <a:off x="7668260" y="135415"/>
            <a:ext cx="2263681" cy="505556"/>
          </a:xfrm>
          <a:custGeom>
            <a:rect b="b" l="l" r="r" t="t"/>
            <a:pathLst>
              <a:path extrusionOk="0" h="1011111" w="4527362">
                <a:moveTo>
                  <a:pt x="0" y="0"/>
                </a:moveTo>
                <a:lnTo>
                  <a:pt x="4527362" y="0"/>
                </a:lnTo>
                <a:lnTo>
                  <a:pt x="4527362" y="1011111"/>
                </a:lnTo>
                <a:lnTo>
                  <a:pt x="0" y="1011111"/>
                </a:lnTo>
                <a:lnTo>
                  <a:pt x="0" y="0"/>
                </a:lnTo>
                <a:close/>
              </a:path>
            </a:pathLst>
          </a:custGeom>
          <a:blipFill rotWithShape="1">
            <a:blip r:embed="rId5">
              <a:alphaModFix/>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46" name="Google Shape;146;p9"/>
          <p:cNvSpPr txBox="1"/>
          <p:nvPr/>
        </p:nvSpPr>
        <p:spPr>
          <a:xfrm>
            <a:off x="475600" y="1109325"/>
            <a:ext cx="8121300" cy="3249600"/>
          </a:xfrm>
          <a:prstGeom prst="rect">
            <a:avLst/>
          </a:prstGeom>
          <a:noFill/>
          <a:ln>
            <a:noFill/>
          </a:ln>
        </p:spPr>
        <p:txBody>
          <a:bodyPr anchorCtr="0" anchor="t" bIns="0" lIns="0" spcFirstLastPara="1" rIns="0" wrap="square" tIns="0">
            <a:spAutoFit/>
          </a:bodyPr>
          <a:lstStyle/>
          <a:p>
            <a:pPr indent="-266700" lvl="0" marL="342900" marR="0" rtl="0" algn="just">
              <a:lnSpc>
                <a:spcPct val="168750"/>
              </a:lnSpc>
              <a:spcBef>
                <a:spcPts val="0"/>
              </a:spcBef>
              <a:spcAft>
                <a:spcPts val="0"/>
              </a:spcAft>
              <a:buClr>
                <a:srgbClr val="FFFFFF"/>
              </a:buClr>
              <a:buSzPts val="1200"/>
              <a:buFont typeface="Arial"/>
              <a:buChar char="•"/>
            </a:pPr>
            <a:r>
              <a:rPr b="0" i="0" lang="es" sz="1200" u="none" cap="none" strike="noStrike">
                <a:solidFill>
                  <a:srgbClr val="FFFFFF"/>
                </a:solidFill>
                <a:latin typeface="Arial"/>
                <a:ea typeface="Arial"/>
                <a:cs typeface="Arial"/>
                <a:sym typeface="Arial"/>
              </a:rPr>
              <a:t>A pesar de nuestras expectativas, varias hipótesis fueron refutadas durante el análisis, revelando una complejidad en los factores que impulsan el éxito musical. Ejemplo muy claro fue detectar que el comportamiento de las canciones son muy distintas en otras plataformas, esto nos indican que las preferencias de los usuarios varían considerablemente entre estas.</a:t>
            </a:r>
            <a:endParaRPr b="0" i="0" sz="1200" u="none" cap="none" strike="noStrike">
              <a:solidFill>
                <a:srgbClr val="FFFFFF"/>
              </a:solidFill>
              <a:latin typeface="Arial"/>
              <a:ea typeface="Arial"/>
              <a:cs typeface="Arial"/>
              <a:sym typeface="Arial"/>
            </a:endParaRPr>
          </a:p>
          <a:p>
            <a:pPr indent="0" lvl="0" marL="457200" marR="0" rtl="0" algn="just">
              <a:lnSpc>
                <a:spcPct val="168750"/>
              </a:lnSpc>
              <a:spcBef>
                <a:spcPts val="0"/>
              </a:spcBef>
              <a:spcAft>
                <a:spcPts val="0"/>
              </a:spcAft>
              <a:buClr>
                <a:srgbClr val="000000"/>
              </a:buClr>
              <a:buSzPts val="500"/>
              <a:buFont typeface="Arial"/>
              <a:buNone/>
            </a:pPr>
            <a:r>
              <a:t/>
            </a:r>
            <a:endParaRPr b="0" i="0" sz="500" u="none" cap="none" strike="noStrike">
              <a:solidFill>
                <a:srgbClr val="FFFFFF"/>
              </a:solidFill>
              <a:latin typeface="Arial"/>
              <a:ea typeface="Arial"/>
              <a:cs typeface="Arial"/>
              <a:sym typeface="Arial"/>
            </a:endParaRPr>
          </a:p>
          <a:p>
            <a:pPr indent="-266700" lvl="0" marL="342900" marR="0" rtl="0" algn="just">
              <a:lnSpc>
                <a:spcPct val="168750"/>
              </a:lnSpc>
              <a:spcBef>
                <a:spcPts val="0"/>
              </a:spcBef>
              <a:spcAft>
                <a:spcPts val="0"/>
              </a:spcAft>
              <a:buClr>
                <a:srgbClr val="FFFFFF"/>
              </a:buClr>
              <a:buSzPts val="1200"/>
              <a:buFont typeface="Arial"/>
              <a:buChar char="•"/>
            </a:pPr>
            <a:r>
              <a:rPr b="0" i="0" lang="es" sz="1200" u="none" cap="none" strike="noStrike">
                <a:solidFill>
                  <a:srgbClr val="FFFFFF"/>
                </a:solidFill>
                <a:latin typeface="Arial"/>
                <a:ea typeface="Arial"/>
                <a:cs typeface="Arial"/>
                <a:sym typeface="Arial"/>
              </a:rPr>
              <a:t>Es importante destacar una estrategia para asegurar la presencia de las canciones que se buscan su exito, en  listas de reproducciones relevantes, para poder maximizar su visibilidad y por ende los streams.</a:t>
            </a:r>
            <a:endParaRPr b="0" i="0" sz="1200" u="none" cap="none" strike="noStrike">
              <a:solidFill>
                <a:srgbClr val="FFFFFF"/>
              </a:solidFill>
              <a:latin typeface="Arial"/>
              <a:ea typeface="Arial"/>
              <a:cs typeface="Arial"/>
              <a:sym typeface="Arial"/>
            </a:endParaRPr>
          </a:p>
          <a:p>
            <a:pPr indent="0" lvl="0" marL="0" marR="0" rtl="0" algn="just">
              <a:lnSpc>
                <a:spcPct val="168750"/>
              </a:lnSpc>
              <a:spcBef>
                <a:spcPts val="0"/>
              </a:spcBef>
              <a:spcAft>
                <a:spcPts val="0"/>
              </a:spcAft>
              <a:buClr>
                <a:srgbClr val="000000"/>
              </a:buClr>
              <a:buSzPts val="500"/>
              <a:buFont typeface="Arial"/>
              <a:buNone/>
            </a:pPr>
            <a:r>
              <a:t/>
            </a:r>
            <a:endParaRPr b="0" i="0" sz="500" u="none" cap="none" strike="noStrike">
              <a:solidFill>
                <a:srgbClr val="FFFFFF"/>
              </a:solidFill>
              <a:latin typeface="Arial"/>
              <a:ea typeface="Arial"/>
              <a:cs typeface="Arial"/>
              <a:sym typeface="Arial"/>
            </a:endParaRPr>
          </a:p>
          <a:p>
            <a:pPr indent="-266700" lvl="0" marL="342900" marR="0" rtl="0" algn="just">
              <a:lnSpc>
                <a:spcPct val="168750"/>
              </a:lnSpc>
              <a:spcBef>
                <a:spcPts val="0"/>
              </a:spcBef>
              <a:spcAft>
                <a:spcPts val="0"/>
              </a:spcAft>
              <a:buClr>
                <a:srgbClr val="FFFFFF"/>
              </a:buClr>
              <a:buSzPts val="1200"/>
              <a:buFont typeface="Arial"/>
              <a:buChar char="•"/>
            </a:pPr>
            <a:r>
              <a:rPr b="0" i="0" lang="es" sz="1200" u="none" cap="none" strike="noStrike">
                <a:solidFill>
                  <a:srgbClr val="FFFFFF"/>
                </a:solidFill>
                <a:latin typeface="Arial"/>
                <a:ea typeface="Arial"/>
                <a:cs typeface="Arial"/>
                <a:sym typeface="Arial"/>
              </a:rPr>
              <a:t>El año 2022 experimentó un aumento significativo en nuevas canciones, seguido de una disminución en 2023. Sin embargo,  a pesar de la disminución, es notable que la cantidad total de streams y la presencia en listas de reproducción no experimentaron una caída proporcional. Este nos infiere que, aunque la cantidad de nuevas canciones puede haber disminuido, el impacto de las canciones existentes sigue siendo significativo.</a:t>
            </a:r>
            <a:endParaRPr b="0" i="0" sz="12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