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2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5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09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5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6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33F-EF22-4D2D-87FA-E859B55890BF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2BEB-5266-4F3E-AD95-533313A63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02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gif"/><Relationship Id="rId20" Type="http://schemas.openxmlformats.org/officeDocument/2006/relationships/image" Target="../media/image18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2504" y="130629"/>
            <a:ext cx="7238092" cy="6519553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sp>
        <p:nvSpPr>
          <p:cNvPr id="44" name="Rectangle 43"/>
          <p:cNvSpPr/>
          <p:nvPr/>
        </p:nvSpPr>
        <p:spPr>
          <a:xfrm>
            <a:off x="9813199" y="130629"/>
            <a:ext cx="2157128" cy="6519553"/>
          </a:xfrm>
          <a:prstGeom prst="rect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sp>
        <p:nvSpPr>
          <p:cNvPr id="11" name="Rectangle 10"/>
          <p:cNvSpPr/>
          <p:nvPr/>
        </p:nvSpPr>
        <p:spPr>
          <a:xfrm>
            <a:off x="283334" y="4687910"/>
            <a:ext cx="3685126" cy="1236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8" y="390826"/>
            <a:ext cx="2547779" cy="2460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11482"/>
          <a:stretch/>
        </p:blipFill>
        <p:spPr>
          <a:xfrm>
            <a:off x="6203775" y="4859831"/>
            <a:ext cx="1141196" cy="1270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282" y="2331703"/>
            <a:ext cx="1428571" cy="1447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1251" y="3779322"/>
            <a:ext cx="182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chemeClr val="accent2"/>
                </a:solidFill>
              </a:rPr>
              <a:t>TestRG9UbuntuCACv2</a:t>
            </a:r>
            <a:endParaRPr lang="en-IN" sz="10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8513" y="6064588"/>
            <a:ext cx="1340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chemeClr val="accent2"/>
                </a:solidFill>
              </a:rPr>
              <a:t>TestRG9WinDC</a:t>
            </a:r>
            <a:endParaRPr lang="en-IN" sz="10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282" y="233028"/>
            <a:ext cx="1352550" cy="108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75991" y="1272305"/>
            <a:ext cx="162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 smtClean="0">
                <a:solidFill>
                  <a:schemeClr val="bg2">
                    <a:lumMod val="50000"/>
                  </a:schemeClr>
                </a:solidFill>
              </a:rPr>
              <a:t>LICENSE SERVER (Optional)</a:t>
            </a:r>
            <a:endParaRPr lang="en-IN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4057" y="1420341"/>
            <a:ext cx="1425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 smtClean="0">
                <a:solidFill>
                  <a:schemeClr val="accent2"/>
                </a:solidFill>
              </a:rPr>
              <a:t>TestRG9CentosLicenseS</a:t>
            </a:r>
            <a:endParaRPr lang="en-IN" sz="1000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50086" b="29875"/>
          <a:stretch/>
        </p:blipFill>
        <p:spPr>
          <a:xfrm>
            <a:off x="1622735" y="4859831"/>
            <a:ext cx="925745" cy="8583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8346" y="2754925"/>
            <a:ext cx="2910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REMOTE WORKSTATIONS</a:t>
            </a:r>
          </a:p>
          <a:p>
            <a:pPr algn="ctr"/>
            <a:r>
              <a:rPr lang="en-IN" sz="1000" dirty="0" smtClean="0"/>
              <a:t>PCOIP AGENT(S)</a:t>
            </a:r>
            <a:endParaRPr lang="en-IN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1975" y="4534904"/>
            <a:ext cx="134917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00" b="1" dirty="0" err="1" smtClean="0">
                <a:solidFill>
                  <a:schemeClr val="tx1"/>
                </a:solidFill>
              </a:rPr>
              <a:t>PCoIP</a:t>
            </a:r>
            <a:r>
              <a:rPr lang="en-IN" sz="1000" b="1" dirty="0" smtClean="0">
                <a:solidFill>
                  <a:schemeClr val="tx1"/>
                </a:solidFill>
              </a:rPr>
              <a:t> CLIENTS</a:t>
            </a:r>
            <a:endParaRPr lang="en-IN" sz="1000" b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906" y="4859830"/>
            <a:ext cx="823589" cy="8583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720" y="4932912"/>
            <a:ext cx="823589" cy="8583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696" y="1079881"/>
            <a:ext cx="1304925" cy="10382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40" y="1160298"/>
            <a:ext cx="188963" cy="1889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93" y="1464565"/>
            <a:ext cx="268855" cy="2688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3" t="19240" r="11643" b="17662"/>
          <a:stretch/>
        </p:blipFill>
        <p:spPr>
          <a:xfrm>
            <a:off x="2061133" y="1818475"/>
            <a:ext cx="260178" cy="2738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67" y="1490602"/>
            <a:ext cx="471471" cy="4856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20" y="5421483"/>
            <a:ext cx="188963" cy="1889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23" y="5350817"/>
            <a:ext cx="268855" cy="26885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t="24745" r="11643" b="17662"/>
          <a:stretch/>
        </p:blipFill>
        <p:spPr>
          <a:xfrm>
            <a:off x="3285067" y="5317068"/>
            <a:ext cx="290695" cy="28354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817454" y="3043595"/>
            <a:ext cx="11194" cy="1475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48480" y="3055513"/>
            <a:ext cx="12879" cy="14631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5" idx="0"/>
          </p:cNvCxnSpPr>
          <p:nvPr/>
        </p:nvCxnSpPr>
        <p:spPr>
          <a:xfrm rot="10800000" flipV="1">
            <a:off x="2166561" y="3570168"/>
            <a:ext cx="2197720" cy="964736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80413" y="3430009"/>
            <a:ext cx="102190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00" b="1" dirty="0" smtClean="0">
                <a:solidFill>
                  <a:srgbClr val="002060"/>
                </a:solidFill>
              </a:rPr>
              <a:t>TCP 443</a:t>
            </a:r>
            <a:endParaRPr lang="en-IN" sz="1000" b="1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321" y="1079881"/>
            <a:ext cx="111951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2"/>
                </a:solidFill>
              </a:rPr>
              <a:t>trg9winag3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1494" y="1439130"/>
            <a:ext cx="72512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2"/>
                </a:solidFill>
              </a:rPr>
              <a:t>trg9ub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4309" y="1801521"/>
            <a:ext cx="104392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2"/>
                </a:solidFill>
              </a:rPr>
              <a:t>trg9centag</a:t>
            </a:r>
          </a:p>
        </p:txBody>
      </p:sp>
      <p:cxnSp>
        <p:nvCxnSpPr>
          <p:cNvPr id="43" name="Elbow Connector 42"/>
          <p:cNvCxnSpPr>
            <a:stCxn id="5" idx="3"/>
            <a:endCxn id="4" idx="0"/>
          </p:cNvCxnSpPr>
          <p:nvPr/>
        </p:nvCxnSpPr>
        <p:spPr>
          <a:xfrm>
            <a:off x="5792853" y="3055513"/>
            <a:ext cx="981520" cy="180431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6200107" y="3764925"/>
            <a:ext cx="121978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00" b="1" dirty="0" smtClean="0">
                <a:solidFill>
                  <a:srgbClr val="002060"/>
                </a:solidFill>
              </a:rPr>
              <a:t>TCP 443/636</a:t>
            </a:r>
            <a:endParaRPr lang="en-IN" sz="1000" b="1" dirty="0">
              <a:solidFill>
                <a:srgbClr val="00206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6" t="27362" r="25992" b="11663"/>
          <a:stretch/>
        </p:blipFill>
        <p:spPr>
          <a:xfrm>
            <a:off x="4280493" y="4675062"/>
            <a:ext cx="1789149" cy="1326589"/>
          </a:xfrm>
          <a:prstGeom prst="rect">
            <a:avLst/>
          </a:prstGeom>
        </p:spPr>
      </p:pic>
      <p:cxnSp>
        <p:nvCxnSpPr>
          <p:cNvPr id="51" name="Elbow Connector 50"/>
          <p:cNvCxnSpPr>
            <a:stCxn id="6" idx="2"/>
          </p:cNvCxnSpPr>
          <p:nvPr/>
        </p:nvCxnSpPr>
        <p:spPr>
          <a:xfrm rot="16200000" flipH="1">
            <a:off x="4843026" y="4355897"/>
            <a:ext cx="662396" cy="1687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58823" y="4220824"/>
            <a:ext cx="103353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00" b="1" dirty="0" smtClean="0">
                <a:solidFill>
                  <a:srgbClr val="002060"/>
                </a:solidFill>
              </a:rPr>
              <a:t>TCP 443/80</a:t>
            </a:r>
            <a:endParaRPr lang="en-IN" sz="1000" b="1" dirty="0">
              <a:solidFill>
                <a:srgbClr val="002060"/>
              </a:solidFill>
            </a:endParaRPr>
          </a:p>
        </p:txBody>
      </p:sp>
      <p:cxnSp>
        <p:nvCxnSpPr>
          <p:cNvPr id="54" name="Elbow Connector 53"/>
          <p:cNvCxnSpPr>
            <a:stCxn id="3" idx="3"/>
            <a:endCxn id="5" idx="1"/>
          </p:cNvCxnSpPr>
          <p:nvPr/>
        </p:nvCxnSpPr>
        <p:spPr>
          <a:xfrm>
            <a:off x="3242387" y="1620994"/>
            <a:ext cx="1121895" cy="1434519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3244285" y="2246574"/>
            <a:ext cx="110242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00" b="1" dirty="0" smtClean="0">
                <a:solidFill>
                  <a:srgbClr val="002060"/>
                </a:solidFill>
              </a:rPr>
              <a:t>TCP 60443</a:t>
            </a:r>
            <a:endParaRPr lang="en-IN" sz="1000" b="1" dirty="0">
              <a:solidFill>
                <a:srgbClr val="00206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21424" y="3036692"/>
            <a:ext cx="1999306" cy="712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sp>
        <p:nvSpPr>
          <p:cNvPr id="49" name="Can 48"/>
          <p:cNvSpPr/>
          <p:nvPr/>
        </p:nvSpPr>
        <p:spPr>
          <a:xfrm rot="16200000">
            <a:off x="8319107" y="1921190"/>
            <a:ext cx="724816" cy="2920183"/>
          </a:xfrm>
          <a:prstGeom prst="can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sp>
        <p:nvSpPr>
          <p:cNvPr id="55" name="TextBox 54"/>
          <p:cNvSpPr txBox="1"/>
          <p:nvPr/>
        </p:nvSpPr>
        <p:spPr>
          <a:xfrm>
            <a:off x="7893866" y="3258971"/>
            <a:ext cx="224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Site-to-Site VPN Connection</a:t>
            </a:r>
            <a:endParaRPr lang="en-IN" sz="1000" b="1" dirty="0">
              <a:solidFill>
                <a:schemeClr val="accent2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03" y="6143702"/>
            <a:ext cx="2461572" cy="69413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88475" y="5982522"/>
            <a:ext cx="2150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CLOUD ACCESS MANAGER</a:t>
            </a:r>
            <a:endParaRPr lang="en-IN" sz="10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9" t="20916" r="3900" b="26558"/>
          <a:stretch/>
        </p:blipFill>
        <p:spPr>
          <a:xfrm>
            <a:off x="9694885" y="6423413"/>
            <a:ext cx="2044284" cy="39196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3" name="Straight Arrow Connector 62"/>
          <p:cNvCxnSpPr>
            <a:stCxn id="52" idx="1"/>
            <a:endCxn id="61" idx="3"/>
          </p:cNvCxnSpPr>
          <p:nvPr/>
        </p:nvCxnSpPr>
        <p:spPr>
          <a:xfrm flipH="1" flipV="1">
            <a:off x="7620546" y="4029488"/>
            <a:ext cx="1944916" cy="151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658481" y="2694532"/>
            <a:ext cx="1898147" cy="160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r="14883" b="24955"/>
          <a:stretch/>
        </p:blipFill>
        <p:spPr>
          <a:xfrm>
            <a:off x="9565462" y="3771107"/>
            <a:ext cx="512175" cy="5470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19"/>
          <a:srcRect t="8674"/>
          <a:stretch/>
        </p:blipFill>
        <p:spPr>
          <a:xfrm>
            <a:off x="9556628" y="2470979"/>
            <a:ext cx="525604" cy="49434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9"/>
          <a:srcRect t="8674"/>
          <a:stretch/>
        </p:blipFill>
        <p:spPr>
          <a:xfrm>
            <a:off x="7080942" y="3775732"/>
            <a:ext cx="539604" cy="50751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668407" y="4026316"/>
            <a:ext cx="2158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7030A0"/>
                </a:solidFill>
              </a:rPr>
              <a:t>AZRG10VNGWtoTestRG9VNGW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34104" y="2458043"/>
            <a:ext cx="2158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2"/>
                </a:solidFill>
              </a:rPr>
              <a:t>TestRG9VNGWtoAZRG10VNGW</a:t>
            </a:r>
            <a:endParaRPr lang="en-IN" sz="1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87871" y="793093"/>
            <a:ext cx="624315" cy="37105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10361" y="5364437"/>
            <a:ext cx="624315" cy="3710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83124" y="1332035"/>
            <a:ext cx="612475" cy="39278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94866" y="5912296"/>
            <a:ext cx="612475" cy="39278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81543" y="218771"/>
            <a:ext cx="415636" cy="51088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19010" y="4705988"/>
            <a:ext cx="415636" cy="51088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27466" y="3141486"/>
            <a:ext cx="542925" cy="50482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42387" y="2799"/>
            <a:ext cx="603055" cy="484031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021150" y="487785"/>
            <a:ext cx="182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RESOURCE GROUP</a:t>
            </a:r>
            <a:endParaRPr lang="en-IN" sz="10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590235" y="2799"/>
            <a:ext cx="603055" cy="484031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0009602" y="591768"/>
            <a:ext cx="182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solidFill>
                  <a:srgbClr val="7030A0"/>
                </a:solidFill>
              </a:rPr>
              <a:t>AZRG10</a:t>
            </a:r>
            <a:endParaRPr lang="en-IN" sz="10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559445" y="4797349"/>
            <a:ext cx="2351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NETWORK SECURITY GROUP</a:t>
            </a:r>
            <a:endParaRPr lang="en-IN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9914909" y="4941412"/>
            <a:ext cx="182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rgbClr val="7030A0"/>
                </a:solidFill>
              </a:rPr>
              <a:t>AZRG10NSG</a:t>
            </a:r>
            <a:endParaRPr lang="en-IN" sz="1000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65462" y="5414630"/>
            <a:ext cx="182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7030A0"/>
                </a:solidFill>
              </a:rPr>
              <a:t>AZRG10VNet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10262654" y="5766940"/>
            <a:ext cx="1648108" cy="753524"/>
          </a:xfrm>
          <a:prstGeom prst="wedgeRoundRectCallout">
            <a:avLst>
              <a:gd name="adj1" fmla="val -62178"/>
              <a:gd name="adj2" fmla="val -374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SUBNETS </a:t>
            </a:r>
          </a:p>
          <a:p>
            <a:pPr algn="ctr"/>
            <a:r>
              <a:rPr lang="en-IN" sz="1000" dirty="0" smtClean="0">
                <a:solidFill>
                  <a:srgbClr val="7030A0"/>
                </a:solidFill>
              </a:rPr>
              <a:t>(SUBNET-CONNECTOR, SUBNET-WORKSTATIONS, GATEWAYSUBNET)</a:t>
            </a:r>
            <a:endParaRPr lang="en-IN" sz="1000" dirty="0">
              <a:solidFill>
                <a:srgbClr val="7030A0"/>
              </a:solidFill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4301858" y="1724188"/>
            <a:ext cx="2586148" cy="512251"/>
          </a:xfrm>
          <a:prstGeom prst="wedgeRoundRectCallout">
            <a:avLst>
              <a:gd name="adj1" fmla="val 57835"/>
              <a:gd name="adj2" fmla="val -839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SUBNETS </a:t>
            </a:r>
          </a:p>
          <a:p>
            <a:pPr algn="ctr"/>
            <a:r>
              <a:rPr lang="en-IN" sz="1000" dirty="0" smtClean="0">
                <a:solidFill>
                  <a:schemeClr val="accent2"/>
                </a:solidFill>
              </a:rPr>
              <a:t>(SUBNET-CONNECTOR, </a:t>
            </a:r>
            <a:r>
              <a:rPr lang="en-IN" sz="1000" dirty="0">
                <a:solidFill>
                  <a:schemeClr val="accent2"/>
                </a:solidFill>
              </a:rPr>
              <a:t>SUBNET-WORKSTATIONS</a:t>
            </a:r>
            <a:r>
              <a:rPr lang="en-IN" sz="1000" dirty="0" smtClean="0">
                <a:solidFill>
                  <a:schemeClr val="accent2"/>
                </a:solidFill>
              </a:rPr>
              <a:t>, GATEWAYSUBNET)</a:t>
            </a:r>
            <a:endParaRPr lang="en-IN" sz="10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97852" y="742771"/>
            <a:ext cx="1901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VIRTUAL NETWORK</a:t>
            </a:r>
            <a:endParaRPr lang="en-IN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983881" y="900565"/>
            <a:ext cx="1380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2"/>
                </a:solidFill>
              </a:rPr>
              <a:t>TestRG9VNet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979738" y="2399248"/>
            <a:ext cx="1710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LOCAL NETWORK GATEWAY</a:t>
            </a:r>
            <a:endParaRPr lang="en-IN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9993122" y="2575403"/>
            <a:ext cx="981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7030A0"/>
                </a:solidFill>
              </a:rPr>
              <a:t>AZRG10LNGW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082232" y="3814245"/>
            <a:ext cx="1968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VIRTUAL NETWORK GATEWAY</a:t>
            </a:r>
            <a:endParaRPr lang="en-IN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07341" y="3974678"/>
            <a:ext cx="1600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7030A0"/>
                </a:solidFill>
              </a:rPr>
              <a:t>AZRG10VNGW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72648" y="450311"/>
            <a:ext cx="182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accent2"/>
                </a:solidFill>
              </a:rPr>
              <a:t>TestRG9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926597" y="280287"/>
            <a:ext cx="182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accent2"/>
                </a:solidFill>
              </a:rPr>
              <a:t>TestRG9NSG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973774" y="4247854"/>
            <a:ext cx="9465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2"/>
                </a:solidFill>
              </a:rPr>
              <a:t>TestRG9LNGW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76375" y="2674674"/>
            <a:ext cx="1121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accent2"/>
                </a:solidFill>
              </a:rPr>
              <a:t>TestRG9VNGW</a:t>
            </a:r>
            <a:endParaRPr lang="en-IN" sz="1000" dirty="0">
              <a:solidFill>
                <a:srgbClr val="7030A0"/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r="14883" b="24955"/>
          <a:stretch/>
        </p:blipFill>
        <p:spPr>
          <a:xfrm>
            <a:off x="7142069" y="2451639"/>
            <a:ext cx="512175" cy="5470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5" name="TextBox 34"/>
          <p:cNvSpPr txBox="1"/>
          <p:nvPr/>
        </p:nvSpPr>
        <p:spPr>
          <a:xfrm>
            <a:off x="1323069" y="3738594"/>
            <a:ext cx="1740177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00" b="1" u="sng" dirty="0" err="1">
                <a:solidFill>
                  <a:srgbClr val="002060"/>
                </a:solidFill>
              </a:rPr>
              <a:t>PCoIP</a:t>
            </a:r>
            <a:r>
              <a:rPr lang="en-IN" sz="1000" b="1" u="sng" dirty="0">
                <a:solidFill>
                  <a:srgbClr val="002060"/>
                </a:solidFill>
              </a:rPr>
              <a:t> </a:t>
            </a:r>
            <a:r>
              <a:rPr lang="en-IN" sz="1000" b="1" u="sng" dirty="0" smtClean="0">
                <a:solidFill>
                  <a:srgbClr val="002060"/>
                </a:solidFill>
              </a:rPr>
              <a:t>CONNECTION</a:t>
            </a:r>
            <a:endParaRPr lang="en-IN" sz="1000" b="1" u="sng" dirty="0">
              <a:solidFill>
                <a:srgbClr val="002060"/>
              </a:solidFill>
            </a:endParaRPr>
          </a:p>
          <a:p>
            <a:pPr algn="ctr"/>
            <a:r>
              <a:rPr lang="en-IN" sz="1000" b="1" dirty="0">
                <a:solidFill>
                  <a:srgbClr val="002060"/>
                </a:solidFill>
              </a:rPr>
              <a:t>TCP 60443, TCP 443</a:t>
            </a:r>
          </a:p>
          <a:p>
            <a:pPr algn="ctr"/>
            <a:r>
              <a:rPr lang="en-IN" sz="1000" b="1" dirty="0">
                <a:solidFill>
                  <a:srgbClr val="002060"/>
                </a:solidFill>
              </a:rPr>
              <a:t>TCP 4172, UDP 4172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51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44" grpId="0" animBg="1"/>
      <p:bldP spid="11" grpId="0" animBg="1"/>
      <p:bldP spid="6" grpId="0"/>
      <p:bldP spid="7" grpId="0"/>
      <p:bldP spid="9" grpId="0"/>
      <p:bldP spid="10" grpId="0"/>
      <p:bldP spid="14" grpId="0"/>
      <p:bldP spid="15" grpId="0" animBg="1"/>
      <p:bldP spid="15" grpId="1" animBg="1"/>
      <p:bldP spid="39" grpId="0" animBg="1"/>
      <p:bldP spid="40" grpId="0" animBg="1"/>
      <p:bldP spid="41" grpId="0" animBg="1"/>
      <p:bldP spid="42" grpId="0" animBg="1"/>
      <p:bldP spid="47" grpId="0" animBg="1"/>
      <p:bldP spid="53" grpId="0" animBg="1"/>
      <p:bldP spid="34" grpId="0" animBg="1"/>
      <p:bldP spid="49" grpId="0" animBg="1"/>
      <p:bldP spid="55" grpId="0"/>
      <p:bldP spid="50" grpId="0"/>
      <p:bldP spid="59" grpId="0"/>
      <p:bldP spid="58" grpId="0"/>
      <p:bldP spid="75" grpId="0"/>
      <p:bldP spid="78" grpId="0"/>
      <p:bldP spid="79" grpId="0"/>
      <p:bldP spid="80" grpId="0"/>
      <p:bldP spid="82" grpId="0"/>
      <p:bldP spid="27" grpId="0" animBg="1"/>
      <p:bldP spid="83" grpId="0" animBg="1"/>
      <p:bldP spid="84" grpId="0"/>
      <p:bldP spid="85" grpId="0"/>
      <p:bldP spid="87" grpId="0"/>
      <p:bldP spid="89" grpId="0"/>
      <p:bldP spid="90" grpId="0"/>
      <p:bldP spid="91" grpId="0"/>
      <p:bldP spid="92" grpId="0"/>
      <p:bldP spid="93" grpId="0"/>
      <p:bldP spid="94" grpId="0" animBg="1"/>
      <p:bldP spid="95" grpId="0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0.5|0.8|0.7|0.6|0.5|0.1|0.2|0.1|0.2|0.4|0.3|0.2|0.5|0.6|0.2|0.3|0.1|0.3|0|0.3|0.1|0.3|0.1|0.3|0.1|0.3|0.1|0.3|0.1|0.3|0.1|0.3|0.5|0.1|0.3|7.4|0.6|0.7|0.6|0.3|0.6|0.5|0.6|0.7|0.1|0.4|0.1|0.4|0.8|0.8|0.8|0.8|0.5|0.6|0.5|0.3|0.9|0.5|0.5|0.6|0.5|1.3|1|0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Rajasekhar Pyla</dc:creator>
  <cp:lastModifiedBy>Rajasekhar Pyla</cp:lastModifiedBy>
  <cp:revision>15</cp:revision>
  <dcterms:created xsi:type="dcterms:W3CDTF">2019-07-17T06:32:15Z</dcterms:created>
  <dcterms:modified xsi:type="dcterms:W3CDTF">2019-07-17T09:28:02Z</dcterms:modified>
</cp:coreProperties>
</file>