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2" r:id="rId3"/>
    <p:sldId id="310" r:id="rId4"/>
    <p:sldId id="313" r:id="rId5"/>
    <p:sldId id="323" r:id="rId6"/>
    <p:sldId id="332" r:id="rId7"/>
    <p:sldId id="334" r:id="rId8"/>
    <p:sldId id="335" r:id="rId9"/>
    <p:sldId id="326" r:id="rId10"/>
    <p:sldId id="327" r:id="rId11"/>
    <p:sldId id="328" r:id="rId12"/>
    <p:sldId id="331" r:id="rId13"/>
    <p:sldId id="337" r:id="rId14"/>
    <p:sldId id="324" r:id="rId15"/>
    <p:sldId id="329" r:id="rId16"/>
    <p:sldId id="325" r:id="rId17"/>
    <p:sldId id="338" r:id="rId18"/>
    <p:sldId id="339" r:id="rId19"/>
    <p:sldId id="340" r:id="rId20"/>
  </p:sldIdLst>
  <p:sldSz cx="9144000" cy="5143500" type="screen16x9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9586E-9AE2-4E89-BEBE-488BC1574881}">
          <p14:sldIdLst>
            <p14:sldId id="256"/>
            <p14:sldId id="322"/>
            <p14:sldId id="310"/>
            <p14:sldId id="313"/>
            <p14:sldId id="323"/>
            <p14:sldId id="332"/>
            <p14:sldId id="334"/>
            <p14:sldId id="335"/>
            <p14:sldId id="326"/>
            <p14:sldId id="327"/>
            <p14:sldId id="328"/>
            <p14:sldId id="331"/>
            <p14:sldId id="337"/>
            <p14:sldId id="324"/>
            <p14:sldId id="329"/>
            <p14:sldId id="325"/>
            <p14:sldId id="338"/>
            <p14:sldId id="339"/>
            <p14:sldId id="340"/>
          </p14:sldIdLst>
        </p14:section>
        <p14:section name="APPENDIX" id="{19907E42-BDD1-4BFF-A82E-69C24E010B9F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53238"/>
    <a:srgbClr val="0B2E5D"/>
    <a:srgbClr val="7F7F7F"/>
    <a:srgbClr val="71D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99343" autoAdjust="0"/>
  </p:normalViewPr>
  <p:slideViewPr>
    <p:cSldViewPr snapToGrid="0" snapToObjects="1">
      <p:cViewPr>
        <p:scale>
          <a:sx n="108" d="100"/>
          <a:sy n="108" d="100"/>
        </p:scale>
        <p:origin x="-1688" y="-7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32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D4E21-AA1D-BE49-8829-DEA10D5CF4C8}" type="datetimeFigureOut">
              <a:rPr lang="it-IT" smtClean="0"/>
              <a:t>17.05.18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8DF2B-E534-A049-A267-F065CD458300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890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6D68F-7DBE-1C48-BC1F-E6A07B52C7E0}" type="datetimeFigureOut">
              <a:rPr lang="it-IT" smtClean="0"/>
              <a:t>17.05.18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27C-DB68-9A4D-8B30-F0E92B6BDF8F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032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62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1760"/>
            <a:ext cx="9180513" cy="518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852" y="799311"/>
            <a:ext cx="7585611" cy="2412171"/>
          </a:xfrm>
        </p:spPr>
        <p:txBody>
          <a:bodyPr anchor="b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6000" i="0" u="none" kern="1200" cap="all" spc="-100" dirty="0" smtClean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INSERT YOUR</a:t>
            </a:r>
            <a:br>
              <a:rPr lang="it-IT" dirty="0" smtClean="0"/>
            </a:br>
            <a:r>
              <a:rPr lang="it-IT" dirty="0" smtClean="0"/>
              <a:t>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3375892"/>
            <a:ext cx="7585612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800" b="0" cap="none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6" descr="Unbenannt-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0" y="4723084"/>
            <a:ext cx="901701" cy="2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2" y="1437651"/>
            <a:ext cx="381526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754" y="1437651"/>
            <a:ext cx="3835261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6"/>
          <p:cNvSpPr/>
          <p:nvPr userDrawn="1"/>
        </p:nvSpPr>
        <p:spPr>
          <a:xfrm>
            <a:off x="0" y="0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0" y="1250541"/>
            <a:ext cx="9144000" cy="262909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10" name="Rettangolo 7"/>
          <p:cNvSpPr/>
          <p:nvPr userDrawn="1"/>
        </p:nvSpPr>
        <p:spPr>
          <a:xfrm>
            <a:off x="0" y="3879632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7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Image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4025590" y="1417013"/>
            <a:ext cx="5118410" cy="3036887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Gradient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2" name="Immagine 1" descr="Reply Green 0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8"/>
          <a:stretch/>
        </p:blipFill>
        <p:spPr>
          <a:xfrm>
            <a:off x="4029395" y="1416656"/>
            <a:ext cx="5114605" cy="3037283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352740" y="2858737"/>
            <a:ext cx="4616786" cy="619319"/>
          </a:xfrm>
        </p:spPr>
        <p:txBody>
          <a:bodyPr anchor="t"/>
          <a:lstStyle>
            <a:lvl1pPr>
              <a:defRPr sz="4000" cap="all" spc="-1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4000">
                <a:latin typeface="Arial Black"/>
                <a:cs typeface="Arial Black"/>
              </a:defRPr>
            </a:lvl2pPr>
            <a:lvl3pPr>
              <a:defRPr sz="4000">
                <a:latin typeface="Arial Black"/>
                <a:cs typeface="Arial Black"/>
              </a:defRPr>
            </a:lvl3pPr>
            <a:lvl4pPr>
              <a:defRPr sz="4000">
                <a:latin typeface="Arial Black"/>
                <a:cs typeface="Arial Black"/>
              </a:defRPr>
            </a:lvl4pPr>
            <a:lvl5pPr>
              <a:defRPr sz="4000">
                <a:latin typeface="Arial Black"/>
                <a:cs typeface="Arial Black"/>
              </a:defRPr>
            </a:lvl5pPr>
            <a:lvl6pPr>
              <a:defRPr sz="4000">
                <a:latin typeface="Arial Black"/>
                <a:cs typeface="Arial Black"/>
              </a:defRPr>
            </a:lvl6pPr>
            <a:lvl7pPr>
              <a:defRPr sz="4000">
                <a:latin typeface="Arial Black"/>
                <a:cs typeface="Arial Black"/>
              </a:defRPr>
            </a:lvl7pPr>
            <a:lvl8pPr>
              <a:defRPr sz="4000">
                <a:latin typeface="Arial Black"/>
                <a:cs typeface="Arial Black"/>
              </a:defRPr>
            </a:lvl8pPr>
            <a:lvl9pPr>
              <a:defRPr sz="4000">
                <a:latin typeface="Arial Black"/>
                <a:cs typeface="Arial Black"/>
              </a:defRPr>
            </a:lvl9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352740" y="1903019"/>
            <a:ext cx="4616786" cy="32015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 marL="0" indent="0">
              <a:buFont typeface="+mj-lt"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Font typeface="+mj-lt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Font typeface="+mj-lt"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buFont typeface="+mj-lt"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buFont typeface="+mj-lt"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buFont typeface="+mj-lt"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buFont typeface="+mj-lt"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it-IT" dirty="0" smtClean="0"/>
              <a:t>Basic text</a:t>
            </a:r>
          </a:p>
        </p:txBody>
      </p:sp>
      <p:pic>
        <p:nvPicPr>
          <p:cNvPr id="10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5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1760"/>
            <a:ext cx="9180513" cy="5184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156023" y="2010229"/>
            <a:ext cx="7003440" cy="1321697"/>
          </a:xfrm>
        </p:spPr>
        <p:txBody>
          <a:bodyPr anchor="ctr"/>
          <a:lstStyle>
            <a:lvl1pPr>
              <a:lnSpc>
                <a:spcPct val="8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6022" y="3375892"/>
            <a:ext cx="7003441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800" b="0" cap="none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9" name="Bild 6" descr="Unbenannt-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0" y="4723084"/>
            <a:ext cx="901701" cy="2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25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73852" y="1401951"/>
            <a:ext cx="7968163" cy="3041814"/>
          </a:xfrm>
        </p:spPr>
        <p:txBody>
          <a:bodyPr lIns="0" b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/>
            </a:lvl4pPr>
            <a:lvl6pPr>
              <a:defRPr sz="1700"/>
            </a:lvl6pPr>
            <a:lvl7pPr marL="180000" indent="-180000">
              <a:buClr>
                <a:schemeClr val="tx2"/>
              </a:buClr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>
              <a:buAutoNum type="arabicPeriod"/>
              <a:defRPr/>
            </a:lvl8pPr>
            <a:lvl9pPr>
              <a:defRPr sz="17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300" b="0" cap="all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69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pter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1760"/>
            <a:ext cx="9180513" cy="51840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77240" y="1371684"/>
            <a:ext cx="7582223" cy="1631422"/>
          </a:xfrm>
        </p:spPr>
        <p:txBody>
          <a:bodyPr anchor="b"/>
          <a:lstStyle>
            <a:lvl1pPr algn="l">
              <a:lnSpc>
                <a:spcPct val="80000"/>
              </a:lnSpc>
              <a:defRPr lang="en-US" sz="48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chapter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241" y="3003106"/>
            <a:ext cx="7582223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600" b="0" cap="none" baseline="0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462213"/>
          </a:xfrm>
        </p:spPr>
        <p:txBody>
          <a:bodyPr/>
          <a:lstStyle>
            <a:lvl1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/>
            </a:lvl1pPr>
            <a:lvl2pPr marL="982663" indent="-490538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cap="none">
                <a:solidFill>
                  <a:schemeClr val="tx1"/>
                </a:solidFill>
              </a:defRPr>
            </a:lvl2pPr>
            <a:lvl3pPr marL="1431925" indent="-45085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1600">
                <a:solidFill>
                  <a:schemeClr val="tx1"/>
                </a:solidFill>
              </a:defRPr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1760"/>
            <a:ext cx="9180513" cy="51840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b"/>
          <a:lstStyle>
            <a:lvl1pPr algn="ctr"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SECTION </a:t>
            </a:r>
            <a:br>
              <a:rPr lang="it-IT" dirty="0" smtClean="0"/>
            </a:br>
            <a:r>
              <a:rPr lang="it-IT" dirty="0" smtClean="0"/>
              <a:t>SLIDE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1760"/>
            <a:ext cx="9180513" cy="51840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t"/>
          <a:lstStyle>
            <a:lvl1pPr algn="ctr">
              <a:lnSpc>
                <a:spcPct val="8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de-DE" dirty="0" smtClean="0"/>
              <a:t>STATEMENT </a:t>
            </a:r>
            <a:br>
              <a:rPr lang="de-DE" dirty="0" smtClean="0"/>
            </a:br>
            <a:r>
              <a:rPr lang="de-DE" dirty="0" smtClean="0"/>
              <a:t>CHART FOR IMPORTANT </a:t>
            </a:r>
            <a:br>
              <a:rPr lang="de-DE" dirty="0" smtClean="0"/>
            </a:br>
            <a:r>
              <a:rPr lang="de-DE" dirty="0" smtClean="0"/>
              <a:t>POINTS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Background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 userDrawn="1"/>
        </p:nvPicPr>
        <p:blipFill rotWithShape="1">
          <a:blip r:embed="rId2"/>
          <a:srcRect t="-114" b="24638"/>
          <a:stretch/>
        </p:blipFill>
        <p:spPr>
          <a:xfrm>
            <a:off x="0" y="-7749"/>
            <a:ext cx="9144000" cy="5174110"/>
          </a:xfrm>
          <a:prstGeom prst="rect">
            <a:avLst/>
          </a:prstGeom>
        </p:spPr>
      </p:pic>
      <p:sp>
        <p:nvSpPr>
          <p:cNvPr id="8" name="Rechteck 6"/>
          <p:cNvSpPr/>
          <p:nvPr userDrawn="1"/>
        </p:nvSpPr>
        <p:spPr>
          <a:xfrm>
            <a:off x="0" y="1"/>
            <a:ext cx="9144000" cy="516636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1"/>
          <p:cNvPicPr>
            <a:picLocks noChangeAspect="1"/>
          </p:cNvPicPr>
          <p:nvPr userDrawn="1"/>
        </p:nvPicPr>
        <p:blipFill rotWithShape="1">
          <a:blip r:embed="rId2"/>
          <a:srcRect t="-1" r="11734" b="25474"/>
          <a:stretch/>
        </p:blipFill>
        <p:spPr>
          <a:xfrm>
            <a:off x="-1" y="0"/>
            <a:ext cx="9144000" cy="5135526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hteck 6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73852" y="1401951"/>
            <a:ext cx="7968163" cy="3041814"/>
          </a:xfrm>
        </p:spPr>
        <p:txBody>
          <a:bodyPr lIns="0" b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/>
            </a:lvl4pPr>
            <a:lvl6pPr>
              <a:defRPr sz="1700"/>
            </a:lvl6pPr>
            <a:lvl7pPr marL="180000" indent="-180000">
              <a:buClr>
                <a:schemeClr val="tx2"/>
              </a:buClr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>
              <a:buAutoNum type="arabicPeriod"/>
              <a:defRPr/>
            </a:lvl8pPr>
            <a:lvl9pPr>
              <a:defRPr sz="17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4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0" rtlCol="0" anchor="t">
            <a:noAutofit/>
          </a:bodyPr>
          <a:lstStyle/>
          <a:p>
            <a:r>
              <a:rPr lang="it-IT" dirty="0" smtClean="0"/>
              <a:t>CLICK TO CHANGE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6782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1" r:id="rId4"/>
    <p:sldLayoutId id="2147483677" r:id="rId5"/>
    <p:sldLayoutId id="2147483683" r:id="rId6"/>
    <p:sldLayoutId id="2147483684" r:id="rId7"/>
    <p:sldLayoutId id="2147483666" r:id="rId8"/>
    <p:sldLayoutId id="2147483680" r:id="rId9"/>
    <p:sldLayoutId id="2147483664" r:id="rId10"/>
    <p:sldLayoutId id="2147483685" r:id="rId11"/>
    <p:sldLayoutId id="2147483678" r:id="rId12"/>
    <p:sldLayoutId id="2147483679" r:id="rId13"/>
    <p:sldLayoutId id="2147483667" r:id="rId14"/>
    <p:sldLayoutId id="2147483671" r:id="rId15"/>
    <p:sldLayoutId id="2147483686" r:id="rId16"/>
    <p:sldLayoutId id="2147483687" r:id="rId17"/>
  </p:sldLayoutIdLst>
  <p:hf sldNum="0"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Arial Black" panose="020B0A040201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itchFamily="34" charset="0"/>
        <a:buNone/>
        <a:defRPr sz="1800" b="0" i="0" kern="1200" cap="all">
          <a:solidFill>
            <a:schemeClr val="tx2"/>
          </a:solidFill>
          <a:latin typeface="Arial"/>
          <a:ea typeface="+mn-ea"/>
          <a:cs typeface="Arial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buFont typeface="Arial" pitchFamily="34" charset="0"/>
        <a:buNone/>
        <a:defRPr sz="1400" b="0" i="0" kern="1200">
          <a:solidFill>
            <a:schemeClr val="tx2"/>
          </a:solidFill>
          <a:latin typeface="Arial"/>
          <a:ea typeface="+mn-ea"/>
          <a:cs typeface="Arial"/>
        </a:defRPr>
      </a:lvl3pPr>
      <a:lvl4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lang="it-IT" sz="1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Spy_icon.png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69" y="1128954"/>
            <a:ext cx="3761772" cy="404982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FFFFFF"/>
                </a:solidFill>
              </a:rPr>
              <a:t>TSR Corporate</a:t>
            </a:r>
            <a:br>
              <a:rPr lang="it-IT" dirty="0" smtClean="0">
                <a:solidFill>
                  <a:srgbClr val="FFFFFF"/>
                </a:solidFill>
              </a:rPr>
            </a:br>
            <a:r>
              <a:rPr lang="it-IT" dirty="0" smtClean="0">
                <a:solidFill>
                  <a:srgbClr val="FFFFFF"/>
                </a:solidFill>
              </a:rPr>
              <a:t>Security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FFFFFF"/>
                </a:solidFill>
              </a:rPr>
              <a:t>Daniel Fitzpatrick | Head of Technology</a:t>
            </a:r>
            <a:endParaRPr lang="it-IT" dirty="0">
              <a:solidFill>
                <a:srgbClr val="FFFFFF"/>
              </a:solidFill>
            </a:endParaRPr>
          </a:p>
          <a:p>
            <a:endParaRPr lang="it-IT" dirty="0" smtClean="0">
              <a:solidFill>
                <a:srgbClr val="FFFFFF"/>
              </a:solidFill>
            </a:endParaRPr>
          </a:p>
          <a:p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1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 ist, dass nichts sicher ist. Selbst das nicht</a:t>
            </a:r>
            <a:r>
              <a:rPr lang="de-DE" dirty="0" smtClean="0"/>
              <a:t>.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3852" y="1317767"/>
            <a:ext cx="7968163" cy="328820"/>
          </a:xfrm>
        </p:spPr>
        <p:txBody>
          <a:bodyPr/>
          <a:lstStyle/>
          <a:p>
            <a:pPr algn="r"/>
            <a:r>
              <a:rPr lang="en-US" dirty="0"/>
              <a:t>~ </a:t>
            </a:r>
            <a:r>
              <a:rPr lang="en-US" dirty="0" smtClean="0"/>
              <a:t>Joachim </a:t>
            </a:r>
            <a:r>
              <a:rPr lang="en-US" dirty="0" err="1" smtClean="0"/>
              <a:t>Ringelnatz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3853" y="1978191"/>
            <a:ext cx="4553020" cy="30418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tx2"/>
                </a:solidFill>
              </a:rPr>
              <a:t>Die </a:t>
            </a:r>
            <a:r>
              <a:rPr lang="it-IT" dirty="0" err="1" smtClean="0">
                <a:solidFill>
                  <a:schemeClr val="tx2"/>
                </a:solidFill>
              </a:rPr>
              <a:t>Technik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dirty="0" err="1" smtClean="0">
                <a:solidFill>
                  <a:schemeClr val="tx2"/>
                </a:solidFill>
              </a:rPr>
              <a:t>ist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dirty="0" err="1" smtClean="0">
                <a:solidFill>
                  <a:schemeClr val="tx2"/>
                </a:solidFill>
              </a:rPr>
              <a:t>nur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dirty="0" err="1" smtClean="0">
                <a:solidFill>
                  <a:schemeClr val="tx2"/>
                </a:solidFill>
              </a:rPr>
              <a:t>ein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de-DE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WERKZEUG.</a:t>
            </a:r>
            <a:endParaRPr lang="it-IT" dirty="0" smtClean="0">
              <a:solidFill>
                <a:schemeClr val="tx2"/>
              </a:solidFill>
              <a:latin typeface="+mj-lt"/>
            </a:endParaRPr>
          </a:p>
          <a:p>
            <a:endParaRPr lang="de-DE" sz="1000" kern="0" dirty="0" smtClean="0">
              <a:solidFill>
                <a:sysClr val="window" lastClr="FFFFFF"/>
              </a:solidFill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cs typeface="Proxima Nova Regular"/>
              </a:rPr>
              <a:t>Sichere Verbindungen</a:t>
            </a:r>
            <a:endParaRPr lang="it-IT" dirty="0" smtClean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cs typeface="Proxima Nova Regular"/>
              </a:rPr>
              <a:t>Firewall / Virenscanner</a:t>
            </a:r>
            <a:endParaRPr lang="it-IT" dirty="0" smtClean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kern="0" dirty="0" smtClean="0">
                <a:cs typeface="Proxima Nova Regular"/>
              </a:rPr>
              <a:t>LDAP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kern="0" dirty="0" err="1" smtClean="0">
                <a:cs typeface="Proxima Nova Regular"/>
              </a:rPr>
              <a:t>Prozesse</a:t>
            </a:r>
            <a:r>
              <a:rPr lang="it-IT" kern="0" dirty="0" smtClean="0">
                <a:cs typeface="Proxima Nova Regular"/>
              </a:rPr>
              <a:t> (</a:t>
            </a:r>
            <a:r>
              <a:rPr lang="it-IT" kern="0" dirty="0" err="1" smtClean="0">
                <a:cs typeface="Proxima Nova Regular"/>
              </a:rPr>
              <a:t>Architektur</a:t>
            </a:r>
            <a:r>
              <a:rPr lang="it-IT" kern="0" dirty="0" smtClean="0">
                <a:cs typeface="Proxima Nova Regular"/>
              </a:rPr>
              <a:t>, Deployment)</a:t>
            </a:r>
          </a:p>
          <a:p>
            <a:pPr>
              <a:buClr>
                <a:schemeClr val="tx2"/>
              </a:buClr>
              <a:buSzPct val="130000"/>
            </a:pPr>
            <a:endParaRPr lang="it-IT" kern="0" dirty="0" smtClean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de-DE" kern="0" dirty="0" smtClean="0">
              <a:cs typeface="Proxima Nova Regular"/>
            </a:endParaRPr>
          </a:p>
        </p:txBody>
      </p:sp>
      <p:sp>
        <p:nvSpPr>
          <p:cNvPr id="2" name="Stern mit 16 Zacken 1"/>
          <p:cNvSpPr/>
          <p:nvPr/>
        </p:nvSpPr>
        <p:spPr>
          <a:xfrm rot="900000">
            <a:off x="5750095" y="1728219"/>
            <a:ext cx="3652602" cy="3652602"/>
          </a:xfrm>
          <a:prstGeom prst="star16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/>
              <a:t>Aus Versehen</a:t>
            </a:r>
            <a:br>
              <a:rPr lang="de-DE" sz="2200" dirty="0" smtClean="0"/>
            </a:br>
            <a:r>
              <a:rPr lang="de-DE" sz="2200" dirty="0" smtClean="0"/>
              <a:t>vs. </a:t>
            </a:r>
            <a:br>
              <a:rPr lang="de-DE" sz="2200" dirty="0" smtClean="0"/>
            </a:br>
            <a:r>
              <a:rPr lang="de-DE" sz="2200" dirty="0" smtClean="0"/>
              <a:t>ABSICHT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88727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FAKTOR MENSCH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444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answers</a:t>
            </a:r>
            <a:r>
              <a:rPr lang="de-DE" dirty="0"/>
              <a:t>.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3852" y="1317767"/>
            <a:ext cx="7968163" cy="328820"/>
          </a:xfrm>
        </p:spPr>
        <p:txBody>
          <a:bodyPr/>
          <a:lstStyle/>
          <a:p>
            <a:pPr algn="r"/>
            <a:r>
              <a:rPr lang="en-US" dirty="0"/>
              <a:t>~ </a:t>
            </a:r>
            <a:r>
              <a:rPr lang="en-US" dirty="0" smtClean="0"/>
              <a:t>Kevin </a:t>
            </a:r>
            <a:r>
              <a:rPr lang="en-US" dirty="0" err="1" smtClean="0"/>
              <a:t>mitnick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3853" y="1978191"/>
            <a:ext cx="4553020" cy="30418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tx2"/>
                </a:solidFill>
              </a:rPr>
              <a:t>Hacker </a:t>
            </a:r>
            <a:r>
              <a:rPr lang="it-IT" dirty="0" err="1" smtClean="0">
                <a:solidFill>
                  <a:schemeClr val="tx2"/>
                </a:solidFill>
              </a:rPr>
              <a:t>sind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dirty="0" err="1" smtClean="0">
                <a:solidFill>
                  <a:schemeClr val="tx2"/>
                </a:solidFill>
              </a:rPr>
              <a:t>erfolgreicher</a:t>
            </a:r>
            <a:r>
              <a:rPr lang="it-IT" dirty="0" smtClean="0">
                <a:solidFill>
                  <a:schemeClr val="tx2"/>
                </a:solidFill>
              </a:rPr>
              <a:t>, </a:t>
            </a:r>
            <a:r>
              <a:rPr lang="it-IT" dirty="0" err="1" smtClean="0">
                <a:solidFill>
                  <a:schemeClr val="tx2"/>
                </a:solidFill>
              </a:rPr>
              <a:t>wenn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dirty="0" err="1" smtClean="0">
                <a:solidFill>
                  <a:schemeClr val="tx2"/>
                </a:solidFill>
              </a:rPr>
              <a:t>sie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de-DE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MENSCHEN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dirty="0" err="1" smtClean="0">
                <a:solidFill>
                  <a:schemeClr val="tx2"/>
                </a:solidFill>
              </a:rPr>
              <a:t>angreifen</a:t>
            </a:r>
            <a:r>
              <a:rPr lang="it-IT" dirty="0" smtClean="0">
                <a:solidFill>
                  <a:schemeClr val="tx2"/>
                </a:solidFill>
              </a:rPr>
              <a:t>.</a:t>
            </a:r>
            <a:endParaRPr lang="it-IT" dirty="0" smtClean="0">
              <a:solidFill>
                <a:schemeClr val="tx2"/>
              </a:solidFill>
              <a:latin typeface="+mj-lt"/>
            </a:endParaRPr>
          </a:p>
          <a:p>
            <a:endParaRPr lang="de-DE" sz="1000" kern="0" dirty="0" smtClean="0">
              <a:solidFill>
                <a:sysClr val="window" lastClr="FFFFFF"/>
              </a:solidFill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err="1" smtClean="0">
                <a:cs typeface="Proxima Nova Regular"/>
              </a:rPr>
              <a:t>Psychology</a:t>
            </a:r>
            <a:endParaRPr lang="it-IT" dirty="0" smtClean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err="1" smtClean="0">
                <a:cs typeface="Proxima Nova Regular"/>
              </a:rPr>
              <a:t>Social</a:t>
            </a:r>
            <a:r>
              <a:rPr lang="de-DE" kern="0" dirty="0" smtClean="0">
                <a:cs typeface="Proxima Nova Regular"/>
              </a:rPr>
              <a:t> Engineering</a:t>
            </a:r>
            <a:endParaRPr lang="it-IT" dirty="0" smtClean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kern="0" dirty="0" err="1" smtClean="0">
                <a:cs typeface="Proxima Nova Regular"/>
              </a:rPr>
              <a:t>Phishing</a:t>
            </a:r>
            <a:r>
              <a:rPr lang="it-IT" kern="0" dirty="0" smtClean="0">
                <a:cs typeface="Proxima Nova Regular"/>
              </a:rPr>
              <a:t> &amp; Co.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it-IT" kern="0" dirty="0" smtClean="0">
              <a:cs typeface="Proxima Nova Regular"/>
            </a:endParaRPr>
          </a:p>
          <a:p>
            <a:pPr>
              <a:buClr>
                <a:schemeClr val="tx2"/>
              </a:buClr>
              <a:buSzPct val="130000"/>
            </a:pPr>
            <a:endParaRPr lang="de-DE" kern="0" dirty="0" smtClean="0">
              <a:cs typeface="Proxima Nova Regular"/>
            </a:endParaRPr>
          </a:p>
        </p:txBody>
      </p:sp>
      <p:pic>
        <p:nvPicPr>
          <p:cNvPr id="2" name="Bild 1" descr="png-silhouette-woman-head-big-image-png-803.png"/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002" y="674652"/>
            <a:ext cx="4069013" cy="46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2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 descr="png-silhouette-woman-head-big-image-png-803.png"/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618" y="639371"/>
            <a:ext cx="4104290" cy="473296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answers</a:t>
            </a:r>
            <a:r>
              <a:rPr lang="de-DE" dirty="0"/>
              <a:t>.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3852" y="1317767"/>
            <a:ext cx="7968163" cy="328820"/>
          </a:xfrm>
        </p:spPr>
        <p:txBody>
          <a:bodyPr/>
          <a:lstStyle/>
          <a:p>
            <a:pPr algn="r"/>
            <a:r>
              <a:rPr lang="en-US" dirty="0"/>
              <a:t>~ </a:t>
            </a:r>
            <a:r>
              <a:rPr lang="en-US" dirty="0" smtClean="0"/>
              <a:t>Kevin </a:t>
            </a:r>
            <a:r>
              <a:rPr lang="en-US" dirty="0" err="1" smtClean="0"/>
              <a:t>mitnick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3853" y="2248671"/>
            <a:ext cx="3482961" cy="30418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MENSCHEN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dirty="0" err="1" smtClean="0">
                <a:solidFill>
                  <a:schemeClr val="tx2"/>
                </a:solidFill>
              </a:rPr>
              <a:t>sind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dirty="0" err="1" smtClean="0">
                <a:solidFill>
                  <a:schemeClr val="tx2"/>
                </a:solidFill>
              </a:rPr>
              <a:t>hilfsbereit</a:t>
            </a:r>
            <a:r>
              <a:rPr lang="it-IT" dirty="0" smtClean="0">
                <a:solidFill>
                  <a:schemeClr val="tx2"/>
                </a:solidFill>
              </a:rPr>
              <a:t>.</a:t>
            </a:r>
          </a:p>
          <a:p>
            <a:endParaRPr lang="de-DE" sz="1000" kern="0" dirty="0" smtClean="0">
              <a:solidFill>
                <a:sysClr val="window" lastClr="FFFFFF"/>
              </a:solidFill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err="1" smtClean="0">
                <a:cs typeface="Proxima Nova Regular"/>
              </a:rPr>
              <a:t>Psychology</a:t>
            </a:r>
            <a:endParaRPr lang="it-IT" dirty="0" smtClean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err="1" smtClean="0">
                <a:cs typeface="Proxima Nova Regular"/>
              </a:rPr>
              <a:t>Social</a:t>
            </a:r>
            <a:r>
              <a:rPr lang="de-DE" kern="0" dirty="0" smtClean="0">
                <a:cs typeface="Proxima Nova Regular"/>
              </a:rPr>
              <a:t> Engineering</a:t>
            </a:r>
            <a:endParaRPr lang="it-IT" dirty="0" smtClean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kern="0" dirty="0" err="1" smtClean="0">
                <a:cs typeface="Proxima Nova Regular"/>
              </a:rPr>
              <a:t>Phishing</a:t>
            </a:r>
            <a:r>
              <a:rPr lang="it-IT" kern="0" dirty="0" smtClean="0">
                <a:cs typeface="Proxima Nova Regular"/>
              </a:rPr>
              <a:t> &amp; Co.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kern="0" dirty="0" err="1">
                <a:cs typeface="Proxima Nova Regular"/>
              </a:rPr>
              <a:t>Anfälligkeit</a:t>
            </a:r>
            <a:r>
              <a:rPr lang="it-IT" kern="0" dirty="0">
                <a:cs typeface="Proxima Nova Regular"/>
              </a:rPr>
              <a:t> bei </a:t>
            </a:r>
            <a:r>
              <a:rPr lang="it-IT" kern="0" dirty="0" smtClean="0">
                <a:cs typeface="Proxima Nova Regular"/>
              </a:rPr>
              <a:t>Reply?</a:t>
            </a:r>
            <a:endParaRPr lang="it-IT" kern="0" dirty="0">
              <a:cs typeface="Proxima Nova Regular"/>
            </a:endParaRPr>
          </a:p>
          <a:p>
            <a:pPr>
              <a:buClr>
                <a:schemeClr val="tx2"/>
              </a:buClr>
              <a:buSzPct val="130000"/>
            </a:pPr>
            <a:endParaRPr lang="it-IT" kern="0" dirty="0" smtClean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it-IT" kern="0" dirty="0" smtClean="0">
              <a:cs typeface="Proxima Nova Regular"/>
            </a:endParaRPr>
          </a:p>
          <a:p>
            <a:pPr>
              <a:buClr>
                <a:schemeClr val="tx2"/>
              </a:buClr>
              <a:buSzPct val="130000"/>
            </a:pPr>
            <a:endParaRPr lang="de-DE" kern="0" dirty="0" smtClean="0">
              <a:cs typeface="Proxima Nova Regular"/>
            </a:endParaRPr>
          </a:p>
        </p:txBody>
      </p:sp>
      <p:sp>
        <p:nvSpPr>
          <p:cNvPr id="3" name="Textfeld 2"/>
          <p:cNvSpPr txBox="1"/>
          <p:nvPr/>
        </p:nvSpPr>
        <p:spPr>
          <a:xfrm rot="1293668">
            <a:off x="7183775" y="2064005"/>
            <a:ext cx="18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(An)Schein(bar)</a:t>
            </a:r>
          </a:p>
        </p:txBody>
      </p:sp>
      <p:sp>
        <p:nvSpPr>
          <p:cNvPr id="8" name="Textfeld 7"/>
          <p:cNvSpPr txBox="1"/>
          <p:nvPr/>
        </p:nvSpPr>
        <p:spPr>
          <a:xfrm rot="20360826">
            <a:off x="4938262" y="1859615"/>
            <a:ext cx="127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Sympathie</a:t>
            </a:r>
          </a:p>
        </p:txBody>
      </p:sp>
      <p:sp>
        <p:nvSpPr>
          <p:cNvPr id="9" name="Textfeld 8"/>
          <p:cNvSpPr txBox="1"/>
          <p:nvPr/>
        </p:nvSpPr>
        <p:spPr>
          <a:xfrm rot="20701423">
            <a:off x="7163553" y="4117532"/>
            <a:ext cx="8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Schuld</a:t>
            </a:r>
          </a:p>
        </p:txBody>
      </p:sp>
      <p:sp>
        <p:nvSpPr>
          <p:cNvPr id="14" name="Textfeld 13"/>
          <p:cNvSpPr txBox="1"/>
          <p:nvPr/>
        </p:nvSpPr>
        <p:spPr>
          <a:xfrm rot="917516">
            <a:off x="5728425" y="4609730"/>
            <a:ext cx="101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Schreck</a:t>
            </a:r>
          </a:p>
        </p:txBody>
      </p:sp>
      <p:sp>
        <p:nvSpPr>
          <p:cNvPr id="15" name="Textfeld 14"/>
          <p:cNvSpPr txBox="1"/>
          <p:nvPr/>
        </p:nvSpPr>
        <p:spPr>
          <a:xfrm rot="874406">
            <a:off x="7223736" y="2855851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Hilfe</a:t>
            </a:r>
          </a:p>
        </p:txBody>
      </p:sp>
      <p:sp>
        <p:nvSpPr>
          <p:cNvPr id="16" name="Textfeld 15"/>
          <p:cNvSpPr txBox="1"/>
          <p:nvPr/>
        </p:nvSpPr>
        <p:spPr>
          <a:xfrm rot="20360826">
            <a:off x="6261011" y="3632813"/>
            <a:ext cx="130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Verwirrung</a:t>
            </a:r>
          </a:p>
        </p:txBody>
      </p:sp>
      <p:sp>
        <p:nvSpPr>
          <p:cNvPr id="17" name="Textfeld 16"/>
          <p:cNvSpPr txBox="1"/>
          <p:nvPr/>
        </p:nvSpPr>
        <p:spPr>
          <a:xfrm rot="20276038">
            <a:off x="4161004" y="3956921"/>
            <a:ext cx="1506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Schmeicheln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154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Best </a:t>
            </a:r>
            <a:r>
              <a:rPr lang="it-IT" dirty="0" err="1" smtClean="0"/>
              <a:t>practices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409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 HATE </a:t>
            </a:r>
            <a:r>
              <a:rPr lang="de-DE" dirty="0" err="1" smtClean="0"/>
              <a:t>passwords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3852" y="917927"/>
            <a:ext cx="7968163" cy="328820"/>
          </a:xfrm>
        </p:spPr>
        <p:txBody>
          <a:bodyPr/>
          <a:lstStyle/>
          <a:p>
            <a:pPr algn="r"/>
            <a:r>
              <a:rPr lang="en-US" dirty="0"/>
              <a:t>~ </a:t>
            </a:r>
            <a:r>
              <a:rPr lang="en-US" dirty="0" smtClean="0"/>
              <a:t>DAN </a:t>
            </a:r>
            <a:r>
              <a:rPr lang="en-US" dirty="0" err="1" smtClean="0"/>
              <a:t>FITZPaTRICK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3853" y="1496031"/>
            <a:ext cx="7968162" cy="30418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solidFill>
                  <a:schemeClr val="tx2"/>
                </a:solidFill>
              </a:rPr>
              <a:t>Passwords</a:t>
            </a:r>
            <a:r>
              <a:rPr lang="it-IT" dirty="0">
                <a:solidFill>
                  <a:schemeClr val="tx2"/>
                </a:solidFill>
              </a:rPr>
              <a:t> are </a:t>
            </a:r>
            <a:r>
              <a:rPr lang="it-IT" dirty="0" err="1">
                <a:solidFill>
                  <a:schemeClr val="tx2"/>
                </a:solidFill>
              </a:rPr>
              <a:t>like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de-DE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UNDERWEAR</a:t>
            </a:r>
            <a:r>
              <a:rPr lang="it-IT" dirty="0" smtClean="0">
                <a:solidFill>
                  <a:schemeClr val="tx2"/>
                </a:solidFill>
              </a:rPr>
              <a:t>: </a:t>
            </a:r>
            <a:r>
              <a:rPr lang="it-IT" dirty="0" err="1">
                <a:solidFill>
                  <a:schemeClr val="tx2"/>
                </a:solidFill>
              </a:rPr>
              <a:t>you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don’t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let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people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see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it</a:t>
            </a:r>
            <a:r>
              <a:rPr lang="it-IT" dirty="0">
                <a:solidFill>
                  <a:schemeClr val="tx2"/>
                </a:solidFill>
              </a:rPr>
              <a:t>, </a:t>
            </a:r>
            <a:r>
              <a:rPr lang="it-IT" dirty="0" err="1">
                <a:solidFill>
                  <a:schemeClr val="tx2"/>
                </a:solidFill>
              </a:rPr>
              <a:t>you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should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de-DE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CHANGE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it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very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often</a:t>
            </a:r>
            <a:r>
              <a:rPr lang="it-IT" dirty="0">
                <a:solidFill>
                  <a:schemeClr val="tx2"/>
                </a:solidFill>
              </a:rPr>
              <a:t>, and </a:t>
            </a:r>
            <a:r>
              <a:rPr lang="it-IT" dirty="0" err="1">
                <a:solidFill>
                  <a:schemeClr val="tx2"/>
                </a:solidFill>
              </a:rPr>
              <a:t>you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shouldn’t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de-DE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SHARE </a:t>
            </a:r>
            <a:r>
              <a:rPr lang="it-IT" dirty="0" err="1" smtClean="0">
                <a:solidFill>
                  <a:schemeClr val="tx2"/>
                </a:solidFill>
              </a:rPr>
              <a:t>it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with </a:t>
            </a:r>
            <a:r>
              <a:rPr lang="it-IT" dirty="0" err="1">
                <a:solidFill>
                  <a:schemeClr val="tx2"/>
                </a:solidFill>
              </a:rPr>
              <a:t>strangers</a:t>
            </a:r>
            <a:r>
              <a:rPr lang="it-IT" dirty="0" smtClean="0">
                <a:solidFill>
                  <a:schemeClr val="tx2"/>
                </a:solidFill>
              </a:rPr>
              <a:t>.</a:t>
            </a:r>
          </a:p>
          <a:p>
            <a:pPr algn="r"/>
            <a:r>
              <a:rPr lang="it-IT" dirty="0" smtClean="0">
                <a:solidFill>
                  <a:schemeClr val="tx2"/>
                </a:solidFill>
              </a:rPr>
              <a:t>~ Chris Pirillo</a:t>
            </a:r>
            <a:br>
              <a:rPr lang="it-IT" dirty="0" smtClean="0">
                <a:solidFill>
                  <a:schemeClr val="tx2"/>
                </a:solidFill>
              </a:rPr>
            </a:br>
            <a:endParaRPr lang="de-DE" sz="1000" kern="0" dirty="0" smtClean="0">
              <a:solidFill>
                <a:sysClr val="window" lastClr="FFFFFF"/>
              </a:solidFill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err="1" smtClean="0">
                <a:cs typeface="Proxima Nova Regular"/>
              </a:rPr>
              <a:t>Unerratbar</a:t>
            </a:r>
            <a:r>
              <a:rPr lang="de-DE" kern="0" dirty="0" smtClean="0">
                <a:cs typeface="Proxima Nova Regular"/>
              </a:rPr>
              <a:t>			</a:t>
            </a:r>
            <a:r>
              <a:rPr lang="de-DE" kern="0" dirty="0" err="1" smtClean="0">
                <a:cs typeface="Proxima Nova Regular"/>
              </a:rPr>
              <a:t>Unerratbar</a:t>
            </a:r>
            <a:endParaRPr lang="de-DE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cs typeface="Proxima Nova Regular"/>
              </a:rPr>
              <a:t>Gut gegen </a:t>
            </a:r>
            <a:r>
              <a:rPr lang="de-DE" kern="0" dirty="0" err="1" smtClean="0">
                <a:cs typeface="Proxima Nova Regular"/>
              </a:rPr>
              <a:t>Brute</a:t>
            </a:r>
            <a:r>
              <a:rPr lang="de-DE" kern="0" dirty="0" smtClean="0">
                <a:cs typeface="Proxima Nova Regular"/>
              </a:rPr>
              <a:t>-Force		</a:t>
            </a:r>
            <a:r>
              <a:rPr lang="de-DE" kern="0" dirty="0" err="1">
                <a:cs typeface="Proxima Nova Regular"/>
              </a:rPr>
              <a:t>Un€rr@tbar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kern="0" dirty="0" err="1" smtClean="0">
                <a:cs typeface="Proxima Nova Regular"/>
              </a:rPr>
              <a:t>Merkbar</a:t>
            </a:r>
            <a:r>
              <a:rPr lang="it-IT" kern="0" dirty="0" smtClean="0">
                <a:cs typeface="Proxima Nova Regular"/>
              </a:rPr>
              <a:t>			</a:t>
            </a:r>
            <a:r>
              <a:rPr lang="de-DE" kern="0" dirty="0" err="1">
                <a:cs typeface="Proxima Nova Regular"/>
              </a:rPr>
              <a:t>Um€Rr@dpa</a:t>
            </a:r>
            <a:r>
              <a:rPr lang="de-DE" kern="0" dirty="0">
                <a:cs typeface="Proxima Nova Regular"/>
              </a:rPr>
              <a:t>!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cs typeface="Proxima Nova Regular"/>
              </a:rPr>
              <a:t>Heterogen			</a:t>
            </a:r>
            <a:r>
              <a:rPr lang="de-DE" kern="0" dirty="0" err="1">
                <a:cs typeface="Proxima Nova Regular"/>
              </a:rPr>
              <a:t>Um€Rr@dpa</a:t>
            </a:r>
            <a:r>
              <a:rPr lang="de-DE" kern="0" dirty="0" smtClean="0">
                <a:cs typeface="Proxima Nova Regular"/>
              </a:rPr>
              <a:t>!_TSR</a:t>
            </a:r>
            <a:br>
              <a:rPr lang="de-DE" kern="0" dirty="0" smtClean="0">
                <a:cs typeface="Proxima Nova Regular"/>
              </a:rPr>
            </a:br>
            <a:r>
              <a:rPr lang="de-DE" kern="0" dirty="0" smtClean="0">
                <a:cs typeface="Proxima Nova Regular"/>
              </a:rPr>
              <a:t>				</a:t>
            </a:r>
            <a:r>
              <a:rPr lang="de-DE" kern="0" dirty="0" err="1">
                <a:solidFill>
                  <a:schemeClr val="bg1">
                    <a:lumMod val="65000"/>
                    <a:lumOff val="35000"/>
                  </a:schemeClr>
                </a:solidFill>
                <a:cs typeface="Proxima Nova Regular"/>
              </a:rPr>
              <a:t>Um€Rr@dpa</a:t>
            </a:r>
            <a:r>
              <a:rPr lang="de-DE" kern="0" dirty="0">
                <a:solidFill>
                  <a:schemeClr val="bg1">
                    <a:lumMod val="65000"/>
                    <a:lumOff val="35000"/>
                  </a:schemeClr>
                </a:solidFill>
                <a:cs typeface="Proxima Nova Regular"/>
              </a:rPr>
              <a:t>!</a:t>
            </a:r>
            <a:r>
              <a:rPr lang="de-DE" kern="0" dirty="0" smtClean="0">
                <a:solidFill>
                  <a:schemeClr val="bg1">
                    <a:lumMod val="65000"/>
                    <a:lumOff val="35000"/>
                  </a:schemeClr>
                </a:solidFill>
                <a:cs typeface="Proxima Nova Regular"/>
              </a:rPr>
              <a:t>_EB</a:t>
            </a:r>
            <a:br>
              <a:rPr lang="de-DE" kern="0" dirty="0" smtClean="0">
                <a:solidFill>
                  <a:schemeClr val="bg1">
                    <a:lumMod val="65000"/>
                    <a:lumOff val="35000"/>
                  </a:schemeClr>
                </a:solidFill>
                <a:cs typeface="Proxima Nova Regular"/>
              </a:rPr>
            </a:br>
            <a:r>
              <a:rPr lang="de-DE" kern="0" dirty="0" smtClean="0">
                <a:cs typeface="Proxima Nova Regular"/>
              </a:rPr>
              <a:t>				</a:t>
            </a:r>
            <a:r>
              <a:rPr lang="de-DE" kern="0" dirty="0" err="1">
                <a:solidFill>
                  <a:schemeClr val="bg1">
                    <a:lumMod val="85000"/>
                    <a:lumOff val="15000"/>
                  </a:schemeClr>
                </a:solidFill>
                <a:cs typeface="Proxima Nova Regular"/>
              </a:rPr>
              <a:t>Um€Rr@dpa</a:t>
            </a:r>
            <a:r>
              <a:rPr lang="de-DE" kern="0" dirty="0">
                <a:solidFill>
                  <a:schemeClr val="bg1">
                    <a:lumMod val="85000"/>
                    <a:lumOff val="15000"/>
                  </a:schemeClr>
                </a:solidFill>
                <a:cs typeface="Proxima Nova Regular"/>
              </a:rPr>
              <a:t>!</a:t>
            </a:r>
            <a:r>
              <a:rPr lang="de-DE" kern="0" dirty="0" smtClean="0">
                <a:solidFill>
                  <a:schemeClr val="bg1">
                    <a:lumMod val="85000"/>
                    <a:lumOff val="15000"/>
                  </a:schemeClr>
                </a:solidFill>
                <a:cs typeface="Proxima Nova Regular"/>
              </a:rPr>
              <a:t>_AZ</a:t>
            </a:r>
            <a:endParaRPr lang="it-IT" kern="0" dirty="0" smtClean="0">
              <a:solidFill>
                <a:schemeClr val="bg1">
                  <a:lumMod val="85000"/>
                  <a:lumOff val="15000"/>
                </a:schemeClr>
              </a:solidFill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de-DE" kern="0" dirty="0" smtClean="0">
              <a:cs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8937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AuthentiFIZERUNGSmodelL</a:t>
            </a:r>
            <a:endParaRPr lang="it-IT" dirty="0"/>
          </a:p>
        </p:txBody>
      </p:sp>
      <p:sp>
        <p:nvSpPr>
          <p:cNvPr id="7" name="Rechteck 4"/>
          <p:cNvSpPr/>
          <p:nvPr/>
        </p:nvSpPr>
        <p:spPr>
          <a:xfrm rot="5400000">
            <a:off x="4384495" y="-3368371"/>
            <a:ext cx="375007" cy="91440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00" dirty="0">
              <a:solidFill>
                <a:srgbClr val="1DAC3E"/>
              </a:solidFill>
              <a:latin typeface="Proxima Nova Extrabld"/>
              <a:cs typeface="Proxima Nova Extrabld"/>
            </a:endParaRPr>
          </a:p>
        </p:txBody>
      </p:sp>
      <p:graphicFrame>
        <p:nvGraphicFramePr>
          <p:cNvPr id="8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52508"/>
              </p:ext>
            </p:extLst>
          </p:nvPr>
        </p:nvGraphicFramePr>
        <p:xfrm>
          <a:off x="603246" y="1016126"/>
          <a:ext cx="7937501" cy="399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73"/>
                <a:gridCol w="3330861"/>
                <a:gridCol w="2957867"/>
              </a:tblGrid>
              <a:tr h="335871"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Arial Black" panose="020B0A04020102020204" pitchFamily="34" charset="0"/>
                          <a:cs typeface="Proxima Nova Regular"/>
                        </a:rPr>
                        <a:t>Stufe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Arial Black" panose="020B0A04020102020204" pitchFamily="34" charset="0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Arial Black" panose="020B0A04020102020204" pitchFamily="34" charset="0"/>
                          <a:cs typeface="Proxima Nova Regular"/>
                        </a:rPr>
                        <a:t>BESCHREIBUNG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Arial Black" panose="020B0A04020102020204" pitchFamily="34" charset="0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Arial Black" panose="020B0A04020102020204" pitchFamily="34" charset="0"/>
                          <a:cs typeface="Proxima Nova Regular"/>
                        </a:rPr>
                        <a:t>PROZESS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Arial Black" panose="020B0A04020102020204" pitchFamily="34" charset="0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6047"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+mn-lt"/>
                          <a:cs typeface="Proxima Nova Regular"/>
                        </a:rPr>
                        <a:t>Offen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+mn-lt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+mn-lt"/>
                          <a:cs typeface="Proxima Nova Regular"/>
                        </a:rPr>
                        <a:t>PR-Info, Website, Wetterbericht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+mn-lt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+mn-lt"/>
                          <a:cs typeface="Proxima Nova Regular"/>
                        </a:rPr>
                        <a:t>Oma darf‘s wissen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+mn-lt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6047"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+mn-lt"/>
                          <a:cs typeface="Proxima Nova Regular"/>
                        </a:rPr>
                        <a:t>Interna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+mn-lt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+mn-lt"/>
                          <a:cs typeface="Proxima Nova Regular It"/>
                        </a:rPr>
                        <a:t>Durchwahl, Namen, Struktur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+mn-lt"/>
                        <a:cs typeface="Proxima Nova Regular I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+mn-lt"/>
                          <a:cs typeface="Proxima Nova Regular It"/>
                        </a:rPr>
                        <a:t>Du </a:t>
                      </a:r>
                      <a:r>
                        <a:rPr lang="de-DE" sz="1800" b="0" i="0" dirty="0" err="1" smtClean="0">
                          <a:solidFill>
                            <a:srgbClr val="FFFFFF"/>
                          </a:solidFill>
                          <a:latin typeface="+mn-lt"/>
                          <a:cs typeface="Proxima Nova Regular It"/>
                        </a:rPr>
                        <a:t>weisst</a:t>
                      </a:r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+mn-lt"/>
                          <a:cs typeface="Proxima Nova Regular It"/>
                        </a:rPr>
                        <a:t> und prüfst,</a:t>
                      </a:r>
                      <a:r>
                        <a:rPr lang="de-DE" sz="1800" b="0" i="0" baseline="0" dirty="0" smtClean="0">
                          <a:solidFill>
                            <a:srgbClr val="FFFFFF"/>
                          </a:solidFill>
                          <a:latin typeface="+mn-lt"/>
                          <a:cs typeface="Proxima Nova Regular It"/>
                        </a:rPr>
                        <a:t> wer die Infos bekommt und warum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+mn-lt"/>
                        <a:cs typeface="Proxima Nova Regular I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6047"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+mn-lt"/>
                          <a:cs typeface="Proxima Nova Regular"/>
                        </a:rPr>
                        <a:t>Vertraulich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+mn-lt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A33E"/>
                        </a:buClr>
                        <a:buSzPct val="13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de-DE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Proxima Nova Regular"/>
                        </a:rPr>
                        <a:t>Sensibles: Angebote, Personal-Info, Prozesse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A33E"/>
                        </a:buClr>
                        <a:buSzPct val="13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de-DE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Proxima Nova Regular"/>
                        </a:rPr>
                        <a:t>Content-</a:t>
                      </a:r>
                      <a:r>
                        <a:rPr kumimoji="0" lang="de-DE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Proxima Nova Regular"/>
                        </a:rPr>
                        <a:t>Owner</a:t>
                      </a:r>
                      <a:r>
                        <a:rPr kumimoji="0" lang="de-DE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Proxima Nova Regular"/>
                        </a:rPr>
                        <a:t> erlaubt Verteilung explizit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A33E"/>
                        </a:buClr>
                        <a:buSzPct val="13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de-DE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6047"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+mn-lt"/>
                          <a:cs typeface="Proxima Nova Regular"/>
                        </a:rPr>
                        <a:t>Eingeschränkt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+mn-lt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A33E"/>
                        </a:buClr>
                        <a:buSzPct val="13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de-DE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Proxima Nova Regular"/>
                        </a:rPr>
                        <a:t>Passwort, PIN etc...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A33E"/>
                        </a:buClr>
                        <a:buSzPct val="13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de-DE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Proxima Nova Regular"/>
                        </a:rPr>
                        <a:t>Information, die nicht verteilt wird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A33E"/>
                        </a:buClr>
                        <a:buSzPct val="13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de-DE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Gerade Verbindung 31"/>
          <p:cNvCxnSpPr/>
          <p:nvPr/>
        </p:nvCxnSpPr>
        <p:spPr>
          <a:xfrm>
            <a:off x="-4" y="2196442"/>
            <a:ext cx="9144001" cy="0"/>
          </a:xfrm>
          <a:prstGeom prst="line">
            <a:avLst/>
          </a:prstGeom>
          <a:ln w="38100" cmpd="sng">
            <a:solidFill>
              <a:schemeClr val="tx1">
                <a:alpha val="11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33"/>
          <p:cNvCxnSpPr/>
          <p:nvPr/>
        </p:nvCxnSpPr>
        <p:spPr>
          <a:xfrm>
            <a:off x="-4" y="3190008"/>
            <a:ext cx="9144001" cy="0"/>
          </a:xfrm>
          <a:prstGeom prst="line">
            <a:avLst/>
          </a:prstGeom>
          <a:ln w="38100" cmpd="sng">
            <a:solidFill>
              <a:schemeClr val="tx1">
                <a:alpha val="11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33"/>
          <p:cNvCxnSpPr/>
          <p:nvPr/>
        </p:nvCxnSpPr>
        <p:spPr>
          <a:xfrm>
            <a:off x="-47502" y="4083282"/>
            <a:ext cx="9144001" cy="0"/>
          </a:xfrm>
          <a:prstGeom prst="line">
            <a:avLst/>
          </a:prstGeom>
          <a:ln w="38100" cmpd="sng">
            <a:solidFill>
              <a:schemeClr val="tx1">
                <a:alpha val="11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2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Physische</a:t>
            </a:r>
            <a:r>
              <a:rPr lang="it-IT" dirty="0" smtClean="0"/>
              <a:t> </a:t>
            </a:r>
            <a:r>
              <a:rPr lang="it-IT" dirty="0" err="1" smtClean="0"/>
              <a:t>maßnahmen</a:t>
            </a:r>
            <a:endParaRPr lang="it-IT" dirty="0"/>
          </a:p>
        </p:txBody>
      </p:sp>
      <p:sp>
        <p:nvSpPr>
          <p:cNvPr id="7" name="Rechteck 4"/>
          <p:cNvSpPr/>
          <p:nvPr/>
        </p:nvSpPr>
        <p:spPr>
          <a:xfrm rot="5400000">
            <a:off x="4384495" y="-3368371"/>
            <a:ext cx="375007" cy="91440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00" dirty="0">
              <a:solidFill>
                <a:srgbClr val="1DAC3E"/>
              </a:solidFill>
              <a:latin typeface="Proxima Nova Extrabld"/>
              <a:cs typeface="Proxima Nova Extrabld"/>
            </a:endParaRPr>
          </a:p>
        </p:txBody>
      </p:sp>
      <p:graphicFrame>
        <p:nvGraphicFramePr>
          <p:cNvPr id="8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142541"/>
              </p:ext>
            </p:extLst>
          </p:nvPr>
        </p:nvGraphicFramePr>
        <p:xfrm>
          <a:off x="603246" y="1016126"/>
          <a:ext cx="7937501" cy="3052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73"/>
                <a:gridCol w="3427521"/>
                <a:gridCol w="2861207"/>
              </a:tblGrid>
              <a:tr h="335871"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Arial Black" panose="020B0A04020102020204" pitchFamily="34" charset="0"/>
                          <a:cs typeface="Proxima Nova Regular"/>
                        </a:rPr>
                        <a:t>WAS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Arial Black" panose="020B0A04020102020204" pitchFamily="34" charset="0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Arial Black" panose="020B0A04020102020204" pitchFamily="34" charset="0"/>
                          <a:cs typeface="Proxima Nova Regular"/>
                        </a:rPr>
                        <a:t>GEFAHR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Arial Black" panose="020B0A04020102020204" pitchFamily="34" charset="0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Arial Black" panose="020B0A04020102020204" pitchFamily="34" charset="0"/>
                          <a:cs typeface="Proxima Nova Regular"/>
                        </a:rPr>
                        <a:t>PROZESS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Arial Black" panose="020B0A04020102020204" pitchFamily="34" charset="0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6047">
                <a:tc>
                  <a:txBody>
                    <a:bodyPr/>
                    <a:lstStyle/>
                    <a:p>
                      <a:r>
                        <a:rPr lang="de-DE" sz="1800" b="0" i="0" dirty="0" err="1" smtClean="0">
                          <a:solidFill>
                            <a:srgbClr val="FFFFFF"/>
                          </a:solidFill>
                          <a:latin typeface="+mn-lt"/>
                          <a:cs typeface="Proxima Nova Regular"/>
                        </a:rPr>
                        <a:t>Keycard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+mn-lt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+mn-lt"/>
                          <a:cs typeface="Proxima Nova Regular"/>
                        </a:rPr>
                        <a:t>Bei</a:t>
                      </a:r>
                      <a:r>
                        <a:rPr lang="de-DE" sz="1800" b="0" i="0" baseline="0" dirty="0" smtClean="0">
                          <a:solidFill>
                            <a:srgbClr val="FFFFFF"/>
                          </a:solidFill>
                          <a:latin typeface="+mn-lt"/>
                          <a:cs typeface="Proxima Nova Regular"/>
                        </a:rPr>
                        <a:t> Verlust kann unser Büro kompromittiert werden 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+mn-lt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+mn-lt"/>
                          <a:cs typeface="Proxima Nova Regular"/>
                        </a:rPr>
                        <a:t>Verlust sofort melden, immer bei dir führen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+mn-lt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6047"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+mn-lt"/>
                          <a:cs typeface="Proxima Nova Regular"/>
                        </a:rPr>
                        <a:t>Papierkram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+mn-lt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+mn-lt"/>
                          <a:cs typeface="Proxima Nova Regular It"/>
                        </a:rPr>
                        <a:t>Sensibles</a:t>
                      </a:r>
                      <a:r>
                        <a:rPr lang="de-DE" sz="1800" b="0" i="0" baseline="0" dirty="0" smtClean="0">
                          <a:solidFill>
                            <a:srgbClr val="FFFFFF"/>
                          </a:solidFill>
                          <a:latin typeface="+mn-lt"/>
                          <a:cs typeface="Proxima Nova Regular It"/>
                        </a:rPr>
                        <a:t> wird oft achtlos weggeworfen. Ausdruck nötig?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+mn-lt"/>
                        <a:cs typeface="Proxima Nova Regular I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+mn-lt"/>
                          <a:cs typeface="Proxima Nova Regular It"/>
                        </a:rPr>
                        <a:t>In die (richtige) Tonne kloppe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+mn-lt"/>
                        <a:cs typeface="Proxima Nova Regular I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6047"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+mn-lt"/>
                          <a:cs typeface="Proxima Nova Regular"/>
                        </a:rPr>
                        <a:t>Rechner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+mn-lt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A33E"/>
                        </a:buClr>
                        <a:buSzPct val="13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de-DE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Proxima Nova Regular"/>
                        </a:rPr>
                        <a:t>Ein Besucher kann mühelos Peinliches mit deinem</a:t>
                      </a:r>
                      <a:br>
                        <a:rPr kumimoji="0" lang="de-DE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Proxima Nova Regular"/>
                        </a:rPr>
                      </a:br>
                      <a:r>
                        <a:rPr kumimoji="0" lang="de-DE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Proxima Nova Regular"/>
                        </a:rPr>
                        <a:t>Facebook-Account machen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A33E"/>
                        </a:buClr>
                        <a:buSzPct val="13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de-DE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Proxima Nova Regular"/>
                        </a:rPr>
                        <a:t>Immer beim Aufstehen: sperren!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A33E"/>
                        </a:buClr>
                        <a:buSzPct val="13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de-DE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Gerade Verbindung 31"/>
          <p:cNvCxnSpPr/>
          <p:nvPr/>
        </p:nvCxnSpPr>
        <p:spPr>
          <a:xfrm>
            <a:off x="-4" y="2196442"/>
            <a:ext cx="9144001" cy="0"/>
          </a:xfrm>
          <a:prstGeom prst="line">
            <a:avLst/>
          </a:prstGeom>
          <a:ln w="38100" cmpd="sng">
            <a:solidFill>
              <a:schemeClr val="tx1">
                <a:alpha val="11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33"/>
          <p:cNvCxnSpPr/>
          <p:nvPr/>
        </p:nvCxnSpPr>
        <p:spPr>
          <a:xfrm>
            <a:off x="-4" y="3131208"/>
            <a:ext cx="9144001" cy="0"/>
          </a:xfrm>
          <a:prstGeom prst="line">
            <a:avLst/>
          </a:prstGeom>
          <a:ln w="38100" cmpd="sng">
            <a:solidFill>
              <a:schemeClr val="tx1">
                <a:alpha val="11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340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it-IT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3852" y="1978191"/>
            <a:ext cx="6928313" cy="30418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kern="0" dirty="0" smtClean="0">
              <a:solidFill>
                <a:sysClr val="window" lastClr="FFFFFF"/>
              </a:solidFill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>
                <a:solidFill>
                  <a:srgbClr val="FFFFFF"/>
                </a:solidFill>
                <a:cs typeface="Proxima Nova Regular"/>
              </a:rPr>
              <a:t>https://</a:t>
            </a:r>
            <a:r>
              <a:rPr lang="de-DE" kern="0" dirty="0" err="1">
                <a:solidFill>
                  <a:srgbClr val="FFFFFF"/>
                </a:solidFill>
                <a:cs typeface="Proxima Nova Regular"/>
              </a:rPr>
              <a:t>www.sans.org</a:t>
            </a:r>
            <a:r>
              <a:rPr lang="de-DE" kern="0" dirty="0">
                <a:solidFill>
                  <a:srgbClr val="FFFFFF"/>
                </a:solidFill>
                <a:cs typeface="Proxima Nova Regular"/>
              </a:rPr>
              <a:t>/</a:t>
            </a:r>
            <a:r>
              <a:rPr lang="de-DE" kern="0" dirty="0" err="1">
                <a:solidFill>
                  <a:srgbClr val="FFFFFF"/>
                </a:solidFill>
                <a:cs typeface="Proxima Nova Regular"/>
              </a:rPr>
              <a:t>reading-room</a:t>
            </a:r>
            <a:endParaRPr lang="it-IT" dirty="0" smtClean="0">
              <a:solidFill>
                <a:srgbClr val="FFFFFF"/>
              </a:solidFill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kern="0" dirty="0">
                <a:solidFill>
                  <a:srgbClr val="FFFFFF"/>
                </a:solidFill>
                <a:cs typeface="Proxima Nova Regular"/>
              </a:rPr>
              <a:t>https://en.wikipedia.org/wiki/</a:t>
            </a:r>
            <a:r>
              <a:rPr lang="it-IT" kern="0" dirty="0" smtClean="0">
                <a:solidFill>
                  <a:srgbClr val="FFFFFF"/>
                </a:solidFill>
                <a:cs typeface="Proxima Nova Regular"/>
              </a:rPr>
              <a:t>Kevin_Mitnick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kern="0" dirty="0" err="1">
                <a:solidFill>
                  <a:srgbClr val="FFFFFF"/>
                </a:solidFill>
                <a:cs typeface="Proxima Nova Regular"/>
              </a:rPr>
              <a:t>https</a:t>
            </a:r>
            <a:r>
              <a:rPr lang="it-IT" kern="0" dirty="0">
                <a:solidFill>
                  <a:srgbClr val="FFFFFF"/>
                </a:solidFill>
                <a:cs typeface="Proxima Nova Regular"/>
              </a:rPr>
              <a:t>://</a:t>
            </a:r>
            <a:r>
              <a:rPr lang="it-IT" kern="0" dirty="0" err="1">
                <a:solidFill>
                  <a:srgbClr val="FFFFFF"/>
                </a:solidFill>
                <a:cs typeface="Proxima Nova Regular"/>
              </a:rPr>
              <a:t>www.bsi-fuer-buerger.de</a:t>
            </a:r>
            <a:r>
              <a:rPr lang="it-IT" kern="0" dirty="0">
                <a:solidFill>
                  <a:srgbClr val="FFFFFF"/>
                </a:solidFill>
                <a:cs typeface="Proxima Nova Regular"/>
              </a:rPr>
              <a:t>/BSIFB/DE/</a:t>
            </a:r>
            <a:r>
              <a:rPr lang="it-IT" kern="0" dirty="0" err="1">
                <a:solidFill>
                  <a:srgbClr val="FFFFFF"/>
                </a:solidFill>
                <a:cs typeface="Proxima Nova Regular"/>
              </a:rPr>
              <a:t>Empfehlungen</a:t>
            </a:r>
            <a:r>
              <a:rPr lang="it-IT" kern="0" dirty="0">
                <a:solidFill>
                  <a:srgbClr val="FFFFFF"/>
                </a:solidFill>
                <a:cs typeface="Proxima Nova Regular"/>
              </a:rPr>
              <a:t>/</a:t>
            </a:r>
            <a:r>
              <a:rPr lang="it-IT" kern="0" dirty="0" err="1">
                <a:solidFill>
                  <a:srgbClr val="FFFFFF"/>
                </a:solidFill>
                <a:cs typeface="Proxima Nova Regular"/>
              </a:rPr>
              <a:t>Passwoerter</a:t>
            </a:r>
            <a:r>
              <a:rPr lang="it-IT" kern="0" dirty="0">
                <a:solidFill>
                  <a:srgbClr val="FFFFFF"/>
                </a:solidFill>
                <a:cs typeface="Proxima Nova Regular"/>
              </a:rPr>
              <a:t>/</a:t>
            </a:r>
            <a:r>
              <a:rPr lang="it-IT" kern="0" dirty="0" err="1">
                <a:solidFill>
                  <a:srgbClr val="FFFFFF"/>
                </a:solidFill>
                <a:cs typeface="Proxima Nova Regular"/>
              </a:rPr>
              <a:t>passwoerter_node.html</a:t>
            </a:r>
            <a:endParaRPr lang="it-IT" kern="0" dirty="0" smtClean="0">
              <a:solidFill>
                <a:srgbClr val="FFFFFF"/>
              </a:solidFill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it-IT" kern="0" dirty="0" smtClean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it-IT" kern="0" dirty="0" smtClean="0">
              <a:cs typeface="Proxima Nova Regular"/>
            </a:endParaRPr>
          </a:p>
          <a:p>
            <a:pPr>
              <a:buClr>
                <a:schemeClr val="tx2"/>
              </a:buClr>
              <a:buSzPct val="130000"/>
            </a:pPr>
            <a:endParaRPr lang="de-DE" kern="0" dirty="0" smtClean="0">
              <a:cs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6264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!D@nX€5ChøM¡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903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3852" y="1479101"/>
            <a:ext cx="7968163" cy="3041814"/>
          </a:xfrm>
        </p:spPr>
        <p:txBody>
          <a:bodyPr/>
          <a:lstStyle/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it-IT" dirty="0" err="1" smtClean="0"/>
              <a:t>Risiken</a:t>
            </a:r>
            <a:r>
              <a:rPr lang="it-IT" dirty="0" smtClean="0"/>
              <a:t>: </a:t>
            </a:r>
            <a:r>
              <a:rPr lang="it-IT" dirty="0" err="1" smtClean="0"/>
              <a:t>echte</a:t>
            </a:r>
            <a:r>
              <a:rPr lang="it-IT" dirty="0" smtClean="0"/>
              <a:t> vs. </a:t>
            </a:r>
            <a:r>
              <a:rPr lang="it-IT" dirty="0" err="1" smtClean="0"/>
              <a:t>übertriebene</a:t>
            </a:r>
            <a:r>
              <a:rPr lang="it-IT" dirty="0" smtClean="0"/>
              <a:t> </a:t>
            </a:r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it-IT" dirty="0" err="1"/>
              <a:t>Faktor</a:t>
            </a:r>
            <a:r>
              <a:rPr lang="it-IT" dirty="0"/>
              <a:t> </a:t>
            </a:r>
            <a:r>
              <a:rPr lang="it-IT" dirty="0" err="1" smtClean="0"/>
              <a:t>Technik</a:t>
            </a:r>
            <a:endParaRPr lang="it-IT" dirty="0" smtClean="0"/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it-IT" dirty="0" err="1" smtClean="0"/>
              <a:t>Faktor</a:t>
            </a:r>
            <a:r>
              <a:rPr lang="it-IT" dirty="0" smtClean="0"/>
              <a:t> </a:t>
            </a:r>
            <a:r>
              <a:rPr lang="it-IT" dirty="0" err="1" smtClean="0"/>
              <a:t>Mensch</a:t>
            </a:r>
            <a:endParaRPr lang="it-IT" dirty="0" smtClean="0"/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it-IT" dirty="0" smtClean="0"/>
              <a:t>Best </a:t>
            </a:r>
            <a:r>
              <a:rPr lang="it-IT" dirty="0" err="1" smtClean="0"/>
              <a:t>Practices</a:t>
            </a:r>
            <a:endParaRPr lang="it-IT" dirty="0" smtClean="0"/>
          </a:p>
          <a:p>
            <a:pPr>
              <a:buClr>
                <a:schemeClr val="tx2"/>
              </a:buClr>
            </a:pPr>
            <a:endParaRPr lang="it-IT" dirty="0" smtClean="0"/>
          </a:p>
        </p:txBody>
      </p:sp>
      <p:pic>
        <p:nvPicPr>
          <p:cNvPr id="4" name="Bild 3" descr="Spy_icon.png"/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5" y="1236521"/>
            <a:ext cx="3629085" cy="390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1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How-Hackers-Find-Your-Ecommerce-Webs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Bild 5" descr="runningm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11" name="Title 2"/>
          <p:cNvSpPr>
            <a:spLocks noGrp="1"/>
          </p:cNvSpPr>
          <p:nvPr>
            <p:ph type="ctrTitle"/>
          </p:nvPr>
        </p:nvSpPr>
        <p:spPr>
          <a:xfrm>
            <a:off x="1" y="1883384"/>
            <a:ext cx="9144000" cy="1216336"/>
          </a:xfrm>
        </p:spPr>
        <p:txBody>
          <a:bodyPr/>
          <a:lstStyle/>
          <a:p>
            <a:r>
              <a:rPr lang="it-IT" sz="3000" dirty="0" smtClean="0"/>
              <a:t/>
            </a:r>
            <a:br>
              <a:rPr lang="it-IT" sz="3000" dirty="0" smtClean="0"/>
            </a:br>
            <a:r>
              <a:rPr lang="it-IT" dirty="0" err="1" smtClean="0"/>
              <a:t>risiken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409781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burglar_thief-512.png"/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19" y="987567"/>
            <a:ext cx="4367612" cy="436761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Every </a:t>
            </a:r>
            <a:r>
              <a:rPr lang="de-DE" dirty="0"/>
              <a:t>paranoid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least </a:t>
            </a:r>
            <a:r>
              <a:rPr lang="de-DE" dirty="0" err="1" smtClean="0"/>
              <a:t>once</a:t>
            </a:r>
            <a:r>
              <a:rPr lang="de-DE" dirty="0" smtClean="0"/>
              <a:t>...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3852" y="1282947"/>
            <a:ext cx="7968163" cy="328820"/>
          </a:xfrm>
        </p:spPr>
        <p:txBody>
          <a:bodyPr/>
          <a:lstStyle/>
          <a:p>
            <a:pPr algn="r"/>
            <a:r>
              <a:rPr lang="en-US" dirty="0"/>
              <a:t>~ Viet </a:t>
            </a:r>
            <a:r>
              <a:rPr lang="en-US" dirty="0" err="1"/>
              <a:t>Thanh</a:t>
            </a:r>
            <a:r>
              <a:rPr lang="en-US" dirty="0"/>
              <a:t> Nguyen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3852" y="1695951"/>
            <a:ext cx="3976835" cy="30418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>
                <a:solidFill>
                  <a:schemeClr val="tx2"/>
                </a:solidFill>
              </a:rPr>
              <a:t>Gefahr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dirty="0" err="1" smtClean="0">
                <a:solidFill>
                  <a:schemeClr val="tx2"/>
                </a:solidFill>
              </a:rPr>
              <a:t>oder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HIRNGESPENST</a:t>
            </a:r>
            <a:r>
              <a:rPr lang="mr-IN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…</a:t>
            </a:r>
            <a:r>
              <a:rPr lang="de-DE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?</a:t>
            </a:r>
            <a:endParaRPr lang="it-IT" dirty="0" smtClean="0">
              <a:solidFill>
                <a:schemeClr val="tx2"/>
              </a:solidFill>
              <a:latin typeface="+mj-lt"/>
            </a:endParaRPr>
          </a:p>
          <a:p>
            <a:endParaRPr lang="de-DE" sz="1000" kern="0" dirty="0" smtClean="0">
              <a:solidFill>
                <a:sysClr val="window" lastClr="FFFFFF"/>
              </a:solidFill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cs typeface="Proxima Nova Regular"/>
              </a:rPr>
              <a:t>CEO-</a:t>
            </a:r>
            <a:r>
              <a:rPr lang="de-DE" kern="0" dirty="0" err="1" smtClean="0">
                <a:cs typeface="Proxima Nova Regular"/>
              </a:rPr>
              <a:t>Fraud</a:t>
            </a:r>
            <a:endParaRPr lang="it-IT" dirty="0" smtClean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cs typeface="Proxima Nova Regular"/>
              </a:rPr>
              <a:t>Viren / Trojaner</a:t>
            </a:r>
            <a:endParaRPr lang="it-IT" dirty="0" smtClean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kern="0" dirty="0" smtClean="0">
                <a:cs typeface="Proxima Nova Regular"/>
              </a:rPr>
              <a:t>Hardware-</a:t>
            </a:r>
            <a:r>
              <a:rPr lang="it-IT" kern="0" dirty="0" err="1" smtClean="0">
                <a:cs typeface="Proxima Nova Regular"/>
              </a:rPr>
              <a:t>Diebstahl</a:t>
            </a:r>
            <a:endParaRPr lang="it-IT" kern="0" dirty="0" smtClean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kern="0" dirty="0" smtClean="0">
                <a:cs typeface="Proxima Nova Regular"/>
              </a:rPr>
              <a:t>NDA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kern="0" dirty="0" err="1">
                <a:cs typeface="Proxima Nova Regular"/>
              </a:rPr>
              <a:t>Passwörter</a:t>
            </a:r>
            <a:endParaRPr lang="it-IT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it-IT" kern="0" dirty="0" smtClean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de-DE" kern="0" dirty="0" smtClean="0">
              <a:cs typeface="Proxima Nova Regular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703087" y="1698472"/>
            <a:ext cx="3976835" cy="30418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tx2"/>
                </a:solidFill>
              </a:rPr>
              <a:t> </a:t>
            </a:r>
            <a:endParaRPr lang="it-IT" dirty="0" smtClean="0">
              <a:solidFill>
                <a:schemeClr val="tx2"/>
              </a:solidFill>
              <a:latin typeface="+mj-lt"/>
            </a:endParaRPr>
          </a:p>
          <a:p>
            <a:endParaRPr lang="de-DE" sz="1000" kern="0" dirty="0" smtClean="0">
              <a:solidFill>
                <a:sysClr val="window" lastClr="FFFFFF"/>
              </a:solidFill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cs typeface="Proxima Nova Regular"/>
              </a:rPr>
              <a:t>Identity-</a:t>
            </a:r>
            <a:r>
              <a:rPr lang="de-DE" kern="0" dirty="0" err="1" smtClean="0">
                <a:cs typeface="Proxima Nova Regular"/>
              </a:rPr>
              <a:t>Theft</a:t>
            </a:r>
            <a:endParaRPr lang="it-IT" dirty="0" smtClean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err="1" smtClean="0">
                <a:cs typeface="Proxima Nova Regular"/>
              </a:rPr>
              <a:t>Brute</a:t>
            </a:r>
            <a:r>
              <a:rPr lang="de-DE" kern="0" dirty="0" smtClean="0">
                <a:cs typeface="Proxima Nova Regular"/>
              </a:rPr>
              <a:t> Force</a:t>
            </a:r>
            <a:endParaRPr lang="it-IT" dirty="0" smtClean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kern="0" dirty="0" err="1" smtClean="0">
                <a:cs typeface="Proxima Nova Regular"/>
              </a:rPr>
              <a:t>Arbeitsstation</a:t>
            </a:r>
            <a:endParaRPr lang="it-IT" kern="0" dirty="0" smtClean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kern="0" dirty="0" err="1" smtClean="0">
                <a:cs typeface="Proxima Nova Regular"/>
              </a:rPr>
              <a:t>Unterlagen</a:t>
            </a:r>
            <a:endParaRPr lang="it-IT" kern="0" dirty="0" smtClean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kern="0" dirty="0" smtClean="0">
                <a:cs typeface="Proxima Nova Regular"/>
              </a:rPr>
              <a:t>Social Media</a:t>
            </a:r>
          </a:p>
          <a:p>
            <a:pPr>
              <a:buClr>
                <a:schemeClr val="tx2"/>
              </a:buClr>
              <a:buSzPct val="130000"/>
            </a:pPr>
            <a:endParaRPr lang="it-IT" kern="0" dirty="0" smtClean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de-DE" kern="0" dirty="0" smtClean="0">
              <a:cs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9609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5558845" y="0"/>
            <a:ext cx="3314700" cy="4876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threat</a:t>
            </a:r>
            <a:r>
              <a:rPr lang="de-DE" dirty="0"/>
              <a:t> = </a:t>
            </a:r>
            <a:r>
              <a:rPr lang="de-DE" dirty="0" err="1"/>
              <a:t>capability</a:t>
            </a:r>
            <a:r>
              <a:rPr lang="de-DE" dirty="0"/>
              <a:t> + </a:t>
            </a:r>
            <a:r>
              <a:rPr lang="de-DE" dirty="0" err="1"/>
              <a:t>intent</a:t>
            </a:r>
            <a:endParaRPr lang="it-IT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3852" y="1695951"/>
            <a:ext cx="3976835" cy="30418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>
                <a:solidFill>
                  <a:schemeClr val="tx2"/>
                </a:solidFill>
              </a:rPr>
              <a:t>Gefahr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dirty="0" err="1" smtClean="0">
                <a:solidFill>
                  <a:schemeClr val="tx2"/>
                </a:solidFill>
              </a:rPr>
              <a:t>oder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HIRNGESPENST</a:t>
            </a:r>
            <a:r>
              <a:rPr lang="mr-IN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…</a:t>
            </a:r>
            <a:r>
              <a:rPr lang="de-DE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?</a:t>
            </a:r>
            <a:endParaRPr lang="it-IT" dirty="0" smtClean="0">
              <a:solidFill>
                <a:schemeClr val="tx2"/>
              </a:solidFill>
              <a:latin typeface="+mj-lt"/>
            </a:endParaRPr>
          </a:p>
          <a:p>
            <a:endParaRPr lang="de-DE" sz="1000" kern="0" dirty="0" smtClean="0">
              <a:solidFill>
                <a:sysClr val="window" lastClr="FFFFFF"/>
              </a:solidFill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solidFill>
                  <a:schemeClr val="tx1">
                    <a:lumMod val="65000"/>
                  </a:schemeClr>
                </a:solidFill>
                <a:cs typeface="Proxima Nova Regular"/>
              </a:rPr>
              <a:t>CEO-</a:t>
            </a:r>
            <a:r>
              <a:rPr lang="de-DE" kern="0" dirty="0" err="1" smtClean="0">
                <a:solidFill>
                  <a:schemeClr val="tx1">
                    <a:lumMod val="65000"/>
                  </a:schemeClr>
                </a:solidFill>
                <a:cs typeface="Proxima Nova Regular"/>
              </a:rPr>
              <a:t>Fraud</a:t>
            </a:r>
            <a:endParaRPr lang="it-IT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>
                <a:cs typeface="Proxima Nova Regular"/>
              </a:rPr>
              <a:t>Viren / Trojaner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kern="0" dirty="0" smtClean="0">
                <a:solidFill>
                  <a:schemeClr val="tx1">
                    <a:lumMod val="50000"/>
                  </a:schemeClr>
                </a:solidFill>
                <a:cs typeface="Proxima Nova Regular"/>
              </a:rPr>
              <a:t>Hardware-</a:t>
            </a:r>
            <a:r>
              <a:rPr lang="it-IT" kern="0" dirty="0" err="1" smtClean="0">
                <a:solidFill>
                  <a:schemeClr val="tx1">
                    <a:lumMod val="50000"/>
                  </a:schemeClr>
                </a:solidFill>
                <a:cs typeface="Proxima Nova Regular"/>
              </a:rPr>
              <a:t>Diebstahl</a:t>
            </a:r>
            <a:endParaRPr lang="it-IT" kern="0" dirty="0" smtClean="0">
              <a:solidFill>
                <a:schemeClr val="tx1">
                  <a:lumMod val="50000"/>
                </a:schemeClr>
              </a:solidFill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kern="0" dirty="0" smtClean="0">
                <a:cs typeface="Proxima Nova Regular"/>
              </a:rPr>
              <a:t>NDA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kern="0" dirty="0" err="1" smtClean="0">
                <a:cs typeface="Proxima Nova Regular"/>
              </a:rPr>
              <a:t>Passwörter</a:t>
            </a:r>
            <a:endParaRPr lang="it-IT" kern="0" dirty="0" smtClean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de-DE" kern="0" dirty="0" smtClean="0">
              <a:cs typeface="Proxima Nova Regular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703087" y="1698472"/>
            <a:ext cx="3976835" cy="30418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tx2"/>
                </a:solidFill>
              </a:rPr>
              <a:t> </a:t>
            </a:r>
            <a:endParaRPr lang="it-IT" dirty="0" smtClean="0">
              <a:solidFill>
                <a:schemeClr val="tx2"/>
              </a:solidFill>
              <a:latin typeface="+mj-lt"/>
            </a:endParaRPr>
          </a:p>
          <a:p>
            <a:endParaRPr lang="de-DE" sz="1000" kern="0" dirty="0" smtClean="0">
              <a:solidFill>
                <a:sysClr val="window" lastClr="FFFFFF"/>
              </a:solidFill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solidFill>
                  <a:srgbClr val="404040"/>
                </a:solidFill>
                <a:cs typeface="Proxima Nova Regular"/>
              </a:rPr>
              <a:t>Identity-</a:t>
            </a:r>
            <a:r>
              <a:rPr lang="de-DE" kern="0" dirty="0" err="1" smtClean="0">
                <a:solidFill>
                  <a:srgbClr val="404040"/>
                </a:solidFill>
                <a:cs typeface="Proxima Nova Regular"/>
              </a:rPr>
              <a:t>Theft</a:t>
            </a:r>
            <a:endParaRPr lang="it-IT" dirty="0" smtClean="0">
              <a:solidFill>
                <a:srgbClr val="404040"/>
              </a:solidFill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err="1" smtClean="0">
                <a:solidFill>
                  <a:srgbClr val="404040"/>
                </a:solidFill>
                <a:cs typeface="Proxima Nova Regular"/>
              </a:rPr>
              <a:t>Brute</a:t>
            </a:r>
            <a:r>
              <a:rPr lang="de-DE" kern="0" dirty="0" smtClean="0">
                <a:solidFill>
                  <a:srgbClr val="404040"/>
                </a:solidFill>
                <a:cs typeface="Proxima Nova Regular"/>
              </a:rPr>
              <a:t> Force</a:t>
            </a:r>
            <a:endParaRPr lang="it-IT" dirty="0" smtClean="0">
              <a:solidFill>
                <a:srgbClr val="404040"/>
              </a:solidFill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kern="0" dirty="0" err="1" smtClean="0">
                <a:cs typeface="Proxima Nova Regular"/>
              </a:rPr>
              <a:t>Arbeitsstation</a:t>
            </a:r>
            <a:endParaRPr lang="it-IT" kern="0" dirty="0" smtClean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kern="0" dirty="0" err="1" smtClean="0">
                <a:solidFill>
                  <a:srgbClr val="7F7F7F"/>
                </a:solidFill>
                <a:cs typeface="Proxima Nova Regular"/>
              </a:rPr>
              <a:t>Unterlagen</a:t>
            </a:r>
            <a:endParaRPr lang="it-IT" kern="0" dirty="0" smtClean="0">
              <a:solidFill>
                <a:srgbClr val="7F7F7F"/>
              </a:solidFill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kern="0" dirty="0" smtClean="0">
                <a:solidFill>
                  <a:srgbClr val="7F7F7F"/>
                </a:solidFill>
                <a:cs typeface="Proxima Nova Regular"/>
              </a:rPr>
              <a:t>Social Media</a:t>
            </a:r>
          </a:p>
          <a:p>
            <a:pPr>
              <a:buClr>
                <a:schemeClr val="tx2"/>
              </a:buClr>
              <a:buSzPct val="130000"/>
            </a:pPr>
            <a:endParaRPr lang="it-IT" kern="0" dirty="0" smtClean="0">
              <a:cs typeface="Proxima Nova Regular"/>
            </a:endParaRPr>
          </a:p>
          <a:p>
            <a:pPr>
              <a:buClr>
                <a:schemeClr val="tx2"/>
              </a:buClr>
              <a:buSzPct val="130000"/>
            </a:pPr>
            <a:endParaRPr lang="de-DE" kern="0" dirty="0" smtClean="0">
              <a:cs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78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Distrust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caution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.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3852" y="1282947"/>
            <a:ext cx="7968163" cy="328820"/>
          </a:xfrm>
        </p:spPr>
        <p:txBody>
          <a:bodyPr/>
          <a:lstStyle/>
          <a:p>
            <a:pPr algn="r"/>
            <a:r>
              <a:rPr lang="en-US" dirty="0"/>
              <a:t>~ </a:t>
            </a:r>
            <a:r>
              <a:rPr lang="en-US" dirty="0" smtClean="0"/>
              <a:t>Benjamin Franklin</a:t>
            </a:r>
            <a:endParaRPr lang="en-US" dirty="0"/>
          </a:p>
        </p:txBody>
      </p:sp>
      <p:sp>
        <p:nvSpPr>
          <p:cNvPr id="8" name="Rechteck 4"/>
          <p:cNvSpPr/>
          <p:nvPr/>
        </p:nvSpPr>
        <p:spPr>
          <a:xfrm rot="5400000">
            <a:off x="4384495" y="-2592211"/>
            <a:ext cx="375007" cy="91440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00" dirty="0">
              <a:solidFill>
                <a:srgbClr val="1DAC3E"/>
              </a:solidFill>
              <a:latin typeface="Proxima Nova Extrabld"/>
              <a:cs typeface="Proxima Nova Extrabld"/>
            </a:endParaRPr>
          </a:p>
        </p:txBody>
      </p:sp>
      <p:graphicFrame>
        <p:nvGraphicFramePr>
          <p:cNvPr id="9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64021"/>
              </p:ext>
            </p:extLst>
          </p:nvPr>
        </p:nvGraphicFramePr>
        <p:xfrm>
          <a:off x="603245" y="1792286"/>
          <a:ext cx="7938769" cy="3023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679"/>
                <a:gridCol w="4270090"/>
              </a:tblGrid>
              <a:tr h="335871"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Arial Black" panose="020B0A04020102020204" pitchFamily="34" charset="0"/>
                          <a:cs typeface="Proxima Nova Regular"/>
                        </a:rPr>
                        <a:t>Vorfall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Arial Black" panose="020B0A04020102020204" pitchFamily="34" charset="0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Arial Black" panose="020B0A04020102020204" pitchFamily="34" charset="0"/>
                          <a:cs typeface="Proxima Nova Regular"/>
                        </a:rPr>
                        <a:t>Schadensbild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Arial Black" panose="020B0A04020102020204" pitchFamily="34" charset="0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6047">
                <a:tc>
                  <a:txBody>
                    <a:bodyPr/>
                    <a:lstStyle/>
                    <a:p>
                      <a:r>
                        <a:rPr lang="de-DE" kern="0" dirty="0" smtClean="0">
                          <a:solidFill>
                            <a:srgbClr val="FFFFFF"/>
                          </a:solidFill>
                          <a:cs typeface="Proxima Nova Regular"/>
                        </a:rPr>
                        <a:t>Virus-Befall 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+mn-lt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None/>
                      </a:pPr>
                      <a:r>
                        <a:rPr lang="de-DE" kern="0" dirty="0" err="1" smtClean="0">
                          <a:solidFill>
                            <a:srgbClr val="FFFFFF"/>
                          </a:solidFill>
                          <a:cs typeface="Proxima Nova Regular"/>
                        </a:rPr>
                        <a:t>Ransomeware</a:t>
                      </a:r>
                      <a:r>
                        <a:rPr lang="de-DE" kern="0" dirty="0" smtClean="0">
                          <a:solidFill>
                            <a:srgbClr val="FFFFFF"/>
                          </a:solidFill>
                          <a:cs typeface="Proxima Nova Regular"/>
                        </a:rPr>
                        <a:t>, Datenverlust, Produktivitätsausfall </a:t>
                      </a:r>
                      <a:endParaRPr lang="it-IT" dirty="0" smtClean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6047">
                <a:tc>
                  <a:txBody>
                    <a:bodyPr/>
                    <a:lstStyle/>
                    <a:p>
                      <a:r>
                        <a:rPr lang="it-IT" kern="0" dirty="0" err="1" smtClean="0">
                          <a:solidFill>
                            <a:srgbClr val="FFFFFF"/>
                          </a:solidFill>
                          <a:cs typeface="Proxima Nova Regular"/>
                        </a:rPr>
                        <a:t>Verletzung</a:t>
                      </a:r>
                      <a:r>
                        <a:rPr lang="it-IT" kern="0" dirty="0" smtClean="0">
                          <a:solidFill>
                            <a:srgbClr val="FFFFFF"/>
                          </a:solidFill>
                          <a:cs typeface="Proxima Nova Regular"/>
                        </a:rPr>
                        <a:t> NDA 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+mn-lt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dirty="0" smtClean="0">
                          <a:solidFill>
                            <a:srgbClr val="FFFFFF"/>
                          </a:solidFill>
                          <a:latin typeface="+mn-lt"/>
                          <a:cs typeface="Proxima Nova Regular It"/>
                        </a:rPr>
                        <a:t>Regressionen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+mn-lt"/>
                        <a:cs typeface="Proxima Nova Regular I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6047">
                <a:tc>
                  <a:txBody>
                    <a:bodyPr/>
                    <a:lstStyle/>
                    <a:p>
                      <a:r>
                        <a:rPr lang="it-IT" kern="0" dirty="0" smtClean="0">
                          <a:solidFill>
                            <a:srgbClr val="FFFFFF"/>
                          </a:solidFill>
                          <a:cs typeface="Proxima Nova Regular"/>
                        </a:rPr>
                        <a:t>Hardware-</a:t>
                      </a:r>
                      <a:r>
                        <a:rPr lang="it-IT" kern="0" dirty="0" err="1" smtClean="0">
                          <a:solidFill>
                            <a:srgbClr val="FFFFFF"/>
                          </a:solidFill>
                          <a:cs typeface="Proxima Nova Regular"/>
                        </a:rPr>
                        <a:t>Diebstahl</a:t>
                      </a:r>
                      <a:r>
                        <a:rPr lang="it-IT" kern="0" dirty="0" smtClean="0">
                          <a:solidFill>
                            <a:srgbClr val="FFFFFF"/>
                          </a:solidFill>
                          <a:cs typeface="Proxima Nova Regular"/>
                        </a:rPr>
                        <a:t> </a:t>
                      </a:r>
                      <a:endParaRPr lang="de-DE" sz="1800" b="0" i="0" dirty="0">
                        <a:solidFill>
                          <a:srgbClr val="FFFFFF"/>
                        </a:solidFill>
                        <a:latin typeface="+mn-lt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None/>
                      </a:pPr>
                      <a:r>
                        <a:rPr lang="it-IT" kern="0" dirty="0" err="1" smtClean="0">
                          <a:solidFill>
                            <a:srgbClr val="FFFFFF"/>
                          </a:solidFill>
                          <a:cs typeface="Proxima Nova Regular"/>
                        </a:rPr>
                        <a:t>Endpoint</a:t>
                      </a:r>
                      <a:r>
                        <a:rPr lang="it-IT" kern="0" dirty="0" smtClean="0">
                          <a:solidFill>
                            <a:srgbClr val="FFFFFF"/>
                          </a:solidFill>
                          <a:cs typeface="Proxima Nova Regular"/>
                        </a:rPr>
                        <a:t>-Security und </a:t>
                      </a:r>
                      <a:r>
                        <a:rPr lang="it-IT" kern="0" dirty="0" err="1" smtClean="0">
                          <a:solidFill>
                            <a:srgbClr val="FFFFFF"/>
                          </a:solidFill>
                          <a:cs typeface="Proxima Nova Regular"/>
                        </a:rPr>
                        <a:t>Sachschaden</a:t>
                      </a:r>
                      <a:endParaRPr lang="it-IT" kern="0" dirty="0">
                        <a:solidFill>
                          <a:srgbClr val="FFFFFF"/>
                        </a:solidFill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" name="Gerade Verbindung 31"/>
          <p:cNvCxnSpPr/>
          <p:nvPr/>
        </p:nvCxnSpPr>
        <p:spPr>
          <a:xfrm>
            <a:off x="-4" y="2972602"/>
            <a:ext cx="9144001" cy="0"/>
          </a:xfrm>
          <a:prstGeom prst="line">
            <a:avLst/>
          </a:prstGeom>
          <a:ln w="38100" cmpd="sng">
            <a:solidFill>
              <a:schemeClr val="tx1">
                <a:alpha val="11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33"/>
          <p:cNvCxnSpPr/>
          <p:nvPr/>
        </p:nvCxnSpPr>
        <p:spPr>
          <a:xfrm>
            <a:off x="-4" y="3966168"/>
            <a:ext cx="9144001" cy="0"/>
          </a:xfrm>
          <a:prstGeom prst="line">
            <a:avLst/>
          </a:prstGeom>
          <a:ln w="38100" cmpd="sng">
            <a:solidFill>
              <a:schemeClr val="tx1">
                <a:alpha val="11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33"/>
          <p:cNvCxnSpPr/>
          <p:nvPr/>
        </p:nvCxnSpPr>
        <p:spPr>
          <a:xfrm>
            <a:off x="-47502" y="4859442"/>
            <a:ext cx="8349272" cy="0"/>
          </a:xfrm>
          <a:prstGeom prst="line">
            <a:avLst/>
          </a:prstGeom>
          <a:ln w="38100" cmpd="sng">
            <a:solidFill>
              <a:schemeClr val="tx1">
                <a:alpha val="11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06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>
          <a:xfrm>
            <a:off x="573852" y="1437651"/>
            <a:ext cx="3565273" cy="3037283"/>
          </a:xfrm>
        </p:spPr>
        <p:txBody>
          <a:bodyPr/>
          <a:lstStyle/>
          <a:p>
            <a:pPr lvl="1"/>
            <a:r>
              <a:rPr lang="it-IT" dirty="0" smtClean="0"/>
              <a:t>2016: </a:t>
            </a:r>
            <a:r>
              <a:rPr lang="it-IT" dirty="0">
                <a:latin typeface="Arial Black" panose="020B0A04020102020204" pitchFamily="34" charset="0"/>
              </a:rPr>
              <a:t>€</a:t>
            </a:r>
            <a:r>
              <a:rPr lang="it-IT" dirty="0" smtClean="0">
                <a:latin typeface="Arial Black" panose="020B0A04020102020204" pitchFamily="34" charset="0"/>
              </a:rPr>
              <a:t>56,000,000,000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Wirtschaftsschaden</a:t>
            </a:r>
            <a:r>
              <a:rPr lang="it-IT" dirty="0" smtClean="0"/>
              <a:t> in DEUTSCHLAND</a:t>
            </a: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Entwicklungskosten</a:t>
            </a:r>
          </a:p>
          <a:p>
            <a:pPr marL="285750" indent="-285750">
              <a:buFont typeface="Arial"/>
              <a:buChar char="•"/>
            </a:pP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Marktanteile</a:t>
            </a:r>
          </a:p>
          <a:p>
            <a:pPr marL="285750" indent="-285750">
              <a:buFont typeface="Arial"/>
              <a:buChar char="•"/>
            </a:pP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Schaden zum Brand / Marke / Ruf</a:t>
            </a:r>
          </a:p>
          <a:p>
            <a:pPr marL="285750" indent="-285750">
              <a:buFont typeface="Arial"/>
              <a:buChar char="•"/>
            </a:pP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Personenschaden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73853" y="337021"/>
            <a:ext cx="7968163" cy="2664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kern="1200" cap="all" baseline="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err="1" smtClean="0"/>
              <a:t>share</a:t>
            </a:r>
            <a:r>
              <a:rPr lang="de-DE" dirty="0" smtClean="0"/>
              <a:t> </a:t>
            </a:r>
            <a:r>
              <a:rPr lang="de-DE" dirty="0" err="1" smtClean="0"/>
              <a:t>everything</a:t>
            </a:r>
            <a:r>
              <a:rPr lang="de-DE" dirty="0" smtClean="0"/>
              <a:t>, but </a:t>
            </a:r>
            <a:r>
              <a:rPr lang="de-DE" dirty="0" err="1" smtClean="0"/>
              <a:t>never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ideas</a:t>
            </a:r>
            <a:r>
              <a:rPr lang="de-DE" dirty="0" smtClean="0"/>
              <a:t>.</a:t>
            </a:r>
            <a:endParaRPr lang="it-IT" dirty="0"/>
          </a:p>
        </p:txBody>
      </p:sp>
      <p:sp>
        <p:nvSpPr>
          <p:cNvPr id="8" name="Subtitle 5"/>
          <p:cNvSpPr txBox="1">
            <a:spLocks/>
          </p:cNvSpPr>
          <p:nvPr/>
        </p:nvSpPr>
        <p:spPr>
          <a:xfrm>
            <a:off x="573852" y="1035987"/>
            <a:ext cx="7968163" cy="3288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600" b="0" i="0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600" b="0" i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lang="it-IT"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~ </a:t>
            </a:r>
            <a:r>
              <a:rPr lang="en-US" dirty="0" err="1" smtClean="0"/>
              <a:t>Vikash</a:t>
            </a:r>
            <a:r>
              <a:rPr lang="en-US" dirty="0" smtClean="0"/>
              <a:t> </a:t>
            </a:r>
            <a:r>
              <a:rPr lang="en-US" dirty="0" err="1" smtClean="0"/>
              <a:t>Shrivastava</a:t>
            </a:r>
            <a:endParaRPr lang="en-US" dirty="0"/>
          </a:p>
        </p:txBody>
      </p:sp>
      <p:pic>
        <p:nvPicPr>
          <p:cNvPr id="12" name="Bild 11" descr="image-654021-galleryV9-ursc-6540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37" y="1545804"/>
            <a:ext cx="3662080" cy="31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2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>
          <a:xfrm>
            <a:off x="4407249" y="2260848"/>
            <a:ext cx="5634836" cy="3037283"/>
          </a:xfrm>
        </p:spPr>
        <p:txBody>
          <a:bodyPr/>
          <a:lstStyle/>
          <a:p>
            <a:pPr lvl="1"/>
            <a:r>
              <a:rPr lang="it-IT" dirty="0" err="1" smtClean="0"/>
              <a:t>Thermomix</a:t>
            </a:r>
            <a:r>
              <a:rPr lang="it-IT" dirty="0" smtClean="0"/>
              <a:t> TM5  </a:t>
            </a:r>
            <a:r>
              <a:rPr lang="it-IT" dirty="0" smtClean="0">
                <a:latin typeface="Arial Black" panose="020B0A04020102020204" pitchFamily="34" charset="0"/>
              </a:rPr>
              <a:t>MARKTEINFÜHRUNG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EINE DRAKONISCHE INFORMATIONSPOLITIK</a:t>
            </a: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de-DE" kern="0" dirty="0" err="1" smtClean="0">
                <a:solidFill>
                  <a:sysClr val="window" lastClr="FFFFFF"/>
                </a:solidFill>
                <a:cs typeface="Proxima Nova Regular"/>
              </a:rPr>
              <a:t>Repräsentantenstamm</a:t>
            </a: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 völlig im Dunklen</a:t>
            </a:r>
          </a:p>
          <a:p>
            <a:pPr marL="285750" indent="-285750">
              <a:buFont typeface="Arial"/>
              <a:buChar char="•"/>
            </a:pPr>
            <a:r>
              <a:rPr lang="de-DE" kern="0" dirty="0" err="1" smtClean="0">
                <a:solidFill>
                  <a:sysClr val="window" lastClr="FFFFFF"/>
                </a:solidFill>
                <a:cs typeface="Proxima Nova Regular"/>
              </a:rPr>
              <a:t>Codenames</a:t>
            </a: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 für Produkt und Projekt</a:t>
            </a:r>
          </a:p>
          <a:p>
            <a:pPr marL="285750" indent="-285750">
              <a:buFont typeface="Arial"/>
              <a:buChar char="•"/>
            </a:pP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Strikte NDAs für TSR-Team: €50,000</a:t>
            </a:r>
          </a:p>
          <a:p>
            <a:pPr marL="285750" indent="-285750">
              <a:buFont typeface="Arial"/>
              <a:buChar char="•"/>
            </a:pP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VK200 </a:t>
            </a:r>
            <a:r>
              <a:rPr lang="mr-IN" kern="0" dirty="0" smtClean="0">
                <a:solidFill>
                  <a:sysClr val="window" lastClr="FFFFFF"/>
                </a:solidFill>
                <a:cs typeface="Proxima Nova Regular"/>
              </a:rPr>
              <a:t>–</a:t>
            </a: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 Gold beim GDA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73853" y="337021"/>
            <a:ext cx="7968163" cy="2664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kern="1200" cap="all" baseline="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Wer sich hier durchsetzt, hat erfolgreich bewiesen, zu den Besten zu gehören</a:t>
            </a:r>
            <a:endParaRPr lang="it-IT" dirty="0"/>
          </a:p>
        </p:txBody>
      </p:sp>
      <p:sp>
        <p:nvSpPr>
          <p:cNvPr id="8" name="Subtitle 5"/>
          <p:cNvSpPr txBox="1">
            <a:spLocks/>
          </p:cNvSpPr>
          <p:nvPr/>
        </p:nvSpPr>
        <p:spPr>
          <a:xfrm>
            <a:off x="573852" y="1588707"/>
            <a:ext cx="7968163" cy="3288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600" b="0" i="0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600" b="0" i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lang="it-IT"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~ Andrej </a:t>
            </a:r>
            <a:r>
              <a:rPr lang="en-US" dirty="0" err="1"/>
              <a:t>Kupetz</a:t>
            </a:r>
            <a:endParaRPr lang="en-US" dirty="0"/>
          </a:p>
        </p:txBody>
      </p:sp>
      <p:pic>
        <p:nvPicPr>
          <p:cNvPr id="6" name="Bild 5" descr="1_ee8b8e091e3ccb76252bf75f3acfcef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780" y="1588708"/>
            <a:ext cx="5881877" cy="323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0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FAKTOR TECHNIK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113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ply PRESENTATION BLACK 16.9">
  <a:themeElements>
    <a:clrScheme name="Custom 28">
      <a:dk1>
        <a:srgbClr val="000000"/>
      </a:dk1>
      <a:lt1>
        <a:sysClr val="window" lastClr="FFFFFF"/>
      </a:lt1>
      <a:dk2>
        <a:srgbClr val="053238"/>
      </a:dk2>
      <a:lt2>
        <a:srgbClr val="00B13F"/>
      </a:lt2>
      <a:accent1>
        <a:srgbClr val="8EF050"/>
      </a:accent1>
      <a:accent2>
        <a:srgbClr val="00B140"/>
      </a:accent2>
      <a:accent3>
        <a:srgbClr val="2E7CFA"/>
      </a:accent3>
      <a:accent4>
        <a:srgbClr val="940758"/>
      </a:accent4>
      <a:accent5>
        <a:srgbClr val="F54343"/>
      </a:accent5>
      <a:accent6>
        <a:srgbClr val="FFC000"/>
      </a:accent6>
      <a:hlink>
        <a:srgbClr val="D1E420"/>
      </a:hlink>
      <a:folHlink>
        <a:srgbClr val="22C0BC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4" id="{097ED64C-1469-4E9B-A6EE-E169F18D7DB3}" vid="{B73C506B-0DF6-4CFA-9B1D-8AAF7C7976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Reply PRESENTATION BLACK 16.9</Template>
  <TotalTime>0</TotalTime>
  <Words>465</Words>
  <Application>Microsoft Macintosh PowerPoint</Application>
  <PresentationFormat>Bildschirmpräsentation (16:9)</PresentationFormat>
  <Paragraphs>143</Paragraphs>
  <Slides>19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Reply PRESENTATION BLACK 16.9</vt:lpstr>
      <vt:lpstr>TSR Corporate Security</vt:lpstr>
      <vt:lpstr>Agenda</vt:lpstr>
      <vt:lpstr> risiken </vt:lpstr>
      <vt:lpstr>Every paranoid person is right at least once...</vt:lpstr>
      <vt:lpstr>threat = capability + intent</vt:lpstr>
      <vt:lpstr>Distrust and caution are the parents of security.</vt:lpstr>
      <vt:lpstr>PowerPoint-Präsentation</vt:lpstr>
      <vt:lpstr>PowerPoint-Präsentation</vt:lpstr>
      <vt:lpstr>FAKTOR TECHNIK</vt:lpstr>
      <vt:lpstr>Sicher ist, dass nichts sicher ist. Selbst das nicht.</vt:lpstr>
      <vt:lpstr>FAKTOR MENSCH</vt:lpstr>
      <vt:lpstr>Some people think technology has the answers.</vt:lpstr>
      <vt:lpstr>Some people think technology has the answers.</vt:lpstr>
      <vt:lpstr>Best practices</vt:lpstr>
      <vt:lpstr>I HATE passwords</vt:lpstr>
      <vt:lpstr>AuthentiFIZERUNGSmodelL</vt:lpstr>
      <vt:lpstr>Physische maßnahmen</vt:lpstr>
      <vt:lpstr>LITERATUR</vt:lpstr>
      <vt:lpstr>!D@nX€5ChøM¡</vt:lpstr>
    </vt:vector>
  </TitlesOfParts>
  <Company>Reply GmbH Co. KG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 OF YOUR PRESENTATION</dc:title>
  <dc:creator>Nilles Diana</dc:creator>
  <cp:lastModifiedBy>Daniel Fitzpatrick</cp:lastModifiedBy>
  <cp:revision>70</cp:revision>
  <dcterms:created xsi:type="dcterms:W3CDTF">2018-01-22T16:41:33Z</dcterms:created>
  <dcterms:modified xsi:type="dcterms:W3CDTF">2018-05-17T09:14:46Z</dcterms:modified>
</cp:coreProperties>
</file>