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58" r:id="rId7"/>
    <p:sldId id="257" r:id="rId8"/>
    <p:sldId id="281" r:id="rId9"/>
    <p:sldId id="309" r:id="rId10"/>
    <p:sldId id="310" r:id="rId11"/>
    <p:sldId id="311" r:id="rId12"/>
    <p:sldId id="312" r:id="rId13"/>
    <p:sldId id="313" r:id="rId14"/>
    <p:sldId id="316" r:id="rId15"/>
    <p:sldId id="314" r:id="rId16"/>
    <p:sldId id="315" r:id="rId17"/>
    <p:sldId id="279" r:id="rId18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80"/>
            <p14:sldId id="258"/>
            <p14:sldId id="257"/>
            <p14:sldId id="281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279"/>
          </p14:sldIdLst>
        </p14:section>
        <p14:section name="APPENDIX" id="{19907E42-BDD1-4BFF-A82E-69C24E010B9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38"/>
    <a:srgbClr val="0B2E5D"/>
    <a:srgbClr val="7F7F7F"/>
    <a:srgbClr val="000000"/>
    <a:srgbClr val="71D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812" autoAdjust="0"/>
  </p:normalViewPr>
  <p:slideViewPr>
    <p:cSldViewPr snapToGrid="0" snapToObjects="1">
      <p:cViewPr varScale="1">
        <p:scale>
          <a:sx n="77" d="100"/>
          <a:sy n="77" d="100"/>
        </p:scale>
        <p:origin x="-25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23.06.17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23.06.17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s://www.mountaingoatsoftware.com/agile/scrum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Pitch Projects!</a:t>
            </a:r>
          </a:p>
          <a:p>
            <a:r>
              <a:rPr lang="de-DE" dirty="0" err="1" smtClean="0"/>
              <a:t>Disruptions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large-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compensated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usuall</a:t>
            </a:r>
            <a:r>
              <a:rPr lang="de-DE" dirty="0" smtClean="0"/>
              <a:t> agile </a:t>
            </a:r>
            <a:r>
              <a:rPr lang="de-DE" dirty="0" err="1" smtClean="0"/>
              <a:t>mechanisms</a:t>
            </a:r>
            <a:endParaRPr lang="de-DE" dirty="0" smtClean="0"/>
          </a:p>
          <a:p>
            <a:r>
              <a:rPr lang="de-DE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sprint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78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repetitve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independantly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75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 smtClean="0"/>
              <a:t>Upfront</a:t>
            </a:r>
            <a:r>
              <a:rPr lang="de-DE" b="1" dirty="0" smtClean="0"/>
              <a:t> Design’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operate</a:t>
            </a:r>
            <a:r>
              <a:rPr lang="de-DE" dirty="0" smtClean="0"/>
              <a:t> in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a </a:t>
            </a:r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r>
              <a:rPr lang="de-DE" dirty="0" smtClean="0"/>
              <a:t>Designs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estimating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risk</a:t>
            </a:r>
            <a:endParaRPr lang="de-DE" dirty="0" smtClean="0"/>
          </a:p>
          <a:p>
            <a:pPr lvl="1"/>
            <a:r>
              <a:rPr lang="de-DE" dirty="0" smtClean="0"/>
              <a:t>Works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prototyping</a:t>
            </a:r>
            <a:r>
              <a:rPr lang="de-DE" dirty="0" smtClean="0"/>
              <a:t> / </a:t>
            </a:r>
            <a:r>
              <a:rPr lang="de-DE" dirty="0" err="1" smtClean="0"/>
              <a:t>proof-of-concept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b="1" dirty="0" smtClean="0"/>
              <a:t>‘Just in Time’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sprint</a:t>
            </a:r>
            <a:endParaRPr lang="de-DE" dirty="0" smtClean="0"/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design</a:t>
            </a:r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pPr lvl="1"/>
            <a:r>
              <a:rPr lang="de-DE" dirty="0" smtClean="0"/>
              <a:t>Iterative </a:t>
            </a:r>
            <a:r>
              <a:rPr lang="de-DE" dirty="0" err="1" smtClean="0"/>
              <a:t>with</a:t>
            </a:r>
            <a:r>
              <a:rPr lang="de-DE" dirty="0" smtClean="0"/>
              <a:t> parallel </a:t>
            </a:r>
            <a:r>
              <a:rPr lang="de-DE" dirty="0" err="1" smtClean="0"/>
              <a:t>efforts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throw-away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b="1" dirty="0" smtClean="0"/>
              <a:t>‘Design Spikes’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developing</a:t>
            </a:r>
            <a:r>
              <a:rPr lang="de-DE" dirty="0" smtClean="0"/>
              <a:t> a </a:t>
            </a:r>
            <a:r>
              <a:rPr lang="de-DE" dirty="0" err="1" smtClean="0"/>
              <a:t>shippable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increment</a:t>
            </a:r>
            <a:endParaRPr lang="de-DE" dirty="0" smtClean="0"/>
          </a:p>
          <a:p>
            <a:pPr lvl="1"/>
            <a:r>
              <a:rPr lang="de-DE" dirty="0" smtClean="0"/>
              <a:t>Interrupt a normal Sprint</a:t>
            </a:r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architects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b="1" dirty="0" smtClean="0"/>
              <a:t>‘Sprint Pairs’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works</a:t>
            </a:r>
            <a:r>
              <a:rPr lang="de-DE" dirty="0" smtClean="0"/>
              <a:t> a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ahead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traded</a:t>
            </a:r>
            <a:r>
              <a:rPr lang="de-DE" dirty="0" smtClean="0"/>
              <a:t> off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time box</a:t>
            </a:r>
          </a:p>
          <a:p>
            <a:pPr lvl="1"/>
            <a:r>
              <a:rPr lang="de-DE" dirty="0" err="1" smtClean="0"/>
              <a:t>Respects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4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 smtClean="0"/>
              <a:t>Upfront</a:t>
            </a:r>
            <a:r>
              <a:rPr lang="de-DE" b="1" dirty="0" smtClean="0"/>
              <a:t> Design’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operate</a:t>
            </a:r>
            <a:r>
              <a:rPr lang="de-DE" dirty="0" smtClean="0"/>
              <a:t> in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a </a:t>
            </a:r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r>
              <a:rPr lang="de-DE" dirty="0" smtClean="0"/>
              <a:t>Designs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estimating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risk</a:t>
            </a:r>
            <a:endParaRPr lang="de-DE" dirty="0" smtClean="0"/>
          </a:p>
          <a:p>
            <a:pPr lvl="1"/>
            <a:r>
              <a:rPr lang="de-DE" dirty="0" smtClean="0"/>
              <a:t>Works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prototyping</a:t>
            </a:r>
            <a:r>
              <a:rPr lang="de-DE" dirty="0" smtClean="0"/>
              <a:t> / </a:t>
            </a:r>
            <a:r>
              <a:rPr lang="de-DE" dirty="0" err="1" smtClean="0"/>
              <a:t>proof-of-concept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b="1" dirty="0" smtClean="0"/>
              <a:t>‘Just in Time’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sprint</a:t>
            </a:r>
            <a:endParaRPr lang="de-DE" dirty="0" smtClean="0"/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design</a:t>
            </a:r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pPr lvl="1"/>
            <a:r>
              <a:rPr lang="de-DE" dirty="0" smtClean="0"/>
              <a:t>Iterative </a:t>
            </a:r>
            <a:r>
              <a:rPr lang="de-DE" dirty="0" err="1" smtClean="0"/>
              <a:t>with</a:t>
            </a:r>
            <a:r>
              <a:rPr lang="de-DE" dirty="0" smtClean="0"/>
              <a:t> parallel </a:t>
            </a:r>
            <a:r>
              <a:rPr lang="de-DE" dirty="0" err="1" smtClean="0"/>
              <a:t>efforts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throw-away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b="1" dirty="0" smtClean="0"/>
              <a:t>‘Design Spikes’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developing</a:t>
            </a:r>
            <a:r>
              <a:rPr lang="de-DE" dirty="0" smtClean="0"/>
              <a:t> a </a:t>
            </a:r>
            <a:r>
              <a:rPr lang="de-DE" dirty="0" err="1" smtClean="0"/>
              <a:t>shippable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increment</a:t>
            </a:r>
            <a:endParaRPr lang="de-DE" dirty="0" smtClean="0"/>
          </a:p>
          <a:p>
            <a:pPr lvl="1"/>
            <a:r>
              <a:rPr lang="de-DE" dirty="0" smtClean="0"/>
              <a:t>Interrupt a normal Sprint</a:t>
            </a:r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architects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b="1" dirty="0" smtClean="0"/>
              <a:t>‘Sprint Pairs’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works</a:t>
            </a:r>
            <a:r>
              <a:rPr lang="de-DE" dirty="0" smtClean="0"/>
              <a:t> a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ahead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traded</a:t>
            </a:r>
            <a:r>
              <a:rPr lang="de-DE" dirty="0" smtClean="0"/>
              <a:t> off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time box</a:t>
            </a:r>
          </a:p>
          <a:p>
            <a:pPr lvl="1"/>
            <a:r>
              <a:rPr lang="de-DE" dirty="0" err="1" smtClean="0"/>
              <a:t>Respects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4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 smtClean="0"/>
              <a:t>Upfront</a:t>
            </a:r>
            <a:r>
              <a:rPr lang="de-DE" b="1" dirty="0" smtClean="0"/>
              <a:t> Design’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operate</a:t>
            </a:r>
            <a:r>
              <a:rPr lang="de-DE" dirty="0" smtClean="0"/>
              <a:t> in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a </a:t>
            </a:r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r>
              <a:rPr lang="de-DE" dirty="0" smtClean="0"/>
              <a:t>Designs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estimating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risk</a:t>
            </a:r>
            <a:endParaRPr lang="de-DE" dirty="0" smtClean="0"/>
          </a:p>
          <a:p>
            <a:pPr lvl="1"/>
            <a:r>
              <a:rPr lang="de-DE" dirty="0" smtClean="0"/>
              <a:t>Works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prototyping</a:t>
            </a:r>
            <a:r>
              <a:rPr lang="de-DE" dirty="0" smtClean="0"/>
              <a:t> / </a:t>
            </a:r>
            <a:r>
              <a:rPr lang="de-DE" dirty="0" err="1" smtClean="0"/>
              <a:t>proof-of-concept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b="1" dirty="0" smtClean="0"/>
              <a:t>‘Just in Time’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sprint</a:t>
            </a:r>
            <a:endParaRPr lang="de-DE" dirty="0" smtClean="0"/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design</a:t>
            </a:r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pPr lvl="1"/>
            <a:r>
              <a:rPr lang="de-DE" dirty="0" smtClean="0"/>
              <a:t>Iterative </a:t>
            </a:r>
            <a:r>
              <a:rPr lang="de-DE" dirty="0" err="1" smtClean="0"/>
              <a:t>with</a:t>
            </a:r>
            <a:r>
              <a:rPr lang="de-DE" dirty="0" smtClean="0"/>
              <a:t> parallel </a:t>
            </a:r>
            <a:r>
              <a:rPr lang="de-DE" dirty="0" err="1" smtClean="0"/>
              <a:t>efforts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throw-away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b="1" dirty="0" smtClean="0"/>
              <a:t>‘Design Spikes’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developing</a:t>
            </a:r>
            <a:r>
              <a:rPr lang="de-DE" dirty="0" smtClean="0"/>
              <a:t> a </a:t>
            </a:r>
            <a:r>
              <a:rPr lang="de-DE" dirty="0" err="1" smtClean="0"/>
              <a:t>shippable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increment</a:t>
            </a:r>
            <a:endParaRPr lang="de-DE" dirty="0" smtClean="0"/>
          </a:p>
          <a:p>
            <a:pPr lvl="1"/>
            <a:r>
              <a:rPr lang="de-DE" dirty="0" smtClean="0"/>
              <a:t>Interrupt a normal Sprint</a:t>
            </a:r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architects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b="1" dirty="0" smtClean="0"/>
              <a:t>‘Sprint Pairs’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Design </a:t>
            </a:r>
            <a:r>
              <a:rPr lang="de-DE" dirty="0" err="1" smtClean="0"/>
              <a:t>works</a:t>
            </a:r>
            <a:r>
              <a:rPr lang="de-DE" dirty="0" smtClean="0"/>
              <a:t> a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ahead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traded</a:t>
            </a:r>
            <a:r>
              <a:rPr lang="de-DE" dirty="0" smtClean="0"/>
              <a:t> off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time box</a:t>
            </a:r>
          </a:p>
          <a:p>
            <a:pPr lvl="1"/>
            <a:r>
              <a:rPr lang="de-DE" dirty="0" err="1" smtClean="0"/>
              <a:t>Respects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4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on multiple </a:t>
            </a:r>
            <a:r>
              <a:rPr lang="de-DE" dirty="0" err="1" smtClean="0"/>
              <a:t>projects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owners</a:t>
            </a:r>
            <a:r>
              <a:rPr lang="de-DE" dirty="0" smtClean="0"/>
              <a:t>), </a:t>
            </a:r>
            <a:r>
              <a:rPr lang="de-DE" dirty="0" err="1" smtClean="0"/>
              <a:t>co-ordinated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smtClean="0">
                <a:hlinkClick r:id="rId3"/>
              </a:rPr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a </a:t>
            </a:r>
            <a:r>
              <a:rPr lang="de-DE" dirty="0" err="1" smtClean="0"/>
              <a:t>project's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stakeholder</a:t>
            </a:r>
            <a:r>
              <a:rPr lang="de-DE" dirty="0" smtClean="0"/>
              <a:t>. 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responsibilities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vision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he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wishes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convey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vision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. 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agile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. The agile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in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prioritized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commonly</a:t>
            </a:r>
            <a:r>
              <a:rPr lang="de-DE" dirty="0" smtClean="0"/>
              <a:t> a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someone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marketing</a:t>
            </a:r>
            <a:r>
              <a:rPr lang="de-DE" dirty="0" smtClean="0"/>
              <a:t>,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anyone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solid </a:t>
            </a:r>
            <a:r>
              <a:rPr lang="de-DE" dirty="0" err="1" smtClean="0"/>
              <a:t>understanding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competition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trends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. 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04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4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4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00" dirty="0" smtClean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2500" cap="all" baseline="0">
                <a:latin typeface="+mj-lt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300" b="0" cap="all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2500" cap="all" baseline="0">
                <a:latin typeface="+mj-lt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300" b="0" cap="all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5" y="1416656"/>
            <a:ext cx="5114605" cy="30372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/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2500" cap="all" baseline="0">
                <a:latin typeface="+mj-lt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300" b="0" cap="all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1648508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800" b="0" cap="none" baseline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2395639"/>
            <a:ext cx="7582223" cy="1267896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919755"/>
            <a:ext cx="7003440" cy="2412171"/>
          </a:xfrm>
        </p:spPr>
        <p:txBody>
          <a:bodyPr anchor="b"/>
          <a:lstStyle>
            <a:lvl1pPr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6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25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300" b="0" cap="all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80513" cy="515199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80513" cy="514774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" y="0"/>
            <a:ext cx="9182306" cy="514774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4" y="0"/>
            <a:ext cx="9151546" cy="5147745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4" y="0"/>
            <a:ext cx="9151546" cy="5147745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241" y="3003106"/>
            <a:ext cx="7582223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77240" y="1371684"/>
            <a:ext cx="7582223" cy="1631422"/>
          </a:xfrm>
        </p:spPr>
        <p:txBody>
          <a:bodyPr anchor="b"/>
          <a:lstStyle>
            <a:lvl1pPr algn="l">
              <a:lnSpc>
                <a:spcPct val="80000"/>
              </a:lnSpc>
              <a:defRPr lang="en-US" sz="48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chapter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933594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08421" y="1437651"/>
            <a:ext cx="3933594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2500" cap="all" baseline="0">
                <a:latin typeface="+mj-lt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300" b="0" cap="all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ctr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64" r:id="rId9"/>
    <p:sldLayoutId id="2147483678" r:id="rId10"/>
    <p:sldLayoutId id="2147483679" r:id="rId11"/>
    <p:sldLayoutId id="2147483666" r:id="rId12"/>
    <p:sldLayoutId id="2147483667" r:id="rId13"/>
    <p:sldLayoutId id="214748367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Arial Black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963721"/>
            <a:ext cx="7585611" cy="2412171"/>
          </a:xfrm>
        </p:spPr>
        <p:txBody>
          <a:bodyPr/>
          <a:lstStyle/>
          <a:p>
            <a:r>
              <a:rPr lang="it-IT" dirty="0"/>
              <a:t>The Development of Agile Culture in Full-Service </a:t>
            </a:r>
            <a:r>
              <a:rPr lang="it-IT" dirty="0" err="1"/>
              <a:t>Agencies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2" y="3424254"/>
            <a:ext cx="7585612" cy="328820"/>
          </a:xfrm>
        </p:spPr>
        <p:txBody>
          <a:bodyPr/>
          <a:lstStyle/>
          <a:p>
            <a:r>
              <a:rPr lang="it-IT" dirty="0" err="1" smtClean="0"/>
              <a:t>Munich</a:t>
            </a:r>
            <a:r>
              <a:rPr lang="it-IT" dirty="0" smtClean="0"/>
              <a:t>, </a:t>
            </a:r>
            <a:r>
              <a:rPr lang="it-IT" dirty="0" err="1" smtClean="0"/>
              <a:t>June</a:t>
            </a:r>
            <a:r>
              <a:rPr lang="it-IT" dirty="0" smtClean="0"/>
              <a:t> 23</a:t>
            </a:r>
            <a:r>
              <a:rPr lang="it-IT" baseline="30000" dirty="0" smtClean="0"/>
              <a:t>th</a:t>
            </a:r>
            <a:r>
              <a:rPr lang="it-IT" dirty="0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TSR vs. </a:t>
            </a:r>
            <a:r>
              <a:rPr lang="it-IT" dirty="0" smtClean="0"/>
              <a:t>Classic: </a:t>
            </a:r>
            <a:r>
              <a:rPr lang="it-IT" dirty="0" err="1" smtClean="0"/>
              <a:t>Methodology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3852" y="1401951"/>
            <a:ext cx="7968163" cy="720800"/>
          </a:xfrm>
        </p:spPr>
        <p:txBody>
          <a:bodyPr/>
          <a:lstStyle/>
          <a:p>
            <a:r>
              <a:rPr lang="en-US" dirty="0" smtClean="0"/>
              <a:t>Solution: Plan ahead for </a:t>
            </a:r>
            <a:r>
              <a:rPr lang="en-US" dirty="0" err="1" smtClean="0"/>
              <a:t>interdependancies</a:t>
            </a:r>
            <a:endParaRPr lang="en-US" dirty="0" smtClean="0"/>
          </a:p>
          <a:p>
            <a:r>
              <a:rPr lang="it-IT" dirty="0" smtClean="0">
                <a:solidFill>
                  <a:schemeClr val="tx2"/>
                </a:solidFill>
              </a:rPr>
              <a:t>TSR HAS INVENTED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TIME TRAVEL</a:t>
            </a:r>
            <a:endParaRPr lang="de-DE" sz="1000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2" y="2122752"/>
            <a:ext cx="2680026" cy="270929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50709" y="21227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FE / BE </a:t>
            </a:r>
            <a:r>
              <a:rPr lang="de-DE" dirty="0" err="1" smtClean="0">
                <a:solidFill>
                  <a:srgbClr val="FFFFFF"/>
                </a:solidFill>
              </a:rPr>
              <a:t>can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start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production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earlier</a:t>
            </a:r>
            <a:r>
              <a:rPr lang="de-DE" dirty="0" smtClean="0">
                <a:solidFill>
                  <a:srgbClr val="FFFFFF"/>
                </a:solidFill>
              </a:rPr>
              <a:t>, in a </a:t>
            </a:r>
            <a:r>
              <a:rPr lang="de-DE" dirty="0" err="1" smtClean="0">
                <a:solidFill>
                  <a:srgbClr val="FFFFFF"/>
                </a:solidFill>
              </a:rPr>
              <a:t>more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synchronised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manner</a:t>
            </a:r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 err="1" smtClean="0">
                <a:solidFill>
                  <a:srgbClr val="FFFFFF"/>
                </a:solidFill>
              </a:rPr>
              <a:t>Heightens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the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customer‘s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sensitivity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towards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their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project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role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and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responsibilities</a:t>
            </a:r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 err="1" smtClean="0">
                <a:solidFill>
                  <a:srgbClr val="FFFFFF"/>
                </a:solidFill>
              </a:rPr>
              <a:t>Well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adapted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release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cycles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9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TSR </a:t>
            </a:r>
            <a:r>
              <a:rPr lang="it-IT" dirty="0"/>
              <a:t>vs. </a:t>
            </a:r>
            <a:r>
              <a:rPr lang="it-IT" dirty="0" smtClean="0"/>
              <a:t>Classic: ROLES &amp; RESPONSIBILITIES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3852" y="1392681"/>
            <a:ext cx="7968163" cy="3041814"/>
          </a:xfrm>
        </p:spPr>
        <p:txBody>
          <a:bodyPr/>
          <a:lstStyle/>
          <a:p>
            <a:endParaRPr lang="de-DE" sz="1000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Product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Owner</a:t>
            </a:r>
            <a:endParaRPr lang="de-DE" dirty="0">
              <a:solidFill>
                <a:schemeClr val="accent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Differs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TSR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,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</a:t>
            </a:r>
            <a:r>
              <a:rPr lang="de-DE" dirty="0" err="1" smtClean="0"/>
              <a:t>third</a:t>
            </a:r>
            <a:r>
              <a:rPr lang="de-DE" dirty="0" smtClean="0"/>
              <a:t> „neutral“ </a:t>
            </a:r>
            <a:r>
              <a:rPr lang="de-DE" dirty="0" err="1" smtClean="0"/>
              <a:t>party</a:t>
            </a:r>
            <a:endParaRPr lang="de-DE" dirty="0"/>
          </a:p>
          <a:p>
            <a:r>
              <a:rPr lang="de-DE" dirty="0" err="1">
                <a:solidFill>
                  <a:schemeClr val="accent1"/>
                </a:solidFill>
              </a:rPr>
              <a:t>Scrum</a:t>
            </a:r>
            <a:r>
              <a:rPr lang="de-DE" dirty="0">
                <a:solidFill>
                  <a:schemeClr val="accent1"/>
                </a:solidFill>
              </a:rPr>
              <a:t> Master</a:t>
            </a:r>
          </a:p>
          <a:p>
            <a:pPr marL="457200" indent="-457200">
              <a:buFont typeface="Arial"/>
              <a:buChar char="•"/>
            </a:pPr>
            <a:r>
              <a:rPr lang="de-DE" dirty="0" smtClean="0">
                <a:solidFill>
                  <a:srgbClr val="FFFFFF"/>
                </a:solidFill>
              </a:rPr>
              <a:t>@TSR, </a:t>
            </a:r>
            <a:r>
              <a:rPr lang="de-DE" dirty="0" err="1" smtClean="0">
                <a:solidFill>
                  <a:srgbClr val="FFFFFF"/>
                </a:solidFill>
              </a:rPr>
              <a:t>Scrum</a:t>
            </a:r>
            <a:r>
              <a:rPr lang="de-DE" dirty="0" smtClean="0">
                <a:solidFill>
                  <a:srgbClr val="FFFFFF"/>
                </a:solidFill>
              </a:rPr>
              <a:t> Master </a:t>
            </a:r>
            <a:r>
              <a:rPr lang="de-DE" dirty="0" err="1" smtClean="0">
                <a:solidFill>
                  <a:srgbClr val="FFFFFF"/>
                </a:solidFill>
              </a:rPr>
              <a:t>is</a:t>
            </a:r>
            <a:r>
              <a:rPr lang="de-DE" dirty="0" smtClean="0">
                <a:solidFill>
                  <a:srgbClr val="FFFFFF"/>
                </a:solidFill>
              </a:rPr>
              <a:t> not </a:t>
            </a:r>
            <a:r>
              <a:rPr lang="de-DE" dirty="0" err="1" smtClean="0">
                <a:solidFill>
                  <a:srgbClr val="FFFFFF"/>
                </a:solidFill>
              </a:rPr>
              <a:t>necessarily</a:t>
            </a:r>
            <a:r>
              <a:rPr lang="de-DE" dirty="0" smtClean="0">
                <a:solidFill>
                  <a:srgbClr val="FFFFFF"/>
                </a:solidFill>
              </a:rPr>
              <a:t> a </a:t>
            </a:r>
            <a:r>
              <a:rPr lang="de-DE" dirty="0" err="1" smtClean="0">
                <a:solidFill>
                  <a:srgbClr val="FFFFFF"/>
                </a:solidFill>
              </a:rPr>
              <a:t>dedicated</a:t>
            </a:r>
            <a:r>
              <a:rPr lang="de-DE" dirty="0" smtClean="0">
                <a:solidFill>
                  <a:srgbClr val="FFFFFF"/>
                </a:solidFill>
              </a:rPr>
              <a:t> roll</a:t>
            </a:r>
            <a:endParaRPr lang="de-DE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de-DE" dirty="0" err="1" smtClean="0">
                <a:solidFill>
                  <a:srgbClr val="FFFFFF"/>
                </a:solidFill>
              </a:rPr>
              <a:t>Has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more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responsibility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for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team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planning</a:t>
            </a:r>
            <a:endParaRPr lang="de-DE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de-DE" dirty="0" err="1" smtClean="0">
                <a:solidFill>
                  <a:srgbClr val="FFFFFF"/>
                </a:solidFill>
              </a:rPr>
              <a:t>Supervises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the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processes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 err="1" smtClean="0">
                <a:solidFill>
                  <a:schemeClr val="accent1"/>
                </a:solidFill>
              </a:rPr>
              <a:t>Programmers</a:t>
            </a:r>
            <a:r>
              <a:rPr lang="de-DE" dirty="0" smtClean="0">
                <a:solidFill>
                  <a:schemeClr val="accent1"/>
                </a:solidFill>
              </a:rPr>
              <a:t>, Designers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UX-</a:t>
            </a:r>
            <a:r>
              <a:rPr lang="de-DE" dirty="0" err="1" smtClean="0">
                <a:solidFill>
                  <a:schemeClr val="accent1"/>
                </a:solidFill>
              </a:rPr>
              <a:t>Architects</a:t>
            </a:r>
            <a:endParaRPr lang="de-DE" dirty="0">
              <a:solidFill>
                <a:schemeClr val="accent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de-DE" dirty="0" err="1" smtClean="0">
                <a:solidFill>
                  <a:srgbClr val="FFFFFF"/>
                </a:solidFill>
              </a:rPr>
              <a:t>Have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to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take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more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responsibility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for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interdisciplinary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communication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endParaRPr lang="de-DE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6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Classic AGILE: ESTIMATIONS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Challenge: Higher learning curve for scrum and planning poker</a:t>
            </a:r>
          </a:p>
          <a:p>
            <a:r>
              <a:rPr lang="it-IT" dirty="0" smtClean="0">
                <a:solidFill>
                  <a:schemeClr val="tx2"/>
                </a:solidFill>
              </a:rPr>
              <a:t>DESIGNERS AND UX-ARCHITECTS ARE OFTEN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HESITANT</a:t>
            </a:r>
            <a:endParaRPr lang="de-DE" sz="1000" kern="0" dirty="0" smtClean="0">
              <a:latin typeface="Proxima Nova Regular"/>
              <a:cs typeface="Proxima Nova Regular"/>
            </a:endParaRPr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homogenic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Team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confident</a:t>
            </a:r>
            <a:r>
              <a:rPr lang="de-DE" dirty="0" smtClean="0"/>
              <a:t> in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estimates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Programmers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instinctive</a:t>
            </a:r>
            <a:r>
              <a:rPr lang="de-DE" dirty="0" smtClean="0"/>
              <a:t> </a:t>
            </a:r>
            <a:r>
              <a:rPr lang="de-DE" dirty="0" err="1" smtClean="0"/>
              <a:t>understanding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Estimation</a:t>
            </a:r>
            <a:r>
              <a:rPr lang="de-DE" dirty="0" smtClean="0"/>
              <a:t> </a:t>
            </a:r>
            <a:r>
              <a:rPr lang="de-DE" dirty="0" err="1" smtClean="0"/>
              <a:t>discrepancies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resolved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quickly</a:t>
            </a:r>
            <a:endParaRPr lang="de-DE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TSR AGILE: ESTIMATIONS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Reward: There are advantages to mastering the learning curve</a:t>
            </a:r>
          </a:p>
          <a:p>
            <a:r>
              <a:rPr lang="it-IT" dirty="0" smtClean="0">
                <a:solidFill>
                  <a:schemeClr val="tx2"/>
                </a:solidFill>
              </a:rPr>
              <a:t>TEAM MEMBERS LEARN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ENORMOUSLY </a:t>
            </a:r>
            <a:r>
              <a:rPr lang="it-IT" dirty="0" smtClean="0">
                <a:solidFill>
                  <a:schemeClr val="tx2"/>
                </a:solidFill>
              </a:rPr>
              <a:t>FROM EACH OTHER</a:t>
            </a:r>
            <a:endParaRPr lang="de-DE" sz="1000" kern="0" dirty="0" smtClean="0">
              <a:latin typeface="Proxima Nova Regular"/>
              <a:cs typeface="Proxima Nova Regular"/>
            </a:endParaRPr>
          </a:p>
          <a:p>
            <a:r>
              <a:rPr lang="de-DE" dirty="0">
                <a:solidFill>
                  <a:schemeClr val="accent3"/>
                </a:solidFill>
              </a:rPr>
              <a:t>+</a:t>
            </a:r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 smtClean="0">
                <a:solidFill>
                  <a:srgbClr val="FFFFFF"/>
                </a:solidFill>
              </a:rPr>
              <a:t>Osmosis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of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technical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and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creative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competence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chemeClr val="accent3"/>
                </a:solidFill>
              </a:rPr>
              <a:t>+</a:t>
            </a:r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smtClean="0">
                <a:solidFill>
                  <a:srgbClr val="FFFFFF"/>
                </a:solidFill>
              </a:rPr>
              <a:t>Supports </a:t>
            </a:r>
            <a:r>
              <a:rPr lang="de-DE" dirty="0" err="1" smtClean="0">
                <a:solidFill>
                  <a:srgbClr val="FFFFFF"/>
                </a:solidFill>
              </a:rPr>
              <a:t>the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cohesion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of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team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members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chemeClr val="accent3"/>
                </a:solidFill>
              </a:rPr>
              <a:t>+</a:t>
            </a:r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smtClean="0">
                <a:solidFill>
                  <a:srgbClr val="FFFFFF"/>
                </a:solidFill>
              </a:rPr>
              <a:t>Team </a:t>
            </a:r>
            <a:r>
              <a:rPr lang="de-DE" dirty="0" err="1" smtClean="0">
                <a:solidFill>
                  <a:srgbClr val="FFFFFF"/>
                </a:solidFill>
              </a:rPr>
              <a:t>members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can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predict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challenges</a:t>
            </a:r>
            <a:r>
              <a:rPr lang="de-DE" dirty="0" smtClean="0">
                <a:solidFill>
                  <a:srgbClr val="FFFFFF"/>
                </a:solidFill>
              </a:rPr>
              <a:t> in </a:t>
            </a:r>
            <a:r>
              <a:rPr lang="de-DE" dirty="0" err="1" smtClean="0">
                <a:solidFill>
                  <a:srgbClr val="FFFFFF"/>
                </a:solidFill>
              </a:rPr>
              <a:t>the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entire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production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chain</a:t>
            </a:r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–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Difficulties</a:t>
            </a:r>
            <a:r>
              <a:rPr lang="de-DE" dirty="0" smtClean="0">
                <a:solidFill>
                  <a:srgbClr val="FFFFFF"/>
                </a:solidFill>
              </a:rPr>
              <a:t> in </a:t>
            </a:r>
            <a:r>
              <a:rPr lang="de-DE" dirty="0" err="1" smtClean="0">
                <a:solidFill>
                  <a:srgbClr val="FFFFFF"/>
                </a:solidFill>
              </a:rPr>
              <a:t>understanding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across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technical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boundaries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–</a:t>
            </a:r>
            <a:r>
              <a:rPr lang="de-DE" dirty="0">
                <a:solidFill>
                  <a:srgbClr val="FFFFFF"/>
                </a:solidFill>
              </a:rPr>
              <a:t>  </a:t>
            </a:r>
            <a:r>
              <a:rPr lang="de-DE" dirty="0" smtClean="0">
                <a:solidFill>
                  <a:srgbClr val="FFFFFF"/>
                </a:solidFill>
              </a:rPr>
              <a:t>Core </a:t>
            </a:r>
            <a:r>
              <a:rPr lang="de-DE" dirty="0" err="1" smtClean="0">
                <a:solidFill>
                  <a:srgbClr val="FFFFFF"/>
                </a:solidFill>
              </a:rPr>
              <a:t>question</a:t>
            </a:r>
            <a:r>
              <a:rPr lang="de-DE" dirty="0" smtClean="0">
                <a:solidFill>
                  <a:srgbClr val="FFFFFF"/>
                </a:solidFill>
              </a:rPr>
              <a:t>: </a:t>
            </a:r>
            <a:r>
              <a:rPr lang="de-DE" dirty="0" err="1" smtClean="0">
                <a:solidFill>
                  <a:srgbClr val="FFFFFF"/>
                </a:solidFill>
              </a:rPr>
              <a:t>can</a:t>
            </a:r>
            <a:r>
              <a:rPr lang="de-DE" dirty="0" smtClean="0">
                <a:solidFill>
                  <a:srgbClr val="FFFFFF"/>
                </a:solidFill>
              </a:rPr>
              <a:t> I / </a:t>
            </a:r>
            <a:r>
              <a:rPr lang="de-DE" dirty="0" err="1" smtClean="0">
                <a:solidFill>
                  <a:srgbClr val="FFFFFF"/>
                </a:solidFill>
              </a:rPr>
              <a:t>should</a:t>
            </a:r>
            <a:r>
              <a:rPr lang="de-DE" dirty="0" smtClean="0">
                <a:solidFill>
                  <a:srgbClr val="FFFFFF"/>
                </a:solidFill>
              </a:rPr>
              <a:t> I </a:t>
            </a:r>
            <a:r>
              <a:rPr lang="de-DE" dirty="0" err="1" smtClean="0">
                <a:solidFill>
                  <a:srgbClr val="FFFFFF"/>
                </a:solidFill>
              </a:rPr>
              <a:t>abstain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from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estimating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story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err="1" smtClean="0">
                <a:solidFill>
                  <a:srgbClr val="FFFFFF"/>
                </a:solidFill>
              </a:rPr>
              <a:t>points</a:t>
            </a:r>
            <a:r>
              <a:rPr lang="de-DE" dirty="0" smtClean="0">
                <a:solidFill>
                  <a:srgbClr val="FFFFFF"/>
                </a:solidFill>
              </a:rPr>
              <a:t>?</a:t>
            </a:r>
            <a:endParaRPr lang="de-DE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6023" y="2141376"/>
            <a:ext cx="7003440" cy="803145"/>
          </a:xfrm>
        </p:spPr>
        <p:txBody>
          <a:bodyPr/>
          <a:lstStyle/>
          <a:p>
            <a:r>
              <a:rPr lang="it-IT" dirty="0" err="1" smtClean="0"/>
              <a:t>Thank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156022" y="2988487"/>
            <a:ext cx="7003441" cy="328820"/>
          </a:xfrm>
        </p:spPr>
        <p:txBody>
          <a:bodyPr/>
          <a:lstStyle/>
          <a:p>
            <a:r>
              <a:rPr lang="it-IT" dirty="0" err="1" smtClean="0"/>
              <a:t>www.reply.com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88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ABOUT </a:t>
            </a:r>
            <a:r>
              <a:rPr lang="it-IT" dirty="0" err="1" smtClean="0"/>
              <a:t>mE</a:t>
            </a:r>
            <a:endParaRPr lang="it-I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 Fitzpatrick @</a:t>
            </a:r>
            <a:r>
              <a:rPr lang="it-IT" dirty="0" err="1" smtClean="0"/>
              <a:t>terafitz</a:t>
            </a:r>
            <a:r>
              <a:rPr lang="it-IT" dirty="0" smtClean="0"/>
              <a:t> </a:t>
            </a:r>
            <a:r>
              <a:rPr lang="it-IT" dirty="0"/>
              <a:t>| </a:t>
            </a:r>
            <a:r>
              <a:rPr lang="it-IT" dirty="0" smtClean="0"/>
              <a:t>Technical </a:t>
            </a:r>
            <a:r>
              <a:rPr lang="it-IT" dirty="0" err="1" smtClean="0"/>
              <a:t>Director</a:t>
            </a:r>
            <a:r>
              <a:rPr lang="it-IT" dirty="0" smtClean="0"/>
              <a:t>, Triplesense Reply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770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AgIle</a:t>
            </a:r>
            <a:r>
              <a:rPr lang="it-IT" dirty="0" smtClean="0"/>
              <a:t>: TSR vs. Classic 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3852" y="1479101"/>
            <a:ext cx="7968163" cy="3041814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 smtClean="0"/>
              <a:t>Differences</a:t>
            </a:r>
            <a:endParaRPr lang="it-IT" dirty="0" smtClean="0"/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smtClean="0"/>
              <a:t>Analysis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 smtClean="0"/>
              <a:t>Measures</a:t>
            </a:r>
            <a:endParaRPr lang="it-IT" dirty="0" smtClean="0"/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 smtClean="0"/>
              <a:t>Roles</a:t>
            </a:r>
            <a:r>
              <a:rPr lang="it-IT" dirty="0" smtClean="0"/>
              <a:t> &amp; </a:t>
            </a:r>
            <a:r>
              <a:rPr lang="it-IT" dirty="0" err="1" smtClean="0"/>
              <a:t>Responsibilities</a:t>
            </a:r>
            <a:endParaRPr lang="it-IT" dirty="0" smtClean="0"/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err="1" smtClean="0"/>
              <a:t>Methodology</a:t>
            </a:r>
            <a:r>
              <a:rPr lang="it-IT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Estimation</a:t>
            </a:r>
            <a:endParaRPr lang="it-IT" dirty="0" smtClean="0"/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it-IT" dirty="0" smtClean="0"/>
              <a:t>Feedback &amp; </a:t>
            </a:r>
            <a:r>
              <a:rPr lang="it-IT" dirty="0" err="1" smtClean="0"/>
              <a:t>Discussion</a:t>
            </a:r>
            <a:endParaRPr lang="it-IT" dirty="0" smtClean="0"/>
          </a:p>
          <a:p>
            <a:pPr>
              <a:buClr>
                <a:schemeClr val="tx2"/>
              </a:buClr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Reply SpA - RUNNING MAN 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879575"/>
            <a:ext cx="2082800" cy="20828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786" y="3256126"/>
            <a:ext cx="8306196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90252"/>
            <a:r>
              <a:rPr lang="en-US" sz="2400" dirty="0" smtClean="0">
                <a:solidFill>
                  <a:srgbClr val="FFFFFF"/>
                </a:solidFill>
                <a:latin typeface="Arial Black" panose="020B0A04020102020204" pitchFamily="34" charset="0"/>
                <a:cs typeface="Proxima Nova Extrabld"/>
              </a:rPr>
              <a:t>Agile methods, while offering solutions to many common problems in software development projects, often require adaptation.</a:t>
            </a:r>
            <a:endParaRPr lang="en-US" sz="2400" dirty="0">
              <a:solidFill>
                <a:srgbClr val="FFFFFF"/>
              </a:solidFill>
              <a:latin typeface="Arial Black" panose="020B0A04020102020204" pitchFamily="34" charset="0"/>
              <a:cs typeface="Proxima Nova Extrabld"/>
            </a:endParaRPr>
          </a:p>
        </p:txBody>
      </p:sp>
    </p:spTree>
    <p:extLst>
      <p:ext uri="{BB962C8B-B14F-4D97-AF65-F5344CB8AC3E}">
        <p14:creationId xmlns:p14="http://schemas.microsoft.com/office/powerpoint/2010/main" val="21871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TSR </a:t>
            </a:r>
            <a:r>
              <a:rPr lang="it-IT" dirty="0"/>
              <a:t>vs. </a:t>
            </a:r>
            <a:r>
              <a:rPr lang="it-IT" dirty="0" smtClean="0"/>
              <a:t>Classic: the </a:t>
            </a:r>
            <a:r>
              <a:rPr lang="it-IT" dirty="0" err="1" smtClean="0"/>
              <a:t>differences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During the transition from waterfall to agile project management, we discovered that</a:t>
            </a:r>
          </a:p>
          <a:p>
            <a:r>
              <a:rPr lang="it-IT" dirty="0" smtClean="0">
                <a:solidFill>
                  <a:schemeClr val="tx2"/>
                </a:solidFill>
              </a:rPr>
              <a:t>AGILE METHODS ARE OFTEN TOO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INFLEXIBLE</a:t>
            </a:r>
            <a:r>
              <a:rPr lang="it-IT" dirty="0" smtClean="0">
                <a:solidFill>
                  <a:schemeClr val="tx2"/>
                </a:solidFill>
              </a:rPr>
              <a:t>, DUE TO</a:t>
            </a:r>
            <a:r>
              <a:rPr lang="mr-IN" dirty="0" smtClean="0">
                <a:solidFill>
                  <a:schemeClr val="tx2"/>
                </a:solidFill>
              </a:rPr>
              <a:t>…</a:t>
            </a:r>
            <a:endParaRPr lang="it-IT" dirty="0" smtClean="0">
              <a:solidFill>
                <a:schemeClr val="tx2"/>
              </a:solidFill>
              <a:latin typeface="+mj-lt"/>
            </a:endParaRPr>
          </a:p>
          <a:p>
            <a:endParaRPr lang="de-DE" sz="1000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The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project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landscape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Project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duration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and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variety</a:t>
            </a:r>
            <a:endParaRPr lang="de-DE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Project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demographics</a:t>
            </a:r>
            <a:endParaRPr lang="de-DE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Issue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-tracking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and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priorisation</a:t>
            </a:r>
            <a:endParaRPr lang="de-DE" kern="0" dirty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6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TSR vs. </a:t>
            </a:r>
            <a:r>
              <a:rPr lang="it-IT" dirty="0" smtClean="0"/>
              <a:t>Classic: </a:t>
            </a:r>
            <a:r>
              <a:rPr lang="it-IT" dirty="0" err="1" smtClean="0"/>
              <a:t>analysis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2"/>
                </a:solidFill>
              </a:rPr>
              <a:t>TSR PROJECTS GENERALLY INVOLVE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FOUR+</a:t>
            </a:r>
            <a:r>
              <a:rPr lang="it-IT" dirty="0" smtClean="0">
                <a:solidFill>
                  <a:schemeClr val="tx2"/>
                </a:solidFill>
                <a:latin typeface="Arial"/>
                <a:cs typeface="Arial"/>
              </a:rPr>
              <a:t> PROFESSIONS</a:t>
            </a:r>
          </a:p>
          <a:p>
            <a:endParaRPr lang="de-DE" sz="1000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The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level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of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interdependancy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is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much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higher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Avoiding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the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agile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waterfall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horror</a:t>
            </a:r>
            <a:endParaRPr lang="de-DE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Deficits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in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co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-ordination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have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an immediate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impact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during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the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sprint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cycle</a:t>
            </a:r>
            <a:endParaRPr lang="de-DE" sz="1600" kern="0" dirty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1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TSR vs. </a:t>
            </a:r>
            <a:r>
              <a:rPr lang="it-IT" dirty="0" smtClean="0"/>
              <a:t>Classic: </a:t>
            </a:r>
            <a:r>
              <a:rPr lang="it-IT" dirty="0" err="1" smtClean="0"/>
              <a:t>analysis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2"/>
                </a:solidFill>
              </a:rPr>
              <a:t>THERE IS A PREDICTABLE, DISRUPTIVE PATTERN IN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VELOCITY</a:t>
            </a:r>
            <a:endParaRPr lang="it-IT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endParaRPr lang="de-DE" sz="1000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Sprint 1: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ramp-up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Sprint 2: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co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-ordination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and</a:t>
            </a: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communication</a:t>
            </a:r>
            <a:endParaRPr lang="de-DE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Sprint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n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: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safely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including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the</a:t>
            </a:r>
            <a:r>
              <a:rPr lang="de-DE" sz="1600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 </a:t>
            </a:r>
            <a:r>
              <a:rPr lang="de-DE" sz="1600" kern="0" dirty="0" err="1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customer</a:t>
            </a:r>
            <a:endParaRPr lang="de-DE" sz="1600" kern="0" dirty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6" name="Gekrümmte Verbindung 5"/>
          <p:cNvCxnSpPr/>
          <p:nvPr/>
        </p:nvCxnSpPr>
        <p:spPr>
          <a:xfrm>
            <a:off x="467544" y="3567224"/>
            <a:ext cx="7971203" cy="11381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gende mit Linie 1 (Rahmen und Markierungsleiste) 6"/>
          <p:cNvSpPr/>
          <p:nvPr/>
        </p:nvSpPr>
        <p:spPr bwMode="auto">
          <a:xfrm>
            <a:off x="1157318" y="3905630"/>
            <a:ext cx="1528369" cy="654574"/>
          </a:xfrm>
          <a:prstGeom prst="accentBorderCallout1">
            <a:avLst>
              <a:gd name="adj1" fmla="val 18750"/>
              <a:gd name="adj2" fmla="val -8333"/>
              <a:gd name="adj3" fmla="val -49819"/>
              <a:gd name="adj4" fmla="val -23901"/>
            </a:avLst>
          </a:prstGeom>
          <a:solidFill>
            <a:schemeClr val="bg1"/>
          </a:solidFill>
          <a:ln w="6350">
            <a:solidFill>
              <a:srgbClr val="FFFFFF"/>
            </a:solidFill>
          </a:ln>
          <a:effectLst>
            <a:outerShdw blurRad="127000" dist="38100" dir="2700000" algn="tl" rotWithShape="0">
              <a:srgbClr val="3D3D3D">
                <a:alpha val="40000"/>
              </a:srgbClr>
            </a:outerShdw>
          </a:effectLst>
          <a:extLst/>
        </p:spPr>
        <p:txBody>
          <a:bodyPr wrap="square" lIns="180000" tIns="108000" rIns="180000" bIns="108000" rtlCol="0" anchor="t" anchorCtr="0">
            <a:prstTxWarp prst="textNoShape">
              <a:avLst/>
            </a:prstTxWarp>
          </a:bodyPr>
          <a:lstStyle/>
          <a:p>
            <a:pPr algn="ctr" eaLnBrk="0" hangingPunct="0">
              <a:buClr>
                <a:srgbClr val="5B7F93"/>
              </a:buClr>
              <a:buSzPct val="100000"/>
              <a:tabLst>
                <a:tab pos="729206" algn="l"/>
                <a:tab pos="1136237" algn="l"/>
                <a:tab pos="1543270" algn="l"/>
                <a:tab pos="1950301" algn="l"/>
                <a:tab pos="3576990" algn="r"/>
                <a:tab pos="3985460" algn="l"/>
                <a:tab pos="4392492" algn="l"/>
                <a:tab pos="4799524" algn="l"/>
                <a:tab pos="5206556" algn="l"/>
                <a:tab pos="5613588" algn="l"/>
                <a:tab pos="6020619" algn="l"/>
                <a:tab pos="6427651" algn="l"/>
                <a:tab pos="6834683" algn="l"/>
                <a:tab pos="7241715" algn="l"/>
                <a:tab pos="7648746" algn="l"/>
                <a:tab pos="8055779" algn="l"/>
                <a:tab pos="8462810" algn="l"/>
              </a:tabLst>
            </a:pPr>
            <a:r>
              <a:rPr lang="de-DE" sz="1600" dirty="0" err="1" smtClean="0"/>
              <a:t>Opening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toolbox</a:t>
            </a:r>
            <a:endParaRPr lang="de-DE" sz="1600" dirty="0" smtClean="0"/>
          </a:p>
        </p:txBody>
      </p:sp>
      <p:sp>
        <p:nvSpPr>
          <p:cNvPr id="8" name="Legende mit Linie 1 (Rahmen und Markierungsleiste) 7"/>
          <p:cNvSpPr/>
          <p:nvPr/>
        </p:nvSpPr>
        <p:spPr bwMode="auto">
          <a:xfrm>
            <a:off x="4634668" y="3249196"/>
            <a:ext cx="1680513" cy="864096"/>
          </a:xfrm>
          <a:prstGeom prst="accentBorderCallout1">
            <a:avLst>
              <a:gd name="adj1" fmla="val 18750"/>
              <a:gd name="adj2" fmla="val -8333"/>
              <a:gd name="adj3" fmla="val 81873"/>
              <a:gd name="adj4" fmla="val -22214"/>
            </a:avLst>
          </a:prstGeom>
          <a:solidFill>
            <a:schemeClr val="bg1"/>
          </a:solidFill>
          <a:ln w="6350">
            <a:solidFill>
              <a:srgbClr val="FFFFFF"/>
            </a:solidFill>
          </a:ln>
          <a:effectLst>
            <a:outerShdw blurRad="127000" dist="38100" dir="2700000" algn="tl" rotWithShape="0">
              <a:srgbClr val="3D3D3D">
                <a:alpha val="40000"/>
              </a:srgbClr>
            </a:outerShdw>
          </a:effectLst>
          <a:extLst/>
        </p:spPr>
        <p:txBody>
          <a:bodyPr wrap="square" lIns="180000" tIns="108000" rIns="180000" bIns="108000" rtlCol="0" anchor="t" anchorCtr="0">
            <a:prstTxWarp prst="textNoShape">
              <a:avLst/>
            </a:prstTxWarp>
          </a:bodyPr>
          <a:lstStyle/>
          <a:p>
            <a:pPr algn="ctr" eaLnBrk="0" hangingPunct="0">
              <a:buClr>
                <a:srgbClr val="5B7F93"/>
              </a:buClr>
              <a:buSzPct val="100000"/>
              <a:tabLst>
                <a:tab pos="729206" algn="l"/>
                <a:tab pos="1136237" algn="l"/>
                <a:tab pos="1543270" algn="l"/>
                <a:tab pos="1950301" algn="l"/>
                <a:tab pos="3576990" algn="r"/>
                <a:tab pos="3985460" algn="l"/>
                <a:tab pos="4392492" algn="l"/>
                <a:tab pos="4799524" algn="l"/>
                <a:tab pos="5206556" algn="l"/>
                <a:tab pos="5613588" algn="l"/>
                <a:tab pos="6020619" algn="l"/>
                <a:tab pos="6427651" algn="l"/>
                <a:tab pos="6834683" algn="l"/>
                <a:tab pos="7241715" algn="l"/>
                <a:tab pos="7648746" algn="l"/>
                <a:tab pos="8055779" algn="l"/>
                <a:tab pos="8462810" algn="l"/>
              </a:tabLst>
            </a:pPr>
            <a:r>
              <a:rPr lang="de-DE" sz="1600" dirty="0" smtClean="0"/>
              <a:t>Oh! </a:t>
            </a:r>
            <a:r>
              <a:rPr lang="de-DE" sz="1600" dirty="0" err="1" smtClean="0"/>
              <a:t>We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talk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!</a:t>
            </a:r>
          </a:p>
        </p:txBody>
      </p:sp>
      <p:sp>
        <p:nvSpPr>
          <p:cNvPr id="9" name="Legende mit Linie 1 (Rahmen und Markierungsleiste) 8"/>
          <p:cNvSpPr/>
          <p:nvPr/>
        </p:nvSpPr>
        <p:spPr bwMode="auto">
          <a:xfrm>
            <a:off x="6872645" y="3259456"/>
            <a:ext cx="1933910" cy="960140"/>
          </a:xfrm>
          <a:prstGeom prst="accentBorderCallout1">
            <a:avLst>
              <a:gd name="adj1" fmla="val 102036"/>
              <a:gd name="adj2" fmla="val -5143"/>
              <a:gd name="adj3" fmla="val 149476"/>
              <a:gd name="adj4" fmla="val 62552"/>
            </a:avLst>
          </a:prstGeom>
          <a:solidFill>
            <a:schemeClr val="bg1"/>
          </a:solidFill>
          <a:ln w="6350">
            <a:solidFill>
              <a:srgbClr val="FFFFFF"/>
            </a:solidFill>
          </a:ln>
          <a:effectLst>
            <a:outerShdw blurRad="127000" dist="38100" dir="2700000" algn="tl" rotWithShape="0">
              <a:srgbClr val="3D3D3D">
                <a:alpha val="40000"/>
              </a:srgbClr>
            </a:outerShdw>
          </a:effectLst>
          <a:extLst/>
        </p:spPr>
        <p:txBody>
          <a:bodyPr wrap="square" lIns="180000" tIns="108000" rIns="180000" bIns="108000" rtlCol="0" anchor="t" anchorCtr="0">
            <a:prstTxWarp prst="textNoShape">
              <a:avLst/>
            </a:prstTxWarp>
          </a:bodyPr>
          <a:lstStyle/>
          <a:p>
            <a:pPr algn="ctr" eaLnBrk="0" hangingPunct="0">
              <a:buClr>
                <a:srgbClr val="5B7F93"/>
              </a:buClr>
              <a:buSzPct val="100000"/>
              <a:tabLst>
                <a:tab pos="729206" algn="l"/>
                <a:tab pos="1136237" algn="l"/>
                <a:tab pos="1543270" algn="l"/>
                <a:tab pos="1950301" algn="l"/>
                <a:tab pos="3576990" algn="r"/>
                <a:tab pos="3985460" algn="l"/>
                <a:tab pos="4392492" algn="l"/>
                <a:tab pos="4799524" algn="l"/>
                <a:tab pos="5206556" algn="l"/>
                <a:tab pos="5613588" algn="l"/>
                <a:tab pos="6020619" algn="l"/>
                <a:tab pos="6427651" algn="l"/>
                <a:tab pos="6834683" algn="l"/>
                <a:tab pos="7241715" algn="l"/>
                <a:tab pos="7648746" algn="l"/>
                <a:tab pos="8055779" algn="l"/>
                <a:tab pos="8462810" algn="l"/>
              </a:tabLst>
            </a:pPr>
            <a:r>
              <a:rPr lang="de-DE" sz="1600" dirty="0" smtClean="0"/>
              <a:t>Client </a:t>
            </a:r>
            <a:r>
              <a:rPr lang="de-DE" sz="1600" dirty="0" err="1" smtClean="0"/>
              <a:t>feedback</a:t>
            </a:r>
            <a:r>
              <a:rPr lang="de-DE" sz="1600" dirty="0" smtClean="0"/>
              <a:t> </a:t>
            </a:r>
            <a:r>
              <a:rPr lang="de-DE" sz="1600" dirty="0" err="1" smtClean="0"/>
              <a:t>plays</a:t>
            </a:r>
            <a:r>
              <a:rPr lang="de-DE" sz="1600" dirty="0" smtClean="0"/>
              <a:t> an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role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9749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TSR vs. </a:t>
            </a:r>
            <a:r>
              <a:rPr lang="it-IT" dirty="0" smtClean="0"/>
              <a:t>Classic: </a:t>
            </a:r>
            <a:r>
              <a:rPr lang="it-IT" dirty="0" err="1"/>
              <a:t>Methodology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Challenge: how to integrate creative experts into the agile workflow.</a:t>
            </a:r>
          </a:p>
          <a:p>
            <a:r>
              <a:rPr lang="it-IT" dirty="0" smtClean="0">
                <a:solidFill>
                  <a:schemeClr val="tx2"/>
                </a:solidFill>
              </a:rPr>
              <a:t>AGILE METHODOLOGY OFFERS </a:t>
            </a:r>
            <a:r>
              <a:rPr lang="it-IT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FOUR</a:t>
            </a:r>
            <a:r>
              <a:rPr lang="it-IT" dirty="0" smtClean="0">
                <a:solidFill>
                  <a:schemeClr val="tx2"/>
                </a:solidFill>
                <a:latin typeface="Arial"/>
                <a:cs typeface="Arial"/>
              </a:rPr>
              <a:t> POSSIBILITIES</a:t>
            </a:r>
          </a:p>
          <a:p>
            <a:endParaRPr lang="de-DE" sz="1000" kern="0" dirty="0" smtClean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Big </a:t>
            </a:r>
            <a:r>
              <a:rPr lang="de-DE" kern="0" dirty="0" err="1" smtClean="0">
                <a:solidFill>
                  <a:sysClr val="window" lastClr="FFFFFF"/>
                </a:solidFill>
                <a:cs typeface="Proxima Nova Regular"/>
              </a:rPr>
              <a:t>Upfront</a:t>
            </a: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 Design</a:t>
            </a:r>
            <a:endParaRPr lang="it-IT" dirty="0" smtClean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Just in Time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Sprint Pairs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cs typeface="Proxima Nova Regular"/>
              </a:rPr>
              <a:t>Design Spikes</a:t>
            </a:r>
            <a:endParaRPr lang="de-DE" kern="0" dirty="0">
              <a:solidFill>
                <a:sysClr val="window" lastClr="FFFFFF"/>
              </a:solidFill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5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TSR vs. </a:t>
            </a:r>
            <a:r>
              <a:rPr lang="it-IT" dirty="0" smtClean="0"/>
              <a:t>Classic: </a:t>
            </a:r>
            <a:r>
              <a:rPr lang="it-IT" dirty="0" err="1" smtClean="0"/>
              <a:t>Methodology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Challenge: how to integrate creative experts into the agile workflow.</a:t>
            </a:r>
          </a:p>
          <a:p>
            <a:r>
              <a:rPr lang="it-IT" dirty="0" smtClean="0">
                <a:solidFill>
                  <a:schemeClr val="tx2"/>
                </a:solidFill>
              </a:rPr>
              <a:t>WE </a:t>
            </a:r>
            <a:r>
              <a:rPr lang="it-IT" dirty="0" smtClean="0">
                <a:solidFill>
                  <a:schemeClr val="tx2"/>
                </a:solidFill>
                <a:latin typeface="Arial Black"/>
                <a:cs typeface="Arial Black"/>
              </a:rPr>
              <a:t>PREFER</a:t>
            </a:r>
            <a:r>
              <a:rPr lang="it-IT" dirty="0" smtClean="0">
                <a:solidFill>
                  <a:schemeClr val="tx2"/>
                </a:solidFill>
              </a:rPr>
              <a:t> TWO, BUT USE ALL</a:t>
            </a:r>
            <a:endParaRPr lang="it-IT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endParaRPr lang="de-DE" sz="1000" kern="0" dirty="0" smtClean="0">
              <a:solidFill>
                <a:sysClr val="window" lastClr="FFFFFF"/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rgbClr val="7F7F7F"/>
                </a:solidFill>
                <a:latin typeface="Proxima Nova Regular"/>
                <a:cs typeface="Proxima Nova Regular"/>
              </a:rPr>
              <a:t>Big </a:t>
            </a:r>
            <a:r>
              <a:rPr lang="de-DE" kern="0" dirty="0" err="1" smtClean="0">
                <a:solidFill>
                  <a:srgbClr val="7F7F7F"/>
                </a:solidFill>
                <a:latin typeface="Proxima Nova Regular"/>
                <a:cs typeface="Proxima Nova Regular"/>
              </a:rPr>
              <a:t>Upfront</a:t>
            </a:r>
            <a:r>
              <a:rPr lang="de-DE" kern="0" dirty="0" smtClean="0">
                <a:solidFill>
                  <a:srgbClr val="7F7F7F"/>
                </a:solidFill>
                <a:latin typeface="Proxima Nova Regular"/>
                <a:cs typeface="Proxima Nova Regular"/>
              </a:rPr>
              <a:t> Design</a:t>
            </a:r>
            <a:endParaRPr lang="it-IT" dirty="0" smtClean="0">
              <a:solidFill>
                <a:srgbClr val="7F7F7F"/>
              </a:solidFill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Just in Time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ysClr val="window" lastClr="FFFFFF"/>
                </a:solidFill>
                <a:latin typeface="Proxima Nova Regular"/>
                <a:cs typeface="Proxima Nova Regular"/>
              </a:rPr>
              <a:t>Sprint Pairs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smtClean="0">
                <a:solidFill>
                  <a:schemeClr val="tx1">
                    <a:lumMod val="50000"/>
                  </a:schemeClr>
                </a:solidFill>
                <a:latin typeface="Proxima Nova Regular"/>
                <a:cs typeface="Proxima Nova Regular"/>
              </a:rPr>
              <a:t>Design Spikes</a:t>
            </a:r>
            <a:endParaRPr lang="de-DE" kern="0" dirty="0">
              <a:solidFill>
                <a:schemeClr val="tx1">
                  <a:lumMod val="50000"/>
                </a:schemeClr>
              </a:solidFill>
              <a:latin typeface="Proxima Nova Regular"/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9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6">
      <a:dk1>
        <a:srgbClr val="000000"/>
      </a:dk1>
      <a:lt1>
        <a:sysClr val="window" lastClr="FFFFFF"/>
      </a:lt1>
      <a:dk2>
        <a:srgbClr val="053238"/>
      </a:dk2>
      <a:lt2>
        <a:srgbClr val="00B13F"/>
      </a:lt2>
      <a:accent1>
        <a:srgbClr val="71D83F"/>
      </a:accent1>
      <a:accent2>
        <a:srgbClr val="00B140"/>
      </a:accent2>
      <a:accent3>
        <a:srgbClr val="2E7CFA"/>
      </a:accent3>
      <a:accent4>
        <a:srgbClr val="F640A8"/>
      </a:accent4>
      <a:accent5>
        <a:srgbClr val="FE9202"/>
      </a:accent5>
      <a:accent6>
        <a:srgbClr val="FFC000"/>
      </a:accent6>
      <a:hlink>
        <a:srgbClr val="D1E420"/>
      </a:hlink>
      <a:folHlink>
        <a:srgbClr val="22C0BC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T_Attachment" ma:contentTypeID="0x0101009780EDAE3CDE424E865934F078F59B4E00EAD8B0CDE883F749BC4449F6C1C89FD7" ma:contentTypeVersion="3" ma:contentTypeDescription="Content Type to manage attachments in TamTamy" ma:contentTypeScope="" ma:versionID="263db2df2b9a1850c8675a20bc109a6c">
  <xsd:schema xmlns:xsd="http://www.w3.org/2001/XMLSchema" xmlns:xs="http://www.w3.org/2001/XMLSchema" xmlns:p="http://schemas.microsoft.com/office/2006/metadata/properties" xmlns:ns2="1188ca6f-18eb-42b8-9da7-de15560bb901" targetNamespace="http://schemas.microsoft.com/office/2006/metadata/properties" ma:root="true" ma:fieldsID="7c4e2001a7cf1da6d04ee9e40b974844" ns2:_="">
    <xsd:import namespace="1188ca6f-18eb-42b8-9da7-de15560bb901"/>
    <xsd:element name="properties">
      <xsd:complexType>
        <xsd:sequence>
          <xsd:element name="documentManagement">
            <xsd:complexType>
              <xsd:all>
                <xsd:element ref="ns2:tt_FileID" minOccurs="0"/>
                <xsd:element ref="ns2:tt_ContentID" minOccurs="0"/>
                <xsd:element ref="ns2:tt_Tag" minOccurs="0"/>
                <xsd:element ref="ns2:tt_Spheres" minOccurs="0"/>
                <xsd:element ref="ns2:tt_Network" minOccurs="0"/>
                <xsd:element ref="ns2:tt_Content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88ca6f-18eb-42b8-9da7-de15560bb901" elementFormDefault="qualified">
    <xsd:import namespace="http://schemas.microsoft.com/office/2006/documentManagement/types"/>
    <xsd:import namespace="http://schemas.microsoft.com/office/infopath/2007/PartnerControls"/>
    <xsd:element name="tt_FileID" ma:index="8" nillable="true" ma:displayName="File ID" ma:internalName="tt_FileID">
      <xsd:simpleType>
        <xsd:restriction base="dms:Text"/>
      </xsd:simpleType>
    </xsd:element>
    <xsd:element name="tt_ContentID" ma:index="9" nillable="true" ma:displayName="Content ID" ma:internalName="tt_ContentID">
      <xsd:simpleType>
        <xsd:restriction base="dms:Text"/>
      </xsd:simpleType>
    </xsd:element>
    <xsd:element name="tt_Tag" ma:index="10" nillable="true" ma:displayName="Tag" ma:internalName="tt_Tag">
      <xsd:simpleType>
        <xsd:restriction base="dms:Note">
          <xsd:maxLength value="255"/>
        </xsd:restriction>
      </xsd:simpleType>
    </xsd:element>
    <xsd:element name="tt_Spheres" ma:index="11" nillable="true" ma:displayName="Spheres" ma:internalName="tt_Spheres">
      <xsd:simpleType>
        <xsd:restriction base="dms:Note">
          <xsd:maxLength value="255"/>
        </xsd:restriction>
      </xsd:simpleType>
    </xsd:element>
    <xsd:element name="tt_Network" ma:index="12" nillable="true" ma:displayName="Network" ma:internalName="tt_Network">
      <xsd:simpleType>
        <xsd:restriction base="dms:Text"/>
      </xsd:simpleType>
    </xsd:element>
    <xsd:element name="tt_ContentType" ma:index="13" nillable="true" ma:displayName="Content Type" ma:format="Dropdown" ma:internalName="tt_ContentType">
      <xsd:simpleType>
        <xsd:restriction base="dms:Choice">
          <xsd:enumeration value="FILE"/>
          <xsd:enumeration value="MESSAGE"/>
          <xsd:enumeration value="LINK"/>
          <xsd:enumeration value="EVENT"/>
          <xsd:enumeration value="QUESTION"/>
          <xsd:enumeration value="PROJECT_COVER"/>
          <xsd:enumeration value="BLOGPOST"/>
          <xsd:enumeration value="EVENT_VIDEO"/>
          <xsd:enumeration value="FEATURE_REQUEST"/>
          <xsd:enumeration value="HACKATHON_PROJECT_COVER"/>
          <xsd:enumeration value="IDEA"/>
          <xsd:enumeration value="REDEEM_BERRIES"/>
          <xsd:enumeration value="TAMTAMY_BREAK"/>
          <xsd:enumeration value="TRAINER_PROPOSAL"/>
          <xsd:enumeration value="UWA"/>
          <xsd:enumeration value="ARTICLE"/>
          <xsd:enumeration value="BEST_PRACT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t_ContentID xmlns="1188ca6f-18eb-42b8-9da7-de15560bb901">188674</tt_ContentID>
    <tt_FileID xmlns="1188ca6f-18eb-42b8-9da7-de15560bb901">435260</tt_FileID>
    <tt_Spheres xmlns="1188ca6f-18eb-42b8-9da7-de15560bb901">7564,502</tt_Spheres>
    <tt_Network xmlns="1188ca6f-18eb-42b8-9da7-de15560bb901">tamtamy</tt_Network>
    <tt_Tag xmlns="1188ca6f-18eb-42b8-9da7-de15560bb901">2017 speakers DE xchange munich </tt_Tag>
    <tt_ContentType xmlns="1188ca6f-18eb-42b8-9da7-de15560bb901" xsi:nil="true"/>
  </documentManagement>
</p:properties>
</file>

<file path=customXml/itemProps1.xml><?xml version="1.0" encoding="utf-8"?>
<ds:datastoreItem xmlns:ds="http://schemas.openxmlformats.org/officeDocument/2006/customXml" ds:itemID="{9B064500-727C-40D4-869D-8C0FC718C9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9AD772-2BA6-46E8-93F4-532BFB8B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88ca6f-18eb-42b8-9da7-de15560bb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0919E2-A90E-4D5C-B680-3B96C9792EC5}">
  <ds:schemaRefs>
    <ds:schemaRef ds:uri="http://schemas.microsoft.com/office/2006/metadata/properties"/>
    <ds:schemaRef ds:uri="http://schemas.microsoft.com/office/infopath/2007/PartnerControls"/>
    <ds:schemaRef ds:uri="1188ca6f-18eb-42b8-9da7-de15560bb9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1040</Words>
  <Application>Microsoft Macintosh PowerPoint</Application>
  <PresentationFormat>Bildschirmpräsentation (16:9)</PresentationFormat>
  <Paragraphs>160</Paragraphs>
  <Slides>14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Reply</vt:lpstr>
      <vt:lpstr>The Development of Agile Culture in Full-Service Agencies</vt:lpstr>
      <vt:lpstr>ABOUT mE</vt:lpstr>
      <vt:lpstr>AgIle: TSR vs. Classic </vt:lpstr>
      <vt:lpstr>PowerPoint-Präsentation</vt:lpstr>
      <vt:lpstr>TSR vs. Classic: the differences  </vt:lpstr>
      <vt:lpstr>TSR vs. Classic: analysis  </vt:lpstr>
      <vt:lpstr>TSR vs. Classic: analysis  </vt:lpstr>
      <vt:lpstr>TSR vs. Classic: Methodology  </vt:lpstr>
      <vt:lpstr>TSR vs. Classic: Methodology  </vt:lpstr>
      <vt:lpstr>TSR vs. Classic: Methodology  </vt:lpstr>
      <vt:lpstr>TSR vs. Classic: ROLES &amp; RESPONSIBILITIES  </vt:lpstr>
      <vt:lpstr>Classic AGILE: ESTIMATIONS  </vt:lpstr>
      <vt:lpstr>TSR AGILE: ESTIMATIONS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Filippo Di Giovanni</dc:creator>
  <cp:lastModifiedBy>Daniel Fitzpatrick</cp:lastModifiedBy>
  <cp:revision>270</cp:revision>
  <dcterms:created xsi:type="dcterms:W3CDTF">2017-05-03T19:08:02Z</dcterms:created>
  <dcterms:modified xsi:type="dcterms:W3CDTF">2017-06-23T12:48:24Z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0x0101009780EDAE3CDE424E865934F078F59B4E00EAD8B0CDE883F749BC4449F6C1C89FD7</vt:lpwstr>
  </property>
</Properties>
</file>