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58" r:id="rId4"/>
    <p:sldId id="259" r:id="rId5"/>
    <p:sldId id="260" r:id="rId6"/>
    <p:sldId id="261" r:id="rId7"/>
    <p:sldId id="263" r:id="rId8"/>
    <p:sldId id="265" r:id="rId9"/>
    <p:sldId id="264" r:id="rId10"/>
    <p:sldId id="271" r:id="rId11"/>
    <p:sldId id="279" r:id="rId12"/>
    <p:sldId id="283" r:id="rId13"/>
    <p:sldId id="284" r:id="rId14"/>
    <p:sldId id="282" r:id="rId15"/>
    <p:sldId id="277" r:id="rId16"/>
    <p:sldId id="285" r:id="rId17"/>
    <p:sldId id="286" r:id="rId18"/>
    <p:sldId id="288" r:id="rId19"/>
    <p:sldId id="289" r:id="rId20"/>
    <p:sldId id="290" r:id="rId21"/>
    <p:sldId id="291" r:id="rId22"/>
    <p:sldId id="292" r:id="rId23"/>
    <p:sldId id="280" r:id="rId24"/>
    <p:sldId id="268" r:id="rId25"/>
    <p:sldId id="267" r:id="rId26"/>
    <p:sldId id="266" r:id="rId27"/>
    <p:sldId id="278" r:id="rId28"/>
    <p:sldId id="269" r:id="rId29"/>
    <p:sldId id="296" r:id="rId30"/>
    <p:sldId id="275" r:id="rId31"/>
    <p:sldId id="273" r:id="rId32"/>
    <p:sldId id="276" r:id="rId33"/>
    <p:sldId id="293" r:id="rId34"/>
    <p:sldId id="294" r:id="rId35"/>
    <p:sldId id="295" r:id="rId36"/>
    <p:sldId id="270" r:id="rId37"/>
    <p:sldId id="272" r:id="rId3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寺居 滋" initials="寺居" lastIdx="1" clrIdx="0">
    <p:extLst>
      <p:ext uri="{19B8F6BF-5375-455C-9EA6-DF929625EA0E}">
        <p15:presenceInfo xmlns:p15="http://schemas.microsoft.com/office/powerpoint/2012/main" userId="S::shigeru.terai@g.densan-ginza.co.jp::130bee43-d703-472d-b397-fd1723ab713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49860F-83A3-49E6-A2AC-7DE814365CA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3831C45-DD16-4EDB-B6F3-D9A2B671B8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66AA5FE-86EA-488D-9C10-DFEFC041173A}"/>
              </a:ext>
            </a:extLst>
          </p:cNvPr>
          <p:cNvSpPr>
            <a:spLocks noGrp="1"/>
          </p:cNvSpPr>
          <p:nvPr>
            <p:ph type="dt" sz="half" idx="10"/>
          </p:nvPr>
        </p:nvSpPr>
        <p:spPr/>
        <p:txBody>
          <a:bodyPr/>
          <a:lstStyle/>
          <a:p>
            <a:fld id="{16D3C204-65B3-4391-8ADF-59E2A0C5846C}" type="datetimeFigureOut">
              <a:rPr kumimoji="1" lang="ja-JP" altLang="en-US" smtClean="0"/>
              <a:t>2024/7/8</a:t>
            </a:fld>
            <a:endParaRPr kumimoji="1" lang="ja-JP" altLang="en-US"/>
          </a:p>
        </p:txBody>
      </p:sp>
      <p:sp>
        <p:nvSpPr>
          <p:cNvPr id="5" name="フッター プレースホルダー 4">
            <a:extLst>
              <a:ext uri="{FF2B5EF4-FFF2-40B4-BE49-F238E27FC236}">
                <a16:creationId xmlns:a16="http://schemas.microsoft.com/office/drawing/2014/main" id="{84D06D49-060D-4C8A-BB2F-97AAD5104A0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82C15CB-752C-40C2-9C40-4CBDDA8243FC}"/>
              </a:ext>
            </a:extLst>
          </p:cNvPr>
          <p:cNvSpPr>
            <a:spLocks noGrp="1"/>
          </p:cNvSpPr>
          <p:nvPr>
            <p:ph type="sldNum" sz="quarter" idx="12"/>
          </p:nvPr>
        </p:nvSpPr>
        <p:spPr/>
        <p:txBody>
          <a:bodyPr/>
          <a:lstStyle/>
          <a:p>
            <a:fld id="{6074AE5B-CEBB-474D-B8DC-1AB4FBFEE4CA}" type="slidenum">
              <a:rPr kumimoji="1" lang="ja-JP" altLang="en-US" smtClean="0"/>
              <a:t>‹#›</a:t>
            </a:fld>
            <a:endParaRPr kumimoji="1" lang="ja-JP" altLang="en-US"/>
          </a:p>
        </p:txBody>
      </p:sp>
    </p:spTree>
    <p:extLst>
      <p:ext uri="{BB962C8B-B14F-4D97-AF65-F5344CB8AC3E}">
        <p14:creationId xmlns:p14="http://schemas.microsoft.com/office/powerpoint/2010/main" val="3999686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C3576D-C8B8-4BF0-A280-5793B4731C8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FB1001F-3D20-4E33-BAC8-048DB39A524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A8FD1B-BA51-4A68-9751-FBBD0AB3B514}"/>
              </a:ext>
            </a:extLst>
          </p:cNvPr>
          <p:cNvSpPr>
            <a:spLocks noGrp="1"/>
          </p:cNvSpPr>
          <p:nvPr>
            <p:ph type="dt" sz="half" idx="10"/>
          </p:nvPr>
        </p:nvSpPr>
        <p:spPr/>
        <p:txBody>
          <a:bodyPr/>
          <a:lstStyle/>
          <a:p>
            <a:fld id="{16D3C204-65B3-4391-8ADF-59E2A0C5846C}" type="datetimeFigureOut">
              <a:rPr kumimoji="1" lang="ja-JP" altLang="en-US" smtClean="0"/>
              <a:t>2024/7/8</a:t>
            </a:fld>
            <a:endParaRPr kumimoji="1" lang="ja-JP" altLang="en-US"/>
          </a:p>
        </p:txBody>
      </p:sp>
      <p:sp>
        <p:nvSpPr>
          <p:cNvPr id="5" name="フッター プレースホルダー 4">
            <a:extLst>
              <a:ext uri="{FF2B5EF4-FFF2-40B4-BE49-F238E27FC236}">
                <a16:creationId xmlns:a16="http://schemas.microsoft.com/office/drawing/2014/main" id="{BEDC951C-B5E3-495E-AF4D-29315879A6F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D3A857A-8D20-453F-BEC7-D24D158DD742}"/>
              </a:ext>
            </a:extLst>
          </p:cNvPr>
          <p:cNvSpPr>
            <a:spLocks noGrp="1"/>
          </p:cNvSpPr>
          <p:nvPr>
            <p:ph type="sldNum" sz="quarter" idx="12"/>
          </p:nvPr>
        </p:nvSpPr>
        <p:spPr/>
        <p:txBody>
          <a:bodyPr/>
          <a:lstStyle/>
          <a:p>
            <a:fld id="{6074AE5B-CEBB-474D-B8DC-1AB4FBFEE4CA}" type="slidenum">
              <a:rPr kumimoji="1" lang="ja-JP" altLang="en-US" smtClean="0"/>
              <a:t>‹#›</a:t>
            </a:fld>
            <a:endParaRPr kumimoji="1" lang="ja-JP" altLang="en-US"/>
          </a:p>
        </p:txBody>
      </p:sp>
    </p:spTree>
    <p:extLst>
      <p:ext uri="{BB962C8B-B14F-4D97-AF65-F5344CB8AC3E}">
        <p14:creationId xmlns:p14="http://schemas.microsoft.com/office/powerpoint/2010/main" val="3834444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A188E1F-9315-46E3-AE2B-FC943CBFC1F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D71D9F5-88C9-4AC0-BB30-94D817FEA21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8CD08D4-18BC-43F3-9CB0-7CA6BEC873BA}"/>
              </a:ext>
            </a:extLst>
          </p:cNvPr>
          <p:cNvSpPr>
            <a:spLocks noGrp="1"/>
          </p:cNvSpPr>
          <p:nvPr>
            <p:ph type="dt" sz="half" idx="10"/>
          </p:nvPr>
        </p:nvSpPr>
        <p:spPr/>
        <p:txBody>
          <a:bodyPr/>
          <a:lstStyle/>
          <a:p>
            <a:fld id="{16D3C204-65B3-4391-8ADF-59E2A0C5846C}" type="datetimeFigureOut">
              <a:rPr kumimoji="1" lang="ja-JP" altLang="en-US" smtClean="0"/>
              <a:t>2024/7/8</a:t>
            </a:fld>
            <a:endParaRPr kumimoji="1" lang="ja-JP" altLang="en-US"/>
          </a:p>
        </p:txBody>
      </p:sp>
      <p:sp>
        <p:nvSpPr>
          <p:cNvPr id="5" name="フッター プレースホルダー 4">
            <a:extLst>
              <a:ext uri="{FF2B5EF4-FFF2-40B4-BE49-F238E27FC236}">
                <a16:creationId xmlns:a16="http://schemas.microsoft.com/office/drawing/2014/main" id="{40D6F2CE-FEF0-40EA-8F76-3E798BCF21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6113D28-9289-439E-863D-D83239ECC0F6}"/>
              </a:ext>
            </a:extLst>
          </p:cNvPr>
          <p:cNvSpPr>
            <a:spLocks noGrp="1"/>
          </p:cNvSpPr>
          <p:nvPr>
            <p:ph type="sldNum" sz="quarter" idx="12"/>
          </p:nvPr>
        </p:nvSpPr>
        <p:spPr/>
        <p:txBody>
          <a:bodyPr/>
          <a:lstStyle/>
          <a:p>
            <a:fld id="{6074AE5B-CEBB-474D-B8DC-1AB4FBFEE4CA}" type="slidenum">
              <a:rPr kumimoji="1" lang="ja-JP" altLang="en-US" smtClean="0"/>
              <a:t>‹#›</a:t>
            </a:fld>
            <a:endParaRPr kumimoji="1" lang="ja-JP" altLang="en-US"/>
          </a:p>
        </p:txBody>
      </p:sp>
    </p:spTree>
    <p:extLst>
      <p:ext uri="{BB962C8B-B14F-4D97-AF65-F5344CB8AC3E}">
        <p14:creationId xmlns:p14="http://schemas.microsoft.com/office/powerpoint/2010/main" val="1684046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EAFA04-C01B-4143-990F-A587CE4EB6A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569EDC9-C34D-4663-9237-95701F5C84F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A051CFC-8EB5-4E38-A6F5-A37DE6C69376}"/>
              </a:ext>
            </a:extLst>
          </p:cNvPr>
          <p:cNvSpPr>
            <a:spLocks noGrp="1"/>
          </p:cNvSpPr>
          <p:nvPr>
            <p:ph type="dt" sz="half" idx="10"/>
          </p:nvPr>
        </p:nvSpPr>
        <p:spPr/>
        <p:txBody>
          <a:bodyPr/>
          <a:lstStyle/>
          <a:p>
            <a:fld id="{16D3C204-65B3-4391-8ADF-59E2A0C5846C}" type="datetimeFigureOut">
              <a:rPr kumimoji="1" lang="ja-JP" altLang="en-US" smtClean="0"/>
              <a:t>2024/7/8</a:t>
            </a:fld>
            <a:endParaRPr kumimoji="1" lang="ja-JP" altLang="en-US"/>
          </a:p>
        </p:txBody>
      </p:sp>
      <p:sp>
        <p:nvSpPr>
          <p:cNvPr id="5" name="フッター プレースホルダー 4">
            <a:extLst>
              <a:ext uri="{FF2B5EF4-FFF2-40B4-BE49-F238E27FC236}">
                <a16:creationId xmlns:a16="http://schemas.microsoft.com/office/drawing/2014/main" id="{70991B89-42CA-4A0C-8145-F50E03CC010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FDBFCA6-0754-417A-AE22-74E0D2273E01}"/>
              </a:ext>
            </a:extLst>
          </p:cNvPr>
          <p:cNvSpPr>
            <a:spLocks noGrp="1"/>
          </p:cNvSpPr>
          <p:nvPr>
            <p:ph type="sldNum" sz="quarter" idx="12"/>
          </p:nvPr>
        </p:nvSpPr>
        <p:spPr/>
        <p:txBody>
          <a:bodyPr/>
          <a:lstStyle/>
          <a:p>
            <a:fld id="{6074AE5B-CEBB-474D-B8DC-1AB4FBFEE4CA}" type="slidenum">
              <a:rPr kumimoji="1" lang="ja-JP" altLang="en-US" smtClean="0"/>
              <a:t>‹#›</a:t>
            </a:fld>
            <a:endParaRPr kumimoji="1" lang="ja-JP" altLang="en-US"/>
          </a:p>
        </p:txBody>
      </p:sp>
    </p:spTree>
    <p:extLst>
      <p:ext uri="{BB962C8B-B14F-4D97-AF65-F5344CB8AC3E}">
        <p14:creationId xmlns:p14="http://schemas.microsoft.com/office/powerpoint/2010/main" val="1835464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961A3A-E7B9-4D20-9410-A26F58AE54B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EB3080-405C-408E-B5C3-B7C0473BB3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DDB1231-DE65-4038-A9A2-D7E7D20E19DE}"/>
              </a:ext>
            </a:extLst>
          </p:cNvPr>
          <p:cNvSpPr>
            <a:spLocks noGrp="1"/>
          </p:cNvSpPr>
          <p:nvPr>
            <p:ph type="dt" sz="half" idx="10"/>
          </p:nvPr>
        </p:nvSpPr>
        <p:spPr/>
        <p:txBody>
          <a:bodyPr/>
          <a:lstStyle/>
          <a:p>
            <a:fld id="{16D3C204-65B3-4391-8ADF-59E2A0C5846C}" type="datetimeFigureOut">
              <a:rPr kumimoji="1" lang="ja-JP" altLang="en-US" smtClean="0"/>
              <a:t>2024/7/8</a:t>
            </a:fld>
            <a:endParaRPr kumimoji="1" lang="ja-JP" altLang="en-US"/>
          </a:p>
        </p:txBody>
      </p:sp>
      <p:sp>
        <p:nvSpPr>
          <p:cNvPr id="5" name="フッター プレースホルダー 4">
            <a:extLst>
              <a:ext uri="{FF2B5EF4-FFF2-40B4-BE49-F238E27FC236}">
                <a16:creationId xmlns:a16="http://schemas.microsoft.com/office/drawing/2014/main" id="{0EAACFE3-B247-49C2-A762-18F646DA5BD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DD6F1A9-C062-4807-962F-E717AA03EC8B}"/>
              </a:ext>
            </a:extLst>
          </p:cNvPr>
          <p:cNvSpPr>
            <a:spLocks noGrp="1"/>
          </p:cNvSpPr>
          <p:nvPr>
            <p:ph type="sldNum" sz="quarter" idx="12"/>
          </p:nvPr>
        </p:nvSpPr>
        <p:spPr/>
        <p:txBody>
          <a:bodyPr/>
          <a:lstStyle/>
          <a:p>
            <a:fld id="{6074AE5B-CEBB-474D-B8DC-1AB4FBFEE4CA}" type="slidenum">
              <a:rPr kumimoji="1" lang="ja-JP" altLang="en-US" smtClean="0"/>
              <a:t>‹#›</a:t>
            </a:fld>
            <a:endParaRPr kumimoji="1" lang="ja-JP" altLang="en-US"/>
          </a:p>
        </p:txBody>
      </p:sp>
    </p:spTree>
    <p:extLst>
      <p:ext uri="{BB962C8B-B14F-4D97-AF65-F5344CB8AC3E}">
        <p14:creationId xmlns:p14="http://schemas.microsoft.com/office/powerpoint/2010/main" val="1882138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C8BE4F-0D09-445D-8308-12E22C2BBF1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8423071-395B-4E03-9D55-8597690251F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0131A67-3124-4AA5-9DC5-AC9730ECA81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574AE99-59BA-4EED-9517-6BCDC5F14044}"/>
              </a:ext>
            </a:extLst>
          </p:cNvPr>
          <p:cNvSpPr>
            <a:spLocks noGrp="1"/>
          </p:cNvSpPr>
          <p:nvPr>
            <p:ph type="dt" sz="half" idx="10"/>
          </p:nvPr>
        </p:nvSpPr>
        <p:spPr/>
        <p:txBody>
          <a:bodyPr/>
          <a:lstStyle/>
          <a:p>
            <a:fld id="{16D3C204-65B3-4391-8ADF-59E2A0C5846C}" type="datetimeFigureOut">
              <a:rPr kumimoji="1" lang="ja-JP" altLang="en-US" smtClean="0"/>
              <a:t>2024/7/8</a:t>
            </a:fld>
            <a:endParaRPr kumimoji="1" lang="ja-JP" altLang="en-US"/>
          </a:p>
        </p:txBody>
      </p:sp>
      <p:sp>
        <p:nvSpPr>
          <p:cNvPr id="6" name="フッター プレースホルダー 5">
            <a:extLst>
              <a:ext uri="{FF2B5EF4-FFF2-40B4-BE49-F238E27FC236}">
                <a16:creationId xmlns:a16="http://schemas.microsoft.com/office/drawing/2014/main" id="{7FA8ADC3-F188-44B9-95DA-8BFB2B3CB8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EB825C-B1AB-4754-A0E1-DF69B8F641FF}"/>
              </a:ext>
            </a:extLst>
          </p:cNvPr>
          <p:cNvSpPr>
            <a:spLocks noGrp="1"/>
          </p:cNvSpPr>
          <p:nvPr>
            <p:ph type="sldNum" sz="quarter" idx="12"/>
          </p:nvPr>
        </p:nvSpPr>
        <p:spPr/>
        <p:txBody>
          <a:bodyPr/>
          <a:lstStyle/>
          <a:p>
            <a:fld id="{6074AE5B-CEBB-474D-B8DC-1AB4FBFEE4CA}" type="slidenum">
              <a:rPr kumimoji="1" lang="ja-JP" altLang="en-US" smtClean="0"/>
              <a:t>‹#›</a:t>
            </a:fld>
            <a:endParaRPr kumimoji="1" lang="ja-JP" altLang="en-US"/>
          </a:p>
        </p:txBody>
      </p:sp>
    </p:spTree>
    <p:extLst>
      <p:ext uri="{BB962C8B-B14F-4D97-AF65-F5344CB8AC3E}">
        <p14:creationId xmlns:p14="http://schemas.microsoft.com/office/powerpoint/2010/main" val="4275510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845C4F-67EE-43D5-8240-CF29B17476D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38A13C-DD3E-4A99-9C7F-CA2DBC2A8C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6F08FE7-2ACB-4B3B-9093-1DBD2988E2B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CFAE849-60B4-457E-9842-1B42CD8DEF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3E3BC47-347A-4F1E-9E4A-6E5F5493969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A7024C0-5CE0-45B8-B545-75994C0B95F8}"/>
              </a:ext>
            </a:extLst>
          </p:cNvPr>
          <p:cNvSpPr>
            <a:spLocks noGrp="1"/>
          </p:cNvSpPr>
          <p:nvPr>
            <p:ph type="dt" sz="half" idx="10"/>
          </p:nvPr>
        </p:nvSpPr>
        <p:spPr/>
        <p:txBody>
          <a:bodyPr/>
          <a:lstStyle/>
          <a:p>
            <a:fld id="{16D3C204-65B3-4391-8ADF-59E2A0C5846C}" type="datetimeFigureOut">
              <a:rPr kumimoji="1" lang="ja-JP" altLang="en-US" smtClean="0"/>
              <a:t>2024/7/8</a:t>
            </a:fld>
            <a:endParaRPr kumimoji="1" lang="ja-JP" altLang="en-US"/>
          </a:p>
        </p:txBody>
      </p:sp>
      <p:sp>
        <p:nvSpPr>
          <p:cNvPr id="8" name="フッター プレースホルダー 7">
            <a:extLst>
              <a:ext uri="{FF2B5EF4-FFF2-40B4-BE49-F238E27FC236}">
                <a16:creationId xmlns:a16="http://schemas.microsoft.com/office/drawing/2014/main" id="{06DF2636-9E68-4EC7-A1ED-CC0170EBCF4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80A3071-02E3-44FA-A7C3-B0C21D89457F}"/>
              </a:ext>
            </a:extLst>
          </p:cNvPr>
          <p:cNvSpPr>
            <a:spLocks noGrp="1"/>
          </p:cNvSpPr>
          <p:nvPr>
            <p:ph type="sldNum" sz="quarter" idx="12"/>
          </p:nvPr>
        </p:nvSpPr>
        <p:spPr/>
        <p:txBody>
          <a:bodyPr/>
          <a:lstStyle/>
          <a:p>
            <a:fld id="{6074AE5B-CEBB-474D-B8DC-1AB4FBFEE4CA}" type="slidenum">
              <a:rPr kumimoji="1" lang="ja-JP" altLang="en-US" smtClean="0"/>
              <a:t>‹#›</a:t>
            </a:fld>
            <a:endParaRPr kumimoji="1" lang="ja-JP" altLang="en-US"/>
          </a:p>
        </p:txBody>
      </p:sp>
    </p:spTree>
    <p:extLst>
      <p:ext uri="{BB962C8B-B14F-4D97-AF65-F5344CB8AC3E}">
        <p14:creationId xmlns:p14="http://schemas.microsoft.com/office/powerpoint/2010/main" val="1550788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3E8436-26A2-4B61-91C5-1431ABE104F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D83DF6B-5270-46B1-AF59-245350FA27A0}"/>
              </a:ext>
            </a:extLst>
          </p:cNvPr>
          <p:cNvSpPr>
            <a:spLocks noGrp="1"/>
          </p:cNvSpPr>
          <p:nvPr>
            <p:ph type="dt" sz="half" idx="10"/>
          </p:nvPr>
        </p:nvSpPr>
        <p:spPr/>
        <p:txBody>
          <a:bodyPr/>
          <a:lstStyle/>
          <a:p>
            <a:fld id="{16D3C204-65B3-4391-8ADF-59E2A0C5846C}" type="datetimeFigureOut">
              <a:rPr kumimoji="1" lang="ja-JP" altLang="en-US" smtClean="0"/>
              <a:t>2024/7/8</a:t>
            </a:fld>
            <a:endParaRPr kumimoji="1" lang="ja-JP" altLang="en-US"/>
          </a:p>
        </p:txBody>
      </p:sp>
      <p:sp>
        <p:nvSpPr>
          <p:cNvPr id="4" name="フッター プレースホルダー 3">
            <a:extLst>
              <a:ext uri="{FF2B5EF4-FFF2-40B4-BE49-F238E27FC236}">
                <a16:creationId xmlns:a16="http://schemas.microsoft.com/office/drawing/2014/main" id="{601D8E43-FF6D-47DB-8726-B003855A3AB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DD77DB6-1A34-437B-8DAF-41D13E4EC444}"/>
              </a:ext>
            </a:extLst>
          </p:cNvPr>
          <p:cNvSpPr>
            <a:spLocks noGrp="1"/>
          </p:cNvSpPr>
          <p:nvPr>
            <p:ph type="sldNum" sz="quarter" idx="12"/>
          </p:nvPr>
        </p:nvSpPr>
        <p:spPr/>
        <p:txBody>
          <a:bodyPr/>
          <a:lstStyle/>
          <a:p>
            <a:fld id="{6074AE5B-CEBB-474D-B8DC-1AB4FBFEE4CA}" type="slidenum">
              <a:rPr kumimoji="1" lang="ja-JP" altLang="en-US" smtClean="0"/>
              <a:t>‹#›</a:t>
            </a:fld>
            <a:endParaRPr kumimoji="1" lang="ja-JP" altLang="en-US"/>
          </a:p>
        </p:txBody>
      </p:sp>
    </p:spTree>
    <p:extLst>
      <p:ext uri="{BB962C8B-B14F-4D97-AF65-F5344CB8AC3E}">
        <p14:creationId xmlns:p14="http://schemas.microsoft.com/office/powerpoint/2010/main" val="2933041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19A7C04-3128-4713-9CA1-19D0780257D7}"/>
              </a:ext>
            </a:extLst>
          </p:cNvPr>
          <p:cNvSpPr>
            <a:spLocks noGrp="1"/>
          </p:cNvSpPr>
          <p:nvPr>
            <p:ph type="dt" sz="half" idx="10"/>
          </p:nvPr>
        </p:nvSpPr>
        <p:spPr/>
        <p:txBody>
          <a:bodyPr/>
          <a:lstStyle/>
          <a:p>
            <a:fld id="{16D3C204-65B3-4391-8ADF-59E2A0C5846C}" type="datetimeFigureOut">
              <a:rPr kumimoji="1" lang="ja-JP" altLang="en-US" smtClean="0"/>
              <a:t>2024/7/8</a:t>
            </a:fld>
            <a:endParaRPr kumimoji="1" lang="ja-JP" altLang="en-US"/>
          </a:p>
        </p:txBody>
      </p:sp>
      <p:sp>
        <p:nvSpPr>
          <p:cNvPr id="3" name="フッター プレースホルダー 2">
            <a:extLst>
              <a:ext uri="{FF2B5EF4-FFF2-40B4-BE49-F238E27FC236}">
                <a16:creationId xmlns:a16="http://schemas.microsoft.com/office/drawing/2014/main" id="{68AD6043-8CF0-4BB1-AD02-7229BD3128E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70D1350-BBB3-49BE-A1AE-C8C8D7AEC0CD}"/>
              </a:ext>
            </a:extLst>
          </p:cNvPr>
          <p:cNvSpPr>
            <a:spLocks noGrp="1"/>
          </p:cNvSpPr>
          <p:nvPr>
            <p:ph type="sldNum" sz="quarter" idx="12"/>
          </p:nvPr>
        </p:nvSpPr>
        <p:spPr/>
        <p:txBody>
          <a:bodyPr/>
          <a:lstStyle/>
          <a:p>
            <a:fld id="{6074AE5B-CEBB-474D-B8DC-1AB4FBFEE4CA}" type="slidenum">
              <a:rPr kumimoji="1" lang="ja-JP" altLang="en-US" smtClean="0"/>
              <a:t>‹#›</a:t>
            </a:fld>
            <a:endParaRPr kumimoji="1" lang="ja-JP" altLang="en-US"/>
          </a:p>
        </p:txBody>
      </p:sp>
    </p:spTree>
    <p:extLst>
      <p:ext uri="{BB962C8B-B14F-4D97-AF65-F5344CB8AC3E}">
        <p14:creationId xmlns:p14="http://schemas.microsoft.com/office/powerpoint/2010/main" val="3712379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88B511-CCB2-42D2-A4E1-718A71B3C7E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70EDCAA-B10B-4492-B93F-F5A570D5BD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E817FB2-B755-4BEB-A8E3-DAED609B90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B8C9129-28E4-4EFE-8CEE-E3E4726133AD}"/>
              </a:ext>
            </a:extLst>
          </p:cNvPr>
          <p:cNvSpPr>
            <a:spLocks noGrp="1"/>
          </p:cNvSpPr>
          <p:nvPr>
            <p:ph type="dt" sz="half" idx="10"/>
          </p:nvPr>
        </p:nvSpPr>
        <p:spPr/>
        <p:txBody>
          <a:bodyPr/>
          <a:lstStyle/>
          <a:p>
            <a:fld id="{16D3C204-65B3-4391-8ADF-59E2A0C5846C}" type="datetimeFigureOut">
              <a:rPr kumimoji="1" lang="ja-JP" altLang="en-US" smtClean="0"/>
              <a:t>2024/7/8</a:t>
            </a:fld>
            <a:endParaRPr kumimoji="1" lang="ja-JP" altLang="en-US"/>
          </a:p>
        </p:txBody>
      </p:sp>
      <p:sp>
        <p:nvSpPr>
          <p:cNvPr id="6" name="フッター プレースホルダー 5">
            <a:extLst>
              <a:ext uri="{FF2B5EF4-FFF2-40B4-BE49-F238E27FC236}">
                <a16:creationId xmlns:a16="http://schemas.microsoft.com/office/drawing/2014/main" id="{FB9E3D3A-897C-462B-9816-703B8BCD7BB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BD1FDAB-9DFC-4C1E-8C40-3874FA4C51CF}"/>
              </a:ext>
            </a:extLst>
          </p:cNvPr>
          <p:cNvSpPr>
            <a:spLocks noGrp="1"/>
          </p:cNvSpPr>
          <p:nvPr>
            <p:ph type="sldNum" sz="quarter" idx="12"/>
          </p:nvPr>
        </p:nvSpPr>
        <p:spPr/>
        <p:txBody>
          <a:bodyPr/>
          <a:lstStyle/>
          <a:p>
            <a:fld id="{6074AE5B-CEBB-474D-B8DC-1AB4FBFEE4CA}" type="slidenum">
              <a:rPr kumimoji="1" lang="ja-JP" altLang="en-US" smtClean="0"/>
              <a:t>‹#›</a:t>
            </a:fld>
            <a:endParaRPr kumimoji="1" lang="ja-JP" altLang="en-US"/>
          </a:p>
        </p:txBody>
      </p:sp>
    </p:spTree>
    <p:extLst>
      <p:ext uri="{BB962C8B-B14F-4D97-AF65-F5344CB8AC3E}">
        <p14:creationId xmlns:p14="http://schemas.microsoft.com/office/powerpoint/2010/main" val="4069647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6A3EE2-D263-4232-9381-D8B39FDADB2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8F38138-2469-4462-A60F-E8FF824118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9F0F13D-1AEE-41E9-998B-4247002EDA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73FD76E-EEE2-4B45-A02E-E2594830E092}"/>
              </a:ext>
            </a:extLst>
          </p:cNvPr>
          <p:cNvSpPr>
            <a:spLocks noGrp="1"/>
          </p:cNvSpPr>
          <p:nvPr>
            <p:ph type="dt" sz="half" idx="10"/>
          </p:nvPr>
        </p:nvSpPr>
        <p:spPr/>
        <p:txBody>
          <a:bodyPr/>
          <a:lstStyle/>
          <a:p>
            <a:fld id="{16D3C204-65B3-4391-8ADF-59E2A0C5846C}" type="datetimeFigureOut">
              <a:rPr kumimoji="1" lang="ja-JP" altLang="en-US" smtClean="0"/>
              <a:t>2024/7/8</a:t>
            </a:fld>
            <a:endParaRPr kumimoji="1" lang="ja-JP" altLang="en-US"/>
          </a:p>
        </p:txBody>
      </p:sp>
      <p:sp>
        <p:nvSpPr>
          <p:cNvPr id="6" name="フッター プレースホルダー 5">
            <a:extLst>
              <a:ext uri="{FF2B5EF4-FFF2-40B4-BE49-F238E27FC236}">
                <a16:creationId xmlns:a16="http://schemas.microsoft.com/office/drawing/2014/main" id="{C6DEF66F-B55D-451C-AF11-9CC2C6C95A4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127E61E-3C2E-4814-909F-9C9A62AF1488}"/>
              </a:ext>
            </a:extLst>
          </p:cNvPr>
          <p:cNvSpPr>
            <a:spLocks noGrp="1"/>
          </p:cNvSpPr>
          <p:nvPr>
            <p:ph type="sldNum" sz="quarter" idx="12"/>
          </p:nvPr>
        </p:nvSpPr>
        <p:spPr/>
        <p:txBody>
          <a:bodyPr/>
          <a:lstStyle/>
          <a:p>
            <a:fld id="{6074AE5B-CEBB-474D-B8DC-1AB4FBFEE4CA}" type="slidenum">
              <a:rPr kumimoji="1" lang="ja-JP" altLang="en-US" smtClean="0"/>
              <a:t>‹#›</a:t>
            </a:fld>
            <a:endParaRPr kumimoji="1" lang="ja-JP" altLang="en-US"/>
          </a:p>
        </p:txBody>
      </p:sp>
    </p:spTree>
    <p:extLst>
      <p:ext uri="{BB962C8B-B14F-4D97-AF65-F5344CB8AC3E}">
        <p14:creationId xmlns:p14="http://schemas.microsoft.com/office/powerpoint/2010/main" val="3883290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AF170FB-21FA-43CC-AE18-9B44C65C1C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CB86FB-2E09-4671-871C-0AEF106102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0EE4A8E-6872-4603-B3B8-719BEE0B1D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3C204-65B3-4391-8ADF-59E2A0C5846C}" type="datetimeFigureOut">
              <a:rPr kumimoji="1" lang="ja-JP" altLang="en-US" smtClean="0"/>
              <a:t>2024/7/8</a:t>
            </a:fld>
            <a:endParaRPr kumimoji="1" lang="ja-JP" altLang="en-US"/>
          </a:p>
        </p:txBody>
      </p:sp>
      <p:sp>
        <p:nvSpPr>
          <p:cNvPr id="5" name="フッター プレースホルダー 4">
            <a:extLst>
              <a:ext uri="{FF2B5EF4-FFF2-40B4-BE49-F238E27FC236}">
                <a16:creationId xmlns:a16="http://schemas.microsoft.com/office/drawing/2014/main" id="{2261DCAF-E483-4639-B797-DDAF2447CC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E629030-445A-4C49-99C5-57E2A3E567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74AE5B-CEBB-474D-B8DC-1AB4FBFEE4CA}" type="slidenum">
              <a:rPr kumimoji="1" lang="ja-JP" altLang="en-US" smtClean="0"/>
              <a:t>‹#›</a:t>
            </a:fld>
            <a:endParaRPr kumimoji="1" lang="ja-JP" altLang="en-US"/>
          </a:p>
        </p:txBody>
      </p:sp>
    </p:spTree>
    <p:extLst>
      <p:ext uri="{BB962C8B-B14F-4D97-AF65-F5344CB8AC3E}">
        <p14:creationId xmlns:p14="http://schemas.microsoft.com/office/powerpoint/2010/main" val="2958689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cloud.google.com/vision/pricing?hl=ja"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2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48.png"/><Relationship Id="rId3" Type="http://schemas.openxmlformats.org/officeDocument/2006/relationships/image" Target="../media/image42.png"/><Relationship Id="rId7" Type="http://schemas.openxmlformats.org/officeDocument/2006/relationships/image" Target="../media/image3.png"/><Relationship Id="rId12" Type="http://schemas.openxmlformats.org/officeDocument/2006/relationships/image" Target="../media/image6.png"/><Relationship Id="rId2" Type="http://schemas.openxmlformats.org/officeDocument/2006/relationships/image" Target="../media/image41.png"/><Relationship Id="rId16"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7.png"/><Relationship Id="rId5" Type="http://schemas.openxmlformats.org/officeDocument/2006/relationships/image" Target="../media/image1.png"/><Relationship Id="rId15" Type="http://schemas.openxmlformats.org/officeDocument/2006/relationships/image" Target="../media/image50.png"/><Relationship Id="rId10" Type="http://schemas.openxmlformats.org/officeDocument/2006/relationships/image" Target="../media/image7.png"/><Relationship Id="rId4" Type="http://schemas.openxmlformats.org/officeDocument/2006/relationships/image" Target="../media/image43.png"/><Relationship Id="rId9" Type="http://schemas.openxmlformats.org/officeDocument/2006/relationships/image" Target="../media/image46.png"/><Relationship Id="rId14" Type="http://schemas.openxmlformats.org/officeDocument/2006/relationships/image" Target="../media/image49.png"/></Relationships>
</file>

<file path=ppt/slides/_rels/slide29.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62.png"/><Relationship Id="rId18" Type="http://schemas.openxmlformats.org/officeDocument/2006/relationships/image" Target="../media/image64.png"/><Relationship Id="rId3" Type="http://schemas.openxmlformats.org/officeDocument/2006/relationships/image" Target="../media/image53.png"/><Relationship Id="rId21" Type="http://schemas.openxmlformats.org/officeDocument/2006/relationships/image" Target="../media/image67.png"/><Relationship Id="rId7" Type="http://schemas.openxmlformats.org/officeDocument/2006/relationships/image" Target="../media/image57.png"/><Relationship Id="rId12" Type="http://schemas.openxmlformats.org/officeDocument/2006/relationships/image" Target="../media/image61.png"/><Relationship Id="rId17" Type="http://schemas.openxmlformats.org/officeDocument/2006/relationships/image" Target="../media/image63.png"/><Relationship Id="rId25" Type="http://schemas.openxmlformats.org/officeDocument/2006/relationships/image" Target="../media/image71.png"/><Relationship Id="rId2" Type="http://schemas.openxmlformats.org/officeDocument/2006/relationships/image" Target="../media/image52.png"/><Relationship Id="rId16" Type="http://schemas.openxmlformats.org/officeDocument/2006/relationships/image" Target="../media/image3.png"/><Relationship Id="rId20"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56.png"/><Relationship Id="rId11" Type="http://schemas.openxmlformats.org/officeDocument/2006/relationships/image" Target="../media/image60.png"/><Relationship Id="rId24" Type="http://schemas.openxmlformats.org/officeDocument/2006/relationships/image" Target="../media/image70.png"/><Relationship Id="rId5" Type="http://schemas.openxmlformats.org/officeDocument/2006/relationships/image" Target="../media/image55.jpg"/><Relationship Id="rId15" Type="http://schemas.openxmlformats.org/officeDocument/2006/relationships/image" Target="../media/image44.png"/><Relationship Id="rId23" Type="http://schemas.openxmlformats.org/officeDocument/2006/relationships/image" Target="../media/image69.png"/><Relationship Id="rId10" Type="http://schemas.openxmlformats.org/officeDocument/2006/relationships/image" Target="../media/image59.png"/><Relationship Id="rId19" Type="http://schemas.openxmlformats.org/officeDocument/2006/relationships/image" Target="../media/image65.png"/><Relationship Id="rId4" Type="http://schemas.openxmlformats.org/officeDocument/2006/relationships/image" Target="../media/image54.png"/><Relationship Id="rId9" Type="http://schemas.openxmlformats.org/officeDocument/2006/relationships/image" Target="../media/image45.png"/><Relationship Id="rId14" Type="http://schemas.openxmlformats.org/officeDocument/2006/relationships/image" Target="../media/image1.png"/><Relationship Id="rId22" Type="http://schemas.openxmlformats.org/officeDocument/2006/relationships/image" Target="../media/image6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paypal.com/jp/webapps/mpp/developer" TargetMode="External"/><Relationship Id="rId2" Type="http://schemas.openxmlformats.org/officeDocument/2006/relationships/hyperlink" Target="https://cloud.google.com/vision/pricing?hl=ja" TargetMode="External"/><Relationship Id="rId1" Type="http://schemas.openxmlformats.org/officeDocument/2006/relationships/slideLayout" Target="../slideLayouts/slideLayout2.xml"/><Relationship Id="rId5" Type="http://schemas.openxmlformats.org/officeDocument/2006/relationships/hyperlink" Target="https://qiita.com/navitime_tech/items/b440cf6de090cf912bae" TargetMode="External"/><Relationship Id="rId4" Type="http://schemas.openxmlformats.org/officeDocument/2006/relationships/hyperlink" Target="https://developer.apple.com/jp/apple-pay/"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899C5E-2997-4D5C-8023-D38D996B8719}"/>
              </a:ext>
            </a:extLst>
          </p:cNvPr>
          <p:cNvSpPr>
            <a:spLocks noGrp="1"/>
          </p:cNvSpPr>
          <p:nvPr>
            <p:ph type="ctrTitle"/>
          </p:nvPr>
        </p:nvSpPr>
        <p:spPr/>
        <p:txBody>
          <a:bodyPr/>
          <a:lstStyle/>
          <a:p>
            <a:r>
              <a:rPr lang="ja-JP" altLang="en-US" dirty="0"/>
              <a:t>あと</a:t>
            </a:r>
            <a:r>
              <a:rPr kumimoji="1" lang="ja-JP" altLang="en-US" dirty="0"/>
              <a:t>からふるさと納税</a:t>
            </a:r>
          </a:p>
        </p:txBody>
      </p:sp>
      <p:sp>
        <p:nvSpPr>
          <p:cNvPr id="3" name="字幕 2">
            <a:extLst>
              <a:ext uri="{FF2B5EF4-FFF2-40B4-BE49-F238E27FC236}">
                <a16:creationId xmlns:a16="http://schemas.microsoft.com/office/drawing/2014/main" id="{1ABCA0C3-8FB0-41EA-BDC3-E994105708E1}"/>
              </a:ext>
            </a:extLst>
          </p:cNvPr>
          <p:cNvSpPr>
            <a:spLocks noGrp="1"/>
          </p:cNvSpPr>
          <p:nvPr>
            <p:ph type="subTitle" idx="1"/>
          </p:nvPr>
        </p:nvSpPr>
        <p:spPr/>
        <p:txBody>
          <a:bodyPr/>
          <a:lstStyle/>
          <a:p>
            <a:r>
              <a:rPr kumimoji="1" lang="en-US" altLang="ja-JP" dirty="0"/>
              <a:t>2024/07/08 </a:t>
            </a:r>
            <a:r>
              <a:rPr kumimoji="1" lang="ja-JP" altLang="en-US" dirty="0"/>
              <a:t>寺居</a:t>
            </a:r>
          </a:p>
        </p:txBody>
      </p:sp>
    </p:spTree>
    <p:extLst>
      <p:ext uri="{BB962C8B-B14F-4D97-AF65-F5344CB8AC3E}">
        <p14:creationId xmlns:p14="http://schemas.microsoft.com/office/powerpoint/2010/main" val="1694679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172E00-2553-4E47-A02E-54053870B724}"/>
              </a:ext>
            </a:extLst>
          </p:cNvPr>
          <p:cNvSpPr>
            <a:spLocks noGrp="1"/>
          </p:cNvSpPr>
          <p:nvPr>
            <p:ph type="title"/>
          </p:nvPr>
        </p:nvSpPr>
        <p:spPr/>
        <p:txBody>
          <a:bodyPr/>
          <a:lstStyle/>
          <a:p>
            <a:r>
              <a:rPr lang="ja-JP" altLang="en-US" dirty="0"/>
              <a:t>６</a:t>
            </a:r>
            <a:r>
              <a:rPr lang="en-US" altLang="ja-JP" dirty="0"/>
              <a:t>.</a:t>
            </a:r>
            <a:r>
              <a:rPr lang="ja-JP" altLang="en-US" dirty="0"/>
              <a:t>１</a:t>
            </a:r>
            <a:r>
              <a:rPr lang="en-US" altLang="ja-JP" dirty="0"/>
              <a:t>.</a:t>
            </a:r>
            <a:r>
              <a:rPr lang="ja-JP" altLang="en-US" dirty="0"/>
              <a:t>利用者画面機能概要①</a:t>
            </a:r>
            <a:endParaRPr kumimoji="1" lang="ja-JP" altLang="en-US" dirty="0"/>
          </a:p>
        </p:txBody>
      </p:sp>
      <p:graphicFrame>
        <p:nvGraphicFramePr>
          <p:cNvPr id="25" name="コンテンツ プレースホルダー 24">
            <a:extLst>
              <a:ext uri="{FF2B5EF4-FFF2-40B4-BE49-F238E27FC236}">
                <a16:creationId xmlns:a16="http://schemas.microsoft.com/office/drawing/2014/main" id="{D14C0DA2-09B1-4429-A202-D14CA0378C63}"/>
              </a:ext>
            </a:extLst>
          </p:cNvPr>
          <p:cNvGraphicFramePr>
            <a:graphicFrameLocks noGrp="1"/>
          </p:cNvGraphicFramePr>
          <p:nvPr>
            <p:ph idx="1"/>
            <p:extLst>
              <p:ext uri="{D42A27DB-BD31-4B8C-83A1-F6EECF244321}">
                <p14:modId xmlns:p14="http://schemas.microsoft.com/office/powerpoint/2010/main" val="3803273799"/>
              </p:ext>
            </p:extLst>
          </p:nvPr>
        </p:nvGraphicFramePr>
        <p:xfrm>
          <a:off x="838200" y="1690688"/>
          <a:ext cx="10515600" cy="3635909"/>
        </p:xfrm>
        <a:graphic>
          <a:graphicData uri="http://schemas.openxmlformats.org/drawingml/2006/table">
            <a:tbl>
              <a:tblPr>
                <a:tableStyleId>{5C22544A-7EE6-4342-B048-85BDC9FD1C3A}</a:tableStyleId>
              </a:tblPr>
              <a:tblGrid>
                <a:gridCol w="1722895">
                  <a:extLst>
                    <a:ext uri="{9D8B030D-6E8A-4147-A177-3AD203B41FA5}">
                      <a16:colId xmlns:a16="http://schemas.microsoft.com/office/drawing/2014/main" val="3196619925"/>
                    </a:ext>
                  </a:extLst>
                </a:gridCol>
                <a:gridCol w="3410144">
                  <a:extLst>
                    <a:ext uri="{9D8B030D-6E8A-4147-A177-3AD203B41FA5}">
                      <a16:colId xmlns:a16="http://schemas.microsoft.com/office/drawing/2014/main" val="692215566"/>
                    </a:ext>
                  </a:extLst>
                </a:gridCol>
                <a:gridCol w="5037982">
                  <a:extLst>
                    <a:ext uri="{9D8B030D-6E8A-4147-A177-3AD203B41FA5}">
                      <a16:colId xmlns:a16="http://schemas.microsoft.com/office/drawing/2014/main" val="2486409883"/>
                    </a:ext>
                  </a:extLst>
                </a:gridCol>
                <a:gridCol w="344579">
                  <a:extLst>
                    <a:ext uri="{9D8B030D-6E8A-4147-A177-3AD203B41FA5}">
                      <a16:colId xmlns:a16="http://schemas.microsoft.com/office/drawing/2014/main" val="1574949970"/>
                    </a:ext>
                  </a:extLst>
                </a:gridCol>
              </a:tblGrid>
              <a:tr h="213877">
                <a:tc>
                  <a:txBody>
                    <a:bodyPr/>
                    <a:lstStyle/>
                    <a:p>
                      <a:pPr algn="l" fontAlgn="ctr"/>
                      <a:r>
                        <a:rPr lang="ja-JP" altLang="en-US" sz="1000" u="none" strike="noStrike" dirty="0">
                          <a:effectLst/>
                        </a:rPr>
                        <a:t>画面名</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solidFill>
                      <a:schemeClr val="bg2">
                        <a:lumMod val="90000"/>
                      </a:schemeClr>
                    </a:solidFill>
                  </a:tcPr>
                </a:tc>
                <a:tc>
                  <a:txBody>
                    <a:bodyPr/>
                    <a:lstStyle/>
                    <a:p>
                      <a:pPr algn="l" fontAlgn="ctr"/>
                      <a:r>
                        <a:rPr lang="ja-JP" altLang="en-US" sz="1000" u="none" strike="noStrike" dirty="0">
                          <a:effectLst/>
                        </a:rPr>
                        <a:t>項目</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solidFill>
                      <a:schemeClr val="bg2">
                        <a:lumMod val="90000"/>
                      </a:schemeClr>
                    </a:solidFill>
                  </a:tcPr>
                </a:tc>
                <a:tc>
                  <a:txBody>
                    <a:bodyPr/>
                    <a:lstStyle/>
                    <a:p>
                      <a:pPr algn="l" fontAlgn="ctr"/>
                      <a:r>
                        <a:rPr lang="ja-JP" altLang="en-US" sz="1000" u="none" strike="noStrike" dirty="0">
                          <a:effectLst/>
                        </a:rPr>
                        <a:t>概要</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solidFill>
                      <a:schemeClr val="bg2">
                        <a:lumMod val="90000"/>
                      </a:schemeClr>
                    </a:solidFill>
                  </a:tcPr>
                </a:tc>
                <a:tc>
                  <a:txBody>
                    <a:bodyPr/>
                    <a:lstStyle/>
                    <a:p>
                      <a:pPr algn="l" fontAlgn="ctr"/>
                      <a:r>
                        <a:rPr lang="ja-JP" altLang="en-US" sz="1000" u="none" strike="noStrike" dirty="0">
                          <a:effectLst/>
                        </a:rPr>
                        <a:t>備考</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solidFill>
                      <a:schemeClr val="bg2">
                        <a:lumMod val="90000"/>
                      </a:schemeClr>
                    </a:solidFill>
                  </a:tcPr>
                </a:tc>
                <a:extLst>
                  <a:ext uri="{0D108BD9-81ED-4DB2-BD59-A6C34878D82A}">
                    <a16:rowId xmlns:a16="http://schemas.microsoft.com/office/drawing/2014/main" val="1566489370"/>
                  </a:ext>
                </a:extLst>
              </a:tr>
              <a:tr h="213877">
                <a:tc>
                  <a:txBody>
                    <a:bodyPr/>
                    <a:lstStyle/>
                    <a:p>
                      <a:pPr algn="l" fontAlgn="ctr"/>
                      <a:r>
                        <a:rPr lang="ja-JP" altLang="en-US" sz="1000" u="none" strike="noStrike">
                          <a:effectLst/>
                        </a:rPr>
                        <a:t>ログイン画面</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fontAlgn="ctr"/>
                      <a:r>
                        <a:rPr lang="en-US" altLang="ja-JP" sz="1000" u="none" strike="noStrike">
                          <a:effectLst/>
                        </a:rPr>
                        <a:t>ID</a:t>
                      </a:r>
                      <a:r>
                        <a:rPr lang="ja-JP" altLang="en-US" sz="1000" u="none" strike="noStrike">
                          <a:effectLst/>
                        </a:rPr>
                        <a:t>入力テキストボックス</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登録された</a:t>
                      </a:r>
                      <a:r>
                        <a:rPr lang="en-US" altLang="ja-JP" sz="1000" u="none" strike="noStrike">
                          <a:effectLst/>
                        </a:rPr>
                        <a:t>ID</a:t>
                      </a:r>
                      <a:r>
                        <a:rPr lang="ja-JP" altLang="en-US" sz="1000" u="none" strike="noStrike">
                          <a:effectLst/>
                        </a:rPr>
                        <a:t>またはメールアドレスを入力</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436788732"/>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fontAlgn="ctr"/>
                      <a:r>
                        <a:rPr lang="ja-JP" altLang="en-US" sz="1000" u="none" strike="noStrike">
                          <a:effectLst/>
                        </a:rPr>
                        <a:t>パスワード入力テキストボックス</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登録されたパスワードを入力</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2222930750"/>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fontAlgn="ctr"/>
                      <a:r>
                        <a:rPr lang="ja-JP" altLang="en-US" sz="1000" u="none" strike="noStrike">
                          <a:effectLst/>
                        </a:rPr>
                        <a:t>ログインボタン</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en-US" altLang="ja-JP" sz="1000" u="none" strike="noStrike">
                          <a:effectLst/>
                        </a:rPr>
                        <a:t>ID</a:t>
                      </a:r>
                      <a:r>
                        <a:rPr lang="ja-JP" altLang="en-US" sz="1000" u="none" strike="noStrike">
                          <a:effectLst/>
                        </a:rPr>
                        <a:t>とパスワードの整合性が取れていればログイン成功でマイページへ遷移</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894078706"/>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fontAlgn="ctr"/>
                      <a:r>
                        <a:rPr lang="ja-JP" altLang="en-US" sz="1000" u="none" strike="noStrike">
                          <a:effectLst/>
                        </a:rPr>
                        <a:t>新規登録ボタン</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利用者登録画面へ遷移</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3649170348"/>
                  </a:ext>
                </a:extLst>
              </a:tr>
              <a:tr h="213877">
                <a:tc>
                  <a:txBody>
                    <a:bodyPr/>
                    <a:lstStyle/>
                    <a:p>
                      <a:pPr algn="l" fontAlgn="ctr"/>
                      <a:r>
                        <a:rPr lang="ja-JP" altLang="en-US" sz="1000" u="none" strike="noStrike">
                          <a:effectLst/>
                        </a:rPr>
                        <a:t>マイページ</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利用者名</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ログインした利用者名を表示する。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2474449337"/>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fontAlgn="ctr"/>
                      <a:r>
                        <a:rPr lang="ja-JP" altLang="en-US" sz="1000" u="none" strike="noStrike">
                          <a:effectLst/>
                        </a:rPr>
                        <a:t>レシートをアップロードするボタン</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レシートアップロード画面に遷移する。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4051407167"/>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fontAlgn="ctr"/>
                      <a:r>
                        <a:rPr lang="ja-JP" altLang="en-US" sz="1000" u="none" strike="noStrike">
                          <a:effectLst/>
                        </a:rPr>
                        <a:t>あとふる利用履歴ボタン</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あとふる利用履歴画面に遷移する。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1042575919"/>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fontAlgn="ctr"/>
                      <a:r>
                        <a:rPr lang="ja-JP" altLang="en-US" sz="1000" u="none" strike="noStrike">
                          <a:effectLst/>
                        </a:rPr>
                        <a:t>ログアウトするボタン</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利用者情報表示画面に遷移する。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3898736727"/>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fontAlgn="ctr"/>
                      <a:r>
                        <a:rPr lang="ja-JP" altLang="en-US" sz="1000" u="none" strike="noStrike">
                          <a:effectLst/>
                        </a:rPr>
                        <a:t>利用者情報ボタン</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利用者ログイン画面へ遷移する。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3509893825"/>
                  </a:ext>
                </a:extLst>
              </a:tr>
              <a:tr h="213877">
                <a:tc>
                  <a:txBody>
                    <a:bodyPr/>
                    <a:lstStyle/>
                    <a:p>
                      <a:pPr algn="l" fontAlgn="ctr"/>
                      <a:r>
                        <a:rPr lang="ja-JP" altLang="en-US" sz="1000" u="none" strike="noStrike">
                          <a:effectLst/>
                        </a:rPr>
                        <a:t>レシートアップロード画面</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ドラッグ＆ドロップエリア</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枠内に画像ファイルをドラッグ＆ドロップでアップロードする。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3640424845"/>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ファイルを選択ボタン</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デバイス内の画像ファイルを選択してアップロード対象とする。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210225373"/>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カメラを起動ボタン</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デバイスのカメラを起動して撮影した画像ファイルをアップロード対象とする。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1053542409"/>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アップロード画像ファイル名</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紐づくアップロードされた画像のファイル名を出力</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2591930588"/>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取り消しボタン</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選択された画像ファイルをアップロード対象から取り消す。</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2069903289"/>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レシート読み込みボタン</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レシート内容表示選択画面に遷移する。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2367205133"/>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戻るボタン</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マイページへ遷移する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dirty="0">
                          <a:effectLst/>
                        </a:rPr>
                        <a:t>　</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3272714769"/>
                  </a:ext>
                </a:extLst>
              </a:tr>
            </a:tbl>
          </a:graphicData>
        </a:graphic>
      </p:graphicFrame>
    </p:spTree>
    <p:extLst>
      <p:ext uri="{BB962C8B-B14F-4D97-AF65-F5344CB8AC3E}">
        <p14:creationId xmlns:p14="http://schemas.microsoft.com/office/powerpoint/2010/main" val="828165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BCEECF-F74C-4AB4-BC9E-B591C77F6177}"/>
              </a:ext>
            </a:extLst>
          </p:cNvPr>
          <p:cNvSpPr>
            <a:spLocks noGrp="1"/>
          </p:cNvSpPr>
          <p:nvPr>
            <p:ph type="title"/>
          </p:nvPr>
        </p:nvSpPr>
        <p:spPr/>
        <p:txBody>
          <a:bodyPr/>
          <a:lstStyle/>
          <a:p>
            <a:r>
              <a:rPr lang="ja-JP" altLang="en-US" dirty="0"/>
              <a:t>６</a:t>
            </a:r>
            <a:r>
              <a:rPr lang="en-US" altLang="ja-JP" dirty="0"/>
              <a:t>.</a:t>
            </a:r>
            <a:r>
              <a:rPr lang="ja-JP" altLang="en-US" dirty="0"/>
              <a:t>２</a:t>
            </a:r>
            <a:r>
              <a:rPr lang="en-US" altLang="ja-JP" dirty="0"/>
              <a:t>.</a:t>
            </a:r>
            <a:r>
              <a:rPr lang="ja-JP" altLang="en-US" dirty="0"/>
              <a:t>利用者画面機能概要②</a:t>
            </a:r>
            <a:endParaRPr kumimoji="1" lang="ja-JP" altLang="en-US" dirty="0"/>
          </a:p>
        </p:txBody>
      </p:sp>
      <p:graphicFrame>
        <p:nvGraphicFramePr>
          <p:cNvPr id="7" name="コンテンツ プレースホルダー 6">
            <a:extLst>
              <a:ext uri="{FF2B5EF4-FFF2-40B4-BE49-F238E27FC236}">
                <a16:creationId xmlns:a16="http://schemas.microsoft.com/office/drawing/2014/main" id="{009AF531-7E99-4530-BC54-30A054F93F68}"/>
              </a:ext>
            </a:extLst>
          </p:cNvPr>
          <p:cNvGraphicFramePr>
            <a:graphicFrameLocks noGrp="1"/>
          </p:cNvGraphicFramePr>
          <p:nvPr>
            <p:ph idx="1"/>
            <p:extLst>
              <p:ext uri="{D42A27DB-BD31-4B8C-83A1-F6EECF244321}">
                <p14:modId xmlns:p14="http://schemas.microsoft.com/office/powerpoint/2010/main" val="1287087278"/>
              </p:ext>
            </p:extLst>
          </p:nvPr>
        </p:nvGraphicFramePr>
        <p:xfrm>
          <a:off x="838200" y="1690688"/>
          <a:ext cx="10515600" cy="2994278"/>
        </p:xfrm>
        <a:graphic>
          <a:graphicData uri="http://schemas.openxmlformats.org/drawingml/2006/table">
            <a:tbl>
              <a:tblPr>
                <a:tableStyleId>{5C22544A-7EE6-4342-B048-85BDC9FD1C3A}</a:tableStyleId>
              </a:tblPr>
              <a:tblGrid>
                <a:gridCol w="1722895">
                  <a:extLst>
                    <a:ext uri="{9D8B030D-6E8A-4147-A177-3AD203B41FA5}">
                      <a16:colId xmlns:a16="http://schemas.microsoft.com/office/drawing/2014/main" val="1085414031"/>
                    </a:ext>
                  </a:extLst>
                </a:gridCol>
                <a:gridCol w="3410144">
                  <a:extLst>
                    <a:ext uri="{9D8B030D-6E8A-4147-A177-3AD203B41FA5}">
                      <a16:colId xmlns:a16="http://schemas.microsoft.com/office/drawing/2014/main" val="3617527202"/>
                    </a:ext>
                  </a:extLst>
                </a:gridCol>
                <a:gridCol w="5037982">
                  <a:extLst>
                    <a:ext uri="{9D8B030D-6E8A-4147-A177-3AD203B41FA5}">
                      <a16:colId xmlns:a16="http://schemas.microsoft.com/office/drawing/2014/main" val="474840720"/>
                    </a:ext>
                  </a:extLst>
                </a:gridCol>
                <a:gridCol w="344579">
                  <a:extLst>
                    <a:ext uri="{9D8B030D-6E8A-4147-A177-3AD203B41FA5}">
                      <a16:colId xmlns:a16="http://schemas.microsoft.com/office/drawing/2014/main" val="2216270848"/>
                    </a:ext>
                  </a:extLst>
                </a:gridCol>
              </a:tblGrid>
              <a:tr h="213877">
                <a:tc>
                  <a:txBody>
                    <a:bodyPr/>
                    <a:lstStyle/>
                    <a:p>
                      <a:pPr algn="l" fontAlgn="ctr"/>
                      <a:r>
                        <a:rPr lang="ja-JP" altLang="en-US" sz="1000" u="none" strike="noStrike" dirty="0">
                          <a:effectLst/>
                        </a:rPr>
                        <a:t>画面名</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solidFill>
                      <a:schemeClr val="bg2">
                        <a:lumMod val="90000"/>
                      </a:schemeClr>
                    </a:solidFill>
                  </a:tcPr>
                </a:tc>
                <a:tc>
                  <a:txBody>
                    <a:bodyPr/>
                    <a:lstStyle/>
                    <a:p>
                      <a:pPr algn="l" fontAlgn="ctr"/>
                      <a:r>
                        <a:rPr lang="ja-JP" altLang="en-US" sz="1000" u="none" strike="noStrike" dirty="0">
                          <a:effectLst/>
                        </a:rPr>
                        <a:t>項目</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solidFill>
                      <a:schemeClr val="bg2">
                        <a:lumMod val="90000"/>
                      </a:schemeClr>
                    </a:solidFill>
                  </a:tcPr>
                </a:tc>
                <a:tc>
                  <a:txBody>
                    <a:bodyPr/>
                    <a:lstStyle/>
                    <a:p>
                      <a:pPr algn="l" fontAlgn="ctr"/>
                      <a:r>
                        <a:rPr lang="ja-JP" altLang="en-US" sz="1000" u="none" strike="noStrike" dirty="0">
                          <a:effectLst/>
                        </a:rPr>
                        <a:t>概要</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solidFill>
                      <a:schemeClr val="bg2">
                        <a:lumMod val="90000"/>
                      </a:schemeClr>
                    </a:solidFill>
                  </a:tcPr>
                </a:tc>
                <a:tc>
                  <a:txBody>
                    <a:bodyPr/>
                    <a:lstStyle/>
                    <a:p>
                      <a:pPr algn="l" fontAlgn="ctr"/>
                      <a:r>
                        <a:rPr lang="ja-JP" altLang="en-US" sz="1000" u="none" strike="noStrike" dirty="0">
                          <a:effectLst/>
                        </a:rPr>
                        <a:t>備考</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solidFill>
                      <a:schemeClr val="bg2">
                        <a:lumMod val="90000"/>
                      </a:schemeClr>
                    </a:solidFill>
                  </a:tcPr>
                </a:tc>
                <a:extLst>
                  <a:ext uri="{0D108BD9-81ED-4DB2-BD59-A6C34878D82A}">
                    <a16:rowId xmlns:a16="http://schemas.microsoft.com/office/drawing/2014/main" val="1307148377"/>
                  </a:ext>
                </a:extLst>
              </a:tr>
              <a:tr h="213877">
                <a:tc>
                  <a:txBody>
                    <a:bodyPr/>
                    <a:lstStyle/>
                    <a:p>
                      <a:pPr algn="l" fontAlgn="ctr"/>
                      <a:r>
                        <a:rPr lang="ja-JP" altLang="en-US" sz="1000" u="none" strike="noStrike" dirty="0">
                          <a:effectLst/>
                        </a:rPr>
                        <a:t>レシート内容表示選択画面</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購入場所</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レシート読み込み結果から購入場所を表示する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dirty="0">
                          <a:effectLst/>
                        </a:rPr>
                        <a:t>　</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701190069"/>
                  </a:ext>
                </a:extLst>
              </a:tr>
              <a:tr h="213877">
                <a:tc>
                  <a:txBody>
                    <a:bodyPr/>
                    <a:lstStyle/>
                    <a:p>
                      <a:pPr algn="l" fontAlgn="ctr"/>
                      <a:r>
                        <a:rPr lang="ja-JP" altLang="en-US" sz="1000" u="none" strike="noStrike" dirty="0">
                          <a:effectLst/>
                        </a:rPr>
                        <a:t>　</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購入時間</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レシート読み込み結果から購入時間を表示する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3311674505"/>
                  </a:ext>
                </a:extLst>
              </a:tr>
              <a:tr h="213877">
                <a:tc>
                  <a:txBody>
                    <a:bodyPr/>
                    <a:lstStyle/>
                    <a:p>
                      <a:pPr algn="l" fontAlgn="ctr"/>
                      <a:r>
                        <a:rPr lang="ja-JP" altLang="en-US" sz="1000" u="none" strike="noStrike" dirty="0">
                          <a:effectLst/>
                        </a:rPr>
                        <a:t>　</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購入総額</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レシート読み込み結果から購入総額を表示する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3024599502"/>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dirty="0">
                          <a:effectLst/>
                        </a:rPr>
                        <a:t>購入商品</a:t>
                      </a:r>
                      <a:r>
                        <a:rPr lang="en-US" altLang="ja-JP" sz="1000" u="none" strike="noStrike" dirty="0">
                          <a:effectLst/>
                        </a:rPr>
                        <a:t>(</a:t>
                      </a:r>
                      <a:r>
                        <a:rPr lang="ja-JP" altLang="en-US" sz="1000" u="none" strike="noStrike" dirty="0">
                          <a:effectLst/>
                        </a:rPr>
                        <a:t>品名</a:t>
                      </a:r>
                      <a:r>
                        <a:rPr lang="en-US" altLang="ja-JP" sz="1000" u="none" strike="noStrike" dirty="0">
                          <a:effectLst/>
                        </a:rPr>
                        <a:t>)</a:t>
                      </a:r>
                      <a:r>
                        <a:rPr lang="ja-JP" altLang="en-US" sz="1000" u="none" strike="noStrike" dirty="0">
                          <a:effectLst/>
                        </a:rPr>
                        <a:t>チェックボックス</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レシート読み込み結果から購入商品</a:t>
                      </a:r>
                      <a:r>
                        <a:rPr lang="en-US" altLang="ja-JP" sz="1000" u="none" strike="noStrike">
                          <a:effectLst/>
                        </a:rPr>
                        <a:t>(</a:t>
                      </a:r>
                      <a:r>
                        <a:rPr lang="ja-JP" altLang="en-US" sz="1000" u="none" strike="noStrike">
                          <a:effectLst/>
                        </a:rPr>
                        <a:t>品名</a:t>
                      </a:r>
                      <a:r>
                        <a:rPr lang="en-US" altLang="ja-JP" sz="1000" u="none" strike="noStrike">
                          <a:effectLst/>
                        </a:rPr>
                        <a:t>)</a:t>
                      </a:r>
                      <a:r>
                        <a:rPr lang="ja-JP" altLang="en-US" sz="1000" u="none" strike="noStrike">
                          <a:effectLst/>
                        </a:rPr>
                        <a:t>を表示する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4260646258"/>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ctr"/>
                      <a:r>
                        <a:rPr lang="zh-TW" altLang="en-US" sz="1000" u="none" strike="noStrike" dirty="0">
                          <a:effectLst/>
                        </a:rPr>
                        <a:t>購入商品別追加支払額</a:t>
                      </a:r>
                      <a:endParaRPr lang="zh-TW"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レシート読み込み結果から購入商品別追加支払額を表示する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3885201243"/>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dirty="0">
                          <a:effectLst/>
                        </a:rPr>
                        <a:t>追加支払額</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dirty="0">
                          <a:effectLst/>
                        </a:rPr>
                        <a:t>選択された購入商品から追加支払額を計算して表示する。 </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3247524913"/>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カードで支払うボタン</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dirty="0">
                          <a:effectLst/>
                        </a:rPr>
                        <a:t>クレジットカードのの決済サービスへ遷移する。 </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1498448243"/>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is-IS" sz="1000" u="none" strike="noStrike">
                          <a:effectLst/>
                        </a:rPr>
                        <a:t>pay</a:t>
                      </a:r>
                      <a:r>
                        <a:rPr lang="ja-JP" altLang="en-US" sz="1000" u="none" strike="noStrike">
                          <a:effectLst/>
                        </a:rPr>
                        <a:t>ボタン</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dirty="0">
                          <a:effectLst/>
                        </a:rPr>
                        <a:t>〇〇</a:t>
                      </a:r>
                      <a:r>
                        <a:rPr lang="en-US" altLang="ja-JP" sz="1000" u="none" strike="noStrike" dirty="0">
                          <a:effectLst/>
                        </a:rPr>
                        <a:t>pay</a:t>
                      </a:r>
                      <a:r>
                        <a:rPr lang="ja-JP" altLang="en-US" sz="1000" u="none" strike="noStrike" dirty="0">
                          <a:effectLst/>
                        </a:rPr>
                        <a:t>の決済サービスへ遷移する。 </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1923163575"/>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戻るボタン</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dirty="0">
                          <a:effectLst/>
                        </a:rPr>
                        <a:t>レシートアップロード画面へ遷移する</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dirty="0">
                          <a:effectLst/>
                        </a:rPr>
                        <a:t>　</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2706613257"/>
                  </a:ext>
                </a:extLst>
              </a:tr>
              <a:tr h="213877">
                <a:tc>
                  <a:txBody>
                    <a:bodyPr/>
                    <a:lstStyle/>
                    <a:p>
                      <a:pPr algn="l" fontAlgn="ctr"/>
                      <a:r>
                        <a:rPr lang="zh-TW" altLang="en-US" sz="1000" u="none" strike="noStrike">
                          <a:effectLst/>
                        </a:rPr>
                        <a:t>決済方法選択画面</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fontAlgn="ctr"/>
                      <a:r>
                        <a:rPr lang="ja-JP" altLang="en-US" sz="1000" u="none" strike="noStrike">
                          <a:effectLst/>
                        </a:rPr>
                        <a:t>決済方法選択セレクトボックス</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rowSpan="4" gridSpan="2">
                  <a:txBody>
                    <a:bodyPr/>
                    <a:lstStyle/>
                    <a:p>
                      <a:pPr algn="ctr" fontAlgn="ctr"/>
                      <a:r>
                        <a:rPr lang="ja-JP" altLang="en-US" sz="1000" u="none" strike="noStrike" dirty="0">
                          <a:effectLst/>
                        </a:rPr>
                        <a:t>決済サービス</a:t>
                      </a:r>
                      <a:r>
                        <a:rPr lang="is-IS" sz="1000" u="none" strike="noStrike" dirty="0">
                          <a:effectLst/>
                        </a:rPr>
                        <a:t>API：SB Payment Service(</a:t>
                      </a:r>
                      <a:r>
                        <a:rPr lang="ja-JP" altLang="en-US" sz="1000" u="none" strike="noStrike" dirty="0">
                          <a:effectLst/>
                        </a:rPr>
                        <a:t>要見積もり</a:t>
                      </a:r>
                      <a:r>
                        <a:rPr lang="en-US" altLang="ja-JP" sz="1000" u="none" strike="noStrike" dirty="0">
                          <a:effectLst/>
                        </a:rPr>
                        <a:t>)</a:t>
                      </a:r>
                      <a:br>
                        <a:rPr lang="en-US" altLang="ja-JP" sz="1000" u="none" strike="noStrike" dirty="0">
                          <a:effectLst/>
                        </a:rPr>
                      </a:br>
                      <a:r>
                        <a:rPr lang="ja-JP" altLang="en-US" sz="1000" u="none" strike="noStrike" dirty="0">
                          <a:effectLst/>
                        </a:rPr>
                        <a:t>　　　→リンク型</a:t>
                      </a:r>
                      <a:r>
                        <a:rPr lang="en-US" altLang="ja-JP" sz="1000" u="none" strike="noStrike" dirty="0">
                          <a:effectLst/>
                        </a:rPr>
                        <a:t>(</a:t>
                      </a:r>
                      <a:r>
                        <a:rPr lang="ja-JP" altLang="en-US" sz="1000" u="none" strike="noStrike" dirty="0">
                          <a:effectLst/>
                        </a:rPr>
                        <a:t>構築不要</a:t>
                      </a:r>
                      <a:r>
                        <a:rPr lang="en-US" altLang="ja-JP" sz="1000" u="none" strike="noStrike" dirty="0">
                          <a:effectLst/>
                        </a:rPr>
                        <a:t>)</a:t>
                      </a:r>
                      <a:br>
                        <a:rPr lang="en-US" altLang="ja-JP" sz="1000" u="none" strike="noStrike" dirty="0">
                          <a:effectLst/>
                        </a:rPr>
                      </a:br>
                      <a:r>
                        <a:rPr lang="ja-JP" altLang="en-US" sz="1000" u="none" strike="noStrike" dirty="0">
                          <a:effectLst/>
                        </a:rPr>
                        <a:t>　　　→</a:t>
                      </a:r>
                      <a:r>
                        <a:rPr lang="is-IS" sz="1000" u="none" strike="noStrike" dirty="0">
                          <a:effectLst/>
                        </a:rPr>
                        <a:t>API</a:t>
                      </a:r>
                      <a:r>
                        <a:rPr lang="ja-JP" altLang="en-US" sz="1000" u="none" strike="noStrike" dirty="0">
                          <a:effectLst/>
                        </a:rPr>
                        <a:t>型</a:t>
                      </a:r>
                      <a:r>
                        <a:rPr lang="en-US" altLang="ja-JP" sz="1000" u="none" strike="noStrike" dirty="0">
                          <a:effectLst/>
                        </a:rPr>
                        <a:t>(</a:t>
                      </a:r>
                      <a:r>
                        <a:rPr lang="ja-JP" altLang="en-US" sz="1000" u="none" strike="noStrike" dirty="0">
                          <a:effectLst/>
                        </a:rPr>
                        <a:t>要画面構築</a:t>
                      </a:r>
                      <a:r>
                        <a:rPr lang="en-US" altLang="ja-JP" sz="1000" u="none" strike="noStrike" dirty="0">
                          <a:effectLst/>
                        </a:rPr>
                        <a:t>)</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rowSpan="4" hMerge="1">
                  <a:txBody>
                    <a:bodyPr/>
                    <a:lstStyle/>
                    <a:p>
                      <a:endParaRPr kumimoji="1" lang="ja-JP" altLang="en-US"/>
                    </a:p>
                  </a:txBody>
                  <a:tcPr/>
                </a:tc>
                <a:extLst>
                  <a:ext uri="{0D108BD9-81ED-4DB2-BD59-A6C34878D82A}">
                    <a16:rowId xmlns:a16="http://schemas.microsoft.com/office/drawing/2014/main" val="285822950"/>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fontAlgn="ctr"/>
                      <a:r>
                        <a:rPr lang="ja-JP" altLang="en-US" sz="1000" u="none" strike="noStrike">
                          <a:effectLst/>
                        </a:rPr>
                        <a:t>次へボタン</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gridSpan="2" vMerge="1">
                  <a:txBody>
                    <a:bodyPr/>
                    <a:lstStyle/>
                    <a:p>
                      <a:endParaRPr kumimoji="1" lang="ja-JP" altLang="en-US"/>
                    </a:p>
                  </a:txBody>
                  <a:tcPr/>
                </a:tc>
                <a:tc hMerge="1" vMerge="1">
                  <a:txBody>
                    <a:bodyPr/>
                    <a:lstStyle/>
                    <a:p>
                      <a:endParaRPr kumimoji="1" lang="ja-JP" altLang="en-US"/>
                    </a:p>
                  </a:txBody>
                  <a:tcPr/>
                </a:tc>
                <a:extLst>
                  <a:ext uri="{0D108BD9-81ED-4DB2-BD59-A6C34878D82A}">
                    <a16:rowId xmlns:a16="http://schemas.microsoft.com/office/drawing/2014/main" val="2084632468"/>
                  </a:ext>
                </a:extLst>
              </a:tr>
              <a:tr h="213877">
                <a:tc>
                  <a:txBody>
                    <a:bodyPr/>
                    <a:lstStyle/>
                    <a:p>
                      <a:pPr algn="l" fontAlgn="ctr"/>
                      <a:r>
                        <a:rPr lang="ja-JP" altLang="en-US" sz="1000" u="none" strike="noStrike">
                          <a:effectLst/>
                        </a:rPr>
                        <a:t>決済画面</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gridSpan="2" vMerge="1">
                  <a:txBody>
                    <a:bodyPr/>
                    <a:lstStyle/>
                    <a:p>
                      <a:endParaRPr kumimoji="1" lang="ja-JP" altLang="en-US"/>
                    </a:p>
                  </a:txBody>
                  <a:tcPr/>
                </a:tc>
                <a:tc hMerge="1" vMerge="1">
                  <a:txBody>
                    <a:bodyPr/>
                    <a:lstStyle/>
                    <a:p>
                      <a:endParaRPr kumimoji="1" lang="ja-JP" altLang="en-US"/>
                    </a:p>
                  </a:txBody>
                  <a:tcPr/>
                </a:tc>
                <a:extLst>
                  <a:ext uri="{0D108BD9-81ED-4DB2-BD59-A6C34878D82A}">
                    <a16:rowId xmlns:a16="http://schemas.microsoft.com/office/drawing/2014/main" val="2135994940"/>
                  </a:ext>
                </a:extLst>
              </a:tr>
              <a:tr h="213877">
                <a:tc>
                  <a:txBody>
                    <a:bodyPr/>
                    <a:lstStyle/>
                    <a:p>
                      <a:pPr algn="l" fontAlgn="ctr"/>
                      <a:r>
                        <a:rPr lang="ja-JP" altLang="en-US" sz="1000" u="none" strike="noStrike">
                          <a:effectLst/>
                        </a:rPr>
                        <a:t>決済完了画面</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fontAlgn="ctr"/>
                      <a:r>
                        <a:rPr lang="ja-JP" altLang="en-US" sz="1000" u="none" strike="noStrike" dirty="0">
                          <a:effectLst/>
                        </a:rPr>
                        <a:t>　</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gridSpan="2" vMerge="1">
                  <a:txBody>
                    <a:bodyPr/>
                    <a:lstStyle/>
                    <a:p>
                      <a:endParaRPr kumimoji="1" lang="ja-JP" altLang="en-US"/>
                    </a:p>
                  </a:txBody>
                  <a:tcPr/>
                </a:tc>
                <a:tc hMerge="1" vMerge="1">
                  <a:txBody>
                    <a:bodyPr/>
                    <a:lstStyle/>
                    <a:p>
                      <a:endParaRPr kumimoji="1" lang="ja-JP" altLang="en-US"/>
                    </a:p>
                  </a:txBody>
                  <a:tcPr/>
                </a:tc>
                <a:extLst>
                  <a:ext uri="{0D108BD9-81ED-4DB2-BD59-A6C34878D82A}">
                    <a16:rowId xmlns:a16="http://schemas.microsoft.com/office/drawing/2014/main" val="89737017"/>
                  </a:ext>
                </a:extLst>
              </a:tr>
            </a:tbl>
          </a:graphicData>
        </a:graphic>
      </p:graphicFrame>
    </p:spTree>
    <p:extLst>
      <p:ext uri="{BB962C8B-B14F-4D97-AF65-F5344CB8AC3E}">
        <p14:creationId xmlns:p14="http://schemas.microsoft.com/office/powerpoint/2010/main" val="1524825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D5E568-2542-40E9-B5EC-F22C90684A69}"/>
              </a:ext>
            </a:extLst>
          </p:cNvPr>
          <p:cNvSpPr>
            <a:spLocks noGrp="1"/>
          </p:cNvSpPr>
          <p:nvPr>
            <p:ph type="title"/>
          </p:nvPr>
        </p:nvSpPr>
        <p:spPr/>
        <p:txBody>
          <a:bodyPr/>
          <a:lstStyle/>
          <a:p>
            <a:r>
              <a:rPr lang="ja-JP" altLang="en-US" dirty="0"/>
              <a:t>６</a:t>
            </a:r>
            <a:r>
              <a:rPr lang="en-US" altLang="ja-JP" dirty="0"/>
              <a:t>.</a:t>
            </a:r>
            <a:r>
              <a:rPr lang="ja-JP" altLang="en-US" dirty="0"/>
              <a:t>３</a:t>
            </a:r>
            <a:r>
              <a:rPr lang="en-US" altLang="ja-JP" dirty="0"/>
              <a:t>.</a:t>
            </a:r>
            <a:r>
              <a:rPr lang="ja-JP" altLang="en-US" dirty="0"/>
              <a:t>利用者画面機能概要③</a:t>
            </a:r>
            <a:endParaRPr kumimoji="1" lang="ja-JP" altLang="en-US" dirty="0"/>
          </a:p>
        </p:txBody>
      </p:sp>
      <p:graphicFrame>
        <p:nvGraphicFramePr>
          <p:cNvPr id="5" name="表 4">
            <a:extLst>
              <a:ext uri="{FF2B5EF4-FFF2-40B4-BE49-F238E27FC236}">
                <a16:creationId xmlns:a16="http://schemas.microsoft.com/office/drawing/2014/main" id="{28EE2B9D-16E6-4E73-ACC6-D2B2132F2F96}"/>
              </a:ext>
            </a:extLst>
          </p:cNvPr>
          <p:cNvGraphicFramePr>
            <a:graphicFrameLocks noGrp="1"/>
          </p:cNvGraphicFramePr>
          <p:nvPr>
            <p:extLst>
              <p:ext uri="{D42A27DB-BD31-4B8C-83A1-F6EECF244321}">
                <p14:modId xmlns:p14="http://schemas.microsoft.com/office/powerpoint/2010/main" val="809144101"/>
              </p:ext>
            </p:extLst>
          </p:nvPr>
        </p:nvGraphicFramePr>
        <p:xfrm>
          <a:off x="838200" y="1690688"/>
          <a:ext cx="10515600" cy="2780401"/>
        </p:xfrm>
        <a:graphic>
          <a:graphicData uri="http://schemas.openxmlformats.org/drawingml/2006/table">
            <a:tbl>
              <a:tblPr>
                <a:tableStyleId>{5C22544A-7EE6-4342-B048-85BDC9FD1C3A}</a:tableStyleId>
              </a:tblPr>
              <a:tblGrid>
                <a:gridCol w="1722895">
                  <a:extLst>
                    <a:ext uri="{9D8B030D-6E8A-4147-A177-3AD203B41FA5}">
                      <a16:colId xmlns:a16="http://schemas.microsoft.com/office/drawing/2014/main" val="1421972889"/>
                    </a:ext>
                  </a:extLst>
                </a:gridCol>
                <a:gridCol w="3410144">
                  <a:extLst>
                    <a:ext uri="{9D8B030D-6E8A-4147-A177-3AD203B41FA5}">
                      <a16:colId xmlns:a16="http://schemas.microsoft.com/office/drawing/2014/main" val="1399404021"/>
                    </a:ext>
                  </a:extLst>
                </a:gridCol>
                <a:gridCol w="5037982">
                  <a:extLst>
                    <a:ext uri="{9D8B030D-6E8A-4147-A177-3AD203B41FA5}">
                      <a16:colId xmlns:a16="http://schemas.microsoft.com/office/drawing/2014/main" val="1410906622"/>
                    </a:ext>
                  </a:extLst>
                </a:gridCol>
                <a:gridCol w="344579">
                  <a:extLst>
                    <a:ext uri="{9D8B030D-6E8A-4147-A177-3AD203B41FA5}">
                      <a16:colId xmlns:a16="http://schemas.microsoft.com/office/drawing/2014/main" val="2036392051"/>
                    </a:ext>
                  </a:extLst>
                </a:gridCol>
              </a:tblGrid>
              <a:tr h="213877">
                <a:tc>
                  <a:txBody>
                    <a:bodyPr/>
                    <a:lstStyle/>
                    <a:p>
                      <a:pPr algn="l" fontAlgn="ctr"/>
                      <a:r>
                        <a:rPr lang="ja-JP" altLang="en-US" sz="1000" u="none" strike="noStrike" dirty="0">
                          <a:effectLst/>
                        </a:rPr>
                        <a:t>画面名</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solidFill>
                      <a:schemeClr val="bg2">
                        <a:lumMod val="90000"/>
                      </a:schemeClr>
                    </a:solidFill>
                  </a:tcPr>
                </a:tc>
                <a:tc>
                  <a:txBody>
                    <a:bodyPr/>
                    <a:lstStyle/>
                    <a:p>
                      <a:pPr algn="l" fontAlgn="ctr"/>
                      <a:r>
                        <a:rPr lang="ja-JP" altLang="en-US" sz="1000" u="none" strike="noStrike" dirty="0">
                          <a:effectLst/>
                        </a:rPr>
                        <a:t>項目</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solidFill>
                      <a:schemeClr val="bg2">
                        <a:lumMod val="90000"/>
                      </a:schemeClr>
                    </a:solidFill>
                  </a:tcPr>
                </a:tc>
                <a:tc>
                  <a:txBody>
                    <a:bodyPr/>
                    <a:lstStyle/>
                    <a:p>
                      <a:pPr algn="l" fontAlgn="ctr"/>
                      <a:r>
                        <a:rPr lang="ja-JP" altLang="en-US" sz="1000" u="none" strike="noStrike" dirty="0">
                          <a:effectLst/>
                        </a:rPr>
                        <a:t>概要</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solidFill>
                      <a:schemeClr val="bg2">
                        <a:lumMod val="90000"/>
                      </a:schemeClr>
                    </a:solidFill>
                  </a:tcPr>
                </a:tc>
                <a:tc>
                  <a:txBody>
                    <a:bodyPr/>
                    <a:lstStyle/>
                    <a:p>
                      <a:pPr algn="l" fontAlgn="ctr"/>
                      <a:r>
                        <a:rPr lang="ja-JP" altLang="en-US" sz="1000" u="none" strike="noStrike" dirty="0">
                          <a:effectLst/>
                        </a:rPr>
                        <a:t>備考</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solidFill>
                      <a:schemeClr val="bg2">
                        <a:lumMod val="90000"/>
                      </a:schemeClr>
                    </a:solidFill>
                  </a:tcPr>
                </a:tc>
                <a:extLst>
                  <a:ext uri="{0D108BD9-81ED-4DB2-BD59-A6C34878D82A}">
                    <a16:rowId xmlns:a16="http://schemas.microsoft.com/office/drawing/2014/main" val="966748577"/>
                  </a:ext>
                </a:extLst>
              </a:tr>
              <a:tr h="213877">
                <a:tc>
                  <a:txBody>
                    <a:bodyPr/>
                    <a:lstStyle/>
                    <a:p>
                      <a:pPr algn="l" fontAlgn="ctr"/>
                      <a:r>
                        <a:rPr lang="ja-JP" altLang="en-US" sz="1000" u="none" strike="noStrike" dirty="0">
                          <a:effectLst/>
                        </a:rPr>
                        <a:t>カメラ起動画面</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fontAlgn="ctr"/>
                      <a:r>
                        <a:rPr lang="ja-JP" altLang="en-US" sz="1000" u="none" strike="noStrike">
                          <a:effectLst/>
                        </a:rPr>
                        <a:t>カメラ起動</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fontAlgn="ctr"/>
                      <a:r>
                        <a:rPr lang="ja-JP" altLang="en-US" sz="1000" u="none" strike="noStrike">
                          <a:effectLst/>
                        </a:rPr>
                        <a:t>デバイスのカメラを起動</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2576988873"/>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fontAlgn="ctr"/>
                      <a:r>
                        <a:rPr lang="ja-JP" altLang="en-US" sz="1000" u="none" strike="noStrike">
                          <a:effectLst/>
                        </a:rPr>
                        <a:t>シャッターボタン</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fontAlgn="ctr"/>
                      <a:r>
                        <a:rPr lang="ja-JP" altLang="en-US" sz="1000" u="none" strike="noStrike">
                          <a:effectLst/>
                        </a:rPr>
                        <a:t>写真を撮影してデバイスに保存</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539131452"/>
                  </a:ext>
                </a:extLst>
              </a:tr>
              <a:tr h="213877">
                <a:tc>
                  <a:txBody>
                    <a:bodyPr/>
                    <a:lstStyle/>
                    <a:p>
                      <a:pPr algn="l" fontAlgn="ctr"/>
                      <a:r>
                        <a:rPr lang="ja-JP" altLang="en-US" sz="1000" u="none" strike="noStrike">
                          <a:effectLst/>
                        </a:rPr>
                        <a:t>利用者情報表示画面</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名前表示</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利用者登録画面で入力された名前表示</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865269689"/>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ヨミガナ表示</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利用者登録画面で入力されたヨミガナ表示</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2834068223"/>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メールアドレス表示</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利用者登録画面で入力されたメールアドレス表示</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2034707622"/>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パスワード表示</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利用者登録画面で入力されたパスワード表示</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4202092118"/>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性別表示</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利用者登録画面で入力された性別表示</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3322281960"/>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生年月日表示</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利用者登録画面で入力された生年月日表示</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929587115"/>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郵便番号表示</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利用者登録画面で入力された郵便番号表示</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3203058835"/>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住所表示</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利用者登録画面で入力された住所表示</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398408476"/>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次へボタン</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登録情報確認画面②へ遷移する。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1298419109"/>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やり直すボタン</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利用者登録画面①へ遷移する。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dirty="0">
                          <a:effectLst/>
                        </a:rPr>
                        <a:t>　</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1783662896"/>
                  </a:ext>
                </a:extLst>
              </a:tr>
            </a:tbl>
          </a:graphicData>
        </a:graphic>
      </p:graphicFrame>
    </p:spTree>
    <p:extLst>
      <p:ext uri="{BB962C8B-B14F-4D97-AF65-F5344CB8AC3E}">
        <p14:creationId xmlns:p14="http://schemas.microsoft.com/office/powerpoint/2010/main" val="298006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50A78B-87F8-4DCE-95A8-E00BBA97E90F}"/>
              </a:ext>
            </a:extLst>
          </p:cNvPr>
          <p:cNvSpPr>
            <a:spLocks noGrp="1"/>
          </p:cNvSpPr>
          <p:nvPr>
            <p:ph type="title"/>
          </p:nvPr>
        </p:nvSpPr>
        <p:spPr/>
        <p:txBody>
          <a:bodyPr/>
          <a:lstStyle/>
          <a:p>
            <a:r>
              <a:rPr lang="ja-JP" altLang="en-US" dirty="0"/>
              <a:t>６</a:t>
            </a:r>
            <a:r>
              <a:rPr lang="en-US" altLang="ja-JP" dirty="0"/>
              <a:t>.</a:t>
            </a:r>
            <a:r>
              <a:rPr lang="ja-JP" altLang="en-US" dirty="0"/>
              <a:t>４</a:t>
            </a:r>
            <a:r>
              <a:rPr lang="en-US" altLang="ja-JP" dirty="0"/>
              <a:t>.</a:t>
            </a:r>
            <a:r>
              <a:rPr lang="ja-JP" altLang="en-US" dirty="0"/>
              <a:t>利用者画面機能概要④</a:t>
            </a:r>
            <a:endParaRPr kumimoji="1" lang="ja-JP" altLang="en-US" dirty="0"/>
          </a:p>
        </p:txBody>
      </p:sp>
      <p:graphicFrame>
        <p:nvGraphicFramePr>
          <p:cNvPr id="7" name="コンテンツ プレースホルダー 6">
            <a:extLst>
              <a:ext uri="{FF2B5EF4-FFF2-40B4-BE49-F238E27FC236}">
                <a16:creationId xmlns:a16="http://schemas.microsoft.com/office/drawing/2014/main" id="{F8D5D82F-EF13-4600-8515-9681B57BC3D3}"/>
              </a:ext>
            </a:extLst>
          </p:cNvPr>
          <p:cNvGraphicFramePr>
            <a:graphicFrameLocks noGrp="1"/>
          </p:cNvGraphicFramePr>
          <p:nvPr>
            <p:ph idx="1"/>
            <p:extLst>
              <p:ext uri="{D42A27DB-BD31-4B8C-83A1-F6EECF244321}">
                <p14:modId xmlns:p14="http://schemas.microsoft.com/office/powerpoint/2010/main" val="317686791"/>
              </p:ext>
            </p:extLst>
          </p:nvPr>
        </p:nvGraphicFramePr>
        <p:xfrm>
          <a:off x="838200" y="1690688"/>
          <a:ext cx="10515600" cy="3849786"/>
        </p:xfrm>
        <a:graphic>
          <a:graphicData uri="http://schemas.openxmlformats.org/drawingml/2006/table">
            <a:tbl>
              <a:tblPr>
                <a:tableStyleId>{5C22544A-7EE6-4342-B048-85BDC9FD1C3A}</a:tableStyleId>
              </a:tblPr>
              <a:tblGrid>
                <a:gridCol w="1722895">
                  <a:extLst>
                    <a:ext uri="{9D8B030D-6E8A-4147-A177-3AD203B41FA5}">
                      <a16:colId xmlns:a16="http://schemas.microsoft.com/office/drawing/2014/main" val="3437151202"/>
                    </a:ext>
                  </a:extLst>
                </a:gridCol>
                <a:gridCol w="3410144">
                  <a:extLst>
                    <a:ext uri="{9D8B030D-6E8A-4147-A177-3AD203B41FA5}">
                      <a16:colId xmlns:a16="http://schemas.microsoft.com/office/drawing/2014/main" val="3204649340"/>
                    </a:ext>
                  </a:extLst>
                </a:gridCol>
                <a:gridCol w="5037982">
                  <a:extLst>
                    <a:ext uri="{9D8B030D-6E8A-4147-A177-3AD203B41FA5}">
                      <a16:colId xmlns:a16="http://schemas.microsoft.com/office/drawing/2014/main" val="3413671212"/>
                    </a:ext>
                  </a:extLst>
                </a:gridCol>
                <a:gridCol w="344579">
                  <a:extLst>
                    <a:ext uri="{9D8B030D-6E8A-4147-A177-3AD203B41FA5}">
                      <a16:colId xmlns:a16="http://schemas.microsoft.com/office/drawing/2014/main" val="101028397"/>
                    </a:ext>
                  </a:extLst>
                </a:gridCol>
              </a:tblGrid>
              <a:tr h="213877">
                <a:tc>
                  <a:txBody>
                    <a:bodyPr/>
                    <a:lstStyle/>
                    <a:p>
                      <a:pPr algn="l" fontAlgn="ctr"/>
                      <a:r>
                        <a:rPr lang="ja-JP" altLang="en-US" sz="1000" u="none" strike="noStrike" dirty="0">
                          <a:effectLst/>
                        </a:rPr>
                        <a:t>画面名</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solidFill>
                      <a:schemeClr val="bg2">
                        <a:lumMod val="90000"/>
                      </a:schemeClr>
                    </a:solidFill>
                  </a:tcPr>
                </a:tc>
                <a:tc>
                  <a:txBody>
                    <a:bodyPr/>
                    <a:lstStyle/>
                    <a:p>
                      <a:pPr algn="l" fontAlgn="ctr"/>
                      <a:r>
                        <a:rPr lang="ja-JP" altLang="en-US" sz="1000" u="none" strike="noStrike" dirty="0">
                          <a:effectLst/>
                        </a:rPr>
                        <a:t>項目</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solidFill>
                      <a:schemeClr val="bg2">
                        <a:lumMod val="90000"/>
                      </a:schemeClr>
                    </a:solidFill>
                  </a:tcPr>
                </a:tc>
                <a:tc>
                  <a:txBody>
                    <a:bodyPr/>
                    <a:lstStyle/>
                    <a:p>
                      <a:pPr algn="l" fontAlgn="ctr"/>
                      <a:r>
                        <a:rPr lang="ja-JP" altLang="en-US" sz="1000" u="none" strike="noStrike" dirty="0">
                          <a:effectLst/>
                        </a:rPr>
                        <a:t>概要</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solidFill>
                      <a:schemeClr val="bg2">
                        <a:lumMod val="90000"/>
                      </a:schemeClr>
                    </a:solidFill>
                  </a:tcPr>
                </a:tc>
                <a:tc>
                  <a:txBody>
                    <a:bodyPr/>
                    <a:lstStyle/>
                    <a:p>
                      <a:pPr algn="l" fontAlgn="ctr"/>
                      <a:r>
                        <a:rPr lang="ja-JP" altLang="en-US" sz="1000" u="none" strike="noStrike" dirty="0">
                          <a:effectLst/>
                        </a:rPr>
                        <a:t>備考</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solidFill>
                      <a:schemeClr val="bg2">
                        <a:lumMod val="90000"/>
                      </a:schemeClr>
                    </a:solidFill>
                  </a:tcPr>
                </a:tc>
                <a:extLst>
                  <a:ext uri="{0D108BD9-81ED-4DB2-BD59-A6C34878D82A}">
                    <a16:rowId xmlns:a16="http://schemas.microsoft.com/office/drawing/2014/main" val="3976117864"/>
                  </a:ext>
                </a:extLst>
              </a:tr>
              <a:tr h="213877">
                <a:tc>
                  <a:txBody>
                    <a:bodyPr/>
                    <a:lstStyle/>
                    <a:p>
                      <a:pPr algn="l" fontAlgn="ctr"/>
                      <a:r>
                        <a:rPr lang="zh-CN" altLang="en-US" sz="1000" u="none" strike="noStrike">
                          <a:effectLst/>
                        </a:rPr>
                        <a:t>利用者登録画面①</a:t>
                      </a:r>
                      <a:endParaRPr lang="zh-CN"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名前</a:t>
                      </a:r>
                      <a:r>
                        <a:rPr lang="en-US" altLang="ja-JP" sz="1000" u="none" strike="noStrike">
                          <a:effectLst/>
                        </a:rPr>
                        <a:t>(</a:t>
                      </a:r>
                      <a:r>
                        <a:rPr lang="ja-JP" altLang="en-US" sz="1000" u="none" strike="noStrike">
                          <a:effectLst/>
                        </a:rPr>
                        <a:t>姓</a:t>
                      </a:r>
                      <a:r>
                        <a:rPr lang="en-US" altLang="ja-JP" sz="1000" u="none" strike="noStrike">
                          <a:effectLst/>
                        </a:rPr>
                        <a:t>)</a:t>
                      </a:r>
                      <a:r>
                        <a:rPr lang="ja-JP" altLang="en-US" sz="1000" u="none" strike="noStrike">
                          <a:effectLst/>
                        </a:rPr>
                        <a:t>入力テキストボックス</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苗字を入力</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3204216740"/>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名前</a:t>
                      </a:r>
                      <a:r>
                        <a:rPr lang="en-US" altLang="ja-JP" sz="1000" u="none" strike="noStrike">
                          <a:effectLst/>
                        </a:rPr>
                        <a:t>(</a:t>
                      </a:r>
                      <a:r>
                        <a:rPr lang="ja-JP" altLang="en-US" sz="1000" u="none" strike="noStrike">
                          <a:effectLst/>
                        </a:rPr>
                        <a:t>名</a:t>
                      </a:r>
                      <a:r>
                        <a:rPr lang="en-US" altLang="ja-JP" sz="1000" u="none" strike="noStrike">
                          <a:effectLst/>
                        </a:rPr>
                        <a:t>)</a:t>
                      </a:r>
                      <a:r>
                        <a:rPr lang="ja-JP" altLang="en-US" sz="1000" u="none" strike="noStrike">
                          <a:effectLst/>
                        </a:rPr>
                        <a:t>入力テキストボックス</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名前を入力</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2964052204"/>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ヨミガナ</a:t>
                      </a:r>
                      <a:r>
                        <a:rPr lang="en-US" altLang="ja-JP" sz="1000" u="none" strike="noStrike">
                          <a:effectLst/>
                        </a:rPr>
                        <a:t>(</a:t>
                      </a:r>
                      <a:r>
                        <a:rPr lang="ja-JP" altLang="en-US" sz="1000" u="none" strike="noStrike">
                          <a:effectLst/>
                        </a:rPr>
                        <a:t>姓</a:t>
                      </a:r>
                      <a:r>
                        <a:rPr lang="en-US" altLang="ja-JP" sz="1000" u="none" strike="noStrike">
                          <a:effectLst/>
                        </a:rPr>
                        <a:t>)</a:t>
                      </a:r>
                      <a:r>
                        <a:rPr lang="ja-JP" altLang="en-US" sz="1000" u="none" strike="noStrike">
                          <a:effectLst/>
                        </a:rPr>
                        <a:t>入力テキストボックス</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苗字のヨミガナを入力</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2098523073"/>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ヨミガナ</a:t>
                      </a:r>
                      <a:r>
                        <a:rPr lang="en-US" altLang="ja-JP" sz="1000" u="none" strike="noStrike">
                          <a:effectLst/>
                        </a:rPr>
                        <a:t>(</a:t>
                      </a:r>
                      <a:r>
                        <a:rPr lang="ja-JP" altLang="en-US" sz="1000" u="none" strike="noStrike">
                          <a:effectLst/>
                        </a:rPr>
                        <a:t>名</a:t>
                      </a:r>
                      <a:r>
                        <a:rPr lang="en-US" altLang="ja-JP" sz="1000" u="none" strike="noStrike">
                          <a:effectLst/>
                        </a:rPr>
                        <a:t>)</a:t>
                      </a:r>
                      <a:r>
                        <a:rPr lang="ja-JP" altLang="en-US" sz="1000" u="none" strike="noStrike">
                          <a:effectLst/>
                        </a:rPr>
                        <a:t>入力テキストボックス</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名前のヨミガナを入力</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997568550"/>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メールアドレス入力テキストボックス</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メールアドレスを入力</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1447094975"/>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メールアドレス</a:t>
                      </a:r>
                      <a:r>
                        <a:rPr lang="en-US" altLang="ja-JP" sz="1000" u="none" strike="noStrike">
                          <a:effectLst/>
                        </a:rPr>
                        <a:t>(</a:t>
                      </a:r>
                      <a:r>
                        <a:rPr lang="ja-JP" altLang="en-US" sz="1000" u="none" strike="noStrike">
                          <a:effectLst/>
                        </a:rPr>
                        <a:t>再入力</a:t>
                      </a:r>
                      <a:r>
                        <a:rPr lang="en-US" altLang="ja-JP" sz="1000" u="none" strike="noStrike">
                          <a:effectLst/>
                        </a:rPr>
                        <a:t>)</a:t>
                      </a:r>
                      <a:r>
                        <a:rPr lang="ja-JP" altLang="en-US" sz="1000" u="none" strike="noStrike">
                          <a:effectLst/>
                        </a:rPr>
                        <a:t>入力テキストボックス</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メールアドレスを再度入力</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127070544"/>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パスワード入力テキストボックス</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パスワードを入力</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2857510156"/>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パスワード</a:t>
                      </a:r>
                      <a:r>
                        <a:rPr lang="en-US" altLang="ja-JP" sz="1000" u="none" strike="noStrike">
                          <a:effectLst/>
                        </a:rPr>
                        <a:t>(</a:t>
                      </a:r>
                      <a:r>
                        <a:rPr lang="ja-JP" altLang="en-US" sz="1000" u="none" strike="noStrike">
                          <a:effectLst/>
                        </a:rPr>
                        <a:t>再入力</a:t>
                      </a:r>
                      <a:r>
                        <a:rPr lang="en-US" altLang="ja-JP" sz="1000" u="none" strike="noStrike">
                          <a:effectLst/>
                        </a:rPr>
                        <a:t>)</a:t>
                      </a:r>
                      <a:r>
                        <a:rPr lang="ja-JP" altLang="en-US" sz="1000" u="none" strike="noStrike">
                          <a:effectLst/>
                        </a:rPr>
                        <a:t>入力テキストボックス</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パスワードを再度入力</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688769934"/>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性別選択セレクトボックス</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en-US" altLang="ja-JP" sz="1000" u="none" strike="noStrike">
                          <a:effectLst/>
                        </a:rPr>
                        <a:t>[</a:t>
                      </a:r>
                      <a:r>
                        <a:rPr lang="ja-JP" altLang="en-US" sz="1000" u="none" strike="noStrike">
                          <a:effectLst/>
                        </a:rPr>
                        <a:t>男</a:t>
                      </a:r>
                      <a:r>
                        <a:rPr lang="en-US" altLang="ja-JP" sz="1000" u="none" strike="noStrike">
                          <a:effectLst/>
                        </a:rPr>
                        <a:t>][</a:t>
                      </a:r>
                      <a:r>
                        <a:rPr lang="ja-JP" altLang="en-US" sz="1000" u="none" strike="noStrike">
                          <a:effectLst/>
                        </a:rPr>
                        <a:t>女</a:t>
                      </a:r>
                      <a:r>
                        <a:rPr lang="en-US" altLang="ja-JP" sz="1000" u="none" strike="noStrike">
                          <a:effectLst/>
                        </a:rPr>
                        <a:t>][</a:t>
                      </a:r>
                      <a:r>
                        <a:rPr lang="ja-JP" altLang="en-US" sz="1000" u="none" strike="noStrike">
                          <a:effectLst/>
                        </a:rPr>
                        <a:t>その他</a:t>
                      </a:r>
                      <a:r>
                        <a:rPr lang="en-US" altLang="ja-JP" sz="1000" u="none" strike="noStrike">
                          <a:effectLst/>
                        </a:rPr>
                        <a:t>]</a:t>
                      </a:r>
                      <a:r>
                        <a:rPr lang="ja-JP" altLang="en-US" sz="1000" u="none" strike="noStrike">
                          <a:effectLst/>
                        </a:rPr>
                        <a:t>から選択</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3656452210"/>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生年月日</a:t>
                      </a:r>
                      <a:r>
                        <a:rPr lang="en-US" altLang="ja-JP" sz="1000" u="none" strike="noStrike">
                          <a:effectLst/>
                        </a:rPr>
                        <a:t>(</a:t>
                      </a:r>
                      <a:r>
                        <a:rPr lang="ja-JP" altLang="en-US" sz="1000" u="none" strike="noStrike">
                          <a:effectLst/>
                        </a:rPr>
                        <a:t>年</a:t>
                      </a:r>
                      <a:r>
                        <a:rPr lang="en-US" altLang="ja-JP" sz="1000" u="none" strike="noStrike">
                          <a:effectLst/>
                        </a:rPr>
                        <a:t>)</a:t>
                      </a:r>
                      <a:r>
                        <a:rPr lang="ja-JP" altLang="en-US" sz="1000" u="none" strike="noStrike">
                          <a:effectLst/>
                        </a:rPr>
                        <a:t>選択セレクトボックス</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en-US" altLang="ja-JP" sz="1000" u="none" strike="noStrike">
                          <a:effectLst/>
                        </a:rPr>
                        <a:t>1900</a:t>
                      </a:r>
                      <a:r>
                        <a:rPr lang="ja-JP" altLang="en-US" sz="1000" u="none" strike="noStrike">
                          <a:effectLst/>
                        </a:rPr>
                        <a:t>～</a:t>
                      </a:r>
                      <a:r>
                        <a:rPr lang="en-US" altLang="ja-JP" sz="1000" u="none" strike="noStrike">
                          <a:effectLst/>
                        </a:rPr>
                        <a:t>2024(</a:t>
                      </a:r>
                      <a:r>
                        <a:rPr lang="ja-JP" altLang="en-US" sz="1000" u="none" strike="noStrike">
                          <a:effectLst/>
                        </a:rPr>
                        <a:t>現在年</a:t>
                      </a:r>
                      <a:r>
                        <a:rPr lang="en-US" altLang="ja-JP" sz="1000" u="none" strike="noStrike">
                          <a:effectLst/>
                        </a:rPr>
                        <a:t>)</a:t>
                      </a:r>
                      <a:r>
                        <a:rPr lang="ja-JP" altLang="en-US" sz="1000" u="none" strike="noStrike">
                          <a:effectLst/>
                        </a:rPr>
                        <a:t>から選択</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1508841299"/>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生年月日</a:t>
                      </a:r>
                      <a:r>
                        <a:rPr lang="en-US" altLang="ja-JP" sz="1000" u="none" strike="noStrike">
                          <a:effectLst/>
                        </a:rPr>
                        <a:t>(</a:t>
                      </a:r>
                      <a:r>
                        <a:rPr lang="ja-JP" altLang="en-US" sz="1000" u="none" strike="noStrike">
                          <a:effectLst/>
                        </a:rPr>
                        <a:t>月</a:t>
                      </a:r>
                      <a:r>
                        <a:rPr lang="en-US" altLang="ja-JP" sz="1000" u="none" strike="noStrike">
                          <a:effectLst/>
                        </a:rPr>
                        <a:t>)</a:t>
                      </a:r>
                      <a:r>
                        <a:rPr lang="ja-JP" altLang="en-US" sz="1000" u="none" strike="noStrike">
                          <a:effectLst/>
                        </a:rPr>
                        <a:t>選択セレクトボックス</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en-US" altLang="ja-JP" sz="1000" u="none" strike="noStrike">
                          <a:effectLst/>
                        </a:rPr>
                        <a:t>1</a:t>
                      </a:r>
                      <a:r>
                        <a:rPr lang="ja-JP" altLang="en-US" sz="1000" u="none" strike="noStrike">
                          <a:effectLst/>
                        </a:rPr>
                        <a:t>～</a:t>
                      </a:r>
                      <a:r>
                        <a:rPr lang="en-US" altLang="ja-JP" sz="1000" u="none" strike="noStrike">
                          <a:effectLst/>
                        </a:rPr>
                        <a:t>12</a:t>
                      </a:r>
                      <a:r>
                        <a:rPr lang="ja-JP" altLang="en-US" sz="1000" u="none" strike="noStrike">
                          <a:effectLst/>
                        </a:rPr>
                        <a:t>から選択</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420951391"/>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生年月日</a:t>
                      </a:r>
                      <a:r>
                        <a:rPr lang="en-US" altLang="ja-JP" sz="1000" u="none" strike="noStrike">
                          <a:effectLst/>
                        </a:rPr>
                        <a:t>(</a:t>
                      </a:r>
                      <a:r>
                        <a:rPr lang="ja-JP" altLang="en-US" sz="1000" u="none" strike="noStrike">
                          <a:effectLst/>
                        </a:rPr>
                        <a:t>日</a:t>
                      </a:r>
                      <a:r>
                        <a:rPr lang="en-US" altLang="ja-JP" sz="1000" u="none" strike="noStrike">
                          <a:effectLst/>
                        </a:rPr>
                        <a:t>)</a:t>
                      </a:r>
                      <a:r>
                        <a:rPr lang="ja-JP" altLang="en-US" sz="1000" u="none" strike="noStrike">
                          <a:effectLst/>
                        </a:rPr>
                        <a:t>選択セレクトボックス</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選択された生年月日</a:t>
                      </a:r>
                      <a:r>
                        <a:rPr lang="en-US" altLang="ja-JP" sz="1000" u="none" strike="noStrike">
                          <a:effectLst/>
                        </a:rPr>
                        <a:t>(</a:t>
                      </a:r>
                      <a:r>
                        <a:rPr lang="ja-JP" altLang="en-US" sz="1000" u="none" strike="noStrike">
                          <a:effectLst/>
                        </a:rPr>
                        <a:t>月</a:t>
                      </a:r>
                      <a:r>
                        <a:rPr lang="en-US" altLang="ja-JP" sz="1000" u="none" strike="noStrike">
                          <a:effectLst/>
                        </a:rPr>
                        <a:t>)</a:t>
                      </a:r>
                      <a:r>
                        <a:rPr lang="ja-JP" altLang="en-US" sz="1000" u="none" strike="noStrike">
                          <a:effectLst/>
                        </a:rPr>
                        <a:t>に応じて</a:t>
                      </a:r>
                      <a:r>
                        <a:rPr lang="en-US" altLang="ja-JP" sz="1000" u="none" strike="noStrike">
                          <a:effectLst/>
                        </a:rPr>
                        <a:t>[1</a:t>
                      </a:r>
                      <a:r>
                        <a:rPr lang="ja-JP" altLang="en-US" sz="1000" u="none" strike="noStrike">
                          <a:effectLst/>
                        </a:rPr>
                        <a:t>～</a:t>
                      </a:r>
                      <a:r>
                        <a:rPr lang="en-US" altLang="ja-JP" sz="1000" u="none" strike="noStrike">
                          <a:effectLst/>
                        </a:rPr>
                        <a:t>28][1</a:t>
                      </a:r>
                      <a:r>
                        <a:rPr lang="ja-JP" altLang="en-US" sz="1000" u="none" strike="noStrike">
                          <a:effectLst/>
                        </a:rPr>
                        <a:t>～</a:t>
                      </a:r>
                      <a:r>
                        <a:rPr lang="en-US" altLang="ja-JP" sz="1000" u="none" strike="noStrike">
                          <a:effectLst/>
                        </a:rPr>
                        <a:t>29][1</a:t>
                      </a:r>
                      <a:r>
                        <a:rPr lang="ja-JP" altLang="en-US" sz="1000" u="none" strike="noStrike">
                          <a:effectLst/>
                        </a:rPr>
                        <a:t>～</a:t>
                      </a:r>
                      <a:r>
                        <a:rPr lang="en-US" altLang="ja-JP" sz="1000" u="none" strike="noStrike">
                          <a:effectLst/>
                        </a:rPr>
                        <a:t>30][1</a:t>
                      </a:r>
                      <a:r>
                        <a:rPr lang="ja-JP" altLang="en-US" sz="1000" u="none" strike="noStrike">
                          <a:effectLst/>
                        </a:rPr>
                        <a:t>～</a:t>
                      </a:r>
                      <a:r>
                        <a:rPr lang="en-US" altLang="ja-JP" sz="1000" u="none" strike="noStrike">
                          <a:effectLst/>
                        </a:rPr>
                        <a:t>31]</a:t>
                      </a:r>
                      <a:r>
                        <a:rPr lang="ja-JP" altLang="en-US" sz="1000" u="none" strike="noStrike">
                          <a:effectLst/>
                        </a:rPr>
                        <a:t>から選択</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1037535024"/>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郵便番号</a:t>
                      </a:r>
                      <a:r>
                        <a:rPr lang="en-US" altLang="ja-JP" sz="1000" u="none" strike="noStrike">
                          <a:effectLst/>
                        </a:rPr>
                        <a:t>(3</a:t>
                      </a:r>
                      <a:r>
                        <a:rPr lang="ja-JP" altLang="en-US" sz="1000" u="none" strike="noStrike">
                          <a:effectLst/>
                        </a:rPr>
                        <a:t>桁</a:t>
                      </a:r>
                      <a:r>
                        <a:rPr lang="en-US" altLang="ja-JP" sz="1000" u="none" strike="noStrike">
                          <a:effectLst/>
                        </a:rPr>
                        <a:t>-4</a:t>
                      </a:r>
                      <a:r>
                        <a:rPr lang="ja-JP" altLang="en-US" sz="1000" u="none" strike="noStrike">
                          <a:effectLst/>
                        </a:rPr>
                        <a:t>桁</a:t>
                      </a:r>
                      <a:r>
                        <a:rPr lang="en-US" altLang="ja-JP" sz="1000" u="none" strike="noStrike">
                          <a:effectLst/>
                        </a:rPr>
                        <a:t>)</a:t>
                      </a:r>
                      <a:r>
                        <a:rPr lang="ja-JP" altLang="en-US" sz="1000" u="none" strike="noStrike">
                          <a:effectLst/>
                        </a:rPr>
                        <a:t>入力テキストボックス</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郵便番号を入力</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2649554808"/>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住所入力テキストボックス</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住所を入力</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1230045220"/>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電話番号入力テキストボックス</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電話番号を入力</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3397686925"/>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次へボタン</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入力項目に不備がなければ利用者登録画面②へ遷移する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4258618382"/>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戻るボタン</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利用者ログイン画面へ遷移する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dirty="0">
                          <a:effectLst/>
                        </a:rPr>
                        <a:t>　</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4112400471"/>
                  </a:ext>
                </a:extLst>
              </a:tr>
            </a:tbl>
          </a:graphicData>
        </a:graphic>
      </p:graphicFrame>
    </p:spTree>
    <p:extLst>
      <p:ext uri="{BB962C8B-B14F-4D97-AF65-F5344CB8AC3E}">
        <p14:creationId xmlns:p14="http://schemas.microsoft.com/office/powerpoint/2010/main" val="3999381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75A656-5E17-45D1-B424-70BFFF3AD04B}"/>
              </a:ext>
            </a:extLst>
          </p:cNvPr>
          <p:cNvSpPr>
            <a:spLocks noGrp="1"/>
          </p:cNvSpPr>
          <p:nvPr>
            <p:ph type="title"/>
          </p:nvPr>
        </p:nvSpPr>
        <p:spPr/>
        <p:txBody>
          <a:bodyPr/>
          <a:lstStyle/>
          <a:p>
            <a:r>
              <a:rPr lang="ja-JP" altLang="en-US" dirty="0"/>
              <a:t>６</a:t>
            </a:r>
            <a:r>
              <a:rPr lang="en-US" altLang="ja-JP" dirty="0"/>
              <a:t>.</a:t>
            </a:r>
            <a:r>
              <a:rPr lang="ja-JP" altLang="en-US" dirty="0"/>
              <a:t>５</a:t>
            </a:r>
            <a:r>
              <a:rPr lang="en-US" altLang="ja-JP" dirty="0"/>
              <a:t>.</a:t>
            </a:r>
            <a:r>
              <a:rPr lang="ja-JP" altLang="en-US" dirty="0"/>
              <a:t>利用者画面機能概要⑤</a:t>
            </a:r>
            <a:endParaRPr kumimoji="1" lang="ja-JP" altLang="en-US" dirty="0"/>
          </a:p>
        </p:txBody>
      </p:sp>
      <p:graphicFrame>
        <p:nvGraphicFramePr>
          <p:cNvPr id="10" name="コンテンツ プレースホルダー 9">
            <a:extLst>
              <a:ext uri="{FF2B5EF4-FFF2-40B4-BE49-F238E27FC236}">
                <a16:creationId xmlns:a16="http://schemas.microsoft.com/office/drawing/2014/main" id="{183320D5-2AF4-4493-A35E-563E3BA848AD}"/>
              </a:ext>
            </a:extLst>
          </p:cNvPr>
          <p:cNvGraphicFramePr>
            <a:graphicFrameLocks noGrp="1"/>
          </p:cNvGraphicFramePr>
          <p:nvPr>
            <p:ph idx="1"/>
            <p:extLst>
              <p:ext uri="{D42A27DB-BD31-4B8C-83A1-F6EECF244321}">
                <p14:modId xmlns:p14="http://schemas.microsoft.com/office/powerpoint/2010/main" val="4273970203"/>
              </p:ext>
            </p:extLst>
          </p:nvPr>
        </p:nvGraphicFramePr>
        <p:xfrm>
          <a:off x="838200" y="1690688"/>
          <a:ext cx="10515600" cy="3955562"/>
        </p:xfrm>
        <a:graphic>
          <a:graphicData uri="http://schemas.openxmlformats.org/drawingml/2006/table">
            <a:tbl>
              <a:tblPr>
                <a:tableStyleId>{5C22544A-7EE6-4342-B048-85BDC9FD1C3A}</a:tableStyleId>
              </a:tblPr>
              <a:tblGrid>
                <a:gridCol w="1722895">
                  <a:extLst>
                    <a:ext uri="{9D8B030D-6E8A-4147-A177-3AD203B41FA5}">
                      <a16:colId xmlns:a16="http://schemas.microsoft.com/office/drawing/2014/main" val="1409203861"/>
                    </a:ext>
                  </a:extLst>
                </a:gridCol>
                <a:gridCol w="3410144">
                  <a:extLst>
                    <a:ext uri="{9D8B030D-6E8A-4147-A177-3AD203B41FA5}">
                      <a16:colId xmlns:a16="http://schemas.microsoft.com/office/drawing/2014/main" val="3717207616"/>
                    </a:ext>
                  </a:extLst>
                </a:gridCol>
                <a:gridCol w="5037982">
                  <a:extLst>
                    <a:ext uri="{9D8B030D-6E8A-4147-A177-3AD203B41FA5}">
                      <a16:colId xmlns:a16="http://schemas.microsoft.com/office/drawing/2014/main" val="3077426457"/>
                    </a:ext>
                  </a:extLst>
                </a:gridCol>
                <a:gridCol w="344579">
                  <a:extLst>
                    <a:ext uri="{9D8B030D-6E8A-4147-A177-3AD203B41FA5}">
                      <a16:colId xmlns:a16="http://schemas.microsoft.com/office/drawing/2014/main" val="938501417"/>
                    </a:ext>
                  </a:extLst>
                </a:gridCol>
              </a:tblGrid>
              <a:tr h="213877">
                <a:tc>
                  <a:txBody>
                    <a:bodyPr/>
                    <a:lstStyle/>
                    <a:p>
                      <a:pPr algn="l" fontAlgn="ctr"/>
                      <a:r>
                        <a:rPr lang="ja-JP" altLang="en-US" sz="1000" u="none" strike="noStrike" dirty="0">
                          <a:effectLst/>
                        </a:rPr>
                        <a:t>画面名</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solidFill>
                      <a:schemeClr val="bg2">
                        <a:lumMod val="90000"/>
                      </a:schemeClr>
                    </a:solidFill>
                  </a:tcPr>
                </a:tc>
                <a:tc>
                  <a:txBody>
                    <a:bodyPr/>
                    <a:lstStyle/>
                    <a:p>
                      <a:pPr algn="l" fontAlgn="ctr"/>
                      <a:r>
                        <a:rPr lang="ja-JP" altLang="en-US" sz="1000" u="none" strike="noStrike" dirty="0">
                          <a:effectLst/>
                        </a:rPr>
                        <a:t>項目</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solidFill>
                      <a:schemeClr val="bg2">
                        <a:lumMod val="90000"/>
                      </a:schemeClr>
                    </a:solidFill>
                  </a:tcPr>
                </a:tc>
                <a:tc>
                  <a:txBody>
                    <a:bodyPr/>
                    <a:lstStyle/>
                    <a:p>
                      <a:pPr algn="l" fontAlgn="ctr"/>
                      <a:r>
                        <a:rPr lang="ja-JP" altLang="en-US" sz="1000" u="none" strike="noStrike" dirty="0">
                          <a:effectLst/>
                        </a:rPr>
                        <a:t>概要</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solidFill>
                      <a:schemeClr val="bg2">
                        <a:lumMod val="90000"/>
                      </a:schemeClr>
                    </a:solidFill>
                  </a:tcPr>
                </a:tc>
                <a:tc>
                  <a:txBody>
                    <a:bodyPr/>
                    <a:lstStyle/>
                    <a:p>
                      <a:pPr algn="l" fontAlgn="ctr"/>
                      <a:r>
                        <a:rPr lang="ja-JP" altLang="en-US" sz="1000" u="none" strike="noStrike" dirty="0">
                          <a:effectLst/>
                        </a:rPr>
                        <a:t>備考</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solidFill>
                      <a:schemeClr val="bg2">
                        <a:lumMod val="90000"/>
                      </a:schemeClr>
                    </a:solidFill>
                  </a:tcPr>
                </a:tc>
                <a:extLst>
                  <a:ext uri="{0D108BD9-81ED-4DB2-BD59-A6C34878D82A}">
                    <a16:rowId xmlns:a16="http://schemas.microsoft.com/office/drawing/2014/main" val="3214849215"/>
                  </a:ext>
                </a:extLst>
              </a:tr>
              <a:tr h="213877">
                <a:tc>
                  <a:txBody>
                    <a:bodyPr/>
                    <a:lstStyle/>
                    <a:p>
                      <a:pPr algn="l" fontAlgn="ctr"/>
                      <a:r>
                        <a:rPr lang="zh-CN" altLang="en-US" sz="1000" u="none" strike="noStrike">
                          <a:effectLst/>
                        </a:rPr>
                        <a:t>利用者登録画面②</a:t>
                      </a:r>
                      <a:endParaRPr lang="zh-CN"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fontAlgn="ctr"/>
                      <a:r>
                        <a:rPr lang="ja-JP" altLang="en-US" sz="1000" u="none" strike="noStrike">
                          <a:effectLst/>
                        </a:rPr>
                        <a:t>職業選択セレクトボックス</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fontAlgn="ctr"/>
                      <a:r>
                        <a:rPr lang="ja-JP" altLang="en-US" sz="1000" u="none" strike="noStrike">
                          <a:effectLst/>
                        </a:rPr>
                        <a:t>職業を選択する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2749394872"/>
                  </a:ext>
                </a:extLst>
              </a:tr>
              <a:tr h="213877">
                <a:tc>
                  <a:txBody>
                    <a:bodyPr/>
                    <a:lstStyle/>
                    <a:p>
                      <a:pPr algn="l" fontAlgn="ctr"/>
                      <a:r>
                        <a:rPr lang="ja-JP" altLang="en-US" sz="1000" u="none" strike="noStrike" dirty="0">
                          <a:effectLst/>
                        </a:rPr>
                        <a:t>　</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fontAlgn="ctr"/>
                      <a:r>
                        <a:rPr lang="ja-JP" altLang="en-US" sz="1000" u="none" strike="noStrike">
                          <a:effectLst/>
                        </a:rPr>
                        <a:t>年収選択セレクトボックス</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fontAlgn="ctr"/>
                      <a:r>
                        <a:rPr lang="ja-JP" altLang="en-US" sz="1000" u="none" strike="noStrike">
                          <a:effectLst/>
                        </a:rPr>
                        <a:t>年収を選択する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3578184890"/>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次へボタン</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入力項目に不備がなければ利用者登録画面③へ遷移する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3831365301"/>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戻るボタン</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利用者登録画面①へ遷移する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1358707278"/>
                  </a:ext>
                </a:extLst>
              </a:tr>
              <a:tr h="213877">
                <a:tc>
                  <a:txBody>
                    <a:bodyPr/>
                    <a:lstStyle/>
                    <a:p>
                      <a:pPr algn="l" fontAlgn="ctr"/>
                      <a:r>
                        <a:rPr lang="zh-CN" altLang="en-US" sz="1000" u="none" strike="noStrike">
                          <a:effectLst/>
                        </a:rPr>
                        <a:t>利用者登録画面③</a:t>
                      </a:r>
                      <a:endParaRPr lang="zh-CN"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ドラッグ＆ドロップ</a:t>
                      </a:r>
                      <a:r>
                        <a:rPr lang="en-US" altLang="ja-JP" sz="1000" u="none" strike="noStrike">
                          <a:effectLst/>
                        </a:rPr>
                        <a:t>(</a:t>
                      </a:r>
                      <a:r>
                        <a:rPr lang="ja-JP" altLang="en-US" sz="1000" u="none" strike="noStrike">
                          <a:effectLst/>
                        </a:rPr>
                        <a:t>個人番号確認書類</a:t>
                      </a:r>
                      <a:r>
                        <a:rPr lang="en-US" altLang="ja-JP" sz="1000" u="none" strike="noStrike">
                          <a:effectLst/>
                        </a:rPr>
                        <a:t>)</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枠内に画像ファイルをドラッグ＆ドロップでアップロードする。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3560155570"/>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ファイルを選択</a:t>
                      </a:r>
                      <a:r>
                        <a:rPr lang="en-US" altLang="ja-JP" sz="1000" u="none" strike="noStrike">
                          <a:effectLst/>
                        </a:rPr>
                        <a:t>(</a:t>
                      </a:r>
                      <a:r>
                        <a:rPr lang="ja-JP" altLang="en-US" sz="1000" u="none" strike="noStrike">
                          <a:effectLst/>
                        </a:rPr>
                        <a:t>個人番号確認書類</a:t>
                      </a:r>
                      <a:r>
                        <a:rPr lang="en-US" altLang="ja-JP" sz="1000" u="none" strike="noStrike">
                          <a:effectLst/>
                        </a:rPr>
                        <a:t>)</a:t>
                      </a:r>
                      <a:r>
                        <a:rPr lang="ja-JP" altLang="en-US" sz="1000" u="none" strike="noStrike">
                          <a:effectLst/>
                        </a:rPr>
                        <a:t>ボタン</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デバイス内の画像ファイルを選択してアップロード対象とする。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831004932"/>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カメラを起動</a:t>
                      </a:r>
                      <a:r>
                        <a:rPr lang="en-US" altLang="ja-JP" sz="1000" u="none" strike="noStrike">
                          <a:effectLst/>
                        </a:rPr>
                        <a:t>(</a:t>
                      </a:r>
                      <a:r>
                        <a:rPr lang="ja-JP" altLang="en-US" sz="1000" u="none" strike="noStrike">
                          <a:effectLst/>
                        </a:rPr>
                        <a:t>個人番号確認書類</a:t>
                      </a:r>
                      <a:r>
                        <a:rPr lang="en-US" altLang="ja-JP" sz="1000" u="none" strike="noStrike">
                          <a:effectLst/>
                        </a:rPr>
                        <a:t>)</a:t>
                      </a:r>
                      <a:r>
                        <a:rPr lang="ja-JP" altLang="en-US" sz="1000" u="none" strike="noStrike">
                          <a:effectLst/>
                        </a:rPr>
                        <a:t>ボタン</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デバイスのカメラを起動して撮影した画像ファイルをアップロード対象とする。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3112951719"/>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アップロード画像ファイル名</a:t>
                      </a:r>
                      <a:r>
                        <a:rPr lang="en-US" altLang="ja-JP" sz="1000" u="none" strike="noStrike">
                          <a:effectLst/>
                        </a:rPr>
                        <a:t>(</a:t>
                      </a:r>
                      <a:r>
                        <a:rPr lang="ja-JP" altLang="en-US" sz="1000" u="none" strike="noStrike">
                          <a:effectLst/>
                        </a:rPr>
                        <a:t>個人番号確認書類</a:t>
                      </a:r>
                      <a:r>
                        <a:rPr lang="en-US" altLang="ja-JP" sz="1000" u="none" strike="noStrike">
                          <a:effectLst/>
                        </a:rPr>
                        <a:t>)</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紐づくアップロードされた画像のファイル名を出力</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1217838068"/>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取り消し</a:t>
                      </a:r>
                      <a:r>
                        <a:rPr lang="en-US" altLang="ja-JP" sz="1000" u="none" strike="noStrike">
                          <a:effectLst/>
                        </a:rPr>
                        <a:t>(</a:t>
                      </a:r>
                      <a:r>
                        <a:rPr lang="ja-JP" altLang="en-US" sz="1000" u="none" strike="noStrike">
                          <a:effectLst/>
                        </a:rPr>
                        <a:t>個人番号確認書類</a:t>
                      </a:r>
                      <a:r>
                        <a:rPr lang="en-US" altLang="ja-JP" sz="1000" u="none" strike="noStrike">
                          <a:effectLst/>
                        </a:rPr>
                        <a:t>)</a:t>
                      </a:r>
                      <a:r>
                        <a:rPr lang="ja-JP" altLang="en-US" sz="1000" u="none" strike="noStrike">
                          <a:effectLst/>
                        </a:rPr>
                        <a:t>ボタン</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選択された画像ファイルをアップロード対象から取り消す。</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3973756108"/>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ドラッグ＆ドロップ</a:t>
                      </a:r>
                      <a:r>
                        <a:rPr lang="en-US" altLang="ja-JP" sz="1000" u="none" strike="noStrike">
                          <a:effectLst/>
                        </a:rPr>
                        <a:t>(</a:t>
                      </a:r>
                      <a:r>
                        <a:rPr lang="ja-JP" altLang="en-US" sz="1000" u="none" strike="noStrike">
                          <a:effectLst/>
                        </a:rPr>
                        <a:t>身元確認書類</a:t>
                      </a:r>
                      <a:r>
                        <a:rPr lang="en-US" altLang="ja-JP" sz="1000" u="none" strike="noStrike">
                          <a:effectLst/>
                        </a:rPr>
                        <a:t>)</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枠内に画像ファイルをドラッグ＆ドロップでアップロードする。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2432373378"/>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ファイルを選択</a:t>
                      </a:r>
                      <a:r>
                        <a:rPr lang="en-US" altLang="ja-JP" sz="1000" u="none" strike="noStrike">
                          <a:effectLst/>
                        </a:rPr>
                        <a:t>(</a:t>
                      </a:r>
                      <a:r>
                        <a:rPr lang="ja-JP" altLang="en-US" sz="1000" u="none" strike="noStrike">
                          <a:effectLst/>
                        </a:rPr>
                        <a:t>身元確認書類</a:t>
                      </a:r>
                      <a:r>
                        <a:rPr lang="en-US" altLang="ja-JP" sz="1000" u="none" strike="noStrike">
                          <a:effectLst/>
                        </a:rPr>
                        <a:t>)</a:t>
                      </a:r>
                      <a:r>
                        <a:rPr lang="ja-JP" altLang="en-US" sz="1000" u="none" strike="noStrike">
                          <a:effectLst/>
                        </a:rPr>
                        <a:t>ボタン</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デバイス内の画像ファイルを選択してアップロード対象とする。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1705695739"/>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カメラを起動</a:t>
                      </a:r>
                      <a:r>
                        <a:rPr lang="en-US" altLang="ja-JP" sz="1000" u="none" strike="noStrike">
                          <a:effectLst/>
                        </a:rPr>
                        <a:t>(</a:t>
                      </a:r>
                      <a:r>
                        <a:rPr lang="ja-JP" altLang="en-US" sz="1000" u="none" strike="noStrike">
                          <a:effectLst/>
                        </a:rPr>
                        <a:t>身元確認書類</a:t>
                      </a:r>
                      <a:r>
                        <a:rPr lang="en-US" altLang="ja-JP" sz="1000" u="none" strike="noStrike">
                          <a:effectLst/>
                        </a:rPr>
                        <a:t>)</a:t>
                      </a:r>
                      <a:r>
                        <a:rPr lang="ja-JP" altLang="en-US" sz="1000" u="none" strike="noStrike">
                          <a:effectLst/>
                        </a:rPr>
                        <a:t>ボタン</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デバイスのカメラを起動して撮影した画像ファイルをアップロード対象とする。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1251093256"/>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アップロード画像ファイル名</a:t>
                      </a:r>
                      <a:r>
                        <a:rPr lang="en-US" altLang="ja-JP" sz="1000" u="none" strike="noStrike">
                          <a:effectLst/>
                        </a:rPr>
                        <a:t>(</a:t>
                      </a:r>
                      <a:r>
                        <a:rPr lang="ja-JP" altLang="en-US" sz="1000" u="none" strike="noStrike">
                          <a:effectLst/>
                        </a:rPr>
                        <a:t>身元確認書類</a:t>
                      </a:r>
                      <a:r>
                        <a:rPr lang="en-US" altLang="ja-JP" sz="1000" u="none" strike="noStrike">
                          <a:effectLst/>
                        </a:rPr>
                        <a:t>)</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紐づくアップロードされた画像のファイル名を出力</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3282283268"/>
                  </a:ext>
                </a:extLst>
              </a:tr>
              <a:tr h="319653">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取り消し</a:t>
                      </a:r>
                      <a:r>
                        <a:rPr lang="en-US" altLang="ja-JP" sz="1000" u="none" strike="noStrike">
                          <a:effectLst/>
                        </a:rPr>
                        <a:t>(</a:t>
                      </a:r>
                      <a:r>
                        <a:rPr lang="ja-JP" altLang="en-US" sz="1000" u="none" strike="noStrike">
                          <a:effectLst/>
                        </a:rPr>
                        <a:t>身元確認書類</a:t>
                      </a:r>
                      <a:r>
                        <a:rPr lang="en-US" altLang="ja-JP" sz="1000" u="none" strike="noStrike">
                          <a:effectLst/>
                        </a:rPr>
                        <a:t>)</a:t>
                      </a:r>
                      <a:r>
                        <a:rPr lang="ja-JP" altLang="en-US" sz="1000" u="none" strike="noStrike">
                          <a:effectLst/>
                        </a:rPr>
                        <a:t>ボタン</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選択された画像ファイルをアップロード対象から取り消す。</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1843454328"/>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en-US" altLang="ja-JP" sz="1000" u="none" strike="noStrike">
                          <a:effectLst/>
                        </a:rPr>
                        <a:t>※</a:t>
                      </a:r>
                      <a:r>
                        <a:rPr lang="ja-JP" altLang="en-US" sz="1000" u="none" strike="noStrike">
                          <a:effectLst/>
                        </a:rPr>
                        <a:t>必要書類はこちらリンク</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必要書類確認画面へ遷移する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3297261773"/>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次へボタン</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入力項目に不備がなければ利用者登録確認画面①へ遷移する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601239155"/>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戻るボタン</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利用者登録画面②へ遷移する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dirty="0">
                          <a:effectLst/>
                        </a:rPr>
                        <a:t>　</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956073929"/>
                  </a:ext>
                </a:extLst>
              </a:tr>
            </a:tbl>
          </a:graphicData>
        </a:graphic>
      </p:graphicFrame>
      <p:sp>
        <p:nvSpPr>
          <p:cNvPr id="12" name="吹き出し: 四角形 11">
            <a:extLst>
              <a:ext uri="{FF2B5EF4-FFF2-40B4-BE49-F238E27FC236}">
                <a16:creationId xmlns:a16="http://schemas.microsoft.com/office/drawing/2014/main" id="{A51C1EF2-8634-418B-B550-1F2262FCCE81}"/>
              </a:ext>
            </a:extLst>
          </p:cNvPr>
          <p:cNvSpPr/>
          <p:nvPr/>
        </p:nvSpPr>
        <p:spPr>
          <a:xfrm>
            <a:off x="1337187" y="5751870"/>
            <a:ext cx="7108722" cy="648929"/>
          </a:xfrm>
          <a:prstGeom prst="wedgeRectCallout">
            <a:avLst>
              <a:gd name="adj1" fmla="val -51777"/>
              <a:gd name="adj2" fmla="val -38661"/>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kumimoji="0" lang="ja-JP"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アップロードされた画像の</a:t>
            </a:r>
            <a:r>
              <a:rPr kumimoji="0" lang="en-US" altLang="ja-JP"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OCR</a:t>
            </a:r>
            <a:r>
              <a:rPr kumimoji="0" lang="ja-JP"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と入力された個人情報が一致するか確認するために文字認識の外部</a:t>
            </a:r>
            <a:r>
              <a:rPr kumimoji="0" lang="en-US" altLang="ja-JP"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API</a:t>
            </a:r>
            <a:r>
              <a:rPr kumimoji="0" lang="ja-JP"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を利用</a:t>
            </a:r>
            <a:endParaRPr kumimoji="0" lang="en-US" altLang="ja-JP"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algn="l"/>
            <a:r>
              <a:rPr kumimoji="0" lang="ja-JP" altLang="ja-JP"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OCR</a:t>
            </a:r>
            <a:r>
              <a:rPr kumimoji="0" lang="ja-JP"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サービス</a:t>
            </a:r>
            <a:r>
              <a:rPr kumimoji="0" lang="en-US" altLang="ja-JP"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API</a:t>
            </a:r>
            <a:r>
              <a:rPr kumimoji="0" lang="ja-JP"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r>
              <a:rPr kumimoji="0" lang="ja-JP" altLang="ja-JP"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Google Cloud Vision AI(従量課金</a:t>
            </a:r>
            <a:r>
              <a:rPr kumimoji="0" lang="ja-JP"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制</a:t>
            </a:r>
            <a:r>
              <a:rPr kumimoji="0" lang="ja-JP" altLang="ja-JP"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r>
              <a:rPr kumimoji="0" lang="ja-JP"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ja-JP" altLang="ja-JP" sz="10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2"/>
              </a:rPr>
              <a:t>https://cloud.google.com/vision/pricing?hl=ja</a:t>
            </a:r>
            <a:endParaRPr kumimoji="0" lang="ja-JP" altLang="ja-JP" sz="1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015386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6FB08E-B7E9-4808-88D5-54FA6C67AB6A}"/>
              </a:ext>
            </a:extLst>
          </p:cNvPr>
          <p:cNvSpPr>
            <a:spLocks noGrp="1"/>
          </p:cNvSpPr>
          <p:nvPr>
            <p:ph type="title"/>
          </p:nvPr>
        </p:nvSpPr>
        <p:spPr/>
        <p:txBody>
          <a:bodyPr/>
          <a:lstStyle/>
          <a:p>
            <a:r>
              <a:rPr lang="ja-JP" altLang="en-US" dirty="0"/>
              <a:t>６</a:t>
            </a:r>
            <a:r>
              <a:rPr lang="en-US" altLang="ja-JP" dirty="0"/>
              <a:t>.</a:t>
            </a:r>
            <a:r>
              <a:rPr lang="ja-JP" altLang="en-US" dirty="0"/>
              <a:t>６</a:t>
            </a:r>
            <a:r>
              <a:rPr lang="en-US" altLang="ja-JP" dirty="0"/>
              <a:t>.</a:t>
            </a:r>
            <a:r>
              <a:rPr lang="ja-JP" altLang="en-US" dirty="0"/>
              <a:t>利用者画面機能概要⑥</a:t>
            </a:r>
            <a:endParaRPr kumimoji="1" lang="ja-JP" altLang="en-US" dirty="0"/>
          </a:p>
        </p:txBody>
      </p:sp>
      <p:graphicFrame>
        <p:nvGraphicFramePr>
          <p:cNvPr id="7" name="コンテンツ プレースホルダー 6">
            <a:extLst>
              <a:ext uri="{FF2B5EF4-FFF2-40B4-BE49-F238E27FC236}">
                <a16:creationId xmlns:a16="http://schemas.microsoft.com/office/drawing/2014/main" id="{D0FBB387-D64D-420D-9772-A3FF45CFD5CF}"/>
              </a:ext>
            </a:extLst>
          </p:cNvPr>
          <p:cNvGraphicFramePr>
            <a:graphicFrameLocks noGrp="1"/>
          </p:cNvGraphicFramePr>
          <p:nvPr>
            <p:ph idx="1"/>
            <p:extLst>
              <p:ext uri="{D42A27DB-BD31-4B8C-83A1-F6EECF244321}">
                <p14:modId xmlns:p14="http://schemas.microsoft.com/office/powerpoint/2010/main" val="3163078962"/>
              </p:ext>
            </p:extLst>
          </p:nvPr>
        </p:nvGraphicFramePr>
        <p:xfrm>
          <a:off x="838200" y="1690688"/>
          <a:ext cx="10515600" cy="3208155"/>
        </p:xfrm>
        <a:graphic>
          <a:graphicData uri="http://schemas.openxmlformats.org/drawingml/2006/table">
            <a:tbl>
              <a:tblPr>
                <a:tableStyleId>{5C22544A-7EE6-4342-B048-85BDC9FD1C3A}</a:tableStyleId>
              </a:tblPr>
              <a:tblGrid>
                <a:gridCol w="1722895">
                  <a:extLst>
                    <a:ext uri="{9D8B030D-6E8A-4147-A177-3AD203B41FA5}">
                      <a16:colId xmlns:a16="http://schemas.microsoft.com/office/drawing/2014/main" val="3513139100"/>
                    </a:ext>
                  </a:extLst>
                </a:gridCol>
                <a:gridCol w="3410144">
                  <a:extLst>
                    <a:ext uri="{9D8B030D-6E8A-4147-A177-3AD203B41FA5}">
                      <a16:colId xmlns:a16="http://schemas.microsoft.com/office/drawing/2014/main" val="2256603257"/>
                    </a:ext>
                  </a:extLst>
                </a:gridCol>
                <a:gridCol w="5037982">
                  <a:extLst>
                    <a:ext uri="{9D8B030D-6E8A-4147-A177-3AD203B41FA5}">
                      <a16:colId xmlns:a16="http://schemas.microsoft.com/office/drawing/2014/main" val="736340129"/>
                    </a:ext>
                  </a:extLst>
                </a:gridCol>
                <a:gridCol w="344579">
                  <a:extLst>
                    <a:ext uri="{9D8B030D-6E8A-4147-A177-3AD203B41FA5}">
                      <a16:colId xmlns:a16="http://schemas.microsoft.com/office/drawing/2014/main" val="3433168017"/>
                    </a:ext>
                  </a:extLst>
                </a:gridCol>
              </a:tblGrid>
              <a:tr h="213877">
                <a:tc>
                  <a:txBody>
                    <a:bodyPr/>
                    <a:lstStyle/>
                    <a:p>
                      <a:pPr algn="l" fontAlgn="ctr"/>
                      <a:r>
                        <a:rPr lang="ja-JP" altLang="en-US" sz="1000" u="none" strike="noStrike" dirty="0">
                          <a:solidFill>
                            <a:schemeClr val="tx1"/>
                          </a:solidFill>
                          <a:effectLst/>
                        </a:rPr>
                        <a:t>画面名</a:t>
                      </a:r>
                      <a:endParaRPr lang="ja-JP" altLang="en-US" sz="1000" b="0" i="0" u="none" strike="noStrike" dirty="0">
                        <a:solidFill>
                          <a:schemeClr val="tx1"/>
                        </a:solidFill>
                        <a:effectLst/>
                        <a:latin typeface="游ゴシック" panose="020B0400000000000000" pitchFamily="50" charset="-128"/>
                        <a:ea typeface="游ゴシック" panose="020B0400000000000000" pitchFamily="50" charset="-128"/>
                      </a:endParaRPr>
                    </a:p>
                  </a:txBody>
                  <a:tcPr marL="5941" marR="5941" marT="5941" marB="0" anchor="ctr">
                    <a:solidFill>
                      <a:schemeClr val="bg2">
                        <a:lumMod val="90000"/>
                      </a:schemeClr>
                    </a:solidFill>
                  </a:tcPr>
                </a:tc>
                <a:tc>
                  <a:txBody>
                    <a:bodyPr/>
                    <a:lstStyle/>
                    <a:p>
                      <a:pPr algn="l" fontAlgn="ctr"/>
                      <a:r>
                        <a:rPr lang="ja-JP" altLang="en-US" sz="1000" u="none" strike="noStrike" dirty="0">
                          <a:solidFill>
                            <a:schemeClr val="tx1"/>
                          </a:solidFill>
                          <a:effectLst/>
                        </a:rPr>
                        <a:t>項目</a:t>
                      </a:r>
                      <a:endParaRPr lang="ja-JP" altLang="en-US" sz="1000" b="0" i="0" u="none" strike="noStrike" dirty="0">
                        <a:solidFill>
                          <a:schemeClr val="tx1"/>
                        </a:solidFill>
                        <a:effectLst/>
                        <a:latin typeface="游ゴシック" panose="020B0400000000000000" pitchFamily="50" charset="-128"/>
                        <a:ea typeface="游ゴシック" panose="020B0400000000000000" pitchFamily="50" charset="-128"/>
                      </a:endParaRPr>
                    </a:p>
                  </a:txBody>
                  <a:tcPr marL="5941" marR="5941" marT="5941" marB="0" anchor="ctr">
                    <a:solidFill>
                      <a:schemeClr val="bg2">
                        <a:lumMod val="90000"/>
                      </a:schemeClr>
                    </a:solidFill>
                  </a:tcPr>
                </a:tc>
                <a:tc>
                  <a:txBody>
                    <a:bodyPr/>
                    <a:lstStyle/>
                    <a:p>
                      <a:pPr algn="l" fontAlgn="ctr"/>
                      <a:r>
                        <a:rPr lang="ja-JP" altLang="en-US" sz="1000" u="none" strike="noStrike" dirty="0">
                          <a:solidFill>
                            <a:schemeClr val="tx1"/>
                          </a:solidFill>
                          <a:effectLst/>
                        </a:rPr>
                        <a:t>概要</a:t>
                      </a:r>
                      <a:endParaRPr lang="ja-JP" altLang="en-US" sz="1000" b="0" i="0" u="none" strike="noStrike" dirty="0">
                        <a:solidFill>
                          <a:schemeClr val="tx1"/>
                        </a:solidFill>
                        <a:effectLst/>
                        <a:latin typeface="游ゴシック" panose="020B0400000000000000" pitchFamily="50" charset="-128"/>
                        <a:ea typeface="游ゴシック" panose="020B0400000000000000" pitchFamily="50" charset="-128"/>
                      </a:endParaRPr>
                    </a:p>
                  </a:txBody>
                  <a:tcPr marL="5941" marR="5941" marT="5941" marB="0" anchor="ctr">
                    <a:solidFill>
                      <a:schemeClr val="bg2">
                        <a:lumMod val="90000"/>
                      </a:schemeClr>
                    </a:solidFill>
                  </a:tcPr>
                </a:tc>
                <a:tc>
                  <a:txBody>
                    <a:bodyPr/>
                    <a:lstStyle/>
                    <a:p>
                      <a:pPr algn="l" fontAlgn="ctr"/>
                      <a:r>
                        <a:rPr lang="ja-JP" altLang="en-US" sz="1000" u="none" strike="noStrike" dirty="0">
                          <a:solidFill>
                            <a:schemeClr val="tx1"/>
                          </a:solidFill>
                          <a:effectLst/>
                        </a:rPr>
                        <a:t>備考</a:t>
                      </a:r>
                      <a:endParaRPr lang="ja-JP" altLang="en-US" sz="1000" b="0" i="0" u="none" strike="noStrike" dirty="0">
                        <a:solidFill>
                          <a:schemeClr val="tx1"/>
                        </a:solidFill>
                        <a:effectLst/>
                        <a:latin typeface="游ゴシック" panose="020B0400000000000000" pitchFamily="50" charset="-128"/>
                        <a:ea typeface="游ゴシック" panose="020B0400000000000000" pitchFamily="50" charset="-128"/>
                      </a:endParaRPr>
                    </a:p>
                  </a:txBody>
                  <a:tcPr marL="5941" marR="5941" marT="5941" marB="0" anchor="ctr">
                    <a:solidFill>
                      <a:schemeClr val="bg2">
                        <a:lumMod val="90000"/>
                      </a:schemeClr>
                    </a:solidFill>
                  </a:tcPr>
                </a:tc>
                <a:extLst>
                  <a:ext uri="{0D108BD9-81ED-4DB2-BD59-A6C34878D82A}">
                    <a16:rowId xmlns:a16="http://schemas.microsoft.com/office/drawing/2014/main" val="705085853"/>
                  </a:ext>
                </a:extLst>
              </a:tr>
              <a:tr h="213877">
                <a:tc>
                  <a:txBody>
                    <a:bodyPr/>
                    <a:lstStyle/>
                    <a:p>
                      <a:pPr algn="l" fontAlgn="ctr"/>
                      <a:r>
                        <a:rPr lang="zh-TW" altLang="en-US" sz="1000" u="none" strike="noStrike" dirty="0">
                          <a:effectLst/>
                        </a:rPr>
                        <a:t>利用者登録確認画面①</a:t>
                      </a:r>
                      <a:endParaRPr lang="zh-TW"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dirty="0">
                          <a:effectLst/>
                        </a:rPr>
                        <a:t>名前表示</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dirty="0">
                          <a:effectLst/>
                        </a:rPr>
                        <a:t>利用者登録画面で入力された名前表示</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283060523"/>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ヨミガナ表示</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利用者登録画面で入力されたヨミガナ表示</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2655460922"/>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メールアドレス表示</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利用者登録画面で入力されたメールアドレス表示</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3678072988"/>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パスワード表示</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利用者登録画面で入力されたパスワード表示</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1819607457"/>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性別表示</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利用者登録画面で入力された性別表示</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245920434"/>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生年月日表示</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利用者登録画面で入力された生年月日表示</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3754330517"/>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郵便番号表示</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利用者登録画面で入力された郵便番号表示</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253397774"/>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住所表示</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利用者登録画面で入力された住所表示</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1342926686"/>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次へ</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登録情報確認画面②へ遷移する。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4056196680"/>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やり直す</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利用者登録画面①へ遷移する。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2370857095"/>
                  </a:ext>
                </a:extLst>
              </a:tr>
              <a:tr h="213877">
                <a:tc>
                  <a:txBody>
                    <a:bodyPr/>
                    <a:lstStyle/>
                    <a:p>
                      <a:pPr algn="l" fontAlgn="ctr"/>
                      <a:r>
                        <a:rPr lang="zh-TW" altLang="en-US" sz="1000" u="none" strike="noStrike">
                          <a:effectLst/>
                        </a:rPr>
                        <a:t>利用者登録確認画面②</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fontAlgn="ctr"/>
                      <a:r>
                        <a:rPr lang="ja-JP" altLang="en-US" sz="1000" u="none" strike="noStrike">
                          <a:effectLst/>
                        </a:rPr>
                        <a:t>職業表示</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fontAlgn="ctr"/>
                      <a:r>
                        <a:rPr lang="ja-JP" altLang="en-US" sz="1000" u="none" strike="noStrike">
                          <a:effectLst/>
                        </a:rPr>
                        <a:t>選択された職業を表示する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4125636683"/>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fontAlgn="ctr"/>
                      <a:r>
                        <a:rPr lang="ja-JP" altLang="en-US" sz="1000" u="none" strike="noStrike">
                          <a:effectLst/>
                        </a:rPr>
                        <a:t>年収表示</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fontAlgn="ctr"/>
                      <a:r>
                        <a:rPr lang="ja-JP" altLang="en-US" sz="1000" u="none" strike="noStrike">
                          <a:effectLst/>
                        </a:rPr>
                        <a:t>選択された年収を表示する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3758609165"/>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次へボタン</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入力項目に不備がなければ利用者登録情報確認画面③へ遷移する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3057409144"/>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戻るボタン</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利用者登録情報確認画面①へ遷移する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dirty="0">
                          <a:effectLst/>
                        </a:rPr>
                        <a:t>　</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2105934810"/>
                  </a:ext>
                </a:extLst>
              </a:tr>
            </a:tbl>
          </a:graphicData>
        </a:graphic>
      </p:graphicFrame>
    </p:spTree>
    <p:extLst>
      <p:ext uri="{BB962C8B-B14F-4D97-AF65-F5344CB8AC3E}">
        <p14:creationId xmlns:p14="http://schemas.microsoft.com/office/powerpoint/2010/main" val="4037826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6FB08E-B7E9-4808-88D5-54FA6C67AB6A}"/>
              </a:ext>
            </a:extLst>
          </p:cNvPr>
          <p:cNvSpPr>
            <a:spLocks noGrp="1"/>
          </p:cNvSpPr>
          <p:nvPr>
            <p:ph type="title"/>
          </p:nvPr>
        </p:nvSpPr>
        <p:spPr/>
        <p:txBody>
          <a:bodyPr/>
          <a:lstStyle/>
          <a:p>
            <a:r>
              <a:rPr lang="ja-JP" altLang="en-US" dirty="0"/>
              <a:t>６</a:t>
            </a:r>
            <a:r>
              <a:rPr lang="en-US" altLang="ja-JP" dirty="0"/>
              <a:t>.</a:t>
            </a:r>
            <a:r>
              <a:rPr lang="ja-JP" altLang="en-US" dirty="0"/>
              <a:t>７</a:t>
            </a:r>
            <a:r>
              <a:rPr lang="en-US" altLang="ja-JP" dirty="0"/>
              <a:t>.</a:t>
            </a:r>
            <a:r>
              <a:rPr lang="ja-JP" altLang="en-US" dirty="0"/>
              <a:t>利用者画面機能概要⑦</a:t>
            </a:r>
            <a:endParaRPr kumimoji="1" lang="ja-JP" altLang="en-US" dirty="0"/>
          </a:p>
        </p:txBody>
      </p:sp>
      <p:graphicFrame>
        <p:nvGraphicFramePr>
          <p:cNvPr id="12" name="コンテンツ プレースホルダー 11">
            <a:extLst>
              <a:ext uri="{FF2B5EF4-FFF2-40B4-BE49-F238E27FC236}">
                <a16:creationId xmlns:a16="http://schemas.microsoft.com/office/drawing/2014/main" id="{1C484194-93B7-43DE-9B1D-48C854F76770}"/>
              </a:ext>
            </a:extLst>
          </p:cNvPr>
          <p:cNvGraphicFramePr>
            <a:graphicFrameLocks noGrp="1"/>
          </p:cNvGraphicFramePr>
          <p:nvPr>
            <p:ph idx="1"/>
            <p:extLst>
              <p:ext uri="{D42A27DB-BD31-4B8C-83A1-F6EECF244321}">
                <p14:modId xmlns:p14="http://schemas.microsoft.com/office/powerpoint/2010/main" val="2236557517"/>
              </p:ext>
            </p:extLst>
          </p:nvPr>
        </p:nvGraphicFramePr>
        <p:xfrm>
          <a:off x="838200" y="1690688"/>
          <a:ext cx="10515600" cy="4277540"/>
        </p:xfrm>
        <a:graphic>
          <a:graphicData uri="http://schemas.openxmlformats.org/drawingml/2006/table">
            <a:tbl>
              <a:tblPr>
                <a:tableStyleId>{5C22544A-7EE6-4342-B048-85BDC9FD1C3A}</a:tableStyleId>
              </a:tblPr>
              <a:tblGrid>
                <a:gridCol w="1722895">
                  <a:extLst>
                    <a:ext uri="{9D8B030D-6E8A-4147-A177-3AD203B41FA5}">
                      <a16:colId xmlns:a16="http://schemas.microsoft.com/office/drawing/2014/main" val="1751080563"/>
                    </a:ext>
                  </a:extLst>
                </a:gridCol>
                <a:gridCol w="3410144">
                  <a:extLst>
                    <a:ext uri="{9D8B030D-6E8A-4147-A177-3AD203B41FA5}">
                      <a16:colId xmlns:a16="http://schemas.microsoft.com/office/drawing/2014/main" val="2490288941"/>
                    </a:ext>
                  </a:extLst>
                </a:gridCol>
                <a:gridCol w="5037982">
                  <a:extLst>
                    <a:ext uri="{9D8B030D-6E8A-4147-A177-3AD203B41FA5}">
                      <a16:colId xmlns:a16="http://schemas.microsoft.com/office/drawing/2014/main" val="504528044"/>
                    </a:ext>
                  </a:extLst>
                </a:gridCol>
                <a:gridCol w="344579">
                  <a:extLst>
                    <a:ext uri="{9D8B030D-6E8A-4147-A177-3AD203B41FA5}">
                      <a16:colId xmlns:a16="http://schemas.microsoft.com/office/drawing/2014/main" val="4287291459"/>
                    </a:ext>
                  </a:extLst>
                </a:gridCol>
              </a:tblGrid>
              <a:tr h="213877">
                <a:tc>
                  <a:txBody>
                    <a:bodyPr/>
                    <a:lstStyle/>
                    <a:p>
                      <a:pPr algn="l" fontAlgn="ctr"/>
                      <a:r>
                        <a:rPr lang="ja-JP" altLang="en-US" sz="1000" u="none" strike="noStrike" dirty="0">
                          <a:effectLst/>
                        </a:rPr>
                        <a:t>画面名</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solidFill>
                      <a:schemeClr val="bg2">
                        <a:lumMod val="90000"/>
                      </a:schemeClr>
                    </a:solidFill>
                  </a:tcPr>
                </a:tc>
                <a:tc>
                  <a:txBody>
                    <a:bodyPr/>
                    <a:lstStyle/>
                    <a:p>
                      <a:pPr algn="l" fontAlgn="ctr"/>
                      <a:r>
                        <a:rPr lang="ja-JP" altLang="en-US" sz="1000" u="none" strike="noStrike" dirty="0">
                          <a:effectLst/>
                        </a:rPr>
                        <a:t>項目</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solidFill>
                      <a:schemeClr val="bg2">
                        <a:lumMod val="90000"/>
                      </a:schemeClr>
                    </a:solidFill>
                  </a:tcPr>
                </a:tc>
                <a:tc>
                  <a:txBody>
                    <a:bodyPr/>
                    <a:lstStyle/>
                    <a:p>
                      <a:pPr algn="l" fontAlgn="ctr"/>
                      <a:r>
                        <a:rPr lang="ja-JP" altLang="en-US" sz="1000" u="none" strike="noStrike" dirty="0">
                          <a:effectLst/>
                        </a:rPr>
                        <a:t>概要</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solidFill>
                      <a:schemeClr val="bg2">
                        <a:lumMod val="90000"/>
                      </a:schemeClr>
                    </a:solidFill>
                  </a:tcPr>
                </a:tc>
                <a:tc>
                  <a:txBody>
                    <a:bodyPr/>
                    <a:lstStyle/>
                    <a:p>
                      <a:pPr algn="l" fontAlgn="ctr"/>
                      <a:r>
                        <a:rPr lang="ja-JP" altLang="en-US" sz="1000" u="none" strike="noStrike" dirty="0">
                          <a:effectLst/>
                        </a:rPr>
                        <a:t>備考</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solidFill>
                      <a:schemeClr val="bg2">
                        <a:lumMod val="90000"/>
                      </a:schemeClr>
                    </a:solidFill>
                  </a:tcPr>
                </a:tc>
                <a:extLst>
                  <a:ext uri="{0D108BD9-81ED-4DB2-BD59-A6C34878D82A}">
                    <a16:rowId xmlns:a16="http://schemas.microsoft.com/office/drawing/2014/main" val="255759343"/>
                  </a:ext>
                </a:extLst>
              </a:tr>
              <a:tr h="213877">
                <a:tc>
                  <a:txBody>
                    <a:bodyPr/>
                    <a:lstStyle/>
                    <a:p>
                      <a:pPr algn="l" fontAlgn="ctr"/>
                      <a:r>
                        <a:rPr lang="zh-TW" altLang="en-US" sz="1000" u="none" strike="noStrike">
                          <a:effectLst/>
                        </a:rPr>
                        <a:t>利用者登録確認画面③</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申告特例申請書</a:t>
                      </a:r>
                      <a:r>
                        <a:rPr lang="en-US" altLang="ja-JP" sz="1000" u="none" strike="noStrike">
                          <a:effectLst/>
                        </a:rPr>
                        <a:t>(</a:t>
                      </a:r>
                      <a:r>
                        <a:rPr lang="ja-JP" altLang="en-US" sz="1000" u="none" strike="noStrike">
                          <a:effectLst/>
                        </a:rPr>
                        <a:t>ファイル名</a:t>
                      </a:r>
                      <a:r>
                        <a:rPr lang="en-US" altLang="ja-JP" sz="1000" u="none" strike="noStrike">
                          <a:effectLst/>
                        </a:rPr>
                        <a:t>)</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アップロードされた申告特例申請書のファイル名を表示する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586611255"/>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zh-TW" altLang="en-US" sz="1000" u="none" strike="noStrike">
                          <a:effectLst/>
                        </a:rPr>
                        <a:t>申告特例申請書</a:t>
                      </a:r>
                      <a:r>
                        <a:rPr lang="en-US" altLang="zh-TW" sz="1000" u="none" strike="noStrike">
                          <a:effectLst/>
                        </a:rPr>
                        <a:t>(</a:t>
                      </a:r>
                      <a:r>
                        <a:rPr lang="zh-TW" altLang="en-US" sz="1000" u="none" strike="noStrike">
                          <a:effectLst/>
                        </a:rPr>
                        <a:t>画像</a:t>
                      </a:r>
                      <a:r>
                        <a:rPr lang="en-US" altLang="zh-TW" sz="1000" u="none" strike="noStrike">
                          <a:effectLst/>
                        </a:rPr>
                        <a:t>)</a:t>
                      </a:r>
                      <a:endParaRPr lang="en-US" altLang="zh-TW"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アップロードされた申告特例申請書の画像を表示する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4246303379"/>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個人番号確認書類</a:t>
                      </a:r>
                      <a:r>
                        <a:rPr lang="en-US" altLang="ja-JP" sz="1000" u="none" strike="noStrike">
                          <a:effectLst/>
                        </a:rPr>
                        <a:t>(</a:t>
                      </a:r>
                      <a:r>
                        <a:rPr lang="ja-JP" altLang="en-US" sz="1000" u="none" strike="noStrike">
                          <a:effectLst/>
                        </a:rPr>
                        <a:t>ファイル名</a:t>
                      </a:r>
                      <a:r>
                        <a:rPr lang="en-US" altLang="ja-JP" sz="1000" u="none" strike="noStrike">
                          <a:effectLst/>
                        </a:rPr>
                        <a:t>)</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アップロードされた個人番号確認書類のファイル名を表示する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1797183319"/>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zh-TW" altLang="en-US" sz="1000" u="none" strike="noStrike">
                          <a:effectLst/>
                        </a:rPr>
                        <a:t>個人番号確認書類</a:t>
                      </a:r>
                      <a:r>
                        <a:rPr lang="en-US" altLang="zh-TW" sz="1000" u="none" strike="noStrike">
                          <a:effectLst/>
                        </a:rPr>
                        <a:t>(</a:t>
                      </a:r>
                      <a:r>
                        <a:rPr lang="zh-TW" altLang="en-US" sz="1000" u="none" strike="noStrike">
                          <a:effectLst/>
                        </a:rPr>
                        <a:t>画像</a:t>
                      </a:r>
                      <a:r>
                        <a:rPr lang="en-US" altLang="zh-TW" sz="1000" u="none" strike="noStrike">
                          <a:effectLst/>
                        </a:rPr>
                        <a:t>)</a:t>
                      </a:r>
                      <a:endParaRPr lang="en-US" altLang="zh-TW"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アップロードされた個人番号確認書類の画像を表示する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634597687"/>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身元確認書類</a:t>
                      </a:r>
                      <a:r>
                        <a:rPr lang="en-US" altLang="ja-JP" sz="1000" u="none" strike="noStrike">
                          <a:effectLst/>
                        </a:rPr>
                        <a:t>(</a:t>
                      </a:r>
                      <a:r>
                        <a:rPr lang="ja-JP" altLang="en-US" sz="1000" u="none" strike="noStrike">
                          <a:effectLst/>
                        </a:rPr>
                        <a:t>ファイル名</a:t>
                      </a:r>
                      <a:r>
                        <a:rPr lang="en-US" altLang="ja-JP" sz="1000" u="none" strike="noStrike">
                          <a:effectLst/>
                        </a:rPr>
                        <a:t>)</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アップロードされた身元確認書類のファイル名を表示する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2310795714"/>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zh-TW" altLang="en-US" sz="1000" u="none" strike="noStrike">
                          <a:effectLst/>
                        </a:rPr>
                        <a:t>身元確認書類</a:t>
                      </a:r>
                      <a:r>
                        <a:rPr lang="en-US" altLang="zh-TW" sz="1000" u="none" strike="noStrike">
                          <a:effectLst/>
                        </a:rPr>
                        <a:t>(</a:t>
                      </a:r>
                      <a:r>
                        <a:rPr lang="zh-TW" altLang="en-US" sz="1000" u="none" strike="noStrike">
                          <a:effectLst/>
                        </a:rPr>
                        <a:t>画像</a:t>
                      </a:r>
                      <a:r>
                        <a:rPr lang="en-US" altLang="zh-TW" sz="1000" u="none" strike="noStrike">
                          <a:effectLst/>
                        </a:rPr>
                        <a:t>)</a:t>
                      </a:r>
                      <a:endParaRPr lang="en-US" altLang="zh-TW"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アップロードされた身元確認書類の画像を表示する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1289920942"/>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よろしいですか？ボタン</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登録情報承認待機画面へ遷移する。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2266086746"/>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dirty="0">
                          <a:effectLst/>
                        </a:rPr>
                        <a:t>やり直すボタン</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利用者登録画面①へ遷移する。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3335788229"/>
                  </a:ext>
                </a:extLst>
              </a:tr>
              <a:tr h="213877">
                <a:tc>
                  <a:txBody>
                    <a:bodyPr/>
                    <a:lstStyle/>
                    <a:p>
                      <a:pPr algn="l" fontAlgn="ctr"/>
                      <a:r>
                        <a:rPr lang="zh-TW" altLang="en-US" sz="1000" u="none" strike="noStrike">
                          <a:effectLst/>
                        </a:rPr>
                        <a:t>必要書類確認画面</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必要な個人番号確認書類と身元確認書類の組み合わせ</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t"/>
                      <a:r>
                        <a:rPr lang="ja-JP" altLang="en-US" sz="1000" u="none" strike="noStrike">
                          <a:effectLst/>
                        </a:rPr>
                        <a:t>必要な個人番号確認書類と身元確認書類の組み合わせを表示する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896557578"/>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戻るボタン</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利用者ログイン画面へ遷移する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1953468725"/>
                  </a:ext>
                </a:extLst>
              </a:tr>
              <a:tr h="213877">
                <a:tc>
                  <a:txBody>
                    <a:bodyPr/>
                    <a:lstStyle/>
                    <a:p>
                      <a:pPr algn="l" fontAlgn="ctr"/>
                      <a:r>
                        <a:rPr lang="zh-TW" altLang="en-US" sz="1000" u="none" strike="noStrike">
                          <a:effectLst/>
                        </a:rPr>
                        <a:t>登録情報承認待機画面</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認証待ちメッセージ</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登録完了後の認証待ちメッセージが出力される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2319736434"/>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ログイン画面へ</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利用者ログイン画面へ遷移する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901972256"/>
                  </a:ext>
                </a:extLst>
              </a:tr>
              <a:tr h="213877">
                <a:tc>
                  <a:txBody>
                    <a:bodyPr/>
                    <a:lstStyle/>
                    <a:p>
                      <a:pPr algn="l" fontAlgn="ctr"/>
                      <a:r>
                        <a:rPr lang="ja-JP" altLang="en-US" sz="1000" u="none" strike="noStrike">
                          <a:effectLst/>
                        </a:rPr>
                        <a:t>登録完了通知メール</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登録完了メッセージ</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登録完了のメッセージを表示する。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992860144"/>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受付日時</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登録した受付日時を表示する。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1313584760"/>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利用者</a:t>
                      </a:r>
                      <a:r>
                        <a:rPr lang="is-IS" sz="1000" u="none" strike="noStrike">
                          <a:effectLst/>
                        </a:rPr>
                        <a:t>ID</a:t>
                      </a:r>
                      <a:endParaRPr lang="is-I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システムが新規に払い出した利用者</a:t>
                      </a:r>
                      <a:r>
                        <a:rPr lang="en-US" altLang="ja-JP" sz="1000" u="none" strike="noStrike">
                          <a:effectLst/>
                        </a:rPr>
                        <a:t>ID</a:t>
                      </a:r>
                      <a:r>
                        <a:rPr lang="ja-JP" altLang="en-US" sz="1000" u="none" strike="noStrike">
                          <a:effectLst/>
                        </a:rPr>
                        <a:t>を表示する。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2693078103"/>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利用者名</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自身で登録した利用者名を表示する。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2627461025"/>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ログインはこちらからリンク</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利用者ログイン画面へ遷移する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4083974814"/>
                  </a:ext>
                </a:extLst>
              </a:tr>
              <a:tr h="213877">
                <a:tc>
                  <a:txBody>
                    <a:bodyPr/>
                    <a:lstStyle/>
                    <a:p>
                      <a:pPr algn="l" fontAlgn="ctr"/>
                      <a:r>
                        <a:rPr lang="ja-JP" altLang="en-US" sz="1000" u="none" strike="noStrike">
                          <a:effectLst/>
                        </a:rPr>
                        <a:t>登録不備通知メール</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認証失敗メッセージ</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認証のメッセージを表示する。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52589164"/>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詳細はこちらから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利用者ログイン画面へ遷移する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dirty="0">
                          <a:effectLst/>
                        </a:rPr>
                        <a:t>　</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1779733019"/>
                  </a:ext>
                </a:extLst>
              </a:tr>
            </a:tbl>
          </a:graphicData>
        </a:graphic>
      </p:graphicFrame>
    </p:spTree>
    <p:extLst>
      <p:ext uri="{BB962C8B-B14F-4D97-AF65-F5344CB8AC3E}">
        <p14:creationId xmlns:p14="http://schemas.microsoft.com/office/powerpoint/2010/main" val="2514515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6FB08E-B7E9-4808-88D5-54FA6C67AB6A}"/>
              </a:ext>
            </a:extLst>
          </p:cNvPr>
          <p:cNvSpPr>
            <a:spLocks noGrp="1"/>
          </p:cNvSpPr>
          <p:nvPr>
            <p:ph type="title"/>
          </p:nvPr>
        </p:nvSpPr>
        <p:spPr/>
        <p:txBody>
          <a:bodyPr/>
          <a:lstStyle/>
          <a:p>
            <a:r>
              <a:rPr lang="ja-JP" altLang="en-US" dirty="0"/>
              <a:t>６</a:t>
            </a:r>
            <a:r>
              <a:rPr lang="en-US" altLang="ja-JP" dirty="0"/>
              <a:t>.</a:t>
            </a:r>
            <a:r>
              <a:rPr lang="ja-JP" altLang="en-US" dirty="0"/>
              <a:t>８</a:t>
            </a:r>
            <a:r>
              <a:rPr lang="en-US" altLang="ja-JP" dirty="0"/>
              <a:t>.</a:t>
            </a:r>
            <a:r>
              <a:rPr lang="ja-JP" altLang="en-US" dirty="0"/>
              <a:t>利用者画面機能概要⑧</a:t>
            </a:r>
            <a:endParaRPr kumimoji="1" lang="ja-JP" altLang="en-US" dirty="0"/>
          </a:p>
        </p:txBody>
      </p:sp>
      <p:graphicFrame>
        <p:nvGraphicFramePr>
          <p:cNvPr id="14" name="コンテンツ プレースホルダー 13">
            <a:extLst>
              <a:ext uri="{FF2B5EF4-FFF2-40B4-BE49-F238E27FC236}">
                <a16:creationId xmlns:a16="http://schemas.microsoft.com/office/drawing/2014/main" id="{222B16A7-0921-4C9E-ABA9-2E079ACE75EC}"/>
              </a:ext>
            </a:extLst>
          </p:cNvPr>
          <p:cNvGraphicFramePr>
            <a:graphicFrameLocks noGrp="1"/>
          </p:cNvGraphicFramePr>
          <p:nvPr>
            <p:ph idx="1"/>
            <p:extLst>
              <p:ext uri="{D42A27DB-BD31-4B8C-83A1-F6EECF244321}">
                <p14:modId xmlns:p14="http://schemas.microsoft.com/office/powerpoint/2010/main" val="1482246792"/>
              </p:ext>
            </p:extLst>
          </p:nvPr>
        </p:nvGraphicFramePr>
        <p:xfrm>
          <a:off x="838200" y="1690688"/>
          <a:ext cx="10515600" cy="3849782"/>
        </p:xfrm>
        <a:graphic>
          <a:graphicData uri="http://schemas.openxmlformats.org/drawingml/2006/table">
            <a:tbl>
              <a:tblPr>
                <a:tableStyleId>{5C22544A-7EE6-4342-B048-85BDC9FD1C3A}</a:tableStyleId>
              </a:tblPr>
              <a:tblGrid>
                <a:gridCol w="1722895">
                  <a:extLst>
                    <a:ext uri="{9D8B030D-6E8A-4147-A177-3AD203B41FA5}">
                      <a16:colId xmlns:a16="http://schemas.microsoft.com/office/drawing/2014/main" val="3436949006"/>
                    </a:ext>
                  </a:extLst>
                </a:gridCol>
                <a:gridCol w="3410144">
                  <a:extLst>
                    <a:ext uri="{9D8B030D-6E8A-4147-A177-3AD203B41FA5}">
                      <a16:colId xmlns:a16="http://schemas.microsoft.com/office/drawing/2014/main" val="1125594960"/>
                    </a:ext>
                  </a:extLst>
                </a:gridCol>
                <a:gridCol w="5037982">
                  <a:extLst>
                    <a:ext uri="{9D8B030D-6E8A-4147-A177-3AD203B41FA5}">
                      <a16:colId xmlns:a16="http://schemas.microsoft.com/office/drawing/2014/main" val="3676174844"/>
                    </a:ext>
                  </a:extLst>
                </a:gridCol>
                <a:gridCol w="344579">
                  <a:extLst>
                    <a:ext uri="{9D8B030D-6E8A-4147-A177-3AD203B41FA5}">
                      <a16:colId xmlns:a16="http://schemas.microsoft.com/office/drawing/2014/main" val="3828821426"/>
                    </a:ext>
                  </a:extLst>
                </a:gridCol>
              </a:tblGrid>
              <a:tr h="213877">
                <a:tc>
                  <a:txBody>
                    <a:bodyPr/>
                    <a:lstStyle/>
                    <a:p>
                      <a:pPr algn="l" fontAlgn="ctr"/>
                      <a:r>
                        <a:rPr lang="ja-JP" altLang="en-US" sz="1000" u="none" strike="noStrike" dirty="0">
                          <a:effectLst/>
                        </a:rPr>
                        <a:t>画面名</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solidFill>
                      <a:schemeClr val="bg2">
                        <a:lumMod val="90000"/>
                      </a:schemeClr>
                    </a:solidFill>
                  </a:tcPr>
                </a:tc>
                <a:tc>
                  <a:txBody>
                    <a:bodyPr/>
                    <a:lstStyle/>
                    <a:p>
                      <a:pPr algn="l" fontAlgn="ctr"/>
                      <a:r>
                        <a:rPr lang="ja-JP" altLang="en-US" sz="1000" u="none" strike="noStrike" dirty="0">
                          <a:effectLst/>
                        </a:rPr>
                        <a:t>項目</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solidFill>
                      <a:schemeClr val="bg2">
                        <a:lumMod val="90000"/>
                      </a:schemeClr>
                    </a:solidFill>
                  </a:tcPr>
                </a:tc>
                <a:tc>
                  <a:txBody>
                    <a:bodyPr/>
                    <a:lstStyle/>
                    <a:p>
                      <a:pPr algn="l" fontAlgn="ctr"/>
                      <a:r>
                        <a:rPr lang="ja-JP" altLang="en-US" sz="1000" u="none" strike="noStrike" dirty="0">
                          <a:effectLst/>
                        </a:rPr>
                        <a:t>概要</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solidFill>
                      <a:schemeClr val="bg2">
                        <a:lumMod val="90000"/>
                      </a:schemeClr>
                    </a:solidFill>
                  </a:tcPr>
                </a:tc>
                <a:tc>
                  <a:txBody>
                    <a:bodyPr/>
                    <a:lstStyle/>
                    <a:p>
                      <a:pPr algn="l" fontAlgn="ctr"/>
                      <a:r>
                        <a:rPr lang="ja-JP" altLang="en-US" sz="1000" u="none" strike="noStrike" dirty="0">
                          <a:effectLst/>
                        </a:rPr>
                        <a:t>備考</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solidFill>
                      <a:schemeClr val="bg2">
                        <a:lumMod val="90000"/>
                      </a:schemeClr>
                    </a:solidFill>
                  </a:tcPr>
                </a:tc>
                <a:extLst>
                  <a:ext uri="{0D108BD9-81ED-4DB2-BD59-A6C34878D82A}">
                    <a16:rowId xmlns:a16="http://schemas.microsoft.com/office/drawing/2014/main" val="4134746724"/>
                  </a:ext>
                </a:extLst>
              </a:tr>
              <a:tr h="427753">
                <a:tc>
                  <a:txBody>
                    <a:bodyPr/>
                    <a:lstStyle/>
                    <a:p>
                      <a:pPr algn="l" fontAlgn="ctr"/>
                      <a:r>
                        <a:rPr lang="zh-CN" altLang="en-US" sz="1000" u="none" strike="noStrike">
                          <a:effectLst/>
                        </a:rPr>
                        <a:t>利用履歴画面</a:t>
                      </a:r>
                      <a:endParaRPr lang="zh-CN"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dirty="0">
                          <a:effectLst/>
                        </a:rPr>
                        <a:t>名前表示</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dirty="0">
                          <a:effectLst/>
                        </a:rPr>
                        <a:t>利用者登録画面で入力された名前表示</a:t>
                      </a:r>
                      <a:br>
                        <a:rPr lang="ja-JP" altLang="en-US" sz="1000" u="none" strike="noStrike" dirty="0">
                          <a:effectLst/>
                        </a:rPr>
                      </a:br>
                      <a:r>
                        <a:rPr lang="ja-JP" altLang="en-US" sz="1000" u="none" strike="noStrike" dirty="0">
                          <a:effectLst/>
                        </a:rPr>
                        <a:t>レシート単位でリンクとなっており押下すると利用履歴詳細画面に遷移する</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rowSpan="4">
                  <a:txBody>
                    <a:bodyPr/>
                    <a:lstStyle/>
                    <a:p>
                      <a:pPr algn="ctr"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4203382450"/>
                  </a:ext>
                </a:extLst>
              </a:tr>
              <a:tr h="427753">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レシート別購入時間</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レシート単位での購入時間を表示する</a:t>
                      </a:r>
                      <a:br>
                        <a:rPr lang="ja-JP" altLang="en-US" sz="1000" u="none" strike="noStrike">
                          <a:effectLst/>
                        </a:rPr>
                      </a:br>
                      <a:r>
                        <a:rPr lang="ja-JP" altLang="en-US" sz="1000" u="none" strike="noStrike">
                          <a:effectLst/>
                        </a:rPr>
                        <a:t>レシート単位でリンクとなっており押下すると利用履歴詳細画面に遷移する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vMerge="1">
                  <a:txBody>
                    <a:bodyPr/>
                    <a:lstStyle/>
                    <a:p>
                      <a:endParaRPr kumimoji="1" lang="ja-JP" altLang="en-US"/>
                    </a:p>
                  </a:txBody>
                  <a:tcPr/>
                </a:tc>
                <a:extLst>
                  <a:ext uri="{0D108BD9-81ED-4DB2-BD59-A6C34878D82A}">
                    <a16:rowId xmlns:a16="http://schemas.microsoft.com/office/drawing/2014/main" val="338892892"/>
                  </a:ext>
                </a:extLst>
              </a:tr>
              <a:tr h="427753">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レシート別購入場所</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レシート単位での購入場所を表示する</a:t>
                      </a:r>
                      <a:br>
                        <a:rPr lang="ja-JP" altLang="en-US" sz="1000" u="none" strike="noStrike">
                          <a:effectLst/>
                        </a:rPr>
                      </a:br>
                      <a:r>
                        <a:rPr lang="ja-JP" altLang="en-US" sz="1000" u="none" strike="noStrike">
                          <a:effectLst/>
                        </a:rPr>
                        <a:t>レシート単位でリンクとなっており押下すると利用履歴詳細画面に遷移する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vMerge="1">
                  <a:txBody>
                    <a:bodyPr/>
                    <a:lstStyle/>
                    <a:p>
                      <a:endParaRPr kumimoji="1" lang="ja-JP" altLang="en-US"/>
                    </a:p>
                  </a:txBody>
                  <a:tcPr/>
                </a:tc>
                <a:extLst>
                  <a:ext uri="{0D108BD9-81ED-4DB2-BD59-A6C34878D82A}">
                    <a16:rowId xmlns:a16="http://schemas.microsoft.com/office/drawing/2014/main" val="3594425423"/>
                  </a:ext>
                </a:extLst>
              </a:tr>
              <a:tr h="427753">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レシート別追加支払額</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レシート単位での追加支払額を表示する。</a:t>
                      </a:r>
                      <a:br>
                        <a:rPr lang="ja-JP" altLang="en-US" sz="1000" u="none" strike="noStrike">
                          <a:effectLst/>
                        </a:rPr>
                      </a:br>
                      <a:r>
                        <a:rPr lang="ja-JP" altLang="en-US" sz="1000" u="none" strike="noStrike">
                          <a:effectLst/>
                        </a:rPr>
                        <a:t>レシート単位でリンクとなっており押下すると利用履歴詳細画面に遷移する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vMerge="1">
                  <a:txBody>
                    <a:bodyPr/>
                    <a:lstStyle/>
                    <a:p>
                      <a:endParaRPr kumimoji="1" lang="ja-JP" altLang="en-US"/>
                    </a:p>
                  </a:txBody>
                  <a:tcPr/>
                </a:tc>
                <a:extLst>
                  <a:ext uri="{0D108BD9-81ED-4DB2-BD59-A6C34878D82A}">
                    <a16:rowId xmlns:a16="http://schemas.microsoft.com/office/drawing/2014/main" val="2446163624"/>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zh-TW" altLang="en-US" sz="1000" u="none" strike="noStrike">
                          <a:effectLst/>
                        </a:rPr>
                        <a:t>合計追加支払額</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すべてのレシート単位からの合計追加支払額を表示する。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3546510356"/>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戻るボタン</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マイページへ遷移する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1531138900"/>
                  </a:ext>
                </a:extLst>
              </a:tr>
              <a:tr h="213877">
                <a:tc>
                  <a:txBody>
                    <a:bodyPr/>
                    <a:lstStyle/>
                    <a:p>
                      <a:pPr algn="l" fontAlgn="ctr"/>
                      <a:r>
                        <a:rPr lang="zh-TW" altLang="en-US" sz="1000" u="none" strike="noStrike">
                          <a:effectLst/>
                        </a:rPr>
                        <a:t>利用履歴詳細画面</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購入場所</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レシート読み込み結果から購入場所を表示する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1508770987"/>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購入時間</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レシート読み込み結果から購入時間を表示する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3182523141"/>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購入総額</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レシート読み込み結果から購入総額を表示する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3568019615"/>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zh-TW" altLang="en-US" sz="1000" u="none" strike="noStrike">
                          <a:effectLst/>
                        </a:rPr>
                        <a:t>購入商品</a:t>
                      </a:r>
                      <a:r>
                        <a:rPr lang="en-US" altLang="zh-TW" sz="1000" u="none" strike="noStrike">
                          <a:effectLst/>
                        </a:rPr>
                        <a:t>(</a:t>
                      </a:r>
                      <a:r>
                        <a:rPr lang="zh-TW" altLang="en-US" sz="1000" u="none" strike="noStrike">
                          <a:effectLst/>
                        </a:rPr>
                        <a:t>品名</a:t>
                      </a:r>
                      <a:r>
                        <a:rPr lang="en-US" altLang="zh-TW" sz="1000" u="none" strike="noStrike">
                          <a:effectLst/>
                        </a:rPr>
                        <a:t>)</a:t>
                      </a:r>
                      <a:endParaRPr lang="en-US" altLang="zh-TW"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レシート読み込み結果から購入商品</a:t>
                      </a:r>
                      <a:r>
                        <a:rPr lang="en-US" altLang="ja-JP" sz="1000" u="none" strike="noStrike">
                          <a:effectLst/>
                        </a:rPr>
                        <a:t>(</a:t>
                      </a:r>
                      <a:r>
                        <a:rPr lang="ja-JP" altLang="en-US" sz="1000" u="none" strike="noStrike">
                          <a:effectLst/>
                        </a:rPr>
                        <a:t>品名</a:t>
                      </a:r>
                      <a:r>
                        <a:rPr lang="en-US" altLang="ja-JP" sz="1000" u="none" strike="noStrike">
                          <a:effectLst/>
                        </a:rPr>
                        <a:t>)</a:t>
                      </a:r>
                      <a:r>
                        <a:rPr lang="ja-JP" altLang="en-US" sz="1000" u="none" strike="noStrike">
                          <a:effectLst/>
                        </a:rPr>
                        <a:t>を表示する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957832423"/>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ctr"/>
                      <a:r>
                        <a:rPr lang="zh-TW" altLang="en-US" sz="1000" u="none" strike="noStrike">
                          <a:effectLst/>
                        </a:rPr>
                        <a:t>購入商品別追加支払額</a:t>
                      </a:r>
                      <a:endParaRPr lang="zh-TW"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レシート読み込み結果から購入商品別追加支払額を表示する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1621468196"/>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追加支払額</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選択された購入商品から追加支払額を計算して表示する。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3502104658"/>
                  </a:ext>
                </a:extLst>
              </a:tr>
              <a:tr h="213877">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tc>
                  <a:txBody>
                    <a:bodyPr/>
                    <a:lstStyle/>
                    <a:p>
                      <a:pPr algn="l" rtl="0" fontAlgn="b"/>
                      <a:r>
                        <a:rPr lang="ja-JP" altLang="en-US" sz="1000" u="none" strike="noStrike">
                          <a:effectLst/>
                        </a:rPr>
                        <a:t>戻るボタン</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rtl="0" fontAlgn="b"/>
                      <a:r>
                        <a:rPr lang="ja-JP" altLang="en-US" sz="1000" u="none" strike="noStrike">
                          <a:effectLst/>
                        </a:rPr>
                        <a:t>レシートアップロード画面へ遷移する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b"/>
                </a:tc>
                <a:tc>
                  <a:txBody>
                    <a:bodyPr/>
                    <a:lstStyle/>
                    <a:p>
                      <a:pPr algn="l" fontAlgn="ctr"/>
                      <a:r>
                        <a:rPr lang="ja-JP" altLang="en-US" sz="1000" u="none" strike="noStrike" dirty="0">
                          <a:effectLst/>
                        </a:rPr>
                        <a:t>　</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941" marR="5941" marT="5941" marB="0" anchor="ctr"/>
                </a:tc>
                <a:extLst>
                  <a:ext uri="{0D108BD9-81ED-4DB2-BD59-A6C34878D82A}">
                    <a16:rowId xmlns:a16="http://schemas.microsoft.com/office/drawing/2014/main" val="2630130027"/>
                  </a:ext>
                </a:extLst>
              </a:tr>
            </a:tbl>
          </a:graphicData>
        </a:graphic>
      </p:graphicFrame>
    </p:spTree>
    <p:extLst>
      <p:ext uri="{BB962C8B-B14F-4D97-AF65-F5344CB8AC3E}">
        <p14:creationId xmlns:p14="http://schemas.microsoft.com/office/powerpoint/2010/main" val="1518271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EF4F80-3880-4B3A-A491-61403A7328F5}"/>
              </a:ext>
            </a:extLst>
          </p:cNvPr>
          <p:cNvSpPr>
            <a:spLocks noGrp="1"/>
          </p:cNvSpPr>
          <p:nvPr>
            <p:ph type="title"/>
          </p:nvPr>
        </p:nvSpPr>
        <p:spPr/>
        <p:txBody>
          <a:bodyPr/>
          <a:lstStyle/>
          <a:p>
            <a:r>
              <a:rPr kumimoji="1" lang="ja-JP" altLang="en-US" dirty="0"/>
              <a:t>７</a:t>
            </a:r>
            <a:r>
              <a:rPr kumimoji="1" lang="en-US" altLang="ja-JP" dirty="0"/>
              <a:t>.</a:t>
            </a:r>
            <a:r>
              <a:rPr kumimoji="1" lang="ja-JP" altLang="en-US" dirty="0"/>
              <a:t>１</a:t>
            </a:r>
            <a:r>
              <a:rPr kumimoji="1" lang="en-US" altLang="ja-JP" dirty="0"/>
              <a:t>.</a:t>
            </a:r>
            <a:r>
              <a:rPr kumimoji="1" lang="ja-JP" altLang="en-US" dirty="0"/>
              <a:t>利用者画面一覧①</a:t>
            </a:r>
          </a:p>
        </p:txBody>
      </p:sp>
      <p:pic>
        <p:nvPicPr>
          <p:cNvPr id="4" name="図 3">
            <a:extLst>
              <a:ext uri="{FF2B5EF4-FFF2-40B4-BE49-F238E27FC236}">
                <a16:creationId xmlns:a16="http://schemas.microsoft.com/office/drawing/2014/main" id="{DC69EB02-7E0F-4874-BB4D-EE9F3B6B5085}"/>
              </a:ext>
            </a:extLst>
          </p:cNvPr>
          <p:cNvPicPr>
            <a:picLocks noChangeAspect="1"/>
          </p:cNvPicPr>
          <p:nvPr/>
        </p:nvPicPr>
        <p:blipFill>
          <a:blip r:embed="rId2"/>
          <a:stretch>
            <a:fillRect/>
          </a:stretch>
        </p:blipFill>
        <p:spPr>
          <a:xfrm>
            <a:off x="369432" y="1902065"/>
            <a:ext cx="2490510" cy="4164977"/>
          </a:xfrm>
          <a:prstGeom prst="rect">
            <a:avLst/>
          </a:prstGeom>
        </p:spPr>
      </p:pic>
      <p:pic>
        <p:nvPicPr>
          <p:cNvPr id="5" name="図 4">
            <a:extLst>
              <a:ext uri="{FF2B5EF4-FFF2-40B4-BE49-F238E27FC236}">
                <a16:creationId xmlns:a16="http://schemas.microsoft.com/office/drawing/2014/main" id="{02CFB231-8D6A-4D17-B07B-0F1B2C3622CB}"/>
              </a:ext>
            </a:extLst>
          </p:cNvPr>
          <p:cNvPicPr>
            <a:picLocks noChangeAspect="1"/>
          </p:cNvPicPr>
          <p:nvPr/>
        </p:nvPicPr>
        <p:blipFill>
          <a:blip r:embed="rId3"/>
          <a:stretch>
            <a:fillRect/>
          </a:stretch>
        </p:blipFill>
        <p:spPr>
          <a:xfrm>
            <a:off x="7120417" y="1870690"/>
            <a:ext cx="2469006" cy="4248346"/>
          </a:xfrm>
          <a:prstGeom prst="rect">
            <a:avLst/>
          </a:prstGeom>
        </p:spPr>
      </p:pic>
      <p:pic>
        <p:nvPicPr>
          <p:cNvPr id="8" name="図 7">
            <a:extLst>
              <a:ext uri="{FF2B5EF4-FFF2-40B4-BE49-F238E27FC236}">
                <a16:creationId xmlns:a16="http://schemas.microsoft.com/office/drawing/2014/main" id="{324E8F2D-7579-4C67-9D0F-C5B9C4CD0E2C}"/>
              </a:ext>
            </a:extLst>
          </p:cNvPr>
          <p:cNvPicPr>
            <a:picLocks noChangeAspect="1"/>
          </p:cNvPicPr>
          <p:nvPr/>
        </p:nvPicPr>
        <p:blipFill>
          <a:blip r:embed="rId4"/>
          <a:stretch>
            <a:fillRect/>
          </a:stretch>
        </p:blipFill>
        <p:spPr>
          <a:xfrm>
            <a:off x="2932304" y="1918045"/>
            <a:ext cx="2082490" cy="4148997"/>
          </a:xfrm>
          <a:prstGeom prst="rect">
            <a:avLst/>
          </a:prstGeom>
        </p:spPr>
      </p:pic>
      <p:pic>
        <p:nvPicPr>
          <p:cNvPr id="10" name="図 9">
            <a:extLst>
              <a:ext uri="{FF2B5EF4-FFF2-40B4-BE49-F238E27FC236}">
                <a16:creationId xmlns:a16="http://schemas.microsoft.com/office/drawing/2014/main" id="{03DF8165-A067-4899-B51A-F591DE13D9F7}"/>
              </a:ext>
            </a:extLst>
          </p:cNvPr>
          <p:cNvPicPr>
            <a:picLocks noChangeAspect="1"/>
          </p:cNvPicPr>
          <p:nvPr/>
        </p:nvPicPr>
        <p:blipFill>
          <a:blip r:embed="rId5"/>
          <a:stretch>
            <a:fillRect/>
          </a:stretch>
        </p:blipFill>
        <p:spPr>
          <a:xfrm>
            <a:off x="9431449" y="1870691"/>
            <a:ext cx="2707990" cy="4196352"/>
          </a:xfrm>
          <a:prstGeom prst="rect">
            <a:avLst/>
          </a:prstGeom>
        </p:spPr>
      </p:pic>
      <p:pic>
        <p:nvPicPr>
          <p:cNvPr id="12" name="図 11">
            <a:extLst>
              <a:ext uri="{FF2B5EF4-FFF2-40B4-BE49-F238E27FC236}">
                <a16:creationId xmlns:a16="http://schemas.microsoft.com/office/drawing/2014/main" id="{84CDB145-CFF1-4247-A962-DD9C492918E3}"/>
              </a:ext>
            </a:extLst>
          </p:cNvPr>
          <p:cNvPicPr>
            <a:picLocks noChangeAspect="1"/>
          </p:cNvPicPr>
          <p:nvPr/>
        </p:nvPicPr>
        <p:blipFill>
          <a:blip r:embed="rId6"/>
          <a:stretch>
            <a:fillRect/>
          </a:stretch>
        </p:blipFill>
        <p:spPr>
          <a:xfrm>
            <a:off x="5070080" y="1870690"/>
            <a:ext cx="2151230" cy="4227729"/>
          </a:xfrm>
          <a:prstGeom prst="rect">
            <a:avLst/>
          </a:prstGeom>
        </p:spPr>
      </p:pic>
      <p:sp>
        <p:nvSpPr>
          <p:cNvPr id="13" name="テキスト ボックス 212">
            <a:extLst>
              <a:ext uri="{FF2B5EF4-FFF2-40B4-BE49-F238E27FC236}">
                <a16:creationId xmlns:a16="http://schemas.microsoft.com/office/drawing/2014/main" id="{EEB5F6CC-1624-41ED-A47B-0AA65127A2D3}"/>
              </a:ext>
            </a:extLst>
          </p:cNvPr>
          <p:cNvSpPr txBox="1"/>
          <p:nvPr/>
        </p:nvSpPr>
        <p:spPr>
          <a:xfrm>
            <a:off x="1165715" y="1690687"/>
            <a:ext cx="1031051"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dirty="0"/>
              <a:t>ログイン画面</a:t>
            </a:r>
          </a:p>
        </p:txBody>
      </p:sp>
      <p:sp>
        <p:nvSpPr>
          <p:cNvPr id="14" name="テキスト ボックス 213">
            <a:extLst>
              <a:ext uri="{FF2B5EF4-FFF2-40B4-BE49-F238E27FC236}">
                <a16:creationId xmlns:a16="http://schemas.microsoft.com/office/drawing/2014/main" id="{E393135C-8582-4DEF-96F1-15013DCA0D73}"/>
              </a:ext>
            </a:extLst>
          </p:cNvPr>
          <p:cNvSpPr txBox="1"/>
          <p:nvPr/>
        </p:nvSpPr>
        <p:spPr>
          <a:xfrm>
            <a:off x="3528555" y="1690688"/>
            <a:ext cx="889987"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a:t>マイページ</a:t>
            </a:r>
          </a:p>
        </p:txBody>
      </p:sp>
      <p:sp>
        <p:nvSpPr>
          <p:cNvPr id="15" name="テキスト ボックス 223">
            <a:extLst>
              <a:ext uri="{FF2B5EF4-FFF2-40B4-BE49-F238E27FC236}">
                <a16:creationId xmlns:a16="http://schemas.microsoft.com/office/drawing/2014/main" id="{6A6E6CDD-1470-404F-966B-0AA84D63522E}"/>
              </a:ext>
            </a:extLst>
          </p:cNvPr>
          <p:cNvSpPr txBox="1"/>
          <p:nvPr/>
        </p:nvSpPr>
        <p:spPr>
          <a:xfrm>
            <a:off x="5368127" y="1706968"/>
            <a:ext cx="145424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ja-JP" sz="1100" dirty="0">
                <a:solidFill>
                  <a:schemeClr val="tx1"/>
                </a:solidFill>
                <a:effectLst/>
                <a:latin typeface="+mn-lt"/>
                <a:ea typeface="+mn-ea"/>
                <a:cs typeface="+mn-cs"/>
              </a:rPr>
              <a:t>利用</a:t>
            </a:r>
            <a:r>
              <a:rPr kumimoji="1" lang="ja-JP" altLang="en-US" sz="1100" dirty="0">
                <a:solidFill>
                  <a:schemeClr val="tx1"/>
                </a:solidFill>
                <a:effectLst/>
                <a:latin typeface="+mn-lt"/>
                <a:ea typeface="+mn-ea"/>
                <a:cs typeface="+mn-cs"/>
              </a:rPr>
              <a:t>者情報表示</a:t>
            </a:r>
            <a:r>
              <a:rPr kumimoji="1" lang="ja-JP" altLang="en-US" sz="1100" dirty="0"/>
              <a:t>画面</a:t>
            </a:r>
          </a:p>
        </p:txBody>
      </p:sp>
      <p:sp>
        <p:nvSpPr>
          <p:cNvPr id="16" name="テキスト ボックス 228">
            <a:extLst>
              <a:ext uri="{FF2B5EF4-FFF2-40B4-BE49-F238E27FC236}">
                <a16:creationId xmlns:a16="http://schemas.microsoft.com/office/drawing/2014/main" id="{5EFCDCE2-0C4D-4845-B74B-FC862FF03688}"/>
              </a:ext>
            </a:extLst>
          </p:cNvPr>
          <p:cNvSpPr txBox="1"/>
          <p:nvPr/>
        </p:nvSpPr>
        <p:spPr>
          <a:xfrm>
            <a:off x="7771956" y="1706968"/>
            <a:ext cx="1313180"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ja-JP" altLang="en-US" dirty="0"/>
              <a:t>利用者</a:t>
            </a:r>
            <a:r>
              <a:rPr kumimoji="1" lang="ja-JP" altLang="en-US" sz="1100" dirty="0">
                <a:solidFill>
                  <a:schemeClr val="tx1"/>
                </a:solidFill>
                <a:effectLst/>
                <a:latin typeface="+mn-lt"/>
                <a:ea typeface="+mn-ea"/>
                <a:cs typeface="+mn-cs"/>
              </a:rPr>
              <a:t>登録画面①</a:t>
            </a:r>
            <a:endParaRPr kumimoji="1" lang="ja-JP" altLang="en-US" sz="1100" dirty="0"/>
          </a:p>
        </p:txBody>
      </p:sp>
      <p:sp>
        <p:nvSpPr>
          <p:cNvPr id="17" name="テキスト ボックス 229">
            <a:extLst>
              <a:ext uri="{FF2B5EF4-FFF2-40B4-BE49-F238E27FC236}">
                <a16:creationId xmlns:a16="http://schemas.microsoft.com/office/drawing/2014/main" id="{ED7F3C55-02BB-45D0-ABEE-45CADEBD3CB9}"/>
              </a:ext>
            </a:extLst>
          </p:cNvPr>
          <p:cNvSpPr txBox="1"/>
          <p:nvPr/>
        </p:nvSpPr>
        <p:spPr>
          <a:xfrm>
            <a:off x="10240962" y="1706968"/>
            <a:ext cx="1313180"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ja-JP" altLang="en-US" dirty="0"/>
              <a:t>利用者</a:t>
            </a:r>
            <a:r>
              <a:rPr kumimoji="1" lang="ja-JP" altLang="en-US" sz="1100" dirty="0">
                <a:solidFill>
                  <a:schemeClr val="tx1"/>
                </a:solidFill>
                <a:effectLst/>
                <a:latin typeface="+mn-lt"/>
                <a:ea typeface="+mn-ea"/>
                <a:cs typeface="+mn-cs"/>
              </a:rPr>
              <a:t>登録画面②</a:t>
            </a:r>
            <a:endParaRPr kumimoji="1" lang="ja-JP" altLang="en-US" sz="1100" dirty="0"/>
          </a:p>
        </p:txBody>
      </p:sp>
    </p:spTree>
    <p:extLst>
      <p:ext uri="{BB962C8B-B14F-4D97-AF65-F5344CB8AC3E}">
        <p14:creationId xmlns:p14="http://schemas.microsoft.com/office/powerpoint/2010/main" val="2012953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4DFB02-D6E7-465B-8A74-DBAE30122BAB}"/>
              </a:ext>
            </a:extLst>
          </p:cNvPr>
          <p:cNvSpPr>
            <a:spLocks noGrp="1"/>
          </p:cNvSpPr>
          <p:nvPr>
            <p:ph type="title"/>
          </p:nvPr>
        </p:nvSpPr>
        <p:spPr/>
        <p:txBody>
          <a:bodyPr/>
          <a:lstStyle/>
          <a:p>
            <a:r>
              <a:rPr kumimoji="1" lang="ja-JP" altLang="en-US" dirty="0"/>
              <a:t>７</a:t>
            </a:r>
            <a:r>
              <a:rPr kumimoji="1" lang="en-US" altLang="ja-JP" dirty="0"/>
              <a:t>.</a:t>
            </a:r>
            <a:r>
              <a:rPr kumimoji="1" lang="ja-JP" altLang="en-US" dirty="0"/>
              <a:t>２</a:t>
            </a:r>
            <a:r>
              <a:rPr kumimoji="1" lang="en-US" altLang="ja-JP" dirty="0"/>
              <a:t>.</a:t>
            </a:r>
            <a:r>
              <a:rPr kumimoji="1" lang="ja-JP" altLang="en-US" dirty="0"/>
              <a:t>利用者画面一覧②</a:t>
            </a:r>
          </a:p>
        </p:txBody>
      </p:sp>
      <p:pic>
        <p:nvPicPr>
          <p:cNvPr id="4" name="コンテンツ プレースホルダー 3">
            <a:extLst>
              <a:ext uri="{FF2B5EF4-FFF2-40B4-BE49-F238E27FC236}">
                <a16:creationId xmlns:a16="http://schemas.microsoft.com/office/drawing/2014/main" id="{E8A67335-5D90-4DEC-846F-CEAFA7577800}"/>
              </a:ext>
            </a:extLst>
          </p:cNvPr>
          <p:cNvPicPr>
            <a:picLocks noGrp="1" noChangeAspect="1"/>
          </p:cNvPicPr>
          <p:nvPr>
            <p:ph idx="1"/>
          </p:nvPr>
        </p:nvPicPr>
        <p:blipFill>
          <a:blip r:embed="rId2"/>
          <a:stretch>
            <a:fillRect/>
          </a:stretch>
        </p:blipFill>
        <p:spPr>
          <a:xfrm>
            <a:off x="5026981" y="1922056"/>
            <a:ext cx="2138038" cy="4119835"/>
          </a:xfrm>
          <a:prstGeom prst="rect">
            <a:avLst/>
          </a:prstGeom>
        </p:spPr>
      </p:pic>
      <p:pic>
        <p:nvPicPr>
          <p:cNvPr id="5" name="図 4">
            <a:extLst>
              <a:ext uri="{FF2B5EF4-FFF2-40B4-BE49-F238E27FC236}">
                <a16:creationId xmlns:a16="http://schemas.microsoft.com/office/drawing/2014/main" id="{01E86B0D-79FA-4784-B597-0D72E04A5C00}"/>
              </a:ext>
            </a:extLst>
          </p:cNvPr>
          <p:cNvPicPr>
            <a:picLocks noChangeAspect="1"/>
          </p:cNvPicPr>
          <p:nvPr/>
        </p:nvPicPr>
        <p:blipFill>
          <a:blip r:embed="rId3"/>
          <a:stretch>
            <a:fillRect/>
          </a:stretch>
        </p:blipFill>
        <p:spPr>
          <a:xfrm>
            <a:off x="7240790" y="1857802"/>
            <a:ext cx="2175980" cy="4248344"/>
          </a:xfrm>
          <a:prstGeom prst="rect">
            <a:avLst/>
          </a:prstGeom>
        </p:spPr>
      </p:pic>
      <p:pic>
        <p:nvPicPr>
          <p:cNvPr id="6" name="図 5">
            <a:extLst>
              <a:ext uri="{FF2B5EF4-FFF2-40B4-BE49-F238E27FC236}">
                <a16:creationId xmlns:a16="http://schemas.microsoft.com/office/drawing/2014/main" id="{3225E7DC-73AE-4BB3-8112-4BA2F405C27D}"/>
              </a:ext>
            </a:extLst>
          </p:cNvPr>
          <p:cNvPicPr>
            <a:picLocks noChangeAspect="1"/>
          </p:cNvPicPr>
          <p:nvPr/>
        </p:nvPicPr>
        <p:blipFill>
          <a:blip r:embed="rId4"/>
          <a:stretch>
            <a:fillRect/>
          </a:stretch>
        </p:blipFill>
        <p:spPr>
          <a:xfrm>
            <a:off x="458984" y="1857802"/>
            <a:ext cx="2231949" cy="4248345"/>
          </a:xfrm>
          <a:prstGeom prst="rect">
            <a:avLst/>
          </a:prstGeom>
        </p:spPr>
      </p:pic>
      <p:pic>
        <p:nvPicPr>
          <p:cNvPr id="7" name="図 6">
            <a:extLst>
              <a:ext uri="{FF2B5EF4-FFF2-40B4-BE49-F238E27FC236}">
                <a16:creationId xmlns:a16="http://schemas.microsoft.com/office/drawing/2014/main" id="{AA43A15C-484F-4CBD-B97A-CA1170532243}"/>
              </a:ext>
            </a:extLst>
          </p:cNvPr>
          <p:cNvPicPr>
            <a:picLocks noChangeAspect="1"/>
          </p:cNvPicPr>
          <p:nvPr/>
        </p:nvPicPr>
        <p:blipFill>
          <a:blip r:embed="rId5"/>
          <a:stretch>
            <a:fillRect/>
          </a:stretch>
        </p:blipFill>
        <p:spPr>
          <a:xfrm>
            <a:off x="2690933" y="1857803"/>
            <a:ext cx="2317908" cy="4248344"/>
          </a:xfrm>
          <a:prstGeom prst="rect">
            <a:avLst/>
          </a:prstGeom>
        </p:spPr>
      </p:pic>
      <p:pic>
        <p:nvPicPr>
          <p:cNvPr id="8" name="図 7">
            <a:extLst>
              <a:ext uri="{FF2B5EF4-FFF2-40B4-BE49-F238E27FC236}">
                <a16:creationId xmlns:a16="http://schemas.microsoft.com/office/drawing/2014/main" id="{CF2DD65D-A4EA-4C50-AEA2-7609FD95AB4B}"/>
              </a:ext>
            </a:extLst>
          </p:cNvPr>
          <p:cNvPicPr>
            <a:picLocks noChangeAspect="1"/>
          </p:cNvPicPr>
          <p:nvPr/>
        </p:nvPicPr>
        <p:blipFill>
          <a:blip r:embed="rId6"/>
          <a:stretch>
            <a:fillRect/>
          </a:stretch>
        </p:blipFill>
        <p:spPr>
          <a:xfrm>
            <a:off x="9416770" y="1857802"/>
            <a:ext cx="2258179" cy="4119835"/>
          </a:xfrm>
          <a:prstGeom prst="rect">
            <a:avLst/>
          </a:prstGeom>
        </p:spPr>
      </p:pic>
      <p:sp>
        <p:nvSpPr>
          <p:cNvPr id="9" name="テキスト ボックス 230">
            <a:extLst>
              <a:ext uri="{FF2B5EF4-FFF2-40B4-BE49-F238E27FC236}">
                <a16:creationId xmlns:a16="http://schemas.microsoft.com/office/drawing/2014/main" id="{D9F34194-2CBE-49BB-BEBA-7425F53D156F}"/>
              </a:ext>
            </a:extLst>
          </p:cNvPr>
          <p:cNvSpPr txBox="1"/>
          <p:nvPr/>
        </p:nvSpPr>
        <p:spPr>
          <a:xfrm>
            <a:off x="1068291" y="1610034"/>
            <a:ext cx="1313180"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ja-JP" altLang="en-US" dirty="0"/>
              <a:t>利用者</a:t>
            </a:r>
            <a:r>
              <a:rPr kumimoji="1" lang="ja-JP" altLang="en-US" sz="1100" dirty="0">
                <a:solidFill>
                  <a:schemeClr val="tx1"/>
                </a:solidFill>
                <a:effectLst/>
                <a:latin typeface="+mn-lt"/>
                <a:ea typeface="+mn-ea"/>
                <a:cs typeface="+mn-cs"/>
              </a:rPr>
              <a:t>登録画面③</a:t>
            </a:r>
            <a:endParaRPr kumimoji="1" lang="ja-JP" altLang="en-US" sz="1100" dirty="0"/>
          </a:p>
        </p:txBody>
      </p:sp>
      <p:sp>
        <p:nvSpPr>
          <p:cNvPr id="10" name="テキスト ボックス 231">
            <a:extLst>
              <a:ext uri="{FF2B5EF4-FFF2-40B4-BE49-F238E27FC236}">
                <a16:creationId xmlns:a16="http://schemas.microsoft.com/office/drawing/2014/main" id="{5B874B52-63F1-44D7-889E-89E9FBAFB7E7}"/>
              </a:ext>
            </a:extLst>
          </p:cNvPr>
          <p:cNvSpPr txBox="1"/>
          <p:nvPr/>
        </p:nvSpPr>
        <p:spPr>
          <a:xfrm>
            <a:off x="3110699" y="1582629"/>
            <a:ext cx="1595309"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ja-JP" altLang="en-US" dirty="0"/>
              <a:t>利用者</a:t>
            </a:r>
            <a:r>
              <a:rPr kumimoji="1" lang="ja-JP" altLang="en-US" sz="1100" dirty="0">
                <a:solidFill>
                  <a:schemeClr val="tx1"/>
                </a:solidFill>
                <a:effectLst/>
                <a:latin typeface="+mn-lt"/>
                <a:ea typeface="+mn-ea"/>
                <a:cs typeface="+mn-cs"/>
              </a:rPr>
              <a:t>登録確認画面①</a:t>
            </a:r>
            <a:endParaRPr kumimoji="1" lang="ja-JP" altLang="en-US" sz="1100" dirty="0"/>
          </a:p>
        </p:txBody>
      </p:sp>
      <p:sp>
        <p:nvSpPr>
          <p:cNvPr id="11" name="テキスト ボックス 232">
            <a:extLst>
              <a:ext uri="{FF2B5EF4-FFF2-40B4-BE49-F238E27FC236}">
                <a16:creationId xmlns:a16="http://schemas.microsoft.com/office/drawing/2014/main" id="{FC767E69-AEEE-4CF2-B34C-92B082DD79C9}"/>
              </a:ext>
            </a:extLst>
          </p:cNvPr>
          <p:cNvSpPr txBox="1"/>
          <p:nvPr/>
        </p:nvSpPr>
        <p:spPr>
          <a:xfrm>
            <a:off x="7531592" y="1593525"/>
            <a:ext cx="1595309"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ja-JP" altLang="en-US" dirty="0"/>
              <a:t>利用者</a:t>
            </a:r>
            <a:r>
              <a:rPr kumimoji="1" lang="ja-JP" altLang="en-US" sz="1100" dirty="0">
                <a:solidFill>
                  <a:schemeClr val="tx1"/>
                </a:solidFill>
                <a:effectLst/>
                <a:latin typeface="+mn-lt"/>
                <a:ea typeface="+mn-ea"/>
                <a:cs typeface="+mn-cs"/>
              </a:rPr>
              <a:t>登録確認画面③</a:t>
            </a:r>
            <a:endParaRPr kumimoji="1" lang="ja-JP" altLang="en-US" sz="1100" dirty="0"/>
          </a:p>
        </p:txBody>
      </p:sp>
      <p:sp>
        <p:nvSpPr>
          <p:cNvPr id="12" name="テキスト ボックス 235">
            <a:extLst>
              <a:ext uri="{FF2B5EF4-FFF2-40B4-BE49-F238E27FC236}">
                <a16:creationId xmlns:a16="http://schemas.microsoft.com/office/drawing/2014/main" id="{87B7F61B-901C-42A4-A577-20657B005263}"/>
              </a:ext>
            </a:extLst>
          </p:cNvPr>
          <p:cNvSpPr txBox="1"/>
          <p:nvPr/>
        </p:nvSpPr>
        <p:spPr>
          <a:xfrm>
            <a:off x="9748204" y="1613902"/>
            <a:ext cx="1595309"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dirty="0">
                <a:solidFill>
                  <a:schemeClr val="tx1"/>
                </a:solidFill>
                <a:effectLst/>
                <a:latin typeface="+mn-lt"/>
                <a:ea typeface="+mn-ea"/>
                <a:cs typeface="+mn-cs"/>
              </a:rPr>
              <a:t>登録情報承認待機画面</a:t>
            </a:r>
            <a:endParaRPr kumimoji="1" lang="ja-JP" altLang="en-US" sz="1100" dirty="0"/>
          </a:p>
        </p:txBody>
      </p:sp>
      <p:sp>
        <p:nvSpPr>
          <p:cNvPr id="13" name="テキスト ボックス 244">
            <a:extLst>
              <a:ext uri="{FF2B5EF4-FFF2-40B4-BE49-F238E27FC236}">
                <a16:creationId xmlns:a16="http://schemas.microsoft.com/office/drawing/2014/main" id="{9C25635E-996A-4024-9935-F3A9C635BA53}"/>
              </a:ext>
            </a:extLst>
          </p:cNvPr>
          <p:cNvSpPr txBox="1"/>
          <p:nvPr/>
        </p:nvSpPr>
        <p:spPr>
          <a:xfrm>
            <a:off x="5368878" y="1582629"/>
            <a:ext cx="1595309"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ja-JP" altLang="en-US" dirty="0"/>
              <a:t>利用者</a:t>
            </a:r>
            <a:r>
              <a:rPr kumimoji="1" lang="ja-JP" altLang="en-US" sz="1100" dirty="0">
                <a:solidFill>
                  <a:schemeClr val="tx1"/>
                </a:solidFill>
                <a:effectLst/>
                <a:latin typeface="+mn-lt"/>
                <a:ea typeface="+mn-ea"/>
                <a:cs typeface="+mn-cs"/>
              </a:rPr>
              <a:t>登録確認画面③</a:t>
            </a:r>
            <a:endParaRPr kumimoji="1" lang="ja-JP" altLang="en-US" sz="1100" dirty="0"/>
          </a:p>
        </p:txBody>
      </p:sp>
    </p:spTree>
    <p:extLst>
      <p:ext uri="{BB962C8B-B14F-4D97-AF65-F5344CB8AC3E}">
        <p14:creationId xmlns:p14="http://schemas.microsoft.com/office/powerpoint/2010/main" val="627271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DF2A44-7216-44B7-B371-62F628006CE7}"/>
              </a:ext>
            </a:extLst>
          </p:cNvPr>
          <p:cNvSpPr>
            <a:spLocks noGrp="1"/>
          </p:cNvSpPr>
          <p:nvPr>
            <p:ph type="title"/>
          </p:nvPr>
        </p:nvSpPr>
        <p:spPr/>
        <p:txBody>
          <a:bodyPr/>
          <a:lstStyle/>
          <a:p>
            <a:r>
              <a:rPr kumimoji="1" lang="ja-JP" altLang="en-US" dirty="0"/>
              <a:t>０</a:t>
            </a:r>
            <a:r>
              <a:rPr kumimoji="1" lang="en-US" altLang="ja-JP" dirty="0"/>
              <a:t>.</a:t>
            </a:r>
            <a:r>
              <a:rPr kumimoji="1" lang="ja-JP" altLang="en-US" dirty="0"/>
              <a:t>目次</a:t>
            </a:r>
          </a:p>
        </p:txBody>
      </p:sp>
      <p:sp>
        <p:nvSpPr>
          <p:cNvPr id="3" name="コンテンツ プレースホルダー 2">
            <a:extLst>
              <a:ext uri="{FF2B5EF4-FFF2-40B4-BE49-F238E27FC236}">
                <a16:creationId xmlns:a16="http://schemas.microsoft.com/office/drawing/2014/main" id="{111DB006-CBC7-412F-9173-D9FF60B42C4C}"/>
              </a:ext>
            </a:extLst>
          </p:cNvPr>
          <p:cNvSpPr>
            <a:spLocks noGrp="1"/>
          </p:cNvSpPr>
          <p:nvPr>
            <p:ph idx="1"/>
          </p:nvPr>
        </p:nvSpPr>
        <p:spPr>
          <a:xfrm>
            <a:off x="838200" y="1825625"/>
            <a:ext cx="2317955" cy="4351338"/>
          </a:xfrm>
        </p:spPr>
        <p:txBody>
          <a:bodyPr>
            <a:normAutofit fontScale="40000" lnSpcReduction="20000"/>
          </a:bodyPr>
          <a:lstStyle/>
          <a:p>
            <a:r>
              <a:rPr kumimoji="1" lang="en-US" altLang="ja-JP" dirty="0"/>
              <a:t>1.</a:t>
            </a:r>
            <a:r>
              <a:rPr kumimoji="1" lang="ja-JP" altLang="en-US" dirty="0"/>
              <a:t>概要</a:t>
            </a:r>
            <a:endParaRPr kumimoji="1" lang="en-US" altLang="ja-JP" dirty="0"/>
          </a:p>
          <a:p>
            <a:r>
              <a:rPr kumimoji="1" lang="en-US" altLang="ja-JP" dirty="0"/>
              <a:t>2.</a:t>
            </a:r>
            <a:r>
              <a:rPr kumimoji="1" lang="ja-JP" altLang="en-US" dirty="0"/>
              <a:t>サービス全体像</a:t>
            </a:r>
            <a:endParaRPr kumimoji="1" lang="en-US" altLang="ja-JP" dirty="0"/>
          </a:p>
          <a:p>
            <a:r>
              <a:rPr kumimoji="1" lang="en-US" altLang="ja-JP" dirty="0"/>
              <a:t>3.</a:t>
            </a:r>
            <a:r>
              <a:rPr kumimoji="1" lang="ja-JP" altLang="en-US" dirty="0"/>
              <a:t>お金の流れ</a:t>
            </a:r>
            <a:endParaRPr kumimoji="1" lang="en-US" altLang="ja-JP" dirty="0"/>
          </a:p>
          <a:p>
            <a:r>
              <a:rPr lang="en-US" altLang="ja-JP" dirty="0"/>
              <a:t>4.</a:t>
            </a:r>
            <a:r>
              <a:rPr lang="ja-JP" altLang="en-US" dirty="0"/>
              <a:t>システム鳥観図</a:t>
            </a:r>
            <a:endParaRPr lang="en-US" altLang="ja-JP" dirty="0"/>
          </a:p>
          <a:p>
            <a:r>
              <a:rPr kumimoji="1" lang="en-US" altLang="ja-JP" dirty="0"/>
              <a:t>5.</a:t>
            </a:r>
            <a:r>
              <a:rPr kumimoji="1" lang="ja-JP" altLang="en-US" dirty="0"/>
              <a:t>画面遷移図</a:t>
            </a:r>
            <a:endParaRPr kumimoji="1" lang="en-US" altLang="ja-JP" dirty="0"/>
          </a:p>
          <a:p>
            <a:r>
              <a:rPr lang="ja-JP" altLang="en-US" dirty="0"/>
              <a:t>　</a:t>
            </a:r>
            <a:r>
              <a:rPr lang="en-US" altLang="ja-JP" dirty="0"/>
              <a:t>5.1.</a:t>
            </a:r>
            <a:r>
              <a:rPr lang="ja-JP" altLang="en-US" dirty="0"/>
              <a:t>ログイン～決済</a:t>
            </a:r>
            <a:endParaRPr lang="en-US" altLang="ja-JP" dirty="0"/>
          </a:p>
          <a:p>
            <a:r>
              <a:rPr kumimoji="1" lang="ja-JP" altLang="en-US" dirty="0"/>
              <a:t>　</a:t>
            </a:r>
            <a:r>
              <a:rPr kumimoji="1" lang="en-US" altLang="ja-JP" dirty="0"/>
              <a:t>5.2.</a:t>
            </a:r>
            <a:r>
              <a:rPr kumimoji="1" lang="ja-JP" altLang="en-US" dirty="0"/>
              <a:t>利用者登録</a:t>
            </a:r>
            <a:endParaRPr kumimoji="1" lang="en-US" altLang="ja-JP" dirty="0"/>
          </a:p>
          <a:p>
            <a:r>
              <a:rPr kumimoji="1" lang="ja-JP" altLang="en-US" dirty="0"/>
              <a:t>　</a:t>
            </a:r>
            <a:r>
              <a:rPr kumimoji="1" lang="en-US" altLang="ja-JP" dirty="0"/>
              <a:t>5.3.</a:t>
            </a:r>
            <a:r>
              <a:rPr kumimoji="1" lang="ja-JP" altLang="en-US" dirty="0"/>
              <a:t>利用履歴</a:t>
            </a:r>
            <a:endParaRPr kumimoji="1" lang="en-US" altLang="ja-JP" dirty="0"/>
          </a:p>
          <a:p>
            <a:r>
              <a:rPr kumimoji="1" lang="en-US" altLang="ja-JP" dirty="0"/>
              <a:t>6.</a:t>
            </a:r>
            <a:r>
              <a:rPr kumimoji="1" lang="ja-JP" altLang="en-US" dirty="0"/>
              <a:t>利用者画面機能概要</a:t>
            </a:r>
            <a:endParaRPr kumimoji="1" lang="en-US" altLang="ja-JP" dirty="0"/>
          </a:p>
          <a:p>
            <a:r>
              <a:rPr lang="ja-JP" altLang="en-US" dirty="0"/>
              <a:t>　</a:t>
            </a:r>
            <a:r>
              <a:rPr lang="en-US" altLang="ja-JP" dirty="0"/>
              <a:t>6.1.</a:t>
            </a:r>
            <a:r>
              <a:rPr lang="ja-JP" altLang="en-US" dirty="0"/>
              <a:t>概要①</a:t>
            </a:r>
            <a:endParaRPr kumimoji="1" lang="en-US" altLang="ja-JP" dirty="0"/>
          </a:p>
          <a:p>
            <a:r>
              <a:rPr lang="ja-JP" altLang="en-US" dirty="0"/>
              <a:t>　</a:t>
            </a:r>
            <a:r>
              <a:rPr lang="en-US" altLang="ja-JP" dirty="0"/>
              <a:t>6.2.</a:t>
            </a:r>
            <a:r>
              <a:rPr lang="ja-JP" altLang="en-US" dirty="0"/>
              <a:t>概要②</a:t>
            </a:r>
            <a:endParaRPr kumimoji="1" lang="en-US" altLang="ja-JP" dirty="0"/>
          </a:p>
          <a:p>
            <a:r>
              <a:rPr lang="ja-JP" altLang="en-US" dirty="0"/>
              <a:t>　</a:t>
            </a:r>
            <a:r>
              <a:rPr lang="en-US" altLang="ja-JP" dirty="0"/>
              <a:t>6.3.</a:t>
            </a:r>
            <a:r>
              <a:rPr lang="ja-JP" altLang="en-US" dirty="0"/>
              <a:t>概要③</a:t>
            </a:r>
            <a:endParaRPr kumimoji="1" lang="en-US" altLang="ja-JP" dirty="0"/>
          </a:p>
          <a:p>
            <a:r>
              <a:rPr lang="ja-JP" altLang="en-US" dirty="0"/>
              <a:t>　</a:t>
            </a:r>
            <a:r>
              <a:rPr lang="en-US" altLang="ja-JP" dirty="0"/>
              <a:t>6.4.</a:t>
            </a:r>
            <a:r>
              <a:rPr lang="ja-JP" altLang="en-US" dirty="0"/>
              <a:t>概要④</a:t>
            </a:r>
            <a:endParaRPr kumimoji="1" lang="en-US" altLang="ja-JP" dirty="0"/>
          </a:p>
          <a:p>
            <a:r>
              <a:rPr lang="ja-JP" altLang="en-US" dirty="0"/>
              <a:t>　</a:t>
            </a:r>
            <a:r>
              <a:rPr lang="en-US" altLang="ja-JP" dirty="0"/>
              <a:t>6.5.</a:t>
            </a:r>
            <a:r>
              <a:rPr lang="ja-JP" altLang="en-US" dirty="0"/>
              <a:t>概要⑤</a:t>
            </a:r>
            <a:endParaRPr kumimoji="1" lang="en-US" altLang="ja-JP" dirty="0"/>
          </a:p>
          <a:p>
            <a:r>
              <a:rPr lang="ja-JP" altLang="en-US" dirty="0"/>
              <a:t>　</a:t>
            </a:r>
            <a:r>
              <a:rPr lang="en-US" altLang="ja-JP" dirty="0"/>
              <a:t>6.6.</a:t>
            </a:r>
            <a:r>
              <a:rPr lang="ja-JP" altLang="en-US" dirty="0"/>
              <a:t>概要⑥</a:t>
            </a:r>
            <a:endParaRPr kumimoji="1" lang="en-US" altLang="ja-JP" dirty="0"/>
          </a:p>
          <a:p>
            <a:r>
              <a:rPr lang="ja-JP" altLang="en-US" dirty="0"/>
              <a:t>　</a:t>
            </a:r>
            <a:r>
              <a:rPr lang="en-US" altLang="ja-JP" dirty="0"/>
              <a:t>6.7.</a:t>
            </a:r>
            <a:r>
              <a:rPr lang="ja-JP" altLang="en-US" dirty="0"/>
              <a:t>概要⑦</a:t>
            </a:r>
            <a:endParaRPr kumimoji="1" lang="en-US" altLang="ja-JP" dirty="0"/>
          </a:p>
          <a:p>
            <a:r>
              <a:rPr lang="ja-JP" altLang="en-US" dirty="0"/>
              <a:t>　</a:t>
            </a:r>
            <a:r>
              <a:rPr lang="en-US" altLang="ja-JP" dirty="0"/>
              <a:t>6.8.</a:t>
            </a:r>
            <a:r>
              <a:rPr lang="ja-JP" altLang="en-US" dirty="0"/>
              <a:t>概要⑧</a:t>
            </a:r>
            <a:endParaRPr lang="en-US" altLang="ja-JP" dirty="0"/>
          </a:p>
          <a:p>
            <a:endParaRPr lang="en-US" altLang="ja-JP" dirty="0"/>
          </a:p>
          <a:p>
            <a:endParaRPr lang="en-US" altLang="ja-JP" dirty="0"/>
          </a:p>
          <a:p>
            <a:endParaRPr kumimoji="1" lang="en-US" altLang="ja-JP" dirty="0"/>
          </a:p>
          <a:p>
            <a:pPr marL="0" indent="0">
              <a:buNone/>
            </a:pPr>
            <a:endParaRPr kumimoji="1" lang="ja-JP" altLang="en-US" dirty="0"/>
          </a:p>
        </p:txBody>
      </p:sp>
      <p:sp>
        <p:nvSpPr>
          <p:cNvPr id="4" name="コンテンツ プレースホルダー 2">
            <a:extLst>
              <a:ext uri="{FF2B5EF4-FFF2-40B4-BE49-F238E27FC236}">
                <a16:creationId xmlns:a16="http://schemas.microsoft.com/office/drawing/2014/main" id="{25D6B6BA-B3BB-492A-8DD9-AEFA889B03B1}"/>
              </a:ext>
            </a:extLst>
          </p:cNvPr>
          <p:cNvSpPr txBox="1">
            <a:spLocks/>
          </p:cNvSpPr>
          <p:nvPr/>
        </p:nvSpPr>
        <p:spPr>
          <a:xfrm>
            <a:off x="3156155" y="1825625"/>
            <a:ext cx="2317955"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1100" dirty="0"/>
              <a:t>7.</a:t>
            </a:r>
            <a:r>
              <a:rPr lang="ja-JP" altLang="en-US" sz="1100" dirty="0"/>
              <a:t>利用者画面一覧</a:t>
            </a:r>
            <a:endParaRPr lang="en-US" altLang="ja-JP" sz="1100" dirty="0"/>
          </a:p>
          <a:p>
            <a:r>
              <a:rPr lang="ja-JP" altLang="en-US" sz="1100" dirty="0"/>
              <a:t>　</a:t>
            </a:r>
            <a:r>
              <a:rPr lang="en-US" altLang="ja-JP" sz="1100" dirty="0"/>
              <a:t>7.1.</a:t>
            </a:r>
            <a:r>
              <a:rPr lang="ja-JP" altLang="en-US" sz="1100" dirty="0"/>
              <a:t>画面一覧①</a:t>
            </a:r>
            <a:endParaRPr lang="en-US" altLang="ja-JP" sz="1100" dirty="0"/>
          </a:p>
          <a:p>
            <a:r>
              <a:rPr lang="ja-JP" altLang="en-US" sz="1100" dirty="0"/>
              <a:t>　</a:t>
            </a:r>
            <a:r>
              <a:rPr lang="en-US" altLang="ja-JP" sz="1100" dirty="0"/>
              <a:t>7.2.</a:t>
            </a:r>
            <a:r>
              <a:rPr lang="ja-JP" altLang="en-US" sz="1100" dirty="0"/>
              <a:t>画面一覧②　</a:t>
            </a:r>
            <a:endParaRPr lang="en-US" altLang="ja-JP" sz="1100" dirty="0"/>
          </a:p>
          <a:p>
            <a:r>
              <a:rPr lang="ja-JP" altLang="en-US" sz="1100" dirty="0"/>
              <a:t>　</a:t>
            </a:r>
            <a:r>
              <a:rPr lang="en-US" altLang="ja-JP" sz="1100" dirty="0"/>
              <a:t>7.3.</a:t>
            </a:r>
            <a:r>
              <a:rPr lang="ja-JP" altLang="en-US" sz="1100" dirty="0"/>
              <a:t>画面一覧③</a:t>
            </a:r>
            <a:endParaRPr lang="en-US" altLang="ja-JP" sz="1100" dirty="0"/>
          </a:p>
          <a:p>
            <a:r>
              <a:rPr lang="ja-JP" altLang="en-US" sz="1100" dirty="0"/>
              <a:t>　</a:t>
            </a:r>
            <a:r>
              <a:rPr lang="en-US" altLang="ja-JP" sz="1100" dirty="0"/>
              <a:t>7.4.</a:t>
            </a:r>
            <a:r>
              <a:rPr lang="ja-JP" altLang="en-US" sz="1100" dirty="0"/>
              <a:t>画面一覧④</a:t>
            </a:r>
            <a:endParaRPr lang="en-US" altLang="ja-JP" sz="1100" dirty="0"/>
          </a:p>
          <a:p>
            <a:r>
              <a:rPr lang="ja-JP" altLang="en-US" sz="1100" dirty="0"/>
              <a:t>　</a:t>
            </a:r>
            <a:r>
              <a:rPr lang="en-US" altLang="ja-JP" sz="1100" dirty="0"/>
              <a:t>7.5.</a:t>
            </a:r>
            <a:r>
              <a:rPr lang="ja-JP" altLang="en-US" sz="1100" dirty="0"/>
              <a:t>画面一覧⑤</a:t>
            </a:r>
            <a:endParaRPr lang="en-US" altLang="ja-JP" sz="1100" dirty="0"/>
          </a:p>
          <a:p>
            <a:r>
              <a:rPr lang="en-US" altLang="ja-JP" sz="1100" dirty="0"/>
              <a:t>8.</a:t>
            </a:r>
            <a:r>
              <a:rPr kumimoji="1" lang="ja-JP" altLang="en-US" sz="1100" dirty="0"/>
              <a:t>必要書類確認画面補足</a:t>
            </a:r>
            <a:endParaRPr kumimoji="1" lang="en-US" altLang="ja-JP" sz="1100" dirty="0"/>
          </a:p>
          <a:p>
            <a:r>
              <a:rPr lang="en-US" altLang="ja-JP" sz="1100" dirty="0"/>
              <a:t>9.</a:t>
            </a:r>
            <a:r>
              <a:rPr lang="ja-JP" altLang="en-US" sz="1100" dirty="0"/>
              <a:t>管理画面</a:t>
            </a:r>
            <a:endParaRPr lang="en-US" altLang="ja-JP" sz="1100" dirty="0"/>
          </a:p>
          <a:p>
            <a:r>
              <a:rPr lang="ja-JP" altLang="en-US" sz="1100" dirty="0"/>
              <a:t>　</a:t>
            </a:r>
            <a:r>
              <a:rPr lang="en-US" altLang="ja-JP" sz="1100" dirty="0"/>
              <a:t>9.1.</a:t>
            </a:r>
            <a:r>
              <a:rPr lang="ja-JP" altLang="en-US" sz="1100" dirty="0"/>
              <a:t>管理ログイン</a:t>
            </a:r>
            <a:endParaRPr lang="en-US" altLang="ja-JP" sz="1100" dirty="0"/>
          </a:p>
          <a:p>
            <a:r>
              <a:rPr lang="ja-JP" altLang="en-US" sz="1100" dirty="0"/>
              <a:t>　</a:t>
            </a:r>
            <a:r>
              <a:rPr lang="en-US" altLang="ja-JP" sz="1100" dirty="0"/>
              <a:t>9.2.</a:t>
            </a:r>
            <a:r>
              <a:rPr lang="ja-JP" altLang="en-US" sz="1100" dirty="0"/>
              <a:t>運用者画面</a:t>
            </a:r>
            <a:endParaRPr lang="en-US" altLang="ja-JP" sz="1100" dirty="0"/>
          </a:p>
          <a:p>
            <a:r>
              <a:rPr lang="ja-JP" altLang="en-US" sz="1100" dirty="0"/>
              <a:t>　</a:t>
            </a:r>
            <a:r>
              <a:rPr lang="en-US" altLang="ja-JP" sz="1100" dirty="0"/>
              <a:t>9.3.</a:t>
            </a:r>
            <a:r>
              <a:rPr lang="ja-JP" altLang="en-US" sz="1100" dirty="0"/>
              <a:t>自治体画面</a:t>
            </a:r>
            <a:endParaRPr lang="en-US" altLang="ja-JP" sz="1100" dirty="0"/>
          </a:p>
          <a:p>
            <a:r>
              <a:rPr lang="en-US" altLang="ja-JP" sz="1100" dirty="0"/>
              <a:t>10.</a:t>
            </a:r>
            <a:r>
              <a:rPr kumimoji="1" lang="ja-JP" altLang="en-US" sz="1100" dirty="0"/>
              <a:t>管理画面機能一覧</a:t>
            </a:r>
            <a:endParaRPr kumimoji="1" lang="en-US" altLang="ja-JP" sz="1100" dirty="0"/>
          </a:p>
          <a:p>
            <a:r>
              <a:rPr lang="en-US" altLang="ja-JP" sz="1100" dirty="0"/>
              <a:t>11.</a:t>
            </a:r>
            <a:r>
              <a:rPr lang="ja-JP" altLang="en-US" sz="1100" dirty="0"/>
              <a:t>開発環境全体像</a:t>
            </a:r>
            <a:endParaRPr lang="en-US" altLang="ja-JP" sz="1100" dirty="0"/>
          </a:p>
          <a:p>
            <a:r>
              <a:rPr lang="en-US" altLang="ja-JP" sz="1100" dirty="0"/>
              <a:t>12.</a:t>
            </a:r>
            <a:r>
              <a:rPr lang="ja-JP" altLang="en-US" sz="1100" dirty="0"/>
              <a:t>システム全体像</a:t>
            </a:r>
            <a:endParaRPr lang="en-US" altLang="ja-JP" sz="1100" dirty="0"/>
          </a:p>
          <a:p>
            <a:r>
              <a:rPr lang="en-US" altLang="ja-JP" sz="1100" dirty="0"/>
              <a:t>13.</a:t>
            </a:r>
            <a:r>
              <a:rPr lang="ja-JP" altLang="en-US" sz="1100" dirty="0"/>
              <a:t>開発環境</a:t>
            </a:r>
            <a:endParaRPr lang="en-US" altLang="ja-JP" sz="1100" dirty="0"/>
          </a:p>
        </p:txBody>
      </p:sp>
      <p:sp>
        <p:nvSpPr>
          <p:cNvPr id="5" name="コンテンツ プレースホルダー 2">
            <a:extLst>
              <a:ext uri="{FF2B5EF4-FFF2-40B4-BE49-F238E27FC236}">
                <a16:creationId xmlns:a16="http://schemas.microsoft.com/office/drawing/2014/main" id="{A51B997C-3F2F-4249-94A0-8A9F4286FC6F}"/>
              </a:ext>
            </a:extLst>
          </p:cNvPr>
          <p:cNvSpPr txBox="1">
            <a:spLocks/>
          </p:cNvSpPr>
          <p:nvPr/>
        </p:nvSpPr>
        <p:spPr>
          <a:xfrm>
            <a:off x="5474110" y="1825625"/>
            <a:ext cx="231795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1100" dirty="0"/>
              <a:t>11.</a:t>
            </a:r>
            <a:r>
              <a:rPr lang="ja-JP" altLang="en-US" sz="1100" dirty="0"/>
              <a:t>開発環境全体像</a:t>
            </a:r>
            <a:endParaRPr lang="en-US" altLang="ja-JP" sz="1100" dirty="0"/>
          </a:p>
          <a:p>
            <a:r>
              <a:rPr lang="en-US" altLang="ja-JP" sz="1100" dirty="0"/>
              <a:t>12.</a:t>
            </a:r>
            <a:r>
              <a:rPr lang="ja-JP" altLang="en-US" sz="1100" dirty="0"/>
              <a:t>システム全体像</a:t>
            </a:r>
            <a:endParaRPr lang="en-US" altLang="ja-JP" sz="1100" dirty="0"/>
          </a:p>
          <a:p>
            <a:r>
              <a:rPr lang="en-US" altLang="ja-JP" sz="1100" dirty="0"/>
              <a:t>13.</a:t>
            </a:r>
            <a:r>
              <a:rPr lang="ja-JP" altLang="en-US" sz="1100" dirty="0"/>
              <a:t>開発環境</a:t>
            </a:r>
            <a:endParaRPr lang="en-US" altLang="ja-JP" sz="1100" dirty="0"/>
          </a:p>
          <a:p>
            <a:r>
              <a:rPr lang="en-US" altLang="ja-JP" sz="1100" dirty="0"/>
              <a:t>14.</a:t>
            </a:r>
            <a:r>
              <a:rPr lang="ja-JP" altLang="en-US" sz="1100" dirty="0"/>
              <a:t>参考</a:t>
            </a:r>
            <a:endParaRPr lang="en-US" altLang="ja-JP" sz="1100" dirty="0"/>
          </a:p>
          <a:p>
            <a:r>
              <a:rPr lang="en-US" altLang="ja-JP" sz="1100" dirty="0"/>
              <a:t>15.</a:t>
            </a:r>
            <a:r>
              <a:rPr lang="ja-JP" altLang="en-US" sz="1100" dirty="0"/>
              <a:t>非機能要件</a:t>
            </a:r>
            <a:endParaRPr lang="en-US" altLang="ja-JP" sz="1100" dirty="0"/>
          </a:p>
          <a:p>
            <a:r>
              <a:rPr lang="en-US" altLang="ja-JP" sz="1100" dirty="0"/>
              <a:t>15.1.</a:t>
            </a:r>
            <a:r>
              <a:rPr lang="ja-JP" altLang="en-US" sz="1100" dirty="0"/>
              <a:t>非機能要件</a:t>
            </a:r>
            <a:endParaRPr lang="en-US" altLang="ja-JP" sz="1100" dirty="0"/>
          </a:p>
          <a:p>
            <a:r>
              <a:rPr lang="ja-JP" altLang="en-US" sz="1100" dirty="0"/>
              <a:t>　</a:t>
            </a:r>
            <a:r>
              <a:rPr lang="en-US" altLang="ja-JP" sz="1100" dirty="0"/>
              <a:t>15.2.1.</a:t>
            </a:r>
            <a:r>
              <a:rPr lang="ja-JP" altLang="en-US" sz="1100" dirty="0"/>
              <a:t>性能要件①</a:t>
            </a:r>
            <a:endParaRPr lang="en-US" altLang="ja-JP" sz="1100" dirty="0"/>
          </a:p>
          <a:p>
            <a:r>
              <a:rPr lang="ja-JP" altLang="en-US" sz="1100" dirty="0"/>
              <a:t>　</a:t>
            </a:r>
            <a:r>
              <a:rPr lang="en-US" altLang="ja-JP" sz="1100" dirty="0"/>
              <a:t>15.2.1.</a:t>
            </a:r>
            <a:r>
              <a:rPr lang="ja-JP" altLang="en-US" sz="1100" dirty="0"/>
              <a:t>性能要件②</a:t>
            </a:r>
            <a:endParaRPr lang="en-US" altLang="ja-JP" sz="1100" dirty="0"/>
          </a:p>
          <a:p>
            <a:r>
              <a:rPr lang="ja-JP" altLang="en-US" sz="1100" dirty="0"/>
              <a:t>　</a:t>
            </a:r>
            <a:r>
              <a:rPr lang="en-US" altLang="ja-JP" sz="1100" dirty="0"/>
              <a:t>15.2.1.</a:t>
            </a:r>
            <a:r>
              <a:rPr lang="ja-JP" altLang="en-US" sz="1100" dirty="0"/>
              <a:t>性能要件③</a:t>
            </a:r>
            <a:endParaRPr lang="en-US" altLang="ja-JP" sz="1100" dirty="0"/>
          </a:p>
          <a:p>
            <a:r>
              <a:rPr lang="en-US" altLang="ja-JP" sz="1100" dirty="0"/>
              <a:t>16.</a:t>
            </a:r>
            <a:r>
              <a:rPr lang="ja-JP" altLang="en-US" sz="1100" dirty="0"/>
              <a:t>課題</a:t>
            </a:r>
            <a:endParaRPr lang="en-US" altLang="ja-JP" sz="1100" dirty="0"/>
          </a:p>
          <a:p>
            <a:r>
              <a:rPr lang="ja-JP" altLang="en-US" sz="1100" dirty="0"/>
              <a:t>　</a:t>
            </a:r>
            <a:r>
              <a:rPr lang="en-US" altLang="ja-JP" sz="1100" dirty="0"/>
              <a:t>16.1</a:t>
            </a:r>
            <a:r>
              <a:rPr lang="ja-JP" altLang="en-US" sz="1100" dirty="0"/>
              <a:t>課題①</a:t>
            </a:r>
            <a:endParaRPr lang="en-US" altLang="ja-JP" sz="1100" dirty="0"/>
          </a:p>
          <a:p>
            <a:r>
              <a:rPr lang="ja-JP" altLang="en-US" sz="1100" dirty="0"/>
              <a:t>　</a:t>
            </a:r>
            <a:r>
              <a:rPr lang="en-US" altLang="ja-JP" sz="1100" dirty="0"/>
              <a:t>16.2</a:t>
            </a:r>
            <a:r>
              <a:rPr lang="ja-JP" altLang="en-US" sz="1100" dirty="0"/>
              <a:t>課題②</a:t>
            </a:r>
            <a:endParaRPr lang="en-US" altLang="ja-JP" sz="1100" dirty="0"/>
          </a:p>
        </p:txBody>
      </p:sp>
    </p:spTree>
    <p:extLst>
      <p:ext uri="{BB962C8B-B14F-4D97-AF65-F5344CB8AC3E}">
        <p14:creationId xmlns:p14="http://schemas.microsoft.com/office/powerpoint/2010/main" val="2823554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25F655-0CE6-4ABE-B46D-5FD1ECF42143}"/>
              </a:ext>
            </a:extLst>
          </p:cNvPr>
          <p:cNvSpPr>
            <a:spLocks noGrp="1"/>
          </p:cNvSpPr>
          <p:nvPr>
            <p:ph type="title"/>
          </p:nvPr>
        </p:nvSpPr>
        <p:spPr/>
        <p:txBody>
          <a:bodyPr/>
          <a:lstStyle/>
          <a:p>
            <a:r>
              <a:rPr kumimoji="1" lang="ja-JP" altLang="en-US" dirty="0"/>
              <a:t>７</a:t>
            </a:r>
            <a:r>
              <a:rPr kumimoji="1" lang="en-US" altLang="ja-JP" dirty="0"/>
              <a:t>.</a:t>
            </a:r>
            <a:r>
              <a:rPr kumimoji="1" lang="ja-JP" altLang="en-US" dirty="0"/>
              <a:t>３</a:t>
            </a:r>
            <a:r>
              <a:rPr kumimoji="1" lang="en-US" altLang="ja-JP" dirty="0"/>
              <a:t>.</a:t>
            </a:r>
            <a:r>
              <a:rPr kumimoji="1" lang="ja-JP" altLang="en-US" dirty="0"/>
              <a:t>利用者画面一覧③</a:t>
            </a:r>
          </a:p>
        </p:txBody>
      </p:sp>
      <p:pic>
        <p:nvPicPr>
          <p:cNvPr id="4" name="図 3">
            <a:extLst>
              <a:ext uri="{FF2B5EF4-FFF2-40B4-BE49-F238E27FC236}">
                <a16:creationId xmlns:a16="http://schemas.microsoft.com/office/drawing/2014/main" id="{1785D5B0-0E05-44D5-B92F-F2DF86A7B01A}"/>
              </a:ext>
            </a:extLst>
          </p:cNvPr>
          <p:cNvPicPr>
            <a:picLocks noChangeAspect="1"/>
          </p:cNvPicPr>
          <p:nvPr/>
        </p:nvPicPr>
        <p:blipFill>
          <a:blip r:embed="rId2"/>
          <a:stretch>
            <a:fillRect/>
          </a:stretch>
        </p:blipFill>
        <p:spPr>
          <a:xfrm>
            <a:off x="461704" y="1820816"/>
            <a:ext cx="2434418" cy="4533557"/>
          </a:xfrm>
          <a:prstGeom prst="rect">
            <a:avLst/>
          </a:prstGeom>
        </p:spPr>
      </p:pic>
      <p:pic>
        <p:nvPicPr>
          <p:cNvPr id="5" name="図 4">
            <a:extLst>
              <a:ext uri="{FF2B5EF4-FFF2-40B4-BE49-F238E27FC236}">
                <a16:creationId xmlns:a16="http://schemas.microsoft.com/office/drawing/2014/main" id="{C6C986E9-C26C-4BB0-AE91-A8336187CEFE}"/>
              </a:ext>
            </a:extLst>
          </p:cNvPr>
          <p:cNvPicPr>
            <a:picLocks noChangeAspect="1"/>
          </p:cNvPicPr>
          <p:nvPr/>
        </p:nvPicPr>
        <p:blipFill>
          <a:blip r:embed="rId3"/>
          <a:stretch>
            <a:fillRect/>
          </a:stretch>
        </p:blipFill>
        <p:spPr>
          <a:xfrm>
            <a:off x="4816464" y="1843529"/>
            <a:ext cx="2300701" cy="4264847"/>
          </a:xfrm>
          <a:prstGeom prst="rect">
            <a:avLst/>
          </a:prstGeom>
        </p:spPr>
      </p:pic>
      <p:pic>
        <p:nvPicPr>
          <p:cNvPr id="6" name="図 5">
            <a:extLst>
              <a:ext uri="{FF2B5EF4-FFF2-40B4-BE49-F238E27FC236}">
                <a16:creationId xmlns:a16="http://schemas.microsoft.com/office/drawing/2014/main" id="{F1748D85-931A-45B4-B4C0-85012FD2A0D7}"/>
              </a:ext>
            </a:extLst>
          </p:cNvPr>
          <p:cNvPicPr>
            <a:picLocks noChangeAspect="1"/>
          </p:cNvPicPr>
          <p:nvPr/>
        </p:nvPicPr>
        <p:blipFill>
          <a:blip r:embed="rId4"/>
          <a:stretch>
            <a:fillRect/>
          </a:stretch>
        </p:blipFill>
        <p:spPr>
          <a:xfrm>
            <a:off x="7036327" y="1843529"/>
            <a:ext cx="2300702" cy="4399885"/>
          </a:xfrm>
          <a:prstGeom prst="rect">
            <a:avLst/>
          </a:prstGeom>
        </p:spPr>
      </p:pic>
      <p:pic>
        <p:nvPicPr>
          <p:cNvPr id="7" name="図 6">
            <a:extLst>
              <a:ext uri="{FF2B5EF4-FFF2-40B4-BE49-F238E27FC236}">
                <a16:creationId xmlns:a16="http://schemas.microsoft.com/office/drawing/2014/main" id="{AA0DA599-9431-432A-8F15-5A90D6E8FE34}"/>
              </a:ext>
            </a:extLst>
          </p:cNvPr>
          <p:cNvPicPr>
            <a:picLocks noChangeAspect="1"/>
          </p:cNvPicPr>
          <p:nvPr/>
        </p:nvPicPr>
        <p:blipFill>
          <a:blip r:embed="rId5"/>
          <a:stretch>
            <a:fillRect/>
          </a:stretch>
        </p:blipFill>
        <p:spPr>
          <a:xfrm>
            <a:off x="2682267" y="1907626"/>
            <a:ext cx="2205336" cy="4331911"/>
          </a:xfrm>
          <a:prstGeom prst="rect">
            <a:avLst/>
          </a:prstGeom>
        </p:spPr>
      </p:pic>
      <p:pic>
        <p:nvPicPr>
          <p:cNvPr id="8" name="コンテンツ プレースホルダー 7">
            <a:extLst>
              <a:ext uri="{FF2B5EF4-FFF2-40B4-BE49-F238E27FC236}">
                <a16:creationId xmlns:a16="http://schemas.microsoft.com/office/drawing/2014/main" id="{85583830-58C1-4CF8-ADBC-677E08992EDD}"/>
              </a:ext>
            </a:extLst>
          </p:cNvPr>
          <p:cNvPicPr>
            <a:picLocks noGrp="1" noChangeAspect="1"/>
          </p:cNvPicPr>
          <p:nvPr>
            <p:ph idx="1"/>
          </p:nvPr>
        </p:nvPicPr>
        <p:blipFill>
          <a:blip r:embed="rId6"/>
          <a:stretch>
            <a:fillRect/>
          </a:stretch>
        </p:blipFill>
        <p:spPr>
          <a:xfrm>
            <a:off x="9234219" y="1843531"/>
            <a:ext cx="2254383" cy="4403266"/>
          </a:xfrm>
          <a:prstGeom prst="rect">
            <a:avLst/>
          </a:prstGeom>
        </p:spPr>
      </p:pic>
      <p:sp>
        <p:nvSpPr>
          <p:cNvPr id="21" name="テキスト ボックス 214">
            <a:extLst>
              <a:ext uri="{FF2B5EF4-FFF2-40B4-BE49-F238E27FC236}">
                <a16:creationId xmlns:a16="http://schemas.microsoft.com/office/drawing/2014/main" id="{CEF3C4A2-25D6-4CB9-922C-659247437D04}"/>
              </a:ext>
            </a:extLst>
          </p:cNvPr>
          <p:cNvSpPr txBox="1"/>
          <p:nvPr/>
        </p:nvSpPr>
        <p:spPr>
          <a:xfrm>
            <a:off x="9422691" y="1595593"/>
            <a:ext cx="1877437"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dirty="0"/>
              <a:t>レシートアップロード画面</a:t>
            </a:r>
          </a:p>
        </p:txBody>
      </p:sp>
      <p:sp>
        <p:nvSpPr>
          <p:cNvPr id="22" name="テキスト ボックス 226">
            <a:extLst>
              <a:ext uri="{FF2B5EF4-FFF2-40B4-BE49-F238E27FC236}">
                <a16:creationId xmlns:a16="http://schemas.microsoft.com/office/drawing/2014/main" id="{B158A0AC-D7C0-4904-9ADC-39DB7264E5D0}"/>
              </a:ext>
            </a:extLst>
          </p:cNvPr>
          <p:cNvSpPr txBox="1"/>
          <p:nvPr/>
        </p:nvSpPr>
        <p:spPr>
          <a:xfrm>
            <a:off x="7459556" y="1579203"/>
            <a:ext cx="1454244"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ja-JP" sz="1100" dirty="0">
                <a:solidFill>
                  <a:schemeClr val="tx1"/>
                </a:solidFill>
                <a:effectLst/>
                <a:latin typeface="+mn-lt"/>
                <a:ea typeface="+mn-ea"/>
                <a:cs typeface="+mn-cs"/>
              </a:rPr>
              <a:t>登録不備通知メール</a:t>
            </a:r>
            <a:endParaRPr kumimoji="1" lang="ja-JP" altLang="en-US" sz="1100" dirty="0"/>
          </a:p>
        </p:txBody>
      </p:sp>
      <p:sp>
        <p:nvSpPr>
          <p:cNvPr id="23" name="テキスト ボックス 227">
            <a:extLst>
              <a:ext uri="{FF2B5EF4-FFF2-40B4-BE49-F238E27FC236}">
                <a16:creationId xmlns:a16="http://schemas.microsoft.com/office/drawing/2014/main" id="{07BA2745-DFE0-4EB7-80E4-4A19CE63C5A3}"/>
              </a:ext>
            </a:extLst>
          </p:cNvPr>
          <p:cNvSpPr txBox="1"/>
          <p:nvPr/>
        </p:nvSpPr>
        <p:spPr>
          <a:xfrm>
            <a:off x="5234843" y="1590489"/>
            <a:ext cx="1454244"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ja-JP" sz="1100" dirty="0">
                <a:solidFill>
                  <a:schemeClr val="tx1"/>
                </a:solidFill>
                <a:effectLst/>
                <a:latin typeface="+mn-lt"/>
                <a:ea typeface="+mn-ea"/>
                <a:cs typeface="+mn-cs"/>
              </a:rPr>
              <a:t>登録完了通知メール</a:t>
            </a:r>
            <a:endParaRPr kumimoji="1" lang="ja-JP" altLang="en-US" sz="1100" dirty="0"/>
          </a:p>
        </p:txBody>
      </p:sp>
      <p:sp>
        <p:nvSpPr>
          <p:cNvPr id="24" name="テキスト ボックス 233">
            <a:extLst>
              <a:ext uri="{FF2B5EF4-FFF2-40B4-BE49-F238E27FC236}">
                <a16:creationId xmlns:a16="http://schemas.microsoft.com/office/drawing/2014/main" id="{FB53908F-CCB4-4BCC-AA79-6993BC73D0E6}"/>
              </a:ext>
            </a:extLst>
          </p:cNvPr>
          <p:cNvSpPr txBox="1"/>
          <p:nvPr/>
        </p:nvSpPr>
        <p:spPr>
          <a:xfrm>
            <a:off x="1086562" y="1590489"/>
            <a:ext cx="1313180"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dirty="0">
                <a:solidFill>
                  <a:schemeClr val="tx1"/>
                </a:solidFill>
                <a:effectLst/>
                <a:latin typeface="+mn-lt"/>
                <a:ea typeface="+mn-ea"/>
                <a:cs typeface="+mn-cs"/>
              </a:rPr>
              <a:t>必要書類確認画面</a:t>
            </a:r>
            <a:endParaRPr kumimoji="1" lang="ja-JP" altLang="en-US" sz="1100" dirty="0"/>
          </a:p>
        </p:txBody>
      </p:sp>
      <p:sp>
        <p:nvSpPr>
          <p:cNvPr id="25" name="テキスト ボックス 234">
            <a:extLst>
              <a:ext uri="{FF2B5EF4-FFF2-40B4-BE49-F238E27FC236}">
                <a16:creationId xmlns:a16="http://schemas.microsoft.com/office/drawing/2014/main" id="{86F99D08-D04D-4517-B3A4-0EC35D1E4AED}"/>
              </a:ext>
            </a:extLst>
          </p:cNvPr>
          <p:cNvSpPr txBox="1"/>
          <p:nvPr/>
        </p:nvSpPr>
        <p:spPr>
          <a:xfrm>
            <a:off x="3171475" y="1602897"/>
            <a:ext cx="1172116"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dirty="0">
                <a:solidFill>
                  <a:schemeClr val="tx1"/>
                </a:solidFill>
                <a:effectLst/>
                <a:latin typeface="+mn-lt"/>
                <a:ea typeface="+mn-ea"/>
                <a:cs typeface="+mn-cs"/>
              </a:rPr>
              <a:t>カメラ起動画面</a:t>
            </a:r>
            <a:endParaRPr kumimoji="1" lang="ja-JP" altLang="en-US" sz="1100" dirty="0"/>
          </a:p>
        </p:txBody>
      </p:sp>
    </p:spTree>
    <p:extLst>
      <p:ext uri="{BB962C8B-B14F-4D97-AF65-F5344CB8AC3E}">
        <p14:creationId xmlns:p14="http://schemas.microsoft.com/office/powerpoint/2010/main" val="3185058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3FBB40-E728-46FD-8502-2F5749A0783B}"/>
              </a:ext>
            </a:extLst>
          </p:cNvPr>
          <p:cNvSpPr>
            <a:spLocks noGrp="1"/>
          </p:cNvSpPr>
          <p:nvPr>
            <p:ph type="title"/>
          </p:nvPr>
        </p:nvSpPr>
        <p:spPr/>
        <p:txBody>
          <a:bodyPr/>
          <a:lstStyle/>
          <a:p>
            <a:r>
              <a:rPr kumimoji="1" lang="ja-JP" altLang="en-US" dirty="0"/>
              <a:t>７</a:t>
            </a:r>
            <a:r>
              <a:rPr kumimoji="1" lang="en-US" altLang="ja-JP" dirty="0"/>
              <a:t>.</a:t>
            </a:r>
            <a:r>
              <a:rPr kumimoji="1" lang="ja-JP" altLang="en-US" dirty="0"/>
              <a:t>４</a:t>
            </a:r>
            <a:r>
              <a:rPr kumimoji="1" lang="en-US" altLang="ja-JP" dirty="0"/>
              <a:t>.</a:t>
            </a:r>
            <a:r>
              <a:rPr kumimoji="1" lang="ja-JP" altLang="en-US" dirty="0"/>
              <a:t>利用者画面一覧④</a:t>
            </a:r>
          </a:p>
        </p:txBody>
      </p:sp>
      <p:pic>
        <p:nvPicPr>
          <p:cNvPr id="9" name="図 8">
            <a:extLst>
              <a:ext uri="{FF2B5EF4-FFF2-40B4-BE49-F238E27FC236}">
                <a16:creationId xmlns:a16="http://schemas.microsoft.com/office/drawing/2014/main" id="{62DFE2EB-5A94-4BB7-BF6A-BDF829B6B192}"/>
              </a:ext>
            </a:extLst>
          </p:cNvPr>
          <p:cNvPicPr>
            <a:picLocks noChangeAspect="1"/>
          </p:cNvPicPr>
          <p:nvPr/>
        </p:nvPicPr>
        <p:blipFill>
          <a:blip r:embed="rId2"/>
          <a:stretch>
            <a:fillRect/>
          </a:stretch>
        </p:blipFill>
        <p:spPr>
          <a:xfrm>
            <a:off x="640266" y="1690688"/>
            <a:ext cx="2066260" cy="4019202"/>
          </a:xfrm>
          <a:prstGeom prst="rect">
            <a:avLst/>
          </a:prstGeom>
        </p:spPr>
      </p:pic>
      <p:pic>
        <p:nvPicPr>
          <p:cNvPr id="10" name="図 9">
            <a:extLst>
              <a:ext uri="{FF2B5EF4-FFF2-40B4-BE49-F238E27FC236}">
                <a16:creationId xmlns:a16="http://schemas.microsoft.com/office/drawing/2014/main" id="{FA0366EE-078B-4689-BD46-ADC83C1C3082}"/>
              </a:ext>
            </a:extLst>
          </p:cNvPr>
          <p:cNvPicPr>
            <a:picLocks noChangeAspect="1"/>
          </p:cNvPicPr>
          <p:nvPr/>
        </p:nvPicPr>
        <p:blipFill>
          <a:blip r:embed="rId3"/>
          <a:stretch>
            <a:fillRect/>
          </a:stretch>
        </p:blipFill>
        <p:spPr>
          <a:xfrm>
            <a:off x="2938026" y="1694456"/>
            <a:ext cx="2030454" cy="4016199"/>
          </a:xfrm>
          <a:prstGeom prst="rect">
            <a:avLst/>
          </a:prstGeom>
        </p:spPr>
      </p:pic>
      <p:pic>
        <p:nvPicPr>
          <p:cNvPr id="11" name="図 10">
            <a:extLst>
              <a:ext uri="{FF2B5EF4-FFF2-40B4-BE49-F238E27FC236}">
                <a16:creationId xmlns:a16="http://schemas.microsoft.com/office/drawing/2014/main" id="{D43230F0-117C-490A-9440-043500CFB779}"/>
              </a:ext>
            </a:extLst>
          </p:cNvPr>
          <p:cNvPicPr>
            <a:picLocks noChangeAspect="1"/>
          </p:cNvPicPr>
          <p:nvPr/>
        </p:nvPicPr>
        <p:blipFill>
          <a:blip r:embed="rId4"/>
          <a:stretch>
            <a:fillRect/>
          </a:stretch>
        </p:blipFill>
        <p:spPr>
          <a:xfrm>
            <a:off x="5166414" y="1690688"/>
            <a:ext cx="2128251" cy="4016199"/>
          </a:xfrm>
          <a:prstGeom prst="rect">
            <a:avLst/>
          </a:prstGeom>
        </p:spPr>
      </p:pic>
      <p:pic>
        <p:nvPicPr>
          <p:cNvPr id="14" name="図 13">
            <a:extLst>
              <a:ext uri="{FF2B5EF4-FFF2-40B4-BE49-F238E27FC236}">
                <a16:creationId xmlns:a16="http://schemas.microsoft.com/office/drawing/2014/main" id="{8BA29A78-2A76-467C-BBDC-5B01F8689F15}"/>
              </a:ext>
            </a:extLst>
          </p:cNvPr>
          <p:cNvPicPr>
            <a:picLocks noChangeAspect="1"/>
          </p:cNvPicPr>
          <p:nvPr/>
        </p:nvPicPr>
        <p:blipFill>
          <a:blip r:embed="rId5"/>
          <a:stretch>
            <a:fillRect/>
          </a:stretch>
        </p:blipFill>
        <p:spPr>
          <a:xfrm>
            <a:off x="7569749" y="1763736"/>
            <a:ext cx="1902817" cy="3943151"/>
          </a:xfrm>
          <a:prstGeom prst="rect">
            <a:avLst/>
          </a:prstGeom>
        </p:spPr>
      </p:pic>
      <p:sp>
        <p:nvSpPr>
          <p:cNvPr id="19" name="テキスト ボックス 215">
            <a:extLst>
              <a:ext uri="{FF2B5EF4-FFF2-40B4-BE49-F238E27FC236}">
                <a16:creationId xmlns:a16="http://schemas.microsoft.com/office/drawing/2014/main" id="{B2185B35-7A77-4872-8DC2-1B133ED8296A}"/>
              </a:ext>
            </a:extLst>
          </p:cNvPr>
          <p:cNvSpPr txBox="1"/>
          <p:nvPr/>
        </p:nvSpPr>
        <p:spPr>
          <a:xfrm>
            <a:off x="773148" y="1427691"/>
            <a:ext cx="1877437"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dirty="0"/>
              <a:t>レシート内容表示選択画面</a:t>
            </a:r>
          </a:p>
        </p:txBody>
      </p:sp>
      <p:sp>
        <p:nvSpPr>
          <p:cNvPr id="20" name="テキスト ボックス 216">
            <a:extLst>
              <a:ext uri="{FF2B5EF4-FFF2-40B4-BE49-F238E27FC236}">
                <a16:creationId xmlns:a16="http://schemas.microsoft.com/office/drawing/2014/main" id="{FC9F7BE1-B8A6-4005-A222-A4B7BB6F4046}"/>
              </a:ext>
            </a:extLst>
          </p:cNvPr>
          <p:cNvSpPr txBox="1"/>
          <p:nvPr/>
        </p:nvSpPr>
        <p:spPr>
          <a:xfrm>
            <a:off x="3290498" y="1435313"/>
            <a:ext cx="1313180"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dirty="0"/>
              <a:t>決済方法選択画面</a:t>
            </a:r>
          </a:p>
        </p:txBody>
      </p:sp>
      <p:sp>
        <p:nvSpPr>
          <p:cNvPr id="21" name="テキスト ボックス 217">
            <a:extLst>
              <a:ext uri="{FF2B5EF4-FFF2-40B4-BE49-F238E27FC236}">
                <a16:creationId xmlns:a16="http://schemas.microsoft.com/office/drawing/2014/main" id="{E1A60578-E75A-486C-88DE-39B12515A846}"/>
              </a:ext>
            </a:extLst>
          </p:cNvPr>
          <p:cNvSpPr txBox="1"/>
          <p:nvPr/>
        </p:nvSpPr>
        <p:spPr>
          <a:xfrm>
            <a:off x="5880826" y="1435313"/>
            <a:ext cx="748923"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dirty="0"/>
              <a:t>決済画面</a:t>
            </a:r>
          </a:p>
        </p:txBody>
      </p:sp>
      <p:sp>
        <p:nvSpPr>
          <p:cNvPr id="22" name="テキスト ボックス 218">
            <a:extLst>
              <a:ext uri="{FF2B5EF4-FFF2-40B4-BE49-F238E27FC236}">
                <a16:creationId xmlns:a16="http://schemas.microsoft.com/office/drawing/2014/main" id="{805DF788-874B-489A-A59F-E569738CC9ED}"/>
              </a:ext>
            </a:extLst>
          </p:cNvPr>
          <p:cNvSpPr txBox="1"/>
          <p:nvPr/>
        </p:nvSpPr>
        <p:spPr>
          <a:xfrm>
            <a:off x="8005631" y="1429078"/>
            <a:ext cx="1031051"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dirty="0"/>
              <a:t>決済完了画面</a:t>
            </a:r>
          </a:p>
        </p:txBody>
      </p:sp>
    </p:spTree>
    <p:extLst>
      <p:ext uri="{BB962C8B-B14F-4D97-AF65-F5344CB8AC3E}">
        <p14:creationId xmlns:p14="http://schemas.microsoft.com/office/powerpoint/2010/main" val="344065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9C8149-2F5D-458F-9519-675F8F39AF7A}"/>
              </a:ext>
            </a:extLst>
          </p:cNvPr>
          <p:cNvSpPr>
            <a:spLocks noGrp="1"/>
          </p:cNvSpPr>
          <p:nvPr>
            <p:ph type="title"/>
          </p:nvPr>
        </p:nvSpPr>
        <p:spPr/>
        <p:txBody>
          <a:bodyPr/>
          <a:lstStyle/>
          <a:p>
            <a:r>
              <a:rPr kumimoji="1" lang="ja-JP" altLang="en-US" dirty="0"/>
              <a:t>７</a:t>
            </a:r>
            <a:r>
              <a:rPr kumimoji="1" lang="en-US" altLang="ja-JP" dirty="0"/>
              <a:t>.</a:t>
            </a:r>
            <a:r>
              <a:rPr kumimoji="1" lang="ja-JP" altLang="en-US" dirty="0"/>
              <a:t>５</a:t>
            </a:r>
            <a:r>
              <a:rPr kumimoji="1" lang="en-US" altLang="ja-JP" dirty="0"/>
              <a:t>.</a:t>
            </a:r>
            <a:r>
              <a:rPr kumimoji="1" lang="ja-JP" altLang="en-US" dirty="0"/>
              <a:t>利用者画面一覧⑤</a:t>
            </a:r>
          </a:p>
        </p:txBody>
      </p:sp>
      <p:pic>
        <p:nvPicPr>
          <p:cNvPr id="4" name="図 3">
            <a:extLst>
              <a:ext uri="{FF2B5EF4-FFF2-40B4-BE49-F238E27FC236}">
                <a16:creationId xmlns:a16="http://schemas.microsoft.com/office/drawing/2014/main" id="{4F50FB10-CB58-4DF9-9B5C-FC2F261129C4}"/>
              </a:ext>
            </a:extLst>
          </p:cNvPr>
          <p:cNvPicPr>
            <a:picLocks noChangeAspect="1"/>
          </p:cNvPicPr>
          <p:nvPr/>
        </p:nvPicPr>
        <p:blipFill>
          <a:blip r:embed="rId2"/>
          <a:stretch>
            <a:fillRect/>
          </a:stretch>
        </p:blipFill>
        <p:spPr>
          <a:xfrm>
            <a:off x="838200" y="1725830"/>
            <a:ext cx="2030454" cy="4040811"/>
          </a:xfrm>
          <a:prstGeom prst="rect">
            <a:avLst/>
          </a:prstGeom>
        </p:spPr>
      </p:pic>
      <p:pic>
        <p:nvPicPr>
          <p:cNvPr id="5" name="図 4">
            <a:extLst>
              <a:ext uri="{FF2B5EF4-FFF2-40B4-BE49-F238E27FC236}">
                <a16:creationId xmlns:a16="http://schemas.microsoft.com/office/drawing/2014/main" id="{D4756CA0-80CD-4A42-853E-89F9374D6ADD}"/>
              </a:ext>
            </a:extLst>
          </p:cNvPr>
          <p:cNvPicPr>
            <a:picLocks noChangeAspect="1"/>
          </p:cNvPicPr>
          <p:nvPr/>
        </p:nvPicPr>
        <p:blipFill>
          <a:blip r:embed="rId3"/>
          <a:stretch>
            <a:fillRect/>
          </a:stretch>
        </p:blipFill>
        <p:spPr>
          <a:xfrm>
            <a:off x="3122522" y="1690688"/>
            <a:ext cx="2164044" cy="4063274"/>
          </a:xfrm>
          <a:prstGeom prst="rect">
            <a:avLst/>
          </a:prstGeom>
        </p:spPr>
      </p:pic>
      <p:sp>
        <p:nvSpPr>
          <p:cNvPr id="6" name="テキスト ボックス 219">
            <a:extLst>
              <a:ext uri="{FF2B5EF4-FFF2-40B4-BE49-F238E27FC236}">
                <a16:creationId xmlns:a16="http://schemas.microsoft.com/office/drawing/2014/main" id="{E286B5DE-1E27-4079-91F7-1F3D4F893187}"/>
              </a:ext>
            </a:extLst>
          </p:cNvPr>
          <p:cNvSpPr txBox="1"/>
          <p:nvPr/>
        </p:nvSpPr>
        <p:spPr>
          <a:xfrm>
            <a:off x="1337901" y="1469090"/>
            <a:ext cx="1031051"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ja-JP" sz="1100" dirty="0">
                <a:solidFill>
                  <a:schemeClr val="tx1"/>
                </a:solidFill>
                <a:effectLst/>
                <a:latin typeface="+mn-lt"/>
                <a:ea typeface="+mn-ea"/>
                <a:cs typeface="+mn-cs"/>
              </a:rPr>
              <a:t>利用履歴</a:t>
            </a:r>
            <a:r>
              <a:rPr kumimoji="1" lang="ja-JP" altLang="en-US" sz="1100" dirty="0"/>
              <a:t>画面</a:t>
            </a:r>
          </a:p>
        </p:txBody>
      </p:sp>
      <p:sp>
        <p:nvSpPr>
          <p:cNvPr id="7" name="テキスト ボックス 220">
            <a:extLst>
              <a:ext uri="{FF2B5EF4-FFF2-40B4-BE49-F238E27FC236}">
                <a16:creationId xmlns:a16="http://schemas.microsoft.com/office/drawing/2014/main" id="{8C48A7A5-91E4-4BC1-827C-04E723D4645E}"/>
              </a:ext>
            </a:extLst>
          </p:cNvPr>
          <p:cNvSpPr txBox="1"/>
          <p:nvPr/>
        </p:nvSpPr>
        <p:spPr>
          <a:xfrm>
            <a:off x="3547954" y="1429078"/>
            <a:ext cx="1313180"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ja-JP" sz="1100" dirty="0">
                <a:solidFill>
                  <a:schemeClr val="tx1"/>
                </a:solidFill>
                <a:effectLst/>
                <a:latin typeface="+mn-lt"/>
                <a:ea typeface="+mn-ea"/>
                <a:cs typeface="+mn-cs"/>
              </a:rPr>
              <a:t>利用履歴</a:t>
            </a:r>
            <a:r>
              <a:rPr kumimoji="1" lang="ja-JP" altLang="en-US" sz="1100" dirty="0">
                <a:solidFill>
                  <a:schemeClr val="tx1"/>
                </a:solidFill>
                <a:effectLst/>
                <a:latin typeface="+mn-lt"/>
                <a:ea typeface="+mn-ea"/>
                <a:cs typeface="+mn-cs"/>
              </a:rPr>
              <a:t>詳細</a:t>
            </a:r>
            <a:r>
              <a:rPr kumimoji="1" lang="ja-JP" altLang="en-US" sz="1100" dirty="0"/>
              <a:t>画面</a:t>
            </a:r>
          </a:p>
        </p:txBody>
      </p:sp>
    </p:spTree>
    <p:extLst>
      <p:ext uri="{BB962C8B-B14F-4D97-AF65-F5344CB8AC3E}">
        <p14:creationId xmlns:p14="http://schemas.microsoft.com/office/powerpoint/2010/main" val="2704453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6B1D6E-60D3-4C9F-8DC2-1A6ED35C7300}"/>
              </a:ext>
            </a:extLst>
          </p:cNvPr>
          <p:cNvSpPr>
            <a:spLocks noGrp="1"/>
          </p:cNvSpPr>
          <p:nvPr>
            <p:ph type="title"/>
          </p:nvPr>
        </p:nvSpPr>
        <p:spPr/>
        <p:txBody>
          <a:bodyPr/>
          <a:lstStyle/>
          <a:p>
            <a:r>
              <a:rPr kumimoji="1" lang="ja-JP" altLang="en-US" dirty="0"/>
              <a:t>８</a:t>
            </a:r>
            <a:r>
              <a:rPr kumimoji="1" lang="en-US" altLang="ja-JP" dirty="0"/>
              <a:t>.</a:t>
            </a:r>
            <a:r>
              <a:rPr kumimoji="1" lang="ja-JP" altLang="en-US" dirty="0"/>
              <a:t>必要書類確認画面補足</a:t>
            </a:r>
          </a:p>
        </p:txBody>
      </p:sp>
      <p:pic>
        <p:nvPicPr>
          <p:cNvPr id="5" name="コンテンツ プレースホルダー 4">
            <a:extLst>
              <a:ext uri="{FF2B5EF4-FFF2-40B4-BE49-F238E27FC236}">
                <a16:creationId xmlns:a16="http://schemas.microsoft.com/office/drawing/2014/main" id="{72FF7E9B-23B4-4A99-8B42-A44DC97FFB14}"/>
              </a:ext>
            </a:extLst>
          </p:cNvPr>
          <p:cNvPicPr>
            <a:picLocks noGrp="1" noChangeAspect="1"/>
          </p:cNvPicPr>
          <p:nvPr>
            <p:ph idx="1"/>
          </p:nvPr>
        </p:nvPicPr>
        <p:blipFill>
          <a:blip r:embed="rId2"/>
          <a:stretch>
            <a:fillRect/>
          </a:stretch>
        </p:blipFill>
        <p:spPr>
          <a:xfrm>
            <a:off x="909920" y="2166207"/>
            <a:ext cx="7157324" cy="2737341"/>
          </a:xfrm>
        </p:spPr>
      </p:pic>
      <p:sp>
        <p:nvSpPr>
          <p:cNvPr id="7" name="テキスト ボックス 6">
            <a:extLst>
              <a:ext uri="{FF2B5EF4-FFF2-40B4-BE49-F238E27FC236}">
                <a16:creationId xmlns:a16="http://schemas.microsoft.com/office/drawing/2014/main" id="{91EE798B-01D8-4B24-A7F6-C1D1CDD0C3BD}"/>
              </a:ext>
            </a:extLst>
          </p:cNvPr>
          <p:cNvSpPr txBox="1"/>
          <p:nvPr/>
        </p:nvSpPr>
        <p:spPr>
          <a:xfrm>
            <a:off x="838200" y="1690688"/>
            <a:ext cx="4340994" cy="369332"/>
          </a:xfrm>
          <a:prstGeom prst="rect">
            <a:avLst/>
          </a:prstGeom>
          <a:noFill/>
        </p:spPr>
        <p:txBody>
          <a:bodyPr wrap="square" rtlCol="0">
            <a:spAutoFit/>
          </a:bodyPr>
          <a:lstStyle/>
          <a:p>
            <a:r>
              <a:rPr lang="ja-JP" altLang="en-US" dirty="0"/>
              <a:t>必要書類は</a:t>
            </a:r>
            <a:r>
              <a:rPr lang="en-US" altLang="ja-JP" dirty="0"/>
              <a:t>ABC</a:t>
            </a:r>
            <a:r>
              <a:rPr lang="ja-JP" altLang="en-US" dirty="0"/>
              <a:t>の以下３パターン</a:t>
            </a:r>
            <a:endParaRPr kumimoji="1" lang="ja-JP" altLang="en-US" dirty="0"/>
          </a:p>
        </p:txBody>
      </p:sp>
    </p:spTree>
    <p:extLst>
      <p:ext uri="{BB962C8B-B14F-4D97-AF65-F5344CB8AC3E}">
        <p14:creationId xmlns:p14="http://schemas.microsoft.com/office/powerpoint/2010/main" val="2637688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330240-D0B3-477D-BC94-2217490328FE}"/>
              </a:ext>
            </a:extLst>
          </p:cNvPr>
          <p:cNvSpPr>
            <a:spLocks noGrp="1"/>
          </p:cNvSpPr>
          <p:nvPr>
            <p:ph type="title"/>
          </p:nvPr>
        </p:nvSpPr>
        <p:spPr/>
        <p:txBody>
          <a:bodyPr/>
          <a:lstStyle/>
          <a:p>
            <a:r>
              <a:rPr lang="ja-JP" altLang="en-US" dirty="0"/>
              <a:t>９</a:t>
            </a:r>
            <a:r>
              <a:rPr lang="en-US" altLang="ja-JP" dirty="0"/>
              <a:t>.</a:t>
            </a:r>
            <a:r>
              <a:rPr lang="ja-JP" altLang="en-US" dirty="0"/>
              <a:t>１</a:t>
            </a:r>
            <a:r>
              <a:rPr lang="en-US" altLang="ja-JP" dirty="0"/>
              <a:t>.</a:t>
            </a:r>
            <a:r>
              <a:rPr lang="ja-JP" altLang="en-US" dirty="0"/>
              <a:t>管理画面</a:t>
            </a:r>
            <a:r>
              <a:rPr lang="en-US" altLang="ja-JP" dirty="0"/>
              <a:t>-</a:t>
            </a:r>
            <a:r>
              <a:rPr lang="ja-JP" altLang="en-US" dirty="0"/>
              <a:t>管理ログイン</a:t>
            </a:r>
            <a:r>
              <a:rPr lang="en-US" altLang="ja-JP" dirty="0"/>
              <a:t>-</a:t>
            </a:r>
            <a:endParaRPr kumimoji="1" lang="ja-JP" altLang="en-US" dirty="0"/>
          </a:p>
        </p:txBody>
      </p:sp>
      <p:pic>
        <p:nvPicPr>
          <p:cNvPr id="5" name="コンテンツ プレースホルダー 4">
            <a:extLst>
              <a:ext uri="{FF2B5EF4-FFF2-40B4-BE49-F238E27FC236}">
                <a16:creationId xmlns:a16="http://schemas.microsoft.com/office/drawing/2014/main" id="{E8EABAD4-FBC5-413C-8BFC-E227F59908DA}"/>
              </a:ext>
            </a:extLst>
          </p:cNvPr>
          <p:cNvPicPr>
            <a:picLocks noGrp="1" noChangeAspect="1"/>
          </p:cNvPicPr>
          <p:nvPr>
            <p:ph idx="1"/>
          </p:nvPr>
        </p:nvPicPr>
        <p:blipFill>
          <a:blip r:embed="rId2"/>
          <a:stretch>
            <a:fillRect/>
          </a:stretch>
        </p:blipFill>
        <p:spPr>
          <a:xfrm>
            <a:off x="838200" y="1841491"/>
            <a:ext cx="7598009" cy="4783391"/>
          </a:xfrm>
        </p:spPr>
      </p:pic>
      <p:sp>
        <p:nvSpPr>
          <p:cNvPr id="7" name="吹き出し: 四角形 6">
            <a:extLst>
              <a:ext uri="{FF2B5EF4-FFF2-40B4-BE49-F238E27FC236}">
                <a16:creationId xmlns:a16="http://schemas.microsoft.com/office/drawing/2014/main" id="{DC75B97E-F600-452A-91BD-4C96A269230F}"/>
              </a:ext>
            </a:extLst>
          </p:cNvPr>
          <p:cNvSpPr/>
          <p:nvPr/>
        </p:nvSpPr>
        <p:spPr>
          <a:xfrm>
            <a:off x="8633861" y="1690688"/>
            <a:ext cx="3474720" cy="2640680"/>
          </a:xfrm>
          <a:prstGeom prst="wedgeRectCallout">
            <a:avLst>
              <a:gd name="adj1" fmla="val -75284"/>
              <a:gd name="adj2" fmla="val 40895"/>
            </a:avLst>
          </a:prstGeom>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dirty="0"/>
              <a:t>自治体コード＆パスワード発行はシステム運用者が行う。</a:t>
            </a:r>
            <a:endParaRPr kumimoji="1" lang="en-US" altLang="ja-JP" dirty="0"/>
          </a:p>
          <a:p>
            <a:r>
              <a:rPr lang="ja-JP" altLang="en-US" dirty="0"/>
              <a:t>パスワード変更等は別途検討すること。</a:t>
            </a:r>
            <a:endParaRPr lang="en-US" altLang="ja-JP" dirty="0"/>
          </a:p>
          <a:p>
            <a:r>
              <a:rPr kumimoji="1" lang="en-US" altLang="ja-JP" dirty="0"/>
              <a:t>※</a:t>
            </a:r>
            <a:r>
              <a:rPr lang="ja-JP" altLang="en-US" dirty="0"/>
              <a:t>各自治体も変更</a:t>
            </a:r>
            <a:r>
              <a:rPr kumimoji="1" lang="ja-JP" altLang="en-US" dirty="0"/>
              <a:t>対応可能のの画面を作成する、または</a:t>
            </a:r>
            <a:r>
              <a:rPr kumimoji="1" lang="en-US" altLang="ja-JP" dirty="0"/>
              <a:t>CSV</a:t>
            </a:r>
            <a:r>
              <a:rPr kumimoji="1" lang="ja-JP" altLang="en-US" dirty="0"/>
              <a:t>等で運用者と自治体でやりとりするか。</a:t>
            </a:r>
          </a:p>
        </p:txBody>
      </p:sp>
    </p:spTree>
    <p:extLst>
      <p:ext uri="{BB962C8B-B14F-4D97-AF65-F5344CB8AC3E}">
        <p14:creationId xmlns:p14="http://schemas.microsoft.com/office/powerpoint/2010/main" val="2388431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0E27FF-E050-4CED-86F3-34867F1D2DF4}"/>
              </a:ext>
            </a:extLst>
          </p:cNvPr>
          <p:cNvSpPr>
            <a:spLocks noGrp="1"/>
          </p:cNvSpPr>
          <p:nvPr>
            <p:ph type="title"/>
          </p:nvPr>
        </p:nvSpPr>
        <p:spPr/>
        <p:txBody>
          <a:bodyPr/>
          <a:lstStyle/>
          <a:p>
            <a:r>
              <a:rPr lang="ja-JP" altLang="en-US" dirty="0"/>
              <a:t>９</a:t>
            </a:r>
            <a:r>
              <a:rPr lang="en-US" altLang="ja-JP" dirty="0"/>
              <a:t>.</a:t>
            </a:r>
            <a:r>
              <a:rPr lang="ja-JP" altLang="en-US" dirty="0"/>
              <a:t>２</a:t>
            </a:r>
            <a:r>
              <a:rPr lang="en-US" altLang="ja-JP" dirty="0"/>
              <a:t>.</a:t>
            </a:r>
            <a:r>
              <a:rPr lang="ja-JP" altLang="en-US" dirty="0"/>
              <a:t>管理画面</a:t>
            </a:r>
            <a:r>
              <a:rPr lang="en-US" altLang="ja-JP" dirty="0"/>
              <a:t>-</a:t>
            </a:r>
            <a:r>
              <a:rPr lang="ja-JP" altLang="en-US" dirty="0"/>
              <a:t>運用者画面</a:t>
            </a:r>
            <a:r>
              <a:rPr lang="en-US" altLang="ja-JP" dirty="0"/>
              <a:t>-</a:t>
            </a:r>
            <a:endParaRPr kumimoji="1" lang="ja-JP" altLang="en-US" dirty="0"/>
          </a:p>
        </p:txBody>
      </p:sp>
      <p:pic>
        <p:nvPicPr>
          <p:cNvPr id="5" name="コンテンツ プレースホルダー 4">
            <a:extLst>
              <a:ext uri="{FF2B5EF4-FFF2-40B4-BE49-F238E27FC236}">
                <a16:creationId xmlns:a16="http://schemas.microsoft.com/office/drawing/2014/main" id="{6F65694F-0AC8-49A3-9FEA-DB889D95DBA4}"/>
              </a:ext>
            </a:extLst>
          </p:cNvPr>
          <p:cNvPicPr>
            <a:picLocks noGrp="1" noChangeAspect="1"/>
          </p:cNvPicPr>
          <p:nvPr>
            <p:ph idx="1"/>
          </p:nvPr>
        </p:nvPicPr>
        <p:blipFill>
          <a:blip r:embed="rId2"/>
          <a:stretch>
            <a:fillRect/>
          </a:stretch>
        </p:blipFill>
        <p:spPr>
          <a:xfrm>
            <a:off x="838200" y="1954708"/>
            <a:ext cx="10515600" cy="1551294"/>
          </a:xfrm>
        </p:spPr>
      </p:pic>
      <p:pic>
        <p:nvPicPr>
          <p:cNvPr id="9" name="図 8">
            <a:extLst>
              <a:ext uri="{FF2B5EF4-FFF2-40B4-BE49-F238E27FC236}">
                <a16:creationId xmlns:a16="http://schemas.microsoft.com/office/drawing/2014/main" id="{53EE100C-99DD-4F87-AC53-E5F24107AF5A}"/>
              </a:ext>
            </a:extLst>
          </p:cNvPr>
          <p:cNvPicPr>
            <a:picLocks noChangeAspect="1"/>
          </p:cNvPicPr>
          <p:nvPr/>
        </p:nvPicPr>
        <p:blipFill>
          <a:blip r:embed="rId3"/>
          <a:stretch>
            <a:fillRect/>
          </a:stretch>
        </p:blipFill>
        <p:spPr>
          <a:xfrm>
            <a:off x="1065262" y="3770022"/>
            <a:ext cx="3670300" cy="2527300"/>
          </a:xfrm>
          <a:prstGeom prst="rect">
            <a:avLst/>
          </a:prstGeom>
        </p:spPr>
      </p:pic>
      <p:pic>
        <p:nvPicPr>
          <p:cNvPr id="11" name="図 10">
            <a:extLst>
              <a:ext uri="{FF2B5EF4-FFF2-40B4-BE49-F238E27FC236}">
                <a16:creationId xmlns:a16="http://schemas.microsoft.com/office/drawing/2014/main" id="{3A5C614F-AD9F-4599-92D7-AC9C51978E45}"/>
              </a:ext>
            </a:extLst>
          </p:cNvPr>
          <p:cNvPicPr>
            <a:picLocks noChangeAspect="1"/>
          </p:cNvPicPr>
          <p:nvPr/>
        </p:nvPicPr>
        <p:blipFill>
          <a:blip r:embed="rId4"/>
          <a:stretch>
            <a:fillRect/>
          </a:stretch>
        </p:blipFill>
        <p:spPr>
          <a:xfrm>
            <a:off x="7664450" y="3884322"/>
            <a:ext cx="3689350" cy="2298700"/>
          </a:xfrm>
          <a:prstGeom prst="rect">
            <a:avLst/>
          </a:prstGeom>
        </p:spPr>
      </p:pic>
      <p:sp>
        <p:nvSpPr>
          <p:cNvPr id="12" name="矢印: 下 11">
            <a:extLst>
              <a:ext uri="{FF2B5EF4-FFF2-40B4-BE49-F238E27FC236}">
                <a16:creationId xmlns:a16="http://schemas.microsoft.com/office/drawing/2014/main" id="{697E01A6-4875-4B7A-8C48-C189049FB9C2}"/>
              </a:ext>
            </a:extLst>
          </p:cNvPr>
          <p:cNvSpPr/>
          <p:nvPr/>
        </p:nvSpPr>
        <p:spPr>
          <a:xfrm>
            <a:off x="1655546" y="3506002"/>
            <a:ext cx="847023" cy="3303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下 12">
            <a:extLst>
              <a:ext uri="{FF2B5EF4-FFF2-40B4-BE49-F238E27FC236}">
                <a16:creationId xmlns:a16="http://schemas.microsoft.com/office/drawing/2014/main" id="{C215F4A9-FB06-496D-9076-9FA0A9F43D34}"/>
              </a:ext>
            </a:extLst>
          </p:cNvPr>
          <p:cNvSpPr/>
          <p:nvPr/>
        </p:nvSpPr>
        <p:spPr>
          <a:xfrm>
            <a:off x="9431154" y="3529992"/>
            <a:ext cx="847023" cy="3303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35B50A2F-84C3-49A8-8120-81A644804DB4}"/>
              </a:ext>
            </a:extLst>
          </p:cNvPr>
          <p:cNvSpPr/>
          <p:nvPr/>
        </p:nvSpPr>
        <p:spPr>
          <a:xfrm>
            <a:off x="8787864" y="1954708"/>
            <a:ext cx="2656574" cy="1439862"/>
          </a:xfrm>
          <a:prstGeom prst="round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4AB77F56-3D66-4AC0-8D3B-22CDC781D9E0}"/>
              </a:ext>
            </a:extLst>
          </p:cNvPr>
          <p:cNvSpPr/>
          <p:nvPr/>
        </p:nvSpPr>
        <p:spPr>
          <a:xfrm>
            <a:off x="1065262" y="1954708"/>
            <a:ext cx="2656574" cy="1439862"/>
          </a:xfrm>
          <a:prstGeom prst="round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9971CAFF-BACA-4F5B-ABC1-816D2DA176A8}"/>
              </a:ext>
            </a:extLst>
          </p:cNvPr>
          <p:cNvSpPr/>
          <p:nvPr/>
        </p:nvSpPr>
        <p:spPr>
          <a:xfrm>
            <a:off x="5650028" y="3313781"/>
            <a:ext cx="2415943" cy="2988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カラムは要件しだい</a:t>
            </a:r>
          </a:p>
        </p:txBody>
      </p:sp>
    </p:spTree>
    <p:extLst>
      <p:ext uri="{BB962C8B-B14F-4D97-AF65-F5344CB8AC3E}">
        <p14:creationId xmlns:p14="http://schemas.microsoft.com/office/powerpoint/2010/main" val="73867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BA978-BD6F-4D8A-8D6D-4458A4CA3BF8}"/>
              </a:ext>
            </a:extLst>
          </p:cNvPr>
          <p:cNvSpPr>
            <a:spLocks noGrp="1"/>
          </p:cNvSpPr>
          <p:nvPr>
            <p:ph type="title"/>
          </p:nvPr>
        </p:nvSpPr>
        <p:spPr/>
        <p:txBody>
          <a:bodyPr/>
          <a:lstStyle/>
          <a:p>
            <a:r>
              <a:rPr lang="ja-JP" altLang="en-US" dirty="0"/>
              <a:t>９</a:t>
            </a:r>
            <a:r>
              <a:rPr lang="en-US" altLang="ja-JP" dirty="0"/>
              <a:t>.</a:t>
            </a:r>
            <a:r>
              <a:rPr lang="ja-JP" altLang="en-US" dirty="0"/>
              <a:t>３</a:t>
            </a:r>
            <a:r>
              <a:rPr lang="en-US" altLang="ja-JP" dirty="0"/>
              <a:t>.</a:t>
            </a:r>
            <a:r>
              <a:rPr lang="ja-JP" altLang="en-US" dirty="0"/>
              <a:t>管理画面</a:t>
            </a:r>
            <a:r>
              <a:rPr lang="en-US" altLang="ja-JP" dirty="0"/>
              <a:t>-</a:t>
            </a:r>
            <a:r>
              <a:rPr lang="ja-JP" altLang="en-US" dirty="0"/>
              <a:t>自治体画面</a:t>
            </a:r>
            <a:r>
              <a:rPr lang="en-US" altLang="ja-JP" dirty="0"/>
              <a:t>-</a:t>
            </a:r>
            <a:endParaRPr kumimoji="1" lang="ja-JP" altLang="en-US" dirty="0"/>
          </a:p>
        </p:txBody>
      </p:sp>
      <p:pic>
        <p:nvPicPr>
          <p:cNvPr id="9" name="コンテンツ プレースホルダー 8">
            <a:extLst>
              <a:ext uri="{FF2B5EF4-FFF2-40B4-BE49-F238E27FC236}">
                <a16:creationId xmlns:a16="http://schemas.microsoft.com/office/drawing/2014/main" id="{6800E8C7-C5DC-4BE6-9A06-23B989F34B69}"/>
              </a:ext>
            </a:extLst>
          </p:cNvPr>
          <p:cNvPicPr>
            <a:picLocks noGrp="1" noChangeAspect="1"/>
          </p:cNvPicPr>
          <p:nvPr>
            <p:ph idx="1"/>
          </p:nvPr>
        </p:nvPicPr>
        <p:blipFill>
          <a:blip r:embed="rId2"/>
          <a:stretch>
            <a:fillRect/>
          </a:stretch>
        </p:blipFill>
        <p:spPr>
          <a:xfrm>
            <a:off x="838200" y="2039089"/>
            <a:ext cx="10515600" cy="1498843"/>
          </a:xfrm>
        </p:spPr>
      </p:pic>
      <p:pic>
        <p:nvPicPr>
          <p:cNvPr id="11" name="図 10">
            <a:extLst>
              <a:ext uri="{FF2B5EF4-FFF2-40B4-BE49-F238E27FC236}">
                <a16:creationId xmlns:a16="http://schemas.microsoft.com/office/drawing/2014/main" id="{77FF9613-4027-4810-B8BA-2D7790246A44}"/>
              </a:ext>
            </a:extLst>
          </p:cNvPr>
          <p:cNvPicPr>
            <a:picLocks noChangeAspect="1"/>
          </p:cNvPicPr>
          <p:nvPr/>
        </p:nvPicPr>
        <p:blipFill>
          <a:blip r:embed="rId3"/>
          <a:stretch>
            <a:fillRect/>
          </a:stretch>
        </p:blipFill>
        <p:spPr>
          <a:xfrm>
            <a:off x="838200" y="3943001"/>
            <a:ext cx="3670300" cy="2298700"/>
          </a:xfrm>
          <a:prstGeom prst="rect">
            <a:avLst/>
          </a:prstGeom>
        </p:spPr>
      </p:pic>
      <p:pic>
        <p:nvPicPr>
          <p:cNvPr id="13" name="図 12">
            <a:extLst>
              <a:ext uri="{FF2B5EF4-FFF2-40B4-BE49-F238E27FC236}">
                <a16:creationId xmlns:a16="http://schemas.microsoft.com/office/drawing/2014/main" id="{AF7FDB94-288A-4743-A6CE-1DC546FE07A1}"/>
              </a:ext>
            </a:extLst>
          </p:cNvPr>
          <p:cNvPicPr>
            <a:picLocks noChangeAspect="1"/>
          </p:cNvPicPr>
          <p:nvPr/>
        </p:nvPicPr>
        <p:blipFill>
          <a:blip r:embed="rId4"/>
          <a:stretch>
            <a:fillRect/>
          </a:stretch>
        </p:blipFill>
        <p:spPr>
          <a:xfrm>
            <a:off x="7791450" y="3943001"/>
            <a:ext cx="3562350" cy="2298700"/>
          </a:xfrm>
          <a:prstGeom prst="rect">
            <a:avLst/>
          </a:prstGeom>
        </p:spPr>
      </p:pic>
      <p:sp>
        <p:nvSpPr>
          <p:cNvPr id="14" name="四角形: 角を丸くする 13">
            <a:extLst>
              <a:ext uri="{FF2B5EF4-FFF2-40B4-BE49-F238E27FC236}">
                <a16:creationId xmlns:a16="http://schemas.microsoft.com/office/drawing/2014/main" id="{36AB5768-F417-4703-84DF-6CCDF2397E85}"/>
              </a:ext>
            </a:extLst>
          </p:cNvPr>
          <p:cNvSpPr/>
          <p:nvPr/>
        </p:nvSpPr>
        <p:spPr>
          <a:xfrm>
            <a:off x="718753" y="1962823"/>
            <a:ext cx="2656574" cy="1439862"/>
          </a:xfrm>
          <a:prstGeom prst="round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7E6FDF3E-BFA0-41D1-8CC4-AD077C8FBD00}"/>
              </a:ext>
            </a:extLst>
          </p:cNvPr>
          <p:cNvSpPr/>
          <p:nvPr/>
        </p:nvSpPr>
        <p:spPr>
          <a:xfrm>
            <a:off x="8697226" y="2039089"/>
            <a:ext cx="2656574" cy="1439862"/>
          </a:xfrm>
          <a:prstGeom prst="round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6" name="矢印: 下 15">
            <a:extLst>
              <a:ext uri="{FF2B5EF4-FFF2-40B4-BE49-F238E27FC236}">
                <a16:creationId xmlns:a16="http://schemas.microsoft.com/office/drawing/2014/main" id="{2BFC190A-A3D5-4352-97C8-8F94C35998BF}"/>
              </a:ext>
            </a:extLst>
          </p:cNvPr>
          <p:cNvSpPr/>
          <p:nvPr/>
        </p:nvSpPr>
        <p:spPr>
          <a:xfrm>
            <a:off x="1772352" y="3540689"/>
            <a:ext cx="847023" cy="3303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下 16">
            <a:extLst>
              <a:ext uri="{FF2B5EF4-FFF2-40B4-BE49-F238E27FC236}">
                <a16:creationId xmlns:a16="http://schemas.microsoft.com/office/drawing/2014/main" id="{30D69C62-FB49-4273-A2EA-14919AA31EAC}"/>
              </a:ext>
            </a:extLst>
          </p:cNvPr>
          <p:cNvSpPr/>
          <p:nvPr/>
        </p:nvSpPr>
        <p:spPr>
          <a:xfrm>
            <a:off x="9572625" y="3612661"/>
            <a:ext cx="847023" cy="3303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5F4671B5-7C0D-4835-9783-D8EB7559A10A}"/>
              </a:ext>
            </a:extLst>
          </p:cNvPr>
          <p:cNvSpPr/>
          <p:nvPr/>
        </p:nvSpPr>
        <p:spPr>
          <a:xfrm>
            <a:off x="5650028" y="3313781"/>
            <a:ext cx="2415943" cy="2988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カラムは要件しだい</a:t>
            </a:r>
          </a:p>
        </p:txBody>
      </p:sp>
    </p:spTree>
    <p:extLst>
      <p:ext uri="{BB962C8B-B14F-4D97-AF65-F5344CB8AC3E}">
        <p14:creationId xmlns:p14="http://schemas.microsoft.com/office/powerpoint/2010/main" val="15201724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0DC6C7-88D2-4174-881D-C14D9F44944F}"/>
              </a:ext>
            </a:extLst>
          </p:cNvPr>
          <p:cNvSpPr>
            <a:spLocks noGrp="1"/>
          </p:cNvSpPr>
          <p:nvPr>
            <p:ph type="title"/>
          </p:nvPr>
        </p:nvSpPr>
        <p:spPr/>
        <p:txBody>
          <a:bodyPr/>
          <a:lstStyle/>
          <a:p>
            <a:r>
              <a:rPr kumimoji="1" lang="ja-JP" altLang="en-US" dirty="0"/>
              <a:t>１０</a:t>
            </a:r>
            <a:r>
              <a:rPr kumimoji="1" lang="en-US" altLang="ja-JP" dirty="0"/>
              <a:t>.</a:t>
            </a:r>
            <a:r>
              <a:rPr kumimoji="1" lang="ja-JP" altLang="en-US" dirty="0"/>
              <a:t>管理画面機能一覧</a:t>
            </a:r>
          </a:p>
        </p:txBody>
      </p:sp>
      <p:graphicFrame>
        <p:nvGraphicFramePr>
          <p:cNvPr id="4" name="コンテンツ プレースホルダー 3">
            <a:extLst>
              <a:ext uri="{FF2B5EF4-FFF2-40B4-BE49-F238E27FC236}">
                <a16:creationId xmlns:a16="http://schemas.microsoft.com/office/drawing/2014/main" id="{341CD4D4-8E58-474A-904B-37183DBFAE2E}"/>
              </a:ext>
            </a:extLst>
          </p:cNvPr>
          <p:cNvGraphicFramePr>
            <a:graphicFrameLocks noGrp="1"/>
          </p:cNvGraphicFramePr>
          <p:nvPr>
            <p:ph idx="1"/>
            <p:extLst>
              <p:ext uri="{D42A27DB-BD31-4B8C-83A1-F6EECF244321}">
                <p14:modId xmlns:p14="http://schemas.microsoft.com/office/powerpoint/2010/main" val="1425413886"/>
              </p:ext>
            </p:extLst>
          </p:nvPr>
        </p:nvGraphicFramePr>
        <p:xfrm>
          <a:off x="838200" y="1690688"/>
          <a:ext cx="10515600" cy="3695292"/>
        </p:xfrm>
        <a:graphic>
          <a:graphicData uri="http://schemas.openxmlformats.org/drawingml/2006/table">
            <a:tbl>
              <a:tblPr>
                <a:tableStyleId>{5C22544A-7EE6-4342-B048-85BDC9FD1C3A}</a:tableStyleId>
              </a:tblPr>
              <a:tblGrid>
                <a:gridCol w="1653755">
                  <a:extLst>
                    <a:ext uri="{9D8B030D-6E8A-4147-A177-3AD203B41FA5}">
                      <a16:colId xmlns:a16="http://schemas.microsoft.com/office/drawing/2014/main" val="1720795881"/>
                    </a:ext>
                  </a:extLst>
                </a:gridCol>
                <a:gridCol w="3273294">
                  <a:extLst>
                    <a:ext uri="{9D8B030D-6E8A-4147-A177-3AD203B41FA5}">
                      <a16:colId xmlns:a16="http://schemas.microsoft.com/office/drawing/2014/main" val="557487826"/>
                    </a:ext>
                  </a:extLst>
                </a:gridCol>
                <a:gridCol w="5257800">
                  <a:extLst>
                    <a:ext uri="{9D8B030D-6E8A-4147-A177-3AD203B41FA5}">
                      <a16:colId xmlns:a16="http://schemas.microsoft.com/office/drawing/2014/main" val="2150440950"/>
                    </a:ext>
                  </a:extLst>
                </a:gridCol>
                <a:gridCol w="330751">
                  <a:extLst>
                    <a:ext uri="{9D8B030D-6E8A-4147-A177-3AD203B41FA5}">
                      <a16:colId xmlns:a16="http://schemas.microsoft.com/office/drawing/2014/main" val="2118666334"/>
                    </a:ext>
                  </a:extLst>
                </a:gridCol>
              </a:tblGrid>
              <a:tr h="205294">
                <a:tc>
                  <a:txBody>
                    <a:bodyPr/>
                    <a:lstStyle/>
                    <a:p>
                      <a:pPr algn="l" fontAlgn="ctr"/>
                      <a:r>
                        <a:rPr lang="ja-JP" altLang="en-US" sz="1000" u="none" strike="noStrike" dirty="0">
                          <a:effectLst/>
                        </a:rPr>
                        <a:t>画面名</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solidFill>
                      <a:schemeClr val="bg2">
                        <a:lumMod val="90000"/>
                      </a:schemeClr>
                    </a:solidFill>
                  </a:tcPr>
                </a:tc>
                <a:tc>
                  <a:txBody>
                    <a:bodyPr/>
                    <a:lstStyle/>
                    <a:p>
                      <a:pPr algn="l" fontAlgn="ctr"/>
                      <a:r>
                        <a:rPr lang="ja-JP" altLang="en-US" sz="1000" u="none" strike="noStrike" dirty="0">
                          <a:effectLst/>
                        </a:rPr>
                        <a:t>項目</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solidFill>
                      <a:schemeClr val="bg2">
                        <a:lumMod val="90000"/>
                      </a:schemeClr>
                    </a:solidFill>
                  </a:tcPr>
                </a:tc>
                <a:tc>
                  <a:txBody>
                    <a:bodyPr/>
                    <a:lstStyle/>
                    <a:p>
                      <a:pPr algn="l" fontAlgn="ctr"/>
                      <a:r>
                        <a:rPr lang="ja-JP" altLang="en-US" sz="1000" u="none" strike="noStrike" dirty="0">
                          <a:effectLst/>
                        </a:rPr>
                        <a:t>概要</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solidFill>
                      <a:schemeClr val="bg2">
                        <a:lumMod val="90000"/>
                      </a:schemeClr>
                    </a:solidFill>
                  </a:tcPr>
                </a:tc>
                <a:tc>
                  <a:txBody>
                    <a:bodyPr/>
                    <a:lstStyle/>
                    <a:p>
                      <a:pPr algn="l" fontAlgn="ctr"/>
                      <a:r>
                        <a:rPr lang="ja-JP" altLang="en-US" sz="1000" u="none" strike="noStrike" dirty="0">
                          <a:effectLst/>
                        </a:rPr>
                        <a:t>備考</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solidFill>
                      <a:schemeClr val="bg2">
                        <a:lumMod val="90000"/>
                      </a:schemeClr>
                    </a:solidFill>
                  </a:tcPr>
                </a:tc>
                <a:extLst>
                  <a:ext uri="{0D108BD9-81ED-4DB2-BD59-A6C34878D82A}">
                    <a16:rowId xmlns:a16="http://schemas.microsoft.com/office/drawing/2014/main" val="4063568452"/>
                  </a:ext>
                </a:extLst>
              </a:tr>
              <a:tr h="205294">
                <a:tc>
                  <a:txBody>
                    <a:bodyPr/>
                    <a:lstStyle/>
                    <a:p>
                      <a:pPr algn="l" fontAlgn="ctr"/>
                      <a:r>
                        <a:rPr lang="ja-JP" altLang="en-US" sz="1000" u="none" strike="noStrike">
                          <a:effectLst/>
                        </a:rPr>
                        <a:t>管理ログイン画面</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tc>
                  <a:txBody>
                    <a:bodyPr/>
                    <a:lstStyle/>
                    <a:p>
                      <a:pPr algn="l" fontAlgn="ctr"/>
                      <a:r>
                        <a:rPr lang="ja-JP" altLang="en-US" sz="1000" u="none" strike="noStrike">
                          <a:effectLst/>
                        </a:rPr>
                        <a:t>自治体コード入力テキストボックス</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tc>
                  <a:txBody>
                    <a:bodyPr/>
                    <a:lstStyle/>
                    <a:p>
                      <a:pPr algn="l" rtl="0" fontAlgn="b"/>
                      <a:r>
                        <a:rPr lang="ja-JP" altLang="en-US" sz="1000" u="none" strike="noStrike">
                          <a:effectLst/>
                        </a:rPr>
                        <a:t>発行された自治体コードを入力</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extLst>
                  <a:ext uri="{0D108BD9-81ED-4DB2-BD59-A6C34878D82A}">
                    <a16:rowId xmlns:a16="http://schemas.microsoft.com/office/drawing/2014/main" val="3550684264"/>
                  </a:ext>
                </a:extLst>
              </a:tr>
              <a:tr h="205294">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tc>
                  <a:txBody>
                    <a:bodyPr/>
                    <a:lstStyle/>
                    <a:p>
                      <a:pPr algn="l" fontAlgn="ctr"/>
                      <a:r>
                        <a:rPr lang="ja-JP" altLang="en-US" sz="1000" u="none" strike="noStrike">
                          <a:effectLst/>
                        </a:rPr>
                        <a:t>パスワード入力テキストボックス</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tc>
                  <a:txBody>
                    <a:bodyPr/>
                    <a:lstStyle/>
                    <a:p>
                      <a:pPr algn="l" rtl="0" fontAlgn="b"/>
                      <a:r>
                        <a:rPr lang="ja-JP" altLang="en-US" sz="1000" u="none" strike="noStrike">
                          <a:effectLst/>
                        </a:rPr>
                        <a:t>発行されたパスワードを入力</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extLst>
                  <a:ext uri="{0D108BD9-81ED-4DB2-BD59-A6C34878D82A}">
                    <a16:rowId xmlns:a16="http://schemas.microsoft.com/office/drawing/2014/main" val="3973676256"/>
                  </a:ext>
                </a:extLst>
              </a:tr>
              <a:tr h="205294">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tc>
                  <a:txBody>
                    <a:bodyPr/>
                    <a:lstStyle/>
                    <a:p>
                      <a:pPr algn="l" fontAlgn="ctr"/>
                      <a:r>
                        <a:rPr lang="ja-JP" altLang="en-US" sz="1000" u="none" strike="noStrike">
                          <a:effectLst/>
                        </a:rPr>
                        <a:t>ログインボタン</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tc>
                  <a:txBody>
                    <a:bodyPr/>
                    <a:lstStyle/>
                    <a:p>
                      <a:pPr algn="l" rtl="0" fontAlgn="b"/>
                      <a:r>
                        <a:rPr lang="ja-JP" altLang="en-US" sz="1000" u="none" strike="noStrike">
                          <a:effectLst/>
                        </a:rPr>
                        <a:t>自治体コードとパスワードの整合性が取れていればログイン成功で管理画面へ遷移する。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extLst>
                  <a:ext uri="{0D108BD9-81ED-4DB2-BD59-A6C34878D82A}">
                    <a16:rowId xmlns:a16="http://schemas.microsoft.com/office/drawing/2014/main" val="1357179383"/>
                  </a:ext>
                </a:extLst>
              </a:tr>
              <a:tr h="205294">
                <a:tc>
                  <a:txBody>
                    <a:bodyPr/>
                    <a:lstStyle/>
                    <a:p>
                      <a:pPr algn="l" fontAlgn="ctr"/>
                      <a:r>
                        <a:rPr lang="zh-CN" altLang="en-US" sz="1000" u="none" strike="noStrike">
                          <a:effectLst/>
                        </a:rPr>
                        <a:t>管理画面</a:t>
                      </a:r>
                      <a:r>
                        <a:rPr lang="en-US" altLang="zh-CN" sz="1000" u="none" strike="noStrike">
                          <a:effectLst/>
                        </a:rPr>
                        <a:t>(</a:t>
                      </a:r>
                      <a:r>
                        <a:rPr lang="zh-CN" altLang="en-US" sz="1000" u="none" strike="noStrike">
                          <a:effectLst/>
                        </a:rPr>
                        <a:t>共有</a:t>
                      </a:r>
                      <a:r>
                        <a:rPr lang="en-US" altLang="zh-CN" sz="1000" u="none" strike="noStrike">
                          <a:effectLst/>
                        </a:rPr>
                        <a:t>)</a:t>
                      </a:r>
                      <a:endParaRPr lang="en-US" altLang="zh-CN"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tc>
                  <a:txBody>
                    <a:bodyPr/>
                    <a:lstStyle/>
                    <a:p>
                      <a:pPr algn="l" fontAlgn="ctr"/>
                      <a:r>
                        <a:rPr lang="ja-JP" altLang="en-US" sz="1000" u="none" strike="noStrike">
                          <a:effectLst/>
                        </a:rPr>
                        <a:t>カラム名表示</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tc>
                  <a:txBody>
                    <a:bodyPr/>
                    <a:lstStyle/>
                    <a:p>
                      <a:pPr algn="l" rtl="0" fontAlgn="b"/>
                      <a:r>
                        <a:rPr lang="ja-JP" altLang="en-US" sz="1000" u="none" strike="noStrike">
                          <a:effectLst/>
                        </a:rPr>
                        <a:t>レシート単位</a:t>
                      </a:r>
                      <a:r>
                        <a:rPr lang="en-US" altLang="ja-JP" sz="1000" u="none" strike="noStrike">
                          <a:effectLst/>
                        </a:rPr>
                        <a:t>(</a:t>
                      </a:r>
                      <a:r>
                        <a:rPr lang="ja-JP" altLang="en-US" sz="1000" u="none" strike="noStrike">
                          <a:effectLst/>
                        </a:rPr>
                        <a:t>商品単位</a:t>
                      </a:r>
                      <a:r>
                        <a:rPr lang="en-US" altLang="ja-JP" sz="1000" u="none" strike="noStrike">
                          <a:effectLst/>
                        </a:rPr>
                        <a:t>)</a:t>
                      </a:r>
                      <a:r>
                        <a:rPr lang="ja-JP" altLang="en-US" sz="1000" u="none" strike="noStrike">
                          <a:effectLst/>
                        </a:rPr>
                        <a:t>の納税額のカラム</a:t>
                      </a:r>
                      <a:r>
                        <a:rPr lang="en-US" altLang="ja-JP" sz="1000" u="none" strike="noStrike">
                          <a:effectLst/>
                        </a:rPr>
                        <a:t>※</a:t>
                      </a:r>
                      <a:r>
                        <a:rPr lang="ja-JP" altLang="en-US" sz="1000" u="none" strike="noStrike">
                          <a:effectLst/>
                        </a:rPr>
                        <a:t>要件未決で自治体との調整が必要</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extLst>
                  <a:ext uri="{0D108BD9-81ED-4DB2-BD59-A6C34878D82A}">
                    <a16:rowId xmlns:a16="http://schemas.microsoft.com/office/drawing/2014/main" val="1115187069"/>
                  </a:ext>
                </a:extLst>
              </a:tr>
              <a:tr h="205294">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tc>
                  <a:txBody>
                    <a:bodyPr/>
                    <a:lstStyle/>
                    <a:p>
                      <a:pPr algn="l" fontAlgn="ctr"/>
                      <a:r>
                        <a:rPr lang="ja-JP" altLang="en-US" sz="1000" u="none" strike="noStrike" dirty="0">
                          <a:effectLst/>
                        </a:rPr>
                        <a:t>レコード表示</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tc>
                  <a:txBody>
                    <a:bodyPr/>
                    <a:lstStyle/>
                    <a:p>
                      <a:pPr algn="l" rtl="0" fontAlgn="b"/>
                      <a:r>
                        <a:rPr lang="ja-JP" altLang="en-US" sz="1000" u="none" strike="noStrike">
                          <a:effectLst/>
                        </a:rPr>
                        <a:t>カラムに対応したレシート単位</a:t>
                      </a:r>
                      <a:r>
                        <a:rPr lang="en-US" altLang="ja-JP" sz="1000" u="none" strike="noStrike">
                          <a:effectLst/>
                        </a:rPr>
                        <a:t>(</a:t>
                      </a:r>
                      <a:r>
                        <a:rPr lang="ja-JP" altLang="en-US" sz="1000" u="none" strike="noStrike">
                          <a:effectLst/>
                        </a:rPr>
                        <a:t>商品単位</a:t>
                      </a:r>
                      <a:r>
                        <a:rPr lang="en-US" altLang="ja-JP" sz="1000" u="none" strike="noStrike">
                          <a:effectLst/>
                        </a:rPr>
                        <a:t>)</a:t>
                      </a:r>
                      <a:r>
                        <a:rPr lang="ja-JP" altLang="en-US" sz="1000" u="none" strike="noStrike">
                          <a:effectLst/>
                        </a:rPr>
                        <a:t>の納税額のレコード</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extLst>
                  <a:ext uri="{0D108BD9-81ED-4DB2-BD59-A6C34878D82A}">
                    <a16:rowId xmlns:a16="http://schemas.microsoft.com/office/drawing/2014/main" val="3401955524"/>
                  </a:ext>
                </a:extLst>
              </a:tr>
              <a:tr h="205294">
                <a:tc>
                  <a:txBody>
                    <a:bodyPr/>
                    <a:lstStyle/>
                    <a:p>
                      <a:pPr algn="l" fontAlgn="ctr"/>
                      <a:r>
                        <a:rPr lang="ja-JP" altLang="en-US" sz="1000" u="none" strike="noStrike">
                          <a:effectLst/>
                        </a:rPr>
                        <a:t>管理画面</a:t>
                      </a:r>
                      <a:r>
                        <a:rPr lang="en-US" altLang="ja-JP" sz="1000" u="none" strike="noStrike">
                          <a:effectLst/>
                        </a:rPr>
                        <a:t>(</a:t>
                      </a:r>
                      <a:r>
                        <a:rPr lang="ja-JP" altLang="en-US" sz="1000" u="none" strike="noStrike">
                          <a:effectLst/>
                        </a:rPr>
                        <a:t>運用者</a:t>
                      </a:r>
                      <a:r>
                        <a:rPr lang="en-US" altLang="ja-JP" sz="1000" u="none" strike="noStrike">
                          <a:effectLst/>
                        </a:rPr>
                        <a:t>)</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tc>
                  <a:txBody>
                    <a:bodyPr/>
                    <a:lstStyle/>
                    <a:p>
                      <a:pPr algn="l" fontAlgn="ctr"/>
                      <a:r>
                        <a:rPr lang="ja-JP" altLang="en-US" sz="1000" u="none" strike="noStrike">
                          <a:effectLst/>
                        </a:rPr>
                        <a:t>ユーザー表示</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tc>
                  <a:txBody>
                    <a:bodyPr/>
                    <a:lstStyle/>
                    <a:p>
                      <a:pPr algn="l" rtl="0" fontAlgn="b"/>
                      <a:r>
                        <a:rPr lang="ja-JP" altLang="en-US" sz="1000" u="none" strike="noStrike">
                          <a:effectLst/>
                        </a:rPr>
                        <a:t>「</a:t>
                      </a:r>
                      <a:r>
                        <a:rPr lang="en-US" altLang="ja-JP" sz="1000" u="none" strike="noStrike">
                          <a:effectLst/>
                        </a:rPr>
                        <a:t>Admin</a:t>
                      </a:r>
                      <a:r>
                        <a:rPr lang="ja-JP" altLang="en-US" sz="1000" u="none" strike="noStrike">
                          <a:effectLst/>
                        </a:rPr>
                        <a:t>」と表示する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b"/>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extLst>
                  <a:ext uri="{0D108BD9-81ED-4DB2-BD59-A6C34878D82A}">
                    <a16:rowId xmlns:a16="http://schemas.microsoft.com/office/drawing/2014/main" val="3598816386"/>
                  </a:ext>
                </a:extLst>
              </a:tr>
              <a:tr h="205294">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tc>
                  <a:txBody>
                    <a:bodyPr/>
                    <a:lstStyle/>
                    <a:p>
                      <a:pPr algn="l" fontAlgn="ctr"/>
                      <a:r>
                        <a:rPr lang="ja-JP" altLang="en-US" sz="1000" u="none" strike="noStrike">
                          <a:effectLst/>
                        </a:rPr>
                        <a:t>自治体絞り込み検索項目入力テキストボックス</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tc>
                  <a:txBody>
                    <a:bodyPr/>
                    <a:lstStyle/>
                    <a:p>
                      <a:pPr algn="l" fontAlgn="ctr"/>
                      <a:r>
                        <a:rPr lang="ja-JP" altLang="en-US" sz="1000" u="none" strike="noStrike">
                          <a:effectLst/>
                        </a:rPr>
                        <a:t>自治体名をキーワードとして検索対象項目を入力する。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extLst>
                  <a:ext uri="{0D108BD9-81ED-4DB2-BD59-A6C34878D82A}">
                    <a16:rowId xmlns:a16="http://schemas.microsoft.com/office/drawing/2014/main" val="221796766"/>
                  </a:ext>
                </a:extLst>
              </a:tr>
              <a:tr h="205294">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tc>
                  <a:txBody>
                    <a:bodyPr/>
                    <a:lstStyle/>
                    <a:p>
                      <a:pPr algn="l" fontAlgn="ctr"/>
                      <a:r>
                        <a:rPr lang="ja-JP" altLang="en-US" sz="1000" u="none" strike="noStrike">
                          <a:effectLst/>
                        </a:rPr>
                        <a:t>検索ボタン</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tc>
                  <a:txBody>
                    <a:bodyPr/>
                    <a:lstStyle/>
                    <a:p>
                      <a:pPr algn="l" fontAlgn="ctr"/>
                      <a:r>
                        <a:rPr lang="ja-JP" altLang="en-US" sz="1000" u="none" strike="noStrike">
                          <a:effectLst/>
                        </a:rPr>
                        <a:t>入力された検索対象項目でデータを絞り込む。</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extLst>
                  <a:ext uri="{0D108BD9-81ED-4DB2-BD59-A6C34878D82A}">
                    <a16:rowId xmlns:a16="http://schemas.microsoft.com/office/drawing/2014/main" val="4165188095"/>
                  </a:ext>
                </a:extLst>
              </a:tr>
              <a:tr h="205294">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tc>
                  <a:txBody>
                    <a:bodyPr/>
                    <a:lstStyle/>
                    <a:p>
                      <a:pPr algn="l" fontAlgn="ctr"/>
                      <a:r>
                        <a:rPr lang="ja-JP" altLang="en-US" sz="1000" u="none" strike="noStrike">
                          <a:effectLst/>
                        </a:rPr>
                        <a:t>自治体名表示</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tc>
                  <a:txBody>
                    <a:bodyPr/>
                    <a:lstStyle/>
                    <a:p>
                      <a:pPr algn="l" fontAlgn="ctr"/>
                      <a:r>
                        <a:rPr lang="ja-JP" altLang="en-US" sz="1000" u="none" strike="noStrike">
                          <a:effectLst/>
                        </a:rPr>
                        <a:t>検索された自治体名を表示する。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extLst>
                  <a:ext uri="{0D108BD9-81ED-4DB2-BD59-A6C34878D82A}">
                    <a16:rowId xmlns:a16="http://schemas.microsoft.com/office/drawing/2014/main" val="619037414"/>
                  </a:ext>
                </a:extLst>
              </a:tr>
              <a:tr h="205294">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tc>
                  <a:txBody>
                    <a:bodyPr/>
                    <a:lstStyle/>
                    <a:p>
                      <a:pPr algn="l" fontAlgn="ctr"/>
                      <a:r>
                        <a:rPr lang="ja-JP" altLang="en-US" sz="1000" u="none" strike="noStrike">
                          <a:effectLst/>
                        </a:rPr>
                        <a:t>メール送信リンク</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tc>
                  <a:txBody>
                    <a:bodyPr/>
                    <a:lstStyle/>
                    <a:p>
                      <a:pPr algn="l" fontAlgn="ctr"/>
                      <a:r>
                        <a:rPr lang="ja-JP" altLang="en-US" sz="1000" u="none" strike="noStrike">
                          <a:effectLst/>
                        </a:rPr>
                        <a:t>メーラーを起動する。添付ファイルには画面に表示されている</a:t>
                      </a:r>
                      <a:r>
                        <a:rPr lang="en-US" altLang="ja-JP" sz="1000" u="none" strike="noStrike">
                          <a:effectLst/>
                        </a:rPr>
                        <a:t>csv</a:t>
                      </a:r>
                      <a:r>
                        <a:rPr lang="ja-JP" altLang="en-US" sz="1000" u="none" strike="noStrike">
                          <a:effectLst/>
                        </a:rPr>
                        <a:t>を添付する。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extLst>
                  <a:ext uri="{0D108BD9-81ED-4DB2-BD59-A6C34878D82A}">
                    <a16:rowId xmlns:a16="http://schemas.microsoft.com/office/drawing/2014/main" val="214698695"/>
                  </a:ext>
                </a:extLst>
              </a:tr>
              <a:tr h="205294">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tc>
                  <a:txBody>
                    <a:bodyPr/>
                    <a:lstStyle/>
                    <a:p>
                      <a:pPr algn="l" fontAlgn="ctr"/>
                      <a:r>
                        <a:rPr lang="ja-JP" altLang="en-US" sz="1000" u="none" strike="noStrike">
                          <a:effectLst/>
                        </a:rPr>
                        <a:t>ログアウトリンク</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tc>
                  <a:txBody>
                    <a:bodyPr/>
                    <a:lstStyle/>
                    <a:p>
                      <a:pPr algn="l" fontAlgn="ctr"/>
                      <a:r>
                        <a:rPr lang="ja-JP" altLang="en-US" sz="1000" u="none" strike="noStrike">
                          <a:effectLst/>
                        </a:rPr>
                        <a:t>管理ログイン画面へ遷移する。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extLst>
                  <a:ext uri="{0D108BD9-81ED-4DB2-BD59-A6C34878D82A}">
                    <a16:rowId xmlns:a16="http://schemas.microsoft.com/office/drawing/2014/main" val="4059453667"/>
                  </a:ext>
                </a:extLst>
              </a:tr>
              <a:tr h="205294">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tc>
                  <a:txBody>
                    <a:bodyPr/>
                    <a:lstStyle/>
                    <a:p>
                      <a:pPr algn="l" fontAlgn="ctr"/>
                      <a:r>
                        <a:rPr lang="ja-JP" altLang="en-US" sz="1000" u="none" strike="noStrike">
                          <a:effectLst/>
                        </a:rPr>
                        <a:t>インポートリンク</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tc>
                  <a:txBody>
                    <a:bodyPr/>
                    <a:lstStyle/>
                    <a:p>
                      <a:pPr algn="l" fontAlgn="ctr"/>
                      <a:r>
                        <a:rPr lang="ja-JP" altLang="en-US" sz="1000" u="none" strike="noStrike">
                          <a:effectLst/>
                        </a:rPr>
                        <a:t>レコード追加するために</a:t>
                      </a:r>
                      <a:r>
                        <a:rPr lang="en-US" altLang="ja-JP" sz="1000" u="none" strike="noStrike">
                          <a:effectLst/>
                        </a:rPr>
                        <a:t>csv</a:t>
                      </a:r>
                      <a:r>
                        <a:rPr lang="ja-JP" altLang="en-US" sz="1000" u="none" strike="noStrike">
                          <a:effectLst/>
                        </a:rPr>
                        <a:t>ファイルをインポートする。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extLst>
                  <a:ext uri="{0D108BD9-81ED-4DB2-BD59-A6C34878D82A}">
                    <a16:rowId xmlns:a16="http://schemas.microsoft.com/office/drawing/2014/main" val="3565883813"/>
                  </a:ext>
                </a:extLst>
              </a:tr>
              <a:tr h="205294">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tc>
                  <a:txBody>
                    <a:bodyPr/>
                    <a:lstStyle/>
                    <a:p>
                      <a:pPr algn="l" fontAlgn="ctr"/>
                      <a:r>
                        <a:rPr lang="ja-JP" altLang="en-US" sz="1000" u="none" strike="noStrike">
                          <a:effectLst/>
                        </a:rPr>
                        <a:t>エクスポートリンク</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tc>
                  <a:txBody>
                    <a:bodyPr/>
                    <a:lstStyle/>
                    <a:p>
                      <a:pPr algn="l" fontAlgn="ctr"/>
                      <a:r>
                        <a:rPr lang="ja-JP" altLang="en-US" sz="1000" u="none" strike="noStrike">
                          <a:effectLst/>
                        </a:rPr>
                        <a:t>画面に表示されているレコードを</a:t>
                      </a:r>
                      <a:r>
                        <a:rPr lang="en-US" altLang="ja-JP" sz="1000" u="none" strike="noStrike">
                          <a:effectLst/>
                        </a:rPr>
                        <a:t>csv</a:t>
                      </a:r>
                      <a:r>
                        <a:rPr lang="ja-JP" altLang="en-US" sz="1000" u="none" strike="noStrike">
                          <a:effectLst/>
                        </a:rPr>
                        <a:t>出力する。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extLst>
                  <a:ext uri="{0D108BD9-81ED-4DB2-BD59-A6C34878D82A}">
                    <a16:rowId xmlns:a16="http://schemas.microsoft.com/office/drawing/2014/main" val="460789338"/>
                  </a:ext>
                </a:extLst>
              </a:tr>
              <a:tr h="205294">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tc>
                  <a:txBody>
                    <a:bodyPr/>
                    <a:lstStyle/>
                    <a:p>
                      <a:pPr algn="l" fontAlgn="ctr"/>
                      <a:r>
                        <a:rPr lang="ja-JP" altLang="en-US" sz="1000" u="none" strike="noStrike">
                          <a:effectLst/>
                        </a:rPr>
                        <a:t>マスタメンテリンク</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tc>
                  <a:txBody>
                    <a:bodyPr/>
                    <a:lstStyle/>
                    <a:p>
                      <a:pPr algn="l" fontAlgn="ctr"/>
                      <a:r>
                        <a:rPr lang="ja-JP" altLang="en-US" sz="1000" u="none" strike="noStrike">
                          <a:effectLst/>
                        </a:rPr>
                        <a:t>自治体名登録やカラム定義のマスタメンテ画面へ遷移する</a:t>
                      </a:r>
                      <a:r>
                        <a:rPr lang="en-US" altLang="ja-JP" sz="1000" u="none" strike="noStrike">
                          <a:effectLst/>
                        </a:rPr>
                        <a:t>※Django</a:t>
                      </a:r>
                      <a:r>
                        <a:rPr lang="ja-JP" altLang="en-US" sz="1000" u="none" strike="noStrike">
                          <a:effectLst/>
                        </a:rPr>
                        <a:t>の画面</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extLst>
                  <a:ext uri="{0D108BD9-81ED-4DB2-BD59-A6C34878D82A}">
                    <a16:rowId xmlns:a16="http://schemas.microsoft.com/office/drawing/2014/main" val="1421407190"/>
                  </a:ext>
                </a:extLst>
              </a:tr>
              <a:tr h="205294">
                <a:tc>
                  <a:txBody>
                    <a:bodyPr/>
                    <a:lstStyle/>
                    <a:p>
                      <a:pPr algn="l" fontAlgn="ctr"/>
                      <a:r>
                        <a:rPr lang="zh-CN" altLang="en-US" sz="1000" u="none" strike="noStrike">
                          <a:effectLst/>
                        </a:rPr>
                        <a:t>管理画面</a:t>
                      </a:r>
                      <a:r>
                        <a:rPr lang="en-US" altLang="zh-CN" sz="1000" u="none" strike="noStrike">
                          <a:effectLst/>
                        </a:rPr>
                        <a:t>(</a:t>
                      </a:r>
                      <a:r>
                        <a:rPr lang="zh-CN" altLang="en-US" sz="1000" u="none" strike="noStrike">
                          <a:effectLst/>
                        </a:rPr>
                        <a:t>自治体</a:t>
                      </a:r>
                      <a:r>
                        <a:rPr lang="en-US" altLang="zh-CN" sz="1000" u="none" strike="noStrike">
                          <a:effectLst/>
                        </a:rPr>
                        <a:t>)</a:t>
                      </a:r>
                      <a:endParaRPr lang="en-US" altLang="zh-CN"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tc>
                  <a:txBody>
                    <a:bodyPr/>
                    <a:lstStyle/>
                    <a:p>
                      <a:pPr algn="l" fontAlgn="ctr"/>
                      <a:r>
                        <a:rPr lang="ja-JP" altLang="en-US" sz="1000" u="none" strike="noStrike">
                          <a:effectLst/>
                        </a:rPr>
                        <a:t>自治体名表示</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tc>
                  <a:txBody>
                    <a:bodyPr/>
                    <a:lstStyle/>
                    <a:p>
                      <a:pPr algn="l" fontAlgn="ctr"/>
                      <a:r>
                        <a:rPr lang="ja-JP" altLang="en-US" sz="1000" u="none" strike="noStrike">
                          <a:effectLst/>
                        </a:rPr>
                        <a:t>ログインした各自治体名を表示する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extLst>
                  <a:ext uri="{0D108BD9-81ED-4DB2-BD59-A6C34878D82A}">
                    <a16:rowId xmlns:a16="http://schemas.microsoft.com/office/drawing/2014/main" val="3940398705"/>
                  </a:ext>
                </a:extLst>
              </a:tr>
              <a:tr h="205294">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tc>
                  <a:txBody>
                    <a:bodyPr/>
                    <a:lstStyle/>
                    <a:p>
                      <a:pPr algn="l" fontAlgn="ctr"/>
                      <a:r>
                        <a:rPr lang="ja-JP" altLang="en-US" sz="1000" u="none" strike="noStrike">
                          <a:effectLst/>
                        </a:rPr>
                        <a:t>ログアウトリンク</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tc>
                  <a:txBody>
                    <a:bodyPr/>
                    <a:lstStyle/>
                    <a:p>
                      <a:pPr algn="l" fontAlgn="ctr"/>
                      <a:r>
                        <a:rPr lang="ja-JP" altLang="en-US" sz="1000" u="none" strike="noStrike">
                          <a:effectLst/>
                        </a:rPr>
                        <a:t>管理ログイン画面へ遷移する。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extLst>
                  <a:ext uri="{0D108BD9-81ED-4DB2-BD59-A6C34878D82A}">
                    <a16:rowId xmlns:a16="http://schemas.microsoft.com/office/drawing/2014/main" val="1121623213"/>
                  </a:ext>
                </a:extLst>
              </a:tr>
              <a:tr h="205294">
                <a:tc>
                  <a:txBody>
                    <a:bodyPr/>
                    <a:lstStyle/>
                    <a:p>
                      <a:pPr algn="l" fontAlgn="ctr"/>
                      <a:r>
                        <a:rPr lang="ja-JP" altLang="en-US" sz="1000" u="none" strike="noStrike">
                          <a:effectLst/>
                        </a:rPr>
                        <a:t>　</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tc>
                  <a:txBody>
                    <a:bodyPr/>
                    <a:lstStyle/>
                    <a:p>
                      <a:pPr algn="l" fontAlgn="ctr"/>
                      <a:r>
                        <a:rPr lang="ja-JP" altLang="en-US" sz="1000" u="none" strike="noStrike" dirty="0">
                          <a:effectLst/>
                        </a:rPr>
                        <a:t>エクスポートリンク</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tc>
                  <a:txBody>
                    <a:bodyPr/>
                    <a:lstStyle/>
                    <a:p>
                      <a:pPr algn="l" fontAlgn="ctr"/>
                      <a:r>
                        <a:rPr lang="ja-JP" altLang="en-US" sz="1000" u="none" strike="noStrike">
                          <a:effectLst/>
                        </a:rPr>
                        <a:t>画面に表示されているレコードを</a:t>
                      </a:r>
                      <a:r>
                        <a:rPr lang="en-US" altLang="ja-JP" sz="1000" u="none" strike="noStrike">
                          <a:effectLst/>
                        </a:rPr>
                        <a:t>csv</a:t>
                      </a:r>
                      <a:r>
                        <a:rPr lang="ja-JP" altLang="en-US" sz="1000" u="none" strike="noStrike">
                          <a:effectLst/>
                        </a:rPr>
                        <a:t>出力する。</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tc>
                  <a:txBody>
                    <a:bodyPr/>
                    <a:lstStyle/>
                    <a:p>
                      <a:pPr algn="l" fontAlgn="ctr"/>
                      <a:r>
                        <a:rPr lang="ja-JP" altLang="en-US" sz="1000" u="none" strike="noStrike" dirty="0">
                          <a:effectLst/>
                        </a:rPr>
                        <a:t>　</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703" marR="5703" marT="5703" marB="0" anchor="ctr"/>
                </a:tc>
                <a:extLst>
                  <a:ext uri="{0D108BD9-81ED-4DB2-BD59-A6C34878D82A}">
                    <a16:rowId xmlns:a16="http://schemas.microsoft.com/office/drawing/2014/main" val="2933464938"/>
                  </a:ext>
                </a:extLst>
              </a:tr>
            </a:tbl>
          </a:graphicData>
        </a:graphic>
      </p:graphicFrame>
    </p:spTree>
    <p:extLst>
      <p:ext uri="{BB962C8B-B14F-4D97-AF65-F5344CB8AC3E}">
        <p14:creationId xmlns:p14="http://schemas.microsoft.com/office/powerpoint/2010/main" val="1392889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977056-BB34-40AE-A36D-F0883B1A7D04}"/>
              </a:ext>
            </a:extLst>
          </p:cNvPr>
          <p:cNvSpPr>
            <a:spLocks noGrp="1"/>
          </p:cNvSpPr>
          <p:nvPr>
            <p:ph type="title"/>
          </p:nvPr>
        </p:nvSpPr>
        <p:spPr/>
        <p:txBody>
          <a:bodyPr/>
          <a:lstStyle/>
          <a:p>
            <a:r>
              <a:rPr kumimoji="1" lang="ja-JP" altLang="en-US" dirty="0"/>
              <a:t>１１</a:t>
            </a:r>
            <a:r>
              <a:rPr kumimoji="1" lang="en-US" altLang="ja-JP" dirty="0"/>
              <a:t>.</a:t>
            </a:r>
            <a:r>
              <a:rPr kumimoji="1" lang="ja-JP" altLang="en-US" dirty="0"/>
              <a:t>開発環境全体像</a:t>
            </a:r>
          </a:p>
        </p:txBody>
      </p:sp>
      <p:pic>
        <p:nvPicPr>
          <p:cNvPr id="5" name="コンテンツ プレースホルダー 4">
            <a:extLst>
              <a:ext uri="{FF2B5EF4-FFF2-40B4-BE49-F238E27FC236}">
                <a16:creationId xmlns:a16="http://schemas.microsoft.com/office/drawing/2014/main" id="{81EC273F-69E6-42FC-899C-424E636BB0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33622" y="3226202"/>
            <a:ext cx="818114" cy="711225"/>
          </a:xfrm>
        </p:spPr>
      </p:pic>
      <p:pic>
        <p:nvPicPr>
          <p:cNvPr id="7" name="図 6">
            <a:extLst>
              <a:ext uri="{FF2B5EF4-FFF2-40B4-BE49-F238E27FC236}">
                <a16:creationId xmlns:a16="http://schemas.microsoft.com/office/drawing/2014/main" id="{776E465F-5177-4613-A036-645A34B738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1558" y="3438228"/>
            <a:ext cx="1195345" cy="627556"/>
          </a:xfrm>
          <a:prstGeom prst="rect">
            <a:avLst/>
          </a:prstGeom>
        </p:spPr>
      </p:pic>
      <p:pic>
        <p:nvPicPr>
          <p:cNvPr id="9" name="図 8">
            <a:extLst>
              <a:ext uri="{FF2B5EF4-FFF2-40B4-BE49-F238E27FC236}">
                <a16:creationId xmlns:a16="http://schemas.microsoft.com/office/drawing/2014/main" id="{C1D3BA02-F1B5-492E-9FE8-7A12450674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5070" y="2579899"/>
            <a:ext cx="1141943" cy="856457"/>
          </a:xfrm>
          <a:prstGeom prst="rect">
            <a:avLst/>
          </a:prstGeom>
        </p:spPr>
      </p:pic>
      <p:pic>
        <p:nvPicPr>
          <p:cNvPr id="14" name="図 13">
            <a:extLst>
              <a:ext uri="{FF2B5EF4-FFF2-40B4-BE49-F238E27FC236}">
                <a16:creationId xmlns:a16="http://schemas.microsoft.com/office/drawing/2014/main" id="{3372BB0D-C691-49F0-AFC5-3A40353BAB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7892" y="2172116"/>
            <a:ext cx="863063" cy="863063"/>
          </a:xfrm>
          <a:prstGeom prst="rect">
            <a:avLst/>
          </a:prstGeom>
        </p:spPr>
      </p:pic>
      <p:pic>
        <p:nvPicPr>
          <p:cNvPr id="17" name="図 16">
            <a:extLst>
              <a:ext uri="{FF2B5EF4-FFF2-40B4-BE49-F238E27FC236}">
                <a16:creationId xmlns:a16="http://schemas.microsoft.com/office/drawing/2014/main" id="{13E3BB9C-A09E-49B0-B502-AF84EBE483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60091" y="4012104"/>
            <a:ext cx="791688" cy="791688"/>
          </a:xfrm>
          <a:prstGeom prst="rect">
            <a:avLst/>
          </a:prstGeom>
        </p:spPr>
      </p:pic>
      <p:pic>
        <p:nvPicPr>
          <p:cNvPr id="19" name="図 18">
            <a:extLst>
              <a:ext uri="{FF2B5EF4-FFF2-40B4-BE49-F238E27FC236}">
                <a16:creationId xmlns:a16="http://schemas.microsoft.com/office/drawing/2014/main" id="{E4D3445F-963E-497F-9CD6-900E687DB1E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55033" y="5400724"/>
            <a:ext cx="791688" cy="791688"/>
          </a:xfrm>
          <a:prstGeom prst="rect">
            <a:avLst/>
          </a:prstGeom>
        </p:spPr>
      </p:pic>
      <p:sp>
        <p:nvSpPr>
          <p:cNvPr id="22" name="正方形/長方形 21">
            <a:extLst>
              <a:ext uri="{FF2B5EF4-FFF2-40B4-BE49-F238E27FC236}">
                <a16:creationId xmlns:a16="http://schemas.microsoft.com/office/drawing/2014/main" id="{B039D737-7214-4BCC-89B5-F8FECE07E5A4}"/>
              </a:ext>
            </a:extLst>
          </p:cNvPr>
          <p:cNvSpPr/>
          <p:nvPr/>
        </p:nvSpPr>
        <p:spPr>
          <a:xfrm>
            <a:off x="3388093" y="2148189"/>
            <a:ext cx="7919988" cy="44354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1" name="図 20">
            <a:extLst>
              <a:ext uri="{FF2B5EF4-FFF2-40B4-BE49-F238E27FC236}">
                <a16:creationId xmlns:a16="http://schemas.microsoft.com/office/drawing/2014/main" id="{DC5E162F-73BF-457C-B962-6C8966EB2CC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30480" y="2040538"/>
            <a:ext cx="533400" cy="323850"/>
          </a:xfrm>
          <a:prstGeom prst="rect">
            <a:avLst/>
          </a:prstGeom>
        </p:spPr>
      </p:pic>
      <p:sp>
        <p:nvSpPr>
          <p:cNvPr id="23" name="正方形/長方形 22">
            <a:extLst>
              <a:ext uri="{FF2B5EF4-FFF2-40B4-BE49-F238E27FC236}">
                <a16:creationId xmlns:a16="http://schemas.microsoft.com/office/drawing/2014/main" id="{2704F22F-0788-4633-A652-A1BBE0BE89C8}"/>
              </a:ext>
            </a:extLst>
          </p:cNvPr>
          <p:cNvSpPr/>
          <p:nvPr/>
        </p:nvSpPr>
        <p:spPr>
          <a:xfrm>
            <a:off x="6454230" y="2278391"/>
            <a:ext cx="1504474" cy="20046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0EF5B5D8-7059-4EAD-9F4D-6845C9A6C61E}"/>
              </a:ext>
            </a:extLst>
          </p:cNvPr>
          <p:cNvSpPr/>
          <p:nvPr/>
        </p:nvSpPr>
        <p:spPr>
          <a:xfrm>
            <a:off x="3864914" y="4428869"/>
            <a:ext cx="1996872" cy="20046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E16E7D46-05FC-4AFC-BAEB-D7213F5F5E5F}"/>
              </a:ext>
            </a:extLst>
          </p:cNvPr>
          <p:cNvSpPr/>
          <p:nvPr/>
        </p:nvSpPr>
        <p:spPr>
          <a:xfrm>
            <a:off x="3864914" y="2278391"/>
            <a:ext cx="1996872" cy="20046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フローチャート: 磁気ディスク 26">
            <a:extLst>
              <a:ext uri="{FF2B5EF4-FFF2-40B4-BE49-F238E27FC236}">
                <a16:creationId xmlns:a16="http://schemas.microsoft.com/office/drawing/2014/main" id="{EFEB2978-36D1-417B-8BDD-67E8ADDDD9E0}"/>
              </a:ext>
            </a:extLst>
          </p:cNvPr>
          <p:cNvSpPr/>
          <p:nvPr/>
        </p:nvSpPr>
        <p:spPr>
          <a:xfrm>
            <a:off x="9509556" y="4326296"/>
            <a:ext cx="914400" cy="612648"/>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a:extLst>
              <a:ext uri="{FF2B5EF4-FFF2-40B4-BE49-F238E27FC236}">
                <a16:creationId xmlns:a16="http://schemas.microsoft.com/office/drawing/2014/main" id="{C3557E0D-FB19-4C93-B56A-B9641E2A96A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13985" y="3869886"/>
            <a:ext cx="838815" cy="866775"/>
          </a:xfrm>
          <a:prstGeom prst="rect">
            <a:avLst/>
          </a:prstGeom>
        </p:spPr>
      </p:pic>
      <p:cxnSp>
        <p:nvCxnSpPr>
          <p:cNvPr id="29" name="コネクタ: カギ線 28">
            <a:extLst>
              <a:ext uri="{FF2B5EF4-FFF2-40B4-BE49-F238E27FC236}">
                <a16:creationId xmlns:a16="http://schemas.microsoft.com/office/drawing/2014/main" id="{D4AD88DA-A7D9-4104-A84F-A1698E14E108}"/>
              </a:ext>
            </a:extLst>
          </p:cNvPr>
          <p:cNvCxnSpPr>
            <a:cxnSpLocks/>
            <a:stCxn id="14" idx="3"/>
            <a:endCxn id="25" idx="1"/>
          </p:cNvCxnSpPr>
          <p:nvPr/>
        </p:nvCxnSpPr>
        <p:spPr>
          <a:xfrm>
            <a:off x="1910955" y="2603648"/>
            <a:ext cx="1953959" cy="677068"/>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コネクタ: カギ線 31">
            <a:extLst>
              <a:ext uri="{FF2B5EF4-FFF2-40B4-BE49-F238E27FC236}">
                <a16:creationId xmlns:a16="http://schemas.microsoft.com/office/drawing/2014/main" id="{279548D4-24C3-4C80-9617-98BFE601530B}"/>
              </a:ext>
            </a:extLst>
          </p:cNvPr>
          <p:cNvCxnSpPr>
            <a:cxnSpLocks/>
            <a:stCxn id="23" idx="3"/>
            <a:endCxn id="113" idx="1"/>
          </p:cNvCxnSpPr>
          <p:nvPr/>
        </p:nvCxnSpPr>
        <p:spPr>
          <a:xfrm>
            <a:off x="7958704" y="3280716"/>
            <a:ext cx="1080160" cy="1194400"/>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コネクタ: カギ線 36">
            <a:extLst>
              <a:ext uri="{FF2B5EF4-FFF2-40B4-BE49-F238E27FC236}">
                <a16:creationId xmlns:a16="http://schemas.microsoft.com/office/drawing/2014/main" id="{9D42887D-C0F2-4E98-AEFE-9D25BC40A5AD}"/>
              </a:ext>
            </a:extLst>
          </p:cNvPr>
          <p:cNvCxnSpPr>
            <a:cxnSpLocks/>
            <a:stCxn id="24" idx="3"/>
            <a:endCxn id="113" idx="1"/>
          </p:cNvCxnSpPr>
          <p:nvPr/>
        </p:nvCxnSpPr>
        <p:spPr>
          <a:xfrm flipV="1">
            <a:off x="5861786" y="4475116"/>
            <a:ext cx="3177078" cy="956078"/>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D4B10F0D-E113-42C2-92DC-59D5F83E2549}"/>
              </a:ext>
            </a:extLst>
          </p:cNvPr>
          <p:cNvCxnSpPr>
            <a:cxnSpLocks/>
            <a:stCxn id="17" idx="3"/>
            <a:endCxn id="24" idx="1"/>
          </p:cNvCxnSpPr>
          <p:nvPr/>
        </p:nvCxnSpPr>
        <p:spPr>
          <a:xfrm>
            <a:off x="1951779" y="4407948"/>
            <a:ext cx="1913135" cy="1023246"/>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9E587F7-16BD-450A-90D6-6C9E81559018}"/>
              </a:ext>
            </a:extLst>
          </p:cNvPr>
          <p:cNvCxnSpPr>
            <a:cxnSpLocks/>
            <a:stCxn id="19" idx="3"/>
            <a:endCxn id="24" idx="1"/>
          </p:cNvCxnSpPr>
          <p:nvPr/>
        </p:nvCxnSpPr>
        <p:spPr>
          <a:xfrm flipV="1">
            <a:off x="1946721" y="5431194"/>
            <a:ext cx="1918193" cy="365374"/>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39CDAA64-F158-49B9-BB6F-24DD6098DA92}"/>
              </a:ext>
            </a:extLst>
          </p:cNvPr>
          <p:cNvCxnSpPr>
            <a:cxnSpLocks/>
            <a:stCxn id="25" idx="3"/>
            <a:endCxn id="23" idx="1"/>
          </p:cNvCxnSpPr>
          <p:nvPr/>
        </p:nvCxnSpPr>
        <p:spPr>
          <a:xfrm>
            <a:off x="5861786" y="3280716"/>
            <a:ext cx="59244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3292B291-C792-4B56-800D-DFC88EEC8A4D}"/>
              </a:ext>
            </a:extLst>
          </p:cNvPr>
          <p:cNvCxnSpPr>
            <a:cxnSpLocks/>
            <a:stCxn id="17" idx="2"/>
            <a:endCxn id="19" idx="0"/>
          </p:cNvCxnSpPr>
          <p:nvPr/>
        </p:nvCxnSpPr>
        <p:spPr>
          <a:xfrm flipH="1">
            <a:off x="1550877" y="4803792"/>
            <a:ext cx="5058" cy="5969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57" name="図 56">
            <a:extLst>
              <a:ext uri="{FF2B5EF4-FFF2-40B4-BE49-F238E27FC236}">
                <a16:creationId xmlns:a16="http://schemas.microsoft.com/office/drawing/2014/main" id="{54352D45-80F0-4089-A2D6-603AD393A53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3135" y="4957376"/>
            <a:ext cx="370433" cy="405916"/>
          </a:xfrm>
          <a:prstGeom prst="rect">
            <a:avLst/>
          </a:prstGeom>
        </p:spPr>
      </p:pic>
      <p:sp>
        <p:nvSpPr>
          <p:cNvPr id="58" name="フローチャート: 複数書類 57">
            <a:extLst>
              <a:ext uri="{FF2B5EF4-FFF2-40B4-BE49-F238E27FC236}">
                <a16:creationId xmlns:a16="http://schemas.microsoft.com/office/drawing/2014/main" id="{9E9DD0A1-9080-4BBF-886F-478032A3DC3E}"/>
              </a:ext>
            </a:extLst>
          </p:cNvPr>
          <p:cNvSpPr/>
          <p:nvPr/>
        </p:nvSpPr>
        <p:spPr>
          <a:xfrm>
            <a:off x="2410377" y="4172816"/>
            <a:ext cx="539838" cy="386235"/>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CSV</a:t>
            </a:r>
            <a:endParaRPr kumimoji="1" lang="ja-JP" altLang="en-US" sz="800" dirty="0"/>
          </a:p>
        </p:txBody>
      </p:sp>
      <p:sp>
        <p:nvSpPr>
          <p:cNvPr id="59" name="フローチャート: 複数書類 58">
            <a:extLst>
              <a:ext uri="{FF2B5EF4-FFF2-40B4-BE49-F238E27FC236}">
                <a16:creationId xmlns:a16="http://schemas.microsoft.com/office/drawing/2014/main" id="{08FB5C15-806C-45A8-9ED5-564A56F5B4A6}"/>
              </a:ext>
            </a:extLst>
          </p:cNvPr>
          <p:cNvSpPr/>
          <p:nvPr/>
        </p:nvSpPr>
        <p:spPr>
          <a:xfrm>
            <a:off x="2476419" y="5710209"/>
            <a:ext cx="539838" cy="386235"/>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CSV</a:t>
            </a:r>
            <a:endParaRPr kumimoji="1" lang="ja-JP" altLang="en-US" sz="800" dirty="0">
              <a:solidFill>
                <a:schemeClr val="tx1"/>
              </a:solidFill>
            </a:endParaRPr>
          </a:p>
        </p:txBody>
      </p:sp>
      <p:sp>
        <p:nvSpPr>
          <p:cNvPr id="61" name="テキスト ボックス 60">
            <a:extLst>
              <a:ext uri="{FF2B5EF4-FFF2-40B4-BE49-F238E27FC236}">
                <a16:creationId xmlns:a16="http://schemas.microsoft.com/office/drawing/2014/main" id="{97DF9FE6-920A-4373-8534-3A5A6176DDFF}"/>
              </a:ext>
            </a:extLst>
          </p:cNvPr>
          <p:cNvSpPr txBox="1"/>
          <p:nvPr/>
        </p:nvSpPr>
        <p:spPr>
          <a:xfrm>
            <a:off x="4293396" y="2278391"/>
            <a:ext cx="524503" cy="276999"/>
          </a:xfrm>
          <a:prstGeom prst="rect">
            <a:avLst/>
          </a:prstGeom>
          <a:noFill/>
        </p:spPr>
        <p:txBody>
          <a:bodyPr wrap="none" rtlCol="0">
            <a:spAutoFit/>
          </a:bodyPr>
          <a:lstStyle/>
          <a:p>
            <a:r>
              <a:rPr kumimoji="1" lang="en-US" altLang="ja-JP" sz="1200" dirty="0"/>
              <a:t>front</a:t>
            </a:r>
            <a:endParaRPr kumimoji="1" lang="ja-JP" altLang="en-US" sz="1200" dirty="0"/>
          </a:p>
        </p:txBody>
      </p:sp>
      <p:pic>
        <p:nvPicPr>
          <p:cNvPr id="63" name="図 62">
            <a:extLst>
              <a:ext uri="{FF2B5EF4-FFF2-40B4-BE49-F238E27FC236}">
                <a16:creationId xmlns:a16="http://schemas.microsoft.com/office/drawing/2014/main" id="{E1E49FF7-533B-461F-8161-7DB5E05E2C7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26948" y="2674912"/>
            <a:ext cx="594647" cy="594647"/>
          </a:xfrm>
          <a:prstGeom prst="rect">
            <a:avLst/>
          </a:prstGeom>
        </p:spPr>
      </p:pic>
      <p:pic>
        <p:nvPicPr>
          <p:cNvPr id="65" name="図 64">
            <a:extLst>
              <a:ext uri="{FF2B5EF4-FFF2-40B4-BE49-F238E27FC236}">
                <a16:creationId xmlns:a16="http://schemas.microsoft.com/office/drawing/2014/main" id="{78815FBD-3340-402A-B0FD-2EE695CDF24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910955" y="5882152"/>
            <a:ext cx="338788" cy="338788"/>
          </a:xfrm>
          <a:prstGeom prst="rect">
            <a:avLst/>
          </a:prstGeom>
        </p:spPr>
      </p:pic>
      <p:pic>
        <p:nvPicPr>
          <p:cNvPr id="66" name="図 65">
            <a:extLst>
              <a:ext uri="{FF2B5EF4-FFF2-40B4-BE49-F238E27FC236}">
                <a16:creationId xmlns:a16="http://schemas.microsoft.com/office/drawing/2014/main" id="{2D508914-66EC-4E07-BD7F-B26933661CB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66828" y="4494120"/>
            <a:ext cx="338788" cy="338788"/>
          </a:xfrm>
          <a:prstGeom prst="rect">
            <a:avLst/>
          </a:prstGeom>
        </p:spPr>
      </p:pic>
      <p:sp>
        <p:nvSpPr>
          <p:cNvPr id="81" name="テキスト ボックス 80">
            <a:extLst>
              <a:ext uri="{FF2B5EF4-FFF2-40B4-BE49-F238E27FC236}">
                <a16:creationId xmlns:a16="http://schemas.microsoft.com/office/drawing/2014/main" id="{E5234699-BFF4-4E30-970E-201933AF0225}"/>
              </a:ext>
            </a:extLst>
          </p:cNvPr>
          <p:cNvSpPr txBox="1"/>
          <p:nvPr/>
        </p:nvSpPr>
        <p:spPr>
          <a:xfrm>
            <a:off x="4291029" y="4494120"/>
            <a:ext cx="524503" cy="276999"/>
          </a:xfrm>
          <a:prstGeom prst="rect">
            <a:avLst/>
          </a:prstGeom>
          <a:noFill/>
        </p:spPr>
        <p:txBody>
          <a:bodyPr wrap="none" rtlCol="0">
            <a:spAutoFit/>
          </a:bodyPr>
          <a:lstStyle/>
          <a:p>
            <a:r>
              <a:rPr kumimoji="1" lang="en-US" altLang="ja-JP" sz="1200" dirty="0"/>
              <a:t>front</a:t>
            </a:r>
            <a:endParaRPr kumimoji="1" lang="ja-JP" altLang="en-US" sz="1200" dirty="0"/>
          </a:p>
        </p:txBody>
      </p:sp>
      <p:sp>
        <p:nvSpPr>
          <p:cNvPr id="82" name="テキスト ボックス 81">
            <a:extLst>
              <a:ext uri="{FF2B5EF4-FFF2-40B4-BE49-F238E27FC236}">
                <a16:creationId xmlns:a16="http://schemas.microsoft.com/office/drawing/2014/main" id="{C179C9FE-2323-4301-BF50-02AF216C0015}"/>
              </a:ext>
            </a:extLst>
          </p:cNvPr>
          <p:cNvSpPr txBox="1"/>
          <p:nvPr/>
        </p:nvSpPr>
        <p:spPr>
          <a:xfrm>
            <a:off x="1199913" y="2991967"/>
            <a:ext cx="757530" cy="276999"/>
          </a:xfrm>
          <a:prstGeom prst="rect">
            <a:avLst/>
          </a:prstGeom>
          <a:noFill/>
        </p:spPr>
        <p:txBody>
          <a:bodyPr wrap="square" rtlCol="0">
            <a:spAutoFit/>
          </a:bodyPr>
          <a:lstStyle/>
          <a:p>
            <a:r>
              <a:rPr kumimoji="1" lang="ja-JP" altLang="en-US" sz="1200" dirty="0"/>
              <a:t>利用者</a:t>
            </a:r>
          </a:p>
        </p:txBody>
      </p:sp>
      <p:sp>
        <p:nvSpPr>
          <p:cNvPr id="83" name="テキスト ボックス 82">
            <a:extLst>
              <a:ext uri="{FF2B5EF4-FFF2-40B4-BE49-F238E27FC236}">
                <a16:creationId xmlns:a16="http://schemas.microsoft.com/office/drawing/2014/main" id="{73989CEC-B491-4741-B979-796B3E03DE59}"/>
              </a:ext>
            </a:extLst>
          </p:cNvPr>
          <p:cNvSpPr txBox="1"/>
          <p:nvPr/>
        </p:nvSpPr>
        <p:spPr>
          <a:xfrm>
            <a:off x="1155033" y="3836172"/>
            <a:ext cx="646331" cy="276999"/>
          </a:xfrm>
          <a:prstGeom prst="rect">
            <a:avLst/>
          </a:prstGeom>
          <a:noFill/>
        </p:spPr>
        <p:txBody>
          <a:bodyPr wrap="none" rtlCol="0">
            <a:spAutoFit/>
          </a:bodyPr>
          <a:lstStyle/>
          <a:p>
            <a:r>
              <a:rPr kumimoji="1" lang="ja-JP" altLang="en-US" sz="1200" dirty="0"/>
              <a:t>運用</a:t>
            </a:r>
            <a:r>
              <a:rPr lang="ja-JP" altLang="en-US" sz="1200" dirty="0"/>
              <a:t>者</a:t>
            </a:r>
            <a:endParaRPr kumimoji="1" lang="ja-JP" altLang="en-US" sz="1200" dirty="0"/>
          </a:p>
        </p:txBody>
      </p:sp>
      <p:sp>
        <p:nvSpPr>
          <p:cNvPr id="84" name="テキスト ボックス 83">
            <a:extLst>
              <a:ext uri="{FF2B5EF4-FFF2-40B4-BE49-F238E27FC236}">
                <a16:creationId xmlns:a16="http://schemas.microsoft.com/office/drawing/2014/main" id="{F0E59672-96B7-45C8-A524-23E2AF213A5B}"/>
              </a:ext>
            </a:extLst>
          </p:cNvPr>
          <p:cNvSpPr txBox="1"/>
          <p:nvPr/>
        </p:nvSpPr>
        <p:spPr>
          <a:xfrm>
            <a:off x="1185807" y="6106429"/>
            <a:ext cx="646331" cy="276999"/>
          </a:xfrm>
          <a:prstGeom prst="rect">
            <a:avLst/>
          </a:prstGeom>
          <a:noFill/>
        </p:spPr>
        <p:txBody>
          <a:bodyPr wrap="none" rtlCol="0">
            <a:spAutoFit/>
          </a:bodyPr>
          <a:lstStyle/>
          <a:p>
            <a:r>
              <a:rPr kumimoji="1" lang="ja-JP" altLang="en-US" sz="1200" dirty="0"/>
              <a:t>自治体</a:t>
            </a:r>
          </a:p>
        </p:txBody>
      </p:sp>
      <p:sp>
        <p:nvSpPr>
          <p:cNvPr id="85" name="テキスト ボックス 84">
            <a:extLst>
              <a:ext uri="{FF2B5EF4-FFF2-40B4-BE49-F238E27FC236}">
                <a16:creationId xmlns:a16="http://schemas.microsoft.com/office/drawing/2014/main" id="{181C206F-A334-4490-9595-0C4CE144F397}"/>
              </a:ext>
            </a:extLst>
          </p:cNvPr>
          <p:cNvSpPr txBox="1"/>
          <p:nvPr/>
        </p:nvSpPr>
        <p:spPr>
          <a:xfrm>
            <a:off x="4230114" y="5556776"/>
            <a:ext cx="667170" cy="276999"/>
          </a:xfrm>
          <a:prstGeom prst="rect">
            <a:avLst/>
          </a:prstGeom>
          <a:noFill/>
        </p:spPr>
        <p:txBody>
          <a:bodyPr wrap="none" rtlCol="0">
            <a:spAutoFit/>
          </a:bodyPr>
          <a:lstStyle/>
          <a:p>
            <a:r>
              <a:rPr lang="en-US" altLang="ja-JP" sz="1200" dirty="0" err="1"/>
              <a:t>d</a:t>
            </a:r>
            <a:r>
              <a:rPr kumimoji="1" lang="en-US" altLang="ja-JP" sz="1200" dirty="0" err="1"/>
              <a:t>jango</a:t>
            </a:r>
            <a:endParaRPr kumimoji="1" lang="ja-JP" altLang="en-US" sz="1200" dirty="0"/>
          </a:p>
        </p:txBody>
      </p:sp>
      <p:sp>
        <p:nvSpPr>
          <p:cNvPr id="86" name="テキスト ボックス 85">
            <a:extLst>
              <a:ext uri="{FF2B5EF4-FFF2-40B4-BE49-F238E27FC236}">
                <a16:creationId xmlns:a16="http://schemas.microsoft.com/office/drawing/2014/main" id="{F873DB8C-BD69-49F4-AA86-F7ABA0711580}"/>
              </a:ext>
            </a:extLst>
          </p:cNvPr>
          <p:cNvSpPr txBox="1"/>
          <p:nvPr/>
        </p:nvSpPr>
        <p:spPr>
          <a:xfrm>
            <a:off x="5030520" y="3916385"/>
            <a:ext cx="436338" cy="276999"/>
          </a:xfrm>
          <a:prstGeom prst="rect">
            <a:avLst/>
          </a:prstGeom>
          <a:noFill/>
        </p:spPr>
        <p:txBody>
          <a:bodyPr wrap="none" rtlCol="0">
            <a:spAutoFit/>
          </a:bodyPr>
          <a:lstStyle/>
          <a:p>
            <a:r>
              <a:rPr lang="en-US" altLang="ja-JP" sz="1200" dirty="0" err="1"/>
              <a:t>vue</a:t>
            </a:r>
            <a:endParaRPr kumimoji="1" lang="ja-JP" altLang="en-US" sz="1200" dirty="0"/>
          </a:p>
        </p:txBody>
      </p:sp>
      <p:sp>
        <p:nvSpPr>
          <p:cNvPr id="88" name="テキスト ボックス 87">
            <a:extLst>
              <a:ext uri="{FF2B5EF4-FFF2-40B4-BE49-F238E27FC236}">
                <a16:creationId xmlns:a16="http://schemas.microsoft.com/office/drawing/2014/main" id="{CE4CC1FF-D2F3-4B14-85A4-6CC0F91CB23B}"/>
              </a:ext>
            </a:extLst>
          </p:cNvPr>
          <p:cNvSpPr txBox="1"/>
          <p:nvPr/>
        </p:nvSpPr>
        <p:spPr>
          <a:xfrm>
            <a:off x="7007780" y="2292783"/>
            <a:ext cx="522900" cy="276999"/>
          </a:xfrm>
          <a:prstGeom prst="rect">
            <a:avLst/>
          </a:prstGeom>
          <a:noFill/>
        </p:spPr>
        <p:txBody>
          <a:bodyPr wrap="none" rtlCol="0">
            <a:spAutoFit/>
          </a:bodyPr>
          <a:lstStyle/>
          <a:p>
            <a:r>
              <a:rPr kumimoji="1" lang="en-US" altLang="ja-JP" sz="1200" dirty="0"/>
              <a:t>back</a:t>
            </a:r>
            <a:endParaRPr kumimoji="1" lang="ja-JP" altLang="en-US" sz="1200" dirty="0"/>
          </a:p>
        </p:txBody>
      </p:sp>
      <p:pic>
        <p:nvPicPr>
          <p:cNvPr id="91" name="図 90">
            <a:extLst>
              <a:ext uri="{FF2B5EF4-FFF2-40B4-BE49-F238E27FC236}">
                <a16:creationId xmlns:a16="http://schemas.microsoft.com/office/drawing/2014/main" id="{4F7F77DC-5432-4F12-8D3E-31E04EC686D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022390" y="5462259"/>
            <a:ext cx="621196" cy="694450"/>
          </a:xfrm>
          <a:prstGeom prst="rect">
            <a:avLst/>
          </a:prstGeom>
        </p:spPr>
      </p:pic>
      <p:pic>
        <p:nvPicPr>
          <p:cNvPr id="11" name="図 10">
            <a:extLst>
              <a:ext uri="{FF2B5EF4-FFF2-40B4-BE49-F238E27FC236}">
                <a16:creationId xmlns:a16="http://schemas.microsoft.com/office/drawing/2014/main" id="{86BD9458-C1ED-487B-92D0-44A9AFA50A8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058927" y="5062926"/>
            <a:ext cx="1116448" cy="507984"/>
          </a:xfrm>
          <a:prstGeom prst="rect">
            <a:avLst/>
          </a:prstGeom>
        </p:spPr>
      </p:pic>
      <p:sp>
        <p:nvSpPr>
          <p:cNvPr id="97" name="テキスト ボックス 96">
            <a:extLst>
              <a:ext uri="{FF2B5EF4-FFF2-40B4-BE49-F238E27FC236}">
                <a16:creationId xmlns:a16="http://schemas.microsoft.com/office/drawing/2014/main" id="{5D55F9FE-C297-43B4-9BEF-74831E9E1254}"/>
              </a:ext>
            </a:extLst>
          </p:cNvPr>
          <p:cNvSpPr txBox="1"/>
          <p:nvPr/>
        </p:nvSpPr>
        <p:spPr>
          <a:xfrm>
            <a:off x="9168361" y="4959177"/>
            <a:ext cx="930063" cy="276999"/>
          </a:xfrm>
          <a:prstGeom prst="rect">
            <a:avLst/>
          </a:prstGeom>
          <a:noFill/>
        </p:spPr>
        <p:txBody>
          <a:bodyPr wrap="none" rtlCol="0">
            <a:spAutoFit/>
          </a:bodyPr>
          <a:lstStyle/>
          <a:p>
            <a:r>
              <a:rPr kumimoji="1" lang="en-US" altLang="ja-JP" sz="1200" dirty="0" err="1"/>
              <a:t>postgresql</a:t>
            </a:r>
            <a:endParaRPr kumimoji="1" lang="ja-JP" altLang="en-US" sz="1200" dirty="0"/>
          </a:p>
        </p:txBody>
      </p:sp>
      <p:pic>
        <p:nvPicPr>
          <p:cNvPr id="112" name="図 111">
            <a:extLst>
              <a:ext uri="{FF2B5EF4-FFF2-40B4-BE49-F238E27FC236}">
                <a16:creationId xmlns:a16="http://schemas.microsoft.com/office/drawing/2014/main" id="{8D0ABEBB-8164-440A-86AD-54EB8A147B5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929102" y="3300949"/>
            <a:ext cx="476084" cy="407275"/>
          </a:xfrm>
          <a:prstGeom prst="rect">
            <a:avLst/>
          </a:prstGeom>
        </p:spPr>
      </p:pic>
      <p:sp>
        <p:nvSpPr>
          <p:cNvPr id="113" name="正方形/長方形 112">
            <a:extLst>
              <a:ext uri="{FF2B5EF4-FFF2-40B4-BE49-F238E27FC236}">
                <a16:creationId xmlns:a16="http://schemas.microsoft.com/office/drawing/2014/main" id="{87003E41-F6FC-481E-8700-5A8454B73774}"/>
              </a:ext>
            </a:extLst>
          </p:cNvPr>
          <p:cNvSpPr/>
          <p:nvPr/>
        </p:nvSpPr>
        <p:spPr>
          <a:xfrm>
            <a:off x="9038864" y="3453808"/>
            <a:ext cx="1505535" cy="20426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16" name="図 115">
            <a:extLst>
              <a:ext uri="{FF2B5EF4-FFF2-40B4-BE49-F238E27FC236}">
                <a16:creationId xmlns:a16="http://schemas.microsoft.com/office/drawing/2014/main" id="{DEA68FB3-131A-4A83-8A91-F232C9CD783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308837" y="2196372"/>
            <a:ext cx="476084" cy="407275"/>
          </a:xfrm>
          <a:prstGeom prst="rect">
            <a:avLst/>
          </a:prstGeom>
        </p:spPr>
      </p:pic>
      <p:pic>
        <p:nvPicPr>
          <p:cNvPr id="117" name="図 116">
            <a:extLst>
              <a:ext uri="{FF2B5EF4-FFF2-40B4-BE49-F238E27FC236}">
                <a16:creationId xmlns:a16="http://schemas.microsoft.com/office/drawing/2014/main" id="{4C14A191-CAFC-49E8-BD35-EC82A57AEF29}"/>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739850" y="2202089"/>
            <a:ext cx="476084" cy="407275"/>
          </a:xfrm>
          <a:prstGeom prst="rect">
            <a:avLst/>
          </a:prstGeom>
        </p:spPr>
      </p:pic>
      <p:pic>
        <p:nvPicPr>
          <p:cNvPr id="118" name="図 117">
            <a:extLst>
              <a:ext uri="{FF2B5EF4-FFF2-40B4-BE49-F238E27FC236}">
                <a16:creationId xmlns:a16="http://schemas.microsoft.com/office/drawing/2014/main" id="{0F5E0FFE-2F6F-4602-A2B0-61862086942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700801" y="4376636"/>
            <a:ext cx="476084" cy="407275"/>
          </a:xfrm>
          <a:prstGeom prst="rect">
            <a:avLst/>
          </a:prstGeom>
        </p:spPr>
      </p:pic>
      <p:pic>
        <p:nvPicPr>
          <p:cNvPr id="121" name="図 120">
            <a:extLst>
              <a:ext uri="{FF2B5EF4-FFF2-40B4-BE49-F238E27FC236}">
                <a16:creationId xmlns:a16="http://schemas.microsoft.com/office/drawing/2014/main" id="{ADC06191-D1A8-42F7-B83C-30DA323D949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585712" y="5888758"/>
            <a:ext cx="784359" cy="460443"/>
          </a:xfrm>
          <a:prstGeom prst="rect">
            <a:avLst/>
          </a:prstGeom>
        </p:spPr>
      </p:pic>
      <p:pic>
        <p:nvPicPr>
          <p:cNvPr id="122" name="図 121">
            <a:extLst>
              <a:ext uri="{FF2B5EF4-FFF2-40B4-BE49-F238E27FC236}">
                <a16:creationId xmlns:a16="http://schemas.microsoft.com/office/drawing/2014/main" id="{4DE4A02D-9D4D-464F-AE22-B20E74C47CA8}"/>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110181" y="3995680"/>
            <a:ext cx="784359" cy="460443"/>
          </a:xfrm>
          <a:prstGeom prst="rect">
            <a:avLst/>
          </a:prstGeom>
        </p:spPr>
      </p:pic>
    </p:spTree>
    <p:extLst>
      <p:ext uri="{BB962C8B-B14F-4D97-AF65-F5344CB8AC3E}">
        <p14:creationId xmlns:p14="http://schemas.microsoft.com/office/powerpoint/2010/main" val="2130879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正方形/長方形 23">
            <a:extLst>
              <a:ext uri="{FF2B5EF4-FFF2-40B4-BE49-F238E27FC236}">
                <a16:creationId xmlns:a16="http://schemas.microsoft.com/office/drawing/2014/main" id="{5C89EDB8-AF5F-4378-B182-ED0C2C068DE3}"/>
              </a:ext>
            </a:extLst>
          </p:cNvPr>
          <p:cNvSpPr/>
          <p:nvPr/>
        </p:nvSpPr>
        <p:spPr>
          <a:xfrm>
            <a:off x="6961241" y="2712160"/>
            <a:ext cx="3334699" cy="1291199"/>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47CEB421-1204-4609-9BFB-D386060403FF}"/>
              </a:ext>
            </a:extLst>
          </p:cNvPr>
          <p:cNvSpPr/>
          <p:nvPr/>
        </p:nvSpPr>
        <p:spPr>
          <a:xfrm>
            <a:off x="2146297" y="1879600"/>
            <a:ext cx="8631577" cy="43518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1D45CB9-6388-45E4-8504-73FBCE880C91}"/>
              </a:ext>
            </a:extLst>
          </p:cNvPr>
          <p:cNvSpPr>
            <a:spLocks noGrp="1"/>
          </p:cNvSpPr>
          <p:nvPr>
            <p:ph type="title"/>
          </p:nvPr>
        </p:nvSpPr>
        <p:spPr/>
        <p:txBody>
          <a:bodyPr/>
          <a:lstStyle/>
          <a:p>
            <a:r>
              <a:rPr kumimoji="1" lang="ja-JP" altLang="en-US" dirty="0"/>
              <a:t>１２</a:t>
            </a:r>
            <a:r>
              <a:rPr kumimoji="1" lang="en-US" altLang="ja-JP" dirty="0"/>
              <a:t>.</a:t>
            </a:r>
            <a:r>
              <a:rPr kumimoji="1" lang="ja-JP" altLang="en-US" dirty="0"/>
              <a:t>システム全体像</a:t>
            </a:r>
          </a:p>
        </p:txBody>
      </p:sp>
      <p:pic>
        <p:nvPicPr>
          <p:cNvPr id="5" name="コンテンツ プレースホルダー 4">
            <a:extLst>
              <a:ext uri="{FF2B5EF4-FFF2-40B4-BE49-F238E27FC236}">
                <a16:creationId xmlns:a16="http://schemas.microsoft.com/office/drawing/2014/main" id="{3CCD0C3F-AD32-4013-B48E-131ED51B20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26747" y="2947327"/>
            <a:ext cx="813526" cy="583283"/>
          </a:xfrm>
        </p:spPr>
      </p:pic>
      <p:pic>
        <p:nvPicPr>
          <p:cNvPr id="7" name="図 6">
            <a:extLst>
              <a:ext uri="{FF2B5EF4-FFF2-40B4-BE49-F238E27FC236}">
                <a16:creationId xmlns:a16="http://schemas.microsoft.com/office/drawing/2014/main" id="{F280512D-4F4E-4CA7-8979-F09725067FE8}"/>
              </a:ext>
            </a:extLst>
          </p:cNvPr>
          <p:cNvPicPr>
            <a:picLocks noChangeAspect="1"/>
          </p:cNvPicPr>
          <p:nvPr/>
        </p:nvPicPr>
        <p:blipFill rotWithShape="1">
          <a:blip r:embed="rId3">
            <a:extLst>
              <a:ext uri="{28A0092B-C50C-407E-A947-70E740481C1C}">
                <a14:useLocalDpi xmlns:a14="http://schemas.microsoft.com/office/drawing/2010/main" val="0"/>
              </a:ext>
            </a:extLst>
          </a:blip>
          <a:srcRect l="21743" t="7904" r="23845" b="7206"/>
          <a:stretch/>
        </p:blipFill>
        <p:spPr>
          <a:xfrm>
            <a:off x="9188117" y="2783426"/>
            <a:ext cx="857586" cy="914279"/>
          </a:xfrm>
          <a:prstGeom prst="rect">
            <a:avLst/>
          </a:prstGeom>
        </p:spPr>
      </p:pic>
      <p:pic>
        <p:nvPicPr>
          <p:cNvPr id="9" name="図 8">
            <a:extLst>
              <a:ext uri="{FF2B5EF4-FFF2-40B4-BE49-F238E27FC236}">
                <a16:creationId xmlns:a16="http://schemas.microsoft.com/office/drawing/2014/main" id="{AFFE34F4-4122-4147-8DBA-53BD6A992909}"/>
              </a:ext>
            </a:extLst>
          </p:cNvPr>
          <p:cNvPicPr>
            <a:picLocks noChangeAspect="1"/>
          </p:cNvPicPr>
          <p:nvPr/>
        </p:nvPicPr>
        <p:blipFill rotWithShape="1">
          <a:blip r:embed="rId4">
            <a:extLst>
              <a:ext uri="{28A0092B-C50C-407E-A947-70E740481C1C}">
                <a14:useLocalDpi xmlns:a14="http://schemas.microsoft.com/office/drawing/2010/main" val="0"/>
              </a:ext>
            </a:extLst>
          </a:blip>
          <a:srcRect l="29833" t="8597" r="30469" b="6531"/>
          <a:stretch/>
        </p:blipFill>
        <p:spPr>
          <a:xfrm>
            <a:off x="8153029" y="2832265"/>
            <a:ext cx="620300" cy="823298"/>
          </a:xfrm>
          <a:prstGeom prst="rect">
            <a:avLst/>
          </a:prstGeom>
        </p:spPr>
      </p:pic>
      <p:pic>
        <p:nvPicPr>
          <p:cNvPr id="11" name="図 10">
            <a:extLst>
              <a:ext uri="{FF2B5EF4-FFF2-40B4-BE49-F238E27FC236}">
                <a16:creationId xmlns:a16="http://schemas.microsoft.com/office/drawing/2014/main" id="{549D7860-4D54-4F74-AD8F-9E6CFF76BE44}"/>
              </a:ext>
            </a:extLst>
          </p:cNvPr>
          <p:cNvPicPr>
            <a:picLocks noChangeAspect="1"/>
          </p:cNvPicPr>
          <p:nvPr/>
        </p:nvPicPr>
        <p:blipFill rotWithShape="1">
          <a:blip r:embed="rId5">
            <a:extLst>
              <a:ext uri="{28A0092B-C50C-407E-A947-70E740481C1C}">
                <a14:useLocalDpi xmlns:a14="http://schemas.microsoft.com/office/drawing/2010/main" val="0"/>
              </a:ext>
            </a:extLst>
          </a:blip>
          <a:srcRect l="17210" t="-259" r="14669" b="3937"/>
          <a:stretch/>
        </p:blipFill>
        <p:spPr>
          <a:xfrm>
            <a:off x="7170206" y="2880447"/>
            <a:ext cx="568035" cy="757984"/>
          </a:xfrm>
          <a:prstGeom prst="rect">
            <a:avLst/>
          </a:prstGeom>
        </p:spPr>
      </p:pic>
      <p:pic>
        <p:nvPicPr>
          <p:cNvPr id="13" name="図 12">
            <a:extLst>
              <a:ext uri="{FF2B5EF4-FFF2-40B4-BE49-F238E27FC236}">
                <a16:creationId xmlns:a16="http://schemas.microsoft.com/office/drawing/2014/main" id="{C4412243-E0B7-419E-A27E-B964A19665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83142" y="2226958"/>
            <a:ext cx="1380374" cy="610314"/>
          </a:xfrm>
          <a:prstGeom prst="rect">
            <a:avLst/>
          </a:prstGeom>
        </p:spPr>
      </p:pic>
      <p:pic>
        <p:nvPicPr>
          <p:cNvPr id="15" name="図 14">
            <a:extLst>
              <a:ext uri="{FF2B5EF4-FFF2-40B4-BE49-F238E27FC236}">
                <a16:creationId xmlns:a16="http://schemas.microsoft.com/office/drawing/2014/main" id="{DB05DC74-97C0-43DC-BD7E-7D569D2B743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00618" y="3824026"/>
            <a:ext cx="602514" cy="563559"/>
          </a:xfrm>
          <a:prstGeom prst="rect">
            <a:avLst/>
          </a:prstGeom>
        </p:spPr>
      </p:pic>
      <p:pic>
        <p:nvPicPr>
          <p:cNvPr id="17" name="図 16">
            <a:extLst>
              <a:ext uri="{FF2B5EF4-FFF2-40B4-BE49-F238E27FC236}">
                <a16:creationId xmlns:a16="http://schemas.microsoft.com/office/drawing/2014/main" id="{5BEF2FB7-B7D0-43C0-A670-E8480792A88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9139" y="4284201"/>
            <a:ext cx="470168" cy="527830"/>
          </a:xfrm>
          <a:prstGeom prst="rect">
            <a:avLst/>
          </a:prstGeom>
        </p:spPr>
      </p:pic>
      <p:pic>
        <p:nvPicPr>
          <p:cNvPr id="18" name="図 17">
            <a:extLst>
              <a:ext uri="{FF2B5EF4-FFF2-40B4-BE49-F238E27FC236}">
                <a16:creationId xmlns:a16="http://schemas.microsoft.com/office/drawing/2014/main" id="{4C551DB5-76D5-4264-A8CF-38C99D00FF5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79596" y="1809803"/>
            <a:ext cx="533400" cy="323850"/>
          </a:xfrm>
          <a:prstGeom prst="rect">
            <a:avLst/>
          </a:prstGeom>
        </p:spPr>
      </p:pic>
      <p:pic>
        <p:nvPicPr>
          <p:cNvPr id="20" name="図 19">
            <a:extLst>
              <a:ext uri="{FF2B5EF4-FFF2-40B4-BE49-F238E27FC236}">
                <a16:creationId xmlns:a16="http://schemas.microsoft.com/office/drawing/2014/main" id="{E3D243D4-2A7B-40D0-B84F-B4947B66B3C1}"/>
              </a:ext>
            </a:extLst>
          </p:cNvPr>
          <p:cNvPicPr>
            <a:picLocks noChangeAspect="1"/>
          </p:cNvPicPr>
          <p:nvPr/>
        </p:nvPicPr>
        <p:blipFill rotWithShape="1">
          <a:blip r:embed="rId10">
            <a:extLst>
              <a:ext uri="{28A0092B-C50C-407E-A947-70E740481C1C}">
                <a14:useLocalDpi xmlns:a14="http://schemas.microsoft.com/office/drawing/2010/main" val="0"/>
              </a:ext>
            </a:extLst>
          </a:blip>
          <a:srcRect l="9900" t="31280" r="4551" b="29239"/>
          <a:stretch/>
        </p:blipFill>
        <p:spPr>
          <a:xfrm>
            <a:off x="10975755" y="4281119"/>
            <a:ext cx="916705" cy="423062"/>
          </a:xfrm>
          <a:prstGeom prst="rect">
            <a:avLst/>
          </a:prstGeom>
        </p:spPr>
      </p:pic>
      <p:pic>
        <p:nvPicPr>
          <p:cNvPr id="22" name="図 21">
            <a:extLst>
              <a:ext uri="{FF2B5EF4-FFF2-40B4-BE49-F238E27FC236}">
                <a16:creationId xmlns:a16="http://schemas.microsoft.com/office/drawing/2014/main" id="{CD5803B2-363A-4F7A-92DA-0C95B5C1C23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927812" y="5765733"/>
            <a:ext cx="1071407" cy="447706"/>
          </a:xfrm>
          <a:prstGeom prst="rect">
            <a:avLst/>
          </a:prstGeom>
        </p:spPr>
      </p:pic>
      <p:cxnSp>
        <p:nvCxnSpPr>
          <p:cNvPr id="25" name="直線矢印コネクタ 24">
            <a:extLst>
              <a:ext uri="{FF2B5EF4-FFF2-40B4-BE49-F238E27FC236}">
                <a16:creationId xmlns:a16="http://schemas.microsoft.com/office/drawing/2014/main" id="{DF89E125-CABD-4E35-9039-1A1B8E7CA165}"/>
              </a:ext>
            </a:extLst>
          </p:cNvPr>
          <p:cNvCxnSpPr>
            <a:cxnSpLocks/>
            <a:stCxn id="5" idx="1"/>
            <a:endCxn id="7" idx="3"/>
          </p:cNvCxnSpPr>
          <p:nvPr/>
        </p:nvCxnSpPr>
        <p:spPr>
          <a:xfrm flipH="1">
            <a:off x="10045703" y="3238969"/>
            <a:ext cx="881044" cy="15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50FDA02A-DD30-4BA9-8B0C-909544B820F8}"/>
              </a:ext>
            </a:extLst>
          </p:cNvPr>
          <p:cNvCxnSpPr>
            <a:cxnSpLocks/>
            <a:stCxn id="9" idx="1"/>
            <a:endCxn id="11" idx="3"/>
          </p:cNvCxnSpPr>
          <p:nvPr/>
        </p:nvCxnSpPr>
        <p:spPr>
          <a:xfrm flipH="1">
            <a:off x="7738241" y="3243914"/>
            <a:ext cx="414788" cy="155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96822457-0B50-40DF-9047-3F23AF7A6505}"/>
              </a:ext>
            </a:extLst>
          </p:cNvPr>
          <p:cNvCxnSpPr>
            <a:cxnSpLocks/>
            <a:stCxn id="7" idx="1"/>
            <a:endCxn id="9" idx="3"/>
          </p:cNvCxnSpPr>
          <p:nvPr/>
        </p:nvCxnSpPr>
        <p:spPr>
          <a:xfrm flipH="1">
            <a:off x="8773329" y="3240566"/>
            <a:ext cx="414788" cy="33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05993EF5-7E9F-486B-92BA-D46B605938AF}"/>
              </a:ext>
            </a:extLst>
          </p:cNvPr>
          <p:cNvCxnSpPr>
            <a:cxnSpLocks/>
            <a:stCxn id="9" idx="2"/>
            <a:endCxn id="22" idx="0"/>
          </p:cNvCxnSpPr>
          <p:nvPr/>
        </p:nvCxnSpPr>
        <p:spPr>
          <a:xfrm>
            <a:off x="8463179" y="3655563"/>
            <a:ext cx="1000337" cy="21101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D0EEE63A-06C7-4761-A44F-A8FC824C076F}"/>
              </a:ext>
            </a:extLst>
          </p:cNvPr>
          <p:cNvCxnSpPr>
            <a:cxnSpLocks/>
            <a:stCxn id="9" idx="2"/>
            <a:endCxn id="70" idx="0"/>
          </p:cNvCxnSpPr>
          <p:nvPr/>
        </p:nvCxnSpPr>
        <p:spPr>
          <a:xfrm>
            <a:off x="8463179" y="3655563"/>
            <a:ext cx="1" cy="6477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4C99B8A7-17E0-4183-82E3-6A33EB527AB6}"/>
              </a:ext>
            </a:extLst>
          </p:cNvPr>
          <p:cNvCxnSpPr>
            <a:cxnSpLocks/>
            <a:stCxn id="11" idx="2"/>
            <a:endCxn id="17" idx="0"/>
          </p:cNvCxnSpPr>
          <p:nvPr/>
        </p:nvCxnSpPr>
        <p:spPr>
          <a:xfrm flipH="1">
            <a:off x="7454223" y="3638431"/>
            <a:ext cx="1" cy="6457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48" name="図 47">
            <a:extLst>
              <a:ext uri="{FF2B5EF4-FFF2-40B4-BE49-F238E27FC236}">
                <a16:creationId xmlns:a16="http://schemas.microsoft.com/office/drawing/2014/main" id="{F05216FD-FF38-42C5-BDE7-CB6F4900321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084119" y="4348335"/>
            <a:ext cx="1054635" cy="410136"/>
          </a:xfrm>
          <a:prstGeom prst="rect">
            <a:avLst/>
          </a:prstGeom>
        </p:spPr>
      </p:pic>
      <p:pic>
        <p:nvPicPr>
          <p:cNvPr id="70" name="図 69">
            <a:extLst>
              <a:ext uri="{FF2B5EF4-FFF2-40B4-BE49-F238E27FC236}">
                <a16:creationId xmlns:a16="http://schemas.microsoft.com/office/drawing/2014/main" id="{6E7CC24D-9206-4C03-AEE2-CD3BA4C86F12}"/>
              </a:ext>
            </a:extLst>
          </p:cNvPr>
          <p:cNvPicPr>
            <a:picLocks noChangeAspect="1"/>
          </p:cNvPicPr>
          <p:nvPr/>
        </p:nvPicPr>
        <p:blipFill rotWithShape="1">
          <a:blip r:embed="rId13">
            <a:extLst>
              <a:ext uri="{28A0092B-C50C-407E-A947-70E740481C1C}">
                <a14:useLocalDpi xmlns:a14="http://schemas.microsoft.com/office/drawing/2010/main" val="0"/>
              </a:ext>
            </a:extLst>
          </a:blip>
          <a:srcRect l="28674" t="10366" r="29295" b="7375"/>
          <a:stretch/>
        </p:blipFill>
        <p:spPr>
          <a:xfrm>
            <a:off x="8161923" y="4303320"/>
            <a:ext cx="602514" cy="685851"/>
          </a:xfrm>
          <a:prstGeom prst="rect">
            <a:avLst/>
          </a:prstGeom>
        </p:spPr>
      </p:pic>
      <p:cxnSp>
        <p:nvCxnSpPr>
          <p:cNvPr id="80" name="直線矢印コネクタ 79">
            <a:extLst>
              <a:ext uri="{FF2B5EF4-FFF2-40B4-BE49-F238E27FC236}">
                <a16:creationId xmlns:a16="http://schemas.microsoft.com/office/drawing/2014/main" id="{FF785A48-AACC-4BE4-A47C-72F9A84E3C62}"/>
              </a:ext>
            </a:extLst>
          </p:cNvPr>
          <p:cNvCxnSpPr>
            <a:cxnSpLocks/>
            <a:stCxn id="7" idx="2"/>
            <a:endCxn id="48" idx="0"/>
          </p:cNvCxnSpPr>
          <p:nvPr/>
        </p:nvCxnSpPr>
        <p:spPr>
          <a:xfrm flipH="1">
            <a:off x="9611437" y="3697705"/>
            <a:ext cx="5473" cy="6506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4" name="コネクタ: カギ線 83">
            <a:extLst>
              <a:ext uri="{FF2B5EF4-FFF2-40B4-BE49-F238E27FC236}">
                <a16:creationId xmlns:a16="http://schemas.microsoft.com/office/drawing/2014/main" id="{1B3B18BF-4CFF-4524-819D-E95F33BECF63}"/>
              </a:ext>
            </a:extLst>
          </p:cNvPr>
          <p:cNvCxnSpPr>
            <a:cxnSpLocks/>
            <a:stCxn id="48" idx="3"/>
            <a:endCxn id="13" idx="3"/>
          </p:cNvCxnSpPr>
          <p:nvPr/>
        </p:nvCxnSpPr>
        <p:spPr>
          <a:xfrm flipH="1" flipV="1">
            <a:off x="9463516" y="2532115"/>
            <a:ext cx="675238" cy="2021288"/>
          </a:xfrm>
          <a:prstGeom prst="bentConnector3">
            <a:avLst>
              <a:gd name="adj1" fmla="val -43886"/>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0" name="コネクタ: カギ線 89">
            <a:extLst>
              <a:ext uri="{FF2B5EF4-FFF2-40B4-BE49-F238E27FC236}">
                <a16:creationId xmlns:a16="http://schemas.microsoft.com/office/drawing/2014/main" id="{4255088E-8C95-4706-8E1D-12D2603A48D1}"/>
              </a:ext>
            </a:extLst>
          </p:cNvPr>
          <p:cNvCxnSpPr>
            <a:cxnSpLocks/>
            <a:stCxn id="11" idx="0"/>
            <a:endCxn id="20" idx="1"/>
          </p:cNvCxnSpPr>
          <p:nvPr/>
        </p:nvCxnSpPr>
        <p:spPr>
          <a:xfrm rot="16200000" flipH="1">
            <a:off x="8408887" y="1925783"/>
            <a:ext cx="1612203" cy="3521531"/>
          </a:xfrm>
          <a:prstGeom prst="bentConnector4">
            <a:avLst>
              <a:gd name="adj1" fmla="val -48840"/>
              <a:gd name="adj2" fmla="val 89616"/>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9" name="正方形/長方形 118">
            <a:extLst>
              <a:ext uri="{FF2B5EF4-FFF2-40B4-BE49-F238E27FC236}">
                <a16:creationId xmlns:a16="http://schemas.microsoft.com/office/drawing/2014/main" id="{AECBEDEB-410C-4A3A-AF69-5479F3F9F668}"/>
              </a:ext>
            </a:extLst>
          </p:cNvPr>
          <p:cNvSpPr/>
          <p:nvPr/>
        </p:nvSpPr>
        <p:spPr>
          <a:xfrm>
            <a:off x="5926381" y="5478586"/>
            <a:ext cx="1071407" cy="3251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ZABBIX</a:t>
            </a:r>
            <a:endParaRPr kumimoji="1" lang="ja-JP" altLang="en-US" dirty="0"/>
          </a:p>
        </p:txBody>
      </p:sp>
      <p:cxnSp>
        <p:nvCxnSpPr>
          <p:cNvPr id="127" name="コネクタ: カギ線 126">
            <a:extLst>
              <a:ext uri="{FF2B5EF4-FFF2-40B4-BE49-F238E27FC236}">
                <a16:creationId xmlns:a16="http://schemas.microsoft.com/office/drawing/2014/main" id="{0A8DE136-D25E-4069-877F-CC48EB0C6633}"/>
              </a:ext>
            </a:extLst>
          </p:cNvPr>
          <p:cNvCxnSpPr>
            <a:cxnSpLocks/>
            <a:stCxn id="17" idx="1"/>
            <a:endCxn id="15" idx="3"/>
          </p:cNvCxnSpPr>
          <p:nvPr/>
        </p:nvCxnSpPr>
        <p:spPr>
          <a:xfrm rot="10800000">
            <a:off x="5303133" y="4105806"/>
            <a:ext cx="1916007" cy="442310"/>
          </a:xfrm>
          <a:prstGeom prst="bentConnector3">
            <a:avLst>
              <a:gd name="adj1" fmla="val 42930"/>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31" name="図 130">
            <a:extLst>
              <a:ext uri="{FF2B5EF4-FFF2-40B4-BE49-F238E27FC236}">
                <a16:creationId xmlns:a16="http://schemas.microsoft.com/office/drawing/2014/main" id="{1178E9B8-4EE9-4579-B5A1-CDFDCCCB283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85609" y="3013775"/>
            <a:ext cx="602514" cy="563559"/>
          </a:xfrm>
          <a:prstGeom prst="rect">
            <a:avLst/>
          </a:prstGeom>
        </p:spPr>
      </p:pic>
      <p:cxnSp>
        <p:nvCxnSpPr>
          <p:cNvPr id="132" name="コネクタ: カギ線 131">
            <a:extLst>
              <a:ext uri="{FF2B5EF4-FFF2-40B4-BE49-F238E27FC236}">
                <a16:creationId xmlns:a16="http://schemas.microsoft.com/office/drawing/2014/main" id="{9EC7F189-F828-403C-8F1F-25204CE6B505}"/>
              </a:ext>
            </a:extLst>
          </p:cNvPr>
          <p:cNvCxnSpPr>
            <a:cxnSpLocks/>
            <a:stCxn id="17" idx="1"/>
            <a:endCxn id="131" idx="3"/>
          </p:cNvCxnSpPr>
          <p:nvPr/>
        </p:nvCxnSpPr>
        <p:spPr>
          <a:xfrm rot="10800000">
            <a:off x="5288123" y="3295556"/>
            <a:ext cx="1931016" cy="1252561"/>
          </a:xfrm>
          <a:prstGeom prst="bentConnector3">
            <a:avLst>
              <a:gd name="adj1" fmla="val 42985"/>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38" name="図 137">
            <a:extLst>
              <a:ext uri="{FF2B5EF4-FFF2-40B4-BE49-F238E27FC236}">
                <a16:creationId xmlns:a16="http://schemas.microsoft.com/office/drawing/2014/main" id="{CC79F1B9-0425-4018-A8DE-04CA6930CE9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67747" y="2437402"/>
            <a:ext cx="440904" cy="440904"/>
          </a:xfrm>
          <a:prstGeom prst="rect">
            <a:avLst/>
          </a:prstGeom>
        </p:spPr>
      </p:pic>
      <p:pic>
        <p:nvPicPr>
          <p:cNvPr id="139" name="図 138">
            <a:extLst>
              <a:ext uri="{FF2B5EF4-FFF2-40B4-BE49-F238E27FC236}">
                <a16:creationId xmlns:a16="http://schemas.microsoft.com/office/drawing/2014/main" id="{86915FF3-5D11-4BB7-8252-8DFC18351ED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rot="333575">
            <a:off x="838399" y="4662693"/>
            <a:ext cx="581727" cy="581727"/>
          </a:xfrm>
          <a:prstGeom prst="rect">
            <a:avLst/>
          </a:prstGeom>
        </p:spPr>
      </p:pic>
      <p:pic>
        <p:nvPicPr>
          <p:cNvPr id="140" name="図 139">
            <a:extLst>
              <a:ext uri="{FF2B5EF4-FFF2-40B4-BE49-F238E27FC236}">
                <a16:creationId xmlns:a16="http://schemas.microsoft.com/office/drawing/2014/main" id="{3D5B9447-30A4-4364-8510-5951D12A71E7}"/>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64921" y="3590791"/>
            <a:ext cx="531641" cy="531641"/>
          </a:xfrm>
          <a:prstGeom prst="rect">
            <a:avLst/>
          </a:prstGeom>
        </p:spPr>
      </p:pic>
      <p:pic>
        <p:nvPicPr>
          <p:cNvPr id="142" name="図 141">
            <a:extLst>
              <a:ext uri="{FF2B5EF4-FFF2-40B4-BE49-F238E27FC236}">
                <a16:creationId xmlns:a16="http://schemas.microsoft.com/office/drawing/2014/main" id="{F53E2679-78CE-4AB6-90AC-65EB3A2FD0B9}"/>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965726" y="3547606"/>
            <a:ext cx="339096" cy="319150"/>
          </a:xfrm>
          <a:prstGeom prst="rect">
            <a:avLst/>
          </a:prstGeom>
        </p:spPr>
      </p:pic>
      <p:pic>
        <p:nvPicPr>
          <p:cNvPr id="144" name="図 143">
            <a:extLst>
              <a:ext uri="{FF2B5EF4-FFF2-40B4-BE49-F238E27FC236}">
                <a16:creationId xmlns:a16="http://schemas.microsoft.com/office/drawing/2014/main" id="{671B34B3-86B8-4BED-9C2F-67A87FE14D47}"/>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137745" y="2039192"/>
            <a:ext cx="450775" cy="280941"/>
          </a:xfrm>
          <a:prstGeom prst="rect">
            <a:avLst/>
          </a:prstGeom>
        </p:spPr>
      </p:pic>
      <p:sp>
        <p:nvSpPr>
          <p:cNvPr id="145" name="正方形/長方形 144">
            <a:extLst>
              <a:ext uri="{FF2B5EF4-FFF2-40B4-BE49-F238E27FC236}">
                <a16:creationId xmlns:a16="http://schemas.microsoft.com/office/drawing/2014/main" id="{7E7EB9BC-4C83-495E-AAF3-ECF10BD9D9DA}"/>
              </a:ext>
            </a:extLst>
          </p:cNvPr>
          <p:cNvSpPr/>
          <p:nvPr/>
        </p:nvSpPr>
        <p:spPr>
          <a:xfrm>
            <a:off x="3164693" y="2082800"/>
            <a:ext cx="3398212" cy="3014133"/>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正方形/長方形 145">
            <a:extLst>
              <a:ext uri="{FF2B5EF4-FFF2-40B4-BE49-F238E27FC236}">
                <a16:creationId xmlns:a16="http://schemas.microsoft.com/office/drawing/2014/main" id="{75D54A88-00FB-4C6A-A26D-AD2540E99928}"/>
              </a:ext>
            </a:extLst>
          </p:cNvPr>
          <p:cNvSpPr/>
          <p:nvPr/>
        </p:nvSpPr>
        <p:spPr>
          <a:xfrm>
            <a:off x="4160650" y="2455401"/>
            <a:ext cx="2094995" cy="1168004"/>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正方形/長方形 146">
            <a:extLst>
              <a:ext uri="{FF2B5EF4-FFF2-40B4-BE49-F238E27FC236}">
                <a16:creationId xmlns:a16="http://schemas.microsoft.com/office/drawing/2014/main" id="{230CE2CB-532B-4045-9710-6E9B37F7186A}"/>
              </a:ext>
            </a:extLst>
          </p:cNvPr>
          <p:cNvSpPr/>
          <p:nvPr/>
        </p:nvSpPr>
        <p:spPr>
          <a:xfrm>
            <a:off x="4167441" y="3773882"/>
            <a:ext cx="2094995" cy="1168004"/>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9" name="図 148">
            <a:extLst>
              <a:ext uri="{FF2B5EF4-FFF2-40B4-BE49-F238E27FC236}">
                <a16:creationId xmlns:a16="http://schemas.microsoft.com/office/drawing/2014/main" id="{C9F2F66F-CCAB-4D95-B8C8-7D29D11A7EC8}"/>
              </a:ext>
            </a:extLst>
          </p:cNvPr>
          <p:cNvPicPr>
            <a:picLocks noChangeAspect="1"/>
          </p:cNvPicPr>
          <p:nvPr/>
        </p:nvPicPr>
        <p:blipFill rotWithShape="1">
          <a:blip r:embed="rId19">
            <a:extLst>
              <a:ext uri="{28A0092B-C50C-407E-A947-70E740481C1C}">
                <a14:useLocalDpi xmlns:a14="http://schemas.microsoft.com/office/drawing/2010/main" val="0"/>
              </a:ext>
            </a:extLst>
          </a:blip>
          <a:srcRect l="33913" t="10598" r="32278" b="12075"/>
          <a:stretch/>
        </p:blipFill>
        <p:spPr>
          <a:xfrm>
            <a:off x="5529436" y="2463309"/>
            <a:ext cx="520270" cy="594974"/>
          </a:xfrm>
          <a:prstGeom prst="rect">
            <a:avLst/>
          </a:prstGeom>
        </p:spPr>
      </p:pic>
      <p:pic>
        <p:nvPicPr>
          <p:cNvPr id="150" name="図 149">
            <a:extLst>
              <a:ext uri="{FF2B5EF4-FFF2-40B4-BE49-F238E27FC236}">
                <a16:creationId xmlns:a16="http://schemas.microsoft.com/office/drawing/2014/main" id="{38D74C7A-B7B0-48DD-9FF6-DBAFEE2F31AA}"/>
              </a:ext>
            </a:extLst>
          </p:cNvPr>
          <p:cNvPicPr>
            <a:picLocks noChangeAspect="1"/>
          </p:cNvPicPr>
          <p:nvPr/>
        </p:nvPicPr>
        <p:blipFill rotWithShape="1">
          <a:blip r:embed="rId19">
            <a:extLst>
              <a:ext uri="{28A0092B-C50C-407E-A947-70E740481C1C}">
                <a14:useLocalDpi xmlns:a14="http://schemas.microsoft.com/office/drawing/2010/main" val="0"/>
              </a:ext>
            </a:extLst>
          </a:blip>
          <a:srcRect l="33913" t="10598" r="32278" b="12075"/>
          <a:stretch/>
        </p:blipFill>
        <p:spPr>
          <a:xfrm>
            <a:off x="5526881" y="4308916"/>
            <a:ext cx="520270" cy="594974"/>
          </a:xfrm>
          <a:prstGeom prst="rect">
            <a:avLst/>
          </a:prstGeom>
        </p:spPr>
      </p:pic>
      <p:cxnSp>
        <p:nvCxnSpPr>
          <p:cNvPr id="153" name="直線矢印コネクタ 152">
            <a:extLst>
              <a:ext uri="{FF2B5EF4-FFF2-40B4-BE49-F238E27FC236}">
                <a16:creationId xmlns:a16="http://schemas.microsoft.com/office/drawing/2014/main" id="{196FB1E2-2660-40B0-BB97-0A064893D293}"/>
              </a:ext>
            </a:extLst>
          </p:cNvPr>
          <p:cNvCxnSpPr>
            <a:cxnSpLocks/>
            <a:stCxn id="149" idx="2"/>
            <a:endCxn id="150" idx="0"/>
          </p:cNvCxnSpPr>
          <p:nvPr/>
        </p:nvCxnSpPr>
        <p:spPr>
          <a:xfrm flipH="1">
            <a:off x="5787016" y="3058283"/>
            <a:ext cx="2555" cy="125063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9" name="コネクタ: カギ線 158">
            <a:extLst>
              <a:ext uri="{FF2B5EF4-FFF2-40B4-BE49-F238E27FC236}">
                <a16:creationId xmlns:a16="http://schemas.microsoft.com/office/drawing/2014/main" id="{938EAC63-2D90-4330-BF7A-18861DAFC80F}"/>
              </a:ext>
            </a:extLst>
          </p:cNvPr>
          <p:cNvCxnSpPr>
            <a:cxnSpLocks/>
            <a:stCxn id="131" idx="0"/>
            <a:endCxn id="149" idx="1"/>
          </p:cNvCxnSpPr>
          <p:nvPr/>
        </p:nvCxnSpPr>
        <p:spPr>
          <a:xfrm rot="5400000" flipH="1" flipV="1">
            <a:off x="5131662" y="2616001"/>
            <a:ext cx="252979" cy="542570"/>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4" name="コネクタ: カギ線 163">
            <a:extLst>
              <a:ext uri="{FF2B5EF4-FFF2-40B4-BE49-F238E27FC236}">
                <a16:creationId xmlns:a16="http://schemas.microsoft.com/office/drawing/2014/main" id="{9ACF110A-33CC-46CC-9303-BD613A5E1E8A}"/>
              </a:ext>
            </a:extLst>
          </p:cNvPr>
          <p:cNvCxnSpPr>
            <a:cxnSpLocks/>
            <a:stCxn id="15" idx="1"/>
            <a:endCxn id="149" idx="1"/>
          </p:cNvCxnSpPr>
          <p:nvPr/>
        </p:nvCxnSpPr>
        <p:spPr>
          <a:xfrm rot="10800000" flipH="1">
            <a:off x="4700618" y="2760796"/>
            <a:ext cx="828818" cy="1345010"/>
          </a:xfrm>
          <a:prstGeom prst="bentConnector3">
            <a:avLst>
              <a:gd name="adj1" fmla="val -1430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73" name="図 172">
            <a:extLst>
              <a:ext uri="{FF2B5EF4-FFF2-40B4-BE49-F238E27FC236}">
                <a16:creationId xmlns:a16="http://schemas.microsoft.com/office/drawing/2014/main" id="{643C1BE0-D258-4A58-A4F0-C754BE41D766}"/>
              </a:ext>
            </a:extLst>
          </p:cNvPr>
          <p:cNvPicPr>
            <a:picLocks noChangeAspect="1"/>
          </p:cNvPicPr>
          <p:nvPr/>
        </p:nvPicPr>
        <p:blipFill rotWithShape="1">
          <a:blip r:embed="rId20">
            <a:extLst>
              <a:ext uri="{28A0092B-C50C-407E-A947-70E740481C1C}">
                <a14:useLocalDpi xmlns:a14="http://schemas.microsoft.com/office/drawing/2010/main" val="0"/>
              </a:ext>
            </a:extLst>
          </a:blip>
          <a:srcRect l="19491" t="7862" r="18414" b="14123"/>
          <a:stretch/>
        </p:blipFill>
        <p:spPr>
          <a:xfrm>
            <a:off x="3500075" y="3456547"/>
            <a:ext cx="618448" cy="505893"/>
          </a:xfrm>
          <a:prstGeom prst="rect">
            <a:avLst/>
          </a:prstGeom>
        </p:spPr>
      </p:pic>
      <p:cxnSp>
        <p:nvCxnSpPr>
          <p:cNvPr id="183" name="コネクタ: カギ線 182">
            <a:extLst>
              <a:ext uri="{FF2B5EF4-FFF2-40B4-BE49-F238E27FC236}">
                <a16:creationId xmlns:a16="http://schemas.microsoft.com/office/drawing/2014/main" id="{0965474A-B8A0-470F-BD52-90C0002D09B3}"/>
              </a:ext>
            </a:extLst>
          </p:cNvPr>
          <p:cNvCxnSpPr>
            <a:cxnSpLocks/>
            <a:stCxn id="138" idx="3"/>
            <a:endCxn id="255" idx="1"/>
          </p:cNvCxnSpPr>
          <p:nvPr/>
        </p:nvCxnSpPr>
        <p:spPr>
          <a:xfrm>
            <a:off x="1408651" y="2657854"/>
            <a:ext cx="787294" cy="1051639"/>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6" name="コネクタ: カギ線 185">
            <a:extLst>
              <a:ext uri="{FF2B5EF4-FFF2-40B4-BE49-F238E27FC236}">
                <a16:creationId xmlns:a16="http://schemas.microsoft.com/office/drawing/2014/main" id="{DB49D34C-D636-4A44-8230-4C7B25BCEED5}"/>
              </a:ext>
            </a:extLst>
          </p:cNvPr>
          <p:cNvCxnSpPr>
            <a:cxnSpLocks/>
            <a:stCxn id="139" idx="3"/>
            <a:endCxn id="255" idx="1"/>
          </p:cNvCxnSpPr>
          <p:nvPr/>
        </p:nvCxnSpPr>
        <p:spPr>
          <a:xfrm flipV="1">
            <a:off x="1418758" y="3709493"/>
            <a:ext cx="777187" cy="1272243"/>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1" name="コネクタ: カギ線 190">
            <a:extLst>
              <a:ext uri="{FF2B5EF4-FFF2-40B4-BE49-F238E27FC236}">
                <a16:creationId xmlns:a16="http://schemas.microsoft.com/office/drawing/2014/main" id="{BE22F47D-FCF9-4294-8230-D1AEEC7A7B23}"/>
              </a:ext>
            </a:extLst>
          </p:cNvPr>
          <p:cNvCxnSpPr>
            <a:cxnSpLocks/>
            <a:stCxn id="140" idx="3"/>
            <a:endCxn id="255" idx="1"/>
          </p:cNvCxnSpPr>
          <p:nvPr/>
        </p:nvCxnSpPr>
        <p:spPr>
          <a:xfrm flipV="1">
            <a:off x="1396562" y="3709493"/>
            <a:ext cx="799383" cy="147119"/>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00" name="図 199">
            <a:extLst>
              <a:ext uri="{FF2B5EF4-FFF2-40B4-BE49-F238E27FC236}">
                <a16:creationId xmlns:a16="http://schemas.microsoft.com/office/drawing/2014/main" id="{3BDA3289-E0E0-44D1-AA51-56DE6B1FCC8F}"/>
              </a:ext>
            </a:extLst>
          </p:cNvPr>
          <p:cNvPicPr>
            <a:picLocks noChangeAspect="1"/>
          </p:cNvPicPr>
          <p:nvPr/>
        </p:nvPicPr>
        <p:blipFill rotWithShape="1">
          <a:blip r:embed="rId21">
            <a:extLst>
              <a:ext uri="{28A0092B-C50C-407E-A947-70E740481C1C}">
                <a14:useLocalDpi xmlns:a14="http://schemas.microsoft.com/office/drawing/2010/main" val="0"/>
              </a:ext>
            </a:extLst>
          </a:blip>
          <a:srcRect l="11500" t="15660" r="8559" b="18938"/>
          <a:stretch/>
        </p:blipFill>
        <p:spPr>
          <a:xfrm>
            <a:off x="2253498" y="2581023"/>
            <a:ext cx="731273" cy="314577"/>
          </a:xfrm>
          <a:prstGeom prst="rect">
            <a:avLst/>
          </a:prstGeom>
        </p:spPr>
      </p:pic>
      <p:pic>
        <p:nvPicPr>
          <p:cNvPr id="202" name="図 201">
            <a:extLst>
              <a:ext uri="{FF2B5EF4-FFF2-40B4-BE49-F238E27FC236}">
                <a16:creationId xmlns:a16="http://schemas.microsoft.com/office/drawing/2014/main" id="{9945A078-3C67-4964-9CF8-2F9340F3055A}"/>
              </a:ext>
            </a:extLst>
          </p:cNvPr>
          <p:cNvPicPr>
            <a:picLocks noChangeAspect="1"/>
          </p:cNvPicPr>
          <p:nvPr/>
        </p:nvPicPr>
        <p:blipFill rotWithShape="1">
          <a:blip r:embed="rId22">
            <a:extLst>
              <a:ext uri="{28A0092B-C50C-407E-A947-70E740481C1C}">
                <a14:useLocalDpi xmlns:a14="http://schemas.microsoft.com/office/drawing/2010/main" val="0"/>
              </a:ext>
            </a:extLst>
          </a:blip>
          <a:srcRect l="12855" t="19058" r="10438" b="17508"/>
          <a:stretch/>
        </p:blipFill>
        <p:spPr>
          <a:xfrm>
            <a:off x="2254394" y="2204138"/>
            <a:ext cx="733978" cy="319150"/>
          </a:xfrm>
          <a:prstGeom prst="rect">
            <a:avLst/>
          </a:prstGeom>
        </p:spPr>
      </p:pic>
      <p:cxnSp>
        <p:nvCxnSpPr>
          <p:cNvPr id="216" name="直線矢印コネクタ 215">
            <a:extLst>
              <a:ext uri="{FF2B5EF4-FFF2-40B4-BE49-F238E27FC236}">
                <a16:creationId xmlns:a16="http://schemas.microsoft.com/office/drawing/2014/main" id="{0EE43B21-9C54-4A0A-88D5-2938DC693C82}"/>
              </a:ext>
            </a:extLst>
          </p:cNvPr>
          <p:cNvCxnSpPr>
            <a:cxnSpLocks/>
            <a:stCxn id="142" idx="3"/>
            <a:endCxn id="173" idx="1"/>
          </p:cNvCxnSpPr>
          <p:nvPr/>
        </p:nvCxnSpPr>
        <p:spPr>
          <a:xfrm>
            <a:off x="3304822" y="3707181"/>
            <a:ext cx="195253" cy="23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27" name="図 226">
            <a:extLst>
              <a:ext uri="{FF2B5EF4-FFF2-40B4-BE49-F238E27FC236}">
                <a16:creationId xmlns:a16="http://schemas.microsoft.com/office/drawing/2014/main" id="{6FC46B84-9B5B-472B-B998-320CEE61D20D}"/>
              </a:ext>
            </a:extLst>
          </p:cNvPr>
          <p:cNvPicPr>
            <a:picLocks noChangeAspect="1"/>
          </p:cNvPicPr>
          <p:nvPr/>
        </p:nvPicPr>
        <p:blipFill rotWithShape="1">
          <a:blip r:embed="rId23">
            <a:extLst>
              <a:ext uri="{28A0092B-C50C-407E-A947-70E740481C1C}">
                <a14:useLocalDpi xmlns:a14="http://schemas.microsoft.com/office/drawing/2010/main" val="0"/>
              </a:ext>
            </a:extLst>
          </a:blip>
          <a:srcRect l="16619" t="20911" r="12195" b="19368"/>
          <a:stretch/>
        </p:blipFill>
        <p:spPr>
          <a:xfrm>
            <a:off x="2257006" y="2974255"/>
            <a:ext cx="737457" cy="325310"/>
          </a:xfrm>
          <a:prstGeom prst="rect">
            <a:avLst/>
          </a:prstGeom>
        </p:spPr>
      </p:pic>
      <p:pic>
        <p:nvPicPr>
          <p:cNvPr id="229" name="図 228">
            <a:extLst>
              <a:ext uri="{FF2B5EF4-FFF2-40B4-BE49-F238E27FC236}">
                <a16:creationId xmlns:a16="http://schemas.microsoft.com/office/drawing/2014/main" id="{D84F4133-7C9A-49ED-8AB6-2437057FC797}"/>
              </a:ext>
            </a:extLst>
          </p:cNvPr>
          <p:cNvPicPr>
            <a:picLocks noChangeAspect="1"/>
          </p:cNvPicPr>
          <p:nvPr/>
        </p:nvPicPr>
        <p:blipFill rotWithShape="1">
          <a:blip r:embed="rId24">
            <a:extLst>
              <a:ext uri="{28A0092B-C50C-407E-A947-70E740481C1C}">
                <a14:useLocalDpi xmlns:a14="http://schemas.microsoft.com/office/drawing/2010/main" val="0"/>
              </a:ext>
            </a:extLst>
          </a:blip>
          <a:srcRect l="21111" t="8520" r="24233" b="17967"/>
          <a:stretch/>
        </p:blipFill>
        <p:spPr>
          <a:xfrm>
            <a:off x="2370880" y="4136124"/>
            <a:ext cx="551818" cy="742205"/>
          </a:xfrm>
          <a:prstGeom prst="rect">
            <a:avLst/>
          </a:prstGeom>
        </p:spPr>
      </p:pic>
      <p:cxnSp>
        <p:nvCxnSpPr>
          <p:cNvPr id="230" name="コネクタ: カギ線 229">
            <a:extLst>
              <a:ext uri="{FF2B5EF4-FFF2-40B4-BE49-F238E27FC236}">
                <a16:creationId xmlns:a16="http://schemas.microsoft.com/office/drawing/2014/main" id="{52840C73-6D64-4A6C-8D00-B36F2383C80F}"/>
              </a:ext>
            </a:extLst>
          </p:cNvPr>
          <p:cNvCxnSpPr>
            <a:cxnSpLocks/>
            <a:stCxn id="173" idx="0"/>
            <a:endCxn id="146" idx="1"/>
          </p:cNvCxnSpPr>
          <p:nvPr/>
        </p:nvCxnSpPr>
        <p:spPr>
          <a:xfrm rot="5400000" flipH="1" flipV="1">
            <a:off x="3776402" y="3072300"/>
            <a:ext cx="417144" cy="351351"/>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3" name="コネクタ: カギ線 232">
            <a:extLst>
              <a:ext uri="{FF2B5EF4-FFF2-40B4-BE49-F238E27FC236}">
                <a16:creationId xmlns:a16="http://schemas.microsoft.com/office/drawing/2014/main" id="{C1CE3FFE-BCCB-40D2-8E1E-02CFB16E5F53}"/>
              </a:ext>
            </a:extLst>
          </p:cNvPr>
          <p:cNvCxnSpPr>
            <a:cxnSpLocks/>
            <a:stCxn id="173" idx="2"/>
            <a:endCxn id="147" idx="1"/>
          </p:cNvCxnSpPr>
          <p:nvPr/>
        </p:nvCxnSpPr>
        <p:spPr>
          <a:xfrm rot="16200000" flipH="1">
            <a:off x="3790648" y="3981091"/>
            <a:ext cx="395444" cy="35814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6" name="コネクタ: カギ線 235">
            <a:extLst>
              <a:ext uri="{FF2B5EF4-FFF2-40B4-BE49-F238E27FC236}">
                <a16:creationId xmlns:a16="http://schemas.microsoft.com/office/drawing/2014/main" id="{11FEA71E-FE83-4A0A-898D-8D97FC7A32A9}"/>
              </a:ext>
            </a:extLst>
          </p:cNvPr>
          <p:cNvCxnSpPr>
            <a:cxnSpLocks/>
            <a:stCxn id="139" idx="2"/>
            <a:endCxn id="229" idx="2"/>
          </p:cNvCxnSpPr>
          <p:nvPr/>
        </p:nvCxnSpPr>
        <p:spPr>
          <a:xfrm rot="5400000" flipH="1" flipV="1">
            <a:off x="1691574" y="4287838"/>
            <a:ext cx="364723" cy="1545705"/>
          </a:xfrm>
          <a:prstGeom prst="bentConnector3">
            <a:avLst>
              <a:gd name="adj1" fmla="val -16625"/>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9" name="コネクタ: カギ線 238">
            <a:extLst>
              <a:ext uri="{FF2B5EF4-FFF2-40B4-BE49-F238E27FC236}">
                <a16:creationId xmlns:a16="http://schemas.microsoft.com/office/drawing/2014/main" id="{C0003CFB-C4C0-4292-B49A-A42F7594C8F6}"/>
              </a:ext>
            </a:extLst>
          </p:cNvPr>
          <p:cNvCxnSpPr>
            <a:cxnSpLocks/>
            <a:stCxn id="139" idx="2"/>
            <a:endCxn id="119" idx="1"/>
          </p:cNvCxnSpPr>
          <p:nvPr/>
        </p:nvCxnSpPr>
        <p:spPr>
          <a:xfrm rot="16200000" flipH="1">
            <a:off x="3314685" y="3029450"/>
            <a:ext cx="398094" cy="4825297"/>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3" name="コネクタ: カギ線 242">
            <a:extLst>
              <a:ext uri="{FF2B5EF4-FFF2-40B4-BE49-F238E27FC236}">
                <a16:creationId xmlns:a16="http://schemas.microsoft.com/office/drawing/2014/main" id="{E69D46F9-D143-414E-9179-D1EFE46A420A}"/>
              </a:ext>
            </a:extLst>
          </p:cNvPr>
          <p:cNvCxnSpPr>
            <a:cxnSpLocks/>
            <a:stCxn id="139" idx="2"/>
            <a:endCxn id="22" idx="1"/>
          </p:cNvCxnSpPr>
          <p:nvPr/>
        </p:nvCxnSpPr>
        <p:spPr>
          <a:xfrm rot="16200000" flipH="1">
            <a:off x="4641181" y="1702955"/>
            <a:ext cx="746534" cy="78267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55" name="図 254">
            <a:extLst>
              <a:ext uri="{FF2B5EF4-FFF2-40B4-BE49-F238E27FC236}">
                <a16:creationId xmlns:a16="http://schemas.microsoft.com/office/drawing/2014/main" id="{DCB13BF5-6C7B-4A34-864B-8D3EE9021660}"/>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195945" y="3446339"/>
            <a:ext cx="526308" cy="526308"/>
          </a:xfrm>
          <a:prstGeom prst="rect">
            <a:avLst/>
          </a:prstGeom>
        </p:spPr>
      </p:pic>
      <p:cxnSp>
        <p:nvCxnSpPr>
          <p:cNvPr id="259" name="直線矢印コネクタ 258">
            <a:extLst>
              <a:ext uri="{FF2B5EF4-FFF2-40B4-BE49-F238E27FC236}">
                <a16:creationId xmlns:a16="http://schemas.microsoft.com/office/drawing/2014/main" id="{B2D5D87E-911F-46EA-8D2E-0D7F7A0BF4A1}"/>
              </a:ext>
            </a:extLst>
          </p:cNvPr>
          <p:cNvCxnSpPr>
            <a:cxnSpLocks/>
            <a:stCxn id="255" idx="3"/>
            <a:endCxn id="142" idx="1"/>
          </p:cNvCxnSpPr>
          <p:nvPr/>
        </p:nvCxnSpPr>
        <p:spPr>
          <a:xfrm flipV="1">
            <a:off x="2722253" y="3707181"/>
            <a:ext cx="243473" cy="23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3" name="コネクタ: カギ線 272">
            <a:extLst>
              <a:ext uri="{FF2B5EF4-FFF2-40B4-BE49-F238E27FC236}">
                <a16:creationId xmlns:a16="http://schemas.microsoft.com/office/drawing/2014/main" id="{77A5BC8D-2E67-40E9-851C-5F4A9113346B}"/>
              </a:ext>
            </a:extLst>
          </p:cNvPr>
          <p:cNvCxnSpPr>
            <a:cxnSpLocks/>
            <a:stCxn id="119" idx="0"/>
            <a:endCxn id="145" idx="2"/>
          </p:cNvCxnSpPr>
          <p:nvPr/>
        </p:nvCxnSpPr>
        <p:spPr>
          <a:xfrm rot="16200000" flipV="1">
            <a:off x="5472116" y="4488617"/>
            <a:ext cx="381653" cy="1598286"/>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3" name="テキスト ボックス 282">
            <a:extLst>
              <a:ext uri="{FF2B5EF4-FFF2-40B4-BE49-F238E27FC236}">
                <a16:creationId xmlns:a16="http://schemas.microsoft.com/office/drawing/2014/main" id="{423D3D8E-7C5C-4942-A8A0-8B5A08BCE57E}"/>
              </a:ext>
            </a:extLst>
          </p:cNvPr>
          <p:cNvSpPr txBox="1"/>
          <p:nvPr/>
        </p:nvSpPr>
        <p:spPr>
          <a:xfrm>
            <a:off x="5033314" y="4528160"/>
            <a:ext cx="556563" cy="215444"/>
          </a:xfrm>
          <a:prstGeom prst="rect">
            <a:avLst/>
          </a:prstGeom>
          <a:noFill/>
        </p:spPr>
        <p:txBody>
          <a:bodyPr wrap="none" rtlCol="0">
            <a:spAutoFit/>
          </a:bodyPr>
          <a:lstStyle/>
          <a:p>
            <a:r>
              <a:rPr kumimoji="1" lang="is-IS" altLang="ja-JP" sz="800" dirty="0"/>
              <a:t>multi az</a:t>
            </a:r>
            <a:endParaRPr kumimoji="1" lang="ja-JP" altLang="en-US" sz="800" dirty="0"/>
          </a:p>
        </p:txBody>
      </p:sp>
    </p:spTree>
    <p:extLst>
      <p:ext uri="{BB962C8B-B14F-4D97-AF65-F5344CB8AC3E}">
        <p14:creationId xmlns:p14="http://schemas.microsoft.com/office/powerpoint/2010/main" val="3728502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60701AD8-D5F5-41E1-A6DE-293D3551DF2A}"/>
              </a:ext>
            </a:extLst>
          </p:cNvPr>
          <p:cNvSpPr>
            <a:spLocks noGrp="1"/>
          </p:cNvSpPr>
          <p:nvPr>
            <p:ph type="title"/>
          </p:nvPr>
        </p:nvSpPr>
        <p:spPr>
          <a:xfrm>
            <a:off x="838200" y="365125"/>
            <a:ext cx="10515600" cy="1325563"/>
          </a:xfrm>
        </p:spPr>
        <p:txBody>
          <a:bodyPr/>
          <a:lstStyle/>
          <a:p>
            <a:r>
              <a:rPr kumimoji="1" lang="ja-JP" altLang="en-US" dirty="0"/>
              <a:t>１</a:t>
            </a:r>
            <a:r>
              <a:rPr kumimoji="1" lang="en-US" altLang="ja-JP" dirty="0"/>
              <a:t>.</a:t>
            </a:r>
            <a:r>
              <a:rPr kumimoji="1" lang="ja-JP" altLang="en-US" dirty="0"/>
              <a:t>概要</a:t>
            </a:r>
          </a:p>
        </p:txBody>
      </p:sp>
      <p:sp>
        <p:nvSpPr>
          <p:cNvPr id="5" name="四角形: 角を丸くする 4">
            <a:extLst>
              <a:ext uri="{FF2B5EF4-FFF2-40B4-BE49-F238E27FC236}">
                <a16:creationId xmlns:a16="http://schemas.microsoft.com/office/drawing/2014/main" id="{A34F529D-5BA9-494E-956A-E2E067C854E1}"/>
              </a:ext>
            </a:extLst>
          </p:cNvPr>
          <p:cNvSpPr/>
          <p:nvPr/>
        </p:nvSpPr>
        <p:spPr>
          <a:xfrm>
            <a:off x="1523998" y="2675784"/>
            <a:ext cx="3997778" cy="113594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800" b="0" i="0" u="none" strike="noStrike" dirty="0">
                <a:solidFill>
                  <a:srgbClr val="595959"/>
                </a:solidFill>
                <a:effectLst/>
                <a:latin typeface="Arial" panose="020B0604020202020204" pitchFamily="34" charset="0"/>
              </a:rPr>
              <a:t>①従来での納税</a:t>
            </a:r>
            <a:br>
              <a:rPr lang="ja-JP" altLang="en-US" sz="1800" b="0" i="0" u="none" strike="noStrike" dirty="0">
                <a:solidFill>
                  <a:srgbClr val="595959"/>
                </a:solidFill>
                <a:effectLst/>
                <a:latin typeface="Arial" panose="020B0604020202020204" pitchFamily="34" charset="0"/>
              </a:rPr>
            </a:br>
            <a:r>
              <a:rPr lang="en-US" altLang="ja-JP" sz="1800" b="0" i="0" u="none" strike="noStrike" dirty="0">
                <a:solidFill>
                  <a:srgbClr val="595959"/>
                </a:solidFill>
                <a:effectLst/>
                <a:latin typeface="Arial" panose="020B0604020202020204" pitchFamily="34" charset="0"/>
              </a:rPr>
              <a:t>10,000</a:t>
            </a:r>
            <a:r>
              <a:rPr lang="ja-JP" altLang="en-US" sz="1800" b="0" i="0" u="none" strike="noStrike" dirty="0">
                <a:solidFill>
                  <a:srgbClr val="595959"/>
                </a:solidFill>
                <a:effectLst/>
                <a:latin typeface="Arial" panose="020B0604020202020204" pitchFamily="34" charset="0"/>
              </a:rPr>
              <a:t>円を自治体に納税する</a:t>
            </a:r>
            <a:br>
              <a:rPr lang="ja-JP" altLang="en-US" sz="1800" b="0" i="0" u="none" strike="noStrike" dirty="0">
                <a:solidFill>
                  <a:srgbClr val="595959"/>
                </a:solidFill>
                <a:effectLst/>
                <a:latin typeface="Arial" panose="020B0604020202020204" pitchFamily="34" charset="0"/>
              </a:rPr>
            </a:br>
            <a:r>
              <a:rPr lang="ja-JP" altLang="en-US" sz="1800" b="0" i="0" u="none" strike="noStrike" dirty="0">
                <a:solidFill>
                  <a:srgbClr val="595959"/>
                </a:solidFill>
                <a:effectLst/>
                <a:latin typeface="Arial" panose="020B0604020202020204" pitchFamily="34" charset="0"/>
              </a:rPr>
              <a:t>↓</a:t>
            </a:r>
            <a:br>
              <a:rPr lang="ja-JP" altLang="en-US" sz="1800" b="0" i="0" u="none" strike="noStrike" dirty="0">
                <a:solidFill>
                  <a:srgbClr val="595959"/>
                </a:solidFill>
                <a:effectLst/>
                <a:latin typeface="Arial" panose="020B0604020202020204" pitchFamily="34" charset="0"/>
              </a:rPr>
            </a:br>
            <a:r>
              <a:rPr lang="en-US" altLang="ja-JP" sz="1800" b="0" i="0" u="none" strike="noStrike" dirty="0">
                <a:solidFill>
                  <a:srgbClr val="595959"/>
                </a:solidFill>
                <a:effectLst/>
                <a:latin typeface="Arial" panose="020B0604020202020204" pitchFamily="34" charset="0"/>
              </a:rPr>
              <a:t>3,000</a:t>
            </a:r>
            <a:r>
              <a:rPr lang="ja-JP" altLang="en-US" sz="1800" b="0" i="0" u="none" strike="noStrike" dirty="0">
                <a:solidFill>
                  <a:srgbClr val="595959"/>
                </a:solidFill>
                <a:effectLst/>
                <a:latin typeface="Arial" panose="020B0604020202020204" pitchFamily="34" charset="0"/>
              </a:rPr>
              <a:t>円の返礼品</a:t>
            </a:r>
            <a:endParaRPr kumimoji="1" lang="ja-JP" altLang="en-US" dirty="0"/>
          </a:p>
        </p:txBody>
      </p:sp>
      <p:sp>
        <p:nvSpPr>
          <p:cNvPr id="6" name="四角形: 角を丸くする 5">
            <a:extLst>
              <a:ext uri="{FF2B5EF4-FFF2-40B4-BE49-F238E27FC236}">
                <a16:creationId xmlns:a16="http://schemas.microsoft.com/office/drawing/2014/main" id="{811820E7-475B-43B4-A741-90C56465A2C8}"/>
              </a:ext>
            </a:extLst>
          </p:cNvPr>
          <p:cNvSpPr/>
          <p:nvPr/>
        </p:nvSpPr>
        <p:spPr>
          <a:xfrm>
            <a:off x="5962649" y="2669259"/>
            <a:ext cx="3997778" cy="113594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800" b="0" i="0" u="none" strike="noStrike" dirty="0">
                <a:solidFill>
                  <a:srgbClr val="595959"/>
                </a:solidFill>
                <a:effectLst/>
                <a:latin typeface="Arial" panose="020B0604020202020204" pitchFamily="34" charset="0"/>
              </a:rPr>
              <a:t>②あとふるでの納税</a:t>
            </a:r>
            <a:br>
              <a:rPr lang="ja-JP" altLang="en-US" sz="1800" b="0" i="0" u="none" strike="noStrike" dirty="0">
                <a:solidFill>
                  <a:srgbClr val="595959"/>
                </a:solidFill>
                <a:effectLst/>
                <a:latin typeface="Arial" panose="020B0604020202020204" pitchFamily="34" charset="0"/>
              </a:rPr>
            </a:br>
            <a:r>
              <a:rPr lang="en-US" altLang="ja-JP" sz="1800" b="0" i="0" u="none" strike="noStrike" dirty="0">
                <a:solidFill>
                  <a:srgbClr val="595959"/>
                </a:solidFill>
                <a:effectLst/>
                <a:latin typeface="Arial" panose="020B0604020202020204" pitchFamily="34" charset="0"/>
              </a:rPr>
              <a:t>3,000</a:t>
            </a:r>
            <a:r>
              <a:rPr lang="ja-JP" altLang="en-US" sz="1800" b="0" i="0" u="none" strike="noStrike" dirty="0">
                <a:solidFill>
                  <a:srgbClr val="595959"/>
                </a:solidFill>
                <a:effectLst/>
                <a:latin typeface="Arial" panose="020B0604020202020204" pitchFamily="34" charset="0"/>
              </a:rPr>
              <a:t>円の商品を購入する</a:t>
            </a:r>
            <a:br>
              <a:rPr lang="ja-JP" altLang="en-US" sz="1800" b="0" i="0" u="none" strike="noStrike" dirty="0">
                <a:solidFill>
                  <a:srgbClr val="595959"/>
                </a:solidFill>
                <a:effectLst/>
                <a:latin typeface="Arial" panose="020B0604020202020204" pitchFamily="34" charset="0"/>
              </a:rPr>
            </a:br>
            <a:r>
              <a:rPr lang="ja-JP" altLang="en-US" sz="1800" b="0" i="0" u="none" strike="noStrike" dirty="0">
                <a:solidFill>
                  <a:srgbClr val="595959"/>
                </a:solidFill>
                <a:effectLst/>
                <a:latin typeface="Arial" panose="020B0604020202020204" pitchFamily="34" charset="0"/>
              </a:rPr>
              <a:t>↓</a:t>
            </a:r>
            <a:br>
              <a:rPr lang="ja-JP" altLang="en-US" sz="1800" b="0" i="0" u="none" strike="noStrike" dirty="0">
                <a:solidFill>
                  <a:srgbClr val="595959"/>
                </a:solidFill>
                <a:effectLst/>
                <a:latin typeface="Arial" panose="020B0604020202020204" pitchFamily="34" charset="0"/>
              </a:rPr>
            </a:br>
            <a:r>
              <a:rPr lang="en-US" altLang="ja-JP" sz="1800" b="0" i="0" u="none" strike="noStrike" dirty="0">
                <a:solidFill>
                  <a:srgbClr val="595959"/>
                </a:solidFill>
                <a:effectLst/>
                <a:latin typeface="Arial" panose="020B0604020202020204" pitchFamily="34" charset="0"/>
              </a:rPr>
              <a:t>7,000</a:t>
            </a:r>
            <a:r>
              <a:rPr lang="ja-JP" altLang="en-US" sz="1800" b="0" i="0" u="none" strike="noStrike" dirty="0">
                <a:solidFill>
                  <a:srgbClr val="595959"/>
                </a:solidFill>
                <a:effectLst/>
                <a:latin typeface="Arial" panose="020B0604020202020204" pitchFamily="34" charset="0"/>
              </a:rPr>
              <a:t>円を後から納税</a:t>
            </a:r>
            <a:endParaRPr kumimoji="1" lang="ja-JP" altLang="en-US" dirty="0"/>
          </a:p>
        </p:txBody>
      </p:sp>
      <p:sp>
        <p:nvSpPr>
          <p:cNvPr id="7" name="四角形: 角を丸くする 6">
            <a:extLst>
              <a:ext uri="{FF2B5EF4-FFF2-40B4-BE49-F238E27FC236}">
                <a16:creationId xmlns:a16="http://schemas.microsoft.com/office/drawing/2014/main" id="{9CC82EAB-B1B2-49DD-8629-242701B3E87E}"/>
              </a:ext>
            </a:extLst>
          </p:cNvPr>
          <p:cNvSpPr/>
          <p:nvPr/>
        </p:nvSpPr>
        <p:spPr>
          <a:xfrm>
            <a:off x="1523998" y="4936671"/>
            <a:ext cx="8436429" cy="9144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spcBef>
                <a:spcPts val="0"/>
              </a:spcBef>
              <a:spcAft>
                <a:spcPts val="1200"/>
              </a:spcAft>
            </a:pPr>
            <a:r>
              <a:rPr lang="ja-JP" altLang="en-US" sz="1800" b="0" i="0" u="none" strike="noStrike" dirty="0">
                <a:solidFill>
                  <a:srgbClr val="595959"/>
                </a:solidFill>
                <a:effectLst/>
                <a:latin typeface="Arial" panose="020B0604020202020204" pitchFamily="34" charset="0"/>
              </a:rPr>
              <a:t>①②どちらも</a:t>
            </a:r>
            <a:r>
              <a:rPr lang="en-US" altLang="ja-JP" sz="1800" b="0" i="0" u="none" strike="noStrike" dirty="0">
                <a:solidFill>
                  <a:srgbClr val="595959"/>
                </a:solidFill>
                <a:effectLst/>
                <a:latin typeface="Arial" panose="020B0604020202020204" pitchFamily="34" charset="0"/>
              </a:rPr>
              <a:t>10,000</a:t>
            </a:r>
            <a:r>
              <a:rPr lang="ja-JP" altLang="en-US" sz="1800" b="0" i="0" u="none" strike="noStrike" dirty="0">
                <a:solidFill>
                  <a:srgbClr val="595959"/>
                </a:solidFill>
                <a:effectLst/>
                <a:latin typeface="Arial" panose="020B0604020202020204" pitchFamily="34" charset="0"/>
              </a:rPr>
              <a:t>円の支出で</a:t>
            </a:r>
            <a:r>
              <a:rPr lang="en-US" altLang="ja-JP" sz="1800" b="0" i="0" u="none" strike="noStrike" dirty="0">
                <a:solidFill>
                  <a:srgbClr val="595959"/>
                </a:solidFill>
                <a:effectLst/>
                <a:latin typeface="Arial" panose="020B0604020202020204" pitchFamily="34" charset="0"/>
              </a:rPr>
              <a:t>3,000</a:t>
            </a:r>
            <a:r>
              <a:rPr lang="ja-JP" altLang="en-US" sz="1800" b="0" i="0" u="none" strike="noStrike" dirty="0">
                <a:solidFill>
                  <a:srgbClr val="595959"/>
                </a:solidFill>
                <a:effectLst/>
                <a:latin typeface="Arial" panose="020B0604020202020204" pitchFamily="34" charset="0"/>
              </a:rPr>
              <a:t>円の物品を獲得したことになる</a:t>
            </a:r>
            <a:endParaRPr lang="ja-JP" altLang="en-US" b="0" dirty="0">
              <a:effectLst/>
            </a:endParaRPr>
          </a:p>
        </p:txBody>
      </p:sp>
      <p:sp>
        <p:nvSpPr>
          <p:cNvPr id="8" name="矢印: 下 7">
            <a:extLst>
              <a:ext uri="{FF2B5EF4-FFF2-40B4-BE49-F238E27FC236}">
                <a16:creationId xmlns:a16="http://schemas.microsoft.com/office/drawing/2014/main" id="{531EA100-E965-4B65-9FC3-023787FBA906}"/>
              </a:ext>
            </a:extLst>
          </p:cNvPr>
          <p:cNvSpPr/>
          <p:nvPr/>
        </p:nvSpPr>
        <p:spPr>
          <a:xfrm>
            <a:off x="4571995" y="4171950"/>
            <a:ext cx="2340433" cy="6914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D1B1AC43-9F64-441E-BAC4-6A1B6BD45597}"/>
              </a:ext>
            </a:extLst>
          </p:cNvPr>
          <p:cNvSpPr/>
          <p:nvPr/>
        </p:nvSpPr>
        <p:spPr>
          <a:xfrm>
            <a:off x="1523998" y="2673736"/>
            <a:ext cx="3997778" cy="132556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800" b="0" i="0" u="none" strike="noStrike" dirty="0">
                <a:solidFill>
                  <a:srgbClr val="595959"/>
                </a:solidFill>
                <a:effectLst/>
                <a:latin typeface="Arial" panose="020B0604020202020204" pitchFamily="34" charset="0"/>
              </a:rPr>
              <a:t>①従来での納税</a:t>
            </a:r>
            <a:br>
              <a:rPr lang="ja-JP" altLang="en-US" sz="1800" b="0" i="0" u="none" strike="noStrike" dirty="0">
                <a:solidFill>
                  <a:srgbClr val="595959"/>
                </a:solidFill>
                <a:effectLst/>
                <a:latin typeface="Arial" panose="020B0604020202020204" pitchFamily="34" charset="0"/>
              </a:rPr>
            </a:br>
            <a:r>
              <a:rPr lang="en-US" altLang="ja-JP" sz="1800" b="0" i="0" u="none" strike="noStrike" dirty="0">
                <a:solidFill>
                  <a:srgbClr val="595959"/>
                </a:solidFill>
                <a:effectLst/>
                <a:latin typeface="Arial" panose="020B0604020202020204" pitchFamily="34" charset="0"/>
              </a:rPr>
              <a:t>10,000</a:t>
            </a:r>
            <a:r>
              <a:rPr lang="ja-JP" altLang="en-US" sz="1800" b="0" i="0" u="none" strike="noStrike" dirty="0">
                <a:solidFill>
                  <a:srgbClr val="595959"/>
                </a:solidFill>
                <a:effectLst/>
                <a:latin typeface="Arial" panose="020B0604020202020204" pitchFamily="34" charset="0"/>
              </a:rPr>
              <a:t>円を自治体に納税する</a:t>
            </a:r>
            <a:br>
              <a:rPr lang="ja-JP" altLang="en-US" sz="1800" b="0" i="0" u="none" strike="noStrike" dirty="0">
                <a:solidFill>
                  <a:srgbClr val="595959"/>
                </a:solidFill>
                <a:effectLst/>
                <a:latin typeface="Arial" panose="020B0604020202020204" pitchFamily="34" charset="0"/>
              </a:rPr>
            </a:br>
            <a:r>
              <a:rPr lang="ja-JP" altLang="en-US" sz="1800" b="0" i="0" u="none" strike="noStrike" dirty="0">
                <a:solidFill>
                  <a:srgbClr val="595959"/>
                </a:solidFill>
                <a:effectLst/>
                <a:latin typeface="Arial" panose="020B0604020202020204" pitchFamily="34" charset="0"/>
              </a:rPr>
              <a:t>↓</a:t>
            </a:r>
            <a:br>
              <a:rPr lang="ja-JP" altLang="en-US" sz="1800" b="0" i="0" u="none" strike="noStrike" dirty="0">
                <a:solidFill>
                  <a:srgbClr val="595959"/>
                </a:solidFill>
                <a:effectLst/>
                <a:latin typeface="Arial" panose="020B0604020202020204" pitchFamily="34" charset="0"/>
              </a:rPr>
            </a:br>
            <a:r>
              <a:rPr lang="en-US" altLang="ja-JP" sz="1800" b="0" i="0" u="none" strike="noStrike" dirty="0">
                <a:solidFill>
                  <a:srgbClr val="595959"/>
                </a:solidFill>
                <a:effectLst/>
                <a:latin typeface="Arial" panose="020B0604020202020204" pitchFamily="34" charset="0"/>
              </a:rPr>
              <a:t>3,000</a:t>
            </a:r>
            <a:r>
              <a:rPr lang="ja-JP" altLang="en-US" sz="1800" b="0" i="0" u="none" strike="noStrike" dirty="0">
                <a:solidFill>
                  <a:srgbClr val="595959"/>
                </a:solidFill>
                <a:effectLst/>
                <a:latin typeface="Arial" panose="020B0604020202020204" pitchFamily="34" charset="0"/>
              </a:rPr>
              <a:t>円の返礼品</a:t>
            </a:r>
            <a:endParaRPr kumimoji="1" lang="ja-JP" altLang="en-US" dirty="0"/>
          </a:p>
        </p:txBody>
      </p:sp>
      <p:sp>
        <p:nvSpPr>
          <p:cNvPr id="10" name="四角形: 角を丸くする 9">
            <a:extLst>
              <a:ext uri="{FF2B5EF4-FFF2-40B4-BE49-F238E27FC236}">
                <a16:creationId xmlns:a16="http://schemas.microsoft.com/office/drawing/2014/main" id="{A7F203A9-167E-4BDE-ACFC-24DE85155014}"/>
              </a:ext>
            </a:extLst>
          </p:cNvPr>
          <p:cNvSpPr/>
          <p:nvPr/>
        </p:nvSpPr>
        <p:spPr>
          <a:xfrm>
            <a:off x="5962649" y="2667211"/>
            <a:ext cx="3997778" cy="132556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800" b="0" i="0" u="none" strike="noStrike" dirty="0">
                <a:solidFill>
                  <a:srgbClr val="595959"/>
                </a:solidFill>
                <a:effectLst/>
                <a:latin typeface="Arial" panose="020B0604020202020204" pitchFamily="34" charset="0"/>
              </a:rPr>
              <a:t>②あとふるでの納税</a:t>
            </a:r>
            <a:br>
              <a:rPr lang="ja-JP" altLang="en-US" sz="1800" b="0" i="0" u="none" strike="noStrike" dirty="0">
                <a:solidFill>
                  <a:srgbClr val="595959"/>
                </a:solidFill>
                <a:effectLst/>
                <a:latin typeface="Arial" panose="020B0604020202020204" pitchFamily="34" charset="0"/>
              </a:rPr>
            </a:br>
            <a:r>
              <a:rPr lang="en-US" altLang="ja-JP" sz="1800" b="0" i="0" u="none" strike="noStrike" dirty="0">
                <a:solidFill>
                  <a:srgbClr val="595959"/>
                </a:solidFill>
                <a:effectLst/>
                <a:latin typeface="Arial" panose="020B0604020202020204" pitchFamily="34" charset="0"/>
              </a:rPr>
              <a:t>3,000</a:t>
            </a:r>
            <a:r>
              <a:rPr lang="ja-JP" altLang="en-US" sz="1800" b="0" i="0" u="none" strike="noStrike" dirty="0">
                <a:solidFill>
                  <a:srgbClr val="595959"/>
                </a:solidFill>
                <a:effectLst/>
                <a:latin typeface="Arial" panose="020B0604020202020204" pitchFamily="34" charset="0"/>
              </a:rPr>
              <a:t>円の商品を購入する</a:t>
            </a:r>
            <a:br>
              <a:rPr lang="ja-JP" altLang="en-US" sz="1800" b="0" i="0" u="none" strike="noStrike" dirty="0">
                <a:solidFill>
                  <a:srgbClr val="595959"/>
                </a:solidFill>
                <a:effectLst/>
                <a:latin typeface="Arial" panose="020B0604020202020204" pitchFamily="34" charset="0"/>
              </a:rPr>
            </a:br>
            <a:r>
              <a:rPr lang="ja-JP" altLang="en-US" sz="1800" b="0" i="0" u="none" strike="noStrike" dirty="0">
                <a:solidFill>
                  <a:srgbClr val="595959"/>
                </a:solidFill>
                <a:effectLst/>
                <a:latin typeface="Arial" panose="020B0604020202020204" pitchFamily="34" charset="0"/>
              </a:rPr>
              <a:t>↓</a:t>
            </a:r>
            <a:br>
              <a:rPr lang="ja-JP" altLang="en-US" sz="1800" b="0" i="0" u="none" strike="noStrike" dirty="0">
                <a:solidFill>
                  <a:srgbClr val="595959"/>
                </a:solidFill>
                <a:effectLst/>
                <a:latin typeface="Arial" panose="020B0604020202020204" pitchFamily="34" charset="0"/>
              </a:rPr>
            </a:br>
            <a:r>
              <a:rPr lang="en-US" altLang="ja-JP" sz="1800" b="0" i="0" u="none" strike="noStrike" dirty="0">
                <a:solidFill>
                  <a:srgbClr val="595959"/>
                </a:solidFill>
                <a:effectLst/>
                <a:latin typeface="Arial" panose="020B0604020202020204" pitchFamily="34" charset="0"/>
              </a:rPr>
              <a:t>7,000</a:t>
            </a:r>
            <a:r>
              <a:rPr lang="ja-JP" altLang="en-US" sz="1800" b="0" i="0" u="none" strike="noStrike" dirty="0">
                <a:solidFill>
                  <a:srgbClr val="595959"/>
                </a:solidFill>
                <a:effectLst/>
                <a:latin typeface="Arial" panose="020B0604020202020204" pitchFamily="34" charset="0"/>
              </a:rPr>
              <a:t>円を後から納税</a:t>
            </a:r>
            <a:endParaRPr kumimoji="1" lang="ja-JP" altLang="en-US" dirty="0"/>
          </a:p>
        </p:txBody>
      </p:sp>
      <p:pic>
        <p:nvPicPr>
          <p:cNvPr id="11" name="コンテンツ プレースホルダー 3">
            <a:extLst>
              <a:ext uri="{FF2B5EF4-FFF2-40B4-BE49-F238E27FC236}">
                <a16:creationId xmlns:a16="http://schemas.microsoft.com/office/drawing/2014/main" id="{1773D230-1C2B-48AF-BB16-90E8E8AABF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7376" y="2710762"/>
            <a:ext cx="914400" cy="914400"/>
          </a:xfrm>
          <a:prstGeom prst="rect">
            <a:avLst/>
          </a:prstGeom>
        </p:spPr>
      </p:pic>
      <p:pic>
        <p:nvPicPr>
          <p:cNvPr id="12" name="コンテンツ プレースホルダー 3">
            <a:extLst>
              <a:ext uri="{FF2B5EF4-FFF2-40B4-BE49-F238E27FC236}">
                <a16:creationId xmlns:a16="http://schemas.microsoft.com/office/drawing/2014/main" id="{8D62D2A5-CE70-4D57-840C-662C242DC6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150" y="2662524"/>
            <a:ext cx="914400" cy="914400"/>
          </a:xfrm>
          <a:prstGeom prst="rect">
            <a:avLst/>
          </a:prstGeom>
        </p:spPr>
      </p:pic>
      <p:pic>
        <p:nvPicPr>
          <p:cNvPr id="13" name="図 12">
            <a:extLst>
              <a:ext uri="{FF2B5EF4-FFF2-40B4-BE49-F238E27FC236}">
                <a16:creationId xmlns:a16="http://schemas.microsoft.com/office/drawing/2014/main" id="{2298A189-5EA8-4E7F-A75F-E258EE600B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7350" y="2397801"/>
            <a:ext cx="1227361" cy="1227361"/>
          </a:xfrm>
          <a:prstGeom prst="rect">
            <a:avLst/>
          </a:prstGeom>
        </p:spPr>
      </p:pic>
      <p:sp>
        <p:nvSpPr>
          <p:cNvPr id="14" name="四角形: 角を丸くする 13">
            <a:extLst>
              <a:ext uri="{FF2B5EF4-FFF2-40B4-BE49-F238E27FC236}">
                <a16:creationId xmlns:a16="http://schemas.microsoft.com/office/drawing/2014/main" id="{09D77D7C-77B5-4F31-B478-4FE2BDE3C038}"/>
              </a:ext>
            </a:extLst>
          </p:cNvPr>
          <p:cNvSpPr/>
          <p:nvPr/>
        </p:nvSpPr>
        <p:spPr>
          <a:xfrm>
            <a:off x="8632371" y="3625162"/>
            <a:ext cx="1768929" cy="456766"/>
          </a:xfrm>
          <a:prstGeom prst="round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b="0" i="0" u="none" strike="noStrike" dirty="0">
                <a:solidFill>
                  <a:srgbClr val="000000"/>
                </a:solidFill>
                <a:effectLst/>
                <a:latin typeface="Arial" panose="020B0604020202020204" pitchFamily="34" charset="0"/>
              </a:rPr>
              <a:t>スマホから出来ないか？</a:t>
            </a:r>
            <a:endParaRPr kumimoji="1" lang="ja-JP" altLang="en-US" sz="1000" dirty="0"/>
          </a:p>
        </p:txBody>
      </p:sp>
    </p:spTree>
    <p:extLst>
      <p:ext uri="{BB962C8B-B14F-4D97-AF65-F5344CB8AC3E}">
        <p14:creationId xmlns:p14="http://schemas.microsoft.com/office/powerpoint/2010/main" val="24174333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295F4F-D9D8-42D5-8CED-5CDC1D29AD4F}"/>
              </a:ext>
            </a:extLst>
          </p:cNvPr>
          <p:cNvSpPr>
            <a:spLocks noGrp="1"/>
          </p:cNvSpPr>
          <p:nvPr>
            <p:ph type="title"/>
          </p:nvPr>
        </p:nvSpPr>
        <p:spPr/>
        <p:txBody>
          <a:bodyPr/>
          <a:lstStyle/>
          <a:p>
            <a:r>
              <a:rPr kumimoji="1" lang="ja-JP" altLang="en-US" dirty="0"/>
              <a:t>１３</a:t>
            </a:r>
            <a:r>
              <a:rPr kumimoji="1" lang="en-US" altLang="ja-JP" dirty="0"/>
              <a:t>.</a:t>
            </a:r>
            <a:r>
              <a:rPr kumimoji="1" lang="ja-JP" altLang="en-US" dirty="0"/>
              <a:t>開発環境</a:t>
            </a:r>
          </a:p>
        </p:txBody>
      </p:sp>
      <p:sp>
        <p:nvSpPr>
          <p:cNvPr id="3" name="コンテンツ プレースホルダー 2">
            <a:extLst>
              <a:ext uri="{FF2B5EF4-FFF2-40B4-BE49-F238E27FC236}">
                <a16:creationId xmlns:a16="http://schemas.microsoft.com/office/drawing/2014/main" id="{CA7CB820-80E9-4CE2-AD4C-15A26423E3E2}"/>
              </a:ext>
            </a:extLst>
          </p:cNvPr>
          <p:cNvSpPr>
            <a:spLocks noGrp="1"/>
          </p:cNvSpPr>
          <p:nvPr>
            <p:ph idx="1"/>
          </p:nvPr>
        </p:nvSpPr>
        <p:spPr>
          <a:xfrm>
            <a:off x="1155834" y="1690688"/>
            <a:ext cx="2022108" cy="4351338"/>
          </a:xfrm>
        </p:spPr>
        <p:txBody>
          <a:bodyPr>
            <a:normAutofit fontScale="25000" lnSpcReduction="20000"/>
          </a:bodyPr>
          <a:lstStyle/>
          <a:p>
            <a:r>
              <a:rPr lang="ja-JP" altLang="en-US" sz="2800" b="0" i="0" dirty="0">
                <a:solidFill>
                  <a:srgbClr val="222222"/>
                </a:solidFill>
                <a:effectLst/>
                <a:latin typeface="Arial" panose="020B0604020202020204" pitchFamily="34" charset="0"/>
              </a:rPr>
              <a:t>フロントエンド</a:t>
            </a:r>
            <a:endParaRPr lang="en-US" altLang="ja-JP" sz="2800" b="0" i="0" dirty="0">
              <a:solidFill>
                <a:srgbClr val="222222"/>
              </a:solidFill>
              <a:effectLst/>
              <a:latin typeface="Arial" panose="020B0604020202020204" pitchFamily="34" charset="0"/>
            </a:endParaRPr>
          </a:p>
          <a:p>
            <a:pPr marL="0" indent="0">
              <a:buNone/>
            </a:pPr>
            <a:r>
              <a:rPr lang="ja-JP" altLang="en-US" sz="2800" b="0" i="0" dirty="0">
                <a:solidFill>
                  <a:srgbClr val="222222"/>
                </a:solidFill>
                <a:effectLst/>
                <a:latin typeface="Arial" panose="020B0604020202020204" pitchFamily="34" charset="0"/>
              </a:rPr>
              <a:t>　　</a:t>
            </a:r>
            <a:r>
              <a:rPr lang="is-IS" altLang="ja-JP" sz="2800" b="0" i="0" dirty="0">
                <a:solidFill>
                  <a:srgbClr val="222222"/>
                </a:solidFill>
                <a:effectLst/>
                <a:latin typeface="Arial" panose="020B0604020202020204" pitchFamily="34" charset="0"/>
              </a:rPr>
              <a:t>Vue.js</a:t>
            </a:r>
            <a:endParaRPr lang="en-US" altLang="ja-JP" dirty="0">
              <a:solidFill>
                <a:srgbClr val="222222"/>
              </a:solidFill>
              <a:latin typeface="Arial" panose="020B0604020202020204" pitchFamily="34" charset="0"/>
            </a:endParaRPr>
          </a:p>
          <a:p>
            <a:pPr marL="0" indent="0" algn="l">
              <a:buNone/>
            </a:pPr>
            <a:r>
              <a:rPr lang="ja-JP" altLang="en-US" sz="2800" b="0" i="0" dirty="0">
                <a:solidFill>
                  <a:srgbClr val="222222"/>
                </a:solidFill>
                <a:effectLst/>
                <a:latin typeface="Arial" panose="020B0604020202020204" pitchFamily="34" charset="0"/>
              </a:rPr>
              <a:t>バックエンド</a:t>
            </a:r>
          </a:p>
          <a:p>
            <a:pPr marL="0" indent="0" algn="l">
              <a:buNone/>
            </a:pPr>
            <a:r>
              <a:rPr lang="ja-JP" altLang="en-US" sz="2800" b="0" i="0" dirty="0">
                <a:solidFill>
                  <a:srgbClr val="222222"/>
                </a:solidFill>
                <a:effectLst/>
                <a:latin typeface="Arial" panose="020B0604020202020204" pitchFamily="34" charset="0"/>
              </a:rPr>
              <a:t>　　</a:t>
            </a:r>
            <a:r>
              <a:rPr lang="is-IS" altLang="ja-JP" sz="2800" b="0" i="0" dirty="0">
                <a:solidFill>
                  <a:srgbClr val="222222"/>
                </a:solidFill>
                <a:effectLst/>
                <a:latin typeface="Arial" panose="020B0604020202020204" pitchFamily="34" charset="0"/>
              </a:rPr>
              <a:t>Java</a:t>
            </a:r>
            <a:r>
              <a:rPr lang="en-US" altLang="ja-JP" b="0" i="0" dirty="0">
                <a:solidFill>
                  <a:srgbClr val="222222"/>
                </a:solidFill>
                <a:effectLst/>
                <a:latin typeface="Arial" panose="020B0604020202020204" pitchFamily="34" charset="0"/>
                <a:sym typeface="Wingdings" panose="05000000000000000000" pitchFamily="2" charset="2"/>
              </a:rPr>
              <a:t>(</a:t>
            </a:r>
            <a:r>
              <a:rPr lang="en-US" altLang="ja-JP" sz="2800" dirty="0">
                <a:solidFill>
                  <a:srgbClr val="222222"/>
                </a:solidFill>
                <a:latin typeface="Arial" panose="020B0604020202020204" pitchFamily="34" charset="0"/>
                <a:sym typeface="Wingdings" panose="05000000000000000000" pitchFamily="2" charset="2"/>
              </a:rPr>
              <a:t>FW)</a:t>
            </a:r>
            <a:r>
              <a:rPr lang="is-IS" altLang="ja-JP" sz="2800" b="0" i="0" dirty="0">
                <a:solidFill>
                  <a:srgbClr val="222222"/>
                </a:solidFill>
                <a:effectLst/>
                <a:latin typeface="Arial" panose="020B0604020202020204" pitchFamily="34" charset="0"/>
              </a:rPr>
              <a:t>spring boot</a:t>
            </a:r>
          </a:p>
          <a:p>
            <a:pPr algn="l"/>
            <a:r>
              <a:rPr lang="ja-JP" altLang="en-US" sz="2800" b="0" i="0" dirty="0">
                <a:solidFill>
                  <a:srgbClr val="222222"/>
                </a:solidFill>
                <a:effectLst/>
                <a:latin typeface="Arial" panose="020B0604020202020204" pitchFamily="34" charset="0"/>
              </a:rPr>
              <a:t>管理画面</a:t>
            </a:r>
            <a:r>
              <a:rPr lang="en-US" altLang="ja-JP" sz="2800" b="0" i="0" dirty="0">
                <a:solidFill>
                  <a:srgbClr val="222222"/>
                </a:solidFill>
                <a:effectLst/>
                <a:latin typeface="Arial" panose="020B0604020202020204" pitchFamily="34" charset="0"/>
              </a:rPr>
              <a:t>(</a:t>
            </a:r>
            <a:r>
              <a:rPr lang="ja-JP" altLang="en-US" sz="2800" b="0" i="0" dirty="0">
                <a:solidFill>
                  <a:srgbClr val="222222"/>
                </a:solidFill>
                <a:effectLst/>
                <a:latin typeface="Arial" panose="020B0604020202020204" pitchFamily="34" charset="0"/>
              </a:rPr>
              <a:t>自治体</a:t>
            </a:r>
            <a:r>
              <a:rPr lang="en-US" altLang="ja-JP" sz="2800" b="0" i="0" dirty="0">
                <a:solidFill>
                  <a:srgbClr val="222222"/>
                </a:solidFill>
                <a:effectLst/>
                <a:latin typeface="Arial" panose="020B0604020202020204" pitchFamily="34" charset="0"/>
              </a:rPr>
              <a:t>&amp;</a:t>
            </a:r>
            <a:r>
              <a:rPr lang="ja-JP" altLang="en-US" sz="2800" b="0" i="0" dirty="0">
                <a:solidFill>
                  <a:srgbClr val="222222"/>
                </a:solidFill>
                <a:effectLst/>
                <a:latin typeface="Arial" panose="020B0604020202020204" pitchFamily="34" charset="0"/>
              </a:rPr>
              <a:t>運用</a:t>
            </a:r>
            <a:r>
              <a:rPr lang="en-US" altLang="ja-JP" sz="2800" b="0" i="0" dirty="0">
                <a:solidFill>
                  <a:srgbClr val="222222"/>
                </a:solidFill>
                <a:effectLst/>
                <a:latin typeface="Arial" panose="020B0604020202020204" pitchFamily="34" charset="0"/>
              </a:rPr>
              <a:t>)</a:t>
            </a:r>
          </a:p>
          <a:p>
            <a:pPr marL="0" indent="0" algn="l">
              <a:buNone/>
            </a:pPr>
            <a:r>
              <a:rPr lang="ja-JP" altLang="en-US" sz="2800" b="0" i="0" dirty="0">
                <a:solidFill>
                  <a:srgbClr val="222222"/>
                </a:solidFill>
                <a:effectLst/>
                <a:latin typeface="Arial" panose="020B0604020202020204" pitchFamily="34" charset="0"/>
              </a:rPr>
              <a:t>　　</a:t>
            </a:r>
            <a:r>
              <a:rPr lang="en-US" altLang="ja-JP" sz="2800" b="0" i="0" dirty="0">
                <a:solidFill>
                  <a:srgbClr val="222222"/>
                </a:solidFill>
                <a:effectLst/>
                <a:latin typeface="Arial" panose="020B0604020202020204" pitchFamily="34" charset="0"/>
              </a:rPr>
              <a:t>python:(FW)Django</a:t>
            </a:r>
          </a:p>
          <a:p>
            <a:r>
              <a:rPr lang="en-US" altLang="ja-JP" sz="2800" b="0" i="0" dirty="0">
                <a:solidFill>
                  <a:srgbClr val="222222"/>
                </a:solidFill>
                <a:effectLst/>
                <a:latin typeface="Arial" panose="020B0604020202020204" pitchFamily="34" charset="0"/>
              </a:rPr>
              <a:t>IDE</a:t>
            </a:r>
          </a:p>
          <a:p>
            <a:pPr marL="0" indent="0" algn="l">
              <a:buNone/>
            </a:pPr>
            <a:r>
              <a:rPr lang="ja-JP" altLang="en-US" sz="2800" b="0" i="0" dirty="0">
                <a:solidFill>
                  <a:srgbClr val="222222"/>
                </a:solidFill>
                <a:effectLst/>
                <a:latin typeface="Arial" panose="020B0604020202020204" pitchFamily="34" charset="0"/>
              </a:rPr>
              <a:t>　　</a:t>
            </a:r>
            <a:r>
              <a:rPr lang="is-IS" altLang="ja-JP" sz="2800" b="0" i="0" dirty="0">
                <a:solidFill>
                  <a:srgbClr val="222222"/>
                </a:solidFill>
                <a:effectLst/>
                <a:latin typeface="Arial" panose="020B0604020202020204" pitchFamily="34" charset="0"/>
              </a:rPr>
              <a:t>VSCode</a:t>
            </a:r>
            <a:endParaRPr lang="is-IS" altLang="ja-JP" sz="2800" dirty="0">
              <a:solidFill>
                <a:srgbClr val="222222"/>
              </a:solidFill>
              <a:latin typeface="Arial" panose="020B0604020202020204" pitchFamily="34" charset="0"/>
            </a:endParaRPr>
          </a:p>
          <a:p>
            <a:r>
              <a:rPr lang="is-IS" altLang="ja-JP" sz="2800" b="0" i="0" dirty="0">
                <a:solidFill>
                  <a:srgbClr val="222222"/>
                </a:solidFill>
                <a:effectLst/>
                <a:latin typeface="Arial" panose="020B0604020202020204" pitchFamily="34" charset="0"/>
              </a:rPr>
              <a:t>DB</a:t>
            </a:r>
          </a:p>
          <a:p>
            <a:pPr marL="0" indent="0" algn="l">
              <a:buNone/>
            </a:pPr>
            <a:r>
              <a:rPr lang="ja-JP" altLang="en-US" sz="2800" dirty="0">
                <a:solidFill>
                  <a:srgbClr val="222222"/>
                </a:solidFill>
                <a:latin typeface="Arial" panose="020B0604020202020204" pitchFamily="34" charset="0"/>
              </a:rPr>
              <a:t>　　</a:t>
            </a:r>
            <a:r>
              <a:rPr lang="is-IS" altLang="ja-JP" sz="2800" b="0" i="0" dirty="0">
                <a:solidFill>
                  <a:srgbClr val="222222"/>
                </a:solidFill>
                <a:effectLst/>
                <a:latin typeface="Arial" panose="020B0604020202020204" pitchFamily="34" charset="0"/>
              </a:rPr>
              <a:t>Postgresql</a:t>
            </a:r>
          </a:p>
          <a:p>
            <a:pPr algn="l"/>
            <a:r>
              <a:rPr lang="is-IS" altLang="ja-JP" sz="2800" b="0" i="0" dirty="0">
                <a:solidFill>
                  <a:srgbClr val="222222"/>
                </a:solidFill>
                <a:effectLst/>
                <a:latin typeface="Arial" panose="020B0604020202020204" pitchFamily="34" charset="0"/>
              </a:rPr>
              <a:t>GUI</a:t>
            </a:r>
          </a:p>
          <a:p>
            <a:pPr marL="0" indent="0" algn="l">
              <a:buNone/>
            </a:pPr>
            <a:r>
              <a:rPr lang="ja-JP" altLang="en-US" sz="2800" b="0" i="0" dirty="0">
                <a:solidFill>
                  <a:srgbClr val="222222"/>
                </a:solidFill>
                <a:effectLst/>
                <a:latin typeface="Arial" panose="020B0604020202020204" pitchFamily="34" charset="0"/>
              </a:rPr>
              <a:t>　　</a:t>
            </a:r>
            <a:r>
              <a:rPr lang="is-IS" altLang="ja-JP" sz="2800" b="0" i="0" dirty="0">
                <a:solidFill>
                  <a:srgbClr val="222222"/>
                </a:solidFill>
                <a:effectLst/>
                <a:latin typeface="Arial" panose="020B0604020202020204" pitchFamily="34" charset="0"/>
              </a:rPr>
              <a:t>Dbeaver</a:t>
            </a:r>
            <a:r>
              <a:rPr lang="ja-JP" altLang="en-US" sz="2800" dirty="0">
                <a:solidFill>
                  <a:srgbClr val="222222"/>
                </a:solidFill>
                <a:latin typeface="Arial" panose="020B0604020202020204" pitchFamily="34" charset="0"/>
              </a:rPr>
              <a:t>　もしくは　</a:t>
            </a:r>
            <a:r>
              <a:rPr lang="is-IS" altLang="ja-JP" sz="2800" b="0" i="0" dirty="0">
                <a:solidFill>
                  <a:srgbClr val="222222"/>
                </a:solidFill>
                <a:effectLst/>
                <a:latin typeface="Arial" panose="020B0604020202020204" pitchFamily="34" charset="0"/>
              </a:rPr>
              <a:t>a5m2</a:t>
            </a:r>
            <a:endParaRPr lang="is-IS" altLang="ja-JP" dirty="0">
              <a:solidFill>
                <a:srgbClr val="222222"/>
              </a:solidFill>
              <a:latin typeface="Arial" panose="020B0604020202020204" pitchFamily="34" charset="0"/>
            </a:endParaRPr>
          </a:p>
          <a:p>
            <a:r>
              <a:rPr lang="ja-JP" altLang="en-US" sz="2800" dirty="0"/>
              <a:t>単体試験</a:t>
            </a:r>
            <a:r>
              <a:rPr lang="en-US" altLang="ja-JP" sz="2800" dirty="0"/>
              <a:t>(</a:t>
            </a:r>
            <a:r>
              <a:rPr lang="ja-JP" altLang="en-US" sz="2800" dirty="0"/>
              <a:t>バックエンド</a:t>
            </a:r>
            <a:r>
              <a:rPr lang="en-US" altLang="ja-JP" sz="2800" dirty="0"/>
              <a:t>)</a:t>
            </a:r>
          </a:p>
          <a:p>
            <a:pPr marL="0" indent="0">
              <a:buNone/>
            </a:pPr>
            <a:r>
              <a:rPr lang="ja-JP" altLang="en-US" sz="2800" dirty="0"/>
              <a:t>　　</a:t>
            </a:r>
            <a:r>
              <a:rPr lang="is-IS" altLang="ja-JP" sz="2800" dirty="0"/>
              <a:t>JUnit5</a:t>
            </a:r>
          </a:p>
          <a:p>
            <a:r>
              <a:rPr lang="ja-JP" altLang="en-US" sz="2800" dirty="0"/>
              <a:t>テストツール</a:t>
            </a:r>
            <a:r>
              <a:rPr lang="en-US" altLang="ja-JP" sz="2800" dirty="0"/>
              <a:t>(</a:t>
            </a:r>
            <a:r>
              <a:rPr lang="is-IS" altLang="ja-JP" sz="2800" dirty="0"/>
              <a:t>web)</a:t>
            </a:r>
          </a:p>
          <a:p>
            <a:pPr marL="0" indent="0">
              <a:buNone/>
            </a:pPr>
            <a:r>
              <a:rPr lang="ja-JP" altLang="en-US" sz="2800" dirty="0"/>
              <a:t>　　</a:t>
            </a:r>
            <a:r>
              <a:rPr lang="is-IS" altLang="ja-JP" sz="2800" dirty="0"/>
              <a:t>Selenium </a:t>
            </a:r>
          </a:p>
          <a:p>
            <a:r>
              <a:rPr lang="ja-JP" altLang="en-US" sz="2800" dirty="0"/>
              <a:t>テストツール</a:t>
            </a:r>
            <a:r>
              <a:rPr lang="en-US" altLang="ja-JP" sz="2800" dirty="0"/>
              <a:t>(</a:t>
            </a:r>
            <a:r>
              <a:rPr lang="is-IS" altLang="ja-JP" sz="2800" dirty="0"/>
              <a:t>mobile)</a:t>
            </a:r>
          </a:p>
          <a:p>
            <a:pPr marL="0" indent="0">
              <a:buNone/>
            </a:pPr>
            <a:r>
              <a:rPr lang="ja-JP" altLang="en-US" sz="2800" dirty="0"/>
              <a:t>　　</a:t>
            </a:r>
            <a:r>
              <a:rPr lang="is-IS" altLang="ja-JP" sz="2800" dirty="0"/>
              <a:t>Autify for Mobile</a:t>
            </a:r>
            <a:r>
              <a:rPr lang="ja-JP" altLang="en-US" sz="2800" dirty="0"/>
              <a:t>　もしくは　</a:t>
            </a:r>
            <a:r>
              <a:rPr lang="is-IS" altLang="ja-JP" sz="2800" dirty="0"/>
              <a:t>Magic Pod</a:t>
            </a:r>
          </a:p>
          <a:p>
            <a:pPr algn="l"/>
            <a:r>
              <a:rPr lang="ja-JP" altLang="en-US" sz="2800" b="0" i="0" dirty="0">
                <a:solidFill>
                  <a:srgbClr val="222222"/>
                </a:solidFill>
                <a:effectLst/>
                <a:latin typeface="Arial" panose="020B0604020202020204" pitchFamily="34" charset="0"/>
              </a:rPr>
              <a:t>結合試験</a:t>
            </a:r>
          </a:p>
          <a:p>
            <a:pPr marL="0" indent="0" algn="l">
              <a:buNone/>
            </a:pPr>
            <a:r>
              <a:rPr lang="ja-JP" altLang="en-US" sz="2800" b="0" i="0" dirty="0">
                <a:solidFill>
                  <a:srgbClr val="222222"/>
                </a:solidFill>
                <a:effectLst/>
                <a:latin typeface="Arial" panose="020B0604020202020204" pitchFamily="34" charset="0"/>
              </a:rPr>
              <a:t>　　</a:t>
            </a:r>
            <a:r>
              <a:rPr lang="is-IS" altLang="ja-JP" sz="2800" b="0" i="0" dirty="0">
                <a:solidFill>
                  <a:srgbClr val="222222"/>
                </a:solidFill>
                <a:effectLst/>
                <a:latin typeface="Arial" panose="020B0604020202020204" pitchFamily="34" charset="0"/>
              </a:rPr>
              <a:t>WinSCP</a:t>
            </a:r>
          </a:p>
          <a:p>
            <a:pPr marL="0" indent="0" algn="l">
              <a:buNone/>
            </a:pPr>
            <a:r>
              <a:rPr lang="ja-JP" altLang="en-US" sz="2800" b="0" i="0" dirty="0">
                <a:solidFill>
                  <a:srgbClr val="222222"/>
                </a:solidFill>
                <a:effectLst/>
                <a:latin typeface="Arial" panose="020B0604020202020204" pitchFamily="34" charset="0"/>
              </a:rPr>
              <a:t>　　</a:t>
            </a:r>
            <a:r>
              <a:rPr lang="is-IS" altLang="ja-JP" sz="2800" b="0" i="0" dirty="0">
                <a:solidFill>
                  <a:srgbClr val="222222"/>
                </a:solidFill>
                <a:effectLst/>
                <a:latin typeface="Arial" panose="020B0604020202020204" pitchFamily="34" charset="0"/>
              </a:rPr>
              <a:t>TeraTerm</a:t>
            </a:r>
          </a:p>
          <a:p>
            <a:pPr marL="0" indent="0" algn="l">
              <a:buNone/>
            </a:pPr>
            <a:r>
              <a:rPr lang="ja-JP" altLang="en-US" sz="2800" b="0" i="0" dirty="0">
                <a:solidFill>
                  <a:srgbClr val="222222"/>
                </a:solidFill>
                <a:effectLst/>
                <a:latin typeface="Arial" panose="020B0604020202020204" pitchFamily="34" charset="0"/>
              </a:rPr>
              <a:t>　　</a:t>
            </a:r>
            <a:r>
              <a:rPr lang="is-IS" altLang="ja-JP" sz="2800" b="0" i="0" dirty="0">
                <a:solidFill>
                  <a:srgbClr val="222222"/>
                </a:solidFill>
                <a:effectLst/>
                <a:latin typeface="Arial" panose="020B0604020202020204" pitchFamily="34" charset="0"/>
              </a:rPr>
              <a:t>linux(shell)</a:t>
            </a:r>
          </a:p>
          <a:p>
            <a:pPr algn="l"/>
            <a:r>
              <a:rPr lang="ja-JP" altLang="en-US" sz="2800" b="0" i="0" dirty="0">
                <a:solidFill>
                  <a:srgbClr val="222222"/>
                </a:solidFill>
                <a:effectLst/>
                <a:latin typeface="Arial" panose="020B0604020202020204" pitchFamily="34" charset="0"/>
              </a:rPr>
              <a:t>性能試験</a:t>
            </a:r>
          </a:p>
          <a:p>
            <a:pPr marL="0" indent="0" algn="l">
              <a:buNone/>
            </a:pPr>
            <a:r>
              <a:rPr lang="ja-JP" altLang="en-US" sz="2800" b="0" i="0" dirty="0">
                <a:solidFill>
                  <a:srgbClr val="222222"/>
                </a:solidFill>
                <a:effectLst/>
                <a:latin typeface="Arial" panose="020B0604020202020204" pitchFamily="34" charset="0"/>
              </a:rPr>
              <a:t>　　</a:t>
            </a:r>
            <a:r>
              <a:rPr lang="is-IS" altLang="ja-JP" sz="2800" b="0" i="0" dirty="0">
                <a:solidFill>
                  <a:srgbClr val="222222"/>
                </a:solidFill>
                <a:effectLst/>
                <a:latin typeface="Arial" panose="020B0604020202020204" pitchFamily="34" charset="0"/>
              </a:rPr>
              <a:t>Jmeter</a:t>
            </a:r>
          </a:p>
        </p:txBody>
      </p:sp>
      <p:sp>
        <p:nvSpPr>
          <p:cNvPr id="4" name="コンテンツ プレースホルダー 2">
            <a:extLst>
              <a:ext uri="{FF2B5EF4-FFF2-40B4-BE49-F238E27FC236}">
                <a16:creationId xmlns:a16="http://schemas.microsoft.com/office/drawing/2014/main" id="{4AD6A898-0B43-468B-A14C-D6C93A7A49AF}"/>
              </a:ext>
            </a:extLst>
          </p:cNvPr>
          <p:cNvSpPr txBox="1">
            <a:spLocks/>
          </p:cNvSpPr>
          <p:nvPr/>
        </p:nvSpPr>
        <p:spPr>
          <a:xfrm>
            <a:off x="3339164" y="1690688"/>
            <a:ext cx="2022108" cy="4351338"/>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222222"/>
                </a:solidFill>
                <a:latin typeface="Arial" panose="020B0604020202020204" pitchFamily="34" charset="0"/>
              </a:rPr>
              <a:t>コーディング規約</a:t>
            </a:r>
            <a:r>
              <a:rPr lang="en-US" altLang="ja-JP" dirty="0">
                <a:solidFill>
                  <a:srgbClr val="222222"/>
                </a:solidFill>
                <a:latin typeface="Arial" panose="020B0604020202020204" pitchFamily="34" charset="0"/>
              </a:rPr>
              <a:t>(</a:t>
            </a:r>
            <a:r>
              <a:rPr lang="is-IS" altLang="ja-JP" dirty="0">
                <a:solidFill>
                  <a:srgbClr val="222222"/>
                </a:solidFill>
                <a:latin typeface="Arial" panose="020B0604020202020204" pitchFamily="34" charset="0"/>
              </a:rPr>
              <a:t>CheckStyle)</a:t>
            </a:r>
          </a:p>
          <a:p>
            <a:pPr marL="0" indent="0">
              <a:buFont typeface="Arial" panose="020B0604020202020204" pitchFamily="34" charset="0"/>
              <a:buNone/>
            </a:pPr>
            <a:r>
              <a:rPr lang="ja-JP" altLang="en-US" dirty="0">
                <a:solidFill>
                  <a:srgbClr val="222222"/>
                </a:solidFill>
                <a:latin typeface="Arial" panose="020B0604020202020204" pitchFamily="34" charset="0"/>
              </a:rPr>
              <a:t>　　</a:t>
            </a:r>
            <a:r>
              <a:rPr lang="is-IS" altLang="ja-JP" dirty="0">
                <a:solidFill>
                  <a:srgbClr val="222222"/>
                </a:solidFill>
                <a:latin typeface="Arial" panose="020B0604020202020204" pitchFamily="34" charset="0"/>
              </a:rPr>
              <a:t>Google Style Guide</a:t>
            </a:r>
          </a:p>
          <a:p>
            <a:pPr algn="l"/>
            <a:r>
              <a:rPr lang="ja-JP" altLang="en-US" sz="2800" b="0" i="0" dirty="0">
                <a:solidFill>
                  <a:srgbClr val="222222"/>
                </a:solidFill>
                <a:effectLst/>
                <a:latin typeface="Arial" panose="020B0604020202020204" pitchFamily="34" charset="0"/>
              </a:rPr>
              <a:t>基盤サービス</a:t>
            </a:r>
          </a:p>
          <a:p>
            <a:pPr marL="0" indent="0" algn="l">
              <a:buNone/>
            </a:pPr>
            <a:r>
              <a:rPr lang="ja-JP" altLang="en-US" sz="2800" b="0" i="0" dirty="0">
                <a:solidFill>
                  <a:srgbClr val="222222"/>
                </a:solidFill>
                <a:effectLst/>
                <a:latin typeface="Arial" panose="020B0604020202020204" pitchFamily="34" charset="0"/>
              </a:rPr>
              <a:t>　　</a:t>
            </a:r>
            <a:r>
              <a:rPr lang="is-IS" altLang="ja-JP" sz="2800" b="0" i="0" dirty="0">
                <a:solidFill>
                  <a:srgbClr val="222222"/>
                </a:solidFill>
                <a:effectLst/>
                <a:latin typeface="Arial" panose="020B0604020202020204" pitchFamily="34" charset="0"/>
              </a:rPr>
              <a:t>AWS</a:t>
            </a:r>
          </a:p>
          <a:p>
            <a:pPr algn="l"/>
            <a:r>
              <a:rPr lang="ja-JP" altLang="en-US" sz="2800" b="0" i="0" dirty="0">
                <a:solidFill>
                  <a:srgbClr val="222222"/>
                </a:solidFill>
                <a:effectLst/>
                <a:latin typeface="Arial" panose="020B0604020202020204" pitchFamily="34" charset="0"/>
              </a:rPr>
              <a:t>プラットフォーム</a:t>
            </a:r>
          </a:p>
          <a:p>
            <a:pPr marL="0" indent="0" algn="l">
              <a:buNone/>
            </a:pPr>
            <a:r>
              <a:rPr lang="ja-JP" altLang="en-US" sz="2800" b="0" i="0" dirty="0">
                <a:solidFill>
                  <a:srgbClr val="222222"/>
                </a:solidFill>
                <a:effectLst/>
                <a:latin typeface="Arial" panose="020B0604020202020204" pitchFamily="34" charset="0"/>
              </a:rPr>
              <a:t>　　</a:t>
            </a:r>
            <a:r>
              <a:rPr lang="en-US" altLang="ja-JP" sz="2800" b="0" i="0" dirty="0">
                <a:solidFill>
                  <a:srgbClr val="222222"/>
                </a:solidFill>
                <a:effectLst/>
                <a:latin typeface="Arial" panose="020B0604020202020204" pitchFamily="34" charset="0"/>
              </a:rPr>
              <a:t>Docker(Compose)</a:t>
            </a:r>
          </a:p>
          <a:p>
            <a:pPr algn="l"/>
            <a:r>
              <a:rPr lang="ja-JP" altLang="en-US" sz="2800" b="0" i="0" dirty="0">
                <a:solidFill>
                  <a:srgbClr val="222222"/>
                </a:solidFill>
                <a:effectLst/>
                <a:latin typeface="Arial" panose="020B0604020202020204" pitchFamily="34" charset="0"/>
              </a:rPr>
              <a:t>デプロイコンテナ</a:t>
            </a:r>
          </a:p>
          <a:p>
            <a:pPr marL="0" indent="0" algn="l">
              <a:buNone/>
            </a:pPr>
            <a:r>
              <a:rPr lang="ja-JP" altLang="en-US" sz="2800" b="0" i="0" dirty="0">
                <a:solidFill>
                  <a:srgbClr val="222222"/>
                </a:solidFill>
                <a:effectLst/>
                <a:latin typeface="Arial" panose="020B0604020202020204" pitchFamily="34" charset="0"/>
              </a:rPr>
              <a:t>　　</a:t>
            </a:r>
            <a:r>
              <a:rPr lang="en-US" altLang="ja-JP" sz="2800" b="0" i="0" dirty="0">
                <a:solidFill>
                  <a:srgbClr val="222222"/>
                </a:solidFill>
                <a:effectLst/>
                <a:latin typeface="Arial" panose="020B0604020202020204" pitchFamily="34" charset="0"/>
              </a:rPr>
              <a:t>(</a:t>
            </a:r>
            <a:r>
              <a:rPr lang="ja-JP" altLang="en-US" sz="2800" b="0" i="0" dirty="0">
                <a:solidFill>
                  <a:srgbClr val="222222"/>
                </a:solidFill>
                <a:effectLst/>
                <a:latin typeface="Arial" panose="020B0604020202020204" pitchFamily="34" charset="0"/>
              </a:rPr>
              <a:t>フロントエンド</a:t>
            </a:r>
            <a:r>
              <a:rPr lang="en-US" altLang="ja-JP" sz="2800" b="0" i="0" dirty="0">
                <a:solidFill>
                  <a:srgbClr val="222222"/>
                </a:solidFill>
                <a:effectLst/>
                <a:latin typeface="Arial" panose="020B0604020202020204" pitchFamily="34" charset="0"/>
              </a:rPr>
              <a:t>)Nginx</a:t>
            </a:r>
          </a:p>
          <a:p>
            <a:pPr marL="0" indent="0" algn="l">
              <a:buNone/>
            </a:pPr>
            <a:r>
              <a:rPr lang="ja-JP" altLang="en-US" sz="2800" b="0" i="0" dirty="0">
                <a:solidFill>
                  <a:srgbClr val="222222"/>
                </a:solidFill>
                <a:effectLst/>
                <a:latin typeface="Arial" panose="020B0604020202020204" pitchFamily="34" charset="0"/>
              </a:rPr>
              <a:t>　　</a:t>
            </a:r>
            <a:r>
              <a:rPr lang="en-US" altLang="ja-JP" sz="2800" b="0" i="0" dirty="0">
                <a:solidFill>
                  <a:srgbClr val="222222"/>
                </a:solidFill>
                <a:effectLst/>
                <a:latin typeface="Arial" panose="020B0604020202020204" pitchFamily="34" charset="0"/>
              </a:rPr>
              <a:t>(</a:t>
            </a:r>
            <a:r>
              <a:rPr lang="ja-JP" altLang="en-US" sz="2800" b="0" i="0" dirty="0">
                <a:solidFill>
                  <a:srgbClr val="222222"/>
                </a:solidFill>
                <a:effectLst/>
                <a:latin typeface="Arial" panose="020B0604020202020204" pitchFamily="34" charset="0"/>
              </a:rPr>
              <a:t>バックエンド</a:t>
            </a:r>
            <a:r>
              <a:rPr lang="en-US" altLang="ja-JP" sz="2800" b="0" i="0" dirty="0">
                <a:solidFill>
                  <a:srgbClr val="222222"/>
                </a:solidFill>
                <a:effectLst/>
                <a:latin typeface="Arial" panose="020B0604020202020204" pitchFamily="34" charset="0"/>
              </a:rPr>
              <a:t>)Tomcat</a:t>
            </a:r>
          </a:p>
          <a:p>
            <a:pPr algn="l"/>
            <a:r>
              <a:rPr lang="is-IS" altLang="ja-JP" sz="2800" b="0" i="0" dirty="0">
                <a:solidFill>
                  <a:srgbClr val="222222"/>
                </a:solidFill>
                <a:effectLst/>
                <a:latin typeface="Arial" panose="020B0604020202020204" pitchFamily="34" charset="0"/>
              </a:rPr>
              <a:t>Firewall</a:t>
            </a:r>
          </a:p>
          <a:p>
            <a:pPr marL="0" indent="0" algn="l">
              <a:buNone/>
            </a:pPr>
            <a:r>
              <a:rPr lang="ja-JP" altLang="en-US" sz="2800" b="0" i="0" dirty="0">
                <a:solidFill>
                  <a:srgbClr val="222222"/>
                </a:solidFill>
                <a:effectLst/>
                <a:latin typeface="Arial" panose="020B0604020202020204" pitchFamily="34" charset="0"/>
              </a:rPr>
              <a:t>　　</a:t>
            </a:r>
            <a:r>
              <a:rPr lang="is-IS" altLang="ja-JP" sz="2800" b="0" i="0" dirty="0">
                <a:solidFill>
                  <a:srgbClr val="222222"/>
                </a:solidFill>
                <a:effectLst/>
                <a:latin typeface="Arial" panose="020B0604020202020204" pitchFamily="34" charset="0"/>
              </a:rPr>
              <a:t>AWS Network Firewall</a:t>
            </a:r>
          </a:p>
          <a:p>
            <a:r>
              <a:rPr lang="ja-JP" altLang="en-US" sz="2800" dirty="0"/>
              <a:t>完全修飾ドメイン名 </a:t>
            </a:r>
            <a:r>
              <a:rPr lang="en-US" altLang="ja-JP" sz="2800" dirty="0"/>
              <a:t>(</a:t>
            </a:r>
            <a:r>
              <a:rPr lang="is-IS" altLang="ja-JP" sz="2800" dirty="0"/>
              <a:t>FQDN) </a:t>
            </a:r>
          </a:p>
          <a:p>
            <a:pPr marL="0" indent="0">
              <a:buNone/>
            </a:pPr>
            <a:r>
              <a:rPr lang="ja-JP" altLang="en-US" sz="2800" dirty="0"/>
              <a:t>　　</a:t>
            </a:r>
            <a:r>
              <a:rPr lang="is-IS" altLang="ja-JP" sz="2800" dirty="0"/>
              <a:t>AWS Certificate Manager</a:t>
            </a:r>
          </a:p>
          <a:p>
            <a:r>
              <a:rPr lang="ja-JP" altLang="en-US" sz="2800" dirty="0"/>
              <a:t>ロードバランサー</a:t>
            </a:r>
          </a:p>
          <a:p>
            <a:pPr marL="0" indent="0">
              <a:buNone/>
            </a:pPr>
            <a:r>
              <a:rPr lang="ja-JP" altLang="en-US" sz="2800" dirty="0"/>
              <a:t>　　</a:t>
            </a:r>
            <a:r>
              <a:rPr lang="is-IS" altLang="ja-JP" sz="2800" dirty="0"/>
              <a:t>Elastic Load Balancing</a:t>
            </a:r>
          </a:p>
          <a:p>
            <a:pPr algn="l"/>
            <a:r>
              <a:rPr lang="ja-JP" altLang="en-US" sz="2800" b="0" i="0" dirty="0">
                <a:solidFill>
                  <a:srgbClr val="222222"/>
                </a:solidFill>
                <a:effectLst/>
                <a:latin typeface="Arial" panose="020B0604020202020204" pitchFamily="34" charset="0"/>
              </a:rPr>
              <a:t>ネットワーク管理</a:t>
            </a:r>
          </a:p>
          <a:p>
            <a:pPr marL="0" indent="0" algn="l">
              <a:buNone/>
            </a:pPr>
            <a:r>
              <a:rPr lang="ja-JP" altLang="en-US" sz="2800" b="0" i="0" dirty="0">
                <a:solidFill>
                  <a:srgbClr val="222222"/>
                </a:solidFill>
                <a:effectLst/>
                <a:latin typeface="Arial" panose="020B0604020202020204" pitchFamily="34" charset="0"/>
              </a:rPr>
              <a:t>　　</a:t>
            </a:r>
            <a:r>
              <a:rPr lang="is-IS" altLang="ja-JP" sz="2800" b="0" i="0" dirty="0">
                <a:solidFill>
                  <a:srgbClr val="222222"/>
                </a:solidFill>
                <a:effectLst/>
                <a:latin typeface="Arial" panose="020B0604020202020204" pitchFamily="34" charset="0"/>
              </a:rPr>
              <a:t>zabbix</a:t>
            </a:r>
          </a:p>
          <a:p>
            <a:pPr algn="l"/>
            <a:r>
              <a:rPr lang="is-IS" altLang="ja-JP" sz="2800" b="0" i="0" dirty="0">
                <a:solidFill>
                  <a:srgbClr val="222222"/>
                </a:solidFill>
                <a:effectLst/>
                <a:latin typeface="Arial" panose="020B0604020202020204" pitchFamily="34" charset="0"/>
              </a:rPr>
              <a:t>CI/CD</a:t>
            </a:r>
          </a:p>
          <a:p>
            <a:pPr marL="0" indent="0" algn="l">
              <a:buNone/>
            </a:pPr>
            <a:r>
              <a:rPr lang="ja-JP" altLang="en-US" sz="2800" dirty="0">
                <a:solidFill>
                  <a:srgbClr val="222222"/>
                </a:solidFill>
                <a:latin typeface="Arial" panose="020B0604020202020204" pitchFamily="34" charset="0"/>
              </a:rPr>
              <a:t>　　</a:t>
            </a:r>
            <a:r>
              <a:rPr lang="is-IS" altLang="ja-JP" sz="2800" b="0" i="0" dirty="0">
                <a:solidFill>
                  <a:srgbClr val="222222"/>
                </a:solidFill>
                <a:effectLst/>
                <a:latin typeface="Arial" panose="020B0604020202020204" pitchFamily="34" charset="0"/>
              </a:rPr>
              <a:t>AWS CodePipeline</a:t>
            </a:r>
          </a:p>
          <a:p>
            <a:pPr marL="0" indent="0" algn="l">
              <a:buNone/>
            </a:pPr>
            <a:r>
              <a:rPr lang="ja-JP" altLang="en-US" sz="2800" b="0" i="0" dirty="0">
                <a:solidFill>
                  <a:srgbClr val="222222"/>
                </a:solidFill>
                <a:effectLst/>
                <a:latin typeface="Arial" panose="020B0604020202020204" pitchFamily="34" charset="0"/>
              </a:rPr>
              <a:t>　　</a:t>
            </a:r>
            <a:r>
              <a:rPr lang="is-IS" altLang="ja-JP" sz="2800" b="0" i="0" dirty="0">
                <a:solidFill>
                  <a:srgbClr val="222222"/>
                </a:solidFill>
                <a:effectLst/>
                <a:latin typeface="Arial" panose="020B0604020202020204" pitchFamily="34" charset="0"/>
              </a:rPr>
              <a:t>AWS CodeCommit</a:t>
            </a:r>
          </a:p>
          <a:p>
            <a:pPr marL="0" indent="0" algn="l">
              <a:buNone/>
            </a:pPr>
            <a:r>
              <a:rPr lang="ja-JP" altLang="en-US" sz="2800" b="0" i="0" dirty="0">
                <a:solidFill>
                  <a:srgbClr val="222222"/>
                </a:solidFill>
                <a:effectLst/>
                <a:latin typeface="Arial" panose="020B0604020202020204" pitchFamily="34" charset="0"/>
              </a:rPr>
              <a:t>　　</a:t>
            </a:r>
            <a:r>
              <a:rPr lang="is-IS" altLang="ja-JP" sz="2800" b="0" i="0" dirty="0">
                <a:solidFill>
                  <a:srgbClr val="222222"/>
                </a:solidFill>
                <a:effectLst/>
                <a:latin typeface="Arial" panose="020B0604020202020204" pitchFamily="34" charset="0"/>
              </a:rPr>
              <a:t>AWS CodeBuild</a:t>
            </a:r>
          </a:p>
          <a:p>
            <a:pPr marL="0" indent="0" algn="l">
              <a:buNone/>
            </a:pPr>
            <a:r>
              <a:rPr lang="ja-JP" altLang="en-US" sz="2800" b="0" i="0" dirty="0">
                <a:solidFill>
                  <a:srgbClr val="222222"/>
                </a:solidFill>
                <a:effectLst/>
                <a:latin typeface="Arial" panose="020B0604020202020204" pitchFamily="34" charset="0"/>
              </a:rPr>
              <a:t>　　</a:t>
            </a:r>
            <a:r>
              <a:rPr lang="is-IS" altLang="ja-JP" sz="2800" b="0" i="0" dirty="0">
                <a:solidFill>
                  <a:srgbClr val="222222"/>
                </a:solidFill>
                <a:effectLst/>
                <a:latin typeface="Arial" panose="020B0604020202020204" pitchFamily="34" charset="0"/>
              </a:rPr>
              <a:t>AWS CodeDeploy</a:t>
            </a:r>
          </a:p>
          <a:p>
            <a:pPr algn="l"/>
            <a:r>
              <a:rPr lang="ja-JP" altLang="en-US" sz="2800" b="0" i="0" dirty="0">
                <a:solidFill>
                  <a:srgbClr val="222222"/>
                </a:solidFill>
                <a:effectLst/>
                <a:latin typeface="Arial" panose="020B0604020202020204" pitchFamily="34" charset="0"/>
              </a:rPr>
              <a:t>脆弱性診断</a:t>
            </a:r>
          </a:p>
          <a:p>
            <a:pPr marL="0" indent="0" algn="l">
              <a:buNone/>
            </a:pPr>
            <a:r>
              <a:rPr lang="ja-JP" altLang="en-US" sz="2800" b="0" i="0" dirty="0">
                <a:solidFill>
                  <a:srgbClr val="222222"/>
                </a:solidFill>
                <a:effectLst/>
                <a:latin typeface="Arial" panose="020B0604020202020204" pitchFamily="34" charset="0"/>
              </a:rPr>
              <a:t>　　</a:t>
            </a:r>
            <a:r>
              <a:rPr lang="is-IS" altLang="ja-JP" sz="2800" b="0" i="0" dirty="0">
                <a:solidFill>
                  <a:srgbClr val="222222"/>
                </a:solidFill>
                <a:effectLst/>
                <a:latin typeface="Arial" panose="020B0604020202020204" pitchFamily="34" charset="0"/>
              </a:rPr>
              <a:t>Yamory</a:t>
            </a:r>
          </a:p>
          <a:p>
            <a:pPr marL="0" indent="0" algn="l">
              <a:buNone/>
            </a:pPr>
            <a:r>
              <a:rPr lang="en-US" altLang="ja-JP" sz="2800" b="0" i="0" dirty="0">
                <a:solidFill>
                  <a:srgbClr val="222222"/>
                </a:solidFill>
                <a:effectLst/>
                <a:latin typeface="Arial" panose="020B0604020202020204" pitchFamily="34" charset="0"/>
              </a:rPr>
              <a:t> </a:t>
            </a:r>
          </a:p>
          <a:p>
            <a:pPr marL="0" indent="0">
              <a:buFont typeface="Arial" panose="020B0604020202020204" pitchFamily="34" charset="0"/>
              <a:buNone/>
            </a:pPr>
            <a:endParaRPr lang="is-IS" altLang="ja-JP" dirty="0">
              <a:solidFill>
                <a:srgbClr val="222222"/>
              </a:solidFill>
              <a:latin typeface="Arial" panose="020B0604020202020204" pitchFamily="34" charset="0"/>
            </a:endParaRPr>
          </a:p>
          <a:p>
            <a:pPr marL="0" indent="0">
              <a:buFont typeface="Arial" panose="020B0604020202020204" pitchFamily="34" charset="0"/>
              <a:buNone/>
            </a:pPr>
            <a:endParaRPr lang="is-IS" altLang="ja-JP" dirty="0">
              <a:solidFill>
                <a:srgbClr val="222222"/>
              </a:solidFill>
              <a:latin typeface="Arial" panose="020B0604020202020204" pitchFamily="34" charset="0"/>
            </a:endParaRPr>
          </a:p>
        </p:txBody>
      </p:sp>
      <p:sp>
        <p:nvSpPr>
          <p:cNvPr id="5" name="コンテンツ プレースホルダー 2">
            <a:extLst>
              <a:ext uri="{FF2B5EF4-FFF2-40B4-BE49-F238E27FC236}">
                <a16:creationId xmlns:a16="http://schemas.microsoft.com/office/drawing/2014/main" id="{7FE20930-AC75-4013-8C01-479E565EE959}"/>
              </a:ext>
            </a:extLst>
          </p:cNvPr>
          <p:cNvSpPr txBox="1">
            <a:spLocks/>
          </p:cNvSpPr>
          <p:nvPr/>
        </p:nvSpPr>
        <p:spPr>
          <a:xfrm>
            <a:off x="5522494" y="1685725"/>
            <a:ext cx="202210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l"/>
            <a:r>
              <a:rPr lang="ja-JP" altLang="en-US" sz="700" b="0" i="0" dirty="0">
                <a:solidFill>
                  <a:srgbClr val="222222"/>
                </a:solidFill>
                <a:effectLst/>
                <a:latin typeface="Arial" panose="020B0604020202020204" pitchFamily="34" charset="0"/>
              </a:rPr>
              <a:t>連絡ツール</a:t>
            </a:r>
          </a:p>
          <a:p>
            <a:pPr marL="0" indent="0" algn="l">
              <a:buNone/>
            </a:pPr>
            <a:r>
              <a:rPr lang="ja-JP" altLang="en-US" sz="700" b="0" i="0" dirty="0">
                <a:solidFill>
                  <a:srgbClr val="222222"/>
                </a:solidFill>
                <a:effectLst/>
                <a:latin typeface="Arial" panose="020B0604020202020204" pitchFamily="34" charset="0"/>
              </a:rPr>
              <a:t>　　</a:t>
            </a:r>
            <a:r>
              <a:rPr lang="is-IS" altLang="ja-JP" sz="700" b="0" i="0" dirty="0">
                <a:solidFill>
                  <a:srgbClr val="222222"/>
                </a:solidFill>
                <a:effectLst/>
                <a:latin typeface="Arial" panose="020B0604020202020204" pitchFamily="34" charset="0"/>
              </a:rPr>
              <a:t>Slack </a:t>
            </a:r>
          </a:p>
          <a:p>
            <a:pPr marL="0" indent="0" algn="l">
              <a:buNone/>
            </a:pPr>
            <a:r>
              <a:rPr lang="ja-JP" altLang="en-US" sz="700" b="0" i="0" dirty="0">
                <a:solidFill>
                  <a:srgbClr val="222222"/>
                </a:solidFill>
                <a:effectLst/>
                <a:latin typeface="Arial" panose="020B0604020202020204" pitchFamily="34" charset="0"/>
              </a:rPr>
              <a:t>　　</a:t>
            </a:r>
            <a:r>
              <a:rPr lang="is-IS" altLang="ja-JP" sz="700" b="0" i="0" dirty="0">
                <a:solidFill>
                  <a:srgbClr val="222222"/>
                </a:solidFill>
                <a:effectLst/>
                <a:latin typeface="Arial" panose="020B0604020202020204" pitchFamily="34" charset="0"/>
              </a:rPr>
              <a:t>Zoom</a:t>
            </a:r>
          </a:p>
          <a:p>
            <a:pPr algn="l"/>
            <a:r>
              <a:rPr lang="ja-JP" altLang="en-US" sz="700" b="0" i="0" dirty="0">
                <a:solidFill>
                  <a:srgbClr val="222222"/>
                </a:solidFill>
                <a:effectLst/>
                <a:latin typeface="Arial" panose="020B0604020202020204" pitchFamily="34" charset="0"/>
              </a:rPr>
              <a:t>ドキュメント</a:t>
            </a:r>
          </a:p>
          <a:p>
            <a:pPr marL="0" indent="0" algn="l">
              <a:buNone/>
            </a:pPr>
            <a:r>
              <a:rPr lang="ja-JP" altLang="en-US" sz="700" b="0" i="0" dirty="0">
                <a:solidFill>
                  <a:srgbClr val="222222"/>
                </a:solidFill>
                <a:effectLst/>
                <a:latin typeface="Arial" panose="020B0604020202020204" pitchFamily="34" charset="0"/>
              </a:rPr>
              <a:t>　　スプレッドシート</a:t>
            </a:r>
            <a:r>
              <a:rPr lang="en-US" altLang="ja-JP" sz="700" b="0" i="0" dirty="0">
                <a:solidFill>
                  <a:srgbClr val="222222"/>
                </a:solidFill>
                <a:effectLst/>
                <a:latin typeface="Arial" panose="020B0604020202020204" pitchFamily="34" charset="0"/>
              </a:rPr>
              <a:t>(GAS)</a:t>
            </a:r>
          </a:p>
          <a:p>
            <a:pPr marL="0" indent="0" algn="l">
              <a:buNone/>
            </a:pPr>
            <a:r>
              <a:rPr lang="ja-JP" altLang="en-US" sz="700" b="0" i="0" dirty="0">
                <a:solidFill>
                  <a:srgbClr val="222222"/>
                </a:solidFill>
                <a:effectLst/>
                <a:latin typeface="Arial" panose="020B0604020202020204" pitchFamily="34" charset="0"/>
              </a:rPr>
              <a:t>　　スライド</a:t>
            </a:r>
          </a:p>
          <a:p>
            <a:pPr marL="0" indent="0" algn="l">
              <a:buNone/>
            </a:pPr>
            <a:r>
              <a:rPr lang="ja-JP" altLang="en-US" sz="700" b="0" i="0" dirty="0">
                <a:solidFill>
                  <a:srgbClr val="222222"/>
                </a:solidFill>
                <a:effectLst/>
                <a:latin typeface="Arial" panose="020B0604020202020204" pitchFamily="34" charset="0"/>
              </a:rPr>
              <a:t>　　</a:t>
            </a:r>
            <a:r>
              <a:rPr lang="en-US" altLang="ja-JP" sz="700" b="0" i="0" dirty="0">
                <a:solidFill>
                  <a:srgbClr val="222222"/>
                </a:solidFill>
                <a:effectLst/>
                <a:latin typeface="Arial" panose="020B0604020202020204" pitchFamily="34" charset="0"/>
              </a:rPr>
              <a:t>Excel(VBA)</a:t>
            </a:r>
          </a:p>
          <a:p>
            <a:pPr marL="0" indent="0" algn="l">
              <a:buNone/>
            </a:pPr>
            <a:r>
              <a:rPr lang="ja-JP" altLang="en-US" sz="700" b="0" i="0" dirty="0">
                <a:solidFill>
                  <a:srgbClr val="222222"/>
                </a:solidFill>
                <a:effectLst/>
                <a:latin typeface="Arial" panose="020B0604020202020204" pitchFamily="34" charset="0"/>
              </a:rPr>
              <a:t>　　</a:t>
            </a:r>
            <a:r>
              <a:rPr lang="en-US" altLang="ja-JP" sz="700" b="0" i="0" dirty="0">
                <a:solidFill>
                  <a:srgbClr val="222222"/>
                </a:solidFill>
                <a:effectLst/>
                <a:latin typeface="Arial" panose="020B0604020202020204" pitchFamily="34" charset="0"/>
              </a:rPr>
              <a:t>PowerPoint</a:t>
            </a:r>
          </a:p>
          <a:p>
            <a:pPr algn="l"/>
            <a:r>
              <a:rPr lang="ja-JP" altLang="en-US" sz="700" b="0" i="0" dirty="0">
                <a:solidFill>
                  <a:srgbClr val="222222"/>
                </a:solidFill>
                <a:effectLst/>
                <a:latin typeface="Arial" panose="020B0604020202020204" pitchFamily="34" charset="0"/>
              </a:rPr>
              <a:t>進捗管理</a:t>
            </a:r>
          </a:p>
          <a:p>
            <a:pPr marL="0" indent="0" algn="l">
              <a:buNone/>
            </a:pPr>
            <a:r>
              <a:rPr lang="ja-JP" altLang="en-US" sz="700" b="0" i="0" dirty="0">
                <a:solidFill>
                  <a:srgbClr val="222222"/>
                </a:solidFill>
                <a:effectLst/>
                <a:latin typeface="Arial" panose="020B0604020202020204" pitchFamily="34" charset="0"/>
              </a:rPr>
              <a:t>　　</a:t>
            </a:r>
            <a:r>
              <a:rPr lang="en-US" altLang="ja-JP" sz="700" b="0" i="0" dirty="0">
                <a:solidFill>
                  <a:srgbClr val="222222"/>
                </a:solidFill>
                <a:effectLst/>
                <a:latin typeface="Arial" panose="020B0604020202020204" pitchFamily="34" charset="0"/>
              </a:rPr>
              <a:t>Redmine</a:t>
            </a:r>
          </a:p>
          <a:p>
            <a:pPr algn="l"/>
            <a:r>
              <a:rPr lang="is-IS" altLang="ja-JP" sz="700" b="0" i="0" dirty="0">
                <a:solidFill>
                  <a:srgbClr val="222222"/>
                </a:solidFill>
                <a:effectLst/>
                <a:latin typeface="Arial" panose="020B0604020202020204" pitchFamily="34" charset="0"/>
              </a:rPr>
              <a:t>Version</a:t>
            </a:r>
            <a:r>
              <a:rPr lang="ja-JP" altLang="en-US" sz="700" b="0" i="0" dirty="0">
                <a:solidFill>
                  <a:srgbClr val="222222"/>
                </a:solidFill>
                <a:effectLst/>
                <a:latin typeface="Arial" panose="020B0604020202020204" pitchFamily="34" charset="0"/>
              </a:rPr>
              <a:t>管理</a:t>
            </a:r>
          </a:p>
          <a:p>
            <a:pPr marL="0" indent="0" algn="l">
              <a:buNone/>
            </a:pPr>
            <a:r>
              <a:rPr lang="ja-JP" altLang="en-US" sz="700" b="0" i="0" dirty="0">
                <a:solidFill>
                  <a:srgbClr val="222222"/>
                </a:solidFill>
                <a:effectLst/>
                <a:latin typeface="Arial" panose="020B0604020202020204" pitchFamily="34" charset="0"/>
              </a:rPr>
              <a:t>　　</a:t>
            </a:r>
            <a:r>
              <a:rPr lang="is-IS" altLang="ja-JP" sz="700" b="0" i="0" dirty="0">
                <a:solidFill>
                  <a:srgbClr val="222222"/>
                </a:solidFill>
                <a:effectLst/>
                <a:latin typeface="Arial" panose="020B0604020202020204" pitchFamily="34" charset="0"/>
              </a:rPr>
              <a:t>GitHub</a:t>
            </a:r>
            <a:endParaRPr lang="en-US" altLang="ja-JP" sz="700" b="0" i="0" dirty="0">
              <a:solidFill>
                <a:srgbClr val="222222"/>
              </a:solidFill>
              <a:effectLst/>
              <a:latin typeface="Arial" panose="020B0604020202020204" pitchFamily="34" charset="0"/>
            </a:endParaRPr>
          </a:p>
          <a:p>
            <a:pPr algn="l"/>
            <a:r>
              <a:rPr lang="ja-JP" altLang="en-US" sz="700" b="0" i="0" dirty="0">
                <a:solidFill>
                  <a:srgbClr val="222222"/>
                </a:solidFill>
                <a:effectLst/>
                <a:latin typeface="Arial" panose="020B0604020202020204" pitchFamily="34" charset="0"/>
              </a:rPr>
              <a:t>開発手法</a:t>
            </a:r>
          </a:p>
          <a:p>
            <a:pPr marL="0" indent="0" algn="l">
              <a:buNone/>
            </a:pPr>
            <a:r>
              <a:rPr lang="ja-JP" altLang="en-US" sz="700" b="0" i="0" dirty="0">
                <a:solidFill>
                  <a:srgbClr val="222222"/>
                </a:solidFill>
                <a:effectLst/>
                <a:latin typeface="Arial" panose="020B0604020202020204" pitchFamily="34" charset="0"/>
              </a:rPr>
              <a:t>　　アジャイル開発</a:t>
            </a:r>
            <a:endParaRPr lang="is-IS" altLang="ja-JP" sz="700"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33603216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9724A5-DA66-4FD7-84EC-FB18B7E9E9C3}"/>
              </a:ext>
            </a:extLst>
          </p:cNvPr>
          <p:cNvSpPr>
            <a:spLocks noGrp="1"/>
          </p:cNvSpPr>
          <p:nvPr>
            <p:ph type="title"/>
          </p:nvPr>
        </p:nvSpPr>
        <p:spPr/>
        <p:txBody>
          <a:bodyPr/>
          <a:lstStyle/>
          <a:p>
            <a:r>
              <a:rPr kumimoji="1" lang="ja-JP" altLang="en-US" dirty="0"/>
              <a:t>１４</a:t>
            </a:r>
            <a:r>
              <a:rPr kumimoji="1" lang="en-US" altLang="ja-JP" dirty="0"/>
              <a:t>.</a:t>
            </a:r>
            <a:r>
              <a:rPr kumimoji="1" lang="ja-JP" altLang="en-US" dirty="0"/>
              <a:t>参考</a:t>
            </a:r>
          </a:p>
        </p:txBody>
      </p:sp>
      <p:sp>
        <p:nvSpPr>
          <p:cNvPr id="3" name="コンテンツ プレースホルダー 2">
            <a:extLst>
              <a:ext uri="{FF2B5EF4-FFF2-40B4-BE49-F238E27FC236}">
                <a16:creationId xmlns:a16="http://schemas.microsoft.com/office/drawing/2014/main" id="{88C38DED-3BBF-4BFC-885F-B2C97F3C2EB2}"/>
              </a:ext>
            </a:extLst>
          </p:cNvPr>
          <p:cNvSpPr>
            <a:spLocks noGrp="1"/>
          </p:cNvSpPr>
          <p:nvPr>
            <p:ph idx="1"/>
          </p:nvPr>
        </p:nvSpPr>
        <p:spPr/>
        <p:txBody>
          <a:bodyPr>
            <a:normAutofit fontScale="70000" lnSpcReduction="20000"/>
          </a:bodyPr>
          <a:lstStyle/>
          <a:p>
            <a:pPr algn="l"/>
            <a:r>
              <a:rPr kumimoji="0" lang="ja-JP" altLang="ja-JP" sz="2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OCR</a:t>
            </a:r>
            <a:r>
              <a:rPr kumimoji="0" lang="ja-JP" altLang="en-US" sz="2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サービス</a:t>
            </a:r>
            <a:r>
              <a:rPr kumimoji="0" lang="en-US" altLang="ja-JP" sz="2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API</a:t>
            </a:r>
            <a:endParaRPr kumimoji="0" lang="ja-JP" altLang="ja-JP"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2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ja-JP" altLang="ja-JP" sz="2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Google Cloud Vision AI(従量課金)</a:t>
            </a:r>
            <a:endParaRPr kumimoji="0" lang="en-US" altLang="ja-JP" sz="28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2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ja-JP" altLang="ja-JP" sz="28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2"/>
              </a:rPr>
              <a:t>https://cloud.google.com/vision/pricing?hl=ja</a:t>
            </a:r>
            <a:endParaRPr kumimoji="0" lang="ja-JP" altLang="ja-JP"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2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ja-JP" altLang="ja-JP" sz="2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Azure Computer Vision API(日本語精度高)</a:t>
            </a:r>
            <a:endParaRPr kumimoji="0" lang="en-US" altLang="ja-JP" sz="28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2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en-US" altLang="ja-JP" sz="2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etc</a:t>
            </a:r>
            <a:endParaRPr kumimoji="0" lang="en-US" altLang="ja-JP" sz="28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algn="l"/>
            <a:r>
              <a:rPr kumimoji="0" lang="ja-JP" altLang="ja-JP" sz="2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決済</a:t>
            </a:r>
            <a:r>
              <a:rPr kumimoji="0" lang="ja-JP" altLang="en-US" sz="2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サービス</a:t>
            </a:r>
            <a:r>
              <a:rPr kumimoji="0" lang="en-US" altLang="ja-JP" sz="2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API</a:t>
            </a:r>
            <a:endParaRPr kumimoji="0" lang="ja-JP" altLang="ja-JP"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2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ja-JP" altLang="ja-JP" sz="2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SB Payment Service(要見積もり)</a:t>
            </a:r>
            <a:endParaRPr kumimoji="0" lang="ja-JP" altLang="ja-JP"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2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ja-JP" altLang="ja-JP" sz="2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→リンク型(構築不要)</a:t>
            </a:r>
            <a:endParaRPr kumimoji="0" lang="ja-JP" altLang="ja-JP"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2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ja-JP" altLang="ja-JP" sz="2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→API型(要画面構築)</a:t>
            </a:r>
            <a:endParaRPr kumimoji="0" lang="ja-JP" altLang="ja-JP"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2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ja-JP" altLang="ja-JP" sz="2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PayPal(要見積もり)</a:t>
            </a:r>
            <a:endParaRPr kumimoji="0" lang="ja-JP" altLang="ja-JP"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2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ja-JP" altLang="ja-JP" sz="2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→色々ある</a:t>
            </a:r>
            <a:endParaRPr kumimoji="0" lang="en-US" altLang="ja-JP" sz="28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2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ja-JP" altLang="ja-JP" sz="28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3"/>
              </a:rPr>
              <a:t>https://www.paypal.com/jp/webapps/mpp/developer</a:t>
            </a:r>
            <a:endParaRPr kumimoji="0" lang="ja-JP" altLang="ja-JP"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2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ja-JP" altLang="ja-JP" sz="2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etc</a:t>
            </a:r>
            <a:endParaRPr kumimoji="0" lang="en-US" altLang="ja-JP" sz="28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algn="l"/>
            <a:r>
              <a:rPr kumimoji="0" lang="ja-JP" altLang="ja-JP" sz="2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決済</a:t>
            </a:r>
            <a:r>
              <a:rPr kumimoji="0" lang="ja-JP" altLang="en-US" sz="2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サービス</a:t>
            </a:r>
            <a:r>
              <a:rPr kumimoji="0" lang="en-US" altLang="ja-JP" sz="2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API(Apple Pay)</a:t>
            </a:r>
            <a:endParaRPr kumimoji="0" lang="en-US" altLang="ja-JP" sz="2800" dirty="0">
              <a:solidFill>
                <a:srgbClr val="222222"/>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2800" dirty="0">
                <a:solidFill>
                  <a:srgbClr val="222222"/>
                </a:solidFill>
                <a:latin typeface="Arial" panose="020B0604020202020204" pitchFamily="34" charset="0"/>
                <a:cs typeface="Arial" panose="020B0604020202020204" pitchFamily="34" charset="0"/>
              </a:rPr>
              <a:t>　</a:t>
            </a:r>
            <a:r>
              <a:rPr kumimoji="0" lang="en-US" altLang="ja-JP" sz="2800" dirty="0">
                <a:solidFill>
                  <a:srgbClr val="222222"/>
                </a:solidFill>
                <a:latin typeface="Arial" panose="020B0604020202020204" pitchFamily="34" charset="0"/>
                <a:cs typeface="Arial" panose="020B0604020202020204" pitchFamily="34" charset="0"/>
                <a:hlinkClick r:id="rId4"/>
              </a:rPr>
              <a:t>https://developer.apple.com/jp/apple-pay/</a:t>
            </a:r>
            <a:endParaRPr kumimoji="0" lang="en-US" altLang="ja-JP" sz="2800" dirty="0">
              <a:solidFill>
                <a:srgbClr val="222222"/>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2800" b="0" i="0" u="none" strike="noStrike" cap="none" normalizeH="0" baseline="0" dirty="0">
                <a:ln>
                  <a:noFill/>
                </a:ln>
                <a:solidFill>
                  <a:schemeClr val="tx1"/>
                </a:solidFill>
                <a:effectLst/>
                <a:latin typeface="Arial" panose="020B0604020202020204" pitchFamily="34" charset="0"/>
              </a:rPr>
              <a:t>　</a:t>
            </a:r>
            <a:r>
              <a:rPr kumimoji="0" lang="is-IS" altLang="ja-JP" sz="2800" b="0" i="0" u="none" strike="noStrike" cap="none" normalizeH="0" baseline="0" dirty="0">
                <a:ln>
                  <a:noFill/>
                </a:ln>
                <a:solidFill>
                  <a:schemeClr val="tx1"/>
                </a:solidFill>
                <a:effectLst/>
                <a:latin typeface="Arial" panose="020B0604020202020204" pitchFamily="34" charset="0"/>
                <a:hlinkClick r:id="rId5"/>
              </a:rPr>
              <a:t>https://qiita.com/navitime_tech/items/b440cf6de090cf912bae</a:t>
            </a:r>
            <a:endParaRPr kumimoji="0" lang="ja-JP" altLang="ja-JP" sz="2800" b="0" i="0" u="none" strike="noStrike" cap="none" normalizeH="0" baseline="0" dirty="0">
              <a:ln>
                <a:noFill/>
              </a:ln>
              <a:solidFill>
                <a:schemeClr val="tx1"/>
              </a:solidFill>
              <a:effectLst/>
              <a:latin typeface="Arial" panose="020B0604020202020204" pitchFamily="34" charset="0"/>
            </a:endParaRPr>
          </a:p>
          <a:p>
            <a:endParaRPr kumimoji="1" lang="ja-JP" altLang="en-US" dirty="0"/>
          </a:p>
        </p:txBody>
      </p:sp>
    </p:spTree>
    <p:extLst>
      <p:ext uri="{BB962C8B-B14F-4D97-AF65-F5344CB8AC3E}">
        <p14:creationId xmlns:p14="http://schemas.microsoft.com/office/powerpoint/2010/main" val="2703255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4EC6D1-41ED-4B85-94B3-0800D9952C9C}"/>
              </a:ext>
            </a:extLst>
          </p:cNvPr>
          <p:cNvSpPr>
            <a:spLocks noGrp="1"/>
          </p:cNvSpPr>
          <p:nvPr>
            <p:ph type="title"/>
          </p:nvPr>
        </p:nvSpPr>
        <p:spPr/>
        <p:txBody>
          <a:bodyPr/>
          <a:lstStyle/>
          <a:p>
            <a:r>
              <a:rPr kumimoji="1" lang="ja-JP" altLang="en-US" dirty="0"/>
              <a:t>１５</a:t>
            </a:r>
            <a:r>
              <a:rPr kumimoji="1" lang="en-US" altLang="ja-JP" dirty="0"/>
              <a:t>.</a:t>
            </a:r>
            <a:r>
              <a:rPr kumimoji="1" lang="ja-JP" altLang="en-US" dirty="0"/>
              <a:t>１</a:t>
            </a:r>
            <a:r>
              <a:rPr kumimoji="1" lang="en-US" altLang="ja-JP" dirty="0"/>
              <a:t>.</a:t>
            </a:r>
            <a:r>
              <a:rPr kumimoji="1" lang="ja-JP" altLang="en-US" dirty="0"/>
              <a:t>非機能要件</a:t>
            </a:r>
          </a:p>
        </p:txBody>
      </p:sp>
      <p:sp>
        <p:nvSpPr>
          <p:cNvPr id="3" name="コンテンツ プレースホルダー 2">
            <a:extLst>
              <a:ext uri="{FF2B5EF4-FFF2-40B4-BE49-F238E27FC236}">
                <a16:creationId xmlns:a16="http://schemas.microsoft.com/office/drawing/2014/main" id="{DD5E21A4-3ACB-4F78-A5E1-0C4974047ED7}"/>
              </a:ext>
            </a:extLst>
          </p:cNvPr>
          <p:cNvSpPr>
            <a:spLocks noGrp="1"/>
          </p:cNvSpPr>
          <p:nvPr>
            <p:ph idx="1"/>
          </p:nvPr>
        </p:nvSpPr>
        <p:spPr>
          <a:xfrm>
            <a:off x="838200" y="1825625"/>
            <a:ext cx="4372897" cy="4351338"/>
          </a:xfrm>
        </p:spPr>
        <p:txBody>
          <a:bodyPr>
            <a:normAutofit/>
          </a:bodyPr>
          <a:lstStyle/>
          <a:p>
            <a:r>
              <a:rPr kumimoji="1" lang="ja-JP" altLang="en-US" sz="1600" dirty="0"/>
              <a:t>運用要件</a:t>
            </a:r>
            <a:endParaRPr lang="en-US" altLang="ja-JP" sz="1600" dirty="0"/>
          </a:p>
          <a:p>
            <a:pPr marL="0" indent="0">
              <a:buNone/>
            </a:pPr>
            <a:r>
              <a:rPr kumimoji="0" lang="ja-JP"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ja-JP" altLang="ja-JP"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運用保守がしなければならないこと</a:t>
            </a:r>
            <a:br>
              <a:rPr kumimoji="0" lang="en-US" altLang="ja-JP" sz="1200" dirty="0">
                <a:solidFill>
                  <a:srgbClr val="222222"/>
                </a:solidFill>
                <a:latin typeface="Arial" panose="020B0604020202020204" pitchFamily="34" charset="0"/>
                <a:cs typeface="Arial" panose="020B0604020202020204" pitchFamily="34" charset="0"/>
              </a:rPr>
            </a:br>
            <a:r>
              <a:rPr kumimoji="0" lang="ja-JP" altLang="en-US" sz="1200" dirty="0">
                <a:solidFill>
                  <a:srgbClr val="222222"/>
                </a:solidFill>
                <a:latin typeface="Arial" panose="020B0604020202020204" pitchFamily="34" charset="0"/>
                <a:cs typeface="Arial" panose="020B0604020202020204" pitchFamily="34" charset="0"/>
              </a:rPr>
              <a:t>　　</a:t>
            </a:r>
            <a:r>
              <a:rPr kumimoji="0" lang="ja-JP" altLang="ja-JP"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利用者登録時の確認書類の目視確認</a:t>
            </a:r>
            <a:endParaRPr kumimoji="0" lang="en-US" altLang="ja-JP"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200" dirty="0">
                <a:solidFill>
                  <a:srgbClr val="222222"/>
                </a:solidFill>
                <a:latin typeface="Arial" panose="020B0604020202020204" pitchFamily="34" charset="0"/>
                <a:cs typeface="Arial" panose="020B0604020202020204" pitchFamily="34" charset="0"/>
              </a:rPr>
              <a:t>　　</a:t>
            </a:r>
            <a:r>
              <a:rPr kumimoji="0" lang="ja-JP" altLang="ja-JP"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DBマスタメンテ</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各自治体の管理ユーザー登録</a:t>
            </a:r>
            <a:r>
              <a:rPr kumimoji="0" lang="en-US" altLang="ja-JP"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r>
              <a:rPr kumimoji="0" lang="ja-JP" altLang="en-US"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自治体コード払い出し</a:t>
            </a:r>
            <a:r>
              <a:rPr kumimoji="0" lang="en-US" altLang="ja-JP"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ja-JP" altLang="ja-JP"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自治体に依頼されてcsvダウンロード</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ja-JP" altLang="ja-JP"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自治体にcsvをメール送信</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ja-JP" altLang="ja-JP"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CI/CD</a:t>
            </a:r>
            <a:r>
              <a:rPr kumimoji="0" lang="ja-JP" altLang="en-US"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での</a:t>
            </a:r>
            <a:r>
              <a:rPr kumimoji="0" lang="en-US" altLang="ja-JP" sz="12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PipeLine</a:t>
            </a:r>
            <a:r>
              <a:rPr kumimoji="0" lang="ja-JP" altLang="ja-JP"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監視(メール</a:t>
            </a:r>
            <a:r>
              <a:rPr kumimoji="0" lang="ja-JP" altLang="en-US"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等で</a:t>
            </a:r>
            <a:r>
              <a:rPr kumimoji="0" lang="ja-JP" altLang="ja-JP"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受信)</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ja-JP" altLang="ja-JP"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zabbix</a:t>
            </a:r>
            <a:r>
              <a:rPr kumimoji="0" lang="ja-JP" altLang="en-US"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等でのネットワーク</a:t>
            </a:r>
            <a:r>
              <a:rPr kumimoji="0" lang="ja-JP" altLang="ja-JP"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監視(メール</a:t>
            </a:r>
            <a:r>
              <a:rPr kumimoji="0" lang="ja-JP" altLang="en-US"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等で</a:t>
            </a:r>
            <a:r>
              <a:rPr kumimoji="0" lang="ja-JP" altLang="ja-JP"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受信)</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ja-JP" altLang="ja-JP"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障害時サーバー片面切り離し</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ja-JP" altLang="ja-JP"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障害時appログ調査→調査報告後に開発に依頼</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ja-JP" altLang="ja-JP"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障害時DB調査→調査報告後に開発に依頼</a:t>
            </a:r>
            <a:endParaRPr kumimoji="0" lang="en-US" altLang="ja-JP"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200" dirty="0">
              <a:solidFill>
                <a:srgbClr val="222222"/>
              </a:solidFill>
              <a:latin typeface="Arial" panose="020B0604020202020204" pitchFamily="34" charset="0"/>
              <a:cs typeface="Arial" panose="020B0604020202020204" pitchFamily="34" charset="0"/>
            </a:endParaRPr>
          </a:p>
          <a:p>
            <a:r>
              <a:rPr lang="ja-JP" altLang="en-US" sz="1600" dirty="0">
                <a:solidFill>
                  <a:srgbClr val="222222"/>
                </a:solidFill>
                <a:latin typeface="Arial" panose="020B0604020202020204" pitchFamily="34" charset="0"/>
                <a:cs typeface="Arial" panose="020B0604020202020204" pitchFamily="34" charset="0"/>
              </a:rPr>
              <a:t>セキュリティ要件</a:t>
            </a:r>
            <a:endParaRPr kumimoji="0" lang="en-US" altLang="ja-JP" sz="1600" dirty="0">
              <a:solidFill>
                <a:srgbClr val="222222"/>
              </a:solidFill>
              <a:latin typeface="Arial" panose="020B0604020202020204" pitchFamily="34" charset="0"/>
              <a:cs typeface="Arial" panose="020B0604020202020204" pitchFamily="34" charset="0"/>
            </a:endParaRPr>
          </a:p>
          <a:p>
            <a:pPr marL="0" indent="0">
              <a:buNone/>
            </a:pPr>
            <a:r>
              <a:rPr kumimoji="0" lang="ja-JP" altLang="en-US" sz="1600" dirty="0">
                <a:solidFill>
                  <a:srgbClr val="222222"/>
                </a:solidFill>
                <a:latin typeface="Arial" panose="020B0604020202020204" pitchFamily="34" charset="0"/>
                <a:cs typeface="Arial" panose="020B0604020202020204" pitchFamily="34" charset="0"/>
              </a:rPr>
              <a:t>　</a:t>
            </a:r>
            <a:r>
              <a:rPr kumimoji="1" lang="ja-JP" altLang="en-US" sz="1200" dirty="0"/>
              <a:t>個人情報の取り扱い有り</a:t>
            </a:r>
            <a:br>
              <a:rPr lang="en-US" altLang="ja-JP" sz="1200" dirty="0"/>
            </a:br>
            <a:r>
              <a:rPr lang="ja-JP" altLang="en-US" sz="1200" dirty="0"/>
              <a:t>　　個人情報となる値を</a:t>
            </a:r>
            <a:r>
              <a:rPr lang="en-US" altLang="ja-JP" sz="1200" dirty="0"/>
              <a:t>DB</a:t>
            </a:r>
            <a:r>
              <a:rPr lang="ja-JP" altLang="en-US" sz="1200" dirty="0"/>
              <a:t>保持する際は暗号化すること</a:t>
            </a:r>
            <a:br>
              <a:rPr lang="en-US" altLang="ja-JP" sz="1200" dirty="0"/>
            </a:br>
            <a:r>
              <a:rPr lang="ja-JP" altLang="en-US" sz="1200" dirty="0"/>
              <a:t>　　個人情報となる値を</a:t>
            </a:r>
            <a:r>
              <a:rPr lang="en-US" altLang="ja-JP" sz="1200" dirty="0"/>
              <a:t>API</a:t>
            </a:r>
            <a:r>
              <a:rPr lang="ja-JP" altLang="en-US" sz="1200" dirty="0"/>
              <a:t>通信する際は暗号化すること</a:t>
            </a:r>
            <a:endParaRPr lang="en-US" altLang="ja-JP" sz="1200" dirty="0"/>
          </a:p>
          <a:p>
            <a:pPr marL="0" marR="0" lvl="0" indent="0" algn="l" defTabSz="914400" rtl="0" eaLnBrk="0" fontAlgn="base" latinLnBrk="0" hangingPunct="0">
              <a:lnSpc>
                <a:spcPct val="100000"/>
              </a:lnSpc>
              <a:spcBef>
                <a:spcPct val="0"/>
              </a:spcBef>
              <a:spcAft>
                <a:spcPct val="0"/>
              </a:spcAft>
              <a:buClrTx/>
              <a:buSzTx/>
              <a:buFontTx/>
              <a:buNone/>
              <a:tabLst/>
            </a:pPr>
            <a:endParaRPr kumimoji="1" lang="ja-JP" altLang="en-US" sz="1200" dirty="0"/>
          </a:p>
        </p:txBody>
      </p:sp>
      <p:sp>
        <p:nvSpPr>
          <p:cNvPr id="4" name="コンテンツ プレースホルダー 2">
            <a:extLst>
              <a:ext uri="{FF2B5EF4-FFF2-40B4-BE49-F238E27FC236}">
                <a16:creationId xmlns:a16="http://schemas.microsoft.com/office/drawing/2014/main" id="{4FEA117D-BB46-4BFC-8246-8A8667295005}"/>
              </a:ext>
            </a:extLst>
          </p:cNvPr>
          <p:cNvSpPr txBox="1">
            <a:spLocks/>
          </p:cNvSpPr>
          <p:nvPr/>
        </p:nvSpPr>
        <p:spPr>
          <a:xfrm>
            <a:off x="6095999" y="1825625"/>
            <a:ext cx="55355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600" dirty="0"/>
              <a:t>可用性</a:t>
            </a:r>
            <a:endParaRPr lang="en-US" altLang="ja-JP" sz="1600" dirty="0"/>
          </a:p>
          <a:p>
            <a:pPr marL="0" indent="0">
              <a:buNone/>
            </a:pPr>
            <a:r>
              <a:rPr kumimoji="0" lang="ja-JP" altLang="en-US" sz="1600" dirty="0">
                <a:solidFill>
                  <a:srgbClr val="222222"/>
                </a:solidFill>
                <a:latin typeface="Arial" panose="020B0604020202020204" pitchFamily="34" charset="0"/>
                <a:cs typeface="Arial" panose="020B0604020202020204" pitchFamily="34" charset="0"/>
              </a:rPr>
              <a:t>　</a:t>
            </a:r>
            <a:r>
              <a:rPr kumimoji="1" lang="ja-JP" altLang="en-US" sz="1200" dirty="0"/>
              <a:t>サーバー構成はクラスタ構成としてロードバランサーにて負荷分散させる</a:t>
            </a:r>
            <a:br>
              <a:rPr lang="en-US" altLang="ja-JP" sz="1200" dirty="0"/>
            </a:br>
            <a:r>
              <a:rPr lang="ja-JP" altLang="en-US" sz="1200" dirty="0"/>
              <a:t>　　</a:t>
            </a:r>
            <a:r>
              <a:rPr kumimoji="1" lang="ja-JP" altLang="en-US" sz="1200" dirty="0"/>
              <a:t>冗長性・安定性を保つ</a:t>
            </a:r>
            <a:endParaRPr kumimoji="1" lang="en-US" altLang="ja-JP" sz="1200" dirty="0"/>
          </a:p>
          <a:p>
            <a:pPr marL="0" indent="0">
              <a:buNone/>
            </a:pPr>
            <a:r>
              <a:rPr kumimoji="0" lang="ja-JP" altLang="en-US" sz="1200" dirty="0">
                <a:solidFill>
                  <a:srgbClr val="222222"/>
                </a:solidFill>
                <a:latin typeface="Arial" panose="020B0604020202020204" pitchFamily="34" charset="0"/>
                <a:cs typeface="Arial" panose="020B0604020202020204" pitchFamily="34" charset="0"/>
              </a:rPr>
              <a:t>　</a:t>
            </a:r>
            <a:r>
              <a:rPr lang="ja-JP" altLang="en-US" sz="1200" dirty="0"/>
              <a:t>障害発生時は運用担当者によって以下を実施する</a:t>
            </a:r>
            <a:endParaRPr lang="en-US" altLang="ja-JP" sz="1200" dirty="0"/>
          </a:p>
          <a:p>
            <a:pPr marL="0" indent="0" eaLnBrk="0" fontAlgn="base" hangingPunct="0">
              <a:lnSpc>
                <a:spcPct val="100000"/>
              </a:lnSpc>
              <a:spcBef>
                <a:spcPct val="0"/>
              </a:spcBef>
              <a:spcAft>
                <a:spcPct val="0"/>
              </a:spcAft>
              <a:buFontTx/>
              <a:buNone/>
            </a:pPr>
            <a:r>
              <a:rPr kumimoji="0" lang="ja-JP" altLang="en-US" sz="1200" dirty="0">
                <a:solidFill>
                  <a:srgbClr val="222222"/>
                </a:solidFill>
                <a:latin typeface="Arial" panose="020B0604020202020204" pitchFamily="34" charset="0"/>
                <a:cs typeface="Arial" panose="020B0604020202020204" pitchFamily="34" charset="0"/>
              </a:rPr>
              <a:t>　　</a:t>
            </a:r>
            <a:r>
              <a:rPr kumimoji="0" lang="ja-JP" altLang="ja-JP" sz="1200" dirty="0">
                <a:solidFill>
                  <a:srgbClr val="222222"/>
                </a:solidFill>
                <a:latin typeface="Arial" panose="020B0604020202020204" pitchFamily="34" charset="0"/>
                <a:cs typeface="Arial" panose="020B0604020202020204" pitchFamily="34" charset="0"/>
              </a:rPr>
              <a:t>CI/CD</a:t>
            </a:r>
            <a:r>
              <a:rPr kumimoji="0" lang="ja-JP" altLang="en-US" sz="1200" dirty="0">
                <a:solidFill>
                  <a:srgbClr val="222222"/>
                </a:solidFill>
                <a:latin typeface="Arial" panose="020B0604020202020204" pitchFamily="34" charset="0"/>
                <a:cs typeface="Arial" panose="020B0604020202020204" pitchFamily="34" charset="0"/>
              </a:rPr>
              <a:t>での</a:t>
            </a:r>
            <a:r>
              <a:rPr kumimoji="0" lang="en-US" altLang="ja-JP" sz="1200" dirty="0" err="1">
                <a:solidFill>
                  <a:srgbClr val="222222"/>
                </a:solidFill>
                <a:latin typeface="Arial" panose="020B0604020202020204" pitchFamily="34" charset="0"/>
                <a:cs typeface="Arial" panose="020B0604020202020204" pitchFamily="34" charset="0"/>
              </a:rPr>
              <a:t>PipeLine</a:t>
            </a:r>
            <a:r>
              <a:rPr kumimoji="0" lang="ja-JP" altLang="ja-JP" sz="1200" dirty="0">
                <a:solidFill>
                  <a:srgbClr val="222222"/>
                </a:solidFill>
                <a:latin typeface="Arial" panose="020B0604020202020204" pitchFamily="34" charset="0"/>
                <a:cs typeface="Arial" panose="020B0604020202020204" pitchFamily="34" charset="0"/>
              </a:rPr>
              <a:t>監視(メール</a:t>
            </a:r>
            <a:r>
              <a:rPr kumimoji="0" lang="ja-JP" altLang="en-US" sz="1200" dirty="0">
                <a:solidFill>
                  <a:srgbClr val="222222"/>
                </a:solidFill>
                <a:latin typeface="Arial" panose="020B0604020202020204" pitchFamily="34" charset="0"/>
                <a:cs typeface="Arial" panose="020B0604020202020204" pitchFamily="34" charset="0"/>
              </a:rPr>
              <a:t>等で</a:t>
            </a:r>
            <a:r>
              <a:rPr kumimoji="0" lang="ja-JP" altLang="ja-JP" sz="1200" dirty="0">
                <a:solidFill>
                  <a:srgbClr val="222222"/>
                </a:solidFill>
                <a:latin typeface="Arial" panose="020B0604020202020204" pitchFamily="34" charset="0"/>
                <a:cs typeface="Arial" panose="020B0604020202020204" pitchFamily="34" charset="0"/>
              </a:rPr>
              <a:t>受信)</a:t>
            </a:r>
            <a:endParaRPr kumimoji="0" lang="ja-JP" altLang="ja-JP" sz="1200" dirty="0"/>
          </a:p>
          <a:p>
            <a:pPr marL="0" indent="0" eaLnBrk="0" fontAlgn="base" hangingPunct="0">
              <a:lnSpc>
                <a:spcPct val="100000"/>
              </a:lnSpc>
              <a:spcBef>
                <a:spcPct val="0"/>
              </a:spcBef>
              <a:spcAft>
                <a:spcPct val="0"/>
              </a:spcAft>
              <a:buFontTx/>
              <a:buNone/>
            </a:pPr>
            <a:r>
              <a:rPr kumimoji="0" lang="ja-JP" altLang="en-US" sz="1200" dirty="0">
                <a:solidFill>
                  <a:srgbClr val="222222"/>
                </a:solidFill>
                <a:latin typeface="Arial" panose="020B0604020202020204" pitchFamily="34" charset="0"/>
                <a:cs typeface="Arial" panose="020B0604020202020204" pitchFamily="34" charset="0"/>
              </a:rPr>
              <a:t>　　</a:t>
            </a:r>
            <a:r>
              <a:rPr kumimoji="0" lang="ja-JP" altLang="ja-JP" sz="1200" dirty="0">
                <a:solidFill>
                  <a:srgbClr val="222222"/>
                </a:solidFill>
                <a:latin typeface="Arial" panose="020B0604020202020204" pitchFamily="34" charset="0"/>
                <a:cs typeface="Arial" panose="020B0604020202020204" pitchFamily="34" charset="0"/>
              </a:rPr>
              <a:t>zabbix</a:t>
            </a:r>
            <a:r>
              <a:rPr kumimoji="0" lang="ja-JP" altLang="en-US" sz="1200" dirty="0">
                <a:solidFill>
                  <a:srgbClr val="222222"/>
                </a:solidFill>
                <a:latin typeface="Arial" panose="020B0604020202020204" pitchFamily="34" charset="0"/>
                <a:cs typeface="Arial" panose="020B0604020202020204" pitchFamily="34" charset="0"/>
              </a:rPr>
              <a:t>等でのネットワーク</a:t>
            </a:r>
            <a:r>
              <a:rPr kumimoji="0" lang="ja-JP" altLang="ja-JP" sz="1200" dirty="0">
                <a:solidFill>
                  <a:srgbClr val="222222"/>
                </a:solidFill>
                <a:latin typeface="Arial" panose="020B0604020202020204" pitchFamily="34" charset="0"/>
                <a:cs typeface="Arial" panose="020B0604020202020204" pitchFamily="34" charset="0"/>
              </a:rPr>
              <a:t>監視(メール</a:t>
            </a:r>
            <a:r>
              <a:rPr kumimoji="0" lang="ja-JP" altLang="en-US" sz="1200" dirty="0">
                <a:solidFill>
                  <a:srgbClr val="222222"/>
                </a:solidFill>
                <a:latin typeface="Arial" panose="020B0604020202020204" pitchFamily="34" charset="0"/>
                <a:cs typeface="Arial" panose="020B0604020202020204" pitchFamily="34" charset="0"/>
              </a:rPr>
              <a:t>等で</a:t>
            </a:r>
            <a:r>
              <a:rPr kumimoji="0" lang="ja-JP" altLang="ja-JP" sz="1200" dirty="0">
                <a:solidFill>
                  <a:srgbClr val="222222"/>
                </a:solidFill>
                <a:latin typeface="Arial" panose="020B0604020202020204" pitchFamily="34" charset="0"/>
                <a:cs typeface="Arial" panose="020B0604020202020204" pitchFamily="34" charset="0"/>
              </a:rPr>
              <a:t>受信)</a:t>
            </a:r>
            <a:endParaRPr kumimoji="0" lang="ja-JP" altLang="ja-JP" sz="1200" dirty="0"/>
          </a:p>
          <a:p>
            <a:pPr marL="0" indent="0" eaLnBrk="0" fontAlgn="base" hangingPunct="0">
              <a:lnSpc>
                <a:spcPct val="100000"/>
              </a:lnSpc>
              <a:spcBef>
                <a:spcPct val="0"/>
              </a:spcBef>
              <a:spcAft>
                <a:spcPct val="0"/>
              </a:spcAft>
              <a:buFontTx/>
              <a:buNone/>
            </a:pPr>
            <a:r>
              <a:rPr kumimoji="0" lang="ja-JP" altLang="en-US" sz="1200" dirty="0">
                <a:solidFill>
                  <a:srgbClr val="222222"/>
                </a:solidFill>
                <a:latin typeface="Arial" panose="020B0604020202020204" pitchFamily="34" charset="0"/>
                <a:cs typeface="Arial" panose="020B0604020202020204" pitchFamily="34" charset="0"/>
              </a:rPr>
              <a:t>　　</a:t>
            </a:r>
            <a:r>
              <a:rPr kumimoji="0" lang="ja-JP" altLang="ja-JP" sz="1200" dirty="0">
                <a:solidFill>
                  <a:srgbClr val="222222"/>
                </a:solidFill>
                <a:latin typeface="Arial" panose="020B0604020202020204" pitchFamily="34" charset="0"/>
                <a:cs typeface="Arial" panose="020B0604020202020204" pitchFamily="34" charset="0"/>
              </a:rPr>
              <a:t>サーバー片面切り離し</a:t>
            </a:r>
            <a:endParaRPr kumimoji="0" lang="ja-JP" altLang="ja-JP" sz="1200" dirty="0"/>
          </a:p>
          <a:p>
            <a:pPr marL="0" indent="0" eaLnBrk="0" fontAlgn="base" hangingPunct="0">
              <a:lnSpc>
                <a:spcPct val="100000"/>
              </a:lnSpc>
              <a:spcBef>
                <a:spcPct val="0"/>
              </a:spcBef>
              <a:spcAft>
                <a:spcPct val="0"/>
              </a:spcAft>
              <a:buFontTx/>
              <a:buNone/>
            </a:pPr>
            <a:r>
              <a:rPr kumimoji="0" lang="ja-JP" altLang="en-US" sz="1200" dirty="0">
                <a:solidFill>
                  <a:srgbClr val="222222"/>
                </a:solidFill>
                <a:latin typeface="Arial" panose="020B0604020202020204" pitchFamily="34" charset="0"/>
                <a:cs typeface="Arial" panose="020B0604020202020204" pitchFamily="34" charset="0"/>
              </a:rPr>
              <a:t>　　</a:t>
            </a:r>
            <a:r>
              <a:rPr kumimoji="0" lang="ja-JP" altLang="ja-JP" sz="1200" dirty="0">
                <a:solidFill>
                  <a:srgbClr val="222222"/>
                </a:solidFill>
                <a:latin typeface="Arial" panose="020B0604020202020204" pitchFamily="34" charset="0"/>
                <a:cs typeface="Arial" panose="020B0604020202020204" pitchFamily="34" charset="0"/>
              </a:rPr>
              <a:t>appログ調査→調査報告後に開発に依頼</a:t>
            </a:r>
            <a:endParaRPr kumimoji="0" lang="ja-JP" altLang="ja-JP" sz="1200" dirty="0"/>
          </a:p>
          <a:p>
            <a:pPr marL="0" indent="0" eaLnBrk="0" fontAlgn="base" hangingPunct="0">
              <a:lnSpc>
                <a:spcPct val="100000"/>
              </a:lnSpc>
              <a:spcBef>
                <a:spcPct val="0"/>
              </a:spcBef>
              <a:spcAft>
                <a:spcPct val="0"/>
              </a:spcAft>
              <a:buFontTx/>
              <a:buNone/>
            </a:pPr>
            <a:r>
              <a:rPr kumimoji="0" lang="ja-JP" altLang="en-US" sz="1200" dirty="0">
                <a:solidFill>
                  <a:srgbClr val="222222"/>
                </a:solidFill>
                <a:latin typeface="Arial" panose="020B0604020202020204" pitchFamily="34" charset="0"/>
                <a:cs typeface="Arial" panose="020B0604020202020204" pitchFamily="34" charset="0"/>
              </a:rPr>
              <a:t>　　</a:t>
            </a:r>
            <a:r>
              <a:rPr kumimoji="0" lang="ja-JP" altLang="ja-JP" sz="1200" dirty="0">
                <a:solidFill>
                  <a:srgbClr val="222222"/>
                </a:solidFill>
                <a:latin typeface="Arial" panose="020B0604020202020204" pitchFamily="34" charset="0"/>
                <a:cs typeface="Arial" panose="020B0604020202020204" pitchFamily="34" charset="0"/>
              </a:rPr>
              <a:t>DB調査→調査報告後に開発に依頼</a:t>
            </a:r>
            <a:endParaRPr kumimoji="0" lang="en-US" altLang="ja-JP" sz="1200" dirty="0">
              <a:solidFill>
                <a:srgbClr val="222222"/>
              </a:solidFill>
              <a:latin typeface="Arial" panose="020B0604020202020204" pitchFamily="34" charset="0"/>
              <a:cs typeface="Arial" panose="020B0604020202020204" pitchFamily="34" charset="0"/>
            </a:endParaRPr>
          </a:p>
          <a:p>
            <a:pPr marL="0" indent="0" eaLnBrk="0" fontAlgn="base" hangingPunct="0">
              <a:lnSpc>
                <a:spcPct val="100000"/>
              </a:lnSpc>
              <a:spcBef>
                <a:spcPct val="0"/>
              </a:spcBef>
              <a:spcAft>
                <a:spcPct val="0"/>
              </a:spcAft>
              <a:buFontTx/>
              <a:buNone/>
            </a:pPr>
            <a:endParaRPr kumimoji="0" lang="en-US" altLang="ja-JP" sz="1200" dirty="0">
              <a:solidFill>
                <a:srgbClr val="222222"/>
              </a:solidFill>
              <a:latin typeface="Arial" panose="020B0604020202020204" pitchFamily="34" charset="0"/>
              <a:cs typeface="Arial" panose="020B0604020202020204" pitchFamily="34" charset="0"/>
            </a:endParaRPr>
          </a:p>
          <a:p>
            <a:r>
              <a:rPr lang="ja-JP" altLang="en-US" sz="1600" dirty="0">
                <a:solidFill>
                  <a:srgbClr val="222222"/>
                </a:solidFill>
                <a:latin typeface="Arial" panose="020B0604020202020204" pitchFamily="34" charset="0"/>
                <a:cs typeface="Arial" panose="020B0604020202020204" pitchFamily="34" charset="0"/>
              </a:rPr>
              <a:t>拡張性</a:t>
            </a:r>
            <a:endParaRPr lang="en-US" altLang="ja-JP" sz="1600" dirty="0">
              <a:solidFill>
                <a:srgbClr val="222222"/>
              </a:solidFill>
              <a:latin typeface="Arial" panose="020B0604020202020204" pitchFamily="34" charset="0"/>
              <a:cs typeface="Arial" panose="020B0604020202020204" pitchFamily="34" charset="0"/>
            </a:endParaRPr>
          </a:p>
          <a:p>
            <a:pPr marL="0" indent="0">
              <a:buNone/>
            </a:pPr>
            <a:r>
              <a:rPr kumimoji="1" lang="ja-JP" altLang="en-US" sz="1200" dirty="0"/>
              <a:t>　店舗の保持する</a:t>
            </a:r>
            <a:r>
              <a:rPr kumimoji="1" lang="en-US" altLang="ja-JP" sz="1200" dirty="0"/>
              <a:t>POS</a:t>
            </a:r>
            <a:r>
              <a:rPr kumimoji="1" lang="ja-JP" altLang="en-US" sz="1200" dirty="0"/>
              <a:t>データから購入データを連携して利用者へメール等で追加納税を通知できるようにする。</a:t>
            </a:r>
            <a:endParaRPr kumimoji="1" lang="en-US" altLang="ja-JP" sz="1200" dirty="0"/>
          </a:p>
          <a:p>
            <a:pPr marL="0" indent="0">
              <a:buNone/>
            </a:pPr>
            <a:r>
              <a:rPr kumimoji="1" lang="ja-JP" altLang="en-US" sz="1200" dirty="0"/>
              <a:t>　利用者が増加していくことで確認書類の目視確認の手間があるため、運用担当者の増員またはシステム化を図る必要がある。</a:t>
            </a:r>
            <a:endParaRPr kumimoji="1" lang="en-US" altLang="ja-JP" sz="1200" dirty="0"/>
          </a:p>
          <a:p>
            <a:pPr marL="0" indent="0">
              <a:buNone/>
            </a:pPr>
            <a:r>
              <a:rPr kumimoji="1" lang="ja-JP" altLang="en-US" sz="1200" dirty="0"/>
              <a:t>　自治体の参加が増加することによって運用の均一化を図る必要がある。</a:t>
            </a:r>
          </a:p>
        </p:txBody>
      </p:sp>
    </p:spTree>
    <p:extLst>
      <p:ext uri="{BB962C8B-B14F-4D97-AF65-F5344CB8AC3E}">
        <p14:creationId xmlns:p14="http://schemas.microsoft.com/office/powerpoint/2010/main" val="28428743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5AA1A0-071D-4BD5-9E71-4FA85FDEEF29}"/>
              </a:ext>
            </a:extLst>
          </p:cNvPr>
          <p:cNvSpPr>
            <a:spLocks noGrp="1"/>
          </p:cNvSpPr>
          <p:nvPr>
            <p:ph type="title"/>
          </p:nvPr>
        </p:nvSpPr>
        <p:spPr/>
        <p:txBody>
          <a:bodyPr/>
          <a:lstStyle/>
          <a:p>
            <a:r>
              <a:rPr kumimoji="1" lang="ja-JP" altLang="en-US" dirty="0"/>
              <a:t>１５</a:t>
            </a:r>
            <a:r>
              <a:rPr kumimoji="1" lang="en-US" altLang="ja-JP" dirty="0"/>
              <a:t>.</a:t>
            </a:r>
            <a:r>
              <a:rPr kumimoji="1" lang="ja-JP" altLang="en-US" dirty="0"/>
              <a:t>２</a:t>
            </a:r>
            <a:r>
              <a:rPr kumimoji="1" lang="en-US" altLang="ja-JP" dirty="0"/>
              <a:t>.</a:t>
            </a:r>
            <a:r>
              <a:rPr kumimoji="1" lang="ja-JP" altLang="en-US" dirty="0"/>
              <a:t>１</a:t>
            </a:r>
            <a:r>
              <a:rPr kumimoji="1" lang="en-US" altLang="ja-JP" dirty="0"/>
              <a:t>.</a:t>
            </a:r>
            <a:r>
              <a:rPr kumimoji="1" lang="ja-JP" altLang="en-US" dirty="0"/>
              <a:t>非機能要件</a:t>
            </a:r>
            <a:r>
              <a:rPr kumimoji="1" lang="en-US" altLang="ja-JP" dirty="0"/>
              <a:t>-</a:t>
            </a:r>
            <a:r>
              <a:rPr kumimoji="1" lang="ja-JP" altLang="en-US" dirty="0"/>
              <a:t>性能要件①</a:t>
            </a:r>
            <a:r>
              <a:rPr kumimoji="1" lang="en-US" altLang="ja-JP" dirty="0"/>
              <a:t>-</a:t>
            </a:r>
            <a:endParaRPr kumimoji="1" lang="ja-JP" altLang="en-US" dirty="0"/>
          </a:p>
        </p:txBody>
      </p:sp>
      <p:graphicFrame>
        <p:nvGraphicFramePr>
          <p:cNvPr id="5" name="コンテンツ プレースホルダー 4">
            <a:extLst>
              <a:ext uri="{FF2B5EF4-FFF2-40B4-BE49-F238E27FC236}">
                <a16:creationId xmlns:a16="http://schemas.microsoft.com/office/drawing/2014/main" id="{C009B073-5A23-4B35-9301-FAF70D84B46C}"/>
              </a:ext>
            </a:extLst>
          </p:cNvPr>
          <p:cNvGraphicFramePr>
            <a:graphicFrameLocks noGrp="1"/>
          </p:cNvGraphicFramePr>
          <p:nvPr>
            <p:ph idx="1"/>
            <p:extLst>
              <p:ext uri="{D42A27DB-BD31-4B8C-83A1-F6EECF244321}">
                <p14:modId xmlns:p14="http://schemas.microsoft.com/office/powerpoint/2010/main" val="2886477983"/>
              </p:ext>
            </p:extLst>
          </p:nvPr>
        </p:nvGraphicFramePr>
        <p:xfrm>
          <a:off x="838200" y="1690688"/>
          <a:ext cx="6515100" cy="4343400"/>
        </p:xfrm>
        <a:graphic>
          <a:graphicData uri="http://schemas.openxmlformats.org/drawingml/2006/table">
            <a:tbl>
              <a:tblPr>
                <a:tableStyleId>{5C22544A-7EE6-4342-B048-85BDC9FD1C3A}</a:tableStyleId>
              </a:tblPr>
              <a:tblGrid>
                <a:gridCol w="1828800">
                  <a:extLst>
                    <a:ext uri="{9D8B030D-6E8A-4147-A177-3AD203B41FA5}">
                      <a16:colId xmlns:a16="http://schemas.microsoft.com/office/drawing/2014/main" val="1406685595"/>
                    </a:ext>
                  </a:extLst>
                </a:gridCol>
                <a:gridCol w="2273300">
                  <a:extLst>
                    <a:ext uri="{9D8B030D-6E8A-4147-A177-3AD203B41FA5}">
                      <a16:colId xmlns:a16="http://schemas.microsoft.com/office/drawing/2014/main" val="828892546"/>
                    </a:ext>
                  </a:extLst>
                </a:gridCol>
                <a:gridCol w="749300">
                  <a:extLst>
                    <a:ext uri="{9D8B030D-6E8A-4147-A177-3AD203B41FA5}">
                      <a16:colId xmlns:a16="http://schemas.microsoft.com/office/drawing/2014/main" val="2108876325"/>
                    </a:ext>
                  </a:extLst>
                </a:gridCol>
                <a:gridCol w="914400">
                  <a:extLst>
                    <a:ext uri="{9D8B030D-6E8A-4147-A177-3AD203B41FA5}">
                      <a16:colId xmlns:a16="http://schemas.microsoft.com/office/drawing/2014/main" val="57960661"/>
                    </a:ext>
                  </a:extLst>
                </a:gridCol>
                <a:gridCol w="749300">
                  <a:extLst>
                    <a:ext uri="{9D8B030D-6E8A-4147-A177-3AD203B41FA5}">
                      <a16:colId xmlns:a16="http://schemas.microsoft.com/office/drawing/2014/main" val="688415702"/>
                    </a:ext>
                  </a:extLst>
                </a:gridCol>
              </a:tblGrid>
              <a:tr h="228600">
                <a:tc>
                  <a:txBody>
                    <a:bodyPr/>
                    <a:lstStyle/>
                    <a:p>
                      <a:pPr algn="l" fontAlgn="ctr"/>
                      <a:r>
                        <a:rPr lang="ja-JP" altLang="en-US" sz="1100" u="none" strike="noStrike" dirty="0">
                          <a:effectLst/>
                        </a:rPr>
                        <a:t>画面</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solidFill>
                      <a:schemeClr val="bg2">
                        <a:lumMod val="90000"/>
                      </a:schemeClr>
                    </a:solidFill>
                  </a:tcPr>
                </a:tc>
                <a:tc>
                  <a:txBody>
                    <a:bodyPr/>
                    <a:lstStyle/>
                    <a:p>
                      <a:pPr algn="l" fontAlgn="ctr"/>
                      <a:r>
                        <a:rPr lang="ja-JP" altLang="en-US" sz="1100" u="none" strike="noStrike" dirty="0">
                          <a:effectLst/>
                        </a:rPr>
                        <a:t>機能</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solidFill>
                      <a:schemeClr val="bg2">
                        <a:lumMod val="90000"/>
                      </a:schemeClr>
                    </a:solidFill>
                  </a:tcPr>
                </a:tc>
                <a:tc>
                  <a:txBody>
                    <a:bodyPr/>
                    <a:lstStyle/>
                    <a:p>
                      <a:pPr algn="l" fontAlgn="ctr"/>
                      <a:r>
                        <a:rPr lang="ja-JP" altLang="en-US" sz="1100" u="none" strike="noStrike" dirty="0">
                          <a:effectLst/>
                        </a:rPr>
                        <a:t>平常時</a:t>
                      </a:r>
                      <a:r>
                        <a:rPr lang="en-US" altLang="ja-JP" sz="1100" u="none" strike="noStrike" dirty="0">
                          <a:effectLst/>
                        </a:rPr>
                        <a:t>(</a:t>
                      </a:r>
                      <a:r>
                        <a:rPr lang="ja-JP" altLang="en-US" sz="1100" u="none" strike="noStrike" dirty="0">
                          <a:effectLst/>
                        </a:rPr>
                        <a:t>秒</a:t>
                      </a:r>
                      <a:r>
                        <a:rPr lang="en-US" altLang="ja-JP" sz="1100" u="none" strike="noStrike" dirty="0">
                          <a:effectLst/>
                        </a:rPr>
                        <a:t>)</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solidFill>
                      <a:schemeClr val="bg2">
                        <a:lumMod val="90000"/>
                      </a:schemeClr>
                    </a:solidFill>
                  </a:tcPr>
                </a:tc>
                <a:tc>
                  <a:txBody>
                    <a:bodyPr/>
                    <a:lstStyle/>
                    <a:p>
                      <a:pPr algn="l" fontAlgn="ctr"/>
                      <a:r>
                        <a:rPr lang="ja-JP" altLang="en-US" sz="1100" u="none" strike="noStrike" dirty="0">
                          <a:effectLst/>
                        </a:rPr>
                        <a:t>ピーク時</a:t>
                      </a:r>
                      <a:r>
                        <a:rPr lang="en-US" altLang="ja-JP" sz="1100" u="none" strike="noStrike" dirty="0">
                          <a:effectLst/>
                        </a:rPr>
                        <a:t>(</a:t>
                      </a:r>
                      <a:r>
                        <a:rPr lang="ja-JP" altLang="en-US" sz="1100" u="none" strike="noStrike" dirty="0">
                          <a:effectLst/>
                        </a:rPr>
                        <a:t>秒</a:t>
                      </a:r>
                      <a:r>
                        <a:rPr lang="en-US" altLang="ja-JP" sz="1100" u="none" strike="noStrike" dirty="0">
                          <a:effectLst/>
                        </a:rPr>
                        <a:t>)</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solidFill>
                      <a:schemeClr val="bg2">
                        <a:lumMod val="90000"/>
                      </a:schemeClr>
                    </a:solidFill>
                  </a:tcPr>
                </a:tc>
                <a:tc>
                  <a:txBody>
                    <a:bodyPr/>
                    <a:lstStyle/>
                    <a:p>
                      <a:pPr algn="l" fontAlgn="ctr"/>
                      <a:r>
                        <a:rPr lang="ja-JP" altLang="en-US" sz="1100" u="none" strike="noStrike" dirty="0">
                          <a:effectLst/>
                        </a:rPr>
                        <a:t>順守率</a:t>
                      </a:r>
                      <a:r>
                        <a:rPr lang="en-US" altLang="ja-JP" sz="1100" u="none" strike="noStrike" dirty="0">
                          <a:effectLst/>
                        </a:rPr>
                        <a:t>(%)</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solidFill>
                      <a:schemeClr val="bg2">
                        <a:lumMod val="90000"/>
                      </a:schemeClr>
                    </a:solidFill>
                  </a:tcPr>
                </a:tc>
                <a:extLst>
                  <a:ext uri="{0D108BD9-81ED-4DB2-BD59-A6C34878D82A}">
                    <a16:rowId xmlns:a16="http://schemas.microsoft.com/office/drawing/2014/main" val="2312144237"/>
                  </a:ext>
                </a:extLst>
              </a:tr>
              <a:tr h="228600">
                <a:tc>
                  <a:txBody>
                    <a:bodyPr/>
                    <a:lstStyle/>
                    <a:p>
                      <a:pPr algn="l" fontAlgn="ctr"/>
                      <a:r>
                        <a:rPr lang="ja-JP" altLang="en-US" sz="1100" u="none" strike="noStrike">
                          <a:effectLst/>
                        </a:rPr>
                        <a:t>ログイン画面</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100" u="none" strike="noStrike">
                          <a:effectLst/>
                        </a:rPr>
                        <a:t>ログイン押下</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dirty="0">
                          <a:effectLst/>
                        </a:rPr>
                        <a:t>100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491836367"/>
                  </a:ext>
                </a:extLst>
              </a:tr>
              <a:tr h="228600">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zh-TW" altLang="en-US" sz="1100" u="none" strike="noStrike">
                          <a:effectLst/>
                        </a:rPr>
                        <a:t>新規登録押下</a:t>
                      </a:r>
                      <a:endParaRPr lang="zh-TW"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472277248"/>
                  </a:ext>
                </a:extLst>
              </a:tr>
              <a:tr h="228600">
                <a:tc>
                  <a:txBody>
                    <a:bodyPr/>
                    <a:lstStyle/>
                    <a:p>
                      <a:pPr algn="l" fontAlgn="ctr"/>
                      <a:r>
                        <a:rPr lang="ja-JP" altLang="en-US" sz="1100" u="none" strike="noStrike">
                          <a:effectLst/>
                        </a:rPr>
                        <a:t>マイページ画面</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100" u="none" strike="noStrike">
                          <a:effectLst/>
                        </a:rPr>
                        <a:t>ログアウトする押下</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133215855"/>
                  </a:ext>
                </a:extLst>
              </a:tr>
              <a:tr h="228600">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100" u="none" strike="noStrike">
                          <a:effectLst/>
                        </a:rPr>
                        <a:t>レシートをアップロードする押下</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2276362678"/>
                  </a:ext>
                </a:extLst>
              </a:tr>
              <a:tr h="228600">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100" u="none" strike="noStrike">
                          <a:effectLst/>
                        </a:rPr>
                        <a:t>あとふる利用履歴押下</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809347079"/>
                  </a:ext>
                </a:extLst>
              </a:tr>
              <a:tr h="228600">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zh-TW" altLang="en-US" sz="1100" u="none" strike="noStrike">
                          <a:effectLst/>
                        </a:rPr>
                        <a:t>利用者情報押下</a:t>
                      </a:r>
                      <a:endParaRPr lang="zh-TW"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207983246"/>
                  </a:ext>
                </a:extLst>
              </a:tr>
              <a:tr h="228600">
                <a:tc>
                  <a:txBody>
                    <a:bodyPr/>
                    <a:lstStyle/>
                    <a:p>
                      <a:pPr algn="l" fontAlgn="ctr"/>
                      <a:r>
                        <a:rPr lang="ja-JP" altLang="en-US" sz="1100" u="none" strike="noStrike">
                          <a:effectLst/>
                        </a:rPr>
                        <a:t>利用者情報表示画面</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100" u="none" strike="noStrike">
                          <a:effectLst/>
                        </a:rPr>
                        <a:t>変更する押下</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4207517185"/>
                  </a:ext>
                </a:extLst>
              </a:tr>
              <a:tr h="228600">
                <a:tc>
                  <a:txBody>
                    <a:bodyPr/>
                    <a:lstStyle/>
                    <a:p>
                      <a:pPr algn="l" fontAlgn="ctr"/>
                      <a:r>
                        <a:rPr lang="zh-CN" altLang="en-US" sz="1100" u="none" strike="noStrike">
                          <a:effectLst/>
                        </a:rPr>
                        <a:t>利用者登録画面①</a:t>
                      </a:r>
                      <a:endParaRPr lang="zh-CN"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100" u="none" strike="noStrike">
                          <a:effectLst/>
                        </a:rPr>
                        <a:t>戻る押下</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1355589099"/>
                  </a:ext>
                </a:extLst>
              </a:tr>
              <a:tr h="228600">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100" u="none" strike="noStrike">
                          <a:effectLst/>
                        </a:rPr>
                        <a:t>次へ押下</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128017891"/>
                  </a:ext>
                </a:extLst>
              </a:tr>
              <a:tr h="228600">
                <a:tc>
                  <a:txBody>
                    <a:bodyPr/>
                    <a:lstStyle/>
                    <a:p>
                      <a:pPr algn="l" fontAlgn="ctr"/>
                      <a:r>
                        <a:rPr lang="zh-CN" altLang="en-US" sz="1100" u="none" strike="noStrike">
                          <a:effectLst/>
                        </a:rPr>
                        <a:t>利用者登録画面②</a:t>
                      </a:r>
                      <a:endParaRPr lang="zh-CN"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100" u="none" strike="noStrike">
                          <a:effectLst/>
                        </a:rPr>
                        <a:t>戻る押下</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2844217738"/>
                  </a:ext>
                </a:extLst>
              </a:tr>
              <a:tr h="228600">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100" u="none" strike="noStrike">
                          <a:effectLst/>
                        </a:rPr>
                        <a:t>次へ押下</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1779362533"/>
                  </a:ext>
                </a:extLst>
              </a:tr>
              <a:tr h="228600">
                <a:tc>
                  <a:txBody>
                    <a:bodyPr/>
                    <a:lstStyle/>
                    <a:p>
                      <a:pPr algn="l" fontAlgn="ctr"/>
                      <a:r>
                        <a:rPr lang="zh-CN" altLang="en-US" sz="1100" u="none" strike="noStrike">
                          <a:effectLst/>
                        </a:rPr>
                        <a:t>利用者登録画面③</a:t>
                      </a:r>
                      <a:endParaRPr lang="zh-CN"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100" u="none" strike="noStrike">
                          <a:effectLst/>
                        </a:rPr>
                        <a:t>戻る押下</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574996554"/>
                  </a:ext>
                </a:extLst>
              </a:tr>
              <a:tr h="228600">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100" u="none" strike="noStrike">
                          <a:effectLst/>
                        </a:rPr>
                        <a:t>次へ押下</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2973805950"/>
                  </a:ext>
                </a:extLst>
              </a:tr>
              <a:tr h="228600">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100" u="none" strike="noStrike">
                          <a:effectLst/>
                        </a:rPr>
                        <a:t>必要書類はこちら押下</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160680373"/>
                  </a:ext>
                </a:extLst>
              </a:tr>
              <a:tr h="228600">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100" u="none" strike="noStrike">
                          <a:effectLst/>
                        </a:rPr>
                        <a:t>ドラッグドロップ実行</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1382449804"/>
                  </a:ext>
                </a:extLst>
              </a:tr>
              <a:tr h="228600">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100" u="none" strike="noStrike">
                          <a:effectLst/>
                        </a:rPr>
                        <a:t>ファイルを選択押下</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1767401190"/>
                  </a:ext>
                </a:extLst>
              </a:tr>
              <a:tr h="228600">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100" u="none" strike="noStrike">
                          <a:effectLst/>
                        </a:rPr>
                        <a:t>カメラを起動押下</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823008574"/>
                  </a:ext>
                </a:extLst>
              </a:tr>
              <a:tr h="228600">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100" u="none" strike="noStrike">
                          <a:effectLst/>
                        </a:rPr>
                        <a:t>取り消し押下</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dirty="0">
                          <a:effectLst/>
                        </a:rPr>
                        <a:t>100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2869536846"/>
                  </a:ext>
                </a:extLst>
              </a:tr>
            </a:tbl>
          </a:graphicData>
        </a:graphic>
      </p:graphicFrame>
    </p:spTree>
    <p:extLst>
      <p:ext uri="{BB962C8B-B14F-4D97-AF65-F5344CB8AC3E}">
        <p14:creationId xmlns:p14="http://schemas.microsoft.com/office/powerpoint/2010/main" val="17129628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5AA1A0-071D-4BD5-9E71-4FA85FDEEF29}"/>
              </a:ext>
            </a:extLst>
          </p:cNvPr>
          <p:cNvSpPr>
            <a:spLocks noGrp="1"/>
          </p:cNvSpPr>
          <p:nvPr>
            <p:ph type="title"/>
          </p:nvPr>
        </p:nvSpPr>
        <p:spPr/>
        <p:txBody>
          <a:bodyPr/>
          <a:lstStyle/>
          <a:p>
            <a:r>
              <a:rPr kumimoji="1" lang="ja-JP" altLang="en-US" dirty="0"/>
              <a:t>１５</a:t>
            </a:r>
            <a:r>
              <a:rPr kumimoji="1" lang="en-US" altLang="ja-JP" dirty="0"/>
              <a:t>.</a:t>
            </a:r>
            <a:r>
              <a:rPr kumimoji="1" lang="ja-JP" altLang="en-US" dirty="0"/>
              <a:t>２</a:t>
            </a:r>
            <a:r>
              <a:rPr kumimoji="1" lang="en-US" altLang="ja-JP" dirty="0"/>
              <a:t>.</a:t>
            </a:r>
            <a:r>
              <a:rPr kumimoji="1" lang="ja-JP" altLang="en-US" dirty="0"/>
              <a:t>２</a:t>
            </a:r>
            <a:r>
              <a:rPr kumimoji="1" lang="en-US" altLang="ja-JP" dirty="0"/>
              <a:t>.</a:t>
            </a:r>
            <a:r>
              <a:rPr kumimoji="1" lang="ja-JP" altLang="en-US" dirty="0"/>
              <a:t>非機能要件</a:t>
            </a:r>
            <a:r>
              <a:rPr kumimoji="1" lang="en-US" altLang="ja-JP" dirty="0"/>
              <a:t>-</a:t>
            </a:r>
            <a:r>
              <a:rPr kumimoji="1" lang="ja-JP" altLang="en-US" dirty="0"/>
              <a:t>性能要件②</a:t>
            </a:r>
            <a:r>
              <a:rPr kumimoji="1" lang="en-US" altLang="ja-JP" dirty="0"/>
              <a:t>-</a:t>
            </a:r>
            <a:endParaRPr kumimoji="1" lang="ja-JP" altLang="en-US" dirty="0"/>
          </a:p>
        </p:txBody>
      </p:sp>
      <p:graphicFrame>
        <p:nvGraphicFramePr>
          <p:cNvPr id="6" name="コンテンツ プレースホルダー 5">
            <a:extLst>
              <a:ext uri="{FF2B5EF4-FFF2-40B4-BE49-F238E27FC236}">
                <a16:creationId xmlns:a16="http://schemas.microsoft.com/office/drawing/2014/main" id="{1212EA81-89D1-4A20-9165-38609A6C4821}"/>
              </a:ext>
            </a:extLst>
          </p:cNvPr>
          <p:cNvGraphicFramePr>
            <a:graphicFrameLocks noGrp="1"/>
          </p:cNvGraphicFramePr>
          <p:nvPr>
            <p:ph idx="1"/>
            <p:extLst>
              <p:ext uri="{D42A27DB-BD31-4B8C-83A1-F6EECF244321}">
                <p14:modId xmlns:p14="http://schemas.microsoft.com/office/powerpoint/2010/main" val="219853062"/>
              </p:ext>
            </p:extLst>
          </p:nvPr>
        </p:nvGraphicFramePr>
        <p:xfrm>
          <a:off x="838200" y="1690688"/>
          <a:ext cx="6515100" cy="3657600"/>
        </p:xfrm>
        <a:graphic>
          <a:graphicData uri="http://schemas.openxmlformats.org/drawingml/2006/table">
            <a:tbl>
              <a:tblPr>
                <a:tableStyleId>{5C22544A-7EE6-4342-B048-85BDC9FD1C3A}</a:tableStyleId>
              </a:tblPr>
              <a:tblGrid>
                <a:gridCol w="1828800">
                  <a:extLst>
                    <a:ext uri="{9D8B030D-6E8A-4147-A177-3AD203B41FA5}">
                      <a16:colId xmlns:a16="http://schemas.microsoft.com/office/drawing/2014/main" val="2368645382"/>
                    </a:ext>
                  </a:extLst>
                </a:gridCol>
                <a:gridCol w="2273300">
                  <a:extLst>
                    <a:ext uri="{9D8B030D-6E8A-4147-A177-3AD203B41FA5}">
                      <a16:colId xmlns:a16="http://schemas.microsoft.com/office/drawing/2014/main" val="2437662809"/>
                    </a:ext>
                  </a:extLst>
                </a:gridCol>
                <a:gridCol w="749300">
                  <a:extLst>
                    <a:ext uri="{9D8B030D-6E8A-4147-A177-3AD203B41FA5}">
                      <a16:colId xmlns:a16="http://schemas.microsoft.com/office/drawing/2014/main" val="3550833971"/>
                    </a:ext>
                  </a:extLst>
                </a:gridCol>
                <a:gridCol w="914400">
                  <a:extLst>
                    <a:ext uri="{9D8B030D-6E8A-4147-A177-3AD203B41FA5}">
                      <a16:colId xmlns:a16="http://schemas.microsoft.com/office/drawing/2014/main" val="2657821922"/>
                    </a:ext>
                  </a:extLst>
                </a:gridCol>
                <a:gridCol w="749300">
                  <a:extLst>
                    <a:ext uri="{9D8B030D-6E8A-4147-A177-3AD203B41FA5}">
                      <a16:colId xmlns:a16="http://schemas.microsoft.com/office/drawing/2014/main" val="2790706027"/>
                    </a:ext>
                  </a:extLst>
                </a:gridCol>
              </a:tblGrid>
              <a:tr h="228600">
                <a:tc>
                  <a:txBody>
                    <a:bodyPr/>
                    <a:lstStyle/>
                    <a:p>
                      <a:pPr algn="l" fontAlgn="ctr"/>
                      <a:r>
                        <a:rPr lang="ja-JP" altLang="en-US" sz="1100" u="none" strike="noStrike" dirty="0">
                          <a:effectLst/>
                        </a:rPr>
                        <a:t>画面</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solidFill>
                      <a:schemeClr val="bg2">
                        <a:lumMod val="90000"/>
                      </a:schemeClr>
                    </a:solidFill>
                  </a:tcPr>
                </a:tc>
                <a:tc>
                  <a:txBody>
                    <a:bodyPr/>
                    <a:lstStyle/>
                    <a:p>
                      <a:pPr algn="l" fontAlgn="ctr"/>
                      <a:r>
                        <a:rPr lang="ja-JP" altLang="en-US" sz="1100" u="none" strike="noStrike" dirty="0">
                          <a:effectLst/>
                        </a:rPr>
                        <a:t>機能</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solidFill>
                      <a:schemeClr val="bg2">
                        <a:lumMod val="90000"/>
                      </a:schemeClr>
                    </a:solidFill>
                  </a:tcPr>
                </a:tc>
                <a:tc>
                  <a:txBody>
                    <a:bodyPr/>
                    <a:lstStyle/>
                    <a:p>
                      <a:pPr algn="l" fontAlgn="ctr"/>
                      <a:r>
                        <a:rPr lang="ja-JP" altLang="en-US" sz="1100" u="none" strike="noStrike" dirty="0">
                          <a:effectLst/>
                        </a:rPr>
                        <a:t>平常時</a:t>
                      </a:r>
                      <a:r>
                        <a:rPr lang="en-US" altLang="ja-JP" sz="1100" u="none" strike="noStrike" dirty="0">
                          <a:effectLst/>
                        </a:rPr>
                        <a:t>(</a:t>
                      </a:r>
                      <a:r>
                        <a:rPr lang="ja-JP" altLang="en-US" sz="1100" u="none" strike="noStrike" dirty="0">
                          <a:effectLst/>
                        </a:rPr>
                        <a:t>秒</a:t>
                      </a:r>
                      <a:r>
                        <a:rPr lang="en-US" altLang="ja-JP" sz="1100" u="none" strike="noStrike" dirty="0">
                          <a:effectLst/>
                        </a:rPr>
                        <a:t>)</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solidFill>
                      <a:schemeClr val="bg2">
                        <a:lumMod val="90000"/>
                      </a:schemeClr>
                    </a:solidFill>
                  </a:tcPr>
                </a:tc>
                <a:tc>
                  <a:txBody>
                    <a:bodyPr/>
                    <a:lstStyle/>
                    <a:p>
                      <a:pPr algn="l" fontAlgn="ctr"/>
                      <a:r>
                        <a:rPr lang="ja-JP" altLang="en-US" sz="1100" u="none" strike="noStrike" dirty="0">
                          <a:effectLst/>
                        </a:rPr>
                        <a:t>ピーク時</a:t>
                      </a:r>
                      <a:r>
                        <a:rPr lang="en-US" altLang="ja-JP" sz="1100" u="none" strike="noStrike" dirty="0">
                          <a:effectLst/>
                        </a:rPr>
                        <a:t>(</a:t>
                      </a:r>
                      <a:r>
                        <a:rPr lang="ja-JP" altLang="en-US" sz="1100" u="none" strike="noStrike" dirty="0">
                          <a:effectLst/>
                        </a:rPr>
                        <a:t>秒</a:t>
                      </a:r>
                      <a:r>
                        <a:rPr lang="en-US" altLang="ja-JP" sz="1100" u="none" strike="noStrike" dirty="0">
                          <a:effectLst/>
                        </a:rPr>
                        <a:t>)</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solidFill>
                      <a:schemeClr val="bg2">
                        <a:lumMod val="90000"/>
                      </a:schemeClr>
                    </a:solidFill>
                  </a:tcPr>
                </a:tc>
                <a:tc>
                  <a:txBody>
                    <a:bodyPr/>
                    <a:lstStyle/>
                    <a:p>
                      <a:pPr algn="l" fontAlgn="ctr"/>
                      <a:r>
                        <a:rPr lang="ja-JP" altLang="en-US" sz="1100" u="none" strike="noStrike" dirty="0">
                          <a:effectLst/>
                        </a:rPr>
                        <a:t>順守率</a:t>
                      </a:r>
                      <a:r>
                        <a:rPr lang="en-US" altLang="ja-JP" sz="1100" u="none" strike="noStrike" dirty="0">
                          <a:effectLst/>
                        </a:rPr>
                        <a:t>(%)</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solidFill>
                      <a:schemeClr val="bg2">
                        <a:lumMod val="90000"/>
                      </a:schemeClr>
                    </a:solidFill>
                  </a:tcPr>
                </a:tc>
                <a:extLst>
                  <a:ext uri="{0D108BD9-81ED-4DB2-BD59-A6C34878D82A}">
                    <a16:rowId xmlns:a16="http://schemas.microsoft.com/office/drawing/2014/main" val="603710122"/>
                  </a:ext>
                </a:extLst>
              </a:tr>
              <a:tr h="228600">
                <a:tc>
                  <a:txBody>
                    <a:bodyPr/>
                    <a:lstStyle/>
                    <a:p>
                      <a:pPr algn="l" fontAlgn="ctr"/>
                      <a:r>
                        <a:rPr lang="zh-TW" altLang="en-US" sz="1100" u="none" strike="noStrike">
                          <a:effectLst/>
                        </a:rPr>
                        <a:t>利用者登録確認画面①</a:t>
                      </a:r>
                      <a:endParaRPr lang="zh-TW"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100" u="none" strike="noStrike">
                          <a:effectLst/>
                        </a:rPr>
                        <a:t>やり直す押下</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2656934226"/>
                  </a:ext>
                </a:extLst>
              </a:tr>
              <a:tr h="228600">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100" u="none" strike="noStrike">
                          <a:effectLst/>
                        </a:rPr>
                        <a:t>次へ押下</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1715882892"/>
                  </a:ext>
                </a:extLst>
              </a:tr>
              <a:tr h="228600">
                <a:tc>
                  <a:txBody>
                    <a:bodyPr/>
                    <a:lstStyle/>
                    <a:p>
                      <a:pPr algn="l" fontAlgn="ctr"/>
                      <a:r>
                        <a:rPr lang="zh-TW" altLang="en-US" sz="1100" u="none" strike="noStrike">
                          <a:effectLst/>
                        </a:rPr>
                        <a:t>利用者登録確認画面②</a:t>
                      </a:r>
                      <a:endParaRPr lang="zh-TW"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100" u="none" strike="noStrike">
                          <a:effectLst/>
                        </a:rPr>
                        <a:t>やり直す押下</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2099856670"/>
                  </a:ext>
                </a:extLst>
              </a:tr>
              <a:tr h="228600">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100" u="none" strike="noStrike">
                          <a:effectLst/>
                        </a:rPr>
                        <a:t>次へ押下</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2785421679"/>
                  </a:ext>
                </a:extLst>
              </a:tr>
              <a:tr h="228600">
                <a:tc>
                  <a:txBody>
                    <a:bodyPr/>
                    <a:lstStyle/>
                    <a:p>
                      <a:pPr algn="l" fontAlgn="ctr"/>
                      <a:r>
                        <a:rPr lang="zh-TW" altLang="en-US" sz="1100" u="none" strike="noStrike">
                          <a:effectLst/>
                        </a:rPr>
                        <a:t>利用者登録確認画面③</a:t>
                      </a:r>
                      <a:endParaRPr lang="zh-TW"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100" u="none" strike="noStrike">
                          <a:effectLst/>
                        </a:rPr>
                        <a:t>やり直す押下</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923590889"/>
                  </a:ext>
                </a:extLst>
              </a:tr>
              <a:tr h="228600">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100" u="none" strike="noStrike">
                          <a:effectLst/>
                        </a:rPr>
                        <a:t>次へ押下</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569089588"/>
                  </a:ext>
                </a:extLst>
              </a:tr>
              <a:tr h="228600">
                <a:tc>
                  <a:txBody>
                    <a:bodyPr/>
                    <a:lstStyle/>
                    <a:p>
                      <a:pPr algn="l" fontAlgn="ctr"/>
                      <a:r>
                        <a:rPr lang="zh-TW" altLang="en-US" sz="1100" u="none" strike="noStrike">
                          <a:effectLst/>
                        </a:rPr>
                        <a:t>登録情報承認待機画面</a:t>
                      </a:r>
                      <a:endParaRPr lang="zh-TW"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100" u="none" strike="noStrike">
                          <a:effectLst/>
                        </a:rPr>
                        <a:t>ログイン画面へ押下</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2856145386"/>
                  </a:ext>
                </a:extLst>
              </a:tr>
              <a:tr h="228600">
                <a:tc>
                  <a:txBody>
                    <a:bodyPr/>
                    <a:lstStyle/>
                    <a:p>
                      <a:pPr algn="l" fontAlgn="ctr"/>
                      <a:r>
                        <a:rPr lang="zh-TW" altLang="en-US" sz="1100" u="none" strike="noStrike">
                          <a:effectLst/>
                        </a:rPr>
                        <a:t>必要書類確認画面</a:t>
                      </a:r>
                      <a:endParaRPr lang="zh-TW"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100" u="none" strike="noStrike">
                          <a:effectLst/>
                        </a:rPr>
                        <a:t>戻る押下</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1480408088"/>
                  </a:ext>
                </a:extLst>
              </a:tr>
              <a:tr h="228600">
                <a:tc>
                  <a:txBody>
                    <a:bodyPr/>
                    <a:lstStyle/>
                    <a:p>
                      <a:pPr algn="l" fontAlgn="ctr"/>
                      <a:r>
                        <a:rPr lang="ja-JP" altLang="en-US" sz="1100" u="none" strike="noStrike">
                          <a:effectLst/>
                        </a:rPr>
                        <a:t>カメラ起動画面</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100" u="none" strike="noStrike">
                          <a:effectLst/>
                        </a:rPr>
                        <a:t>シャッターボタン押下</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1458638240"/>
                  </a:ext>
                </a:extLst>
              </a:tr>
              <a:tr h="228600">
                <a:tc>
                  <a:txBody>
                    <a:bodyPr/>
                    <a:lstStyle/>
                    <a:p>
                      <a:pPr algn="l" fontAlgn="ctr"/>
                      <a:r>
                        <a:rPr lang="ja-JP" altLang="en-US" sz="1100" u="none" strike="noStrike">
                          <a:effectLst/>
                        </a:rPr>
                        <a:t>レシートアップロード画面</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100" u="none" strike="noStrike">
                          <a:effectLst/>
                        </a:rPr>
                        <a:t>戻る押下</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1236770641"/>
                  </a:ext>
                </a:extLst>
              </a:tr>
              <a:tr h="228600">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100" u="none" strike="noStrike">
                          <a:effectLst/>
                        </a:rPr>
                        <a:t>レシート読み込み押下</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95006569"/>
                  </a:ext>
                </a:extLst>
              </a:tr>
              <a:tr h="228600">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100" u="none" strike="noStrike">
                          <a:effectLst/>
                        </a:rPr>
                        <a:t>ドラッグドロップ実行</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418270850"/>
                  </a:ext>
                </a:extLst>
              </a:tr>
              <a:tr h="228600">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100" u="none" strike="noStrike">
                          <a:effectLst/>
                        </a:rPr>
                        <a:t>ファイルを選択押下</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4248611509"/>
                  </a:ext>
                </a:extLst>
              </a:tr>
              <a:tr h="228600">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100" u="none" strike="noStrike">
                          <a:effectLst/>
                        </a:rPr>
                        <a:t>カメラを起動押下</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926735741"/>
                  </a:ext>
                </a:extLst>
              </a:tr>
              <a:tr h="228600">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100" u="none" strike="noStrike">
                          <a:effectLst/>
                        </a:rPr>
                        <a:t>取り消し押下</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dirty="0">
                          <a:effectLst/>
                        </a:rPr>
                        <a:t>100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1207505695"/>
                  </a:ext>
                </a:extLst>
              </a:tr>
            </a:tbl>
          </a:graphicData>
        </a:graphic>
      </p:graphicFrame>
    </p:spTree>
    <p:extLst>
      <p:ext uri="{BB962C8B-B14F-4D97-AF65-F5344CB8AC3E}">
        <p14:creationId xmlns:p14="http://schemas.microsoft.com/office/powerpoint/2010/main" val="63505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0FEB99-F849-4A33-A297-F3B148056194}"/>
              </a:ext>
            </a:extLst>
          </p:cNvPr>
          <p:cNvSpPr>
            <a:spLocks noGrp="1"/>
          </p:cNvSpPr>
          <p:nvPr>
            <p:ph type="title"/>
          </p:nvPr>
        </p:nvSpPr>
        <p:spPr/>
        <p:txBody>
          <a:bodyPr/>
          <a:lstStyle/>
          <a:p>
            <a:r>
              <a:rPr kumimoji="1" lang="ja-JP" altLang="en-US" dirty="0"/>
              <a:t>１５</a:t>
            </a:r>
            <a:r>
              <a:rPr kumimoji="1" lang="en-US" altLang="ja-JP" dirty="0"/>
              <a:t>.</a:t>
            </a:r>
            <a:r>
              <a:rPr kumimoji="1" lang="ja-JP" altLang="en-US" dirty="0"/>
              <a:t>２</a:t>
            </a:r>
            <a:r>
              <a:rPr kumimoji="1" lang="en-US" altLang="ja-JP" dirty="0"/>
              <a:t>.</a:t>
            </a:r>
            <a:r>
              <a:rPr kumimoji="1" lang="ja-JP" altLang="en-US" dirty="0"/>
              <a:t>３</a:t>
            </a:r>
            <a:r>
              <a:rPr kumimoji="1" lang="en-US" altLang="ja-JP" dirty="0"/>
              <a:t>.</a:t>
            </a:r>
            <a:r>
              <a:rPr kumimoji="1" lang="ja-JP" altLang="en-US" dirty="0"/>
              <a:t>非機能要件</a:t>
            </a:r>
            <a:r>
              <a:rPr kumimoji="1" lang="en-US" altLang="ja-JP" dirty="0"/>
              <a:t>-</a:t>
            </a:r>
            <a:r>
              <a:rPr kumimoji="1" lang="ja-JP" altLang="en-US" dirty="0"/>
              <a:t>性能要件③</a:t>
            </a:r>
            <a:r>
              <a:rPr kumimoji="1" lang="en-US" altLang="ja-JP" dirty="0"/>
              <a:t>-</a:t>
            </a:r>
            <a:endParaRPr kumimoji="1" lang="ja-JP" altLang="en-US" dirty="0"/>
          </a:p>
        </p:txBody>
      </p:sp>
      <p:graphicFrame>
        <p:nvGraphicFramePr>
          <p:cNvPr id="7" name="コンテンツ プレースホルダー 6">
            <a:extLst>
              <a:ext uri="{FF2B5EF4-FFF2-40B4-BE49-F238E27FC236}">
                <a16:creationId xmlns:a16="http://schemas.microsoft.com/office/drawing/2014/main" id="{FC360ED3-06A5-424F-8E98-7B8759E6BF0E}"/>
              </a:ext>
            </a:extLst>
          </p:cNvPr>
          <p:cNvGraphicFramePr>
            <a:graphicFrameLocks noGrp="1"/>
          </p:cNvGraphicFramePr>
          <p:nvPr>
            <p:ph idx="1"/>
            <p:extLst>
              <p:ext uri="{D42A27DB-BD31-4B8C-83A1-F6EECF244321}">
                <p14:modId xmlns:p14="http://schemas.microsoft.com/office/powerpoint/2010/main" val="1386466711"/>
              </p:ext>
            </p:extLst>
          </p:nvPr>
        </p:nvGraphicFramePr>
        <p:xfrm>
          <a:off x="838200" y="1690688"/>
          <a:ext cx="6515100" cy="2057400"/>
        </p:xfrm>
        <a:graphic>
          <a:graphicData uri="http://schemas.openxmlformats.org/drawingml/2006/table">
            <a:tbl>
              <a:tblPr>
                <a:tableStyleId>{5C22544A-7EE6-4342-B048-85BDC9FD1C3A}</a:tableStyleId>
              </a:tblPr>
              <a:tblGrid>
                <a:gridCol w="1828800">
                  <a:extLst>
                    <a:ext uri="{9D8B030D-6E8A-4147-A177-3AD203B41FA5}">
                      <a16:colId xmlns:a16="http://schemas.microsoft.com/office/drawing/2014/main" val="2100098319"/>
                    </a:ext>
                  </a:extLst>
                </a:gridCol>
                <a:gridCol w="2273300">
                  <a:extLst>
                    <a:ext uri="{9D8B030D-6E8A-4147-A177-3AD203B41FA5}">
                      <a16:colId xmlns:a16="http://schemas.microsoft.com/office/drawing/2014/main" val="2926606950"/>
                    </a:ext>
                  </a:extLst>
                </a:gridCol>
                <a:gridCol w="749300">
                  <a:extLst>
                    <a:ext uri="{9D8B030D-6E8A-4147-A177-3AD203B41FA5}">
                      <a16:colId xmlns:a16="http://schemas.microsoft.com/office/drawing/2014/main" val="1868636610"/>
                    </a:ext>
                  </a:extLst>
                </a:gridCol>
                <a:gridCol w="914400">
                  <a:extLst>
                    <a:ext uri="{9D8B030D-6E8A-4147-A177-3AD203B41FA5}">
                      <a16:colId xmlns:a16="http://schemas.microsoft.com/office/drawing/2014/main" val="3441660656"/>
                    </a:ext>
                  </a:extLst>
                </a:gridCol>
                <a:gridCol w="749300">
                  <a:extLst>
                    <a:ext uri="{9D8B030D-6E8A-4147-A177-3AD203B41FA5}">
                      <a16:colId xmlns:a16="http://schemas.microsoft.com/office/drawing/2014/main" val="2834053618"/>
                    </a:ext>
                  </a:extLst>
                </a:gridCol>
              </a:tblGrid>
              <a:tr h="228600">
                <a:tc>
                  <a:txBody>
                    <a:bodyPr/>
                    <a:lstStyle/>
                    <a:p>
                      <a:pPr algn="l" fontAlgn="ctr"/>
                      <a:r>
                        <a:rPr lang="ja-JP" altLang="en-US" sz="1100" u="none" strike="noStrike" dirty="0">
                          <a:effectLst/>
                        </a:rPr>
                        <a:t>画面</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solidFill>
                      <a:schemeClr val="bg2">
                        <a:lumMod val="90000"/>
                      </a:schemeClr>
                    </a:solidFill>
                  </a:tcPr>
                </a:tc>
                <a:tc>
                  <a:txBody>
                    <a:bodyPr/>
                    <a:lstStyle/>
                    <a:p>
                      <a:pPr algn="l" fontAlgn="ctr"/>
                      <a:r>
                        <a:rPr lang="ja-JP" altLang="en-US" sz="1100" u="none" strike="noStrike" dirty="0">
                          <a:effectLst/>
                        </a:rPr>
                        <a:t>機能</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solidFill>
                      <a:schemeClr val="bg2">
                        <a:lumMod val="90000"/>
                      </a:schemeClr>
                    </a:solidFill>
                  </a:tcPr>
                </a:tc>
                <a:tc>
                  <a:txBody>
                    <a:bodyPr/>
                    <a:lstStyle/>
                    <a:p>
                      <a:pPr algn="l" fontAlgn="ctr"/>
                      <a:r>
                        <a:rPr lang="ja-JP" altLang="en-US" sz="1100" u="none" strike="noStrike" dirty="0">
                          <a:effectLst/>
                        </a:rPr>
                        <a:t>平常時</a:t>
                      </a:r>
                      <a:r>
                        <a:rPr lang="en-US" altLang="ja-JP" sz="1100" u="none" strike="noStrike" dirty="0">
                          <a:effectLst/>
                        </a:rPr>
                        <a:t>(</a:t>
                      </a:r>
                      <a:r>
                        <a:rPr lang="ja-JP" altLang="en-US" sz="1100" u="none" strike="noStrike" dirty="0">
                          <a:effectLst/>
                        </a:rPr>
                        <a:t>秒</a:t>
                      </a:r>
                      <a:r>
                        <a:rPr lang="en-US" altLang="ja-JP" sz="1100" u="none" strike="noStrike" dirty="0">
                          <a:effectLst/>
                        </a:rPr>
                        <a:t>)</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solidFill>
                      <a:schemeClr val="bg2">
                        <a:lumMod val="90000"/>
                      </a:schemeClr>
                    </a:solidFill>
                  </a:tcPr>
                </a:tc>
                <a:tc>
                  <a:txBody>
                    <a:bodyPr/>
                    <a:lstStyle/>
                    <a:p>
                      <a:pPr algn="l" fontAlgn="ctr"/>
                      <a:r>
                        <a:rPr lang="ja-JP" altLang="en-US" sz="1100" u="none" strike="noStrike" dirty="0">
                          <a:effectLst/>
                        </a:rPr>
                        <a:t>ピーク時</a:t>
                      </a:r>
                      <a:r>
                        <a:rPr lang="en-US" altLang="ja-JP" sz="1100" u="none" strike="noStrike" dirty="0">
                          <a:effectLst/>
                        </a:rPr>
                        <a:t>(</a:t>
                      </a:r>
                      <a:r>
                        <a:rPr lang="ja-JP" altLang="en-US" sz="1100" u="none" strike="noStrike" dirty="0">
                          <a:effectLst/>
                        </a:rPr>
                        <a:t>秒</a:t>
                      </a:r>
                      <a:r>
                        <a:rPr lang="en-US" altLang="ja-JP" sz="1100" u="none" strike="noStrike" dirty="0">
                          <a:effectLst/>
                        </a:rPr>
                        <a:t>)</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solidFill>
                      <a:schemeClr val="bg2">
                        <a:lumMod val="90000"/>
                      </a:schemeClr>
                    </a:solidFill>
                  </a:tcPr>
                </a:tc>
                <a:tc>
                  <a:txBody>
                    <a:bodyPr/>
                    <a:lstStyle/>
                    <a:p>
                      <a:pPr algn="l" fontAlgn="ctr"/>
                      <a:r>
                        <a:rPr lang="ja-JP" altLang="en-US" sz="1100" u="none" strike="noStrike" dirty="0">
                          <a:effectLst/>
                        </a:rPr>
                        <a:t>順守率</a:t>
                      </a:r>
                      <a:r>
                        <a:rPr lang="en-US" altLang="ja-JP" sz="1100" u="none" strike="noStrike" dirty="0">
                          <a:effectLst/>
                        </a:rPr>
                        <a:t>(%)</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solidFill>
                      <a:schemeClr val="bg2">
                        <a:lumMod val="90000"/>
                      </a:schemeClr>
                    </a:solidFill>
                  </a:tcPr>
                </a:tc>
                <a:extLst>
                  <a:ext uri="{0D108BD9-81ED-4DB2-BD59-A6C34878D82A}">
                    <a16:rowId xmlns:a16="http://schemas.microsoft.com/office/drawing/2014/main" val="3818278986"/>
                  </a:ext>
                </a:extLst>
              </a:tr>
              <a:tr h="228600">
                <a:tc>
                  <a:txBody>
                    <a:bodyPr/>
                    <a:lstStyle/>
                    <a:p>
                      <a:pPr algn="l" rtl="0" fontAlgn="ctr"/>
                      <a:r>
                        <a:rPr lang="ja-JP" altLang="en-US" sz="1100" u="none" strike="noStrike">
                          <a:effectLst/>
                        </a:rPr>
                        <a:t>レシート内容表示選択画面</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100" u="none" strike="noStrike">
                          <a:effectLst/>
                        </a:rPr>
                        <a:t>カードで支払う押下</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153811585"/>
                  </a:ext>
                </a:extLst>
              </a:tr>
              <a:tr h="228600">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is-IS" sz="1100" u="none" strike="noStrike">
                          <a:effectLst/>
                        </a:rPr>
                        <a:t>Pay</a:t>
                      </a:r>
                      <a:r>
                        <a:rPr lang="ja-JP" altLang="en-US" sz="1100" u="none" strike="noStrike">
                          <a:effectLst/>
                        </a:rPr>
                        <a:t>押下</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255193882"/>
                  </a:ext>
                </a:extLst>
              </a:tr>
              <a:tr h="228600">
                <a:tc>
                  <a:txBody>
                    <a:bodyPr/>
                    <a:lstStyle/>
                    <a:p>
                      <a:pPr algn="l" rtl="0" fontAlgn="ctr"/>
                      <a:r>
                        <a:rPr lang="zh-TW" altLang="en-US" sz="1100" u="none" strike="noStrike">
                          <a:effectLst/>
                        </a:rPr>
                        <a:t>決済方法選択画面</a:t>
                      </a:r>
                      <a:endParaRPr lang="zh-TW"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100" u="none" strike="noStrike">
                          <a:effectLst/>
                        </a:rPr>
                        <a:t>次へ押下</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1287791907"/>
                  </a:ext>
                </a:extLst>
              </a:tr>
              <a:tr h="228600">
                <a:tc>
                  <a:txBody>
                    <a:bodyPr/>
                    <a:lstStyle/>
                    <a:p>
                      <a:pPr algn="l" fontAlgn="ctr"/>
                      <a:r>
                        <a:rPr lang="ja-JP" altLang="en-US" sz="1100" u="none" strike="noStrike">
                          <a:effectLst/>
                        </a:rPr>
                        <a:t>決済画面</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100" u="none" strike="noStrike">
                          <a:effectLst/>
                        </a:rPr>
                        <a:t>支払いを確定する押下</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1312016521"/>
                  </a:ext>
                </a:extLst>
              </a:tr>
              <a:tr h="228600">
                <a:tc>
                  <a:txBody>
                    <a:bodyPr/>
                    <a:lstStyle/>
                    <a:p>
                      <a:pPr algn="l" rtl="0" fontAlgn="ctr"/>
                      <a:r>
                        <a:rPr lang="ja-JP" altLang="en-US" sz="1100" u="none" strike="noStrike">
                          <a:effectLst/>
                        </a:rPr>
                        <a:t>決済完了画面</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100" u="none" strike="noStrike" dirty="0">
                          <a:effectLst/>
                        </a:rPr>
                        <a:t>マイページへ押下</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2027614575"/>
                  </a:ext>
                </a:extLst>
              </a:tr>
              <a:tr h="228600">
                <a:tc>
                  <a:txBody>
                    <a:bodyPr/>
                    <a:lstStyle/>
                    <a:p>
                      <a:pPr algn="l" rtl="0" fontAlgn="ctr"/>
                      <a:r>
                        <a:rPr lang="zh-CN" altLang="en-US" sz="1100" u="none" strike="noStrike">
                          <a:effectLst/>
                        </a:rPr>
                        <a:t>利用履歴画面</a:t>
                      </a:r>
                      <a:endParaRPr lang="zh-CN"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100" u="none" strike="noStrike">
                          <a:effectLst/>
                        </a:rPr>
                        <a:t>戻る押下</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1638585394"/>
                  </a:ext>
                </a:extLst>
              </a:tr>
              <a:tr h="228600">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zh-TW" altLang="en-US" sz="1100" u="none" strike="noStrike">
                          <a:effectLst/>
                        </a:rPr>
                        <a:t>履歴項目押下</a:t>
                      </a:r>
                      <a:endParaRPr lang="zh-TW"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1075708401"/>
                  </a:ext>
                </a:extLst>
              </a:tr>
              <a:tr h="228600">
                <a:tc>
                  <a:txBody>
                    <a:bodyPr/>
                    <a:lstStyle/>
                    <a:p>
                      <a:pPr algn="l" rtl="0" fontAlgn="ctr"/>
                      <a:r>
                        <a:rPr lang="zh-TW" altLang="en-US" sz="1100" u="none" strike="noStrike">
                          <a:effectLst/>
                        </a:rPr>
                        <a:t>利用履歴詳細画面</a:t>
                      </a:r>
                      <a:endParaRPr lang="zh-TW"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100" u="none" strike="noStrike">
                          <a:effectLst/>
                        </a:rPr>
                        <a:t>戻る押下</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dirty="0">
                          <a:effectLst/>
                        </a:rPr>
                        <a:t>100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818604574"/>
                  </a:ext>
                </a:extLst>
              </a:tr>
            </a:tbl>
          </a:graphicData>
        </a:graphic>
      </p:graphicFrame>
      <p:graphicFrame>
        <p:nvGraphicFramePr>
          <p:cNvPr id="8" name="表 7">
            <a:extLst>
              <a:ext uri="{FF2B5EF4-FFF2-40B4-BE49-F238E27FC236}">
                <a16:creationId xmlns:a16="http://schemas.microsoft.com/office/drawing/2014/main" id="{4FD700B8-07ED-4C1E-B99A-819BFBA52EBC}"/>
              </a:ext>
            </a:extLst>
          </p:cNvPr>
          <p:cNvGraphicFramePr>
            <a:graphicFrameLocks noGrp="1"/>
          </p:cNvGraphicFramePr>
          <p:nvPr>
            <p:extLst>
              <p:ext uri="{D42A27DB-BD31-4B8C-83A1-F6EECF244321}">
                <p14:modId xmlns:p14="http://schemas.microsoft.com/office/powerpoint/2010/main" val="504881545"/>
              </p:ext>
            </p:extLst>
          </p:nvPr>
        </p:nvGraphicFramePr>
        <p:xfrm>
          <a:off x="838200" y="3954463"/>
          <a:ext cx="6515100" cy="1828800"/>
        </p:xfrm>
        <a:graphic>
          <a:graphicData uri="http://schemas.openxmlformats.org/drawingml/2006/table">
            <a:tbl>
              <a:tblPr>
                <a:tableStyleId>{5C22544A-7EE6-4342-B048-85BDC9FD1C3A}</a:tableStyleId>
              </a:tblPr>
              <a:tblGrid>
                <a:gridCol w="1828800">
                  <a:extLst>
                    <a:ext uri="{9D8B030D-6E8A-4147-A177-3AD203B41FA5}">
                      <a16:colId xmlns:a16="http://schemas.microsoft.com/office/drawing/2014/main" val="2595852147"/>
                    </a:ext>
                  </a:extLst>
                </a:gridCol>
                <a:gridCol w="2273300">
                  <a:extLst>
                    <a:ext uri="{9D8B030D-6E8A-4147-A177-3AD203B41FA5}">
                      <a16:colId xmlns:a16="http://schemas.microsoft.com/office/drawing/2014/main" val="205701624"/>
                    </a:ext>
                  </a:extLst>
                </a:gridCol>
                <a:gridCol w="749300">
                  <a:extLst>
                    <a:ext uri="{9D8B030D-6E8A-4147-A177-3AD203B41FA5}">
                      <a16:colId xmlns:a16="http://schemas.microsoft.com/office/drawing/2014/main" val="4012396983"/>
                    </a:ext>
                  </a:extLst>
                </a:gridCol>
                <a:gridCol w="914400">
                  <a:extLst>
                    <a:ext uri="{9D8B030D-6E8A-4147-A177-3AD203B41FA5}">
                      <a16:colId xmlns:a16="http://schemas.microsoft.com/office/drawing/2014/main" val="1908204051"/>
                    </a:ext>
                  </a:extLst>
                </a:gridCol>
                <a:gridCol w="749300">
                  <a:extLst>
                    <a:ext uri="{9D8B030D-6E8A-4147-A177-3AD203B41FA5}">
                      <a16:colId xmlns:a16="http://schemas.microsoft.com/office/drawing/2014/main" val="2015603023"/>
                    </a:ext>
                  </a:extLst>
                </a:gridCol>
              </a:tblGrid>
              <a:tr h="228600">
                <a:tc>
                  <a:txBody>
                    <a:bodyPr/>
                    <a:lstStyle/>
                    <a:p>
                      <a:pPr algn="l" fontAlgn="ctr"/>
                      <a:r>
                        <a:rPr lang="ja-JP" altLang="en-US" sz="1100" u="none" strike="noStrike" dirty="0">
                          <a:effectLst/>
                        </a:rPr>
                        <a:t>画面</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solidFill>
                      <a:schemeClr val="bg2">
                        <a:lumMod val="90000"/>
                      </a:schemeClr>
                    </a:solidFill>
                  </a:tcPr>
                </a:tc>
                <a:tc>
                  <a:txBody>
                    <a:bodyPr/>
                    <a:lstStyle/>
                    <a:p>
                      <a:pPr algn="l" fontAlgn="ctr"/>
                      <a:r>
                        <a:rPr lang="ja-JP" altLang="en-US" sz="1100" u="none" strike="noStrike" dirty="0">
                          <a:effectLst/>
                        </a:rPr>
                        <a:t>機能</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solidFill>
                      <a:schemeClr val="bg2">
                        <a:lumMod val="90000"/>
                      </a:schemeClr>
                    </a:solidFill>
                  </a:tcPr>
                </a:tc>
                <a:tc>
                  <a:txBody>
                    <a:bodyPr/>
                    <a:lstStyle/>
                    <a:p>
                      <a:pPr algn="l" fontAlgn="ctr"/>
                      <a:r>
                        <a:rPr lang="ja-JP" altLang="en-US" sz="1100" u="none" strike="noStrike" dirty="0">
                          <a:effectLst/>
                        </a:rPr>
                        <a:t>平常時</a:t>
                      </a:r>
                      <a:r>
                        <a:rPr lang="en-US" altLang="ja-JP" sz="1100" u="none" strike="noStrike" dirty="0">
                          <a:effectLst/>
                        </a:rPr>
                        <a:t>(</a:t>
                      </a:r>
                      <a:r>
                        <a:rPr lang="ja-JP" altLang="en-US" sz="1100" u="none" strike="noStrike" dirty="0">
                          <a:effectLst/>
                        </a:rPr>
                        <a:t>秒</a:t>
                      </a:r>
                      <a:r>
                        <a:rPr lang="en-US" altLang="ja-JP" sz="1100" u="none" strike="noStrike" dirty="0">
                          <a:effectLst/>
                        </a:rPr>
                        <a:t>)</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solidFill>
                      <a:schemeClr val="bg2">
                        <a:lumMod val="90000"/>
                      </a:schemeClr>
                    </a:solidFill>
                  </a:tcPr>
                </a:tc>
                <a:tc>
                  <a:txBody>
                    <a:bodyPr/>
                    <a:lstStyle/>
                    <a:p>
                      <a:pPr algn="l" fontAlgn="ctr"/>
                      <a:r>
                        <a:rPr lang="ja-JP" altLang="en-US" sz="1100" u="none" strike="noStrike" dirty="0">
                          <a:effectLst/>
                        </a:rPr>
                        <a:t>ピーク時</a:t>
                      </a:r>
                      <a:r>
                        <a:rPr lang="en-US" altLang="ja-JP" sz="1100" u="none" strike="noStrike" dirty="0">
                          <a:effectLst/>
                        </a:rPr>
                        <a:t>(</a:t>
                      </a:r>
                      <a:r>
                        <a:rPr lang="ja-JP" altLang="en-US" sz="1100" u="none" strike="noStrike" dirty="0">
                          <a:effectLst/>
                        </a:rPr>
                        <a:t>秒</a:t>
                      </a:r>
                      <a:r>
                        <a:rPr lang="en-US" altLang="ja-JP" sz="1100" u="none" strike="noStrike" dirty="0">
                          <a:effectLst/>
                        </a:rPr>
                        <a:t>)</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solidFill>
                      <a:schemeClr val="bg2">
                        <a:lumMod val="90000"/>
                      </a:schemeClr>
                    </a:solidFill>
                  </a:tcPr>
                </a:tc>
                <a:tc>
                  <a:txBody>
                    <a:bodyPr/>
                    <a:lstStyle/>
                    <a:p>
                      <a:pPr algn="l" fontAlgn="ctr"/>
                      <a:r>
                        <a:rPr lang="ja-JP" altLang="en-US" sz="1100" u="none" strike="noStrike" dirty="0">
                          <a:effectLst/>
                        </a:rPr>
                        <a:t>順守率</a:t>
                      </a:r>
                      <a:r>
                        <a:rPr lang="en-US" altLang="ja-JP" sz="1100" u="none" strike="noStrike" dirty="0">
                          <a:effectLst/>
                        </a:rPr>
                        <a:t>(%)</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solidFill>
                      <a:schemeClr val="bg2">
                        <a:lumMod val="90000"/>
                      </a:schemeClr>
                    </a:solidFill>
                  </a:tcPr>
                </a:tc>
                <a:extLst>
                  <a:ext uri="{0D108BD9-81ED-4DB2-BD59-A6C34878D82A}">
                    <a16:rowId xmlns:a16="http://schemas.microsoft.com/office/drawing/2014/main" val="1593212905"/>
                  </a:ext>
                </a:extLst>
              </a:tr>
              <a:tr h="228600">
                <a:tc>
                  <a:txBody>
                    <a:bodyPr/>
                    <a:lstStyle/>
                    <a:p>
                      <a:pPr algn="l" fontAlgn="ctr"/>
                      <a:r>
                        <a:rPr lang="ja-JP" altLang="en-US" sz="1100" u="none" strike="noStrike">
                          <a:effectLst/>
                        </a:rPr>
                        <a:t>管理ログイン画面</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100" u="none" strike="noStrike">
                          <a:effectLst/>
                        </a:rPr>
                        <a:t>ログイン押下</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1780934323"/>
                  </a:ext>
                </a:extLst>
              </a:tr>
              <a:tr h="228600">
                <a:tc>
                  <a:txBody>
                    <a:bodyPr/>
                    <a:lstStyle/>
                    <a:p>
                      <a:pPr algn="l" fontAlgn="ctr"/>
                      <a:r>
                        <a:rPr lang="zh-CN" altLang="en-US" sz="1100" u="none" strike="noStrike">
                          <a:effectLst/>
                        </a:rPr>
                        <a:t>管理画面</a:t>
                      </a:r>
                      <a:r>
                        <a:rPr lang="en-US" altLang="zh-CN" sz="1100" u="none" strike="noStrike">
                          <a:effectLst/>
                        </a:rPr>
                        <a:t>(</a:t>
                      </a:r>
                      <a:r>
                        <a:rPr lang="zh-CN" altLang="en-US" sz="1100" u="none" strike="noStrike">
                          <a:effectLst/>
                        </a:rPr>
                        <a:t>共通</a:t>
                      </a:r>
                      <a:r>
                        <a:rPr lang="en-US" altLang="zh-CN" sz="1100" u="none" strike="noStrike">
                          <a:effectLst/>
                        </a:rPr>
                        <a:t>)</a:t>
                      </a:r>
                      <a:endParaRPr lang="en-US" altLang="zh-CN"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100" u="none" strike="noStrike">
                          <a:effectLst/>
                        </a:rPr>
                        <a:t>ログアウト押下</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670911648"/>
                  </a:ext>
                </a:extLst>
              </a:tr>
              <a:tr h="228600">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100" u="none" strike="noStrike">
                          <a:effectLst/>
                        </a:rPr>
                        <a:t>エクスポート押下</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1654256383"/>
                  </a:ext>
                </a:extLst>
              </a:tr>
              <a:tr h="228600">
                <a:tc>
                  <a:txBody>
                    <a:bodyPr/>
                    <a:lstStyle/>
                    <a:p>
                      <a:pPr algn="l" fontAlgn="ctr"/>
                      <a:r>
                        <a:rPr lang="ja-JP" altLang="en-US" sz="1100" u="none" strike="noStrike">
                          <a:effectLst/>
                        </a:rPr>
                        <a:t>管理画面</a:t>
                      </a:r>
                      <a:r>
                        <a:rPr lang="en-US" altLang="ja-JP" sz="1100" u="none" strike="noStrike">
                          <a:effectLst/>
                        </a:rPr>
                        <a:t>(</a:t>
                      </a:r>
                      <a:r>
                        <a:rPr lang="ja-JP" altLang="en-US" sz="1100" u="none" strike="noStrike">
                          <a:effectLst/>
                        </a:rPr>
                        <a:t>運用者のみ</a:t>
                      </a:r>
                      <a:r>
                        <a:rPr lang="en-US" altLang="ja-JP" sz="1100" u="none" strike="noStrike">
                          <a:effectLst/>
                        </a:rPr>
                        <a:t>)</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100" u="none" strike="noStrike">
                          <a:effectLst/>
                        </a:rPr>
                        <a:t>インポート押下</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723340296"/>
                  </a:ext>
                </a:extLst>
              </a:tr>
              <a:tr h="228600">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100" u="none" strike="noStrike">
                          <a:effectLst/>
                        </a:rPr>
                        <a:t>検索押下</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2096538627"/>
                  </a:ext>
                </a:extLst>
              </a:tr>
              <a:tr h="228600">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100" u="none" strike="noStrike">
                          <a:effectLst/>
                        </a:rPr>
                        <a:t>メール送信</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4239228512"/>
                  </a:ext>
                </a:extLst>
              </a:tr>
              <a:tr h="228600">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1100" u="none" strike="noStrike">
                          <a:effectLst/>
                        </a:rPr>
                        <a:t>マスタメンテ押下</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100" u="none" strike="noStrike" dirty="0">
                          <a:effectLst/>
                        </a:rPr>
                        <a:t>100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1832803849"/>
                  </a:ext>
                </a:extLst>
              </a:tr>
            </a:tbl>
          </a:graphicData>
        </a:graphic>
      </p:graphicFrame>
    </p:spTree>
    <p:extLst>
      <p:ext uri="{BB962C8B-B14F-4D97-AF65-F5344CB8AC3E}">
        <p14:creationId xmlns:p14="http://schemas.microsoft.com/office/powerpoint/2010/main" val="27381804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BA405B-C5FA-4A3F-B8FE-221EBA05DB49}"/>
              </a:ext>
            </a:extLst>
          </p:cNvPr>
          <p:cNvSpPr>
            <a:spLocks noGrp="1"/>
          </p:cNvSpPr>
          <p:nvPr>
            <p:ph type="title"/>
          </p:nvPr>
        </p:nvSpPr>
        <p:spPr/>
        <p:txBody>
          <a:bodyPr/>
          <a:lstStyle/>
          <a:p>
            <a:r>
              <a:rPr kumimoji="1" lang="ja-JP" altLang="en-US" dirty="0"/>
              <a:t>１６</a:t>
            </a:r>
            <a:r>
              <a:rPr kumimoji="1" lang="en-US" altLang="ja-JP" dirty="0"/>
              <a:t>.</a:t>
            </a:r>
            <a:r>
              <a:rPr kumimoji="1" lang="ja-JP" altLang="en-US" dirty="0"/>
              <a:t>１</a:t>
            </a:r>
            <a:r>
              <a:rPr kumimoji="1" lang="en-US" altLang="ja-JP" dirty="0"/>
              <a:t>.</a:t>
            </a:r>
            <a:r>
              <a:rPr kumimoji="1" lang="ja-JP" altLang="en-US" dirty="0"/>
              <a:t>課題①</a:t>
            </a:r>
          </a:p>
        </p:txBody>
      </p:sp>
      <p:sp>
        <p:nvSpPr>
          <p:cNvPr id="7" name="コンテンツ プレースホルダー 6">
            <a:extLst>
              <a:ext uri="{FF2B5EF4-FFF2-40B4-BE49-F238E27FC236}">
                <a16:creationId xmlns:a16="http://schemas.microsoft.com/office/drawing/2014/main" id="{AE018441-DA5B-4AAB-96BF-176373661EE9}"/>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書類に不備が無いかどうかの確認をどうやってやるか(手書き含めた記入済書類アップロード有り)</a:t>
            </a:r>
            <a:endParaRPr kumimoji="0" lang="en-US" altLang="ja-JP" sz="28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2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r>
              <a:rPr kumimoji="0" lang="ja-JP" altLang="ja-JP" sz="2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支払いが先？自治体に書類確認してもらってから支払いではなく？書類の不備有無確認はシステム？</a:t>
            </a:r>
            <a:endParaRPr kumimoji="0" lang="ja-JP" altLang="ja-JP" sz="2800" b="0" i="0" u="none" strike="noStrike" cap="none" normalizeH="0" baseline="0" dirty="0">
              <a:ln>
                <a:noFill/>
              </a:ln>
              <a:solidFill>
                <a:schemeClr val="tx1"/>
              </a:solidFill>
              <a:effectLst/>
              <a:latin typeface="Arial" panose="020B0604020202020204" pitchFamily="34" charset="0"/>
            </a:endParaRPr>
          </a:p>
          <a:p>
            <a:endParaRPr lang="en-US" altLang="ja-JP" dirty="0"/>
          </a:p>
          <a:p>
            <a:r>
              <a:rPr lang="ja-JP" altLang="en-US" dirty="0"/>
              <a:t>レシート番号を申請番号として自治体は受け取ってくれる？</a:t>
            </a:r>
          </a:p>
        </p:txBody>
      </p:sp>
    </p:spTree>
    <p:extLst>
      <p:ext uri="{BB962C8B-B14F-4D97-AF65-F5344CB8AC3E}">
        <p14:creationId xmlns:p14="http://schemas.microsoft.com/office/powerpoint/2010/main" val="7058809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1">
            <a:extLst>
              <a:ext uri="{FF2B5EF4-FFF2-40B4-BE49-F238E27FC236}">
                <a16:creationId xmlns:a16="http://schemas.microsoft.com/office/drawing/2014/main" id="{B4C7985F-3156-4C0A-8813-D3D2C203E60A}"/>
              </a:ext>
            </a:extLst>
          </p:cNvPr>
          <p:cNvSpPr>
            <a:spLocks noGrp="1"/>
          </p:cNvSpPr>
          <p:nvPr>
            <p:ph type="title"/>
          </p:nvPr>
        </p:nvSpPr>
        <p:spPr>
          <a:xfrm>
            <a:off x="838200" y="365125"/>
            <a:ext cx="10515600" cy="1325563"/>
          </a:xfrm>
        </p:spPr>
        <p:txBody>
          <a:bodyPr/>
          <a:lstStyle/>
          <a:p>
            <a:r>
              <a:rPr kumimoji="1" lang="ja-JP" altLang="en-US" dirty="0"/>
              <a:t>１６</a:t>
            </a:r>
            <a:r>
              <a:rPr kumimoji="1" lang="en-US" altLang="ja-JP" dirty="0"/>
              <a:t>.</a:t>
            </a:r>
            <a:r>
              <a:rPr kumimoji="1" lang="ja-JP" altLang="en-US" dirty="0"/>
              <a:t>２</a:t>
            </a:r>
            <a:r>
              <a:rPr kumimoji="1" lang="en-US" altLang="ja-JP" dirty="0"/>
              <a:t>.</a:t>
            </a:r>
            <a:r>
              <a:rPr kumimoji="1" lang="ja-JP" altLang="en-US" dirty="0"/>
              <a:t>課題②</a:t>
            </a:r>
          </a:p>
        </p:txBody>
      </p:sp>
      <p:sp>
        <p:nvSpPr>
          <p:cNvPr id="10" name="テキスト ボックス 9">
            <a:extLst>
              <a:ext uri="{FF2B5EF4-FFF2-40B4-BE49-F238E27FC236}">
                <a16:creationId xmlns:a16="http://schemas.microsoft.com/office/drawing/2014/main" id="{1EF7F4CC-8E3A-44B2-8F4F-D2B3D6C8D8E1}"/>
              </a:ext>
            </a:extLst>
          </p:cNvPr>
          <p:cNvSpPr txBox="1"/>
          <p:nvPr/>
        </p:nvSpPr>
        <p:spPr>
          <a:xfrm>
            <a:off x="5935434" y="2139043"/>
            <a:ext cx="4485523" cy="1754326"/>
          </a:xfrm>
          <a:prstGeom prst="rect">
            <a:avLst/>
          </a:prstGeom>
          <a:noFill/>
        </p:spPr>
        <p:txBody>
          <a:bodyPr wrap="none" rtlCol="0">
            <a:spAutoFit/>
          </a:bodyPr>
          <a:lstStyle/>
          <a:p>
            <a:r>
              <a:rPr kumimoji="1" lang="ja-JP" altLang="en-US" b="1" dirty="0"/>
              <a:t>ふるさとチョイス</a:t>
            </a:r>
            <a:r>
              <a:rPr kumimoji="1" lang="en-US" altLang="ja-JP" b="1" dirty="0"/>
              <a:t>pay</a:t>
            </a:r>
            <a:r>
              <a:rPr kumimoji="1" lang="ja-JP" altLang="en-US" dirty="0"/>
              <a:t>で購入した場合でも</a:t>
            </a:r>
            <a:endParaRPr kumimoji="1" lang="en-US" altLang="ja-JP" dirty="0"/>
          </a:p>
          <a:p>
            <a:r>
              <a:rPr kumimoji="1" lang="ja-JP" altLang="en-US" dirty="0"/>
              <a:t>レシートの商品番号は変わらない</a:t>
            </a:r>
            <a:endParaRPr kumimoji="1" lang="en-US" altLang="ja-JP" dirty="0"/>
          </a:p>
          <a:p>
            <a:endParaRPr kumimoji="1" lang="en-US" altLang="ja-JP" dirty="0"/>
          </a:p>
          <a:p>
            <a:r>
              <a:rPr kumimoji="1" lang="ja-JP" altLang="en-US" dirty="0"/>
              <a:t>ふるさとチョイス</a:t>
            </a:r>
            <a:r>
              <a:rPr kumimoji="1" lang="en-US" altLang="ja-JP" dirty="0"/>
              <a:t>pay</a:t>
            </a:r>
            <a:r>
              <a:rPr kumimoji="1" lang="ja-JP" altLang="en-US" dirty="0"/>
              <a:t>で購入した場合でも</a:t>
            </a:r>
            <a:endParaRPr kumimoji="1" lang="en-US" altLang="ja-JP" dirty="0"/>
          </a:p>
          <a:p>
            <a:r>
              <a:rPr kumimoji="1" lang="ja-JP" altLang="en-US" dirty="0"/>
              <a:t>支払い方法は</a:t>
            </a:r>
            <a:r>
              <a:rPr lang="ja-JP" altLang="en-US" dirty="0"/>
              <a:t>「現金」と印字される</a:t>
            </a:r>
            <a:endParaRPr kumimoji="1" lang="en-US" altLang="ja-JP" dirty="0"/>
          </a:p>
          <a:p>
            <a:endParaRPr kumimoji="1" lang="en-US" altLang="ja-JP" dirty="0"/>
          </a:p>
        </p:txBody>
      </p:sp>
      <p:sp>
        <p:nvSpPr>
          <p:cNvPr id="11" name="テキスト ボックス 10">
            <a:extLst>
              <a:ext uri="{FF2B5EF4-FFF2-40B4-BE49-F238E27FC236}">
                <a16:creationId xmlns:a16="http://schemas.microsoft.com/office/drawing/2014/main" id="{4F803926-7387-497A-8D7F-DC4260D0B29A}"/>
              </a:ext>
            </a:extLst>
          </p:cNvPr>
          <p:cNvSpPr txBox="1"/>
          <p:nvPr/>
        </p:nvSpPr>
        <p:spPr>
          <a:xfrm>
            <a:off x="5935436" y="4498889"/>
            <a:ext cx="4339650" cy="1200329"/>
          </a:xfrm>
          <a:prstGeom prst="rect">
            <a:avLst/>
          </a:prstGeom>
          <a:noFill/>
        </p:spPr>
        <p:txBody>
          <a:bodyPr wrap="none" rtlCol="0">
            <a:spAutoFit/>
          </a:bodyPr>
          <a:lstStyle/>
          <a:p>
            <a:r>
              <a:rPr kumimoji="1" lang="ja-JP" altLang="en-US" b="1" dirty="0"/>
              <a:t>購入時にふるさと納税として支払ったか</a:t>
            </a:r>
            <a:endParaRPr kumimoji="1" lang="en-US" altLang="ja-JP" b="1" dirty="0"/>
          </a:p>
          <a:p>
            <a:r>
              <a:rPr kumimoji="1" lang="ja-JP" altLang="en-US" b="1" dirty="0"/>
              <a:t>どうかは判別できない</a:t>
            </a:r>
            <a:endParaRPr kumimoji="1" lang="en-US" altLang="ja-JP" b="1" dirty="0"/>
          </a:p>
          <a:p>
            <a:endParaRPr lang="en-US" altLang="ja-JP" b="1" dirty="0"/>
          </a:p>
          <a:p>
            <a:r>
              <a:rPr kumimoji="1" lang="ja-JP" altLang="en-US" b="1" dirty="0">
                <a:solidFill>
                  <a:srgbClr val="FF0000"/>
                </a:solidFill>
              </a:rPr>
              <a:t>課題：不正申請が可能となってしまう</a:t>
            </a:r>
            <a:endParaRPr kumimoji="1" lang="en-US" altLang="ja-JP" b="1" dirty="0">
              <a:solidFill>
                <a:srgbClr val="FF0000"/>
              </a:solidFill>
            </a:endParaRPr>
          </a:p>
        </p:txBody>
      </p:sp>
      <p:sp>
        <p:nvSpPr>
          <p:cNvPr id="12" name="矢印: 下 11">
            <a:extLst>
              <a:ext uri="{FF2B5EF4-FFF2-40B4-BE49-F238E27FC236}">
                <a16:creationId xmlns:a16="http://schemas.microsoft.com/office/drawing/2014/main" id="{081366BB-DE71-412B-9A7F-AA0D1E787FE8}"/>
              </a:ext>
            </a:extLst>
          </p:cNvPr>
          <p:cNvSpPr/>
          <p:nvPr/>
        </p:nvSpPr>
        <p:spPr>
          <a:xfrm>
            <a:off x="7346145" y="3698538"/>
            <a:ext cx="1518231" cy="6962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a:extLst>
              <a:ext uri="{FF2B5EF4-FFF2-40B4-BE49-F238E27FC236}">
                <a16:creationId xmlns:a16="http://schemas.microsoft.com/office/drawing/2014/main" id="{3220BE98-A9ED-4B21-B157-B91E62FA508A}"/>
              </a:ext>
            </a:extLst>
          </p:cNvPr>
          <p:cNvPicPr>
            <a:picLocks noChangeAspect="1"/>
          </p:cNvPicPr>
          <p:nvPr/>
        </p:nvPicPr>
        <p:blipFill>
          <a:blip r:embed="rId2"/>
          <a:stretch>
            <a:fillRect/>
          </a:stretch>
        </p:blipFill>
        <p:spPr>
          <a:xfrm>
            <a:off x="838200" y="1690687"/>
            <a:ext cx="4248150" cy="4711987"/>
          </a:xfrm>
          <a:prstGeom prst="rect">
            <a:avLst/>
          </a:prstGeom>
        </p:spPr>
      </p:pic>
    </p:spTree>
    <p:extLst>
      <p:ext uri="{BB962C8B-B14F-4D97-AF65-F5344CB8AC3E}">
        <p14:creationId xmlns:p14="http://schemas.microsoft.com/office/powerpoint/2010/main" val="1117168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73D935E9-1DA5-4FCB-85F1-AC801B397D57}"/>
              </a:ext>
            </a:extLst>
          </p:cNvPr>
          <p:cNvSpPr>
            <a:spLocks noGrp="1"/>
          </p:cNvSpPr>
          <p:nvPr>
            <p:ph type="title"/>
          </p:nvPr>
        </p:nvSpPr>
        <p:spPr>
          <a:xfrm>
            <a:off x="838200" y="365125"/>
            <a:ext cx="10515600" cy="1325563"/>
          </a:xfrm>
        </p:spPr>
        <p:txBody>
          <a:bodyPr/>
          <a:lstStyle/>
          <a:p>
            <a:r>
              <a:rPr kumimoji="1" lang="ja-JP" altLang="en-US" dirty="0"/>
              <a:t>２</a:t>
            </a:r>
            <a:r>
              <a:rPr kumimoji="1" lang="en-US" altLang="ja-JP" dirty="0"/>
              <a:t>.</a:t>
            </a:r>
            <a:r>
              <a:rPr kumimoji="1" lang="ja-JP" altLang="en-US" dirty="0"/>
              <a:t>サービス全体像</a:t>
            </a:r>
          </a:p>
        </p:txBody>
      </p:sp>
      <p:pic>
        <p:nvPicPr>
          <p:cNvPr id="5" name="コンテンツ プレースホルダー 4">
            <a:extLst>
              <a:ext uri="{FF2B5EF4-FFF2-40B4-BE49-F238E27FC236}">
                <a16:creationId xmlns:a16="http://schemas.microsoft.com/office/drawing/2014/main" id="{7A0E6FC0-4EA8-424C-B9F2-B2DF4038C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2228" y="1366950"/>
            <a:ext cx="914400" cy="914400"/>
          </a:xfrm>
          <a:prstGeom prst="rect">
            <a:avLst/>
          </a:prstGeom>
        </p:spPr>
      </p:pic>
      <p:pic>
        <p:nvPicPr>
          <p:cNvPr id="6" name="コンテンツ プレースホルダー 4">
            <a:extLst>
              <a:ext uri="{FF2B5EF4-FFF2-40B4-BE49-F238E27FC236}">
                <a16:creationId xmlns:a16="http://schemas.microsoft.com/office/drawing/2014/main" id="{EB0D1FAF-10BA-47C2-9263-FFA42E21DA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2581" y="1366950"/>
            <a:ext cx="914400" cy="914400"/>
          </a:xfrm>
          <a:prstGeom prst="rect">
            <a:avLst/>
          </a:prstGeom>
        </p:spPr>
      </p:pic>
      <p:pic>
        <p:nvPicPr>
          <p:cNvPr id="7" name="図 6">
            <a:extLst>
              <a:ext uri="{FF2B5EF4-FFF2-40B4-BE49-F238E27FC236}">
                <a16:creationId xmlns:a16="http://schemas.microsoft.com/office/drawing/2014/main" id="{759BB0E5-E514-42B8-A0F9-D1FF5B6DD5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5337" y="3769658"/>
            <a:ext cx="914400" cy="914400"/>
          </a:xfrm>
          <a:prstGeom prst="rect">
            <a:avLst/>
          </a:prstGeom>
        </p:spPr>
      </p:pic>
      <p:pic>
        <p:nvPicPr>
          <p:cNvPr id="8" name="図 7">
            <a:extLst>
              <a:ext uri="{FF2B5EF4-FFF2-40B4-BE49-F238E27FC236}">
                <a16:creationId xmlns:a16="http://schemas.microsoft.com/office/drawing/2014/main" id="{DD8AE0EF-C2A4-473D-A2CC-1E828CB0C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0453" y="3808550"/>
            <a:ext cx="914400" cy="914400"/>
          </a:xfrm>
          <a:prstGeom prst="rect">
            <a:avLst/>
          </a:prstGeom>
        </p:spPr>
      </p:pic>
      <p:pic>
        <p:nvPicPr>
          <p:cNvPr id="9" name="図 8">
            <a:extLst>
              <a:ext uri="{FF2B5EF4-FFF2-40B4-BE49-F238E27FC236}">
                <a16:creationId xmlns:a16="http://schemas.microsoft.com/office/drawing/2014/main" id="{49B6AD3C-58AB-46A2-A245-98FD9D33E1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2228" y="3744230"/>
            <a:ext cx="914400" cy="914400"/>
          </a:xfrm>
          <a:prstGeom prst="rect">
            <a:avLst/>
          </a:prstGeom>
        </p:spPr>
      </p:pic>
      <p:pic>
        <p:nvPicPr>
          <p:cNvPr id="10" name="図 9">
            <a:extLst>
              <a:ext uri="{FF2B5EF4-FFF2-40B4-BE49-F238E27FC236}">
                <a16:creationId xmlns:a16="http://schemas.microsoft.com/office/drawing/2014/main" id="{3FEE818A-D540-44EA-BC60-30B0989911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31610" y="3787311"/>
            <a:ext cx="914400" cy="914400"/>
          </a:xfrm>
          <a:prstGeom prst="rect">
            <a:avLst/>
          </a:prstGeom>
        </p:spPr>
      </p:pic>
      <p:sp>
        <p:nvSpPr>
          <p:cNvPr id="11" name="テキスト ボックス 10">
            <a:extLst>
              <a:ext uri="{FF2B5EF4-FFF2-40B4-BE49-F238E27FC236}">
                <a16:creationId xmlns:a16="http://schemas.microsoft.com/office/drawing/2014/main" id="{88DFE0A1-F22D-4396-BAD3-D60D1B77DBDF}"/>
              </a:ext>
            </a:extLst>
          </p:cNvPr>
          <p:cNvSpPr txBox="1"/>
          <p:nvPr/>
        </p:nvSpPr>
        <p:spPr>
          <a:xfrm>
            <a:off x="1520846" y="2224204"/>
            <a:ext cx="877163" cy="369332"/>
          </a:xfrm>
          <a:prstGeom prst="rect">
            <a:avLst/>
          </a:prstGeom>
          <a:noFill/>
        </p:spPr>
        <p:txBody>
          <a:bodyPr wrap="none" rtlCol="0">
            <a:spAutoFit/>
          </a:bodyPr>
          <a:lstStyle/>
          <a:p>
            <a:r>
              <a:rPr kumimoji="1" lang="ja-JP" altLang="en-US" dirty="0"/>
              <a:t>税務署</a:t>
            </a:r>
          </a:p>
        </p:txBody>
      </p:sp>
      <p:sp>
        <p:nvSpPr>
          <p:cNvPr id="12" name="テキスト ボックス 11">
            <a:extLst>
              <a:ext uri="{FF2B5EF4-FFF2-40B4-BE49-F238E27FC236}">
                <a16:creationId xmlns:a16="http://schemas.microsoft.com/office/drawing/2014/main" id="{0F6B2A2D-76FC-4FDC-947A-F5AD024C0A25}"/>
              </a:ext>
            </a:extLst>
          </p:cNvPr>
          <p:cNvSpPr txBox="1"/>
          <p:nvPr/>
        </p:nvSpPr>
        <p:spPr>
          <a:xfrm>
            <a:off x="3974951" y="2221308"/>
            <a:ext cx="1569660" cy="369332"/>
          </a:xfrm>
          <a:prstGeom prst="rect">
            <a:avLst/>
          </a:prstGeom>
          <a:noFill/>
        </p:spPr>
        <p:txBody>
          <a:bodyPr wrap="none" rtlCol="0">
            <a:spAutoFit/>
          </a:bodyPr>
          <a:lstStyle/>
          <a:p>
            <a:r>
              <a:rPr kumimoji="1" lang="ja-JP" altLang="en-US" dirty="0"/>
              <a:t>所在地市町村</a:t>
            </a:r>
          </a:p>
        </p:txBody>
      </p:sp>
      <p:sp>
        <p:nvSpPr>
          <p:cNvPr id="13" name="テキスト ボックス 12">
            <a:extLst>
              <a:ext uri="{FF2B5EF4-FFF2-40B4-BE49-F238E27FC236}">
                <a16:creationId xmlns:a16="http://schemas.microsoft.com/office/drawing/2014/main" id="{CD22E8EE-E140-4030-A1F3-1F2E34D3EA46}"/>
              </a:ext>
            </a:extLst>
          </p:cNvPr>
          <p:cNvSpPr txBox="1"/>
          <p:nvPr/>
        </p:nvSpPr>
        <p:spPr>
          <a:xfrm>
            <a:off x="1520845" y="4625974"/>
            <a:ext cx="877163" cy="369332"/>
          </a:xfrm>
          <a:prstGeom prst="rect">
            <a:avLst/>
          </a:prstGeom>
          <a:noFill/>
        </p:spPr>
        <p:txBody>
          <a:bodyPr wrap="none" rtlCol="0">
            <a:spAutoFit/>
          </a:bodyPr>
          <a:lstStyle/>
          <a:p>
            <a:r>
              <a:rPr lang="ja-JP" altLang="en-US" dirty="0"/>
              <a:t>利用者</a:t>
            </a:r>
            <a:endParaRPr kumimoji="1" lang="ja-JP" altLang="en-US" dirty="0"/>
          </a:p>
        </p:txBody>
      </p:sp>
      <p:sp>
        <p:nvSpPr>
          <p:cNvPr id="14" name="テキスト ボックス 13">
            <a:extLst>
              <a:ext uri="{FF2B5EF4-FFF2-40B4-BE49-F238E27FC236}">
                <a16:creationId xmlns:a16="http://schemas.microsoft.com/office/drawing/2014/main" id="{862F7B46-A055-4C8B-A883-4026A8AEF513}"/>
              </a:ext>
            </a:extLst>
          </p:cNvPr>
          <p:cNvSpPr txBox="1"/>
          <p:nvPr/>
        </p:nvSpPr>
        <p:spPr>
          <a:xfrm>
            <a:off x="5246817" y="4625974"/>
            <a:ext cx="646331" cy="369332"/>
          </a:xfrm>
          <a:prstGeom prst="rect">
            <a:avLst/>
          </a:prstGeom>
          <a:noFill/>
        </p:spPr>
        <p:txBody>
          <a:bodyPr wrap="none" rtlCol="0">
            <a:spAutoFit/>
          </a:bodyPr>
          <a:lstStyle/>
          <a:p>
            <a:r>
              <a:rPr lang="ja-JP" altLang="en-US" dirty="0"/>
              <a:t>店舗</a:t>
            </a:r>
            <a:endParaRPr kumimoji="1" lang="ja-JP" altLang="en-US" dirty="0"/>
          </a:p>
        </p:txBody>
      </p:sp>
      <p:sp>
        <p:nvSpPr>
          <p:cNvPr id="15" name="テキスト ボックス 14">
            <a:extLst>
              <a:ext uri="{FF2B5EF4-FFF2-40B4-BE49-F238E27FC236}">
                <a16:creationId xmlns:a16="http://schemas.microsoft.com/office/drawing/2014/main" id="{9FEB9710-BEAD-4490-88EB-1013DE124B8B}"/>
              </a:ext>
            </a:extLst>
          </p:cNvPr>
          <p:cNvSpPr txBox="1"/>
          <p:nvPr/>
        </p:nvSpPr>
        <p:spPr>
          <a:xfrm>
            <a:off x="7014034" y="4625974"/>
            <a:ext cx="1107996" cy="369332"/>
          </a:xfrm>
          <a:prstGeom prst="rect">
            <a:avLst/>
          </a:prstGeom>
          <a:noFill/>
        </p:spPr>
        <p:txBody>
          <a:bodyPr wrap="none" rtlCol="0">
            <a:spAutoFit/>
          </a:bodyPr>
          <a:lstStyle/>
          <a:p>
            <a:r>
              <a:rPr lang="ja-JP" altLang="en-US" dirty="0"/>
              <a:t>システム</a:t>
            </a:r>
            <a:endParaRPr kumimoji="1" lang="ja-JP" altLang="en-US" dirty="0"/>
          </a:p>
        </p:txBody>
      </p:sp>
      <p:sp>
        <p:nvSpPr>
          <p:cNvPr id="16" name="テキスト ボックス 15">
            <a:extLst>
              <a:ext uri="{FF2B5EF4-FFF2-40B4-BE49-F238E27FC236}">
                <a16:creationId xmlns:a16="http://schemas.microsoft.com/office/drawing/2014/main" id="{3AE18D68-BA01-4121-9EEF-C96483F157AD}"/>
              </a:ext>
            </a:extLst>
          </p:cNvPr>
          <p:cNvSpPr txBox="1"/>
          <p:nvPr/>
        </p:nvSpPr>
        <p:spPr>
          <a:xfrm>
            <a:off x="9872342" y="4621553"/>
            <a:ext cx="877163" cy="369332"/>
          </a:xfrm>
          <a:prstGeom prst="rect">
            <a:avLst/>
          </a:prstGeom>
          <a:noFill/>
        </p:spPr>
        <p:txBody>
          <a:bodyPr wrap="none" rtlCol="0">
            <a:spAutoFit/>
          </a:bodyPr>
          <a:lstStyle/>
          <a:p>
            <a:r>
              <a:rPr lang="ja-JP" altLang="en-US" dirty="0"/>
              <a:t>自治体</a:t>
            </a:r>
            <a:endParaRPr kumimoji="1" lang="ja-JP" altLang="en-US" dirty="0"/>
          </a:p>
        </p:txBody>
      </p:sp>
      <p:cxnSp>
        <p:nvCxnSpPr>
          <p:cNvPr id="17" name="直線矢印コネクタ 16">
            <a:extLst>
              <a:ext uri="{FF2B5EF4-FFF2-40B4-BE49-F238E27FC236}">
                <a16:creationId xmlns:a16="http://schemas.microsoft.com/office/drawing/2014/main" id="{1AF11AA4-4DC2-441E-83E2-4D741AF66EAF}"/>
              </a:ext>
            </a:extLst>
          </p:cNvPr>
          <p:cNvCxnSpPr>
            <a:cxnSpLocks/>
            <a:stCxn id="9" idx="0"/>
            <a:endCxn id="11" idx="2"/>
          </p:cNvCxnSpPr>
          <p:nvPr/>
        </p:nvCxnSpPr>
        <p:spPr>
          <a:xfrm flipV="1">
            <a:off x="1959428" y="2593536"/>
            <a:ext cx="0" cy="1150694"/>
          </a:xfrm>
          <a:prstGeom prst="straightConnector1">
            <a:avLst/>
          </a:prstGeom>
          <a:ln w="57150">
            <a:solidFill>
              <a:schemeClr val="bg2">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02AE22E6-C024-4569-BF9A-8E764D75D3FE}"/>
              </a:ext>
            </a:extLst>
          </p:cNvPr>
          <p:cNvCxnSpPr>
            <a:cxnSpLocks/>
            <a:stCxn id="25" idx="2"/>
            <a:endCxn id="24" idx="0"/>
          </p:cNvCxnSpPr>
          <p:nvPr/>
        </p:nvCxnSpPr>
        <p:spPr>
          <a:xfrm>
            <a:off x="1670786" y="2562656"/>
            <a:ext cx="0" cy="1208796"/>
          </a:xfrm>
          <a:prstGeom prst="straightConnector1">
            <a:avLst/>
          </a:prstGeom>
          <a:ln w="57150">
            <a:solidFill>
              <a:schemeClr val="bg2">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ABB95186-F4D3-43F5-A40C-D6BCC0F970CA}"/>
              </a:ext>
            </a:extLst>
          </p:cNvPr>
          <p:cNvCxnSpPr>
            <a:cxnSpLocks/>
            <a:stCxn id="5" idx="3"/>
            <a:endCxn id="6" idx="1"/>
          </p:cNvCxnSpPr>
          <p:nvPr/>
        </p:nvCxnSpPr>
        <p:spPr>
          <a:xfrm>
            <a:off x="2416628" y="1824150"/>
            <a:ext cx="1885953" cy="0"/>
          </a:xfrm>
          <a:prstGeom prst="straightConnector1">
            <a:avLst/>
          </a:prstGeom>
          <a:ln w="57150">
            <a:solidFill>
              <a:schemeClr val="bg2">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D68837C3-B39F-4814-831B-D3CC12930F18}"/>
              </a:ext>
            </a:extLst>
          </p:cNvPr>
          <p:cNvCxnSpPr>
            <a:cxnSpLocks/>
            <a:stCxn id="8" idx="0"/>
            <a:endCxn id="6" idx="3"/>
          </p:cNvCxnSpPr>
          <p:nvPr/>
        </p:nvCxnSpPr>
        <p:spPr>
          <a:xfrm rot="16200000" flipV="1">
            <a:off x="6795117" y="246014"/>
            <a:ext cx="1984400" cy="5140672"/>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コネクタ: カギ線 20">
            <a:extLst>
              <a:ext uri="{FF2B5EF4-FFF2-40B4-BE49-F238E27FC236}">
                <a16:creationId xmlns:a16="http://schemas.microsoft.com/office/drawing/2014/main" id="{48FE234B-301C-4BC1-8899-9674B644E148}"/>
              </a:ext>
            </a:extLst>
          </p:cNvPr>
          <p:cNvCxnSpPr>
            <a:cxnSpLocks/>
            <a:stCxn id="22" idx="0"/>
            <a:endCxn id="23" idx="0"/>
          </p:cNvCxnSpPr>
          <p:nvPr/>
        </p:nvCxnSpPr>
        <p:spPr>
          <a:xfrm rot="16200000" flipV="1">
            <a:off x="6246111" y="50111"/>
            <a:ext cx="8631" cy="7564671"/>
          </a:xfrm>
          <a:prstGeom prst="bentConnector3">
            <a:avLst>
              <a:gd name="adj1" fmla="val 3883698"/>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717FE3A8-F7BD-45FF-A812-47ECD9F24E5C}"/>
              </a:ext>
            </a:extLst>
          </p:cNvPr>
          <p:cNvSpPr txBox="1"/>
          <p:nvPr/>
        </p:nvSpPr>
        <p:spPr>
          <a:xfrm>
            <a:off x="9754597" y="3836762"/>
            <a:ext cx="556327" cy="369332"/>
          </a:xfrm>
          <a:prstGeom prst="rect">
            <a:avLst/>
          </a:prstGeom>
          <a:noFill/>
        </p:spPr>
        <p:txBody>
          <a:bodyPr wrap="square" rtlCol="0">
            <a:spAutoFit/>
          </a:bodyPr>
          <a:lstStyle/>
          <a:p>
            <a:endParaRPr kumimoji="1" lang="ja-JP" altLang="en-US" dirty="0"/>
          </a:p>
        </p:txBody>
      </p:sp>
      <p:sp>
        <p:nvSpPr>
          <p:cNvPr id="23" name="テキスト ボックス 22">
            <a:extLst>
              <a:ext uri="{FF2B5EF4-FFF2-40B4-BE49-F238E27FC236}">
                <a16:creationId xmlns:a16="http://schemas.microsoft.com/office/drawing/2014/main" id="{0B6E109B-6DCD-42CE-9DEF-F744FB1A3EFF}"/>
              </a:ext>
            </a:extLst>
          </p:cNvPr>
          <p:cNvSpPr txBox="1"/>
          <p:nvPr/>
        </p:nvSpPr>
        <p:spPr>
          <a:xfrm>
            <a:off x="2185555" y="3828131"/>
            <a:ext cx="565070" cy="342579"/>
          </a:xfrm>
          <a:prstGeom prst="rect">
            <a:avLst/>
          </a:prstGeom>
          <a:noFill/>
        </p:spPr>
        <p:txBody>
          <a:bodyPr wrap="square" rtlCol="0">
            <a:spAutoFit/>
          </a:bodyPr>
          <a:lstStyle/>
          <a:p>
            <a:endParaRPr kumimoji="1" lang="ja-JP" altLang="en-US" dirty="0"/>
          </a:p>
        </p:txBody>
      </p:sp>
      <p:sp>
        <p:nvSpPr>
          <p:cNvPr id="24" name="テキスト ボックス 23">
            <a:extLst>
              <a:ext uri="{FF2B5EF4-FFF2-40B4-BE49-F238E27FC236}">
                <a16:creationId xmlns:a16="http://schemas.microsoft.com/office/drawing/2014/main" id="{8A29B489-C1CB-4286-9D96-6EB1F458AE34}"/>
              </a:ext>
            </a:extLst>
          </p:cNvPr>
          <p:cNvSpPr txBox="1"/>
          <p:nvPr/>
        </p:nvSpPr>
        <p:spPr>
          <a:xfrm>
            <a:off x="1392622" y="3771452"/>
            <a:ext cx="556327" cy="369332"/>
          </a:xfrm>
          <a:prstGeom prst="rect">
            <a:avLst/>
          </a:prstGeom>
          <a:noFill/>
        </p:spPr>
        <p:txBody>
          <a:bodyPr wrap="square" rtlCol="0">
            <a:spAutoFit/>
          </a:bodyPr>
          <a:lstStyle/>
          <a:p>
            <a:endParaRPr kumimoji="1" lang="ja-JP" altLang="en-US" dirty="0"/>
          </a:p>
        </p:txBody>
      </p:sp>
      <p:sp>
        <p:nvSpPr>
          <p:cNvPr id="25" name="テキスト ボックス 24">
            <a:extLst>
              <a:ext uri="{FF2B5EF4-FFF2-40B4-BE49-F238E27FC236}">
                <a16:creationId xmlns:a16="http://schemas.microsoft.com/office/drawing/2014/main" id="{7E99176A-D008-4404-B31B-BF4CCF267778}"/>
              </a:ext>
            </a:extLst>
          </p:cNvPr>
          <p:cNvSpPr txBox="1"/>
          <p:nvPr/>
        </p:nvSpPr>
        <p:spPr>
          <a:xfrm>
            <a:off x="1392622" y="2193324"/>
            <a:ext cx="556327" cy="369332"/>
          </a:xfrm>
          <a:prstGeom prst="rect">
            <a:avLst/>
          </a:prstGeom>
          <a:noFill/>
        </p:spPr>
        <p:txBody>
          <a:bodyPr wrap="square" rtlCol="0">
            <a:spAutoFit/>
          </a:bodyPr>
          <a:lstStyle/>
          <a:p>
            <a:endParaRPr kumimoji="1" lang="ja-JP" altLang="en-US" dirty="0"/>
          </a:p>
        </p:txBody>
      </p:sp>
      <p:cxnSp>
        <p:nvCxnSpPr>
          <p:cNvPr id="26" name="コネクタ: カギ線 25">
            <a:extLst>
              <a:ext uri="{FF2B5EF4-FFF2-40B4-BE49-F238E27FC236}">
                <a16:creationId xmlns:a16="http://schemas.microsoft.com/office/drawing/2014/main" id="{4C08D0EA-3CD1-46C6-A774-B5954D88583A}"/>
              </a:ext>
            </a:extLst>
          </p:cNvPr>
          <p:cNvCxnSpPr>
            <a:cxnSpLocks/>
            <a:stCxn id="27" idx="0"/>
            <a:endCxn id="28" idx="0"/>
          </p:cNvCxnSpPr>
          <p:nvPr/>
        </p:nvCxnSpPr>
        <p:spPr>
          <a:xfrm rot="16200000" flipH="1">
            <a:off x="6172979" y="-174356"/>
            <a:ext cx="47761" cy="8007128"/>
          </a:xfrm>
          <a:prstGeom prst="bentConnector3">
            <a:avLst>
              <a:gd name="adj1" fmla="val -1059831"/>
            </a:avLst>
          </a:prstGeom>
          <a:ln w="571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3A4FAB7B-C6CD-4B00-9A39-A60BCBC9454A}"/>
              </a:ext>
            </a:extLst>
          </p:cNvPr>
          <p:cNvSpPr txBox="1"/>
          <p:nvPr/>
        </p:nvSpPr>
        <p:spPr>
          <a:xfrm>
            <a:off x="1915132" y="3805328"/>
            <a:ext cx="556327" cy="369332"/>
          </a:xfrm>
          <a:prstGeom prst="rect">
            <a:avLst/>
          </a:prstGeom>
          <a:noFill/>
        </p:spPr>
        <p:txBody>
          <a:bodyPr wrap="square" rtlCol="0">
            <a:spAutoFit/>
          </a:bodyPr>
          <a:lstStyle/>
          <a:p>
            <a:endParaRPr kumimoji="1" lang="ja-JP" altLang="en-US" dirty="0"/>
          </a:p>
        </p:txBody>
      </p:sp>
      <p:sp>
        <p:nvSpPr>
          <p:cNvPr id="28" name="テキスト ボックス 27">
            <a:extLst>
              <a:ext uri="{FF2B5EF4-FFF2-40B4-BE49-F238E27FC236}">
                <a16:creationId xmlns:a16="http://schemas.microsoft.com/office/drawing/2014/main" id="{6804B134-001D-45C6-A9F1-EA1300027FFD}"/>
              </a:ext>
            </a:extLst>
          </p:cNvPr>
          <p:cNvSpPr txBox="1"/>
          <p:nvPr/>
        </p:nvSpPr>
        <p:spPr>
          <a:xfrm>
            <a:off x="9922260" y="3853089"/>
            <a:ext cx="556327" cy="369332"/>
          </a:xfrm>
          <a:prstGeom prst="rect">
            <a:avLst/>
          </a:prstGeom>
          <a:noFill/>
        </p:spPr>
        <p:txBody>
          <a:bodyPr wrap="square" rtlCol="0">
            <a:spAutoFit/>
          </a:bodyPr>
          <a:lstStyle/>
          <a:p>
            <a:endParaRPr kumimoji="1" lang="ja-JP" altLang="en-US" dirty="0"/>
          </a:p>
        </p:txBody>
      </p:sp>
      <p:cxnSp>
        <p:nvCxnSpPr>
          <p:cNvPr id="29" name="直線矢印コネクタ 28">
            <a:extLst>
              <a:ext uri="{FF2B5EF4-FFF2-40B4-BE49-F238E27FC236}">
                <a16:creationId xmlns:a16="http://schemas.microsoft.com/office/drawing/2014/main" id="{03EB1289-2ED0-462B-ACF7-A23657D6635F}"/>
              </a:ext>
            </a:extLst>
          </p:cNvPr>
          <p:cNvCxnSpPr>
            <a:cxnSpLocks/>
            <a:stCxn id="9" idx="3"/>
            <a:endCxn id="7" idx="1"/>
          </p:cNvCxnSpPr>
          <p:nvPr/>
        </p:nvCxnSpPr>
        <p:spPr>
          <a:xfrm>
            <a:off x="2416628" y="4201430"/>
            <a:ext cx="2718709" cy="25428"/>
          </a:xfrm>
          <a:prstGeom prst="straightConnector1">
            <a:avLst/>
          </a:prstGeom>
          <a:ln w="57150">
            <a:solidFill>
              <a:schemeClr val="bg2">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B294D7D2-5FB4-45BE-AE27-2027073F7CC4}"/>
              </a:ext>
            </a:extLst>
          </p:cNvPr>
          <p:cNvCxnSpPr>
            <a:cxnSpLocks/>
            <a:stCxn id="31" idx="1"/>
            <a:endCxn id="32" idx="3"/>
          </p:cNvCxnSpPr>
          <p:nvPr/>
        </p:nvCxnSpPr>
        <p:spPr>
          <a:xfrm flipH="1" flipV="1">
            <a:off x="2397613" y="4618602"/>
            <a:ext cx="2764280" cy="16328"/>
          </a:xfrm>
          <a:prstGeom prst="straightConnector1">
            <a:avLst/>
          </a:prstGeom>
          <a:ln w="57150">
            <a:solidFill>
              <a:schemeClr val="accent5">
                <a:lumMod val="40000"/>
                <a:lumOff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CC10095A-FC6F-414F-B2D1-CC1601E3C43E}"/>
              </a:ext>
            </a:extLst>
          </p:cNvPr>
          <p:cNvSpPr txBox="1"/>
          <p:nvPr/>
        </p:nvSpPr>
        <p:spPr>
          <a:xfrm>
            <a:off x="5161893" y="4463640"/>
            <a:ext cx="565070" cy="342579"/>
          </a:xfrm>
          <a:prstGeom prst="rect">
            <a:avLst/>
          </a:prstGeom>
          <a:noFill/>
        </p:spPr>
        <p:txBody>
          <a:bodyPr wrap="square" rtlCol="0">
            <a:spAutoFit/>
          </a:bodyPr>
          <a:lstStyle/>
          <a:p>
            <a:endParaRPr kumimoji="1" lang="ja-JP" altLang="en-US" dirty="0"/>
          </a:p>
        </p:txBody>
      </p:sp>
      <p:sp>
        <p:nvSpPr>
          <p:cNvPr id="32" name="テキスト ボックス 31">
            <a:extLst>
              <a:ext uri="{FF2B5EF4-FFF2-40B4-BE49-F238E27FC236}">
                <a16:creationId xmlns:a16="http://schemas.microsoft.com/office/drawing/2014/main" id="{C243CCAA-2D57-4F88-95E8-801588E79BC2}"/>
              </a:ext>
            </a:extLst>
          </p:cNvPr>
          <p:cNvSpPr txBox="1"/>
          <p:nvPr/>
        </p:nvSpPr>
        <p:spPr>
          <a:xfrm>
            <a:off x="1832543" y="4447312"/>
            <a:ext cx="565070" cy="342579"/>
          </a:xfrm>
          <a:prstGeom prst="rect">
            <a:avLst/>
          </a:prstGeom>
          <a:noFill/>
        </p:spPr>
        <p:txBody>
          <a:bodyPr wrap="square" rtlCol="0">
            <a:spAutoFit/>
          </a:bodyPr>
          <a:lstStyle/>
          <a:p>
            <a:endParaRPr kumimoji="1" lang="ja-JP" altLang="en-US" dirty="0"/>
          </a:p>
        </p:txBody>
      </p:sp>
      <p:cxnSp>
        <p:nvCxnSpPr>
          <p:cNvPr id="33" name="コネクタ: カギ線 32">
            <a:extLst>
              <a:ext uri="{FF2B5EF4-FFF2-40B4-BE49-F238E27FC236}">
                <a16:creationId xmlns:a16="http://schemas.microsoft.com/office/drawing/2014/main" id="{3CD23CB5-5F49-4E1A-811F-13A63DC8101F}"/>
              </a:ext>
            </a:extLst>
          </p:cNvPr>
          <p:cNvCxnSpPr>
            <a:cxnSpLocks/>
            <a:stCxn id="13" idx="2"/>
            <a:endCxn id="15" idx="2"/>
          </p:cNvCxnSpPr>
          <p:nvPr/>
        </p:nvCxnSpPr>
        <p:spPr>
          <a:xfrm rot="16200000" flipH="1">
            <a:off x="4763729" y="2191003"/>
            <a:ext cx="12700" cy="5608605"/>
          </a:xfrm>
          <a:prstGeom prst="bentConnector3">
            <a:avLst>
              <a:gd name="adj1" fmla="val 1800000"/>
            </a:avLst>
          </a:prstGeom>
          <a:ln w="571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D1ACCABB-3E5C-4949-9E8A-30FDA1CC3F80}"/>
              </a:ext>
            </a:extLst>
          </p:cNvPr>
          <p:cNvSpPr txBox="1"/>
          <p:nvPr/>
        </p:nvSpPr>
        <p:spPr>
          <a:xfrm>
            <a:off x="1444825" y="4629149"/>
            <a:ext cx="415498" cy="369332"/>
          </a:xfrm>
          <a:prstGeom prst="rect">
            <a:avLst/>
          </a:prstGeom>
          <a:noFill/>
        </p:spPr>
        <p:txBody>
          <a:bodyPr wrap="none" rtlCol="0">
            <a:spAutoFit/>
          </a:bodyPr>
          <a:lstStyle/>
          <a:p>
            <a:r>
              <a:rPr lang="ja-JP" altLang="en-US" dirty="0"/>
              <a:t>　</a:t>
            </a:r>
            <a:endParaRPr kumimoji="1" lang="ja-JP" altLang="en-US" dirty="0"/>
          </a:p>
        </p:txBody>
      </p:sp>
      <p:cxnSp>
        <p:nvCxnSpPr>
          <p:cNvPr id="35" name="コネクタ: カギ線 34">
            <a:extLst>
              <a:ext uri="{FF2B5EF4-FFF2-40B4-BE49-F238E27FC236}">
                <a16:creationId xmlns:a16="http://schemas.microsoft.com/office/drawing/2014/main" id="{1D5E5CD7-75D0-4355-976F-5FDAACAD99F3}"/>
              </a:ext>
            </a:extLst>
          </p:cNvPr>
          <p:cNvCxnSpPr>
            <a:cxnSpLocks/>
            <a:stCxn id="34" idx="2"/>
            <a:endCxn id="36" idx="2"/>
          </p:cNvCxnSpPr>
          <p:nvPr/>
        </p:nvCxnSpPr>
        <p:spPr>
          <a:xfrm rot="5400000" flipH="1" flipV="1">
            <a:off x="6096480" y="551399"/>
            <a:ext cx="3176" cy="8890988"/>
          </a:xfrm>
          <a:prstGeom prst="bentConnector3">
            <a:avLst>
              <a:gd name="adj1" fmla="val -31618608"/>
            </a:avLst>
          </a:prstGeom>
          <a:ln w="571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02C3AA93-AF5A-4133-A86A-621038E708EA}"/>
              </a:ext>
            </a:extLst>
          </p:cNvPr>
          <p:cNvSpPr txBox="1"/>
          <p:nvPr/>
        </p:nvSpPr>
        <p:spPr>
          <a:xfrm>
            <a:off x="10335813" y="4625973"/>
            <a:ext cx="415498" cy="369332"/>
          </a:xfrm>
          <a:prstGeom prst="rect">
            <a:avLst/>
          </a:prstGeom>
          <a:noFill/>
        </p:spPr>
        <p:txBody>
          <a:bodyPr wrap="none" rtlCol="0">
            <a:spAutoFit/>
          </a:bodyPr>
          <a:lstStyle/>
          <a:p>
            <a:r>
              <a:rPr lang="ja-JP" altLang="en-US" dirty="0"/>
              <a:t>　</a:t>
            </a:r>
            <a:endParaRPr kumimoji="1" lang="ja-JP" altLang="en-US" dirty="0"/>
          </a:p>
        </p:txBody>
      </p:sp>
      <p:cxnSp>
        <p:nvCxnSpPr>
          <p:cNvPr id="37" name="直線矢印コネクタ 36">
            <a:extLst>
              <a:ext uri="{FF2B5EF4-FFF2-40B4-BE49-F238E27FC236}">
                <a16:creationId xmlns:a16="http://schemas.microsoft.com/office/drawing/2014/main" id="{C12FB51F-16FF-4316-9C74-BA2F0B6F08FF}"/>
              </a:ext>
            </a:extLst>
          </p:cNvPr>
          <p:cNvCxnSpPr>
            <a:cxnSpLocks/>
            <a:stCxn id="10" idx="3"/>
            <a:endCxn id="8" idx="1"/>
          </p:cNvCxnSpPr>
          <p:nvPr/>
        </p:nvCxnSpPr>
        <p:spPr>
          <a:xfrm>
            <a:off x="8046010" y="4244511"/>
            <a:ext cx="1854443" cy="21239"/>
          </a:xfrm>
          <a:prstGeom prst="straightConnector1">
            <a:avLst/>
          </a:prstGeom>
          <a:ln w="5715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8" name="四角形: 角を丸くする 37">
            <a:extLst>
              <a:ext uri="{FF2B5EF4-FFF2-40B4-BE49-F238E27FC236}">
                <a16:creationId xmlns:a16="http://schemas.microsoft.com/office/drawing/2014/main" id="{E7FC4300-BE19-4207-BA18-478505A710A7}"/>
              </a:ext>
            </a:extLst>
          </p:cNvPr>
          <p:cNvSpPr/>
          <p:nvPr/>
        </p:nvSpPr>
        <p:spPr>
          <a:xfrm>
            <a:off x="1139529" y="2672282"/>
            <a:ext cx="548187" cy="193346"/>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solidFill>
                  <a:schemeClr val="tx1"/>
                </a:solidFill>
              </a:rPr>
              <a:t>還付</a:t>
            </a:r>
          </a:p>
        </p:txBody>
      </p:sp>
      <p:sp>
        <p:nvSpPr>
          <p:cNvPr id="39" name="四角形: 角を丸くする 38">
            <a:extLst>
              <a:ext uri="{FF2B5EF4-FFF2-40B4-BE49-F238E27FC236}">
                <a16:creationId xmlns:a16="http://schemas.microsoft.com/office/drawing/2014/main" id="{DD690D47-69B9-47D3-8BEC-C47E7A0F8369}"/>
              </a:ext>
            </a:extLst>
          </p:cNvPr>
          <p:cNvSpPr/>
          <p:nvPr/>
        </p:nvSpPr>
        <p:spPr>
          <a:xfrm>
            <a:off x="2526234" y="1528161"/>
            <a:ext cx="1098709" cy="18929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solidFill>
                  <a:schemeClr val="tx1"/>
                </a:solidFill>
              </a:rPr>
              <a:t>申告情報の共有</a:t>
            </a:r>
          </a:p>
        </p:txBody>
      </p:sp>
      <p:sp>
        <p:nvSpPr>
          <p:cNvPr id="40" name="テキスト ボックス 39">
            <a:extLst>
              <a:ext uri="{FF2B5EF4-FFF2-40B4-BE49-F238E27FC236}">
                <a16:creationId xmlns:a16="http://schemas.microsoft.com/office/drawing/2014/main" id="{86A22132-9EF3-48A6-BB02-35E03BFCCDE6}"/>
              </a:ext>
            </a:extLst>
          </p:cNvPr>
          <p:cNvSpPr txBox="1"/>
          <p:nvPr/>
        </p:nvSpPr>
        <p:spPr>
          <a:xfrm>
            <a:off x="2531510" y="1858000"/>
            <a:ext cx="1167494" cy="215444"/>
          </a:xfrm>
          <a:prstGeom prst="rect">
            <a:avLst/>
          </a:prstGeom>
          <a:noFill/>
        </p:spPr>
        <p:txBody>
          <a:bodyPr wrap="square" rtlCol="0">
            <a:spAutoFit/>
          </a:bodyPr>
          <a:lstStyle/>
          <a:p>
            <a:r>
              <a:rPr kumimoji="1" lang="en-US" altLang="ja-JP" sz="800" dirty="0"/>
              <a:t>※</a:t>
            </a:r>
            <a:r>
              <a:rPr kumimoji="1" lang="ja-JP" altLang="en-US" sz="800" dirty="0"/>
              <a:t>確定申告の場合</a:t>
            </a:r>
          </a:p>
        </p:txBody>
      </p:sp>
      <p:sp>
        <p:nvSpPr>
          <p:cNvPr id="41" name="テキスト ボックス 40">
            <a:extLst>
              <a:ext uri="{FF2B5EF4-FFF2-40B4-BE49-F238E27FC236}">
                <a16:creationId xmlns:a16="http://schemas.microsoft.com/office/drawing/2014/main" id="{DD92C03A-FE10-4385-B6EF-8EC9882FB15E}"/>
              </a:ext>
            </a:extLst>
          </p:cNvPr>
          <p:cNvSpPr txBox="1"/>
          <p:nvPr/>
        </p:nvSpPr>
        <p:spPr>
          <a:xfrm>
            <a:off x="4204607" y="5340355"/>
            <a:ext cx="2857502" cy="215444"/>
          </a:xfrm>
          <a:prstGeom prst="rect">
            <a:avLst/>
          </a:prstGeom>
          <a:noFill/>
        </p:spPr>
        <p:txBody>
          <a:bodyPr wrap="square" rtlCol="0">
            <a:spAutoFit/>
          </a:bodyPr>
          <a:lstStyle/>
          <a:p>
            <a:r>
              <a:rPr kumimoji="1" lang="en-US" altLang="ja-JP" sz="800" dirty="0"/>
              <a:t>※</a:t>
            </a:r>
            <a:r>
              <a:rPr kumimoji="1" lang="ja-JP" altLang="en-US" sz="800" dirty="0"/>
              <a:t>利用者がレシートを撮影してアプリにアップロード</a:t>
            </a:r>
          </a:p>
        </p:txBody>
      </p:sp>
      <p:cxnSp>
        <p:nvCxnSpPr>
          <p:cNvPr id="42" name="コネクタ: 曲線 41">
            <a:extLst>
              <a:ext uri="{FF2B5EF4-FFF2-40B4-BE49-F238E27FC236}">
                <a16:creationId xmlns:a16="http://schemas.microsoft.com/office/drawing/2014/main" id="{7B112817-76D6-41DB-9315-699886ACA7A7}"/>
              </a:ext>
            </a:extLst>
          </p:cNvPr>
          <p:cNvCxnSpPr>
            <a:cxnSpLocks/>
            <a:stCxn id="6" idx="1"/>
            <a:endCxn id="27" idx="0"/>
          </p:cNvCxnSpPr>
          <p:nvPr/>
        </p:nvCxnSpPr>
        <p:spPr>
          <a:xfrm rot="10800000" flipV="1">
            <a:off x="2193297" y="1824150"/>
            <a:ext cx="2109285" cy="1981178"/>
          </a:xfrm>
          <a:prstGeom prst="curvedConnector2">
            <a:avLst/>
          </a:prstGeom>
          <a:ln w="38100">
            <a:solidFill>
              <a:schemeClr val="accent4">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EFED5068-A0BE-4DD6-971A-0222299A0F69}"/>
              </a:ext>
            </a:extLst>
          </p:cNvPr>
          <p:cNvSpPr txBox="1"/>
          <p:nvPr/>
        </p:nvSpPr>
        <p:spPr>
          <a:xfrm>
            <a:off x="2480121" y="3002923"/>
            <a:ext cx="1509730" cy="215444"/>
          </a:xfrm>
          <a:prstGeom prst="rect">
            <a:avLst/>
          </a:prstGeom>
          <a:noFill/>
        </p:spPr>
        <p:txBody>
          <a:bodyPr wrap="square" rtlCol="0">
            <a:spAutoFit/>
          </a:bodyPr>
          <a:lstStyle/>
          <a:p>
            <a:r>
              <a:rPr kumimoji="1" lang="en-US" altLang="ja-JP" sz="800" dirty="0"/>
              <a:t>※</a:t>
            </a:r>
            <a:r>
              <a:rPr kumimoji="1" lang="ja-JP" altLang="en-US" sz="800" dirty="0"/>
              <a:t>ワンストップ </a:t>
            </a:r>
            <a:r>
              <a:rPr kumimoji="1" lang="en-US" altLang="ja-JP" sz="800" dirty="0"/>
              <a:t>or </a:t>
            </a:r>
            <a:r>
              <a:rPr kumimoji="1" lang="ja-JP" altLang="en-US" sz="800" dirty="0"/>
              <a:t>確定申告</a:t>
            </a:r>
          </a:p>
        </p:txBody>
      </p:sp>
      <p:sp>
        <p:nvSpPr>
          <p:cNvPr id="44" name="四角形: 角を丸くする 43">
            <a:extLst>
              <a:ext uri="{FF2B5EF4-FFF2-40B4-BE49-F238E27FC236}">
                <a16:creationId xmlns:a16="http://schemas.microsoft.com/office/drawing/2014/main" id="{E491EBEA-DACA-4ADB-9B5B-4DD891EB7347}"/>
              </a:ext>
            </a:extLst>
          </p:cNvPr>
          <p:cNvSpPr/>
          <p:nvPr/>
        </p:nvSpPr>
        <p:spPr>
          <a:xfrm>
            <a:off x="1746354" y="3014253"/>
            <a:ext cx="733767" cy="21370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b="1" dirty="0">
                <a:solidFill>
                  <a:schemeClr val="tx1"/>
                </a:solidFill>
              </a:rPr>
              <a:t>確定申告</a:t>
            </a:r>
            <a:endParaRPr kumimoji="1" lang="ja-JP" altLang="en-US" sz="1000" b="1" dirty="0">
              <a:solidFill>
                <a:schemeClr val="tx1"/>
              </a:solidFill>
            </a:endParaRPr>
          </a:p>
        </p:txBody>
      </p:sp>
      <p:sp>
        <p:nvSpPr>
          <p:cNvPr id="45" name="四角形: 角を丸くする 44">
            <a:extLst>
              <a:ext uri="{FF2B5EF4-FFF2-40B4-BE49-F238E27FC236}">
                <a16:creationId xmlns:a16="http://schemas.microsoft.com/office/drawing/2014/main" id="{971A80AF-5E56-4C64-9D33-23D3EFDC998D}"/>
              </a:ext>
            </a:extLst>
          </p:cNvPr>
          <p:cNvSpPr/>
          <p:nvPr/>
        </p:nvSpPr>
        <p:spPr>
          <a:xfrm>
            <a:off x="2468090" y="2554669"/>
            <a:ext cx="1638546" cy="213703"/>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solidFill>
                  <a:schemeClr val="tx1"/>
                </a:solidFill>
              </a:rPr>
              <a:t>翌年度分の住⺠税の減額</a:t>
            </a:r>
          </a:p>
        </p:txBody>
      </p:sp>
      <p:sp>
        <p:nvSpPr>
          <p:cNvPr id="46" name="四角形: 角を丸くする 45">
            <a:extLst>
              <a:ext uri="{FF2B5EF4-FFF2-40B4-BE49-F238E27FC236}">
                <a16:creationId xmlns:a16="http://schemas.microsoft.com/office/drawing/2014/main" id="{3C484240-26F9-4A32-8092-3D54F5AD1340}"/>
              </a:ext>
            </a:extLst>
          </p:cNvPr>
          <p:cNvSpPr/>
          <p:nvPr/>
        </p:nvSpPr>
        <p:spPr>
          <a:xfrm>
            <a:off x="6400530" y="1937861"/>
            <a:ext cx="733767" cy="21370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solidFill>
                  <a:schemeClr val="tx1"/>
                </a:solidFill>
              </a:rPr>
              <a:t>情報伝達</a:t>
            </a:r>
          </a:p>
        </p:txBody>
      </p:sp>
      <p:sp>
        <p:nvSpPr>
          <p:cNvPr id="47" name="四角形: 角を丸くする 46">
            <a:extLst>
              <a:ext uri="{FF2B5EF4-FFF2-40B4-BE49-F238E27FC236}">
                <a16:creationId xmlns:a16="http://schemas.microsoft.com/office/drawing/2014/main" id="{6DC5207C-75DC-4728-86A2-750493C1BDF4}"/>
              </a:ext>
            </a:extLst>
          </p:cNvPr>
          <p:cNvSpPr/>
          <p:nvPr/>
        </p:nvSpPr>
        <p:spPr>
          <a:xfrm>
            <a:off x="4983143" y="3035241"/>
            <a:ext cx="1254371" cy="20614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solidFill>
                  <a:schemeClr val="tx1"/>
                </a:solidFill>
              </a:rPr>
              <a:t>ワンストップ申請</a:t>
            </a:r>
          </a:p>
        </p:txBody>
      </p:sp>
      <p:sp>
        <p:nvSpPr>
          <p:cNvPr id="48" name="四角形: 角を丸くする 47">
            <a:extLst>
              <a:ext uri="{FF2B5EF4-FFF2-40B4-BE49-F238E27FC236}">
                <a16:creationId xmlns:a16="http://schemas.microsoft.com/office/drawing/2014/main" id="{D97149F5-5170-46DC-B746-AE2984E9C58D}"/>
              </a:ext>
            </a:extLst>
          </p:cNvPr>
          <p:cNvSpPr/>
          <p:nvPr/>
        </p:nvSpPr>
        <p:spPr>
          <a:xfrm>
            <a:off x="5080434" y="3412401"/>
            <a:ext cx="1059787" cy="1919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solidFill>
                  <a:schemeClr val="tx1"/>
                </a:solidFill>
              </a:rPr>
              <a:t>受領書の還付</a:t>
            </a:r>
          </a:p>
        </p:txBody>
      </p:sp>
      <p:sp>
        <p:nvSpPr>
          <p:cNvPr id="49" name="テキスト ボックス 48">
            <a:extLst>
              <a:ext uri="{FF2B5EF4-FFF2-40B4-BE49-F238E27FC236}">
                <a16:creationId xmlns:a16="http://schemas.microsoft.com/office/drawing/2014/main" id="{2DB6015D-1719-4316-96BF-66B06B2DF1DB}"/>
              </a:ext>
            </a:extLst>
          </p:cNvPr>
          <p:cNvSpPr txBox="1"/>
          <p:nvPr/>
        </p:nvSpPr>
        <p:spPr>
          <a:xfrm>
            <a:off x="723660" y="2894366"/>
            <a:ext cx="1167494" cy="215444"/>
          </a:xfrm>
          <a:prstGeom prst="rect">
            <a:avLst/>
          </a:prstGeom>
          <a:noFill/>
        </p:spPr>
        <p:txBody>
          <a:bodyPr wrap="square" rtlCol="0">
            <a:spAutoFit/>
          </a:bodyPr>
          <a:lstStyle/>
          <a:p>
            <a:r>
              <a:rPr kumimoji="1" lang="en-US" altLang="ja-JP" sz="800" dirty="0"/>
              <a:t>※</a:t>
            </a:r>
            <a:r>
              <a:rPr kumimoji="1" lang="ja-JP" altLang="en-US" sz="800" dirty="0"/>
              <a:t>確定申告の場合</a:t>
            </a:r>
          </a:p>
        </p:txBody>
      </p:sp>
      <p:sp>
        <p:nvSpPr>
          <p:cNvPr id="50" name="テキスト ボックス 49">
            <a:extLst>
              <a:ext uri="{FF2B5EF4-FFF2-40B4-BE49-F238E27FC236}">
                <a16:creationId xmlns:a16="http://schemas.microsoft.com/office/drawing/2014/main" id="{EBE53C79-3F94-4E8B-A6F6-D30C93A0B87E}"/>
              </a:ext>
            </a:extLst>
          </p:cNvPr>
          <p:cNvSpPr txBox="1"/>
          <p:nvPr/>
        </p:nvSpPr>
        <p:spPr>
          <a:xfrm>
            <a:off x="7150351" y="1937861"/>
            <a:ext cx="1569659" cy="215444"/>
          </a:xfrm>
          <a:prstGeom prst="rect">
            <a:avLst/>
          </a:prstGeom>
          <a:noFill/>
        </p:spPr>
        <p:txBody>
          <a:bodyPr wrap="square" rtlCol="0">
            <a:spAutoFit/>
          </a:bodyPr>
          <a:lstStyle/>
          <a:p>
            <a:r>
              <a:rPr kumimoji="1" lang="en-US" altLang="ja-JP" sz="800" dirty="0"/>
              <a:t>※</a:t>
            </a:r>
            <a:r>
              <a:rPr lang="ja-JP" altLang="en-US" sz="800" dirty="0"/>
              <a:t>ワンストップ申請</a:t>
            </a:r>
            <a:r>
              <a:rPr kumimoji="1" lang="ja-JP" altLang="en-US" sz="800" dirty="0"/>
              <a:t>の場合</a:t>
            </a:r>
          </a:p>
        </p:txBody>
      </p:sp>
      <p:sp>
        <p:nvSpPr>
          <p:cNvPr id="51" name="テキスト ボックス 50">
            <a:extLst>
              <a:ext uri="{FF2B5EF4-FFF2-40B4-BE49-F238E27FC236}">
                <a16:creationId xmlns:a16="http://schemas.microsoft.com/office/drawing/2014/main" id="{2D65D557-47EC-4008-A22A-3B4ABCEA2033}"/>
              </a:ext>
            </a:extLst>
          </p:cNvPr>
          <p:cNvSpPr txBox="1"/>
          <p:nvPr/>
        </p:nvSpPr>
        <p:spPr>
          <a:xfrm>
            <a:off x="6250426" y="3021798"/>
            <a:ext cx="1795584" cy="215444"/>
          </a:xfrm>
          <a:prstGeom prst="rect">
            <a:avLst/>
          </a:prstGeom>
          <a:noFill/>
        </p:spPr>
        <p:txBody>
          <a:bodyPr wrap="square" rtlCol="0">
            <a:spAutoFit/>
          </a:bodyPr>
          <a:lstStyle/>
          <a:p>
            <a:r>
              <a:rPr kumimoji="1" lang="en-US" altLang="ja-JP" sz="800" dirty="0"/>
              <a:t>※</a:t>
            </a:r>
            <a:r>
              <a:rPr lang="ja-JP" altLang="en-US" sz="800" dirty="0"/>
              <a:t>ワンストップ申請 </a:t>
            </a:r>
            <a:r>
              <a:rPr lang="en-US" altLang="ja-JP" sz="800" dirty="0"/>
              <a:t>or </a:t>
            </a:r>
            <a:r>
              <a:rPr lang="ja-JP" altLang="en-US" sz="800" dirty="0"/>
              <a:t>確定申告</a:t>
            </a:r>
            <a:endParaRPr kumimoji="1" lang="ja-JP" altLang="en-US" sz="800" dirty="0"/>
          </a:p>
        </p:txBody>
      </p:sp>
      <p:sp>
        <p:nvSpPr>
          <p:cNvPr id="52" name="四角形: 角を丸くする 51">
            <a:extLst>
              <a:ext uri="{FF2B5EF4-FFF2-40B4-BE49-F238E27FC236}">
                <a16:creationId xmlns:a16="http://schemas.microsoft.com/office/drawing/2014/main" id="{7A5A0A3F-8E3C-4644-A49E-AFDD01F1EDCF}"/>
              </a:ext>
            </a:extLst>
          </p:cNvPr>
          <p:cNvSpPr/>
          <p:nvPr/>
        </p:nvSpPr>
        <p:spPr>
          <a:xfrm>
            <a:off x="3344049" y="4535847"/>
            <a:ext cx="733767" cy="21370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solidFill>
                  <a:schemeClr val="tx1"/>
                </a:solidFill>
              </a:rPr>
              <a:t>提供</a:t>
            </a:r>
          </a:p>
        </p:txBody>
      </p:sp>
      <p:sp>
        <p:nvSpPr>
          <p:cNvPr id="53" name="四角形: 角を丸くする 52">
            <a:extLst>
              <a:ext uri="{FF2B5EF4-FFF2-40B4-BE49-F238E27FC236}">
                <a16:creationId xmlns:a16="http://schemas.microsoft.com/office/drawing/2014/main" id="{23998713-740B-4FAB-8D54-422261D9FA9C}"/>
              </a:ext>
            </a:extLst>
          </p:cNvPr>
          <p:cNvSpPr/>
          <p:nvPr/>
        </p:nvSpPr>
        <p:spPr>
          <a:xfrm>
            <a:off x="8502480" y="4140801"/>
            <a:ext cx="914400" cy="21264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solidFill>
                  <a:schemeClr val="bg1"/>
                </a:solidFill>
              </a:rPr>
              <a:t>納税データ</a:t>
            </a:r>
          </a:p>
        </p:txBody>
      </p:sp>
      <p:sp>
        <p:nvSpPr>
          <p:cNvPr id="54" name="テキスト ボックス 53">
            <a:extLst>
              <a:ext uri="{FF2B5EF4-FFF2-40B4-BE49-F238E27FC236}">
                <a16:creationId xmlns:a16="http://schemas.microsoft.com/office/drawing/2014/main" id="{20204BB3-3230-4319-BFDC-3C536A9696A1}"/>
              </a:ext>
            </a:extLst>
          </p:cNvPr>
          <p:cNvSpPr txBox="1"/>
          <p:nvPr/>
        </p:nvSpPr>
        <p:spPr>
          <a:xfrm>
            <a:off x="8582302" y="4385510"/>
            <a:ext cx="795199" cy="215444"/>
          </a:xfrm>
          <a:prstGeom prst="rect">
            <a:avLst/>
          </a:prstGeom>
          <a:noFill/>
        </p:spPr>
        <p:txBody>
          <a:bodyPr wrap="square" rtlCol="0">
            <a:spAutoFit/>
          </a:bodyPr>
          <a:lstStyle/>
          <a:p>
            <a:r>
              <a:rPr kumimoji="1" lang="en-US" altLang="ja-JP" sz="800" dirty="0"/>
              <a:t>※</a:t>
            </a:r>
            <a:r>
              <a:rPr lang="ja-JP" altLang="en-US" sz="800" dirty="0"/>
              <a:t>追加納税分</a:t>
            </a:r>
            <a:endParaRPr kumimoji="1" lang="ja-JP" altLang="en-US" sz="800" dirty="0"/>
          </a:p>
        </p:txBody>
      </p:sp>
      <p:sp>
        <p:nvSpPr>
          <p:cNvPr id="55" name="テキスト ボックス 54">
            <a:extLst>
              <a:ext uri="{FF2B5EF4-FFF2-40B4-BE49-F238E27FC236}">
                <a16:creationId xmlns:a16="http://schemas.microsoft.com/office/drawing/2014/main" id="{902511FF-332D-4125-819F-9A394D64822D}"/>
              </a:ext>
            </a:extLst>
          </p:cNvPr>
          <p:cNvSpPr txBox="1"/>
          <p:nvPr/>
        </p:nvSpPr>
        <p:spPr>
          <a:xfrm>
            <a:off x="3033034" y="4806219"/>
            <a:ext cx="1578757" cy="215444"/>
          </a:xfrm>
          <a:prstGeom prst="rect">
            <a:avLst/>
          </a:prstGeom>
          <a:noFill/>
        </p:spPr>
        <p:txBody>
          <a:bodyPr wrap="square" rtlCol="0">
            <a:spAutoFit/>
          </a:bodyPr>
          <a:lstStyle/>
          <a:p>
            <a:r>
              <a:rPr kumimoji="1" lang="en-US" altLang="ja-JP" sz="800" dirty="0"/>
              <a:t>※</a:t>
            </a:r>
            <a:r>
              <a:rPr lang="ja-JP" altLang="en-US" sz="800" dirty="0"/>
              <a:t>商品購入・店内での飲食</a:t>
            </a:r>
            <a:endParaRPr kumimoji="1" lang="ja-JP" altLang="en-US" sz="800" dirty="0"/>
          </a:p>
        </p:txBody>
      </p:sp>
      <p:sp>
        <p:nvSpPr>
          <p:cNvPr id="56" name="テキスト ボックス 55">
            <a:extLst>
              <a:ext uri="{FF2B5EF4-FFF2-40B4-BE49-F238E27FC236}">
                <a16:creationId xmlns:a16="http://schemas.microsoft.com/office/drawing/2014/main" id="{613958AF-4C4E-458D-8BD0-F556C27D13C3}"/>
              </a:ext>
            </a:extLst>
          </p:cNvPr>
          <p:cNvSpPr txBox="1"/>
          <p:nvPr/>
        </p:nvSpPr>
        <p:spPr>
          <a:xfrm>
            <a:off x="3023839" y="3831005"/>
            <a:ext cx="1578757" cy="215444"/>
          </a:xfrm>
          <a:prstGeom prst="rect">
            <a:avLst/>
          </a:prstGeom>
          <a:noFill/>
        </p:spPr>
        <p:txBody>
          <a:bodyPr wrap="square" rtlCol="0">
            <a:spAutoFit/>
          </a:bodyPr>
          <a:lstStyle/>
          <a:p>
            <a:r>
              <a:rPr kumimoji="1" lang="en-US" altLang="ja-JP" sz="800" dirty="0"/>
              <a:t>※</a:t>
            </a:r>
            <a:r>
              <a:rPr lang="ja-JP" altLang="en-US" sz="800" dirty="0"/>
              <a:t>購入</a:t>
            </a:r>
            <a:r>
              <a:rPr lang="en-US" altLang="ja-JP" sz="800" dirty="0"/>
              <a:t>(</a:t>
            </a:r>
            <a:r>
              <a:rPr lang="ja-JP" altLang="en-US" sz="800" dirty="0"/>
              <a:t>アプリ・通所</a:t>
            </a:r>
            <a:r>
              <a:rPr lang="en-US" altLang="ja-JP" sz="800" dirty="0"/>
              <a:t>y</a:t>
            </a:r>
            <a:r>
              <a:rPr lang="ja-JP" altLang="en-US" sz="800" dirty="0"/>
              <a:t>購入</a:t>
            </a:r>
            <a:r>
              <a:rPr lang="en-US" altLang="ja-JP" sz="800" dirty="0"/>
              <a:t>)</a:t>
            </a:r>
            <a:endParaRPr kumimoji="1" lang="ja-JP" altLang="en-US" sz="800" dirty="0"/>
          </a:p>
        </p:txBody>
      </p:sp>
      <p:sp>
        <p:nvSpPr>
          <p:cNvPr id="57" name="四角形: 角を丸くする 56">
            <a:extLst>
              <a:ext uri="{FF2B5EF4-FFF2-40B4-BE49-F238E27FC236}">
                <a16:creationId xmlns:a16="http://schemas.microsoft.com/office/drawing/2014/main" id="{3D330876-5647-4AA0-8D8D-DA3F260A8E8B}"/>
              </a:ext>
            </a:extLst>
          </p:cNvPr>
          <p:cNvSpPr/>
          <p:nvPr/>
        </p:nvSpPr>
        <p:spPr>
          <a:xfrm>
            <a:off x="2992721" y="4064631"/>
            <a:ext cx="914400" cy="229736"/>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solidFill>
                  <a:schemeClr val="tx1"/>
                </a:solidFill>
              </a:rPr>
              <a:t>支払・購入</a:t>
            </a:r>
          </a:p>
        </p:txBody>
      </p:sp>
      <p:pic>
        <p:nvPicPr>
          <p:cNvPr id="58" name="図 57">
            <a:extLst>
              <a:ext uri="{FF2B5EF4-FFF2-40B4-BE49-F238E27FC236}">
                <a16:creationId xmlns:a16="http://schemas.microsoft.com/office/drawing/2014/main" id="{CA924B9A-B7E3-41BC-927A-DA21F90255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7004" y="3849937"/>
            <a:ext cx="503509" cy="503509"/>
          </a:xfrm>
          <a:prstGeom prst="rect">
            <a:avLst/>
          </a:prstGeom>
        </p:spPr>
      </p:pic>
      <p:sp>
        <p:nvSpPr>
          <p:cNvPr id="59" name="四角形: 角を丸くする 58">
            <a:extLst>
              <a:ext uri="{FF2B5EF4-FFF2-40B4-BE49-F238E27FC236}">
                <a16:creationId xmlns:a16="http://schemas.microsoft.com/office/drawing/2014/main" id="{28B9A5EB-D7BA-44C2-8CC5-391D3E3DBF96}"/>
              </a:ext>
            </a:extLst>
          </p:cNvPr>
          <p:cNvSpPr/>
          <p:nvPr/>
        </p:nvSpPr>
        <p:spPr>
          <a:xfrm>
            <a:off x="2886849" y="5342483"/>
            <a:ext cx="1317758" cy="215444"/>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solidFill>
                  <a:schemeClr val="tx1"/>
                </a:solidFill>
              </a:rPr>
              <a:t>追加データの連携</a:t>
            </a:r>
          </a:p>
        </p:txBody>
      </p:sp>
      <p:sp>
        <p:nvSpPr>
          <p:cNvPr id="60" name="四角形: 角を丸くする 59">
            <a:extLst>
              <a:ext uri="{FF2B5EF4-FFF2-40B4-BE49-F238E27FC236}">
                <a16:creationId xmlns:a16="http://schemas.microsoft.com/office/drawing/2014/main" id="{9C2A4181-072F-4FCB-96EE-B7EAD10B60E3}"/>
              </a:ext>
            </a:extLst>
          </p:cNvPr>
          <p:cNvSpPr/>
          <p:nvPr/>
        </p:nvSpPr>
        <p:spPr>
          <a:xfrm>
            <a:off x="3073307" y="5882617"/>
            <a:ext cx="2143674" cy="22633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b="1" dirty="0">
                <a:solidFill>
                  <a:schemeClr val="tx1"/>
                </a:solidFill>
              </a:rPr>
              <a:t>クレジットカード等での追加納税</a:t>
            </a:r>
            <a:endParaRPr kumimoji="1" lang="ja-JP" altLang="en-US" sz="1000" b="1" dirty="0">
              <a:solidFill>
                <a:schemeClr val="tx1"/>
              </a:solidFill>
            </a:endParaRPr>
          </a:p>
        </p:txBody>
      </p:sp>
      <p:pic>
        <p:nvPicPr>
          <p:cNvPr id="61" name="図 60">
            <a:extLst>
              <a:ext uri="{FF2B5EF4-FFF2-40B4-BE49-F238E27FC236}">
                <a16:creationId xmlns:a16="http://schemas.microsoft.com/office/drawing/2014/main" id="{F55DB0F9-FDB7-4F51-9244-A08825A5210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72079" y="5173521"/>
            <a:ext cx="503509" cy="503509"/>
          </a:xfrm>
          <a:prstGeom prst="rect">
            <a:avLst/>
          </a:prstGeom>
        </p:spPr>
      </p:pic>
      <p:pic>
        <p:nvPicPr>
          <p:cNvPr id="62" name="図 61">
            <a:extLst>
              <a:ext uri="{FF2B5EF4-FFF2-40B4-BE49-F238E27FC236}">
                <a16:creationId xmlns:a16="http://schemas.microsoft.com/office/drawing/2014/main" id="{D59E2FF1-762C-40CD-B859-77CCE2208F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4430" y="5736778"/>
            <a:ext cx="503509" cy="503509"/>
          </a:xfrm>
          <a:prstGeom prst="rect">
            <a:avLst/>
          </a:prstGeom>
        </p:spPr>
      </p:pic>
    </p:spTree>
    <p:extLst>
      <p:ext uri="{BB962C8B-B14F-4D97-AF65-F5344CB8AC3E}">
        <p14:creationId xmlns:p14="http://schemas.microsoft.com/office/powerpoint/2010/main" val="3413574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39A1F546-388D-4C99-928E-122126FF044F}"/>
              </a:ext>
            </a:extLst>
          </p:cNvPr>
          <p:cNvSpPr>
            <a:spLocks noGrp="1"/>
          </p:cNvSpPr>
          <p:nvPr>
            <p:ph type="title"/>
          </p:nvPr>
        </p:nvSpPr>
        <p:spPr>
          <a:xfrm>
            <a:off x="838200" y="365125"/>
            <a:ext cx="10515600" cy="1325563"/>
          </a:xfrm>
        </p:spPr>
        <p:txBody>
          <a:bodyPr/>
          <a:lstStyle/>
          <a:p>
            <a:r>
              <a:rPr kumimoji="1" lang="ja-JP" altLang="en-US" dirty="0"/>
              <a:t>３</a:t>
            </a:r>
            <a:r>
              <a:rPr kumimoji="1" lang="en-US" altLang="ja-JP" dirty="0"/>
              <a:t>.</a:t>
            </a:r>
            <a:r>
              <a:rPr kumimoji="1" lang="ja-JP" altLang="en-US" dirty="0"/>
              <a:t>お金の流れ</a:t>
            </a:r>
          </a:p>
        </p:txBody>
      </p:sp>
      <p:sp>
        <p:nvSpPr>
          <p:cNvPr id="5" name="四角形: 角を丸くする 4">
            <a:extLst>
              <a:ext uri="{FF2B5EF4-FFF2-40B4-BE49-F238E27FC236}">
                <a16:creationId xmlns:a16="http://schemas.microsoft.com/office/drawing/2014/main" id="{A6415335-B62D-4F0F-8DC7-22E26889423E}"/>
              </a:ext>
            </a:extLst>
          </p:cNvPr>
          <p:cNvSpPr/>
          <p:nvPr/>
        </p:nvSpPr>
        <p:spPr>
          <a:xfrm>
            <a:off x="6096000" y="1510393"/>
            <a:ext cx="4898572" cy="4865914"/>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23AB25DD-0470-411B-8BAA-F924643A6781}"/>
              </a:ext>
            </a:extLst>
          </p:cNvPr>
          <p:cNvSpPr/>
          <p:nvPr/>
        </p:nvSpPr>
        <p:spPr>
          <a:xfrm>
            <a:off x="838200" y="1510393"/>
            <a:ext cx="4898572" cy="486591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chemeClr val="tx1"/>
              </a:solidFill>
            </a:endParaRPr>
          </a:p>
        </p:txBody>
      </p:sp>
      <p:sp>
        <p:nvSpPr>
          <p:cNvPr id="7" name="テキスト ボックス 6">
            <a:extLst>
              <a:ext uri="{FF2B5EF4-FFF2-40B4-BE49-F238E27FC236}">
                <a16:creationId xmlns:a16="http://schemas.microsoft.com/office/drawing/2014/main" id="{B9D6E3B5-F9C6-4E5E-9715-198C3909B8B6}"/>
              </a:ext>
            </a:extLst>
          </p:cNvPr>
          <p:cNvSpPr txBox="1"/>
          <p:nvPr/>
        </p:nvSpPr>
        <p:spPr>
          <a:xfrm>
            <a:off x="2618072" y="1690688"/>
            <a:ext cx="1338828" cy="369332"/>
          </a:xfrm>
          <a:prstGeom prst="rect">
            <a:avLst/>
          </a:prstGeom>
          <a:noFill/>
        </p:spPr>
        <p:txBody>
          <a:bodyPr wrap="none" rtlCol="0">
            <a:spAutoFit/>
          </a:bodyPr>
          <a:lstStyle/>
          <a:p>
            <a:r>
              <a:rPr kumimoji="1" lang="ja-JP" altLang="en-US" b="1" dirty="0">
                <a:solidFill>
                  <a:schemeClr val="tx1"/>
                </a:solidFill>
              </a:rPr>
              <a:t>従来の方式</a:t>
            </a:r>
          </a:p>
        </p:txBody>
      </p:sp>
      <p:sp>
        <p:nvSpPr>
          <p:cNvPr id="8" name="テキスト ボックス 7">
            <a:extLst>
              <a:ext uri="{FF2B5EF4-FFF2-40B4-BE49-F238E27FC236}">
                <a16:creationId xmlns:a16="http://schemas.microsoft.com/office/drawing/2014/main" id="{1283BA78-E327-4EB0-BFC8-A2D40DC4E5B6}"/>
              </a:ext>
            </a:extLst>
          </p:cNvPr>
          <p:cNvSpPr txBox="1"/>
          <p:nvPr/>
        </p:nvSpPr>
        <p:spPr>
          <a:xfrm>
            <a:off x="7545951" y="1693308"/>
            <a:ext cx="2031325" cy="369332"/>
          </a:xfrm>
          <a:prstGeom prst="rect">
            <a:avLst/>
          </a:prstGeom>
          <a:noFill/>
        </p:spPr>
        <p:txBody>
          <a:bodyPr wrap="none" rtlCol="0">
            <a:spAutoFit/>
          </a:bodyPr>
          <a:lstStyle/>
          <a:p>
            <a:r>
              <a:rPr lang="ja-JP" altLang="en-US" b="1" dirty="0"/>
              <a:t>本企画による</a:t>
            </a:r>
            <a:r>
              <a:rPr kumimoji="1" lang="ja-JP" altLang="en-US" b="1" dirty="0">
                <a:solidFill>
                  <a:schemeClr val="tx1"/>
                </a:solidFill>
              </a:rPr>
              <a:t>方式</a:t>
            </a:r>
          </a:p>
        </p:txBody>
      </p:sp>
      <p:pic>
        <p:nvPicPr>
          <p:cNvPr id="9" name="コンテンツ プレースホルダー 3">
            <a:extLst>
              <a:ext uri="{FF2B5EF4-FFF2-40B4-BE49-F238E27FC236}">
                <a16:creationId xmlns:a16="http://schemas.microsoft.com/office/drawing/2014/main" id="{B5FC8B72-0201-402B-88E5-158E22498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8553" y="2060020"/>
            <a:ext cx="617866" cy="617866"/>
          </a:xfrm>
          <a:prstGeom prst="rect">
            <a:avLst/>
          </a:prstGeom>
        </p:spPr>
      </p:pic>
      <p:sp>
        <p:nvSpPr>
          <p:cNvPr id="10" name="四角形: 角を丸くする 9">
            <a:extLst>
              <a:ext uri="{FF2B5EF4-FFF2-40B4-BE49-F238E27FC236}">
                <a16:creationId xmlns:a16="http://schemas.microsoft.com/office/drawing/2014/main" id="{952D29F5-7096-4841-AD81-C98F8F9CF378}"/>
              </a:ext>
            </a:extLst>
          </p:cNvPr>
          <p:cNvSpPr/>
          <p:nvPr/>
        </p:nvSpPr>
        <p:spPr>
          <a:xfrm>
            <a:off x="1752276" y="3158030"/>
            <a:ext cx="3070419" cy="369332"/>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ふるさと納税サイト </a:t>
            </a:r>
            <a:r>
              <a:rPr kumimoji="1" lang="en-US" altLang="ja-JP" sz="1200" dirty="0">
                <a:solidFill>
                  <a:schemeClr val="tx1"/>
                </a:solidFill>
              </a:rPr>
              <a:t>or </a:t>
            </a:r>
            <a:r>
              <a:rPr kumimoji="1" lang="ja-JP" altLang="en-US" sz="1200" dirty="0">
                <a:solidFill>
                  <a:schemeClr val="tx1"/>
                </a:solidFill>
              </a:rPr>
              <a:t>現地クーポン経由</a:t>
            </a:r>
          </a:p>
        </p:txBody>
      </p:sp>
      <p:sp>
        <p:nvSpPr>
          <p:cNvPr id="11" name="四角形: 角を丸くする 10">
            <a:extLst>
              <a:ext uri="{FF2B5EF4-FFF2-40B4-BE49-F238E27FC236}">
                <a16:creationId xmlns:a16="http://schemas.microsoft.com/office/drawing/2014/main" id="{A71890EC-A731-4DAE-B079-9398B56CC75C}"/>
              </a:ext>
            </a:extLst>
          </p:cNvPr>
          <p:cNvSpPr/>
          <p:nvPr/>
        </p:nvSpPr>
        <p:spPr>
          <a:xfrm>
            <a:off x="3596419" y="5347607"/>
            <a:ext cx="1679064" cy="369332"/>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委託業者</a:t>
            </a:r>
          </a:p>
        </p:txBody>
      </p:sp>
      <p:sp>
        <p:nvSpPr>
          <p:cNvPr id="12" name="四角形: 角を丸くする 11">
            <a:extLst>
              <a:ext uri="{FF2B5EF4-FFF2-40B4-BE49-F238E27FC236}">
                <a16:creationId xmlns:a16="http://schemas.microsoft.com/office/drawing/2014/main" id="{0AC5777B-2A99-485A-8442-70DFB3C7AE80}"/>
              </a:ext>
            </a:extLst>
          </p:cNvPr>
          <p:cNvSpPr/>
          <p:nvPr/>
        </p:nvSpPr>
        <p:spPr>
          <a:xfrm>
            <a:off x="2447953" y="4181780"/>
            <a:ext cx="1679064" cy="369332"/>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自治体</a:t>
            </a:r>
          </a:p>
        </p:txBody>
      </p:sp>
      <p:sp>
        <p:nvSpPr>
          <p:cNvPr id="13" name="四角形: 角を丸くする 12">
            <a:extLst>
              <a:ext uri="{FF2B5EF4-FFF2-40B4-BE49-F238E27FC236}">
                <a16:creationId xmlns:a16="http://schemas.microsoft.com/office/drawing/2014/main" id="{FF319454-5B47-40DC-BB3E-73C716D953D9}"/>
              </a:ext>
            </a:extLst>
          </p:cNvPr>
          <p:cNvSpPr/>
          <p:nvPr/>
        </p:nvSpPr>
        <p:spPr>
          <a:xfrm>
            <a:off x="1438304" y="5347607"/>
            <a:ext cx="1679064" cy="369332"/>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商品販売元</a:t>
            </a:r>
          </a:p>
        </p:txBody>
      </p:sp>
      <p:sp>
        <p:nvSpPr>
          <p:cNvPr id="14" name="四角形: 角を丸くする 13">
            <a:extLst>
              <a:ext uri="{FF2B5EF4-FFF2-40B4-BE49-F238E27FC236}">
                <a16:creationId xmlns:a16="http://schemas.microsoft.com/office/drawing/2014/main" id="{364716C1-ED83-47D5-BB88-8B83C3C91ABE}"/>
              </a:ext>
            </a:extLst>
          </p:cNvPr>
          <p:cNvSpPr/>
          <p:nvPr/>
        </p:nvSpPr>
        <p:spPr>
          <a:xfrm>
            <a:off x="6408315" y="3158030"/>
            <a:ext cx="1679064" cy="36933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商品販売元</a:t>
            </a:r>
          </a:p>
        </p:txBody>
      </p:sp>
      <p:sp>
        <p:nvSpPr>
          <p:cNvPr id="15" name="四角形: 角を丸くする 14">
            <a:extLst>
              <a:ext uri="{FF2B5EF4-FFF2-40B4-BE49-F238E27FC236}">
                <a16:creationId xmlns:a16="http://schemas.microsoft.com/office/drawing/2014/main" id="{5A90E04D-3D25-4A4A-B4E0-ED255FF9192E}"/>
              </a:ext>
            </a:extLst>
          </p:cNvPr>
          <p:cNvSpPr/>
          <p:nvPr/>
        </p:nvSpPr>
        <p:spPr>
          <a:xfrm>
            <a:off x="8774600" y="3195176"/>
            <a:ext cx="1679064" cy="36933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あとふる</a:t>
            </a:r>
          </a:p>
        </p:txBody>
      </p:sp>
      <p:sp>
        <p:nvSpPr>
          <p:cNvPr id="16" name="四角形: 角を丸くする 15">
            <a:extLst>
              <a:ext uri="{FF2B5EF4-FFF2-40B4-BE49-F238E27FC236}">
                <a16:creationId xmlns:a16="http://schemas.microsoft.com/office/drawing/2014/main" id="{6DEC128D-6863-45FA-B5FD-118ED9B60BC0}"/>
              </a:ext>
            </a:extLst>
          </p:cNvPr>
          <p:cNvSpPr/>
          <p:nvPr/>
        </p:nvSpPr>
        <p:spPr>
          <a:xfrm>
            <a:off x="8774600" y="4178370"/>
            <a:ext cx="1679064" cy="36933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自治体</a:t>
            </a:r>
          </a:p>
        </p:txBody>
      </p:sp>
      <p:sp>
        <p:nvSpPr>
          <p:cNvPr id="17" name="四角形: 角を丸くする 16">
            <a:extLst>
              <a:ext uri="{FF2B5EF4-FFF2-40B4-BE49-F238E27FC236}">
                <a16:creationId xmlns:a16="http://schemas.microsoft.com/office/drawing/2014/main" id="{FC92BB00-2299-4A50-A0D2-A5EE9728F8B6}"/>
              </a:ext>
            </a:extLst>
          </p:cNvPr>
          <p:cNvSpPr/>
          <p:nvPr/>
        </p:nvSpPr>
        <p:spPr>
          <a:xfrm>
            <a:off x="8774600" y="5347607"/>
            <a:ext cx="1679064" cy="36933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あとふる</a:t>
            </a:r>
          </a:p>
        </p:txBody>
      </p:sp>
      <p:pic>
        <p:nvPicPr>
          <p:cNvPr id="18" name="コンテンツ プレースホルダー 3">
            <a:extLst>
              <a:ext uri="{FF2B5EF4-FFF2-40B4-BE49-F238E27FC236}">
                <a16:creationId xmlns:a16="http://schemas.microsoft.com/office/drawing/2014/main" id="{63F73116-38A7-4EF2-8A1C-4AE9539876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7379" y="2176587"/>
            <a:ext cx="617866" cy="617866"/>
          </a:xfrm>
          <a:prstGeom prst="rect">
            <a:avLst/>
          </a:prstGeom>
        </p:spPr>
      </p:pic>
      <p:sp>
        <p:nvSpPr>
          <p:cNvPr id="19" name="テキスト ボックス 18">
            <a:extLst>
              <a:ext uri="{FF2B5EF4-FFF2-40B4-BE49-F238E27FC236}">
                <a16:creationId xmlns:a16="http://schemas.microsoft.com/office/drawing/2014/main" id="{E9E681E5-39E5-416F-AF33-82FC81EDDB15}"/>
              </a:ext>
            </a:extLst>
          </p:cNvPr>
          <p:cNvSpPr txBox="1"/>
          <p:nvPr/>
        </p:nvSpPr>
        <p:spPr>
          <a:xfrm>
            <a:off x="3697099" y="2226613"/>
            <a:ext cx="646331" cy="276999"/>
          </a:xfrm>
          <a:prstGeom prst="rect">
            <a:avLst/>
          </a:prstGeom>
          <a:noFill/>
        </p:spPr>
        <p:txBody>
          <a:bodyPr wrap="none" rtlCol="0">
            <a:spAutoFit/>
          </a:bodyPr>
          <a:lstStyle/>
          <a:p>
            <a:r>
              <a:rPr kumimoji="1" lang="ja-JP" altLang="en-US" sz="1200" dirty="0"/>
              <a:t>利用者</a:t>
            </a:r>
          </a:p>
        </p:txBody>
      </p:sp>
      <p:sp>
        <p:nvSpPr>
          <p:cNvPr id="20" name="テキスト ボックス 19">
            <a:extLst>
              <a:ext uri="{FF2B5EF4-FFF2-40B4-BE49-F238E27FC236}">
                <a16:creationId xmlns:a16="http://schemas.microsoft.com/office/drawing/2014/main" id="{AD70D30E-0010-4AB4-8D11-99D4B1A4708E}"/>
              </a:ext>
            </a:extLst>
          </p:cNvPr>
          <p:cNvSpPr txBox="1"/>
          <p:nvPr/>
        </p:nvSpPr>
        <p:spPr>
          <a:xfrm>
            <a:off x="8774600" y="2347020"/>
            <a:ext cx="646331" cy="276999"/>
          </a:xfrm>
          <a:prstGeom prst="rect">
            <a:avLst/>
          </a:prstGeom>
          <a:noFill/>
        </p:spPr>
        <p:txBody>
          <a:bodyPr wrap="none" rtlCol="0">
            <a:spAutoFit/>
          </a:bodyPr>
          <a:lstStyle/>
          <a:p>
            <a:r>
              <a:rPr kumimoji="1" lang="ja-JP" altLang="en-US" sz="1200" dirty="0"/>
              <a:t>利用者</a:t>
            </a:r>
          </a:p>
        </p:txBody>
      </p:sp>
      <p:cxnSp>
        <p:nvCxnSpPr>
          <p:cNvPr id="21" name="直線矢印コネクタ 20">
            <a:extLst>
              <a:ext uri="{FF2B5EF4-FFF2-40B4-BE49-F238E27FC236}">
                <a16:creationId xmlns:a16="http://schemas.microsoft.com/office/drawing/2014/main" id="{C639E0F2-E716-46FC-8040-A2FF506533AC}"/>
              </a:ext>
            </a:extLst>
          </p:cNvPr>
          <p:cNvCxnSpPr>
            <a:cxnSpLocks/>
            <a:stCxn id="10" idx="2"/>
            <a:endCxn id="12" idx="0"/>
          </p:cNvCxnSpPr>
          <p:nvPr/>
        </p:nvCxnSpPr>
        <p:spPr>
          <a:xfrm flipH="1">
            <a:off x="3287485" y="3527362"/>
            <a:ext cx="1" cy="654418"/>
          </a:xfrm>
          <a:prstGeom prst="straightConnector1">
            <a:avLst/>
          </a:prstGeom>
          <a:ln w="381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D9D86CF9-1A71-47E5-B77F-A073807BE30C}"/>
              </a:ext>
            </a:extLst>
          </p:cNvPr>
          <p:cNvCxnSpPr>
            <a:cxnSpLocks/>
            <a:stCxn id="15" idx="2"/>
            <a:endCxn id="16" idx="0"/>
          </p:cNvCxnSpPr>
          <p:nvPr/>
        </p:nvCxnSpPr>
        <p:spPr>
          <a:xfrm>
            <a:off x="9614132" y="3564508"/>
            <a:ext cx="0" cy="6138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2BBE8D2E-C806-463A-8D11-3CB85B8A796D}"/>
              </a:ext>
            </a:extLst>
          </p:cNvPr>
          <p:cNvCxnSpPr>
            <a:cxnSpLocks/>
            <a:stCxn id="16" idx="2"/>
            <a:endCxn id="17" idx="0"/>
          </p:cNvCxnSpPr>
          <p:nvPr/>
        </p:nvCxnSpPr>
        <p:spPr>
          <a:xfrm>
            <a:off x="9614132" y="4547702"/>
            <a:ext cx="0" cy="799905"/>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曲線 23">
            <a:extLst>
              <a:ext uri="{FF2B5EF4-FFF2-40B4-BE49-F238E27FC236}">
                <a16:creationId xmlns:a16="http://schemas.microsoft.com/office/drawing/2014/main" id="{01E605C9-B6F6-4241-B4A7-894EE8AE34FB}"/>
              </a:ext>
            </a:extLst>
          </p:cNvPr>
          <p:cNvCxnSpPr>
            <a:cxnSpLocks/>
            <a:stCxn id="12" idx="2"/>
            <a:endCxn id="13" idx="0"/>
          </p:cNvCxnSpPr>
          <p:nvPr/>
        </p:nvCxnSpPr>
        <p:spPr>
          <a:xfrm rot="5400000">
            <a:off x="2384414" y="4444535"/>
            <a:ext cx="796495" cy="1009649"/>
          </a:xfrm>
          <a:prstGeom prst="curvedConnector3">
            <a:avLst>
              <a:gd name="adj1" fmla="val 50000"/>
            </a:avLst>
          </a:prstGeom>
          <a:ln w="381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コネクタ: 曲線 24">
            <a:extLst>
              <a:ext uri="{FF2B5EF4-FFF2-40B4-BE49-F238E27FC236}">
                <a16:creationId xmlns:a16="http://schemas.microsoft.com/office/drawing/2014/main" id="{9F4E1C8D-F89A-424C-BE95-1B9A09246784}"/>
              </a:ext>
            </a:extLst>
          </p:cNvPr>
          <p:cNvCxnSpPr>
            <a:cxnSpLocks/>
            <a:stCxn id="12" idx="2"/>
            <a:endCxn id="11" idx="0"/>
          </p:cNvCxnSpPr>
          <p:nvPr/>
        </p:nvCxnSpPr>
        <p:spPr>
          <a:xfrm rot="16200000" flipH="1">
            <a:off x="3463471" y="4375126"/>
            <a:ext cx="796495" cy="1148466"/>
          </a:xfrm>
          <a:prstGeom prst="curvedConnector3">
            <a:avLst>
              <a:gd name="adj1" fmla="val 50000"/>
            </a:avLst>
          </a:prstGeom>
          <a:ln w="381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コネクタ: 曲線 25">
            <a:extLst>
              <a:ext uri="{FF2B5EF4-FFF2-40B4-BE49-F238E27FC236}">
                <a16:creationId xmlns:a16="http://schemas.microsoft.com/office/drawing/2014/main" id="{C94402E1-C732-49E5-8A79-602224BB4CDD}"/>
              </a:ext>
            </a:extLst>
          </p:cNvPr>
          <p:cNvCxnSpPr>
            <a:cxnSpLocks/>
            <a:stCxn id="18" idx="2"/>
            <a:endCxn id="14" idx="0"/>
          </p:cNvCxnSpPr>
          <p:nvPr/>
        </p:nvCxnSpPr>
        <p:spPr>
          <a:xfrm rot="5400000">
            <a:off x="7640292" y="2402009"/>
            <a:ext cx="363577" cy="1148465"/>
          </a:xfrm>
          <a:prstGeom prst="curvedConnector3">
            <a:avLst>
              <a:gd name="adj1" fmla="val 50000"/>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コネクタ: 曲線 26">
            <a:extLst>
              <a:ext uri="{FF2B5EF4-FFF2-40B4-BE49-F238E27FC236}">
                <a16:creationId xmlns:a16="http://schemas.microsoft.com/office/drawing/2014/main" id="{36CE78D1-1E19-4F48-A55C-BA01E5E85946}"/>
              </a:ext>
            </a:extLst>
          </p:cNvPr>
          <p:cNvCxnSpPr>
            <a:cxnSpLocks/>
            <a:stCxn id="18" idx="2"/>
            <a:endCxn id="15" idx="0"/>
          </p:cNvCxnSpPr>
          <p:nvPr/>
        </p:nvCxnSpPr>
        <p:spPr>
          <a:xfrm rot="16200000" flipH="1">
            <a:off x="8804861" y="2385904"/>
            <a:ext cx="400723" cy="1217820"/>
          </a:xfrm>
          <a:prstGeom prst="curvedConnector3">
            <a:avLst>
              <a:gd name="adj1" fmla="val 50000"/>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A03C6540-D8FA-4334-AF6B-A458AD8F08E1}"/>
              </a:ext>
            </a:extLst>
          </p:cNvPr>
          <p:cNvCxnSpPr>
            <a:cxnSpLocks/>
            <a:stCxn id="9" idx="2"/>
            <a:endCxn id="10" idx="0"/>
          </p:cNvCxnSpPr>
          <p:nvPr/>
        </p:nvCxnSpPr>
        <p:spPr>
          <a:xfrm>
            <a:off x="3287486" y="2677886"/>
            <a:ext cx="0" cy="480144"/>
          </a:xfrm>
          <a:prstGeom prst="straightConnector1">
            <a:avLst/>
          </a:prstGeom>
          <a:ln w="381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F9D216D7-0DD9-4FBC-80D0-F6F70D4D323C}"/>
              </a:ext>
            </a:extLst>
          </p:cNvPr>
          <p:cNvSpPr txBox="1"/>
          <p:nvPr/>
        </p:nvSpPr>
        <p:spPr>
          <a:xfrm>
            <a:off x="4184675" y="4162981"/>
            <a:ext cx="709946" cy="400110"/>
          </a:xfrm>
          <a:prstGeom prst="rect">
            <a:avLst/>
          </a:prstGeom>
          <a:noFill/>
        </p:spPr>
        <p:txBody>
          <a:bodyPr wrap="square" rtlCol="0">
            <a:spAutoFit/>
          </a:bodyPr>
          <a:lstStyle/>
          <a:p>
            <a:r>
              <a:rPr kumimoji="1" lang="ja-JP" altLang="en-US" sz="1000" dirty="0"/>
              <a:t>約</a:t>
            </a:r>
            <a:r>
              <a:rPr kumimoji="1" lang="en-US" altLang="ja-JP" sz="1000" dirty="0"/>
              <a:t>50%</a:t>
            </a:r>
          </a:p>
          <a:p>
            <a:r>
              <a:rPr kumimoji="1" lang="ja-JP" altLang="en-US" sz="1000" dirty="0"/>
              <a:t>納税額</a:t>
            </a:r>
          </a:p>
        </p:txBody>
      </p:sp>
      <p:sp>
        <p:nvSpPr>
          <p:cNvPr id="30" name="テキスト ボックス 29">
            <a:extLst>
              <a:ext uri="{FF2B5EF4-FFF2-40B4-BE49-F238E27FC236}">
                <a16:creationId xmlns:a16="http://schemas.microsoft.com/office/drawing/2014/main" id="{2D0A1BBA-5BC9-4D1E-ACD9-405ACABC3CE9}"/>
              </a:ext>
            </a:extLst>
          </p:cNvPr>
          <p:cNvSpPr txBox="1"/>
          <p:nvPr/>
        </p:nvSpPr>
        <p:spPr>
          <a:xfrm>
            <a:off x="4184675" y="4688239"/>
            <a:ext cx="1551185" cy="400110"/>
          </a:xfrm>
          <a:prstGeom prst="rect">
            <a:avLst/>
          </a:prstGeom>
          <a:noFill/>
        </p:spPr>
        <p:txBody>
          <a:bodyPr wrap="square" rtlCol="0">
            <a:spAutoFit/>
          </a:bodyPr>
          <a:lstStyle/>
          <a:p>
            <a:r>
              <a:rPr kumimoji="1" lang="zh-TW" altLang="en-US" sz="1000" dirty="0"/>
              <a:t>約</a:t>
            </a:r>
            <a:r>
              <a:rPr kumimoji="1" lang="en-US" altLang="zh-TW" sz="1000" dirty="0"/>
              <a:t>20%</a:t>
            </a:r>
          </a:p>
          <a:p>
            <a:r>
              <a:rPr kumimoji="1" lang="zh-TW" altLang="en-US" sz="1000" dirty="0"/>
              <a:t>委託代金</a:t>
            </a:r>
            <a:r>
              <a:rPr kumimoji="1" lang="en-US" altLang="zh-TW" sz="1000" dirty="0"/>
              <a:t>+</a:t>
            </a:r>
            <a:r>
              <a:rPr kumimoji="1" lang="zh-TW" altLang="en-US" sz="1000" dirty="0"/>
              <a:t>送料</a:t>
            </a:r>
            <a:r>
              <a:rPr kumimoji="1" lang="en-US" altLang="zh-TW" sz="1000" dirty="0"/>
              <a:t>+</a:t>
            </a:r>
            <a:r>
              <a:rPr kumimoji="1" lang="zh-TW" altLang="en-US" sz="1000" dirty="0"/>
              <a:t>経費等</a:t>
            </a:r>
            <a:endParaRPr kumimoji="1" lang="ja-JP" altLang="en-US" sz="1000" dirty="0"/>
          </a:p>
        </p:txBody>
      </p:sp>
      <p:sp>
        <p:nvSpPr>
          <p:cNvPr id="31" name="テキスト ボックス 30">
            <a:extLst>
              <a:ext uri="{FF2B5EF4-FFF2-40B4-BE49-F238E27FC236}">
                <a16:creationId xmlns:a16="http://schemas.microsoft.com/office/drawing/2014/main" id="{13D60AF5-A666-4DBD-B561-C98ACBCDF23A}"/>
              </a:ext>
            </a:extLst>
          </p:cNvPr>
          <p:cNvSpPr txBox="1"/>
          <p:nvPr/>
        </p:nvSpPr>
        <p:spPr>
          <a:xfrm>
            <a:off x="1673328" y="4749305"/>
            <a:ext cx="752281" cy="400110"/>
          </a:xfrm>
          <a:prstGeom prst="rect">
            <a:avLst/>
          </a:prstGeom>
          <a:noFill/>
        </p:spPr>
        <p:txBody>
          <a:bodyPr wrap="square" rtlCol="0">
            <a:spAutoFit/>
          </a:bodyPr>
          <a:lstStyle/>
          <a:p>
            <a:r>
              <a:rPr kumimoji="1" lang="zh-TW" altLang="en-US" sz="1000" dirty="0"/>
              <a:t>約</a:t>
            </a:r>
            <a:r>
              <a:rPr kumimoji="1" lang="en-US" altLang="zh-TW" sz="1000" dirty="0"/>
              <a:t>30%</a:t>
            </a:r>
          </a:p>
          <a:p>
            <a:r>
              <a:rPr kumimoji="1" lang="zh-TW" altLang="en-US" sz="1000" dirty="0"/>
              <a:t>商品定価</a:t>
            </a:r>
            <a:endParaRPr kumimoji="1" lang="ja-JP" altLang="en-US" sz="1000" dirty="0"/>
          </a:p>
        </p:txBody>
      </p:sp>
      <p:sp>
        <p:nvSpPr>
          <p:cNvPr id="32" name="テキスト ボックス 31">
            <a:extLst>
              <a:ext uri="{FF2B5EF4-FFF2-40B4-BE49-F238E27FC236}">
                <a16:creationId xmlns:a16="http://schemas.microsoft.com/office/drawing/2014/main" id="{9DCF32A7-2ED7-48E2-96B5-8D5D77BB9631}"/>
              </a:ext>
            </a:extLst>
          </p:cNvPr>
          <p:cNvSpPr txBox="1"/>
          <p:nvPr/>
        </p:nvSpPr>
        <p:spPr>
          <a:xfrm>
            <a:off x="9221639" y="2619831"/>
            <a:ext cx="1551185" cy="400110"/>
          </a:xfrm>
          <a:prstGeom prst="rect">
            <a:avLst/>
          </a:prstGeom>
          <a:noFill/>
        </p:spPr>
        <p:txBody>
          <a:bodyPr wrap="square" rtlCol="0">
            <a:spAutoFit/>
          </a:bodyPr>
          <a:lstStyle/>
          <a:p>
            <a:r>
              <a:rPr kumimoji="1" lang="zh-TW" altLang="en-US" sz="1000" dirty="0"/>
              <a:t>約</a:t>
            </a:r>
            <a:r>
              <a:rPr kumimoji="1" lang="en-US" altLang="zh-TW" sz="1000" dirty="0"/>
              <a:t>70%</a:t>
            </a:r>
          </a:p>
          <a:p>
            <a:r>
              <a:rPr kumimoji="1" lang="zh-TW" altLang="en-US" sz="1000" dirty="0"/>
              <a:t>委託代金</a:t>
            </a:r>
            <a:r>
              <a:rPr kumimoji="1" lang="en-US" altLang="zh-TW" sz="1000" dirty="0"/>
              <a:t>+</a:t>
            </a:r>
            <a:r>
              <a:rPr kumimoji="1" lang="zh-TW" altLang="en-US" sz="1000" dirty="0"/>
              <a:t>経費</a:t>
            </a:r>
            <a:r>
              <a:rPr kumimoji="1" lang="en-US" altLang="zh-TW" sz="1000" dirty="0"/>
              <a:t>+</a:t>
            </a:r>
            <a:r>
              <a:rPr kumimoji="1" lang="zh-TW" altLang="en-US" sz="1000" dirty="0"/>
              <a:t>納税額</a:t>
            </a:r>
            <a:endParaRPr kumimoji="1" lang="ja-JP" altLang="en-US" sz="1000" dirty="0"/>
          </a:p>
        </p:txBody>
      </p:sp>
      <p:sp>
        <p:nvSpPr>
          <p:cNvPr id="33" name="テキスト ボックス 32">
            <a:extLst>
              <a:ext uri="{FF2B5EF4-FFF2-40B4-BE49-F238E27FC236}">
                <a16:creationId xmlns:a16="http://schemas.microsoft.com/office/drawing/2014/main" id="{DB2CC8CD-15F1-4803-B6F1-8481C9F13BE2}"/>
              </a:ext>
            </a:extLst>
          </p:cNvPr>
          <p:cNvSpPr txBox="1"/>
          <p:nvPr/>
        </p:nvSpPr>
        <p:spPr>
          <a:xfrm>
            <a:off x="6804491" y="2619831"/>
            <a:ext cx="752281" cy="400110"/>
          </a:xfrm>
          <a:prstGeom prst="rect">
            <a:avLst/>
          </a:prstGeom>
          <a:noFill/>
        </p:spPr>
        <p:txBody>
          <a:bodyPr wrap="square" rtlCol="0">
            <a:spAutoFit/>
          </a:bodyPr>
          <a:lstStyle/>
          <a:p>
            <a:r>
              <a:rPr kumimoji="1" lang="zh-TW" altLang="en-US" sz="1000" dirty="0"/>
              <a:t>約</a:t>
            </a:r>
            <a:r>
              <a:rPr kumimoji="1" lang="en-US" altLang="zh-TW" sz="1000" dirty="0"/>
              <a:t>30%</a:t>
            </a:r>
          </a:p>
          <a:p>
            <a:r>
              <a:rPr kumimoji="1" lang="zh-TW" altLang="en-US" sz="1000" dirty="0"/>
              <a:t>商品定価</a:t>
            </a:r>
            <a:endParaRPr kumimoji="1" lang="ja-JP" altLang="en-US" sz="1000" dirty="0"/>
          </a:p>
        </p:txBody>
      </p:sp>
      <p:sp>
        <p:nvSpPr>
          <p:cNvPr id="34" name="テキスト ボックス 33">
            <a:extLst>
              <a:ext uri="{FF2B5EF4-FFF2-40B4-BE49-F238E27FC236}">
                <a16:creationId xmlns:a16="http://schemas.microsoft.com/office/drawing/2014/main" id="{94EE250E-529B-404F-BE5D-3667898AB273}"/>
              </a:ext>
            </a:extLst>
          </p:cNvPr>
          <p:cNvSpPr txBox="1"/>
          <p:nvPr/>
        </p:nvSpPr>
        <p:spPr>
          <a:xfrm>
            <a:off x="9610099" y="3577572"/>
            <a:ext cx="1551185" cy="553998"/>
          </a:xfrm>
          <a:prstGeom prst="rect">
            <a:avLst/>
          </a:prstGeom>
          <a:noFill/>
        </p:spPr>
        <p:txBody>
          <a:bodyPr wrap="square" rtlCol="0">
            <a:spAutoFit/>
          </a:bodyPr>
          <a:lstStyle/>
          <a:p>
            <a:r>
              <a:rPr kumimoji="1" lang="zh-TW" altLang="en-US" sz="1000" dirty="0"/>
              <a:t>約</a:t>
            </a:r>
            <a:r>
              <a:rPr kumimoji="1" lang="en-US" altLang="zh-TW" sz="1000" dirty="0"/>
              <a:t>55%</a:t>
            </a:r>
            <a:r>
              <a:rPr kumimoji="1" lang="zh-TW" altLang="en-US" sz="1000" dirty="0"/>
              <a:t>納税額</a:t>
            </a:r>
          </a:p>
          <a:p>
            <a:r>
              <a:rPr kumimoji="1" lang="en-US" altLang="zh-TW" sz="1000" dirty="0"/>
              <a:t>or</a:t>
            </a:r>
          </a:p>
          <a:p>
            <a:r>
              <a:rPr kumimoji="1" lang="zh-TW" altLang="en-US" sz="1000" dirty="0"/>
              <a:t>約</a:t>
            </a:r>
            <a:r>
              <a:rPr kumimoji="1" lang="en-US" altLang="zh-TW" sz="1000" dirty="0"/>
              <a:t>15%</a:t>
            </a:r>
            <a:r>
              <a:rPr kumimoji="1" lang="zh-TW" altLang="en-US" sz="1000" dirty="0"/>
              <a:t>委託代金</a:t>
            </a:r>
            <a:r>
              <a:rPr kumimoji="1" lang="en-US" altLang="zh-TW" sz="1000" dirty="0"/>
              <a:t>+</a:t>
            </a:r>
            <a:r>
              <a:rPr kumimoji="1" lang="zh-TW" altLang="en-US" sz="1000" dirty="0"/>
              <a:t>経費</a:t>
            </a:r>
            <a:endParaRPr kumimoji="1" lang="ja-JP" altLang="en-US" sz="1000" dirty="0"/>
          </a:p>
        </p:txBody>
      </p:sp>
      <p:sp>
        <p:nvSpPr>
          <p:cNvPr id="35" name="テキスト ボックス 34">
            <a:extLst>
              <a:ext uri="{FF2B5EF4-FFF2-40B4-BE49-F238E27FC236}">
                <a16:creationId xmlns:a16="http://schemas.microsoft.com/office/drawing/2014/main" id="{FA139FAD-AFAD-4EFA-A0DD-139D3278D7B6}"/>
              </a:ext>
            </a:extLst>
          </p:cNvPr>
          <p:cNvSpPr txBox="1"/>
          <p:nvPr/>
        </p:nvSpPr>
        <p:spPr>
          <a:xfrm>
            <a:off x="9606066" y="4670655"/>
            <a:ext cx="1551185" cy="553998"/>
          </a:xfrm>
          <a:prstGeom prst="rect">
            <a:avLst/>
          </a:prstGeom>
          <a:noFill/>
        </p:spPr>
        <p:txBody>
          <a:bodyPr wrap="square" rtlCol="0">
            <a:spAutoFit/>
          </a:bodyPr>
          <a:lstStyle/>
          <a:p>
            <a:r>
              <a:rPr kumimoji="1" lang="ja-JP" altLang="en-US" sz="1000" dirty="0"/>
              <a:t>約</a:t>
            </a:r>
            <a:r>
              <a:rPr kumimoji="1" lang="en-US" altLang="ja-JP" sz="1000" dirty="0"/>
              <a:t>15%</a:t>
            </a:r>
            <a:r>
              <a:rPr kumimoji="1" lang="ja-JP" altLang="en-US" sz="1000" dirty="0"/>
              <a:t>委託代金</a:t>
            </a:r>
          </a:p>
          <a:p>
            <a:r>
              <a:rPr kumimoji="1" lang="en-US" altLang="ja-JP" sz="1000" dirty="0"/>
              <a:t>+</a:t>
            </a:r>
          </a:p>
          <a:p>
            <a:r>
              <a:rPr kumimoji="1" lang="ja-JP" altLang="en-US" sz="1000" dirty="0"/>
              <a:t>経費込み</a:t>
            </a:r>
          </a:p>
        </p:txBody>
      </p:sp>
      <p:cxnSp>
        <p:nvCxnSpPr>
          <p:cNvPr id="36" name="直線矢印コネクタ 35">
            <a:extLst>
              <a:ext uri="{FF2B5EF4-FFF2-40B4-BE49-F238E27FC236}">
                <a16:creationId xmlns:a16="http://schemas.microsoft.com/office/drawing/2014/main" id="{B354F908-73BA-43E1-A029-7078520AD1B8}"/>
              </a:ext>
            </a:extLst>
          </p:cNvPr>
          <p:cNvCxnSpPr>
            <a:cxnSpLocks/>
          </p:cNvCxnSpPr>
          <p:nvPr/>
        </p:nvCxnSpPr>
        <p:spPr>
          <a:xfrm>
            <a:off x="6664477" y="5922807"/>
            <a:ext cx="84754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吹き出し: 円形 36">
            <a:extLst>
              <a:ext uri="{FF2B5EF4-FFF2-40B4-BE49-F238E27FC236}">
                <a16:creationId xmlns:a16="http://schemas.microsoft.com/office/drawing/2014/main" id="{BDD027C6-70D0-4359-BD51-1EEE6B05E414}"/>
              </a:ext>
            </a:extLst>
          </p:cNvPr>
          <p:cNvSpPr/>
          <p:nvPr/>
        </p:nvSpPr>
        <p:spPr>
          <a:xfrm>
            <a:off x="6215823" y="4162982"/>
            <a:ext cx="1970234" cy="1412640"/>
          </a:xfrm>
          <a:prstGeom prst="wedgeEllipseCallout">
            <a:avLst>
              <a:gd name="adj1" fmla="val 79742"/>
              <a:gd name="adj2" fmla="val -37242"/>
            </a:avLst>
          </a:prstGeom>
          <a:solidFill>
            <a:srgbClr val="FFFF00"/>
          </a:solid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rgbClr val="FF0000"/>
                </a:solidFill>
              </a:rPr>
              <a:t>POINT</a:t>
            </a:r>
          </a:p>
          <a:p>
            <a:pPr algn="ctr"/>
            <a:r>
              <a:rPr kumimoji="1" lang="ja-JP" altLang="en-US" sz="1000" b="1" dirty="0">
                <a:solidFill>
                  <a:schemeClr val="tx1"/>
                </a:solidFill>
              </a:rPr>
              <a:t>送料がないので</a:t>
            </a:r>
          </a:p>
          <a:p>
            <a:pPr algn="ctr"/>
            <a:r>
              <a:rPr kumimoji="1" lang="ja-JP" altLang="en-US" sz="1000" b="1" dirty="0">
                <a:solidFill>
                  <a:schemeClr val="tx1"/>
                </a:solidFill>
              </a:rPr>
              <a:t>自治体の納税額</a:t>
            </a:r>
            <a:r>
              <a:rPr kumimoji="1" lang="en-US" altLang="ja-JP" sz="1000" b="1" dirty="0">
                <a:solidFill>
                  <a:schemeClr val="tx1"/>
                </a:solidFill>
              </a:rPr>
              <a:t>UP</a:t>
            </a:r>
            <a:endParaRPr kumimoji="1" lang="ja-JP" altLang="en-US" sz="1000" b="1" dirty="0">
              <a:solidFill>
                <a:schemeClr val="tx1"/>
              </a:solidFill>
            </a:endParaRPr>
          </a:p>
        </p:txBody>
      </p:sp>
      <p:sp>
        <p:nvSpPr>
          <p:cNvPr id="38" name="吹き出し: 円形 37">
            <a:extLst>
              <a:ext uri="{FF2B5EF4-FFF2-40B4-BE49-F238E27FC236}">
                <a16:creationId xmlns:a16="http://schemas.microsoft.com/office/drawing/2014/main" id="{A0C82339-5392-4E59-91AD-DFF15A3CE5E9}"/>
              </a:ext>
            </a:extLst>
          </p:cNvPr>
          <p:cNvSpPr/>
          <p:nvPr/>
        </p:nvSpPr>
        <p:spPr>
          <a:xfrm>
            <a:off x="6664477" y="3671780"/>
            <a:ext cx="1396085" cy="919579"/>
          </a:xfrm>
          <a:prstGeom prst="wedgeEllipseCallout">
            <a:avLst>
              <a:gd name="adj1" fmla="val 100058"/>
              <a:gd name="adj2" fmla="val 28742"/>
            </a:avLst>
          </a:prstGeom>
          <a:solidFill>
            <a:srgbClr val="FFFF00"/>
          </a:solid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rgbClr val="FF0000"/>
                </a:solidFill>
              </a:rPr>
              <a:t>POINT</a:t>
            </a:r>
          </a:p>
          <a:p>
            <a:pPr algn="ctr"/>
            <a:r>
              <a:rPr kumimoji="1" lang="ja-JP" altLang="en-US" sz="1000" b="1" dirty="0">
                <a:solidFill>
                  <a:schemeClr val="tx1"/>
                </a:solidFill>
              </a:rPr>
              <a:t>振り込みの</a:t>
            </a:r>
          </a:p>
          <a:p>
            <a:pPr algn="ctr"/>
            <a:r>
              <a:rPr kumimoji="1" lang="ja-JP" altLang="en-US" sz="1000" b="1" dirty="0">
                <a:solidFill>
                  <a:schemeClr val="tx1"/>
                </a:solidFill>
              </a:rPr>
              <a:t>分配なし</a:t>
            </a:r>
          </a:p>
        </p:txBody>
      </p:sp>
      <p:cxnSp>
        <p:nvCxnSpPr>
          <p:cNvPr id="39" name="直線矢印コネクタ 38">
            <a:extLst>
              <a:ext uri="{FF2B5EF4-FFF2-40B4-BE49-F238E27FC236}">
                <a16:creationId xmlns:a16="http://schemas.microsoft.com/office/drawing/2014/main" id="{60F1A2ED-989F-4F0E-A8F0-42D503EED4D3}"/>
              </a:ext>
            </a:extLst>
          </p:cNvPr>
          <p:cNvCxnSpPr>
            <a:cxnSpLocks/>
          </p:cNvCxnSpPr>
          <p:nvPr/>
        </p:nvCxnSpPr>
        <p:spPr>
          <a:xfrm>
            <a:off x="6664477" y="6149460"/>
            <a:ext cx="847549" cy="1"/>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5176E8B2-66AC-4FAE-91DF-0F338D326190}"/>
              </a:ext>
            </a:extLst>
          </p:cNvPr>
          <p:cNvSpPr txBox="1"/>
          <p:nvPr/>
        </p:nvSpPr>
        <p:spPr>
          <a:xfrm>
            <a:off x="7533548" y="5806589"/>
            <a:ext cx="2260625" cy="215444"/>
          </a:xfrm>
          <a:prstGeom prst="rect">
            <a:avLst/>
          </a:prstGeom>
          <a:noFill/>
        </p:spPr>
        <p:txBody>
          <a:bodyPr wrap="square" rtlCol="0">
            <a:spAutoFit/>
          </a:bodyPr>
          <a:lstStyle/>
          <a:p>
            <a:r>
              <a:rPr kumimoji="1" lang="ja-JP" altLang="en-US" sz="800" dirty="0"/>
              <a:t>会計年度のどこかで支払われる</a:t>
            </a:r>
          </a:p>
        </p:txBody>
      </p:sp>
      <p:sp>
        <p:nvSpPr>
          <p:cNvPr id="41" name="テキスト ボックス 40">
            <a:extLst>
              <a:ext uri="{FF2B5EF4-FFF2-40B4-BE49-F238E27FC236}">
                <a16:creationId xmlns:a16="http://schemas.microsoft.com/office/drawing/2014/main" id="{5A2B80E2-4ABB-4E2A-97FA-318E93B31E82}"/>
              </a:ext>
            </a:extLst>
          </p:cNvPr>
          <p:cNvSpPr txBox="1"/>
          <p:nvPr/>
        </p:nvSpPr>
        <p:spPr>
          <a:xfrm>
            <a:off x="7533548" y="6025549"/>
            <a:ext cx="2803013" cy="215444"/>
          </a:xfrm>
          <a:prstGeom prst="rect">
            <a:avLst/>
          </a:prstGeom>
          <a:noFill/>
        </p:spPr>
        <p:txBody>
          <a:bodyPr wrap="square" rtlCol="0">
            <a:spAutoFit/>
          </a:bodyPr>
          <a:lstStyle/>
          <a:p>
            <a:r>
              <a:rPr kumimoji="1" lang="ja-JP" altLang="en-US" sz="800" dirty="0"/>
              <a:t>自治体に全額を一旦支払う必要がある場合</a:t>
            </a:r>
          </a:p>
        </p:txBody>
      </p:sp>
    </p:spTree>
    <p:extLst>
      <p:ext uri="{BB962C8B-B14F-4D97-AF65-F5344CB8AC3E}">
        <p14:creationId xmlns:p14="http://schemas.microsoft.com/office/powerpoint/2010/main" val="3902455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E7C31254-FB6F-4F44-A905-97BCBFFCE11C}"/>
              </a:ext>
            </a:extLst>
          </p:cNvPr>
          <p:cNvSpPr>
            <a:spLocks noGrp="1"/>
          </p:cNvSpPr>
          <p:nvPr>
            <p:ph type="title"/>
          </p:nvPr>
        </p:nvSpPr>
        <p:spPr>
          <a:xfrm>
            <a:off x="838200" y="365125"/>
            <a:ext cx="10515600" cy="1325563"/>
          </a:xfrm>
        </p:spPr>
        <p:txBody>
          <a:bodyPr/>
          <a:lstStyle/>
          <a:p>
            <a:r>
              <a:rPr lang="ja-JP" altLang="en-US" dirty="0"/>
              <a:t>４</a:t>
            </a:r>
            <a:r>
              <a:rPr lang="en-US" altLang="ja-JP" dirty="0"/>
              <a:t>.</a:t>
            </a:r>
            <a:r>
              <a:rPr kumimoji="1" lang="ja-JP" altLang="en-US" dirty="0"/>
              <a:t>システム鳥観図</a:t>
            </a:r>
          </a:p>
        </p:txBody>
      </p:sp>
      <p:pic>
        <p:nvPicPr>
          <p:cNvPr id="5" name="コンテンツ プレースホルダー 3">
            <a:extLst>
              <a:ext uri="{FF2B5EF4-FFF2-40B4-BE49-F238E27FC236}">
                <a16:creationId xmlns:a16="http://schemas.microsoft.com/office/drawing/2014/main" id="{122FF415-CCB6-4EB0-BC97-BCDCA60BC5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549" y="3120067"/>
            <a:ext cx="617866" cy="617866"/>
          </a:xfrm>
          <a:prstGeom prst="rect">
            <a:avLst/>
          </a:prstGeom>
        </p:spPr>
      </p:pic>
      <p:sp>
        <p:nvSpPr>
          <p:cNvPr id="6" name="フローチャート: 書類 5">
            <a:extLst>
              <a:ext uri="{FF2B5EF4-FFF2-40B4-BE49-F238E27FC236}">
                <a16:creationId xmlns:a16="http://schemas.microsoft.com/office/drawing/2014/main" id="{A436642A-B776-4B5A-822A-B2F276C54708}"/>
              </a:ext>
            </a:extLst>
          </p:cNvPr>
          <p:cNvSpPr/>
          <p:nvPr/>
        </p:nvSpPr>
        <p:spPr>
          <a:xfrm>
            <a:off x="1894438" y="3492987"/>
            <a:ext cx="604459" cy="236503"/>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95B9ADD-9037-4414-A1AA-8460CABB5F89}"/>
              </a:ext>
            </a:extLst>
          </p:cNvPr>
          <p:cNvSpPr/>
          <p:nvPr/>
        </p:nvSpPr>
        <p:spPr>
          <a:xfrm>
            <a:off x="3567793" y="2237976"/>
            <a:ext cx="5731328" cy="334639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C283AE9-5C4F-4C8A-BBB0-8021375C232D}"/>
              </a:ext>
            </a:extLst>
          </p:cNvPr>
          <p:cNvSpPr/>
          <p:nvPr/>
        </p:nvSpPr>
        <p:spPr>
          <a:xfrm>
            <a:off x="9684771" y="3482165"/>
            <a:ext cx="1166245" cy="66862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自治体</a:t>
            </a:r>
          </a:p>
        </p:txBody>
      </p:sp>
      <p:sp>
        <p:nvSpPr>
          <p:cNvPr id="9" name="正方形/長方形 8">
            <a:extLst>
              <a:ext uri="{FF2B5EF4-FFF2-40B4-BE49-F238E27FC236}">
                <a16:creationId xmlns:a16="http://schemas.microsoft.com/office/drawing/2014/main" id="{9880EECB-6BAB-44F7-833F-CAEC9D92DAED}"/>
              </a:ext>
            </a:extLst>
          </p:cNvPr>
          <p:cNvSpPr/>
          <p:nvPr/>
        </p:nvSpPr>
        <p:spPr>
          <a:xfrm>
            <a:off x="4454456" y="2676586"/>
            <a:ext cx="1525361" cy="14879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B786D21-6D46-41DD-BF97-B9460707E11C}"/>
              </a:ext>
            </a:extLst>
          </p:cNvPr>
          <p:cNvSpPr/>
          <p:nvPr/>
        </p:nvSpPr>
        <p:spPr>
          <a:xfrm>
            <a:off x="6482760" y="3495623"/>
            <a:ext cx="1934619" cy="660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242EF029-BF36-4013-9143-8F127DD21058}"/>
              </a:ext>
            </a:extLst>
          </p:cNvPr>
          <p:cNvSpPr/>
          <p:nvPr/>
        </p:nvSpPr>
        <p:spPr>
          <a:xfrm>
            <a:off x="2033925" y="5600015"/>
            <a:ext cx="1166245" cy="66862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信販会社</a:t>
            </a:r>
          </a:p>
        </p:txBody>
      </p:sp>
      <p:sp>
        <p:nvSpPr>
          <p:cNvPr id="12" name="フローチャート: 複数書類 11">
            <a:extLst>
              <a:ext uri="{FF2B5EF4-FFF2-40B4-BE49-F238E27FC236}">
                <a16:creationId xmlns:a16="http://schemas.microsoft.com/office/drawing/2014/main" id="{5BA16D91-39AF-4AAF-9C7C-0FBC1E558A70}"/>
              </a:ext>
            </a:extLst>
          </p:cNvPr>
          <p:cNvSpPr/>
          <p:nvPr/>
        </p:nvSpPr>
        <p:spPr>
          <a:xfrm>
            <a:off x="8942662" y="3765023"/>
            <a:ext cx="539838" cy="386235"/>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ローチャート: 磁気ディスク 12">
            <a:extLst>
              <a:ext uri="{FF2B5EF4-FFF2-40B4-BE49-F238E27FC236}">
                <a16:creationId xmlns:a16="http://schemas.microsoft.com/office/drawing/2014/main" id="{0F3B686F-D428-44B4-BA80-8D94EBD2E87B}"/>
              </a:ext>
            </a:extLst>
          </p:cNvPr>
          <p:cNvSpPr/>
          <p:nvPr/>
        </p:nvSpPr>
        <p:spPr>
          <a:xfrm>
            <a:off x="4831487" y="4627689"/>
            <a:ext cx="899090" cy="470516"/>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納税情報</a:t>
            </a:r>
          </a:p>
        </p:txBody>
      </p:sp>
      <p:sp>
        <p:nvSpPr>
          <p:cNvPr id="14" name="フローチャート: 磁気ディスク 13">
            <a:extLst>
              <a:ext uri="{FF2B5EF4-FFF2-40B4-BE49-F238E27FC236}">
                <a16:creationId xmlns:a16="http://schemas.microsoft.com/office/drawing/2014/main" id="{7075118B-A636-4C88-A133-597AE97F7E0B}"/>
              </a:ext>
            </a:extLst>
          </p:cNvPr>
          <p:cNvSpPr/>
          <p:nvPr/>
        </p:nvSpPr>
        <p:spPr>
          <a:xfrm>
            <a:off x="5926938" y="4627689"/>
            <a:ext cx="899090" cy="470516"/>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商品マスタ</a:t>
            </a:r>
          </a:p>
        </p:txBody>
      </p:sp>
      <p:sp>
        <p:nvSpPr>
          <p:cNvPr id="15" name="フローチャート: 磁気ディスク 14">
            <a:extLst>
              <a:ext uri="{FF2B5EF4-FFF2-40B4-BE49-F238E27FC236}">
                <a16:creationId xmlns:a16="http://schemas.microsoft.com/office/drawing/2014/main" id="{542A93F8-B4CE-477E-9F14-044627BA1788}"/>
              </a:ext>
            </a:extLst>
          </p:cNvPr>
          <p:cNvSpPr/>
          <p:nvPr/>
        </p:nvSpPr>
        <p:spPr>
          <a:xfrm>
            <a:off x="7022237" y="4627689"/>
            <a:ext cx="899090" cy="470516"/>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店舗マスタ</a:t>
            </a:r>
            <a:endParaRPr kumimoji="1" lang="en-US" altLang="ja-JP" sz="800" dirty="0">
              <a:solidFill>
                <a:schemeClr val="tx1"/>
              </a:solidFill>
            </a:endParaRPr>
          </a:p>
          <a:p>
            <a:pPr algn="ctr"/>
            <a:r>
              <a:rPr lang="en-US" altLang="ja-JP" sz="800" dirty="0">
                <a:solidFill>
                  <a:schemeClr val="tx1"/>
                </a:solidFill>
              </a:rPr>
              <a:t>(</a:t>
            </a:r>
            <a:r>
              <a:rPr lang="ja-JP" altLang="en-US" sz="800" dirty="0">
                <a:solidFill>
                  <a:schemeClr val="tx1"/>
                </a:solidFill>
              </a:rPr>
              <a:t>都道府県</a:t>
            </a:r>
            <a:r>
              <a:rPr lang="en-US" altLang="ja-JP" sz="800" dirty="0">
                <a:solidFill>
                  <a:schemeClr val="tx1"/>
                </a:solidFill>
              </a:rPr>
              <a:t>)</a:t>
            </a:r>
            <a:endParaRPr kumimoji="1" lang="ja-JP" altLang="en-US" sz="800" dirty="0">
              <a:solidFill>
                <a:schemeClr val="tx1"/>
              </a:solidFill>
            </a:endParaRPr>
          </a:p>
        </p:txBody>
      </p:sp>
      <p:sp>
        <p:nvSpPr>
          <p:cNvPr id="16" name="フローチャート: 磁気ディスク 15">
            <a:extLst>
              <a:ext uri="{FF2B5EF4-FFF2-40B4-BE49-F238E27FC236}">
                <a16:creationId xmlns:a16="http://schemas.microsoft.com/office/drawing/2014/main" id="{399B728B-D3B7-423A-9452-F4A5C2D42F17}"/>
              </a:ext>
            </a:extLst>
          </p:cNvPr>
          <p:cNvSpPr/>
          <p:nvPr/>
        </p:nvSpPr>
        <p:spPr>
          <a:xfrm>
            <a:off x="8117536" y="4627689"/>
            <a:ext cx="899090" cy="470516"/>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自治体情報</a:t>
            </a:r>
          </a:p>
        </p:txBody>
      </p:sp>
      <p:sp>
        <p:nvSpPr>
          <p:cNvPr id="17" name="フローチャート: 磁気ディスク 16">
            <a:extLst>
              <a:ext uri="{FF2B5EF4-FFF2-40B4-BE49-F238E27FC236}">
                <a16:creationId xmlns:a16="http://schemas.microsoft.com/office/drawing/2014/main" id="{116D6661-9618-47D6-8B7A-C20946221F9B}"/>
              </a:ext>
            </a:extLst>
          </p:cNvPr>
          <p:cNvSpPr/>
          <p:nvPr/>
        </p:nvSpPr>
        <p:spPr>
          <a:xfrm>
            <a:off x="3736036" y="4627689"/>
            <a:ext cx="899090" cy="470516"/>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利用者情報</a:t>
            </a:r>
          </a:p>
        </p:txBody>
      </p:sp>
      <p:pic>
        <p:nvPicPr>
          <p:cNvPr id="18" name="図 17">
            <a:extLst>
              <a:ext uri="{FF2B5EF4-FFF2-40B4-BE49-F238E27FC236}">
                <a16:creationId xmlns:a16="http://schemas.microsoft.com/office/drawing/2014/main" id="{52819638-A8A9-4F95-8632-451C355454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2438" y="3923914"/>
            <a:ext cx="533998" cy="533998"/>
          </a:xfrm>
          <a:prstGeom prst="rect">
            <a:avLst/>
          </a:prstGeom>
        </p:spPr>
      </p:pic>
      <p:pic>
        <p:nvPicPr>
          <p:cNvPr id="19" name="図 18">
            <a:extLst>
              <a:ext uri="{FF2B5EF4-FFF2-40B4-BE49-F238E27FC236}">
                <a16:creationId xmlns:a16="http://schemas.microsoft.com/office/drawing/2014/main" id="{B751D6FE-846F-48B6-AC71-808BF73D54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5736" y="2253644"/>
            <a:ext cx="361560" cy="361560"/>
          </a:xfrm>
          <a:prstGeom prst="rect">
            <a:avLst/>
          </a:prstGeom>
        </p:spPr>
      </p:pic>
      <p:sp>
        <p:nvSpPr>
          <p:cNvPr id="20" name="正方形/長方形 19">
            <a:extLst>
              <a:ext uri="{FF2B5EF4-FFF2-40B4-BE49-F238E27FC236}">
                <a16:creationId xmlns:a16="http://schemas.microsoft.com/office/drawing/2014/main" id="{3FCC271C-8EEB-4438-A014-46D769ADC412}"/>
              </a:ext>
            </a:extLst>
          </p:cNvPr>
          <p:cNvSpPr/>
          <p:nvPr/>
        </p:nvSpPr>
        <p:spPr>
          <a:xfrm>
            <a:off x="6482760" y="2650746"/>
            <a:ext cx="1934619" cy="660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1" name="図 20">
            <a:extLst>
              <a:ext uri="{FF2B5EF4-FFF2-40B4-BE49-F238E27FC236}">
                <a16:creationId xmlns:a16="http://schemas.microsoft.com/office/drawing/2014/main" id="{4EA4DBA4-77E2-435C-A072-ED6865D5F6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79734" y="1639724"/>
            <a:ext cx="649216" cy="649216"/>
          </a:xfrm>
          <a:prstGeom prst="rect">
            <a:avLst/>
          </a:prstGeom>
        </p:spPr>
      </p:pic>
      <p:sp>
        <p:nvSpPr>
          <p:cNvPr id="22" name="テキスト ボックス 21">
            <a:extLst>
              <a:ext uri="{FF2B5EF4-FFF2-40B4-BE49-F238E27FC236}">
                <a16:creationId xmlns:a16="http://schemas.microsoft.com/office/drawing/2014/main" id="{A8BA7483-1FDF-4B23-99D7-5A50A0FB9C3D}"/>
              </a:ext>
            </a:extLst>
          </p:cNvPr>
          <p:cNvSpPr txBox="1"/>
          <p:nvPr/>
        </p:nvSpPr>
        <p:spPr>
          <a:xfrm>
            <a:off x="2324423" y="2259123"/>
            <a:ext cx="697627" cy="246221"/>
          </a:xfrm>
          <a:prstGeom prst="rect">
            <a:avLst/>
          </a:prstGeom>
          <a:noFill/>
        </p:spPr>
        <p:txBody>
          <a:bodyPr wrap="none" rtlCol="0">
            <a:spAutoFit/>
          </a:bodyPr>
          <a:lstStyle/>
          <a:p>
            <a:r>
              <a:rPr kumimoji="1" lang="ja-JP" altLang="en-US" sz="1000" dirty="0"/>
              <a:t>運用保守</a:t>
            </a:r>
          </a:p>
        </p:txBody>
      </p:sp>
      <p:sp>
        <p:nvSpPr>
          <p:cNvPr id="23" name="テキスト ボックス 22">
            <a:extLst>
              <a:ext uri="{FF2B5EF4-FFF2-40B4-BE49-F238E27FC236}">
                <a16:creationId xmlns:a16="http://schemas.microsoft.com/office/drawing/2014/main" id="{C5542CA9-2BF6-4986-AE6E-DCDF35A7EEF8}"/>
              </a:ext>
            </a:extLst>
          </p:cNvPr>
          <p:cNvSpPr txBox="1"/>
          <p:nvPr/>
        </p:nvSpPr>
        <p:spPr>
          <a:xfrm>
            <a:off x="1626432" y="3727435"/>
            <a:ext cx="954107" cy="400110"/>
          </a:xfrm>
          <a:prstGeom prst="rect">
            <a:avLst/>
          </a:prstGeom>
          <a:noFill/>
        </p:spPr>
        <p:txBody>
          <a:bodyPr wrap="none" rtlCol="0">
            <a:spAutoFit/>
          </a:bodyPr>
          <a:lstStyle/>
          <a:p>
            <a:r>
              <a:rPr kumimoji="1" lang="ja-JP" altLang="en-US" sz="1000" dirty="0"/>
              <a:t>レシート</a:t>
            </a:r>
            <a:endParaRPr kumimoji="1" lang="en-US" altLang="ja-JP" sz="1000" dirty="0"/>
          </a:p>
          <a:p>
            <a:r>
              <a:rPr kumimoji="1" lang="ja-JP" altLang="en-US" sz="1000" dirty="0"/>
              <a:t>アップロード</a:t>
            </a:r>
          </a:p>
        </p:txBody>
      </p:sp>
      <p:sp>
        <p:nvSpPr>
          <p:cNvPr id="24" name="テキスト ボックス 23">
            <a:extLst>
              <a:ext uri="{FF2B5EF4-FFF2-40B4-BE49-F238E27FC236}">
                <a16:creationId xmlns:a16="http://schemas.microsoft.com/office/drawing/2014/main" id="{A3A4A7E4-4762-4D0E-A1AF-F1390AEEAF9F}"/>
              </a:ext>
            </a:extLst>
          </p:cNvPr>
          <p:cNvSpPr txBox="1"/>
          <p:nvPr/>
        </p:nvSpPr>
        <p:spPr>
          <a:xfrm>
            <a:off x="6508608" y="2694234"/>
            <a:ext cx="1975221" cy="553998"/>
          </a:xfrm>
          <a:prstGeom prst="rect">
            <a:avLst/>
          </a:prstGeom>
          <a:noFill/>
        </p:spPr>
        <p:txBody>
          <a:bodyPr wrap="none" rtlCol="0">
            <a:spAutoFit/>
          </a:bodyPr>
          <a:lstStyle/>
          <a:p>
            <a:r>
              <a:rPr kumimoji="1" lang="ja-JP" altLang="en-US" sz="1000" dirty="0"/>
              <a:t>管理画面</a:t>
            </a:r>
            <a:r>
              <a:rPr kumimoji="1" lang="en-US" altLang="ja-JP" sz="1000" dirty="0"/>
              <a:t>(</a:t>
            </a:r>
            <a:r>
              <a:rPr kumimoji="1" lang="ja-JP" altLang="en-US" sz="1000" dirty="0"/>
              <a:t>運用</a:t>
            </a:r>
            <a:r>
              <a:rPr kumimoji="1" lang="en-US" altLang="ja-JP" sz="1000" dirty="0"/>
              <a:t>)</a:t>
            </a:r>
          </a:p>
          <a:p>
            <a:r>
              <a:rPr lang="ja-JP" altLang="en-US" sz="1000" dirty="0"/>
              <a:t>・自治体別に</a:t>
            </a:r>
            <a:r>
              <a:rPr lang="en-US" altLang="ja-JP" sz="1000" dirty="0"/>
              <a:t>CSV</a:t>
            </a:r>
            <a:r>
              <a:rPr lang="ja-JP" altLang="en-US" sz="1000" dirty="0"/>
              <a:t>ダウンロード</a:t>
            </a:r>
            <a:endParaRPr lang="en-US" altLang="ja-JP" sz="1000" dirty="0"/>
          </a:p>
          <a:p>
            <a:r>
              <a:rPr lang="ja-JP" altLang="en-US" sz="1000" dirty="0"/>
              <a:t>・マスタメンテ</a:t>
            </a:r>
            <a:r>
              <a:rPr lang="en-US" altLang="ja-JP" sz="1000" dirty="0" err="1"/>
              <a:t>etc</a:t>
            </a:r>
            <a:endParaRPr lang="en-US" altLang="ja-JP" sz="1000" dirty="0"/>
          </a:p>
        </p:txBody>
      </p:sp>
      <p:sp>
        <p:nvSpPr>
          <p:cNvPr id="25" name="テキスト ボックス 24">
            <a:extLst>
              <a:ext uri="{FF2B5EF4-FFF2-40B4-BE49-F238E27FC236}">
                <a16:creationId xmlns:a16="http://schemas.microsoft.com/office/drawing/2014/main" id="{DFB8F8FD-6AE1-4106-B62C-E6ABF8AB16E5}"/>
              </a:ext>
            </a:extLst>
          </p:cNvPr>
          <p:cNvSpPr txBox="1"/>
          <p:nvPr/>
        </p:nvSpPr>
        <p:spPr>
          <a:xfrm>
            <a:off x="6508608" y="3570258"/>
            <a:ext cx="1553630" cy="553998"/>
          </a:xfrm>
          <a:prstGeom prst="rect">
            <a:avLst/>
          </a:prstGeom>
          <a:noFill/>
        </p:spPr>
        <p:txBody>
          <a:bodyPr wrap="none" rtlCol="0">
            <a:spAutoFit/>
          </a:bodyPr>
          <a:lstStyle/>
          <a:p>
            <a:r>
              <a:rPr kumimoji="1" lang="ja-JP" altLang="en-US" sz="1000" dirty="0"/>
              <a:t>管理画面</a:t>
            </a:r>
            <a:r>
              <a:rPr kumimoji="1" lang="en-US" altLang="ja-JP" sz="1000" dirty="0"/>
              <a:t>(</a:t>
            </a:r>
            <a:r>
              <a:rPr lang="ja-JP" altLang="en-US" sz="1000" dirty="0"/>
              <a:t>自治体</a:t>
            </a:r>
            <a:r>
              <a:rPr kumimoji="1" lang="en-US" altLang="ja-JP" sz="1000" dirty="0"/>
              <a:t>)</a:t>
            </a:r>
          </a:p>
          <a:p>
            <a:r>
              <a:rPr lang="ja-JP" altLang="en-US" sz="1000" dirty="0"/>
              <a:t>・納税情報表示</a:t>
            </a:r>
            <a:endParaRPr kumimoji="1" lang="en-US" altLang="ja-JP" sz="1000" dirty="0"/>
          </a:p>
          <a:p>
            <a:r>
              <a:rPr lang="ja-JP" altLang="en-US" sz="1000" dirty="0"/>
              <a:t>・</a:t>
            </a:r>
            <a:r>
              <a:rPr lang="en-US" altLang="ja-JP" sz="1000" dirty="0"/>
              <a:t> CSV</a:t>
            </a:r>
            <a:r>
              <a:rPr lang="ja-JP" altLang="en-US" sz="1000" dirty="0"/>
              <a:t>ダウンロード</a:t>
            </a:r>
            <a:r>
              <a:rPr lang="en-US" altLang="ja-JP" sz="1000" dirty="0" err="1"/>
              <a:t>etc</a:t>
            </a:r>
            <a:endParaRPr lang="en-US" altLang="ja-JP" sz="1000" dirty="0"/>
          </a:p>
        </p:txBody>
      </p:sp>
      <p:sp>
        <p:nvSpPr>
          <p:cNvPr id="26" name="テキスト ボックス 25">
            <a:extLst>
              <a:ext uri="{FF2B5EF4-FFF2-40B4-BE49-F238E27FC236}">
                <a16:creationId xmlns:a16="http://schemas.microsoft.com/office/drawing/2014/main" id="{8A32811C-BE3A-4131-A822-3E4E684CB3E8}"/>
              </a:ext>
            </a:extLst>
          </p:cNvPr>
          <p:cNvSpPr txBox="1"/>
          <p:nvPr/>
        </p:nvSpPr>
        <p:spPr>
          <a:xfrm>
            <a:off x="4471774" y="2743345"/>
            <a:ext cx="825867" cy="246221"/>
          </a:xfrm>
          <a:prstGeom prst="rect">
            <a:avLst/>
          </a:prstGeom>
          <a:noFill/>
        </p:spPr>
        <p:txBody>
          <a:bodyPr wrap="none" rtlCol="0">
            <a:spAutoFit/>
          </a:bodyPr>
          <a:lstStyle/>
          <a:p>
            <a:r>
              <a:rPr lang="ja-JP" altLang="en-US" sz="1000" dirty="0"/>
              <a:t>利用者</a:t>
            </a:r>
            <a:r>
              <a:rPr kumimoji="1" lang="ja-JP" altLang="en-US" sz="1000" dirty="0"/>
              <a:t>画面</a:t>
            </a:r>
            <a:endParaRPr kumimoji="1" lang="en-US" altLang="ja-JP" sz="1000" dirty="0"/>
          </a:p>
        </p:txBody>
      </p:sp>
      <p:cxnSp>
        <p:nvCxnSpPr>
          <p:cNvPr id="27" name="コネクタ: カギ線 26">
            <a:extLst>
              <a:ext uri="{FF2B5EF4-FFF2-40B4-BE49-F238E27FC236}">
                <a16:creationId xmlns:a16="http://schemas.microsoft.com/office/drawing/2014/main" id="{982EBD2C-C96F-4B35-BB63-EC9326EE737B}"/>
              </a:ext>
            </a:extLst>
          </p:cNvPr>
          <p:cNvCxnSpPr>
            <a:cxnSpLocks/>
            <a:stCxn id="21" idx="3"/>
            <a:endCxn id="8" idx="0"/>
          </p:cNvCxnSpPr>
          <p:nvPr/>
        </p:nvCxnSpPr>
        <p:spPr>
          <a:xfrm>
            <a:off x="3028950" y="1964332"/>
            <a:ext cx="7238944" cy="1517833"/>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コネクタ: カギ線 27">
            <a:extLst>
              <a:ext uri="{FF2B5EF4-FFF2-40B4-BE49-F238E27FC236}">
                <a16:creationId xmlns:a16="http://schemas.microsoft.com/office/drawing/2014/main" id="{57D75F7D-7A80-46A9-8611-12C74607C327}"/>
              </a:ext>
            </a:extLst>
          </p:cNvPr>
          <p:cNvCxnSpPr>
            <a:cxnSpLocks/>
            <a:stCxn id="21" idx="3"/>
            <a:endCxn id="20" idx="0"/>
          </p:cNvCxnSpPr>
          <p:nvPr/>
        </p:nvCxnSpPr>
        <p:spPr>
          <a:xfrm>
            <a:off x="3028950" y="1964332"/>
            <a:ext cx="4421120" cy="686414"/>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コネクタ: カギ線 28">
            <a:extLst>
              <a:ext uri="{FF2B5EF4-FFF2-40B4-BE49-F238E27FC236}">
                <a16:creationId xmlns:a16="http://schemas.microsoft.com/office/drawing/2014/main" id="{89642883-29F4-4454-8D69-48299FF0E781}"/>
              </a:ext>
            </a:extLst>
          </p:cNvPr>
          <p:cNvCxnSpPr>
            <a:cxnSpLocks/>
            <a:stCxn id="39" idx="2"/>
            <a:endCxn id="11" idx="1"/>
          </p:cNvCxnSpPr>
          <p:nvPr/>
        </p:nvCxnSpPr>
        <p:spPr>
          <a:xfrm rot="5400000">
            <a:off x="1644530" y="4598839"/>
            <a:ext cx="1724885" cy="946094"/>
          </a:xfrm>
          <a:prstGeom prst="bentConnector4">
            <a:avLst>
              <a:gd name="adj1" fmla="val 40309"/>
              <a:gd name="adj2" fmla="val 12416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コネクタ: カギ線 29">
            <a:extLst>
              <a:ext uri="{FF2B5EF4-FFF2-40B4-BE49-F238E27FC236}">
                <a16:creationId xmlns:a16="http://schemas.microsoft.com/office/drawing/2014/main" id="{DC0D690E-40A1-4DE1-AAA9-9E801B7BB20A}"/>
              </a:ext>
            </a:extLst>
          </p:cNvPr>
          <p:cNvCxnSpPr>
            <a:cxnSpLocks/>
            <a:stCxn id="11" idx="3"/>
            <a:endCxn id="8" idx="2"/>
          </p:cNvCxnSpPr>
          <p:nvPr/>
        </p:nvCxnSpPr>
        <p:spPr>
          <a:xfrm flipV="1">
            <a:off x="3200170" y="4150793"/>
            <a:ext cx="7067724" cy="1783536"/>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コネクタ: カギ線 30">
            <a:extLst>
              <a:ext uri="{FF2B5EF4-FFF2-40B4-BE49-F238E27FC236}">
                <a16:creationId xmlns:a16="http://schemas.microsoft.com/office/drawing/2014/main" id="{9D932BBC-DDBA-4683-9AEC-0D3806AAC7EF}"/>
              </a:ext>
            </a:extLst>
          </p:cNvPr>
          <p:cNvCxnSpPr>
            <a:cxnSpLocks/>
            <a:stCxn id="17" idx="1"/>
            <a:endCxn id="9" idx="2"/>
          </p:cNvCxnSpPr>
          <p:nvPr/>
        </p:nvCxnSpPr>
        <p:spPr>
          <a:xfrm rot="5400000" flipH="1" flipV="1">
            <a:off x="4469778" y="3880330"/>
            <a:ext cx="463162" cy="1031556"/>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コネクタ: カギ線 31">
            <a:extLst>
              <a:ext uri="{FF2B5EF4-FFF2-40B4-BE49-F238E27FC236}">
                <a16:creationId xmlns:a16="http://schemas.microsoft.com/office/drawing/2014/main" id="{B41DD60F-61BB-40A7-B2E0-71138DD9BC08}"/>
              </a:ext>
            </a:extLst>
          </p:cNvPr>
          <p:cNvCxnSpPr>
            <a:cxnSpLocks/>
            <a:stCxn id="13" idx="1"/>
            <a:endCxn id="9" idx="2"/>
          </p:cNvCxnSpPr>
          <p:nvPr/>
        </p:nvCxnSpPr>
        <p:spPr>
          <a:xfrm rot="16200000" flipV="1">
            <a:off x="5017504" y="4364160"/>
            <a:ext cx="463162" cy="63895"/>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コネクタ: カギ線 32">
            <a:extLst>
              <a:ext uri="{FF2B5EF4-FFF2-40B4-BE49-F238E27FC236}">
                <a16:creationId xmlns:a16="http://schemas.microsoft.com/office/drawing/2014/main" id="{1873DDFC-65ED-4B7E-BADF-B700812BC24F}"/>
              </a:ext>
            </a:extLst>
          </p:cNvPr>
          <p:cNvCxnSpPr>
            <a:cxnSpLocks/>
            <a:stCxn id="14" idx="1"/>
            <a:endCxn id="9" idx="2"/>
          </p:cNvCxnSpPr>
          <p:nvPr/>
        </p:nvCxnSpPr>
        <p:spPr>
          <a:xfrm rot="16200000" flipV="1">
            <a:off x="5565229" y="3816435"/>
            <a:ext cx="463162" cy="1159346"/>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B2687A75-E2AF-45E9-99EC-A05DE3CE04A1}"/>
              </a:ext>
            </a:extLst>
          </p:cNvPr>
          <p:cNvCxnSpPr>
            <a:cxnSpLocks/>
            <a:stCxn id="15" idx="1"/>
            <a:endCxn id="9" idx="2"/>
          </p:cNvCxnSpPr>
          <p:nvPr/>
        </p:nvCxnSpPr>
        <p:spPr>
          <a:xfrm rot="16200000" flipV="1">
            <a:off x="6112879" y="3268785"/>
            <a:ext cx="463162" cy="2254645"/>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コネクタ: カギ線 34">
            <a:extLst>
              <a:ext uri="{FF2B5EF4-FFF2-40B4-BE49-F238E27FC236}">
                <a16:creationId xmlns:a16="http://schemas.microsoft.com/office/drawing/2014/main" id="{B5426A43-096E-4BF5-B4C5-E7E5B1676DDB}"/>
              </a:ext>
            </a:extLst>
          </p:cNvPr>
          <p:cNvCxnSpPr>
            <a:cxnSpLocks/>
            <a:stCxn id="16" idx="1"/>
            <a:endCxn id="9" idx="2"/>
          </p:cNvCxnSpPr>
          <p:nvPr/>
        </p:nvCxnSpPr>
        <p:spPr>
          <a:xfrm rot="16200000" flipV="1">
            <a:off x="6660528" y="2721136"/>
            <a:ext cx="463162" cy="3349944"/>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コネクタ: カギ線 35">
            <a:extLst>
              <a:ext uri="{FF2B5EF4-FFF2-40B4-BE49-F238E27FC236}">
                <a16:creationId xmlns:a16="http://schemas.microsoft.com/office/drawing/2014/main" id="{8CCCD719-14A8-454A-8B5A-CA7656D554FA}"/>
              </a:ext>
            </a:extLst>
          </p:cNvPr>
          <p:cNvCxnSpPr>
            <a:cxnSpLocks/>
            <a:stCxn id="16" idx="1"/>
            <a:endCxn id="10" idx="2"/>
          </p:cNvCxnSpPr>
          <p:nvPr/>
        </p:nvCxnSpPr>
        <p:spPr>
          <a:xfrm rot="16200000" flipV="1">
            <a:off x="7772743" y="3833350"/>
            <a:ext cx="471666" cy="1117011"/>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コネクタ: カギ線 36">
            <a:extLst>
              <a:ext uri="{FF2B5EF4-FFF2-40B4-BE49-F238E27FC236}">
                <a16:creationId xmlns:a16="http://schemas.microsoft.com/office/drawing/2014/main" id="{8AC050C0-3AD2-40DD-8E81-F34DA9990B0E}"/>
              </a:ext>
            </a:extLst>
          </p:cNvPr>
          <p:cNvCxnSpPr>
            <a:cxnSpLocks/>
            <a:endCxn id="20" idx="1"/>
          </p:cNvCxnSpPr>
          <p:nvPr/>
        </p:nvCxnSpPr>
        <p:spPr>
          <a:xfrm rot="5400000" flipH="1" flipV="1">
            <a:off x="5600740" y="3745674"/>
            <a:ext cx="1646747" cy="117293"/>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763C5EC2-026D-4103-8C7F-48F4A8A677DC}"/>
              </a:ext>
            </a:extLst>
          </p:cNvPr>
          <p:cNvCxnSpPr>
            <a:cxnSpLocks/>
            <a:stCxn id="5" idx="3"/>
            <a:endCxn id="9" idx="1"/>
          </p:cNvCxnSpPr>
          <p:nvPr/>
        </p:nvCxnSpPr>
        <p:spPr>
          <a:xfrm flipV="1">
            <a:off x="1732415" y="3420557"/>
            <a:ext cx="2722041" cy="844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39" name="コンテンツ プレースホルダー 3">
            <a:extLst>
              <a:ext uri="{FF2B5EF4-FFF2-40B4-BE49-F238E27FC236}">
                <a16:creationId xmlns:a16="http://schemas.microsoft.com/office/drawing/2014/main" id="{98449EA5-27DF-4934-8C57-9B3C254D1DC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00670" y="2650746"/>
            <a:ext cx="1558698" cy="1558698"/>
          </a:xfrm>
          <a:prstGeom prst="rect">
            <a:avLst/>
          </a:prstGeom>
        </p:spPr>
      </p:pic>
      <p:cxnSp>
        <p:nvCxnSpPr>
          <p:cNvPr id="40" name="直線矢印コネクタ 39">
            <a:extLst>
              <a:ext uri="{FF2B5EF4-FFF2-40B4-BE49-F238E27FC236}">
                <a16:creationId xmlns:a16="http://schemas.microsoft.com/office/drawing/2014/main" id="{BE8AD063-635B-457B-A80B-68F05175D1BD}"/>
              </a:ext>
            </a:extLst>
          </p:cNvPr>
          <p:cNvCxnSpPr>
            <a:cxnSpLocks/>
            <a:stCxn id="10" idx="3"/>
            <a:endCxn id="8" idx="1"/>
          </p:cNvCxnSpPr>
          <p:nvPr/>
        </p:nvCxnSpPr>
        <p:spPr>
          <a:xfrm flipV="1">
            <a:off x="8417379" y="3816479"/>
            <a:ext cx="1267392" cy="934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1" name="フローチャート: 複数書類 40">
            <a:extLst>
              <a:ext uri="{FF2B5EF4-FFF2-40B4-BE49-F238E27FC236}">
                <a16:creationId xmlns:a16="http://schemas.microsoft.com/office/drawing/2014/main" id="{E520CEE7-0FBC-49CB-A1CB-095F246818B2}"/>
              </a:ext>
            </a:extLst>
          </p:cNvPr>
          <p:cNvSpPr/>
          <p:nvPr/>
        </p:nvSpPr>
        <p:spPr>
          <a:xfrm>
            <a:off x="9490484" y="1757756"/>
            <a:ext cx="539838" cy="386235"/>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2" name="図 41">
            <a:extLst>
              <a:ext uri="{FF2B5EF4-FFF2-40B4-BE49-F238E27FC236}">
                <a16:creationId xmlns:a16="http://schemas.microsoft.com/office/drawing/2014/main" id="{E6AB1277-FBAD-4FF8-9E00-1728ACB1021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95689" y="1657823"/>
            <a:ext cx="510365" cy="510365"/>
          </a:xfrm>
          <a:prstGeom prst="rect">
            <a:avLst/>
          </a:prstGeom>
        </p:spPr>
      </p:pic>
      <p:sp>
        <p:nvSpPr>
          <p:cNvPr id="43" name="テキスト ボックス 42">
            <a:extLst>
              <a:ext uri="{FF2B5EF4-FFF2-40B4-BE49-F238E27FC236}">
                <a16:creationId xmlns:a16="http://schemas.microsoft.com/office/drawing/2014/main" id="{313B54F4-8673-471B-ADD9-29B385D955BE}"/>
              </a:ext>
            </a:extLst>
          </p:cNvPr>
          <p:cNvSpPr txBox="1"/>
          <p:nvPr/>
        </p:nvSpPr>
        <p:spPr>
          <a:xfrm>
            <a:off x="6892109" y="1696367"/>
            <a:ext cx="1975221" cy="246221"/>
          </a:xfrm>
          <a:prstGeom prst="rect">
            <a:avLst/>
          </a:prstGeom>
          <a:noFill/>
        </p:spPr>
        <p:txBody>
          <a:bodyPr wrap="none" rtlCol="0">
            <a:spAutoFit/>
          </a:bodyPr>
          <a:lstStyle/>
          <a:p>
            <a:r>
              <a:rPr kumimoji="1" lang="en-US" altLang="ja-JP" sz="1000" dirty="0"/>
              <a:t>CSV</a:t>
            </a:r>
            <a:r>
              <a:rPr kumimoji="1" lang="ja-JP" altLang="en-US" sz="1000" dirty="0"/>
              <a:t>を自治体にメール等で送信</a:t>
            </a:r>
          </a:p>
        </p:txBody>
      </p:sp>
      <p:sp>
        <p:nvSpPr>
          <p:cNvPr id="44" name="テキスト ボックス 43">
            <a:extLst>
              <a:ext uri="{FF2B5EF4-FFF2-40B4-BE49-F238E27FC236}">
                <a16:creationId xmlns:a16="http://schemas.microsoft.com/office/drawing/2014/main" id="{28305098-2249-4DCF-961F-2F1AC2484DB5}"/>
              </a:ext>
            </a:extLst>
          </p:cNvPr>
          <p:cNvSpPr txBox="1"/>
          <p:nvPr/>
        </p:nvSpPr>
        <p:spPr>
          <a:xfrm>
            <a:off x="8417379" y="3529793"/>
            <a:ext cx="1334020" cy="246221"/>
          </a:xfrm>
          <a:prstGeom prst="rect">
            <a:avLst/>
          </a:prstGeom>
          <a:noFill/>
        </p:spPr>
        <p:txBody>
          <a:bodyPr wrap="none" rtlCol="0">
            <a:spAutoFit/>
          </a:bodyPr>
          <a:lstStyle/>
          <a:p>
            <a:r>
              <a:rPr kumimoji="1" lang="en-US" altLang="ja-JP" sz="1000" dirty="0"/>
              <a:t>CSV</a:t>
            </a:r>
            <a:r>
              <a:rPr kumimoji="1" lang="ja-JP" altLang="en-US" sz="1000" dirty="0"/>
              <a:t>をダウンロード</a:t>
            </a:r>
          </a:p>
        </p:txBody>
      </p:sp>
      <p:sp>
        <p:nvSpPr>
          <p:cNvPr id="45" name="テキスト ボックス 44">
            <a:extLst>
              <a:ext uri="{FF2B5EF4-FFF2-40B4-BE49-F238E27FC236}">
                <a16:creationId xmlns:a16="http://schemas.microsoft.com/office/drawing/2014/main" id="{8996DF46-52CC-431B-8FC1-4B255AAD0D90}"/>
              </a:ext>
            </a:extLst>
          </p:cNvPr>
          <p:cNvSpPr txBox="1"/>
          <p:nvPr/>
        </p:nvSpPr>
        <p:spPr>
          <a:xfrm>
            <a:off x="8950013" y="3847452"/>
            <a:ext cx="436338" cy="246221"/>
          </a:xfrm>
          <a:prstGeom prst="rect">
            <a:avLst/>
          </a:prstGeom>
          <a:noFill/>
        </p:spPr>
        <p:txBody>
          <a:bodyPr wrap="square" rtlCol="0">
            <a:spAutoFit/>
          </a:bodyPr>
          <a:lstStyle/>
          <a:p>
            <a:r>
              <a:rPr kumimoji="1" lang="en-US" altLang="ja-JP" sz="1000" dirty="0"/>
              <a:t>CSV</a:t>
            </a:r>
            <a:endParaRPr kumimoji="1" lang="ja-JP" altLang="en-US" sz="1000" dirty="0"/>
          </a:p>
        </p:txBody>
      </p:sp>
      <p:sp>
        <p:nvSpPr>
          <p:cNvPr id="46" name="テキスト ボックス 45">
            <a:extLst>
              <a:ext uri="{FF2B5EF4-FFF2-40B4-BE49-F238E27FC236}">
                <a16:creationId xmlns:a16="http://schemas.microsoft.com/office/drawing/2014/main" id="{B854778F-3966-4B9F-B68D-5802F8B0EAA9}"/>
              </a:ext>
            </a:extLst>
          </p:cNvPr>
          <p:cNvSpPr txBox="1"/>
          <p:nvPr/>
        </p:nvSpPr>
        <p:spPr>
          <a:xfrm>
            <a:off x="1862954" y="3515098"/>
            <a:ext cx="873449" cy="246221"/>
          </a:xfrm>
          <a:prstGeom prst="rect">
            <a:avLst/>
          </a:prstGeom>
          <a:noFill/>
        </p:spPr>
        <p:txBody>
          <a:bodyPr wrap="square" rtlCol="0">
            <a:spAutoFit/>
          </a:bodyPr>
          <a:lstStyle/>
          <a:p>
            <a:r>
              <a:rPr lang="ja-JP" altLang="en-US" sz="1000" dirty="0"/>
              <a:t>レシート</a:t>
            </a:r>
            <a:endParaRPr kumimoji="1" lang="ja-JP" altLang="en-US" sz="1000" dirty="0"/>
          </a:p>
        </p:txBody>
      </p:sp>
      <p:sp>
        <p:nvSpPr>
          <p:cNvPr id="47" name="テキスト ボックス 46">
            <a:extLst>
              <a:ext uri="{FF2B5EF4-FFF2-40B4-BE49-F238E27FC236}">
                <a16:creationId xmlns:a16="http://schemas.microsoft.com/office/drawing/2014/main" id="{61FDB080-4F4D-44F3-9FF1-18B58AB3B353}"/>
              </a:ext>
            </a:extLst>
          </p:cNvPr>
          <p:cNvSpPr txBox="1"/>
          <p:nvPr/>
        </p:nvSpPr>
        <p:spPr>
          <a:xfrm>
            <a:off x="1842005" y="5010356"/>
            <a:ext cx="1159292" cy="400110"/>
          </a:xfrm>
          <a:prstGeom prst="rect">
            <a:avLst/>
          </a:prstGeom>
          <a:noFill/>
        </p:spPr>
        <p:txBody>
          <a:bodyPr wrap="none" rtlCol="0">
            <a:spAutoFit/>
          </a:bodyPr>
          <a:lstStyle/>
          <a:p>
            <a:r>
              <a:rPr kumimoji="1" lang="ja-JP" altLang="en-US" sz="1000" dirty="0"/>
              <a:t>決済サービス</a:t>
            </a:r>
            <a:endParaRPr kumimoji="1" lang="en-US" altLang="ja-JP" sz="1000" dirty="0"/>
          </a:p>
          <a:p>
            <a:r>
              <a:rPr kumimoji="1" lang="ja-JP" altLang="en-US" sz="1000" dirty="0"/>
              <a:t>外部</a:t>
            </a:r>
            <a:r>
              <a:rPr kumimoji="1" lang="en-US" altLang="ja-JP" sz="1000" dirty="0"/>
              <a:t>API</a:t>
            </a:r>
            <a:r>
              <a:rPr kumimoji="1" lang="ja-JP" altLang="en-US" sz="1000" dirty="0"/>
              <a:t>呼び出し</a:t>
            </a:r>
          </a:p>
        </p:txBody>
      </p:sp>
      <p:pic>
        <p:nvPicPr>
          <p:cNvPr id="48" name="図 47">
            <a:extLst>
              <a:ext uri="{FF2B5EF4-FFF2-40B4-BE49-F238E27FC236}">
                <a16:creationId xmlns:a16="http://schemas.microsoft.com/office/drawing/2014/main" id="{058E83E7-4A9F-4742-BD6A-0D6F4C4B87D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96112" y="6090519"/>
            <a:ext cx="408992" cy="408992"/>
          </a:xfrm>
          <a:prstGeom prst="rect">
            <a:avLst/>
          </a:prstGeom>
        </p:spPr>
      </p:pic>
      <p:sp>
        <p:nvSpPr>
          <p:cNvPr id="49" name="テキスト ボックス 48">
            <a:extLst>
              <a:ext uri="{FF2B5EF4-FFF2-40B4-BE49-F238E27FC236}">
                <a16:creationId xmlns:a16="http://schemas.microsoft.com/office/drawing/2014/main" id="{A3458B41-71BC-4645-A0D0-A7875B5E52DD}"/>
              </a:ext>
            </a:extLst>
          </p:cNvPr>
          <p:cNvSpPr txBox="1"/>
          <p:nvPr/>
        </p:nvSpPr>
        <p:spPr>
          <a:xfrm>
            <a:off x="2683957" y="2884069"/>
            <a:ext cx="580608" cy="246221"/>
          </a:xfrm>
          <a:prstGeom prst="rect">
            <a:avLst/>
          </a:prstGeom>
          <a:noFill/>
        </p:spPr>
        <p:txBody>
          <a:bodyPr wrap="none" rtlCol="0">
            <a:spAutoFit/>
          </a:bodyPr>
          <a:lstStyle/>
          <a:p>
            <a:r>
              <a:rPr lang="en-US" altLang="ja-JP" sz="1000" dirty="0"/>
              <a:t>mobile</a:t>
            </a:r>
            <a:endParaRPr kumimoji="1" lang="en-US" altLang="ja-JP" sz="1000" dirty="0"/>
          </a:p>
        </p:txBody>
      </p:sp>
      <p:sp>
        <p:nvSpPr>
          <p:cNvPr id="50" name="テキスト ボックス 49">
            <a:extLst>
              <a:ext uri="{FF2B5EF4-FFF2-40B4-BE49-F238E27FC236}">
                <a16:creationId xmlns:a16="http://schemas.microsoft.com/office/drawing/2014/main" id="{D40FB2C2-CB47-4E8E-8159-4A61B03EB026}"/>
              </a:ext>
            </a:extLst>
          </p:cNvPr>
          <p:cNvSpPr txBox="1"/>
          <p:nvPr/>
        </p:nvSpPr>
        <p:spPr>
          <a:xfrm>
            <a:off x="9494601" y="1867347"/>
            <a:ext cx="436338" cy="246221"/>
          </a:xfrm>
          <a:prstGeom prst="rect">
            <a:avLst/>
          </a:prstGeom>
          <a:noFill/>
        </p:spPr>
        <p:txBody>
          <a:bodyPr wrap="square" rtlCol="0">
            <a:spAutoFit/>
          </a:bodyPr>
          <a:lstStyle/>
          <a:p>
            <a:r>
              <a:rPr kumimoji="1" lang="en-US" altLang="ja-JP" sz="1000" dirty="0"/>
              <a:t>CSV</a:t>
            </a:r>
            <a:endParaRPr kumimoji="1" lang="ja-JP" altLang="en-US" sz="1000" dirty="0"/>
          </a:p>
        </p:txBody>
      </p:sp>
    </p:spTree>
    <p:extLst>
      <p:ext uri="{BB962C8B-B14F-4D97-AF65-F5344CB8AC3E}">
        <p14:creationId xmlns:p14="http://schemas.microsoft.com/office/powerpoint/2010/main" val="3028684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1AA2A8-9F05-4957-A1DF-CE8A926FC668}"/>
              </a:ext>
            </a:extLst>
          </p:cNvPr>
          <p:cNvSpPr>
            <a:spLocks noGrp="1"/>
          </p:cNvSpPr>
          <p:nvPr>
            <p:ph type="title"/>
          </p:nvPr>
        </p:nvSpPr>
        <p:spPr/>
        <p:txBody>
          <a:bodyPr/>
          <a:lstStyle/>
          <a:p>
            <a:r>
              <a:rPr lang="ja-JP" altLang="en-US" dirty="0"/>
              <a:t>５</a:t>
            </a:r>
            <a:r>
              <a:rPr lang="en-US" altLang="ja-JP" dirty="0"/>
              <a:t>.</a:t>
            </a:r>
            <a:r>
              <a:rPr lang="ja-JP" altLang="en-US" dirty="0"/>
              <a:t>１</a:t>
            </a:r>
            <a:r>
              <a:rPr lang="en-US" altLang="ja-JP" dirty="0"/>
              <a:t>.</a:t>
            </a:r>
            <a:r>
              <a:rPr lang="ja-JP" altLang="en-US" dirty="0"/>
              <a:t>画面遷移図</a:t>
            </a:r>
            <a:r>
              <a:rPr lang="en-US" altLang="ja-JP" dirty="0"/>
              <a:t>-</a:t>
            </a:r>
            <a:r>
              <a:rPr lang="ja-JP" altLang="en-US" dirty="0"/>
              <a:t>ログイン～決済</a:t>
            </a:r>
            <a:r>
              <a:rPr lang="en-US" altLang="ja-JP" dirty="0"/>
              <a:t>-</a:t>
            </a:r>
            <a:endParaRPr kumimoji="1" lang="ja-JP" altLang="en-US" dirty="0"/>
          </a:p>
        </p:txBody>
      </p:sp>
      <p:pic>
        <p:nvPicPr>
          <p:cNvPr id="12" name="図 11">
            <a:extLst>
              <a:ext uri="{FF2B5EF4-FFF2-40B4-BE49-F238E27FC236}">
                <a16:creationId xmlns:a16="http://schemas.microsoft.com/office/drawing/2014/main" id="{FB29A578-5663-4540-A990-F77295ECD360}"/>
              </a:ext>
            </a:extLst>
          </p:cNvPr>
          <p:cNvPicPr>
            <a:picLocks noChangeAspect="1"/>
          </p:cNvPicPr>
          <p:nvPr/>
        </p:nvPicPr>
        <p:blipFill>
          <a:blip r:embed="rId2"/>
          <a:stretch>
            <a:fillRect/>
          </a:stretch>
        </p:blipFill>
        <p:spPr>
          <a:xfrm>
            <a:off x="838200" y="1450975"/>
            <a:ext cx="9918700" cy="5041900"/>
          </a:xfrm>
          <a:prstGeom prst="rect">
            <a:avLst/>
          </a:prstGeom>
        </p:spPr>
      </p:pic>
    </p:spTree>
    <p:extLst>
      <p:ext uri="{BB962C8B-B14F-4D97-AF65-F5344CB8AC3E}">
        <p14:creationId xmlns:p14="http://schemas.microsoft.com/office/powerpoint/2010/main" val="4057255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D7AA61-561F-4772-8817-1196697C01F0}"/>
              </a:ext>
            </a:extLst>
          </p:cNvPr>
          <p:cNvSpPr>
            <a:spLocks noGrp="1"/>
          </p:cNvSpPr>
          <p:nvPr>
            <p:ph type="title"/>
          </p:nvPr>
        </p:nvSpPr>
        <p:spPr/>
        <p:txBody>
          <a:bodyPr/>
          <a:lstStyle/>
          <a:p>
            <a:r>
              <a:rPr lang="ja-JP" altLang="en-US" dirty="0"/>
              <a:t>５</a:t>
            </a:r>
            <a:r>
              <a:rPr lang="en-US" altLang="ja-JP" dirty="0"/>
              <a:t>.</a:t>
            </a:r>
            <a:r>
              <a:rPr lang="ja-JP" altLang="en-US" dirty="0"/>
              <a:t>２</a:t>
            </a:r>
            <a:r>
              <a:rPr lang="en-US" altLang="ja-JP" dirty="0"/>
              <a:t>.</a:t>
            </a:r>
            <a:r>
              <a:rPr lang="ja-JP" altLang="en-US" dirty="0"/>
              <a:t>画面遷移図</a:t>
            </a:r>
            <a:r>
              <a:rPr lang="en-US" altLang="ja-JP" dirty="0"/>
              <a:t>-</a:t>
            </a:r>
            <a:r>
              <a:rPr lang="ja-JP" altLang="en-US" dirty="0"/>
              <a:t>利用者登録</a:t>
            </a:r>
            <a:r>
              <a:rPr lang="en-US" altLang="ja-JP" dirty="0"/>
              <a:t>-</a:t>
            </a:r>
            <a:endParaRPr kumimoji="1" lang="ja-JP" altLang="en-US" dirty="0"/>
          </a:p>
        </p:txBody>
      </p:sp>
      <p:pic>
        <p:nvPicPr>
          <p:cNvPr id="13" name="図 12">
            <a:extLst>
              <a:ext uri="{FF2B5EF4-FFF2-40B4-BE49-F238E27FC236}">
                <a16:creationId xmlns:a16="http://schemas.microsoft.com/office/drawing/2014/main" id="{3D0A2604-7E8A-4871-A237-472B0A323BB2}"/>
              </a:ext>
            </a:extLst>
          </p:cNvPr>
          <p:cNvPicPr>
            <a:picLocks noChangeAspect="1"/>
          </p:cNvPicPr>
          <p:nvPr/>
        </p:nvPicPr>
        <p:blipFill>
          <a:blip r:embed="rId2"/>
          <a:stretch>
            <a:fillRect/>
          </a:stretch>
        </p:blipFill>
        <p:spPr>
          <a:xfrm>
            <a:off x="0" y="1409766"/>
            <a:ext cx="11899900" cy="5270500"/>
          </a:xfrm>
          <a:prstGeom prst="rect">
            <a:avLst/>
          </a:prstGeom>
        </p:spPr>
      </p:pic>
    </p:spTree>
    <p:extLst>
      <p:ext uri="{BB962C8B-B14F-4D97-AF65-F5344CB8AC3E}">
        <p14:creationId xmlns:p14="http://schemas.microsoft.com/office/powerpoint/2010/main" val="863966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92B89E-A5E9-40B1-BE11-92FEC13014C9}"/>
              </a:ext>
            </a:extLst>
          </p:cNvPr>
          <p:cNvSpPr>
            <a:spLocks noGrp="1"/>
          </p:cNvSpPr>
          <p:nvPr>
            <p:ph type="title"/>
          </p:nvPr>
        </p:nvSpPr>
        <p:spPr/>
        <p:txBody>
          <a:bodyPr/>
          <a:lstStyle/>
          <a:p>
            <a:r>
              <a:rPr lang="ja-JP" altLang="en-US" dirty="0"/>
              <a:t>５</a:t>
            </a:r>
            <a:r>
              <a:rPr lang="en-US" altLang="ja-JP" dirty="0"/>
              <a:t>.</a:t>
            </a:r>
            <a:r>
              <a:rPr lang="ja-JP" altLang="en-US" dirty="0"/>
              <a:t>３</a:t>
            </a:r>
            <a:r>
              <a:rPr lang="en-US" altLang="ja-JP" dirty="0"/>
              <a:t>.</a:t>
            </a:r>
            <a:r>
              <a:rPr lang="ja-JP" altLang="en-US" dirty="0"/>
              <a:t>画面遷移図</a:t>
            </a:r>
            <a:r>
              <a:rPr lang="en-US" altLang="ja-JP" dirty="0"/>
              <a:t>-</a:t>
            </a:r>
            <a:r>
              <a:rPr lang="ja-JP" altLang="en-US" dirty="0"/>
              <a:t>利用履歴</a:t>
            </a:r>
            <a:r>
              <a:rPr lang="en-US" altLang="ja-JP" dirty="0"/>
              <a:t>-</a:t>
            </a:r>
            <a:endParaRPr kumimoji="1" lang="ja-JP" altLang="en-US" dirty="0"/>
          </a:p>
        </p:txBody>
      </p:sp>
      <p:pic>
        <p:nvPicPr>
          <p:cNvPr id="5" name="図 4">
            <a:extLst>
              <a:ext uri="{FF2B5EF4-FFF2-40B4-BE49-F238E27FC236}">
                <a16:creationId xmlns:a16="http://schemas.microsoft.com/office/drawing/2014/main" id="{6900295A-A3A8-464B-9940-067D84B14ADC}"/>
              </a:ext>
            </a:extLst>
          </p:cNvPr>
          <p:cNvPicPr>
            <a:picLocks noChangeAspect="1"/>
          </p:cNvPicPr>
          <p:nvPr/>
        </p:nvPicPr>
        <p:blipFill>
          <a:blip r:embed="rId2"/>
          <a:stretch>
            <a:fillRect/>
          </a:stretch>
        </p:blipFill>
        <p:spPr>
          <a:xfrm>
            <a:off x="944408" y="1968703"/>
            <a:ext cx="10303183" cy="4371713"/>
          </a:xfrm>
          <a:prstGeom prst="rect">
            <a:avLst/>
          </a:prstGeom>
        </p:spPr>
      </p:pic>
    </p:spTree>
    <p:extLst>
      <p:ext uri="{BB962C8B-B14F-4D97-AF65-F5344CB8AC3E}">
        <p14:creationId xmlns:p14="http://schemas.microsoft.com/office/powerpoint/2010/main" val="414910430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3110</TotalTime>
  <Words>4491</Words>
  <Application>Microsoft Office PowerPoint</Application>
  <PresentationFormat>ワイド画面</PresentationFormat>
  <Paragraphs>1155</Paragraphs>
  <Slides>37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37</vt:i4>
      </vt:variant>
    </vt:vector>
  </HeadingPairs>
  <TitlesOfParts>
    <vt:vector size="41" baseType="lpstr">
      <vt:lpstr>游ゴシック</vt:lpstr>
      <vt:lpstr>游ゴシック Light</vt:lpstr>
      <vt:lpstr>Arial</vt:lpstr>
      <vt:lpstr>Office テーマ</vt:lpstr>
      <vt:lpstr>あとからふるさと納税</vt:lpstr>
      <vt:lpstr>０.目次</vt:lpstr>
      <vt:lpstr>１.概要</vt:lpstr>
      <vt:lpstr>２.サービス全体像</vt:lpstr>
      <vt:lpstr>３.お金の流れ</vt:lpstr>
      <vt:lpstr>４.システム鳥観図</vt:lpstr>
      <vt:lpstr>５.１.画面遷移図-ログイン～決済-</vt:lpstr>
      <vt:lpstr>５.２.画面遷移図-利用者登録-</vt:lpstr>
      <vt:lpstr>５.３.画面遷移図-利用履歴-</vt:lpstr>
      <vt:lpstr>６.１.利用者画面機能概要①</vt:lpstr>
      <vt:lpstr>６.２.利用者画面機能概要②</vt:lpstr>
      <vt:lpstr>６.３.利用者画面機能概要③</vt:lpstr>
      <vt:lpstr>６.４.利用者画面機能概要④</vt:lpstr>
      <vt:lpstr>６.５.利用者画面機能概要⑤</vt:lpstr>
      <vt:lpstr>６.６.利用者画面機能概要⑥</vt:lpstr>
      <vt:lpstr>６.７.利用者画面機能概要⑦</vt:lpstr>
      <vt:lpstr>６.８.利用者画面機能概要⑧</vt:lpstr>
      <vt:lpstr>７.１.利用者画面一覧①</vt:lpstr>
      <vt:lpstr>７.２.利用者画面一覧②</vt:lpstr>
      <vt:lpstr>７.３.利用者画面一覧③</vt:lpstr>
      <vt:lpstr>７.４.利用者画面一覧④</vt:lpstr>
      <vt:lpstr>７.５.利用者画面一覧⑤</vt:lpstr>
      <vt:lpstr>８.必要書類確認画面補足</vt:lpstr>
      <vt:lpstr>９.１.管理画面-管理ログイン-</vt:lpstr>
      <vt:lpstr>９.２.管理画面-運用者画面-</vt:lpstr>
      <vt:lpstr>９.３.管理画面-自治体画面-</vt:lpstr>
      <vt:lpstr>１０.管理画面機能一覧</vt:lpstr>
      <vt:lpstr>１１.開発環境全体像</vt:lpstr>
      <vt:lpstr>１２.システム全体像</vt:lpstr>
      <vt:lpstr>１３.開発環境</vt:lpstr>
      <vt:lpstr>１４.参考</vt:lpstr>
      <vt:lpstr>１５.１.非機能要件</vt:lpstr>
      <vt:lpstr>１５.２.１.非機能要件-性能要件①-</vt:lpstr>
      <vt:lpstr>１５.２.２.非機能要件-性能要件②-</vt:lpstr>
      <vt:lpstr>１５.２.３.非機能要件-性能要件③-</vt:lpstr>
      <vt:lpstr>１６.１.課題①</vt:lpstr>
      <vt:lpstr>１６.２.課題②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寺居 滋</dc:creator>
  <cp:lastModifiedBy>寺居 滋</cp:lastModifiedBy>
  <cp:revision>89</cp:revision>
  <dcterms:created xsi:type="dcterms:W3CDTF">2024-07-08T04:42:39Z</dcterms:created>
  <dcterms:modified xsi:type="dcterms:W3CDTF">2024-07-10T08:33:04Z</dcterms:modified>
</cp:coreProperties>
</file>