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70" r:id="rId3"/>
    <p:sldId id="261" r:id="rId4"/>
    <p:sldId id="268" r:id="rId5"/>
    <p:sldId id="274" r:id="rId6"/>
    <p:sldId id="263" r:id="rId7"/>
    <p:sldId id="278" r:id="rId8"/>
    <p:sldId id="276" r:id="rId9"/>
    <p:sldId id="275" r:id="rId10"/>
    <p:sldId id="262" r:id="rId11"/>
    <p:sldId id="273" r:id="rId12"/>
    <p:sldId id="272" r:id="rId13"/>
    <p:sldId id="279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ris terzis" initials="dt" lastIdx="5" clrIdx="0">
    <p:extLst>
      <p:ext uri="{19B8F6BF-5375-455C-9EA6-DF929625EA0E}">
        <p15:presenceInfo xmlns:p15="http://schemas.microsoft.com/office/powerpoint/2012/main" userId="0c359af0d9bb0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763" autoAdjust="0"/>
  </p:normalViewPr>
  <p:slideViewPr>
    <p:cSldViewPr snapToGrid="0">
      <p:cViewPr>
        <p:scale>
          <a:sx n="66" d="100"/>
          <a:sy n="66" d="100"/>
        </p:scale>
        <p:origin x="1330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55DF37AF-DED9-4288-B981-77A7A3C600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9E466EE-99CB-41B2-A5A9-BE6680498B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E4202-9943-4DE2-8FEF-5B367F2E2E28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F597CC9-756F-42D1-BB2C-EE1FC7257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9148408-2868-4C95-A7BC-4D94476FBD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9DC0F-4E4C-4CC1-9653-97EA973A05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704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157C-D12F-4C4C-925F-CCD8E5C47E6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9FFEE-FB12-4C1D-9482-514E879B8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171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414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80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4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9869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337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993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187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18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871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668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77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240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9FFEE-FB12-4C1D-9482-514E879B87AA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99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74C353-EA93-478A-BD87-146B34BA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A5A5E71-1793-47ED-99A4-49F9614E1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1E3046D-1BAB-41FA-A6AF-0F4AA645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C2F2E1-DE5F-4AE2-8670-61B990B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2F1DBAC-6BD6-404F-81D7-0033CAF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7678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A4E446-55BA-4D32-B3D0-E8540F77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C7F6649-5200-4A88-BDD8-F9DDBF7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613CBD5-8DB4-4C33-B8E1-AE2B44A9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455840-4744-4097-A2D9-96749F58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74C8105-3D86-468A-82E2-EA0A8D36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8797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25EA853-A6A0-4B48-BC49-F6F0B329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7DE50D2-B240-4D5A-A2D7-E10E7F6C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1841AF0-08FA-475A-8830-08C09D1E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C6C5A65-2B53-4AF1-93BC-C880A79F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6C6CCFB-1643-4605-AC34-2199F64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2587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405A86-17DB-421A-B123-BD2DCB61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371F5B-8AD1-4FA5-9B58-3FEA23FD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9B86A14-7283-4BAA-8D65-9FCCFC36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4046CF-C61B-4CD8-B1B0-2C8F380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9534519-F902-4342-8645-4EF64C5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893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D51AF1-0ECE-4AE0-BCB8-EFB5382A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DB20E78-8C74-49AD-8B24-8C680045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A5D6BC-9413-4820-BA45-1E09713F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29B3FF9-5E13-432F-A0DD-5486D16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CB7772-444C-4B16-9BEA-2721B2E9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3243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7AC980-BB42-4CF4-89DA-DE629814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43AC7B-7627-4D37-BCA1-270E7D065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8A0AB31-8586-483D-8956-C4D905D4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61684CB-0CF7-4498-968F-372A83CF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A3F6733-F3D6-44B7-9730-7B20F13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EEF14D8-7EAB-475D-A067-CE6218EB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493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9CC4A7-95A0-4710-BB14-0A116D4E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F3E2F77-D4B0-4462-92F5-0A44A3C3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6F70D7-A28C-41E3-8655-CD97DC4B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125CCC5-7304-4CC8-9452-A89099B9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D4CABC0-C5BF-4990-9C35-EDF7550C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41F11F7-495A-480C-9602-62C945DB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1D679C1-D386-42C3-A1F2-1ABC31CC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57FB913-7B7E-4D37-8DF8-B28E5F57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2661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82C349-8FA0-4BB7-852D-98A3765F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6820EBD-C8F6-47C9-B188-03AAD4E3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ABEF762-1F29-435F-A195-757A0481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D2CBBD4-50C5-4357-8041-2DE6B933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5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B1645BE-5C67-445A-A92A-B804DBCD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7FF330F-2D30-4969-A714-B2CCE32C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5D2220F-FC49-4575-B06A-86B6749B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4332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AEF2FB-FD05-48D0-8496-471705C9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78467D-EAAD-41A7-AB56-8F5F295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F9873B2-65A2-41C3-81F8-BED973C9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92810CB-15A1-4144-AB5C-E06A725E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D48CE98-4BCA-4B9B-8EF3-8F9B9B13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AEE718-7C49-4B07-926F-32F8513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7511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FC9602-49B0-4386-B48F-6728ABCC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FDC75B6-E1D2-4076-98A6-0095C891B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B1BF760-AD82-4055-9E1B-83EEBF37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BE63D6C-A5A5-4606-B1E9-49F3E340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52DAF00-0CC9-4200-AF08-53859A24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24EC298-2ABB-4AB2-B7DA-CA2715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7880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5BDA724-9D9C-4DAE-B332-2A6BCB0C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30CC7D6-F741-4F41-AF74-265CC3E8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7230D86-5621-44F9-AD32-C1D6D9775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0BFF-2510-4E83-BD9E-F1B0C91F86D6}" type="datetimeFigureOut">
              <a:rPr lang="el-GR" smtClean="0"/>
              <a:t>13/1/2020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4297521-CCCD-404B-B66C-D222B18F8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79CE637-53A6-46AB-BDE7-6C214794E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BE8A-B519-4716-8D25-25E633DFA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607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2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B7574-F1C8-49FC-94AF-1A2A21D1C181}"/>
              </a:ext>
            </a:extLst>
          </p:cNvPr>
          <p:cNvSpPr txBox="1"/>
          <p:nvPr/>
        </p:nvSpPr>
        <p:spPr>
          <a:xfrm>
            <a:off x="1873875" y="474124"/>
            <a:ext cx="87571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>
                <a:latin typeface="Georgia" panose="02040502050405020303" pitchFamily="18" charset="0"/>
                <a:ea typeface="Verdana" panose="020B0604030504040204" pitchFamily="34" charset="0"/>
              </a:rPr>
              <a:t>Μοντελοποίηση διάτρητης πλάκας με την μέθοδο των πεπερασμένων στοιχείων </a:t>
            </a:r>
            <a:endParaRPr lang="el-GR" dirty="0">
              <a:latin typeface="Georgia" panose="02040502050405020303" pitchFamily="18" charset="0"/>
              <a:ea typeface="Verdana" panose="020B0604030504040204" pitchFamily="34" charset="0"/>
            </a:endParaRPr>
          </a:p>
          <a:p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78452-69B5-48FE-913A-4267866E5E6D}"/>
              </a:ext>
            </a:extLst>
          </p:cNvPr>
          <p:cNvSpPr txBox="1"/>
          <p:nvPr/>
        </p:nvSpPr>
        <p:spPr>
          <a:xfrm>
            <a:off x="297322" y="2765904"/>
            <a:ext cx="4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Τερζής Δημήτριος </a:t>
            </a:r>
          </a:p>
          <a:p>
            <a:r>
              <a:rPr lang="el-GR" dirty="0">
                <a:latin typeface="Georgia" panose="02040502050405020303" pitchFamily="18" charset="0"/>
              </a:rPr>
              <a:t>ΑΕΜ: 6101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15AB1-7B6B-448D-B864-F944B1CAD20A}"/>
              </a:ext>
            </a:extLst>
          </p:cNvPr>
          <p:cNvSpPr txBox="1"/>
          <p:nvPr/>
        </p:nvSpPr>
        <p:spPr>
          <a:xfrm>
            <a:off x="8858231" y="2488906"/>
            <a:ext cx="2446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14</a:t>
            </a:r>
            <a:r>
              <a:rPr lang="el-GR" dirty="0">
                <a:latin typeface="Georgia" panose="02040502050405020303" pitchFamily="18" charset="0"/>
              </a:rPr>
              <a:t>/1/20</a:t>
            </a:r>
            <a:r>
              <a:rPr lang="en-US" dirty="0">
                <a:latin typeface="Georgia" panose="02040502050405020303" pitchFamily="18" charset="0"/>
              </a:rPr>
              <a:t>20</a:t>
            </a:r>
            <a:endParaRPr lang="el-GR" dirty="0">
              <a:latin typeface="Georgia" panose="02040502050405020303" pitchFamily="18" charset="0"/>
            </a:endParaRPr>
          </a:p>
          <a:p>
            <a:r>
              <a:rPr lang="el-GR" dirty="0">
                <a:latin typeface="Georgia" panose="02040502050405020303" pitchFamily="18" charset="0"/>
              </a:rPr>
              <a:t>Αριστοτέλειο Πανεπιστήμιο Θεσσαλονίκης</a:t>
            </a:r>
          </a:p>
        </p:txBody>
      </p:sp>
    </p:spTree>
    <p:extLst>
      <p:ext uri="{BB962C8B-B14F-4D97-AF65-F5344CB8AC3E}">
        <p14:creationId xmlns:p14="http://schemas.microsoft.com/office/powerpoint/2010/main" val="209364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4D9D9-4EF1-45F6-BA61-EB4FBD03C62C}"/>
              </a:ext>
            </a:extLst>
          </p:cNvPr>
          <p:cNvSpPr txBox="1"/>
          <p:nvPr/>
        </p:nvSpPr>
        <p:spPr>
          <a:xfrm>
            <a:off x="586854" y="5745707"/>
            <a:ext cx="1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    Παρουσίαση Προγράμματος	       </a:t>
            </a:r>
            <a:r>
              <a:rPr lang="el-GR" b="1" dirty="0"/>
              <a:t>Αποτελέσματα  και αξιοπιστία</a:t>
            </a:r>
            <a:r>
              <a:rPr lang="el-GR" dirty="0"/>
              <a:t>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9DB40-FFAA-4E1B-93F5-3973781439E7}"/>
              </a:ext>
            </a:extLst>
          </p:cNvPr>
          <p:cNvSpPr txBox="1"/>
          <p:nvPr/>
        </p:nvSpPr>
        <p:spPr>
          <a:xfrm>
            <a:off x="8924544" y="465962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Εφελκυσμός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ACDA5EE-0449-4617-8328-229460B6E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0" y="1106195"/>
            <a:ext cx="5538216" cy="441439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25882C6-CDD9-483F-B9F6-36891F0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0" y="1106195"/>
            <a:ext cx="5731246" cy="441993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615D81-493E-411D-9344-7405FC783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33" y="1122426"/>
            <a:ext cx="5717188" cy="438165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E56DDD5-0FAA-4C1B-9757-5DD10C065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26" y="1075450"/>
            <a:ext cx="5717188" cy="4408324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C0EA6378-7F9E-43BB-B76F-53A0B8A33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71" y="939089"/>
            <a:ext cx="5538216" cy="44125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3E6960-8437-4287-95EA-6E9373062419}"/>
              </a:ext>
            </a:extLst>
          </p:cNvPr>
          <p:cNvSpPr txBox="1"/>
          <p:nvPr/>
        </p:nvSpPr>
        <p:spPr>
          <a:xfrm>
            <a:off x="441960" y="1386840"/>
            <a:ext cx="402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Μετατοπίσεις</a:t>
            </a:r>
          </a:p>
          <a:p>
            <a:endParaRPr lang="el-GR" dirty="0"/>
          </a:p>
          <a:p>
            <a:r>
              <a:rPr lang="el-GR" dirty="0"/>
              <a:t>Τάση στην κατεύθυνση χ</a:t>
            </a:r>
            <a:endParaRPr lang="en-US" dirty="0"/>
          </a:p>
          <a:p>
            <a:endParaRPr lang="en-US" dirty="0"/>
          </a:p>
          <a:p>
            <a:r>
              <a:rPr lang="el-GR" dirty="0"/>
              <a:t>Κύρια τάση </a:t>
            </a:r>
            <a:r>
              <a:rPr lang="en-US" dirty="0"/>
              <a:t>s1</a:t>
            </a:r>
          </a:p>
          <a:p>
            <a:endParaRPr lang="el-GR" dirty="0"/>
          </a:p>
          <a:p>
            <a:r>
              <a:rPr lang="en-US" dirty="0"/>
              <a:t>Von Mises </a:t>
            </a:r>
            <a:r>
              <a:rPr lang="el-GR" dirty="0"/>
              <a:t>τάση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9C6F9-CB2D-490E-9001-F94C3FE1E472}"/>
              </a:ext>
            </a:extLst>
          </p:cNvPr>
          <p:cNvSpPr txBox="1"/>
          <p:nvPr/>
        </p:nvSpPr>
        <p:spPr>
          <a:xfrm>
            <a:off x="195552" y="3859145"/>
            <a:ext cx="41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Συντελεστής εγκοπής από </a:t>
            </a:r>
            <a:r>
              <a:rPr lang="en-US" dirty="0"/>
              <a:t>FEM:</a:t>
            </a:r>
            <a:r>
              <a:rPr lang="el-GR" dirty="0"/>
              <a:t> 2,36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5AD32-0354-49C0-BDD7-CE37EC239535}"/>
              </a:ext>
            </a:extLst>
          </p:cNvPr>
          <p:cNvSpPr txBox="1"/>
          <p:nvPr/>
        </p:nvSpPr>
        <p:spPr>
          <a:xfrm>
            <a:off x="743336" y="4361446"/>
            <a:ext cx="34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Θεωρητικός: 2,31 </a:t>
            </a:r>
          </a:p>
        </p:txBody>
      </p:sp>
    </p:spTree>
    <p:extLst>
      <p:ext uri="{BB962C8B-B14F-4D97-AF65-F5344CB8AC3E}">
        <p14:creationId xmlns:p14="http://schemas.microsoft.com/office/powerpoint/2010/main" val="292412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4D9D9-4EF1-45F6-BA61-EB4FBD03C62C}"/>
              </a:ext>
            </a:extLst>
          </p:cNvPr>
          <p:cNvSpPr txBox="1"/>
          <p:nvPr/>
        </p:nvSpPr>
        <p:spPr>
          <a:xfrm>
            <a:off x="586854" y="5745707"/>
            <a:ext cx="1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    Παρουσίαση Προγράμματος	       </a:t>
            </a:r>
            <a:r>
              <a:rPr lang="el-GR" b="1" dirty="0"/>
              <a:t>Αποτελέσματα  και αξιοπιστία</a:t>
            </a:r>
            <a:r>
              <a:rPr lang="el-GR" dirty="0"/>
              <a:t>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CB1C1-7528-4C77-BB52-1F671657FDFE}"/>
              </a:ext>
            </a:extLst>
          </p:cNvPr>
          <p:cNvSpPr txBox="1"/>
          <p:nvPr/>
        </p:nvSpPr>
        <p:spPr>
          <a:xfrm>
            <a:off x="8924544" y="465962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Κάμψη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75504A19-BF10-426D-9F73-3BC9FC28A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253292"/>
            <a:ext cx="4739640" cy="3733800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8D933C26-65B8-44B8-9CD1-E76CB6CE3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253292"/>
            <a:ext cx="4684776" cy="3922698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3AB86CCF-40D4-463E-8FE8-A6E189798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55" y="1253292"/>
            <a:ext cx="4980051" cy="3922698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7EE47C39-496F-486B-BF41-4C843E1D2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55" y="1248214"/>
            <a:ext cx="5251480" cy="40826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78956E-19F0-4AB9-8E1F-E5F48F26121A}"/>
              </a:ext>
            </a:extLst>
          </p:cNvPr>
          <p:cNvSpPr txBox="1"/>
          <p:nvPr/>
        </p:nvSpPr>
        <p:spPr>
          <a:xfrm>
            <a:off x="641394" y="1394514"/>
            <a:ext cx="402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Μετατοπίσεις</a:t>
            </a:r>
          </a:p>
          <a:p>
            <a:endParaRPr lang="el-GR" dirty="0"/>
          </a:p>
          <a:p>
            <a:r>
              <a:rPr lang="el-GR" dirty="0"/>
              <a:t>Τάση στην κατεύθυνση χ</a:t>
            </a:r>
            <a:endParaRPr lang="en-US" dirty="0"/>
          </a:p>
          <a:p>
            <a:endParaRPr lang="en-US" dirty="0"/>
          </a:p>
          <a:p>
            <a:r>
              <a:rPr lang="el-GR" dirty="0"/>
              <a:t>Κύρια τάση </a:t>
            </a:r>
            <a:r>
              <a:rPr lang="en-US" dirty="0"/>
              <a:t>s1</a:t>
            </a:r>
          </a:p>
          <a:p>
            <a:endParaRPr lang="el-GR" dirty="0"/>
          </a:p>
          <a:p>
            <a:r>
              <a:rPr lang="en-US" dirty="0"/>
              <a:t>Von Mises </a:t>
            </a:r>
            <a:r>
              <a:rPr lang="el-GR" dirty="0"/>
              <a:t>τάση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980B2-A3D5-4CD7-B325-64B5B7CAB96E}"/>
              </a:ext>
            </a:extLst>
          </p:cNvPr>
          <p:cNvSpPr txBox="1"/>
          <p:nvPr/>
        </p:nvSpPr>
        <p:spPr>
          <a:xfrm>
            <a:off x="195552" y="3859145"/>
            <a:ext cx="41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Συντελεστής εγκοπής από </a:t>
            </a:r>
            <a:r>
              <a:rPr lang="en-US" dirty="0"/>
              <a:t>FEM: 1,</a:t>
            </a:r>
            <a:r>
              <a:rPr lang="el-GR" dirty="0"/>
              <a:t>4</a:t>
            </a:r>
            <a:r>
              <a:rPr lang="en-US" dirty="0"/>
              <a:t>1</a:t>
            </a:r>
            <a:r>
              <a:rPr lang="el-GR" dirty="0"/>
              <a:t>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A9518E-2713-440D-ADB5-8FFF01304015}"/>
              </a:ext>
            </a:extLst>
          </p:cNvPr>
          <p:cNvSpPr txBox="1"/>
          <p:nvPr/>
        </p:nvSpPr>
        <p:spPr>
          <a:xfrm>
            <a:off x="743336" y="4361446"/>
            <a:ext cx="34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Θεωρητικός: 2</a:t>
            </a:r>
          </a:p>
        </p:txBody>
      </p:sp>
    </p:spTree>
    <p:extLst>
      <p:ext uri="{BB962C8B-B14F-4D97-AF65-F5344CB8AC3E}">
        <p14:creationId xmlns:p14="http://schemas.microsoft.com/office/powerpoint/2010/main" val="91415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4D9D9-4EF1-45F6-BA61-EB4FBD03C62C}"/>
              </a:ext>
            </a:extLst>
          </p:cNvPr>
          <p:cNvSpPr txBox="1"/>
          <p:nvPr/>
        </p:nvSpPr>
        <p:spPr>
          <a:xfrm>
            <a:off x="586854" y="5745707"/>
            <a:ext cx="1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    Παρουσίαση Προγράμματος	       </a:t>
            </a:r>
            <a:r>
              <a:rPr lang="el-GR" b="1" dirty="0"/>
              <a:t>Αποτελέσματα  και αξιοπιστία</a:t>
            </a:r>
            <a:r>
              <a:rPr lang="el-GR" dirty="0"/>
              <a:t>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210FD-B439-4564-8F7B-C10B47EF1620}"/>
              </a:ext>
            </a:extLst>
          </p:cNvPr>
          <p:cNvSpPr txBox="1"/>
          <p:nvPr/>
        </p:nvSpPr>
        <p:spPr>
          <a:xfrm>
            <a:off x="8924544" y="465962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Αξιοπιστία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6A92B6C-ECDB-4EF6-9787-F1DB3349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4" y="1929745"/>
            <a:ext cx="4118450" cy="332824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25205EE-50D3-4C19-AF92-343E9BDEA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09" y="1929744"/>
            <a:ext cx="5369984" cy="3328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2BF08-140D-4679-97EF-BB7F2A506546}"/>
              </a:ext>
            </a:extLst>
          </p:cNvPr>
          <p:cNvSpPr txBox="1"/>
          <p:nvPr/>
        </p:nvSpPr>
        <p:spPr>
          <a:xfrm>
            <a:off x="312224" y="1316554"/>
            <a:ext cx="420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Solver Comparison with Nastran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EDF7B-A2ED-4DBF-8238-69A8FD28E4BC}"/>
              </a:ext>
            </a:extLst>
          </p:cNvPr>
          <p:cNvSpPr txBox="1"/>
          <p:nvPr/>
        </p:nvSpPr>
        <p:spPr>
          <a:xfrm>
            <a:off x="4803494" y="5058137"/>
            <a:ext cx="224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displacement: 2,9*10^-3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7904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4D9D9-4EF1-45F6-BA61-EB4FBD03C62C}"/>
              </a:ext>
            </a:extLst>
          </p:cNvPr>
          <p:cNvSpPr txBox="1"/>
          <p:nvPr/>
        </p:nvSpPr>
        <p:spPr>
          <a:xfrm>
            <a:off x="586854" y="5745707"/>
            <a:ext cx="1151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    Παρουσίαση Προγράμματος	       </a:t>
            </a:r>
            <a:r>
              <a:rPr lang="el-GR" b="1" dirty="0"/>
              <a:t>Αποτελέσματα  και αξιοπιστία</a:t>
            </a:r>
            <a:r>
              <a:rPr lang="el-GR" dirty="0"/>
              <a:t>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5124B-B66A-43DF-A761-709C025F3EED}"/>
              </a:ext>
            </a:extLst>
          </p:cNvPr>
          <p:cNvSpPr txBox="1"/>
          <p:nvPr/>
        </p:nvSpPr>
        <p:spPr>
          <a:xfrm>
            <a:off x="8924544" y="465962"/>
            <a:ext cx="24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Συμπεράσματα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069D4-839C-4B59-B246-8B7A9DE3B490}"/>
              </a:ext>
            </a:extLst>
          </p:cNvPr>
          <p:cNvSpPr txBox="1"/>
          <p:nvPr/>
        </p:nvSpPr>
        <p:spPr>
          <a:xfrm>
            <a:off x="1006997" y="1238491"/>
            <a:ext cx="8333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 ρόλος του πλέγματος είναι πολύ μεγάλος</a:t>
            </a:r>
          </a:p>
          <a:p>
            <a:endParaRPr lang="el-GR" dirty="0"/>
          </a:p>
          <a:p>
            <a:r>
              <a:rPr lang="el-GR" dirty="0"/>
              <a:t>Μπορεί να υπολογίζει κανείς με σωστό τρόπο, αλλά λάθος λόγω </a:t>
            </a:r>
            <a:r>
              <a:rPr lang="en-US" dirty="0"/>
              <a:t>input</a:t>
            </a:r>
            <a:r>
              <a:rPr lang="el-GR" dirty="0"/>
              <a:t> </a:t>
            </a:r>
          </a:p>
          <a:p>
            <a:r>
              <a:rPr lang="el-GR" dirty="0"/>
              <a:t>	Σωστά </a:t>
            </a:r>
            <a:r>
              <a:rPr lang="en-US" dirty="0"/>
              <a:t>inputs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Σωστά </a:t>
            </a:r>
            <a:r>
              <a:rPr lang="en-US" dirty="0">
                <a:sym typeface="Wingdings" panose="05000000000000000000" pitchFamily="2" charset="2"/>
              </a:rPr>
              <a:t>outputs</a:t>
            </a:r>
            <a:endParaRPr lang="en-US" dirty="0"/>
          </a:p>
          <a:p>
            <a:endParaRPr lang="en-US" dirty="0"/>
          </a:p>
          <a:p>
            <a:r>
              <a:rPr lang="el-GR" dirty="0"/>
              <a:t>Ναι, μπορεί κανείς να εμπιστευθεί τα </a:t>
            </a:r>
            <a:r>
              <a:rPr lang="en-US" dirty="0"/>
              <a:t>FEM,</a:t>
            </a:r>
            <a:r>
              <a:rPr lang="el-GR" dirty="0"/>
              <a:t> εφόσον όμως ξέρει τί κάνει.</a:t>
            </a:r>
          </a:p>
          <a:p>
            <a:endParaRPr lang="el-GR" dirty="0"/>
          </a:p>
          <a:p>
            <a:r>
              <a:rPr lang="el-GR" dirty="0"/>
              <a:t>ΠΑΝΤΑ υπάρχει σφάλμα</a:t>
            </a:r>
          </a:p>
        </p:txBody>
      </p:sp>
    </p:spTree>
    <p:extLst>
      <p:ext uri="{BB962C8B-B14F-4D97-AF65-F5344CB8AC3E}">
        <p14:creationId xmlns:p14="http://schemas.microsoft.com/office/powerpoint/2010/main" val="3612129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904BE-79C2-4773-8BDB-EAC709B6B0E6}"/>
              </a:ext>
            </a:extLst>
          </p:cNvPr>
          <p:cNvSpPr txBox="1"/>
          <p:nvPr/>
        </p:nvSpPr>
        <p:spPr>
          <a:xfrm>
            <a:off x="1174376" y="719835"/>
            <a:ext cx="911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Περιεχόμενα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4113F-F5BD-4901-9793-65E04FB96421}"/>
              </a:ext>
            </a:extLst>
          </p:cNvPr>
          <p:cNvSpPr txBox="1"/>
          <p:nvPr/>
        </p:nvSpPr>
        <p:spPr>
          <a:xfrm>
            <a:off x="1275928" y="1479176"/>
            <a:ext cx="7216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 Πρόβλημα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Θεωρητικό Υπόβαθρο (Η μέθοδος)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 πρόγραμμα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Pre Processor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Solver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Post Processor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Αποτελέσματα και Αξιολόγηση</a:t>
            </a:r>
            <a:endParaRPr lang="en-US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932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5CB6645-C066-40DD-A642-B1F02D82C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12415" r="10012" b="12554"/>
          <a:stretch/>
        </p:blipFill>
        <p:spPr>
          <a:xfrm>
            <a:off x="6510241" y="1687781"/>
            <a:ext cx="4248537" cy="249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45EE58-A1E8-4848-B736-077FB224D2E3}"/>
              </a:ext>
            </a:extLst>
          </p:cNvPr>
          <p:cNvSpPr txBox="1"/>
          <p:nvPr/>
        </p:nvSpPr>
        <p:spPr>
          <a:xfrm>
            <a:off x="929152" y="719835"/>
            <a:ext cx="538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Διάτρητη πλάκα</a:t>
            </a:r>
          </a:p>
          <a:p>
            <a:r>
              <a:rPr lang="el-GR" dirty="0"/>
              <a:t>	Γνωστών διαστάσεων </a:t>
            </a:r>
          </a:p>
          <a:p>
            <a:r>
              <a:rPr lang="el-GR" dirty="0"/>
              <a:t>	Γνωστού Υλικού και μηχανικών ιδιοτήτων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DE206-56B1-4534-B7D5-653CDAC0698A}"/>
              </a:ext>
            </a:extLst>
          </p:cNvPr>
          <p:cNvSpPr txBox="1"/>
          <p:nvPr/>
        </p:nvSpPr>
        <p:spPr>
          <a:xfrm>
            <a:off x="929152" y="1808884"/>
            <a:ext cx="57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Τύποι φορτίσεων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D0DA8-90AD-4AE7-A270-32EBB9620789}"/>
              </a:ext>
            </a:extLst>
          </p:cNvPr>
          <p:cNvSpPr txBox="1"/>
          <p:nvPr/>
        </p:nvSpPr>
        <p:spPr>
          <a:xfrm>
            <a:off x="1853943" y="2197231"/>
            <a:ext cx="43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Καθαρός Εφελκυσμός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9522C-7A84-4EC7-9E42-6E091197DA1B}"/>
              </a:ext>
            </a:extLst>
          </p:cNvPr>
          <p:cNvSpPr txBox="1"/>
          <p:nvPr/>
        </p:nvSpPr>
        <p:spPr>
          <a:xfrm>
            <a:off x="1853942" y="2649348"/>
            <a:ext cx="43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Καθαρή Κάμψη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4528B-6563-4C9C-B27F-BB9EE37BCBBA}"/>
              </a:ext>
            </a:extLst>
          </p:cNvPr>
          <p:cNvSpPr txBox="1"/>
          <p:nvPr/>
        </p:nvSpPr>
        <p:spPr>
          <a:xfrm>
            <a:off x="1224987" y="3375084"/>
            <a:ext cx="50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Επιθυμητά Αποτελέσματα μελέτης:</a:t>
            </a:r>
          </a:p>
          <a:p>
            <a:r>
              <a:rPr lang="el-GR" dirty="0"/>
              <a:t>	Μετατοπίσεις, παραμορφώσεις</a:t>
            </a:r>
          </a:p>
          <a:p>
            <a:r>
              <a:rPr lang="el-GR" dirty="0"/>
              <a:t>	Τάσεις</a:t>
            </a:r>
          </a:p>
          <a:p>
            <a:r>
              <a:rPr lang="el-GR" dirty="0"/>
              <a:t>	Συντελεστής εγκοπής	</a:t>
            </a:r>
          </a:p>
        </p:txBody>
      </p:sp>
      <p:sp>
        <p:nvSpPr>
          <p:cNvPr id="23" name="Βέλος: Δεξιό 22">
            <a:extLst>
              <a:ext uri="{FF2B5EF4-FFF2-40B4-BE49-F238E27FC236}">
                <a16:creationId xmlns:a16="http://schemas.microsoft.com/office/drawing/2014/main" id="{5FF2BF7E-B4B5-490D-9513-102399818A73}"/>
              </a:ext>
            </a:extLst>
          </p:cNvPr>
          <p:cNvSpPr/>
          <p:nvPr/>
        </p:nvSpPr>
        <p:spPr>
          <a:xfrm rot="10800000">
            <a:off x="5558117" y="2671877"/>
            <a:ext cx="952123" cy="5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Βέλος: Δεξιό 23">
            <a:extLst>
              <a:ext uri="{FF2B5EF4-FFF2-40B4-BE49-F238E27FC236}">
                <a16:creationId xmlns:a16="http://schemas.microsoft.com/office/drawing/2014/main" id="{E20C1BEE-69D8-4C10-A37B-E7441E738C30}"/>
              </a:ext>
            </a:extLst>
          </p:cNvPr>
          <p:cNvSpPr/>
          <p:nvPr/>
        </p:nvSpPr>
        <p:spPr>
          <a:xfrm>
            <a:off x="10732719" y="2644667"/>
            <a:ext cx="952123" cy="57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Βέλος: Καμπύλο προς τα δεξιά 24">
            <a:extLst>
              <a:ext uri="{FF2B5EF4-FFF2-40B4-BE49-F238E27FC236}">
                <a16:creationId xmlns:a16="http://schemas.microsoft.com/office/drawing/2014/main" id="{5C73E8BD-84B9-41D1-B1AB-C3B9EDBB085D}"/>
              </a:ext>
            </a:extLst>
          </p:cNvPr>
          <p:cNvSpPr/>
          <p:nvPr/>
        </p:nvSpPr>
        <p:spPr>
          <a:xfrm>
            <a:off x="5316071" y="2381897"/>
            <a:ext cx="779929" cy="1200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26" name="Βέλος: Καμπύλο προς τα δεξιά 25">
            <a:extLst>
              <a:ext uri="{FF2B5EF4-FFF2-40B4-BE49-F238E27FC236}">
                <a16:creationId xmlns:a16="http://schemas.microsoft.com/office/drawing/2014/main" id="{D8736ACF-1419-49E6-A498-D69A8CD5394F}"/>
              </a:ext>
            </a:extLst>
          </p:cNvPr>
          <p:cNvSpPr/>
          <p:nvPr/>
        </p:nvSpPr>
        <p:spPr>
          <a:xfrm flipH="1">
            <a:off x="11173019" y="2354199"/>
            <a:ext cx="710076" cy="1200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A783B-1F2C-4719-8A66-00EF15360C20}"/>
              </a:ext>
            </a:extLst>
          </p:cNvPr>
          <p:cNvSpPr txBox="1"/>
          <p:nvPr/>
        </p:nvSpPr>
        <p:spPr>
          <a:xfrm>
            <a:off x="586854" y="575586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Πρόβλημα</a:t>
            </a:r>
            <a:r>
              <a:rPr lang="el-GR" dirty="0"/>
              <a:t>	</a:t>
            </a:r>
            <a:r>
              <a:rPr lang="el-GR" dirty="0" err="1"/>
              <a:t>Θεωρ</a:t>
            </a:r>
            <a:r>
              <a:rPr lang="el-GR" dirty="0"/>
              <a:t>. Υπόβαθρο	         Παρουσίαση Προγράμματος	      Αποτελέσματα  και αξιοπιστία	       			</a:t>
            </a:r>
          </a:p>
        </p:txBody>
      </p:sp>
    </p:spTree>
    <p:extLst>
      <p:ext uri="{BB962C8B-B14F-4D97-AF65-F5344CB8AC3E}">
        <p14:creationId xmlns:p14="http://schemas.microsoft.com/office/powerpoint/2010/main" val="2938157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4" grpId="0"/>
      <p:bldP spid="14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E284D-7772-4F51-A878-76AA9EEED300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b="1" dirty="0" err="1"/>
              <a:t>Θεωρ</a:t>
            </a:r>
            <a:r>
              <a:rPr lang="el-GR" b="1" dirty="0"/>
              <a:t>. Υπόβαθρο</a:t>
            </a:r>
            <a:r>
              <a:rPr lang="el-GR" dirty="0"/>
              <a:t>          Παρουσίαση Προγράμματος	         Αποτελέσματα  και αξιοπιστία	       			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64832C5-BC00-4FD7-A078-93B7F8357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12415" r="10012" b="12554"/>
          <a:stretch/>
        </p:blipFill>
        <p:spPr>
          <a:xfrm>
            <a:off x="6347011" y="1488938"/>
            <a:ext cx="4795498" cy="2813035"/>
          </a:xfrm>
          <a:prstGeom prst="rect">
            <a:avLst/>
          </a:prstGeom>
        </p:spPr>
      </p:pic>
      <p:pic>
        <p:nvPicPr>
          <p:cNvPr id="5" name="Picture 41">
            <a:extLst>
              <a:ext uri="{FF2B5EF4-FFF2-40B4-BE49-F238E27FC236}">
                <a16:creationId xmlns:a16="http://schemas.microsoft.com/office/drawing/2014/main" id="{CEC03483-1163-4CAB-9A51-455BC64B4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33" y="1525703"/>
            <a:ext cx="4619853" cy="2739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3B551-5F25-4A0A-A3C6-697942FA6D3D}"/>
              </a:ext>
            </a:extLst>
          </p:cNvPr>
          <p:cNvSpPr txBox="1"/>
          <p:nvPr/>
        </p:nvSpPr>
        <p:spPr>
          <a:xfrm>
            <a:off x="586854" y="1299017"/>
            <a:ext cx="51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Στόχοι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94B6-5EBF-48FD-BD9E-7B88E76A3F72}"/>
              </a:ext>
            </a:extLst>
          </p:cNvPr>
          <p:cNvSpPr txBox="1"/>
          <p:nvPr/>
        </p:nvSpPr>
        <p:spPr>
          <a:xfrm>
            <a:off x="1107719" y="2029282"/>
            <a:ext cx="5195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Προσέγγιση </a:t>
            </a:r>
            <a:r>
              <a:rPr lang="el-GR" dirty="0" err="1"/>
              <a:t>ροϊκής</a:t>
            </a:r>
            <a:r>
              <a:rPr lang="el-GR" dirty="0"/>
              <a:t> συνάρτησης</a:t>
            </a:r>
          </a:p>
          <a:p>
            <a:endParaRPr lang="el-GR" dirty="0"/>
          </a:p>
          <a:p>
            <a:r>
              <a:rPr lang="el-GR" dirty="0"/>
              <a:t>Απαραίτητη πύκνωση σε σημεία ενδιαφέροντος</a:t>
            </a:r>
          </a:p>
          <a:p>
            <a:endParaRPr lang="el-GR" dirty="0"/>
          </a:p>
          <a:p>
            <a:r>
              <a:rPr lang="el-GR" dirty="0"/>
              <a:t>Σχετική Ομοιομορφία</a:t>
            </a:r>
          </a:p>
        </p:txBody>
      </p:sp>
    </p:spTree>
    <p:extLst>
      <p:ext uri="{BB962C8B-B14F-4D97-AF65-F5344CB8AC3E}">
        <p14:creationId xmlns:p14="http://schemas.microsoft.com/office/powerpoint/2010/main" val="386838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E284D-7772-4F51-A878-76AA9EEED300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b="1" dirty="0" err="1"/>
              <a:t>Θεωρ</a:t>
            </a:r>
            <a:r>
              <a:rPr lang="el-GR" b="1" dirty="0"/>
              <a:t>. Υπόβαθρο</a:t>
            </a:r>
            <a:r>
              <a:rPr lang="el-GR" dirty="0"/>
              <a:t>          Παρουσίαση Προγράμματος	         Αποτελέσματα  και αξιοπιστία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6FEB-0821-4F20-84B1-5084B21EBF18}"/>
              </a:ext>
            </a:extLst>
          </p:cNvPr>
          <p:cNvSpPr txBox="1"/>
          <p:nvPr/>
        </p:nvSpPr>
        <p:spPr>
          <a:xfrm>
            <a:off x="549849" y="552748"/>
            <a:ext cx="519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Μέθοδος Πεπερασμένων Στοιχείων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FEF3D-3112-455E-9360-0AC1EB5B5F34}"/>
              </a:ext>
            </a:extLst>
          </p:cNvPr>
          <p:cNvSpPr txBox="1"/>
          <p:nvPr/>
        </p:nvSpPr>
        <p:spPr>
          <a:xfrm>
            <a:off x="625379" y="1444674"/>
            <a:ext cx="51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Strain Triangles (CST)</a:t>
            </a:r>
            <a:endParaRPr lang="el-GR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2700B6E1-4583-454B-B7E6-32207C302175}"/>
              </a:ext>
            </a:extLst>
          </p:cNvPr>
          <p:cNvCxnSpPr>
            <a:cxnSpLocks/>
          </p:cNvCxnSpPr>
          <p:nvPr/>
        </p:nvCxnSpPr>
        <p:spPr>
          <a:xfrm>
            <a:off x="5138631" y="2476284"/>
            <a:ext cx="1336431" cy="209490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B0A73F17-FF45-4188-9381-CFFFE55F3C69}"/>
              </a:ext>
            </a:extLst>
          </p:cNvPr>
          <p:cNvCxnSpPr>
            <a:cxnSpLocks/>
          </p:cNvCxnSpPr>
          <p:nvPr/>
        </p:nvCxnSpPr>
        <p:spPr>
          <a:xfrm flipV="1">
            <a:off x="6475062" y="2038160"/>
            <a:ext cx="1927274" cy="2533025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F6CFEF55-1EAA-4323-9596-E8B278ABB614}"/>
              </a:ext>
            </a:extLst>
          </p:cNvPr>
          <p:cNvCxnSpPr>
            <a:cxnSpLocks/>
          </p:cNvCxnSpPr>
          <p:nvPr/>
        </p:nvCxnSpPr>
        <p:spPr>
          <a:xfrm flipV="1">
            <a:off x="5138631" y="2038160"/>
            <a:ext cx="3263705" cy="438124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424DE3-E0D5-40EA-9B28-8CEDC79E34E4}"/>
              </a:ext>
            </a:extLst>
          </p:cNvPr>
          <p:cNvSpPr txBox="1"/>
          <p:nvPr/>
        </p:nvSpPr>
        <p:spPr>
          <a:xfrm>
            <a:off x="6247456" y="4644956"/>
            <a:ext cx="74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Χ</a:t>
            </a:r>
            <a:r>
              <a:rPr lang="el-GR" sz="2000" baseline="-25000" dirty="0"/>
              <a:t>1</a:t>
            </a:r>
            <a:r>
              <a:rPr lang="el-GR" sz="2000" dirty="0"/>
              <a:t>,Υ</a:t>
            </a:r>
            <a:r>
              <a:rPr lang="el-GR" sz="2000" baseline="-25000" dirty="0"/>
              <a:t>1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151EB-CD50-49B3-B40B-DB949409A2E3}"/>
              </a:ext>
            </a:extLst>
          </p:cNvPr>
          <p:cNvSpPr txBox="1"/>
          <p:nvPr/>
        </p:nvSpPr>
        <p:spPr>
          <a:xfrm>
            <a:off x="8297273" y="2073419"/>
            <a:ext cx="91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Χ</a:t>
            </a:r>
            <a:r>
              <a:rPr lang="en-US" sz="2000" baseline="-25000" dirty="0"/>
              <a:t>2</a:t>
            </a:r>
            <a:r>
              <a:rPr lang="el-GR" sz="2000" dirty="0"/>
              <a:t>,Υ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A608-ECA0-44D5-A268-048A5E109013}"/>
              </a:ext>
            </a:extLst>
          </p:cNvPr>
          <p:cNvSpPr txBox="1"/>
          <p:nvPr/>
        </p:nvSpPr>
        <p:spPr>
          <a:xfrm>
            <a:off x="4326836" y="2457891"/>
            <a:ext cx="90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Χ</a:t>
            </a:r>
            <a:r>
              <a:rPr lang="en-US" sz="2000" baseline="-25000" dirty="0"/>
              <a:t>3</a:t>
            </a:r>
            <a:r>
              <a:rPr lang="el-GR" sz="2000" dirty="0"/>
              <a:t>,Υ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8E6EA-479F-443C-8092-7EB54E7CADF9}"/>
              </a:ext>
            </a:extLst>
          </p:cNvPr>
          <p:cNvSpPr txBox="1"/>
          <p:nvPr/>
        </p:nvSpPr>
        <p:spPr>
          <a:xfrm>
            <a:off x="6441374" y="3393165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41C13-A4D6-4F46-944D-500496AC37C7}"/>
              </a:ext>
            </a:extLst>
          </p:cNvPr>
          <p:cNvSpPr txBox="1"/>
          <p:nvPr/>
        </p:nvSpPr>
        <p:spPr>
          <a:xfrm>
            <a:off x="9132168" y="1975496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8FF95-7680-4AA8-BA33-6A7FF521FCB8}"/>
              </a:ext>
            </a:extLst>
          </p:cNvPr>
          <p:cNvSpPr txBox="1"/>
          <p:nvPr/>
        </p:nvSpPr>
        <p:spPr>
          <a:xfrm>
            <a:off x="8349879" y="787445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A0F15-953D-431E-9DD0-3C44B44F0E3A}"/>
              </a:ext>
            </a:extLst>
          </p:cNvPr>
          <p:cNvSpPr txBox="1"/>
          <p:nvPr/>
        </p:nvSpPr>
        <p:spPr>
          <a:xfrm>
            <a:off x="5857442" y="2399531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1F495-63A9-4FD9-A1F4-D4F3D1ACFB84}"/>
              </a:ext>
            </a:extLst>
          </p:cNvPr>
          <p:cNvSpPr txBox="1"/>
          <p:nvPr/>
        </p:nvSpPr>
        <p:spPr>
          <a:xfrm>
            <a:off x="5100051" y="1260008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7EE3F6-732A-4006-BEAF-A9B20391F980}"/>
              </a:ext>
            </a:extLst>
          </p:cNvPr>
          <p:cNvGrpSpPr/>
          <p:nvPr/>
        </p:nvGrpSpPr>
        <p:grpSpPr>
          <a:xfrm>
            <a:off x="5122042" y="1502533"/>
            <a:ext cx="921434" cy="931473"/>
            <a:chOff x="3742006" y="1424940"/>
            <a:chExt cx="921434" cy="93147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FA68AF-615A-42F3-B406-105172425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006" y="1424940"/>
              <a:ext cx="0" cy="92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3042E5-983E-4D22-B455-FB00C4146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82" y="2341692"/>
              <a:ext cx="916858" cy="1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B77001-0499-45B3-AD28-5EE697D05228}"/>
              </a:ext>
            </a:extLst>
          </p:cNvPr>
          <p:cNvGrpSpPr/>
          <p:nvPr/>
        </p:nvGrpSpPr>
        <p:grpSpPr>
          <a:xfrm>
            <a:off x="8385747" y="1083275"/>
            <a:ext cx="921434" cy="931473"/>
            <a:chOff x="3742006" y="1424940"/>
            <a:chExt cx="921434" cy="9314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23380A-6842-4A1B-A6AD-CE4FC34FD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006" y="1424940"/>
              <a:ext cx="0" cy="92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D75FBC-B6BF-4FC5-94CA-73F6BC583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82" y="2341692"/>
              <a:ext cx="916858" cy="1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B60F4C-436E-485F-B080-8F590C1B01F6}"/>
              </a:ext>
            </a:extLst>
          </p:cNvPr>
          <p:cNvGrpSpPr/>
          <p:nvPr/>
        </p:nvGrpSpPr>
        <p:grpSpPr>
          <a:xfrm>
            <a:off x="6458789" y="3594867"/>
            <a:ext cx="921434" cy="940444"/>
            <a:chOff x="3742006" y="1424940"/>
            <a:chExt cx="921434" cy="93147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747DF8-4F31-4AAA-9AC1-C80C679B5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006" y="1424940"/>
              <a:ext cx="0" cy="92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457136-E6DC-4BF7-88E3-8CB68A99B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82" y="2341692"/>
              <a:ext cx="916858" cy="1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48E24C-FFE4-497B-8C75-B6705B30DA68}"/>
              </a:ext>
            </a:extLst>
          </p:cNvPr>
          <p:cNvSpPr txBox="1"/>
          <p:nvPr/>
        </p:nvSpPr>
        <p:spPr>
          <a:xfrm>
            <a:off x="7220337" y="4475679"/>
            <a:ext cx="48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12">
            <a:extLst>
              <a:ext uri="{FF2B5EF4-FFF2-40B4-BE49-F238E27FC236}">
                <a16:creationId xmlns:a16="http://schemas.microsoft.com/office/drawing/2014/main" id="{8B8BABF5-3FA6-4E33-8959-EA0318A99B9D}"/>
              </a:ext>
            </a:extLst>
          </p:cNvPr>
          <p:cNvCxnSpPr>
            <a:cxnSpLocks/>
          </p:cNvCxnSpPr>
          <p:nvPr/>
        </p:nvCxnSpPr>
        <p:spPr>
          <a:xfrm flipV="1">
            <a:off x="473960" y="4228477"/>
            <a:ext cx="0" cy="134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B6E23FC7-71FF-4AD1-99E2-B381D6DF071A}"/>
              </a:ext>
            </a:extLst>
          </p:cNvPr>
          <p:cNvCxnSpPr>
            <a:cxnSpLocks/>
          </p:cNvCxnSpPr>
          <p:nvPr/>
        </p:nvCxnSpPr>
        <p:spPr>
          <a:xfrm>
            <a:off x="473960" y="5574391"/>
            <a:ext cx="1671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D2D56E-86D6-4B79-A71C-4B23BF92911F}"/>
              </a:ext>
            </a:extLst>
          </p:cNvPr>
          <p:cNvSpPr txBox="1"/>
          <p:nvPr/>
        </p:nvSpPr>
        <p:spPr>
          <a:xfrm>
            <a:off x="2615456" y="4086410"/>
            <a:ext cx="31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 Βαθμοί ελευθερίας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422514-6D55-4296-997E-B41CD16B0643}"/>
              </a:ext>
            </a:extLst>
          </p:cNvPr>
          <p:cNvSpPr txBox="1"/>
          <p:nvPr/>
        </p:nvSpPr>
        <p:spPr>
          <a:xfrm>
            <a:off x="1863965" y="2673572"/>
            <a:ext cx="3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3 </a:t>
            </a:r>
            <a:r>
              <a:rPr lang="en-US" dirty="0"/>
              <a:t>Nodes</a:t>
            </a:r>
            <a:r>
              <a:rPr lang="el-GR" dirty="0"/>
              <a:t> (κόμβοι)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0072E0-C164-4F75-A43C-1F35AE0B96FD}"/>
              </a:ext>
            </a:extLst>
          </p:cNvPr>
          <p:cNvSpPr txBox="1"/>
          <p:nvPr/>
        </p:nvSpPr>
        <p:spPr>
          <a:xfrm>
            <a:off x="9214131" y="3934509"/>
            <a:ext cx="268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/>
              <a:t>Αντιωρολογιακή</a:t>
            </a:r>
            <a:r>
              <a:rPr lang="el-GR" dirty="0"/>
              <a:t> αρίθμηση</a:t>
            </a:r>
          </a:p>
        </p:txBody>
      </p:sp>
      <p:sp>
        <p:nvSpPr>
          <p:cNvPr id="46" name="Βέλος: Καμπύλο προς τα δεξιά 45">
            <a:extLst>
              <a:ext uri="{FF2B5EF4-FFF2-40B4-BE49-F238E27FC236}">
                <a16:creationId xmlns:a16="http://schemas.microsoft.com/office/drawing/2014/main" id="{C08970C2-4CA5-47E0-80FC-839A9FC27091}"/>
              </a:ext>
            </a:extLst>
          </p:cNvPr>
          <p:cNvSpPr/>
          <p:nvPr/>
        </p:nvSpPr>
        <p:spPr>
          <a:xfrm rot="10800000">
            <a:off x="10680914" y="3702400"/>
            <a:ext cx="603953" cy="8916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5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0" grpId="0"/>
      <p:bldP spid="43" grpId="0"/>
      <p:bldP spid="44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58947-136B-47A6-9FAD-4D5DEA796394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</a:t>
            </a:r>
            <a:r>
              <a:rPr lang="el-GR" b="1" dirty="0"/>
              <a:t>Παρουσίαση Προγράμματος</a:t>
            </a:r>
            <a:r>
              <a:rPr lang="el-GR" dirty="0"/>
              <a:t>         Αποτελέσματα  και αξιοπιστία	       	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69779-BBB2-4F5A-8850-908CF7C75735}"/>
              </a:ext>
            </a:extLst>
          </p:cNvPr>
          <p:cNvSpPr txBox="1"/>
          <p:nvPr/>
        </p:nvSpPr>
        <p:spPr>
          <a:xfrm>
            <a:off x="8924544" y="465962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 Processor</a:t>
            </a:r>
            <a:endParaRPr lang="el-GR" b="1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3C797FC-65DC-459F-8EF8-C341AE1B6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12415" r="10012" b="12554"/>
          <a:stretch/>
        </p:blipFill>
        <p:spPr>
          <a:xfrm>
            <a:off x="6319033" y="1939926"/>
            <a:ext cx="4248537" cy="2492188"/>
          </a:xfrm>
          <a:prstGeom prst="rect">
            <a:avLst/>
          </a:prstGeom>
        </p:spPr>
      </p:pic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AD86F055-7439-4AAC-A2BB-2BFD87D6656C}"/>
              </a:ext>
            </a:extLst>
          </p:cNvPr>
          <p:cNvCxnSpPr/>
          <p:nvPr/>
        </p:nvCxnSpPr>
        <p:spPr>
          <a:xfrm>
            <a:off x="8443302" y="600672"/>
            <a:ext cx="0" cy="4776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7955887F-3427-4AC0-A752-6FE77731883F}"/>
              </a:ext>
            </a:extLst>
          </p:cNvPr>
          <p:cNvCxnSpPr/>
          <p:nvPr/>
        </p:nvCxnSpPr>
        <p:spPr>
          <a:xfrm>
            <a:off x="5632704" y="3186020"/>
            <a:ext cx="57729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9EF5B7C-3040-4773-9995-A3E935F584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1"/>
          <a:stretch/>
        </p:blipFill>
        <p:spPr>
          <a:xfrm>
            <a:off x="8473735" y="1907656"/>
            <a:ext cx="2093835" cy="1207354"/>
          </a:xfrm>
          <a:prstGeom prst="rect">
            <a:avLst/>
          </a:prstGeom>
        </p:spPr>
      </p:pic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1BDB24AA-E1D1-439B-A927-DD65178582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7"/>
          <a:stretch/>
        </p:blipFill>
        <p:spPr>
          <a:xfrm>
            <a:off x="6319032" y="1924326"/>
            <a:ext cx="4248537" cy="2504277"/>
          </a:xfrm>
          <a:prstGeom prst="rect">
            <a:avLst/>
          </a:prstGeom>
        </p:spPr>
      </p:pic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A0A3D78B-ED75-449A-936B-6BBD8EC796CE}"/>
              </a:ext>
            </a:extLst>
          </p:cNvPr>
          <p:cNvCxnSpPr>
            <a:cxnSpLocks/>
          </p:cNvCxnSpPr>
          <p:nvPr/>
        </p:nvCxnSpPr>
        <p:spPr>
          <a:xfrm flipV="1">
            <a:off x="7693152" y="2010935"/>
            <a:ext cx="1231392" cy="24921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Ευθεία γραμμή σύνδεσης 17">
            <a:extLst>
              <a:ext uri="{FF2B5EF4-FFF2-40B4-BE49-F238E27FC236}">
                <a16:creationId xmlns:a16="http://schemas.microsoft.com/office/drawing/2014/main" id="{1A09845C-8EC4-48AD-AC19-EE54584EC224}"/>
              </a:ext>
            </a:extLst>
          </p:cNvPr>
          <p:cNvCxnSpPr>
            <a:cxnSpLocks/>
          </p:cNvCxnSpPr>
          <p:nvPr/>
        </p:nvCxnSpPr>
        <p:spPr>
          <a:xfrm flipV="1">
            <a:off x="7054884" y="1950727"/>
            <a:ext cx="748168" cy="14070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1DEF63EB-7F3E-4087-91E8-57011B72A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43" y="1521313"/>
            <a:ext cx="4495800" cy="3672840"/>
          </a:xfrm>
          <a:prstGeom prst="rect">
            <a:avLst/>
          </a:prstGeom>
        </p:spPr>
      </p:pic>
      <p:pic>
        <p:nvPicPr>
          <p:cNvPr id="33" name="Εικόνα 32">
            <a:extLst>
              <a:ext uri="{FF2B5EF4-FFF2-40B4-BE49-F238E27FC236}">
                <a16:creationId xmlns:a16="http://schemas.microsoft.com/office/drawing/2014/main" id="{0F07FADF-B072-4B74-8FEB-2C3EDBC6D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93" y="1551081"/>
            <a:ext cx="4533900" cy="3672840"/>
          </a:xfrm>
          <a:prstGeom prst="rect">
            <a:avLst/>
          </a:prstGeom>
        </p:spPr>
      </p:pic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94B173DB-112C-4D14-8BBB-0FD1EF90B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9" y="1551969"/>
            <a:ext cx="4511040" cy="3718560"/>
          </a:xfrm>
          <a:prstGeom prst="rect">
            <a:avLst/>
          </a:prstGeom>
        </p:spPr>
      </p:pic>
      <p:pic>
        <p:nvPicPr>
          <p:cNvPr id="35" name="Εικόνα 34">
            <a:extLst>
              <a:ext uri="{FF2B5EF4-FFF2-40B4-BE49-F238E27FC236}">
                <a16:creationId xmlns:a16="http://schemas.microsoft.com/office/drawing/2014/main" id="{E9536FC0-103D-43F6-9A49-3A56157E9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95" y="1558701"/>
            <a:ext cx="4549140" cy="3665220"/>
          </a:xfrm>
          <a:prstGeom prst="rect">
            <a:avLst/>
          </a:prstGeom>
        </p:spPr>
      </p:pic>
      <p:pic>
        <p:nvPicPr>
          <p:cNvPr id="43" name="Εικόνα 42">
            <a:extLst>
              <a:ext uri="{FF2B5EF4-FFF2-40B4-BE49-F238E27FC236}">
                <a16:creationId xmlns:a16="http://schemas.microsoft.com/office/drawing/2014/main" id="{A4007E9C-FE5F-4C62-9D64-A541FB1B94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59" y="1528559"/>
            <a:ext cx="4503420" cy="3680460"/>
          </a:xfrm>
          <a:prstGeom prst="rect">
            <a:avLst/>
          </a:prstGeom>
        </p:spPr>
      </p:pic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55A28488-A422-47CA-A5CC-ADE58ABE0C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9" y="1527476"/>
            <a:ext cx="4526280" cy="361188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7B5DB5-DE23-48E1-8BF3-1E595F72DF20}"/>
              </a:ext>
            </a:extLst>
          </p:cNvPr>
          <p:cNvSpPr txBox="1"/>
          <p:nvPr/>
        </p:nvSpPr>
        <p:spPr>
          <a:xfrm>
            <a:off x="856029" y="828322"/>
            <a:ext cx="342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Γεννήτρια πλέγματος</a:t>
            </a:r>
          </a:p>
        </p:txBody>
      </p:sp>
      <p:sp>
        <p:nvSpPr>
          <p:cNvPr id="47" name="Ορθογώνιο τρίγωνο 46">
            <a:extLst>
              <a:ext uri="{FF2B5EF4-FFF2-40B4-BE49-F238E27FC236}">
                <a16:creationId xmlns:a16="http://schemas.microsoft.com/office/drawing/2014/main" id="{A2CF49D3-481D-461E-A26B-E1A646F3C192}"/>
              </a:ext>
            </a:extLst>
          </p:cNvPr>
          <p:cNvSpPr/>
          <p:nvPr/>
        </p:nvSpPr>
        <p:spPr>
          <a:xfrm>
            <a:off x="734109" y="2192920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Ορθογώνιο τρίγωνο 47">
            <a:extLst>
              <a:ext uri="{FF2B5EF4-FFF2-40B4-BE49-F238E27FC236}">
                <a16:creationId xmlns:a16="http://schemas.microsoft.com/office/drawing/2014/main" id="{0E63C571-03F8-4E8D-A7B5-6BF18DFB1841}"/>
              </a:ext>
            </a:extLst>
          </p:cNvPr>
          <p:cNvSpPr/>
          <p:nvPr/>
        </p:nvSpPr>
        <p:spPr>
          <a:xfrm>
            <a:off x="734109" y="1675958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Ορθογώνιο τρίγωνο 48">
            <a:extLst>
              <a:ext uri="{FF2B5EF4-FFF2-40B4-BE49-F238E27FC236}">
                <a16:creationId xmlns:a16="http://schemas.microsoft.com/office/drawing/2014/main" id="{59A4BA0B-F03B-466F-8ABC-225923D746EE}"/>
              </a:ext>
            </a:extLst>
          </p:cNvPr>
          <p:cNvSpPr/>
          <p:nvPr/>
        </p:nvSpPr>
        <p:spPr>
          <a:xfrm>
            <a:off x="734109" y="2845593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12C278-7121-4879-A33F-E0227CE65813}"/>
              </a:ext>
            </a:extLst>
          </p:cNvPr>
          <p:cNvSpPr txBox="1"/>
          <p:nvPr/>
        </p:nvSpPr>
        <p:spPr>
          <a:xfrm>
            <a:off x="1331517" y="1691421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Αρχικοποίηση Γεωμετρίας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504FBD-B95B-4B8C-839D-9B2362631C78}"/>
              </a:ext>
            </a:extLst>
          </p:cNvPr>
          <p:cNvSpPr txBox="1"/>
          <p:nvPr/>
        </p:nvSpPr>
        <p:spPr>
          <a:xfrm>
            <a:off x="1331517" y="2061209"/>
            <a:ext cx="36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Επιλογή αριθμού και διανομής αυτών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7A06F-B114-4BB3-ADCC-9DEB746088F6}"/>
              </a:ext>
            </a:extLst>
          </p:cNvPr>
          <p:cNvSpPr txBox="1"/>
          <p:nvPr/>
        </p:nvSpPr>
        <p:spPr>
          <a:xfrm>
            <a:off x="1331517" y="271140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Δημιουργία Μητρώων Κόμβων και στοιχείων </a:t>
            </a:r>
          </a:p>
        </p:txBody>
      </p:sp>
    </p:spTree>
    <p:extLst>
      <p:ext uri="{BB962C8B-B14F-4D97-AF65-F5344CB8AC3E}">
        <p14:creationId xmlns:p14="http://schemas.microsoft.com/office/powerpoint/2010/main" val="3453369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8581 0.0879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58947-136B-47A6-9FAD-4D5DEA796394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</a:t>
            </a:r>
            <a:r>
              <a:rPr lang="el-GR" b="1" dirty="0"/>
              <a:t>Παρουσίαση Προγράμματος</a:t>
            </a:r>
            <a:r>
              <a:rPr lang="el-GR" dirty="0"/>
              <a:t>         Αποτελέσματα  και αξιοπιστία	       	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69779-BBB2-4F5A-8850-908CF7C75735}"/>
              </a:ext>
            </a:extLst>
          </p:cNvPr>
          <p:cNvSpPr txBox="1"/>
          <p:nvPr/>
        </p:nvSpPr>
        <p:spPr>
          <a:xfrm>
            <a:off x="8924544" y="465962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 Processor</a:t>
            </a:r>
            <a:endParaRPr lang="el-G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5A4DC-49B3-4FFC-9FF3-73A37026F8EE}"/>
              </a:ext>
            </a:extLst>
          </p:cNvPr>
          <p:cNvSpPr txBox="1"/>
          <p:nvPr/>
        </p:nvSpPr>
        <p:spPr>
          <a:xfrm>
            <a:off x="844951" y="819662"/>
            <a:ext cx="340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Γεννήτρια πλέγματος</a:t>
            </a:r>
          </a:p>
        </p:txBody>
      </p:sp>
      <p:sp>
        <p:nvSpPr>
          <p:cNvPr id="5" name="Ορθογώνιο τρίγωνο 4">
            <a:extLst>
              <a:ext uri="{FF2B5EF4-FFF2-40B4-BE49-F238E27FC236}">
                <a16:creationId xmlns:a16="http://schemas.microsoft.com/office/drawing/2014/main" id="{7CFB3934-2D5F-45E3-860E-DF69234CDA57}"/>
              </a:ext>
            </a:extLst>
          </p:cNvPr>
          <p:cNvSpPr/>
          <p:nvPr/>
        </p:nvSpPr>
        <p:spPr>
          <a:xfrm>
            <a:off x="752200" y="2082194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τρίγωνο 7">
            <a:extLst>
              <a:ext uri="{FF2B5EF4-FFF2-40B4-BE49-F238E27FC236}">
                <a16:creationId xmlns:a16="http://schemas.microsoft.com/office/drawing/2014/main" id="{DCA5706C-33E8-41AF-AC8E-811DB05E855F}"/>
              </a:ext>
            </a:extLst>
          </p:cNvPr>
          <p:cNvSpPr/>
          <p:nvPr/>
        </p:nvSpPr>
        <p:spPr>
          <a:xfrm>
            <a:off x="752200" y="1565232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τρίγωνο 8">
            <a:extLst>
              <a:ext uri="{FF2B5EF4-FFF2-40B4-BE49-F238E27FC236}">
                <a16:creationId xmlns:a16="http://schemas.microsoft.com/office/drawing/2014/main" id="{0C498472-C830-43BC-9F48-067C547098E9}"/>
              </a:ext>
            </a:extLst>
          </p:cNvPr>
          <p:cNvSpPr/>
          <p:nvPr/>
        </p:nvSpPr>
        <p:spPr>
          <a:xfrm>
            <a:off x="752200" y="2638373"/>
            <a:ext cx="463296" cy="2354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B4EF5-05D6-4A78-AC6C-895F16834F7D}"/>
              </a:ext>
            </a:extLst>
          </p:cNvPr>
          <p:cNvSpPr txBox="1"/>
          <p:nvPr/>
        </p:nvSpPr>
        <p:spPr>
          <a:xfrm>
            <a:off x="1458410" y="1466317"/>
            <a:ext cx="302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Επιλογή Φόρτισης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4FFB0-38C0-4642-8DB0-0D1CDD6AB900}"/>
              </a:ext>
            </a:extLst>
          </p:cNvPr>
          <p:cNvSpPr txBox="1"/>
          <p:nvPr/>
        </p:nvSpPr>
        <p:spPr>
          <a:xfrm>
            <a:off x="1458410" y="208219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Επιλογή Οριακών Συνθηκών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97B18-1677-40DB-8AE8-D60E025E6A83}"/>
              </a:ext>
            </a:extLst>
          </p:cNvPr>
          <p:cNvSpPr txBox="1"/>
          <p:nvPr/>
        </p:nvSpPr>
        <p:spPr>
          <a:xfrm>
            <a:off x="1574157" y="2638373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Διανομή Φορτίου  </a:t>
            </a:r>
          </a:p>
        </p:txBody>
      </p:sp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9C42761A-349A-42C9-95C5-E0D2867C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41" y="1329492"/>
            <a:ext cx="4472940" cy="3657600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D1E857C4-2D7C-4F62-93E9-67FAA9DEE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41" y="1329492"/>
            <a:ext cx="448818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8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58947-136B-47A6-9FAD-4D5DEA796394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</a:t>
            </a:r>
            <a:r>
              <a:rPr lang="el-GR" b="1" dirty="0"/>
              <a:t>Παρουσίαση Προγράμματος</a:t>
            </a:r>
            <a:r>
              <a:rPr lang="el-GR" dirty="0"/>
              <a:t>         Αποτελέσματα  και αξιοπιστία	       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292AA-FEB6-4218-A8CA-52AE449E8E42}"/>
              </a:ext>
            </a:extLst>
          </p:cNvPr>
          <p:cNvSpPr txBox="1"/>
          <p:nvPr/>
        </p:nvSpPr>
        <p:spPr>
          <a:xfrm>
            <a:off x="8924544" y="465962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S</a:t>
            </a:r>
            <a:r>
              <a:rPr lang="en-US" b="1" dirty="0"/>
              <a:t>o</a:t>
            </a:r>
            <a:r>
              <a:rPr lang="el-GR" b="1" dirty="0" err="1"/>
              <a:t>lver</a:t>
            </a:r>
            <a:endParaRPr lang="el-G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CA5A-C6C2-4168-A93C-18ECA5F28C21}"/>
              </a:ext>
            </a:extLst>
          </p:cNvPr>
          <p:cNvSpPr txBox="1"/>
          <p:nvPr/>
        </p:nvSpPr>
        <p:spPr>
          <a:xfrm>
            <a:off x="999744" y="1643154"/>
            <a:ext cx="6291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Υπολογισμός Τοπικών μητρώων στιβαρότητας</a:t>
            </a:r>
          </a:p>
          <a:p>
            <a:endParaRPr lang="el-GR" dirty="0"/>
          </a:p>
          <a:p>
            <a:r>
              <a:rPr lang="el-GR" dirty="0"/>
              <a:t>Υπολογισμός Γενικού μητρώου στιβαρότητας κατασκευής</a:t>
            </a:r>
          </a:p>
          <a:p>
            <a:endParaRPr lang="el-GR" dirty="0"/>
          </a:p>
          <a:p>
            <a:r>
              <a:rPr lang="el-GR" dirty="0"/>
              <a:t>Εφαρμογή Οριακών συνθηκών (Μέθοδος </a:t>
            </a:r>
            <a:r>
              <a:rPr lang="en-US" dirty="0"/>
              <a:t>Penalty</a:t>
            </a:r>
            <a:r>
              <a:rPr lang="el-GR" dirty="0"/>
              <a:t>)</a:t>
            </a:r>
          </a:p>
          <a:p>
            <a:endParaRPr lang="el-GR" dirty="0"/>
          </a:p>
          <a:p>
            <a:r>
              <a:rPr lang="el-GR" dirty="0"/>
              <a:t>Υπολογισμός μετατοπίσεων 	</a:t>
            </a:r>
          </a:p>
          <a:p>
            <a:r>
              <a:rPr lang="el-GR" dirty="0"/>
              <a:t>Υπολογισμός τάσεων(κύριες, </a:t>
            </a:r>
            <a:r>
              <a:rPr lang="en-US" dirty="0" err="1"/>
              <a:t>vM</a:t>
            </a:r>
            <a:r>
              <a:rPr lang="en-US" dirty="0"/>
              <a:t>, </a:t>
            </a:r>
            <a:r>
              <a:rPr lang="el-GR" dirty="0"/>
              <a:t>κλπ.)  και παραμορφώσεων,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C28F3-706E-4166-854A-D9F4DEC08773}"/>
              </a:ext>
            </a:extLst>
          </p:cNvPr>
          <p:cNvSpPr txBox="1"/>
          <p:nvPr/>
        </p:nvSpPr>
        <p:spPr>
          <a:xfrm>
            <a:off x="7711611" y="111865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dark magic here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797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6BFB353-373A-499E-B3F4-07A267BA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1697">
            <a:off x="10496650" y="-590207"/>
            <a:ext cx="3390698" cy="262008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6B4AA31-2778-408B-A8B6-3B7B27F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7526">
            <a:off x="-1566414" y="5091805"/>
            <a:ext cx="3523933" cy="272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58947-136B-47A6-9FAD-4D5DEA796394}"/>
              </a:ext>
            </a:extLst>
          </p:cNvPr>
          <p:cNvSpPr txBox="1"/>
          <p:nvPr/>
        </p:nvSpPr>
        <p:spPr>
          <a:xfrm>
            <a:off x="586854" y="5745707"/>
            <a:ext cx="113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Πρόβλημα	</a:t>
            </a:r>
            <a:r>
              <a:rPr lang="el-GR" dirty="0" err="1"/>
              <a:t>Θεωρ</a:t>
            </a:r>
            <a:r>
              <a:rPr lang="el-GR" dirty="0"/>
              <a:t>. Υπόβαθρο	      </a:t>
            </a:r>
            <a:r>
              <a:rPr lang="el-GR" b="1" dirty="0"/>
              <a:t>Παρουσίαση Προγράμματος</a:t>
            </a:r>
            <a:r>
              <a:rPr lang="el-GR" dirty="0"/>
              <a:t>         Αποτελέσματα  και αξιοπιστία	       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66036-B9DD-445A-9DBD-5719E9110CCF}"/>
              </a:ext>
            </a:extLst>
          </p:cNvPr>
          <p:cNvSpPr txBox="1"/>
          <p:nvPr/>
        </p:nvSpPr>
        <p:spPr>
          <a:xfrm>
            <a:off x="8924544" y="465962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 Processor</a:t>
            </a:r>
            <a:endParaRPr lang="el-G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DB1C1-923F-45C8-B52D-F8866146026C}"/>
              </a:ext>
            </a:extLst>
          </p:cNvPr>
          <p:cNvSpPr txBox="1"/>
          <p:nvPr/>
        </p:nvSpPr>
        <p:spPr>
          <a:xfrm>
            <a:off x="3695700" y="2473517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dirty="0"/>
              <a:t>ΟΠΤΙΚΟΠΟΙΗΣΗ</a:t>
            </a:r>
            <a:endParaRPr lang="el-G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C438F-60E0-4F5D-92BB-AB5A014C8524}"/>
              </a:ext>
            </a:extLst>
          </p:cNvPr>
          <p:cNvSpPr txBox="1"/>
          <p:nvPr/>
        </p:nvSpPr>
        <p:spPr>
          <a:xfrm>
            <a:off x="4392191" y="3124238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(και μερικούς συντελεστές)</a:t>
            </a:r>
          </a:p>
        </p:txBody>
      </p:sp>
    </p:spTree>
    <p:extLst>
      <p:ext uri="{BB962C8B-B14F-4D97-AF65-F5344CB8AC3E}">
        <p14:creationId xmlns:p14="http://schemas.microsoft.com/office/powerpoint/2010/main" val="1726589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259</Words>
  <Application>Microsoft Office PowerPoint</Application>
  <PresentationFormat>Ευρεία οθόνη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Verdana</vt:lpstr>
      <vt:lpstr>Wingdings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dimitris terzis</dc:creator>
  <cp:lastModifiedBy>dimitris terzis</cp:lastModifiedBy>
  <cp:revision>73</cp:revision>
  <dcterms:created xsi:type="dcterms:W3CDTF">2019-11-28T21:09:47Z</dcterms:created>
  <dcterms:modified xsi:type="dcterms:W3CDTF">2020-01-14T10:01:50Z</dcterms:modified>
</cp:coreProperties>
</file>