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56" r:id="rId2"/>
    <p:sldId id="274"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5"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594" y="-90"/>
      </p:cViewPr>
      <p:guideLst>
        <p:guide orient="horz" pos="1620"/>
        <p:guide pos="2880"/>
      </p:guideLst>
    </p:cSldViewPr>
  </p:slideViewPr>
  <p:notesTextViewPr>
    <p:cViewPr>
      <p:scale>
        <a:sx n="1" d="1"/>
        <a:sy n="1" d="1"/>
      </p:scale>
      <p:origin x="0" y="0"/>
    </p:cViewPr>
  </p:notesTextViewPr>
  <p:notesViewPr>
    <p:cSldViewPr>
      <p:cViewPr varScale="1">
        <p:scale>
          <a:sx n="71" d="100"/>
          <a:sy n="71" d="100"/>
        </p:scale>
        <p:origin x="-325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71439E-9FDD-48D0-91E7-7A261A3DC7C9}" type="datetimeFigureOut">
              <a:rPr lang="en-US" smtClean="0"/>
              <a:t>6/5/2014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A2DBA-A7BE-4735-BC84-B2F90D71C26A}" type="slidenum">
              <a:rPr lang="en-US" smtClean="0"/>
              <a:t>‹#›</a:t>
            </a:fld>
            <a:endParaRPr lang="en-US"/>
          </a:p>
        </p:txBody>
      </p:sp>
    </p:spTree>
    <p:extLst>
      <p:ext uri="{BB962C8B-B14F-4D97-AF65-F5344CB8AC3E}">
        <p14:creationId xmlns:p14="http://schemas.microsoft.com/office/powerpoint/2010/main" val="331073663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172411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21765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26693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345461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135663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696709-FF91-4E36-8BF6-705B14E293F1}" type="datetimeFigureOut">
              <a:rPr lang="en-US" smtClean="0"/>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253037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696709-FF91-4E36-8BF6-705B14E293F1}" type="datetimeFigureOut">
              <a:rPr lang="en-US" smtClean="0"/>
              <a:t>6/5/2014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362130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696709-FF91-4E36-8BF6-705B14E293F1}" type="datetimeFigureOut">
              <a:rPr lang="en-US" smtClean="0"/>
              <a:t>6/5/2014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108329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96709-FF91-4E36-8BF6-705B14E293F1}" type="datetimeFigureOut">
              <a:rPr lang="en-US" smtClean="0"/>
              <a:t>6/5/2014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128878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96709-FF91-4E36-8BF6-705B14E293F1}" type="datetimeFigureOut">
              <a:rPr lang="en-US" smtClean="0"/>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358301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96709-FF91-4E36-8BF6-705B14E293F1}" type="datetimeFigureOut">
              <a:rPr lang="en-US" smtClean="0"/>
              <a:t>6/5/2014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D3BD3-1E57-40CC-BF57-8E5B372AA3BC}" type="slidenum">
              <a:rPr lang="en-US" smtClean="0"/>
              <a:t>‹#›</a:t>
            </a:fld>
            <a:endParaRPr lang="en-US"/>
          </a:p>
        </p:txBody>
      </p:sp>
    </p:spTree>
    <p:extLst>
      <p:ext uri="{BB962C8B-B14F-4D97-AF65-F5344CB8AC3E}">
        <p14:creationId xmlns:p14="http://schemas.microsoft.com/office/powerpoint/2010/main" val="262362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hyperlink" Target="http://www.linkedin.com/company/epmvirtual"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twitter.com/epmvirtua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 r="53130"/>
          <a:stretch/>
        </p:blipFill>
        <p:spPr bwMode="auto">
          <a:xfrm>
            <a:off x="0" y="3"/>
            <a:ext cx="9144000" cy="609600"/>
          </a:xfrm>
          <a:prstGeom prst="rect">
            <a:avLst/>
          </a:prstGeom>
          <a:noFill/>
          <a:ln>
            <a:noFill/>
          </a:ln>
          <a:effectLst>
            <a:outerShdw blurRad="50800" dist="38100" dir="54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696709-FF91-4E36-8BF6-705B14E293F1}" type="datetimeFigureOut">
              <a:rPr lang="en-US" smtClean="0"/>
              <a:t>6/5/2014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0D3BD3-1E57-40CC-BF57-8E5B372AA3BC}" type="slidenum">
              <a:rPr lang="en-US" smtClean="0"/>
              <a:t>‹#›</a:t>
            </a:fld>
            <a:endParaRPr lang="en-US"/>
          </a:p>
        </p:txBody>
      </p:sp>
      <p:pic>
        <p:nvPicPr>
          <p:cNvPr id="8" name="Picture 2" descr="http://www.epmvirtual.com/images/epmtwitter.png">
            <a:hlinkClick r:id="rId14"/>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534400" y="200025"/>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pmvirtual.com/images/epmLinkedin.png">
            <a:hlinkClick r:id="rId16"/>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829675" y="200024"/>
            <a:ext cx="238125"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3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ww.epmvirtua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6750"/>
            <a:ext cx="9144000" cy="4476750"/>
          </a:xfrm>
        </p:spPr>
        <p:txBody>
          <a:bodyPr>
            <a:noAutofit/>
          </a:bodyPr>
          <a:lstStyle/>
          <a:p>
            <a:r>
              <a:rPr lang="tr-TR" sz="3200" b="1" dirty="0" smtClean="0"/>
              <a:t>Creating </a:t>
            </a:r>
            <a:br>
              <a:rPr lang="tr-TR" sz="3200" b="1" dirty="0" smtClean="0"/>
            </a:br>
            <a:r>
              <a:rPr lang="en-US" sz="3200" b="1" dirty="0" smtClean="0"/>
              <a:t>Hyperion Planning</a:t>
            </a:r>
            <a:r>
              <a:rPr lang="tr-TR" sz="3200" b="1" dirty="0" smtClean="0"/>
              <a:t> Applications </a:t>
            </a:r>
            <a:br>
              <a:rPr lang="tr-TR" sz="3200" b="1" dirty="0" smtClean="0"/>
            </a:br>
            <a:r>
              <a:rPr lang="tr-TR" sz="3200" b="1" dirty="0" smtClean="0"/>
              <a:t>with EPMA</a:t>
            </a:r>
            <a:endParaRPr lang="en-US" sz="3200" b="1" dirty="0"/>
          </a:p>
        </p:txBody>
      </p:sp>
    </p:spTree>
    <p:extLst>
      <p:ext uri="{BB962C8B-B14F-4D97-AF65-F5344CB8AC3E}">
        <p14:creationId xmlns:p14="http://schemas.microsoft.com/office/powerpoint/2010/main" val="1480762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4667250" cy="4457699"/>
          </a:xfrm>
        </p:spPr>
        <p:txBody>
          <a:bodyPr>
            <a:normAutofit/>
          </a:bodyPr>
          <a:lstStyle/>
          <a:p>
            <a:pPr>
              <a:buAutoNum type="arabicPeriod"/>
            </a:pPr>
            <a:r>
              <a:rPr lang="en-US" sz="1600" dirty="0" smtClean="0"/>
              <a:t>Open Application library in the workspace</a:t>
            </a:r>
          </a:p>
          <a:p>
            <a:pPr>
              <a:buAutoNum type="arabicPeriod"/>
            </a:pPr>
            <a:r>
              <a:rPr lang="en-US" sz="1600" dirty="0" smtClean="0"/>
              <a:t>Navigate to File-&gt;New-&gt;Application</a:t>
            </a:r>
          </a:p>
          <a:p>
            <a:pPr>
              <a:buAutoNum type="arabicPeriod"/>
            </a:pPr>
            <a:r>
              <a:rPr lang="en-US" sz="1600" dirty="0" smtClean="0"/>
              <a:t>Provide Application information details for creating the application,</a:t>
            </a:r>
          </a:p>
          <a:p>
            <a:pPr marL="0" indent="0">
              <a:buNone/>
            </a:pPr>
            <a:endParaRPr lang="en-US" sz="1600" dirty="0" smtClean="0"/>
          </a:p>
          <a:p>
            <a:pPr marL="0" indent="0">
              <a:buNone/>
            </a:pPr>
            <a:r>
              <a:rPr lang="en-US" sz="1600" b="1" dirty="0" smtClean="0"/>
              <a:t>Name:</a:t>
            </a:r>
            <a:r>
              <a:rPr lang="en-US" sz="1600" dirty="0" smtClean="0"/>
              <a:t> Name of the Planning application.</a:t>
            </a:r>
          </a:p>
          <a:p>
            <a:pPr marL="0" indent="0">
              <a:buNone/>
            </a:pPr>
            <a:r>
              <a:rPr lang="en-US" sz="1600" dirty="0"/>
              <a:t>U</a:t>
            </a:r>
            <a:r>
              <a:rPr lang="en-US" sz="1600" dirty="0" smtClean="0"/>
              <a:t>nderscores and special characters are not</a:t>
            </a:r>
          </a:p>
          <a:p>
            <a:pPr marL="0" indent="0">
              <a:buNone/>
            </a:pPr>
            <a:r>
              <a:rPr lang="en-US" sz="1600" dirty="0" smtClean="0"/>
              <a:t>allowed in the application name.</a:t>
            </a:r>
          </a:p>
          <a:p>
            <a:pPr marL="0" indent="0">
              <a:buNone/>
            </a:pPr>
            <a:r>
              <a:rPr lang="en-US" sz="1600" b="1" dirty="0" smtClean="0"/>
              <a:t>Type: </a:t>
            </a:r>
            <a:r>
              <a:rPr lang="en-US" sz="1600" dirty="0" smtClean="0"/>
              <a:t>Select the Application Type</a:t>
            </a:r>
            <a:r>
              <a:rPr lang="en-US" sz="1600" b="1" dirty="0" smtClean="0"/>
              <a:t> </a:t>
            </a:r>
          </a:p>
          <a:p>
            <a:pPr marL="0" indent="0">
              <a:buNone/>
            </a:pPr>
            <a:r>
              <a:rPr lang="en-US" sz="1600" b="1" dirty="0" smtClean="0"/>
              <a:t>Description : </a:t>
            </a:r>
            <a:r>
              <a:rPr lang="en-US" sz="1600" dirty="0" smtClean="0"/>
              <a:t>Provide suitable description</a:t>
            </a:r>
            <a:endParaRPr lang="en-US" sz="1600" dirty="0"/>
          </a:p>
          <a:p>
            <a:pPr marL="0" indent="0">
              <a:buNone/>
            </a:pPr>
            <a:endParaRPr lang="en-US" sz="1600" dirty="0" smtClean="0"/>
          </a:p>
          <a:p>
            <a:pPr marL="0" indent="0">
              <a:buNone/>
            </a:pPr>
            <a:r>
              <a:rPr lang="en-US" sz="1600" dirty="0" smtClean="0"/>
              <a:t>As already the dimensions are imported in</a:t>
            </a:r>
          </a:p>
          <a:p>
            <a:pPr marL="0" indent="0">
              <a:buNone/>
            </a:pPr>
            <a:r>
              <a:rPr lang="en-US" sz="1600" dirty="0" smtClean="0"/>
              <a:t>the dimension library, deselect the option create blank application.</a:t>
            </a:r>
          </a:p>
          <a:p>
            <a:pPr>
              <a:buAutoNum type="arabicPeriod"/>
            </a:pPr>
            <a:endParaRPr lang="en-US" sz="1600" dirty="0" smtClean="0"/>
          </a:p>
          <a:p>
            <a:pPr>
              <a:buAutoNum type="arabicPeriod"/>
            </a:pPr>
            <a:endParaRPr lang="en-US" sz="1600" dirty="0" smtClean="0"/>
          </a:p>
          <a:p>
            <a:pPr marL="0" indent="0">
              <a:buNone/>
            </a:pP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734616"/>
            <a:ext cx="3305175" cy="2050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2149078"/>
            <a:ext cx="4286250" cy="127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638550"/>
            <a:ext cx="4476750" cy="1321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0823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686800" cy="4229100"/>
          </a:xfrm>
        </p:spPr>
        <p:txBody>
          <a:bodyPr>
            <a:normAutofit fontScale="77500" lnSpcReduction="20000"/>
          </a:bodyPr>
          <a:lstStyle/>
          <a:p>
            <a:pPr marL="0" indent="0">
              <a:buNone/>
            </a:pPr>
            <a:r>
              <a:rPr lang="en-US" sz="1600" dirty="0" smtClean="0"/>
              <a:t>4. Provide the planning application details,</a:t>
            </a:r>
          </a:p>
          <a:p>
            <a:pPr marL="0" indent="0">
              <a:buNone/>
            </a:pPr>
            <a:endParaRPr lang="en-US" sz="1600" dirty="0" smtClean="0"/>
          </a:p>
          <a:p>
            <a:pPr marL="0" indent="0">
              <a:buNone/>
            </a:pPr>
            <a:r>
              <a:rPr lang="en-US" sz="1600" b="1" dirty="0" smtClean="0"/>
              <a:t> Application Type: </a:t>
            </a:r>
            <a:r>
              <a:rPr lang="en-US" sz="1600" dirty="0" smtClean="0"/>
              <a:t>select General</a:t>
            </a:r>
          </a:p>
          <a:p>
            <a:pPr marL="0" indent="0">
              <a:buNone/>
            </a:pPr>
            <a:r>
              <a:rPr lang="en-US" sz="1600" b="1" dirty="0" smtClean="0"/>
              <a:t> Plan Type:  </a:t>
            </a:r>
            <a:r>
              <a:rPr lang="en-US" sz="1600" dirty="0" smtClean="0"/>
              <a:t>Plan type is nothing but </a:t>
            </a:r>
          </a:p>
          <a:p>
            <a:pPr marL="0" indent="0">
              <a:buNone/>
            </a:pPr>
            <a:r>
              <a:rPr lang="en-US" sz="1600" dirty="0" smtClean="0"/>
              <a:t>an planning model. Each plan type </a:t>
            </a:r>
          </a:p>
          <a:p>
            <a:pPr marL="0" indent="0">
              <a:buNone/>
            </a:pPr>
            <a:r>
              <a:rPr lang="en-US" sz="1600" dirty="0" smtClean="0"/>
              <a:t>creates an Essbase cube. In our case,</a:t>
            </a:r>
          </a:p>
          <a:p>
            <a:pPr marL="0" indent="0">
              <a:buNone/>
            </a:pPr>
            <a:r>
              <a:rPr lang="en-US" sz="1600" dirty="0" smtClean="0"/>
              <a:t>select plan1.</a:t>
            </a:r>
          </a:p>
          <a:p>
            <a:pPr marL="0" indent="0">
              <a:buNone/>
            </a:pPr>
            <a:r>
              <a:rPr lang="en-US" sz="1600" dirty="0" smtClean="0"/>
              <a:t>5. Select “use Multiple currencies“</a:t>
            </a:r>
          </a:p>
          <a:p>
            <a:pPr marL="0" indent="0">
              <a:buNone/>
            </a:pPr>
            <a:r>
              <a:rPr lang="en-US" sz="1600" dirty="0" smtClean="0"/>
              <a:t>for an Multi-currency application.</a:t>
            </a:r>
          </a:p>
          <a:p>
            <a:pPr marL="0" indent="0">
              <a:buNone/>
            </a:pPr>
            <a:r>
              <a:rPr lang="en-US" sz="1600" dirty="0" smtClean="0"/>
              <a:t>6. Select the default currency for an application. In our case, it is USD.</a:t>
            </a:r>
          </a:p>
          <a:p>
            <a:pPr marL="0" indent="0">
              <a:buNone/>
            </a:pPr>
            <a:r>
              <a:rPr lang="en-US" sz="1600" dirty="0" smtClean="0"/>
              <a:t>7. Select the calendar settings for an application as shown below,</a:t>
            </a:r>
          </a:p>
          <a:p>
            <a:pPr marL="0" indent="0">
              <a:buNone/>
            </a:pPr>
            <a:endParaRPr lang="en-US" sz="1600" dirty="0" smtClean="0"/>
          </a:p>
          <a:p>
            <a:pPr marL="0" indent="0">
              <a:buNone/>
            </a:pPr>
            <a:r>
              <a:rPr lang="en-US" sz="1600" dirty="0" smtClean="0"/>
              <a:t>As the dimensions are already created and imported, deselect the options “Create New Local Period Dimension” and “Create New Local Year Dimension” </a:t>
            </a: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smtClean="0"/>
              <a:t>8. Click Next to proceed with the next selection</a:t>
            </a: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99" y="895350"/>
            <a:ext cx="4953001"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854" y="3224212"/>
            <a:ext cx="7762875" cy="1100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6954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42950"/>
            <a:ext cx="8686800" cy="4400550"/>
          </a:xfrm>
        </p:spPr>
        <p:txBody>
          <a:bodyPr>
            <a:normAutofit fontScale="85000" lnSpcReduction="20000"/>
          </a:bodyPr>
          <a:lstStyle/>
          <a:p>
            <a:pPr marL="0" indent="0">
              <a:buNone/>
            </a:pPr>
            <a:r>
              <a:rPr lang="en-US" sz="2400" dirty="0" smtClean="0">
                <a:solidFill>
                  <a:schemeClr val="accent2">
                    <a:lumMod val="75000"/>
                  </a:schemeClr>
                </a:solidFill>
              </a:rPr>
              <a:t>Dimension Selection:</a:t>
            </a:r>
          </a:p>
          <a:p>
            <a:pPr marL="0" indent="0">
              <a:buNone/>
            </a:pPr>
            <a:r>
              <a:rPr lang="en-US" sz="1600" dirty="0" smtClean="0"/>
              <a:t>In this section, the dimensions required for the planning application will added. Planning application need to have standard dimensions like Entity, Account, Scenario, version, Year and Period and currency dimension if it is multi-currency application.</a:t>
            </a:r>
          </a:p>
          <a:p>
            <a:pPr marL="0" indent="0">
              <a:buNone/>
            </a:pPr>
            <a:r>
              <a:rPr lang="en-US" sz="1600" dirty="0" smtClean="0"/>
              <a:t>1.  As shown below the  standard dimensions are already mapped against the dimension types from the dimension library. </a:t>
            </a:r>
            <a:r>
              <a:rPr lang="en-US" sz="1600" dirty="0"/>
              <a:t> </a:t>
            </a:r>
            <a:r>
              <a:rPr lang="en-US" sz="1600" dirty="0" smtClean="0"/>
              <a:t>Apart from standard dimensions, only the custom dimension “Segments” has to be mapped against the Custom dimension type.</a:t>
            </a:r>
          </a:p>
          <a:p>
            <a:pPr marL="0" indent="0">
              <a:buNone/>
            </a:pPr>
            <a:r>
              <a:rPr lang="en-US" sz="1600" dirty="0" smtClean="0"/>
              <a:t>2. Click  on Next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solidFill>
                  <a:srgbClr val="FF0000"/>
                </a:solidFill>
              </a:rPr>
              <a:t>Note: If there are multiple dimensions of the same type present in the shared library, user has to manually map the dimensions.</a:t>
            </a:r>
          </a:p>
          <a:p>
            <a:pPr marL="0" indent="0">
              <a:buNone/>
            </a:pPr>
            <a:endParaRPr lang="en-US" sz="1600" dirty="0" smtClean="0"/>
          </a:p>
          <a:p>
            <a:pPr marL="0" indent="0">
              <a:buNone/>
            </a:pPr>
            <a:endParaRPr lang="en-US" sz="2400" dirty="0">
              <a:solidFill>
                <a:schemeClr val="accent2">
                  <a:lumMod val="75000"/>
                </a:schemeClr>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9154"/>
            <a:ext cx="7886700" cy="2277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590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a:normAutofit fontScale="92500" lnSpcReduction="20000"/>
          </a:bodyPr>
          <a:lstStyle/>
          <a:p>
            <a:pPr marL="0" indent="0">
              <a:buNone/>
            </a:pPr>
            <a:r>
              <a:rPr lang="en-US" sz="2400" dirty="0" smtClean="0">
                <a:solidFill>
                  <a:srgbClr val="C00000"/>
                </a:solidFill>
              </a:rPr>
              <a:t>Application settings:</a:t>
            </a:r>
          </a:p>
          <a:p>
            <a:pPr marL="0" indent="0">
              <a:buNone/>
            </a:pPr>
            <a:r>
              <a:rPr lang="en-US" sz="1600" dirty="0" smtClean="0"/>
              <a:t>In this section, the application settings can be set and validated. The dimensions can be expanded and the properties can be edited in the left-hand side property window.</a:t>
            </a:r>
          </a:p>
          <a:p>
            <a:pPr marL="0" indent="0">
              <a:buNone/>
            </a:pPr>
            <a:r>
              <a:rPr lang="en-US" sz="1600" dirty="0" smtClean="0"/>
              <a:t>The property window provide s the information on application properties. Click the validate button as shown to validate the application and see if any error occurs.</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Click on Finish to complete the application creation.</a:t>
            </a:r>
          </a:p>
          <a:p>
            <a:pPr marL="0" indent="0">
              <a:buNone/>
            </a:pPr>
            <a:endParaRPr lang="en-US" sz="2400" dirty="0">
              <a:solidFill>
                <a:srgbClr val="C00000"/>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63" y="1885950"/>
            <a:ext cx="7335982"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2177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348"/>
            <a:ext cx="9144000" cy="4451152"/>
          </a:xfrm>
        </p:spPr>
        <p:txBody>
          <a:bodyPr>
            <a:normAutofit fontScale="92500" lnSpcReduction="20000"/>
          </a:bodyPr>
          <a:lstStyle/>
          <a:p>
            <a:pPr marL="0" indent="0">
              <a:buNone/>
            </a:pPr>
            <a:r>
              <a:rPr lang="en-US" sz="2400" dirty="0" smtClean="0">
                <a:solidFill>
                  <a:srgbClr val="C00000"/>
                </a:solidFill>
              </a:rPr>
              <a:t>Deployment:</a:t>
            </a:r>
          </a:p>
          <a:p>
            <a:r>
              <a:rPr lang="en-US" sz="1600" dirty="0" smtClean="0"/>
              <a:t>As the application has been created successfully, the application can be seen in the application library as shown below.</a:t>
            </a:r>
          </a:p>
          <a:p>
            <a:r>
              <a:rPr lang="en-US" sz="1600" dirty="0" smtClean="0"/>
              <a:t>The application library will display the summary, dimensions and properties of this application. The deployment status of the application will be displayed in the summary and status is displayed  as “Not Deployed” as shown below.</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r>
              <a:rPr lang="en-US" sz="1600" dirty="0" smtClean="0"/>
              <a:t>The Actual application creation takes place only when the EPMA application is deployed as a Planning application.</a:t>
            </a:r>
          </a:p>
          <a:p>
            <a:pPr marL="0" indent="0">
              <a:buNone/>
            </a:pP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66950"/>
            <a:ext cx="7610475" cy="2093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9212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79264"/>
            <a:ext cx="9144000" cy="4364236"/>
          </a:xfrm>
        </p:spPr>
        <p:txBody>
          <a:bodyPr>
            <a:normAutofit/>
          </a:bodyPr>
          <a:lstStyle/>
          <a:p>
            <a:r>
              <a:rPr lang="en-US" sz="1600" dirty="0" smtClean="0"/>
              <a:t>In EPMA application, we actually defined the metadata structure for creating the Planning application.</a:t>
            </a:r>
          </a:p>
          <a:p>
            <a:r>
              <a:rPr lang="en-US" sz="1600" dirty="0" smtClean="0"/>
              <a:t>As a part deployment process, EPMA uses this metadata to create the Planning application on the Hyperion Planning instance.</a:t>
            </a:r>
          </a:p>
          <a:p>
            <a:pPr marL="0" indent="0">
              <a:buNone/>
            </a:pPr>
            <a:endParaRPr lang="en-US" sz="1600" dirty="0" smtClean="0"/>
          </a:p>
          <a:p>
            <a:pPr marL="0" indent="0">
              <a:buNone/>
            </a:pPr>
            <a:r>
              <a:rPr lang="en-US" sz="1600" dirty="0" smtClean="0"/>
              <a:t>To deploy the application,</a:t>
            </a:r>
          </a:p>
          <a:p>
            <a:pPr marL="0" indent="0">
              <a:buNone/>
            </a:pPr>
            <a:r>
              <a:rPr lang="en-US" sz="1600" dirty="0" smtClean="0"/>
              <a:t> 1.  Go to Application Library and right-click the application “PLAN” </a:t>
            </a:r>
          </a:p>
          <a:p>
            <a:pPr marL="0" indent="0">
              <a:buNone/>
            </a:pPr>
            <a:r>
              <a:rPr lang="en-US" sz="1600" dirty="0" smtClean="0"/>
              <a:t> 2.  Select the option Deploy and click on the application</a:t>
            </a:r>
          </a:p>
          <a:p>
            <a:endParaRPr lang="en-US" sz="1600" dirty="0"/>
          </a:p>
          <a:p>
            <a:pPr marL="0" indent="0">
              <a:buNone/>
            </a:pP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876550"/>
            <a:ext cx="39147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742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2" y="697020"/>
            <a:ext cx="9137737" cy="4446479"/>
          </a:xfrm>
        </p:spPr>
        <p:txBody>
          <a:bodyPr>
            <a:normAutofit fontScale="92500" lnSpcReduction="10000"/>
          </a:bodyPr>
          <a:lstStyle/>
          <a:p>
            <a:pPr marL="0" indent="0">
              <a:buNone/>
            </a:pPr>
            <a:r>
              <a:rPr lang="en-US" sz="1600" dirty="0" smtClean="0"/>
              <a:t>This leads to the next screen and following information has to be provided,</a:t>
            </a:r>
          </a:p>
          <a:p>
            <a:pPr marL="0" indent="0">
              <a:buNone/>
            </a:pPr>
            <a:endParaRPr lang="en-US" sz="1600" dirty="0"/>
          </a:p>
          <a:p>
            <a:pPr marL="0" indent="0">
              <a:buNone/>
            </a:pPr>
            <a:r>
              <a:rPr lang="en-US" sz="1600" b="1" dirty="0" smtClean="0"/>
              <a:t>Application Name : </a:t>
            </a:r>
            <a:r>
              <a:rPr lang="en-US" sz="1600" dirty="0" smtClean="0"/>
              <a:t>Already provided</a:t>
            </a:r>
          </a:p>
          <a:p>
            <a:pPr marL="0" indent="0">
              <a:buNone/>
            </a:pPr>
            <a:r>
              <a:rPr lang="en-US" sz="1600" b="1" dirty="0" smtClean="0"/>
              <a:t>Description:</a:t>
            </a:r>
            <a:r>
              <a:rPr lang="en-US" sz="1600" dirty="0" smtClean="0"/>
              <a:t> Provide suitable description</a:t>
            </a:r>
          </a:p>
          <a:p>
            <a:pPr marL="0" indent="0">
              <a:buNone/>
            </a:pPr>
            <a:r>
              <a:rPr lang="en-US" sz="1600" b="1" dirty="0" smtClean="0"/>
              <a:t>Application Server:</a:t>
            </a:r>
            <a:r>
              <a:rPr lang="en-US" sz="1600" dirty="0" smtClean="0"/>
              <a:t> Select the application server </a:t>
            </a:r>
          </a:p>
          <a:p>
            <a:pPr marL="0" indent="0">
              <a:buNone/>
            </a:pPr>
            <a:r>
              <a:rPr lang="en-US" sz="1600" dirty="0"/>
              <a:t> </a:t>
            </a:r>
            <a:r>
              <a:rPr lang="en-US" sz="1600" dirty="0" smtClean="0"/>
              <a:t>where it has to be deployed</a:t>
            </a:r>
          </a:p>
          <a:p>
            <a:pPr marL="0" indent="0">
              <a:buNone/>
            </a:pPr>
            <a:r>
              <a:rPr lang="en-US" sz="1600" b="1" dirty="0" smtClean="0"/>
              <a:t>Shared services project:</a:t>
            </a:r>
            <a:r>
              <a:rPr lang="en-US" sz="1600" dirty="0" smtClean="0"/>
              <a:t> Select the shared services </a:t>
            </a:r>
          </a:p>
          <a:p>
            <a:pPr marL="0" indent="0">
              <a:buNone/>
            </a:pPr>
            <a:r>
              <a:rPr lang="en-US" sz="1600" dirty="0" smtClean="0"/>
              <a:t>project</a:t>
            </a:r>
          </a:p>
          <a:p>
            <a:pPr marL="0" indent="0">
              <a:buNone/>
            </a:pPr>
            <a:r>
              <a:rPr lang="en-US" sz="1600" b="1" dirty="0" smtClean="0"/>
              <a:t>Data Source:</a:t>
            </a:r>
            <a:r>
              <a:rPr lang="en-US" sz="1600" dirty="0" smtClean="0"/>
              <a:t> In this field, the information of </a:t>
            </a:r>
          </a:p>
          <a:p>
            <a:pPr marL="0" indent="0">
              <a:buNone/>
            </a:pPr>
            <a:r>
              <a:rPr lang="en-US" sz="1600" dirty="0" smtClean="0"/>
              <a:t>Relational data source and Essbase has to be </a:t>
            </a:r>
          </a:p>
          <a:p>
            <a:pPr marL="0" indent="0">
              <a:buNone/>
            </a:pPr>
            <a:r>
              <a:rPr lang="en-US" sz="1600" dirty="0" smtClean="0"/>
              <a:t>Provided.</a:t>
            </a:r>
          </a:p>
          <a:p>
            <a:pPr marL="0" indent="0">
              <a:buNone/>
            </a:pPr>
            <a:endParaRPr lang="en-US" sz="1600" dirty="0"/>
          </a:p>
          <a:p>
            <a:pPr marL="0" indent="0">
              <a:buNone/>
            </a:pPr>
            <a:r>
              <a:rPr lang="en-US" sz="1600" dirty="0" smtClean="0"/>
              <a:t>As the data source has not been created yet, click</a:t>
            </a:r>
          </a:p>
          <a:p>
            <a:pPr marL="0" indent="0">
              <a:buNone/>
            </a:pPr>
            <a:r>
              <a:rPr lang="en-US" sz="1600" dirty="0" smtClean="0"/>
              <a:t>on the highlighted part shown in the image to create the data source for the application.</a:t>
            </a:r>
          </a:p>
          <a:p>
            <a:pPr marL="0" indent="0">
              <a:buNone/>
            </a:pPr>
            <a:endParaRPr lang="en-US" sz="1600" dirty="0"/>
          </a:p>
          <a:p>
            <a:pPr marL="0" indent="0">
              <a:buNone/>
            </a:pPr>
            <a:r>
              <a:rPr lang="en-US" sz="1600" dirty="0" smtClean="0"/>
              <a:t>This takes you to data source creation screen where the details of relational data base and Essbase has to be provided.</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00150"/>
            <a:ext cx="35814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959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42950"/>
            <a:ext cx="3429000" cy="4400550"/>
          </a:xfrm>
        </p:spPr>
        <p:txBody>
          <a:bodyPr>
            <a:normAutofit/>
          </a:bodyPr>
          <a:lstStyle/>
          <a:p>
            <a:r>
              <a:rPr lang="en-US" sz="1600" dirty="0" smtClean="0"/>
              <a:t>Provide the Data Source Name on the below screen and Click on Next</a:t>
            </a:r>
          </a:p>
          <a:p>
            <a:r>
              <a:rPr lang="en-US" sz="1600" dirty="0" smtClean="0"/>
              <a:t>Provide the details of the relational database on the next screen and hit the Test connection button to see if the connection is successful and Click Next.</a:t>
            </a:r>
          </a:p>
          <a:p>
            <a:r>
              <a:rPr lang="en-US" sz="1600" dirty="0" smtClean="0"/>
              <a:t>Provide the Essbase Server</a:t>
            </a:r>
            <a:r>
              <a:rPr lang="tr-TR" sz="1600" dirty="0" smtClean="0"/>
              <a:t> </a:t>
            </a:r>
            <a:r>
              <a:rPr lang="en-US" sz="1600" dirty="0" smtClean="0"/>
              <a:t>details in the next screen and hit </a:t>
            </a:r>
            <a:r>
              <a:rPr lang="tr-TR" sz="1600" dirty="0" smtClean="0"/>
              <a:t>t</a:t>
            </a:r>
            <a:r>
              <a:rPr lang="en-US" sz="1600" dirty="0" smtClean="0"/>
              <a:t>he Test Connection button to have the connection succeeded</a:t>
            </a:r>
            <a:r>
              <a:rPr lang="tr-TR" sz="1600" dirty="0" smtClean="0"/>
              <a:t> </a:t>
            </a:r>
            <a:r>
              <a:rPr lang="en-US" sz="1600" dirty="0" smtClean="0"/>
              <a:t>and Click Next.</a:t>
            </a:r>
          </a:p>
          <a:p>
            <a:r>
              <a:rPr lang="en-US" sz="1600" dirty="0"/>
              <a:t>Click Finish in the next screen </a:t>
            </a:r>
            <a:r>
              <a:rPr lang="en-US" sz="1600" dirty="0" smtClean="0"/>
              <a:t>to</a:t>
            </a:r>
            <a:r>
              <a:rPr lang="tr-TR" sz="1600" dirty="0" smtClean="0"/>
              <a:t> </a:t>
            </a:r>
            <a:r>
              <a:rPr lang="en-US" sz="1600" dirty="0" smtClean="0"/>
              <a:t>complete </a:t>
            </a:r>
            <a:r>
              <a:rPr lang="en-US" sz="1600" dirty="0"/>
              <a:t>the data source </a:t>
            </a:r>
            <a:r>
              <a:rPr lang="en-US" sz="1600" dirty="0" smtClean="0"/>
              <a:t>creation</a:t>
            </a:r>
            <a:endParaRPr lang="en-US" sz="1600" dirty="0"/>
          </a:p>
          <a:p>
            <a:endParaRPr lang="en-US" sz="16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742950"/>
            <a:ext cx="36576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733550"/>
            <a:ext cx="44958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0333" y="3181350"/>
            <a:ext cx="4491037" cy="1839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273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42950"/>
            <a:ext cx="4953000" cy="4400550"/>
          </a:xfrm>
        </p:spPr>
        <p:txBody>
          <a:bodyPr>
            <a:normAutofit/>
          </a:bodyPr>
          <a:lstStyle/>
          <a:p>
            <a:r>
              <a:rPr lang="en-US" sz="1600" dirty="0" smtClean="0"/>
              <a:t>Once the data source has been created, the data source will list in the dropdown and select the data source connect for the application as shown below and click on Deploy to deploy the application</a:t>
            </a:r>
          </a:p>
          <a:p>
            <a:r>
              <a:rPr lang="en-US" sz="1600" dirty="0" smtClean="0"/>
              <a:t>The job console pop-up window will appear and click on the “Click here to navigate to the Job</a:t>
            </a:r>
            <a:r>
              <a:rPr lang="tr-TR" sz="1600" dirty="0" smtClean="0"/>
              <a:t> </a:t>
            </a:r>
            <a:r>
              <a:rPr lang="en-US" sz="1600" dirty="0" smtClean="0"/>
              <a:t>Console” to monitor the status of this activity.</a:t>
            </a:r>
          </a:p>
          <a:p>
            <a:r>
              <a:rPr lang="en-US" sz="1600" dirty="0" smtClean="0"/>
              <a:t>The Application deployment status can be monitored on the job console window for successful deployment/any errors.</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459" y="2457450"/>
            <a:ext cx="33528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941" y="819150"/>
            <a:ext cx="38481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37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00100"/>
            <a:ext cx="9067800" cy="711896"/>
          </a:xfrm>
        </p:spPr>
        <p:txBody>
          <a:bodyPr>
            <a:normAutofit/>
          </a:bodyPr>
          <a:lstStyle/>
          <a:p>
            <a:r>
              <a:rPr lang="en-US" sz="1600" dirty="0" smtClean="0"/>
              <a:t>The Job console window shows the status and progress of the application deployment as shown below and it is evident that the application has been deployed successfully.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11996"/>
            <a:ext cx="7086600" cy="165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162299"/>
            <a:ext cx="25146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0" y="3389853"/>
            <a:ext cx="6324600" cy="17526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Navigate to the application library to see that the application status is “In Sync with the Deployment”</a:t>
            </a:r>
          </a:p>
          <a:p>
            <a:r>
              <a:rPr lang="en-US" sz="1600" dirty="0" smtClean="0"/>
              <a:t>Now, we have successfully created the planning</a:t>
            </a:r>
            <a:r>
              <a:rPr lang="tr-TR" sz="1600" dirty="0" smtClean="0"/>
              <a:t> application</a:t>
            </a:r>
            <a:r>
              <a:rPr lang="en-US" sz="1600" dirty="0" smtClean="0"/>
              <a:t>.</a:t>
            </a:r>
          </a:p>
          <a:p>
            <a:endParaRPr lang="en-US" sz="1600" dirty="0" smtClean="0"/>
          </a:p>
          <a:p>
            <a:pPr marL="0" indent="0">
              <a:buFont typeface="Arial" pitchFamily="34" charset="0"/>
              <a:buNone/>
            </a:pPr>
            <a:endParaRPr lang="en-US" sz="1600" dirty="0" smtClean="0"/>
          </a:p>
          <a:p>
            <a:endParaRPr lang="en-US" sz="1600" dirty="0"/>
          </a:p>
        </p:txBody>
      </p:sp>
    </p:spTree>
    <p:extLst>
      <p:ext uri="{BB962C8B-B14F-4D97-AF65-F5344CB8AC3E}">
        <p14:creationId xmlns:p14="http://schemas.microsoft.com/office/powerpoint/2010/main" val="3909426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28748"/>
            <a:ext cx="6400800" cy="2878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581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81150"/>
            <a:ext cx="8229600" cy="2057400"/>
          </a:xfrm>
          <a:ln>
            <a:noFill/>
          </a:ln>
        </p:spPr>
        <p:txBody>
          <a:bodyPr>
            <a:normAutofit/>
          </a:bodyPr>
          <a:lstStyle/>
          <a:p>
            <a:pPr marL="0" indent="0" algn="ctr">
              <a:buNone/>
            </a:pPr>
            <a:r>
              <a:rPr lang="tr-TR" sz="4800" b="1" dirty="0" smtClean="0"/>
              <a:t>thank you</a:t>
            </a:r>
          </a:p>
          <a:p>
            <a:pPr marL="0" indent="0" algn="ctr">
              <a:buNone/>
            </a:pPr>
            <a:r>
              <a:rPr lang="tr-TR" sz="4000" b="1" u="dotted" dirty="0" smtClean="0">
                <a:solidFill>
                  <a:schemeClr val="tx1">
                    <a:lumMod val="95000"/>
                    <a:lumOff val="5000"/>
                  </a:schemeClr>
                </a:solidFill>
                <a:hlinkClick r:id="rId2"/>
              </a:rPr>
              <a:t>www.epmvirtual.com</a:t>
            </a:r>
            <a:r>
              <a:rPr lang="tr-TR" sz="4800" b="1" u="dotted" dirty="0" smtClean="0">
                <a:solidFill>
                  <a:schemeClr val="tx1">
                    <a:lumMod val="95000"/>
                    <a:lumOff val="5000"/>
                  </a:schemeClr>
                </a:solidFill>
              </a:rPr>
              <a:t> </a:t>
            </a:r>
            <a:endParaRPr lang="en-US" sz="4800" b="1" u="dotted" dirty="0">
              <a:solidFill>
                <a:schemeClr val="tx1">
                  <a:lumMod val="95000"/>
                  <a:lumOff val="5000"/>
                </a:schemeClr>
              </a:solidFill>
            </a:endParaRPr>
          </a:p>
        </p:txBody>
      </p:sp>
    </p:spTree>
    <p:extLst>
      <p:ext uri="{BB962C8B-B14F-4D97-AF65-F5344CB8AC3E}">
        <p14:creationId xmlns:p14="http://schemas.microsoft.com/office/powerpoint/2010/main" val="1712389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9601"/>
            <a:ext cx="9144000" cy="742949"/>
          </a:xfrm>
        </p:spPr>
        <p:txBody>
          <a:bodyPr>
            <a:noAutofit/>
          </a:bodyPr>
          <a:lstStyle/>
          <a:p>
            <a:r>
              <a:rPr lang="tr-TR" sz="3200" b="1" dirty="0" smtClean="0"/>
              <a:t>Creating </a:t>
            </a:r>
            <a:r>
              <a:rPr lang="en-US" sz="3200" b="1" dirty="0" smtClean="0"/>
              <a:t>Hyperion Planning</a:t>
            </a:r>
            <a:r>
              <a:rPr lang="tr-TR" sz="3200" b="1" dirty="0" smtClean="0"/>
              <a:t> Applications with EPMA</a:t>
            </a:r>
            <a:endParaRPr lang="en-US" sz="3200" b="1" dirty="0"/>
          </a:p>
        </p:txBody>
      </p:sp>
      <p:sp>
        <p:nvSpPr>
          <p:cNvPr id="3" name="Subtitle 2"/>
          <p:cNvSpPr>
            <a:spLocks noGrp="1"/>
          </p:cNvSpPr>
          <p:nvPr>
            <p:ph type="subTitle" idx="1"/>
          </p:nvPr>
        </p:nvSpPr>
        <p:spPr>
          <a:xfrm>
            <a:off x="0" y="1352550"/>
            <a:ext cx="9144000" cy="3790950"/>
          </a:xfrm>
        </p:spPr>
        <p:txBody>
          <a:bodyPr lIns="274320" tIns="274320" rIns="274320" bIns="274320">
            <a:normAutofit fontScale="92500" lnSpcReduction="20000"/>
          </a:bodyPr>
          <a:lstStyle/>
          <a:p>
            <a:pPr algn="just"/>
            <a:r>
              <a:rPr lang="en-US" sz="1800" dirty="0" smtClean="0">
                <a:solidFill>
                  <a:schemeClr val="tx1"/>
                </a:solidFill>
              </a:rPr>
              <a:t>This tutorial will take you through the steps on </a:t>
            </a:r>
            <a:r>
              <a:rPr lang="tr-TR" sz="1800" dirty="0" smtClean="0">
                <a:solidFill>
                  <a:schemeClr val="tx1"/>
                </a:solidFill>
              </a:rPr>
              <a:t>creating </a:t>
            </a:r>
            <a:r>
              <a:rPr lang="en-US" sz="1800" dirty="0" smtClean="0">
                <a:solidFill>
                  <a:schemeClr val="tx1"/>
                </a:solidFill>
              </a:rPr>
              <a:t>Hyperion Planning application</a:t>
            </a:r>
            <a:r>
              <a:rPr lang="tr-TR" sz="1800" dirty="0" smtClean="0">
                <a:solidFill>
                  <a:schemeClr val="tx1"/>
                </a:solidFill>
              </a:rPr>
              <a:t>s using Enterprise Performance Management Architect (EPMA)</a:t>
            </a:r>
            <a:r>
              <a:rPr lang="en-US" sz="1800" dirty="0" smtClean="0">
                <a:solidFill>
                  <a:schemeClr val="tx1"/>
                </a:solidFill>
              </a:rPr>
              <a:t>.</a:t>
            </a:r>
            <a:endParaRPr lang="tr-TR" sz="1800" dirty="0" smtClean="0">
              <a:solidFill>
                <a:schemeClr val="tx1"/>
              </a:solidFill>
            </a:endParaRPr>
          </a:p>
          <a:p>
            <a:pPr algn="just"/>
            <a:endParaRPr lang="en-US" sz="1800" dirty="0" smtClean="0">
              <a:solidFill>
                <a:schemeClr val="tx1"/>
              </a:solidFill>
            </a:endParaRPr>
          </a:p>
          <a:p>
            <a:pPr algn="just"/>
            <a:r>
              <a:rPr lang="en-US" sz="1800" dirty="0" smtClean="0">
                <a:solidFill>
                  <a:schemeClr val="tx1"/>
                </a:solidFill>
              </a:rPr>
              <a:t>Hyperion Planning application can be created in two ways,</a:t>
            </a:r>
          </a:p>
          <a:p>
            <a:pPr marL="514350" indent="-514350" algn="just">
              <a:buAutoNum type="arabicPeriod"/>
            </a:pPr>
            <a:r>
              <a:rPr lang="en-US" sz="1800" dirty="0" smtClean="0">
                <a:solidFill>
                  <a:schemeClr val="tx1"/>
                </a:solidFill>
              </a:rPr>
              <a:t>Classic</a:t>
            </a:r>
          </a:p>
          <a:p>
            <a:pPr marL="514350" indent="-514350" algn="just">
              <a:buAutoNum type="arabicPeriod"/>
            </a:pPr>
            <a:r>
              <a:rPr lang="en-US" sz="1800" dirty="0" smtClean="0">
                <a:solidFill>
                  <a:schemeClr val="tx1"/>
                </a:solidFill>
              </a:rPr>
              <a:t>EPMA</a:t>
            </a:r>
          </a:p>
          <a:p>
            <a:pPr algn="just"/>
            <a:endParaRPr lang="en-US" sz="1800" dirty="0">
              <a:solidFill>
                <a:schemeClr val="tx1"/>
              </a:solidFill>
            </a:endParaRPr>
          </a:p>
          <a:p>
            <a:pPr algn="just"/>
            <a:r>
              <a:rPr lang="en-US" sz="1800" dirty="0" smtClean="0">
                <a:solidFill>
                  <a:schemeClr val="tx1"/>
                </a:solidFill>
              </a:rPr>
              <a:t>So what is the difference between classic and EPMA</a:t>
            </a:r>
            <a:r>
              <a:rPr lang="tr-TR" sz="1800" dirty="0" smtClean="0">
                <a:solidFill>
                  <a:schemeClr val="tx1"/>
                </a:solidFill>
              </a:rPr>
              <a:t> applications</a:t>
            </a:r>
            <a:r>
              <a:rPr lang="en-US" sz="1800" dirty="0" smtClean="0">
                <a:solidFill>
                  <a:schemeClr val="tx1"/>
                </a:solidFill>
              </a:rPr>
              <a:t>? A classic application is the standalone application and the maintenance  of structure, dimensions and data synchronization is not integrated with the other EPM application whereas the EPMA application will be integrated with the other EPM applications and the dimension structure can be maintained in the common repository</a:t>
            </a:r>
            <a:r>
              <a:rPr lang="tr-TR" sz="1800" dirty="0" smtClean="0">
                <a:solidFill>
                  <a:schemeClr val="tx1"/>
                </a:solidFill>
              </a:rPr>
              <a:t>. O</a:t>
            </a:r>
            <a:r>
              <a:rPr lang="en-US" sz="1800" dirty="0" smtClean="0">
                <a:solidFill>
                  <a:schemeClr val="tx1"/>
                </a:solidFill>
              </a:rPr>
              <a:t>f course, the whole environment </a:t>
            </a:r>
            <a:r>
              <a:rPr lang="tr-TR" sz="1800" dirty="0" smtClean="0">
                <a:solidFill>
                  <a:schemeClr val="tx1"/>
                </a:solidFill>
              </a:rPr>
              <a:t>maintainence becomes simpler using the latter method</a:t>
            </a:r>
            <a:r>
              <a:rPr lang="en-US" sz="1800" dirty="0" smtClean="0">
                <a:solidFill>
                  <a:schemeClr val="tx1"/>
                </a:solidFill>
              </a:rPr>
              <a:t>.</a:t>
            </a:r>
          </a:p>
        </p:txBody>
      </p:sp>
    </p:spTree>
    <p:extLst>
      <p:ext uri="{BB962C8B-B14F-4D97-AF65-F5344CB8AC3E}">
        <p14:creationId xmlns:p14="http://schemas.microsoft.com/office/powerpoint/2010/main" val="3738224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666750"/>
            <a:ext cx="9144000" cy="536972"/>
          </a:xfrm>
        </p:spPr>
        <p:txBody>
          <a:bodyPr>
            <a:normAutofit/>
          </a:bodyPr>
          <a:lstStyle/>
          <a:p>
            <a:pPr algn="l"/>
            <a:r>
              <a:rPr lang="en-US" sz="2000" b="1" dirty="0" smtClean="0"/>
              <a:t>Application Creation:</a:t>
            </a:r>
            <a:endParaRPr lang="en-US" sz="2000" b="1" dirty="0"/>
          </a:p>
        </p:txBody>
      </p:sp>
      <p:sp>
        <p:nvSpPr>
          <p:cNvPr id="3" name="Content Placeholder 2"/>
          <p:cNvSpPr>
            <a:spLocks noGrp="1"/>
          </p:cNvSpPr>
          <p:nvPr>
            <p:ph idx="1"/>
          </p:nvPr>
        </p:nvSpPr>
        <p:spPr>
          <a:xfrm>
            <a:off x="0" y="1276350"/>
            <a:ext cx="9144000" cy="3867150"/>
          </a:xfrm>
        </p:spPr>
        <p:txBody>
          <a:bodyPr vert="horz" lIns="274320" tIns="274320" rIns="274320" bIns="274320" rtlCol="0">
            <a:normAutofit fontScale="85000" lnSpcReduction="10000"/>
          </a:bodyPr>
          <a:lstStyle/>
          <a:p>
            <a:pPr marL="0" indent="0" algn="just">
              <a:buNone/>
            </a:pPr>
            <a:r>
              <a:rPr lang="en-US" sz="1800" dirty="0"/>
              <a:t>The first step in creating the planning application is creating the dimension and its members, that is metadata. For an EPMA application, the metadata can be created manually and load using the import profiles.</a:t>
            </a:r>
          </a:p>
          <a:p>
            <a:pPr marL="0" indent="0" algn="just">
              <a:buNone/>
            </a:pPr>
            <a:endParaRPr lang="en-US" sz="1800" dirty="0"/>
          </a:p>
          <a:p>
            <a:pPr marL="0" indent="0" algn="just">
              <a:buNone/>
            </a:pPr>
            <a:r>
              <a:rPr lang="en-US" sz="1800" dirty="0"/>
              <a:t>Import Profile:</a:t>
            </a:r>
          </a:p>
          <a:p>
            <a:pPr marL="0" indent="0" algn="just">
              <a:buNone/>
            </a:pPr>
            <a:r>
              <a:rPr lang="en-US" sz="1800" dirty="0"/>
              <a:t>For creating the application, the primary task is to load the dimensions in the EPMA shared library and import the dimensions in the application library of the planning application.</a:t>
            </a:r>
          </a:p>
          <a:p>
            <a:pPr marL="0" indent="0" algn="just">
              <a:buNone/>
            </a:pPr>
            <a:r>
              <a:rPr lang="en-US" sz="1800" dirty="0"/>
              <a:t>The concept of having the dimensions imported in the dimension library is to have set of dimensions in the common repository and use it across the EPM applications like HFM, Hyperion Planning when required.</a:t>
            </a:r>
          </a:p>
          <a:p>
            <a:pPr marL="0" indent="0" algn="just">
              <a:buNone/>
            </a:pPr>
            <a:endParaRPr lang="en-US" sz="1800" dirty="0"/>
          </a:p>
          <a:p>
            <a:pPr marL="0" indent="0" algn="just">
              <a:buNone/>
            </a:pPr>
            <a:r>
              <a:rPr lang="en-US" sz="1800" dirty="0"/>
              <a:t>Creating Import profile to import dimensions:</a:t>
            </a:r>
          </a:p>
          <a:p>
            <a:pPr marL="0" indent="0" algn="just">
              <a:buNone/>
            </a:pPr>
            <a:r>
              <a:rPr lang="en-US" sz="1800" dirty="0"/>
              <a:t>	1. Log on to the workspace</a:t>
            </a:r>
          </a:p>
          <a:p>
            <a:pPr marL="0" indent="0" algn="just">
              <a:buNone/>
            </a:pPr>
            <a:r>
              <a:rPr lang="en-US" sz="1800" dirty="0"/>
              <a:t>	2. Open Dimension Library Module</a:t>
            </a:r>
          </a:p>
          <a:p>
            <a:pPr marL="0" indent="0" algn="just">
              <a:buNone/>
            </a:pPr>
            <a:r>
              <a:rPr lang="en-US" sz="1800" dirty="0"/>
              <a:t>	3. Navigate to File-&gt;Import-&gt;Create Profile</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p:txBody>
      </p:sp>
    </p:spTree>
    <p:extLst>
      <p:ext uri="{BB962C8B-B14F-4D97-AF65-F5344CB8AC3E}">
        <p14:creationId xmlns:p14="http://schemas.microsoft.com/office/powerpoint/2010/main" val="31639191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3352" y="666750"/>
            <a:ext cx="5700647" cy="4476750"/>
          </a:xfrm>
        </p:spPr>
        <p:txBody>
          <a:bodyPr lIns="274320" tIns="274320" rIns="274320" bIns="274320">
            <a:normAutofit/>
          </a:bodyPr>
          <a:lstStyle/>
          <a:p>
            <a:pPr marL="0" lvl="8" indent="0">
              <a:buNone/>
            </a:pPr>
            <a:r>
              <a:rPr lang="en-US" sz="1600" dirty="0" smtClean="0"/>
              <a:t>4. Provide the information for the required fields,</a:t>
            </a:r>
          </a:p>
          <a:p>
            <a:pPr marL="0" lvl="8" indent="0">
              <a:buNone/>
            </a:pPr>
            <a:r>
              <a:rPr lang="en-US" sz="1600" b="1" dirty="0" smtClean="0"/>
              <a:t>Profile Name</a:t>
            </a:r>
            <a:r>
              <a:rPr lang="en-US" sz="1600" dirty="0" smtClean="0"/>
              <a:t>: </a:t>
            </a:r>
            <a:r>
              <a:rPr lang="en-US" sz="1600" dirty="0"/>
              <a:t>Recommended to give </a:t>
            </a:r>
            <a:r>
              <a:rPr lang="en-US" sz="1600" dirty="0" smtClean="0"/>
              <a:t>relevant name</a:t>
            </a:r>
          </a:p>
          <a:p>
            <a:pPr marL="0" lvl="8" indent="0">
              <a:buNone/>
            </a:pPr>
            <a:r>
              <a:rPr lang="en-US" sz="1600" b="1" dirty="0" smtClean="0"/>
              <a:t>Import Type: </a:t>
            </a:r>
            <a:r>
              <a:rPr lang="en-US" sz="1600" dirty="0" smtClean="0"/>
              <a:t>Import type can be interface tables or Flat File. </a:t>
            </a:r>
          </a:p>
          <a:p>
            <a:pPr marL="0" lvl="8" indent="0">
              <a:buNone/>
            </a:pPr>
            <a:r>
              <a:rPr lang="en-US" sz="1600" dirty="0" smtClean="0"/>
              <a:t>In our case, it should be flat file</a:t>
            </a:r>
          </a:p>
          <a:p>
            <a:pPr marL="0" lvl="8" indent="0">
              <a:buNone/>
            </a:pPr>
            <a:r>
              <a:rPr lang="en-US" sz="1600" b="1" dirty="0" smtClean="0"/>
              <a:t>Description:  </a:t>
            </a:r>
            <a:r>
              <a:rPr lang="en-US" sz="1600" dirty="0" smtClean="0"/>
              <a:t>This is an optional field. Provide relevant</a:t>
            </a:r>
          </a:p>
          <a:p>
            <a:pPr marL="0" lvl="8" indent="0">
              <a:buNone/>
            </a:pPr>
            <a:r>
              <a:rPr lang="en-US" sz="1600" dirty="0"/>
              <a:t>d</a:t>
            </a:r>
            <a:r>
              <a:rPr lang="en-US" sz="1600" dirty="0" smtClean="0"/>
              <a:t>escription if required</a:t>
            </a:r>
          </a:p>
          <a:p>
            <a:pPr marL="0" lvl="8" indent="0">
              <a:buNone/>
            </a:pPr>
            <a:r>
              <a:rPr lang="en-US" sz="1600" b="1" dirty="0" smtClean="0"/>
              <a:t>Application: </a:t>
            </a:r>
            <a:r>
              <a:rPr lang="en-US" sz="1600" dirty="0" smtClean="0"/>
              <a:t>By default it is set to Shared Library, which means</a:t>
            </a:r>
          </a:p>
          <a:p>
            <a:pPr marL="0" lvl="8" indent="0">
              <a:buNone/>
            </a:pPr>
            <a:r>
              <a:rPr lang="en-US" sz="1600" dirty="0" smtClean="0"/>
              <a:t>the dimensions are imported into the shared Library. </a:t>
            </a:r>
          </a:p>
          <a:p>
            <a:pPr marL="0" lvl="8" indent="0">
              <a:buNone/>
            </a:pPr>
            <a:r>
              <a:rPr lang="en-US" sz="1600" dirty="0" smtClean="0"/>
              <a:t>Dimensions can be imported directly in to the Planning </a:t>
            </a:r>
          </a:p>
          <a:p>
            <a:pPr marL="0" lvl="8" indent="0">
              <a:buNone/>
            </a:pPr>
            <a:r>
              <a:rPr lang="en-US" sz="1600" dirty="0" smtClean="0"/>
              <a:t>application, but in our case we are importing into the shared </a:t>
            </a:r>
          </a:p>
          <a:p>
            <a:pPr marL="0" lvl="8" indent="0">
              <a:buNone/>
            </a:pPr>
            <a:r>
              <a:rPr lang="en-US" sz="1600" dirty="0" smtClean="0"/>
              <a:t>library as the application is not created yet</a:t>
            </a:r>
          </a:p>
          <a:p>
            <a:pPr marL="0" lvl="8" indent="0">
              <a:buNone/>
            </a:pPr>
            <a:r>
              <a:rPr lang="en-US" sz="1600" b="1" dirty="0" smtClean="0"/>
              <a:t>FileName:</a:t>
            </a:r>
            <a:r>
              <a:rPr lang="en-US" sz="1600" dirty="0" smtClean="0"/>
              <a:t> In this field, click browse and upload the .ads file and select  OK.</a:t>
            </a:r>
          </a:p>
          <a:p>
            <a:pPr marL="0" lvl="8" indent="0">
              <a:buNone/>
            </a:pPr>
            <a:endParaRPr lang="en-US" sz="16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 r="48888" b="26153"/>
          <a:stretch/>
        </p:blipFill>
        <p:spPr bwMode="auto">
          <a:xfrm>
            <a:off x="-6263" y="666750"/>
            <a:ext cx="3383280"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52750"/>
            <a:ext cx="34099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715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5943600" cy="2171700"/>
          </a:xfrm>
        </p:spPr>
        <p:txBody>
          <a:bodyPr lIns="274320" tIns="274320" rIns="274320" bIns="274320">
            <a:normAutofit fontScale="77500" lnSpcReduction="20000"/>
          </a:bodyPr>
          <a:lstStyle/>
          <a:p>
            <a:pPr marL="0" indent="0">
              <a:buNone/>
            </a:pPr>
            <a:r>
              <a:rPr lang="en-US" sz="1700" b="1" dirty="0" smtClean="0"/>
              <a:t>5. File Properties: </a:t>
            </a:r>
            <a:r>
              <a:rPr lang="en-US" sz="1700" dirty="0" smtClean="0"/>
              <a:t>Provide the details of the file properties in the window,</a:t>
            </a:r>
          </a:p>
          <a:p>
            <a:r>
              <a:rPr lang="en-US" sz="1600" b="1" dirty="0" smtClean="0"/>
              <a:t>Column delimiter:  </a:t>
            </a:r>
            <a:r>
              <a:rPr lang="en-US" sz="1600" dirty="0" smtClean="0"/>
              <a:t>The delimiter section depends on the delimiter used in the .ads file. Select pipe as shown in our case</a:t>
            </a:r>
          </a:p>
          <a:p>
            <a:r>
              <a:rPr lang="en-US" sz="1600" b="1" dirty="0" smtClean="0"/>
              <a:t>Remove Double Quotes: </a:t>
            </a:r>
            <a:r>
              <a:rPr lang="en-US" sz="1600" dirty="0" smtClean="0"/>
              <a:t>Deselect this option as we </a:t>
            </a:r>
            <a:r>
              <a:rPr lang="tr-TR" sz="1600" dirty="0" smtClean="0"/>
              <a:t>h</a:t>
            </a:r>
            <a:r>
              <a:rPr lang="en-US" sz="1600" dirty="0" err="1" smtClean="0"/>
              <a:t>ave</a:t>
            </a:r>
            <a:r>
              <a:rPr lang="en-US" sz="1600" dirty="0" smtClean="0"/>
              <a:t> member formulas in the file</a:t>
            </a:r>
          </a:p>
          <a:p>
            <a:r>
              <a:rPr lang="en-US" sz="1600" b="1" dirty="0" smtClean="0"/>
              <a:t>Remove White Space: </a:t>
            </a:r>
            <a:r>
              <a:rPr lang="en-US" sz="1600" dirty="0" smtClean="0"/>
              <a:t>Deselect this option</a:t>
            </a:r>
          </a:p>
          <a:p>
            <a:r>
              <a:rPr lang="en-US" sz="1600" dirty="0" smtClean="0"/>
              <a:t>Click on Next</a:t>
            </a:r>
            <a:endParaRPr lang="en-US" sz="1600" dirty="0"/>
          </a:p>
          <a:p>
            <a:pPr marL="0" indent="0">
              <a:buNone/>
            </a:pPr>
            <a:r>
              <a:rPr lang="en-US" sz="1600" b="1" dirty="0" smtClean="0"/>
              <a:t>6. Map Dimensions: </a:t>
            </a:r>
            <a:r>
              <a:rPr lang="en-US" sz="1600" dirty="0" smtClean="0"/>
              <a:t>In this section, the dimensions in the flat file should be mapped to the dimensions in the shared library of the dimension library.</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685800"/>
            <a:ext cx="32004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57500"/>
            <a:ext cx="8458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597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9280"/>
            <a:ext cx="33718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885" y="986762"/>
            <a:ext cx="4883063" cy="211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66750"/>
            <a:ext cx="4235885" cy="2277547"/>
          </a:xfrm>
          <a:prstGeom prst="rect">
            <a:avLst/>
          </a:prstGeom>
          <a:noFill/>
        </p:spPr>
        <p:txBody>
          <a:bodyPr wrap="square" lIns="274320" tIns="274320" rIns="274320" bIns="274320" rtlCol="0">
            <a:spAutoFit/>
          </a:bodyPr>
          <a:lstStyle/>
          <a:p>
            <a:r>
              <a:rPr lang="en-US" sz="1400" b="1" dirty="0"/>
              <a:t>Flat File: </a:t>
            </a:r>
            <a:r>
              <a:rPr lang="en-US" sz="1400" dirty="0"/>
              <a:t>In this, the dimensions in the flat file are displayed the as shown in the above image.</a:t>
            </a:r>
          </a:p>
          <a:p>
            <a:pPr algn="just"/>
            <a:r>
              <a:rPr lang="en-US" sz="1400" b="1" dirty="0"/>
              <a:t>Shared Library: </a:t>
            </a:r>
            <a:r>
              <a:rPr lang="en-US" sz="1400" dirty="0"/>
              <a:t>In shared library, as there is no dimensions available click on the drop down and crate dimension for the dimensions in the flat file and map it.</a:t>
            </a:r>
          </a:p>
          <a:p>
            <a:r>
              <a:rPr lang="en-US" sz="1400" dirty="0"/>
              <a:t>Leave the default values for Process Type and Reorder Type and Click on Next.</a:t>
            </a:r>
          </a:p>
        </p:txBody>
      </p:sp>
      <p:sp>
        <p:nvSpPr>
          <p:cNvPr id="3" name="Content Placeholder 2"/>
          <p:cNvSpPr>
            <a:spLocks noGrp="1"/>
          </p:cNvSpPr>
          <p:nvPr>
            <p:ph idx="1"/>
          </p:nvPr>
        </p:nvSpPr>
        <p:spPr>
          <a:xfrm>
            <a:off x="3371850" y="3739280"/>
            <a:ext cx="5772150" cy="914400"/>
          </a:xfrm>
        </p:spPr>
        <p:txBody>
          <a:bodyPr>
            <a:normAutofit/>
          </a:bodyPr>
          <a:lstStyle/>
          <a:p>
            <a:pPr marL="0" indent="0" algn="just">
              <a:buNone/>
            </a:pPr>
            <a:r>
              <a:rPr lang="en-US" sz="1600" dirty="0" smtClean="0"/>
              <a:t>Validate the dimension mapping in the window and click on Next. The Popup will be displayed as </a:t>
            </a:r>
            <a:r>
              <a:rPr lang="tr-TR" sz="1600" dirty="0" smtClean="0"/>
              <a:t>on the left </a:t>
            </a:r>
            <a:r>
              <a:rPr lang="en-US" sz="1600" dirty="0" smtClean="0"/>
              <a:t>and click on yes to execute the profile.</a:t>
            </a:r>
          </a:p>
          <a:p>
            <a:pPr marL="0" indent="0">
              <a:buNone/>
            </a:pPr>
            <a:endParaRPr lang="en-US" sz="1600" dirty="0" smtClean="0"/>
          </a:p>
          <a:p>
            <a:pPr marL="0" indent="0">
              <a:buNone/>
            </a:pPr>
            <a:endParaRPr lang="en-US" sz="1600" dirty="0" smtClean="0"/>
          </a:p>
        </p:txBody>
      </p:sp>
    </p:spTree>
    <p:extLst>
      <p:ext uri="{BB962C8B-B14F-4D97-AF65-F5344CB8AC3E}">
        <p14:creationId xmlns:p14="http://schemas.microsoft.com/office/powerpoint/2010/main" val="2024035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89" y="742950"/>
            <a:ext cx="5286636" cy="2590800"/>
          </a:xfrm>
        </p:spPr>
        <p:txBody>
          <a:bodyPr>
            <a:normAutofit fontScale="92500" lnSpcReduction="20000"/>
          </a:bodyPr>
          <a:lstStyle/>
          <a:p>
            <a:pPr marL="0" indent="0">
              <a:buNone/>
            </a:pPr>
            <a:r>
              <a:rPr lang="en-US" sz="1600" dirty="0" smtClean="0"/>
              <a:t>As the profile execution happens, one more pop up will be displayed for the job task and the execution can be monitored using the job console.</a:t>
            </a:r>
          </a:p>
          <a:p>
            <a:pPr marL="0" indent="0">
              <a:buNone/>
            </a:pPr>
            <a:r>
              <a:rPr lang="en-US" sz="1600" dirty="0" smtClean="0"/>
              <a:t>Select  “Click here to navigate to the job console”</a:t>
            </a:r>
            <a:r>
              <a:rPr lang="tr-TR" sz="1600" dirty="0" smtClean="0"/>
              <a:t> link</a:t>
            </a:r>
            <a:r>
              <a:rPr lang="en-US" sz="1600" dirty="0" smtClean="0"/>
              <a:t> to</a:t>
            </a:r>
          </a:p>
          <a:p>
            <a:pPr marL="0" indent="0">
              <a:buNone/>
            </a:pPr>
            <a:r>
              <a:rPr lang="en-US" sz="1600" dirty="0" smtClean="0"/>
              <a:t>Monitor the job console and the status of this activity.</a:t>
            </a:r>
          </a:p>
          <a:p>
            <a:pPr marL="0" indent="0">
              <a:buNone/>
            </a:pPr>
            <a:r>
              <a:rPr lang="en-US" sz="1600" dirty="0" smtClean="0"/>
              <a:t>Job Console will give the description of importing the </a:t>
            </a:r>
          </a:p>
          <a:p>
            <a:pPr marL="0" indent="0">
              <a:buNone/>
            </a:pPr>
            <a:r>
              <a:rPr lang="en-US" sz="1600" dirty="0" smtClean="0"/>
              <a:t>Profile sample into the library and the status of the </a:t>
            </a:r>
          </a:p>
          <a:p>
            <a:pPr marL="0" indent="0">
              <a:buNone/>
            </a:pPr>
            <a:r>
              <a:rPr lang="en-US" sz="1600" dirty="0" smtClean="0"/>
              <a:t>Activity. The log file can be viewed in the attachments</a:t>
            </a:r>
          </a:p>
          <a:p>
            <a:pPr marL="0" indent="0">
              <a:buNone/>
            </a:pPr>
            <a:r>
              <a:rPr lang="en-US" sz="1600" dirty="0" smtClean="0"/>
              <a:t>Section by clicking import results.</a:t>
            </a:r>
          </a:p>
          <a:p>
            <a:pPr marL="0" indent="0">
              <a:buNone/>
            </a:pPr>
            <a:r>
              <a:rPr lang="en-US" sz="1600" dirty="0" smtClean="0"/>
              <a:t>The Summary section will provide the information of user, time and details of this activity.</a:t>
            </a:r>
            <a:endParaRPr lang="en-US" sz="16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425" y="742950"/>
            <a:ext cx="38385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1517"/>
          <a:stretch/>
        </p:blipFill>
        <p:spPr bwMode="auto">
          <a:xfrm>
            <a:off x="2362200" y="2971800"/>
            <a:ext cx="667512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677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84496"/>
            <a:ext cx="9144000" cy="4259004"/>
          </a:xfrm>
        </p:spPr>
        <p:txBody>
          <a:bodyPr>
            <a:normAutofit/>
          </a:bodyPr>
          <a:lstStyle/>
          <a:p>
            <a:pPr marL="0" indent="0">
              <a:buNone/>
            </a:pPr>
            <a:r>
              <a:rPr lang="en-US" sz="1600" dirty="0" smtClean="0"/>
              <a:t>Now, go back to the dimension library and look at the newly imported dimensions in the shared library.</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The dimensions are now successfully imported in to the shared library and we are ready to the planning application and make use this dimensions.</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57349"/>
            <a:ext cx="8143875" cy="2023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302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yTemplat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TotalTime>
  <Words>1570</Words>
  <Application>Microsoft Office PowerPoint</Application>
  <PresentationFormat>On-screen Show (16:9)</PresentationFormat>
  <Paragraphs>182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Creating  Hyperion Planning Applications  with EPMA</vt:lpstr>
      <vt:lpstr>PowerPoint Presentation</vt:lpstr>
      <vt:lpstr>Creating Hyperion Planning Applications with EPMA</vt:lpstr>
      <vt:lpstr>Application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Hyperion Planning</dc:title>
  <dc:creator>shameel</dc:creator>
  <cp:lastModifiedBy>Ali.Riza Dikici</cp:lastModifiedBy>
  <cp:revision>66</cp:revision>
  <dcterms:created xsi:type="dcterms:W3CDTF">2014-05-04T14:09:43Z</dcterms:created>
  <dcterms:modified xsi:type="dcterms:W3CDTF">2014-06-05T13:19:02Z</dcterms:modified>
</cp:coreProperties>
</file>