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74" r:id="rId2"/>
    <p:sldId id="273" r:id="rId3"/>
    <p:sldId id="256" r:id="rId4"/>
    <p:sldId id="257" r:id="rId5"/>
    <p:sldId id="259" r:id="rId6"/>
    <p:sldId id="258" r:id="rId7"/>
    <p:sldId id="260" r:id="rId8"/>
    <p:sldId id="261" r:id="rId9"/>
    <p:sldId id="262" r:id="rId10"/>
    <p:sldId id="276" r:id="rId11"/>
    <p:sldId id="263" r:id="rId12"/>
    <p:sldId id="264" r:id="rId13"/>
    <p:sldId id="265" r:id="rId14"/>
    <p:sldId id="266" r:id="rId15"/>
    <p:sldId id="267" r:id="rId16"/>
    <p:sldId id="268" r:id="rId17"/>
    <p:sldId id="269" r:id="rId18"/>
    <p:sldId id="270" r:id="rId19"/>
    <p:sldId id="271" r:id="rId20"/>
    <p:sldId id="272" r:id="rId21"/>
    <p:sldId id="275" r:id="rId2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25" d="100"/>
          <a:sy n="125" d="100"/>
        </p:scale>
        <p:origin x="-384" y="2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459EF1F-10CC-43A0-B3D2-073AF51FA670}" type="datetimeFigureOut">
              <a:rPr lang="en-US" smtClean="0"/>
              <a:t>6/5/2014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E28497-6FBC-4843-9F2B-972D30EBB0CD}" type="slidenum">
              <a:rPr lang="en-US" smtClean="0"/>
              <a:t>‹#›</a:t>
            </a:fld>
            <a:endParaRPr lang="en-US" dirty="0"/>
          </a:p>
        </p:txBody>
      </p:sp>
    </p:spTree>
    <p:extLst>
      <p:ext uri="{BB962C8B-B14F-4D97-AF65-F5344CB8AC3E}">
        <p14:creationId xmlns:p14="http://schemas.microsoft.com/office/powerpoint/2010/main" val="3021689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E28497-6FBC-4843-9F2B-972D30EBB0CD}" type="slidenum">
              <a:rPr lang="en-US" smtClean="0"/>
              <a:t>3</a:t>
            </a:fld>
            <a:endParaRPr lang="en-US" dirty="0"/>
          </a:p>
        </p:txBody>
      </p:sp>
    </p:spTree>
    <p:extLst>
      <p:ext uri="{BB962C8B-B14F-4D97-AF65-F5344CB8AC3E}">
        <p14:creationId xmlns:p14="http://schemas.microsoft.com/office/powerpoint/2010/main" val="3805593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E28497-6FBC-4843-9F2B-972D30EBB0CD}" type="slidenum">
              <a:rPr lang="en-US" smtClean="0"/>
              <a:t>6</a:t>
            </a:fld>
            <a:endParaRPr lang="en-US" dirty="0"/>
          </a:p>
        </p:txBody>
      </p:sp>
    </p:spTree>
    <p:extLst>
      <p:ext uri="{BB962C8B-B14F-4D97-AF65-F5344CB8AC3E}">
        <p14:creationId xmlns:p14="http://schemas.microsoft.com/office/powerpoint/2010/main" val="23985026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E28497-6FBC-4843-9F2B-972D30EBB0CD}" type="slidenum">
              <a:rPr lang="en-US" smtClean="0"/>
              <a:t>8</a:t>
            </a:fld>
            <a:endParaRPr lang="en-US" dirty="0"/>
          </a:p>
        </p:txBody>
      </p:sp>
    </p:spTree>
    <p:extLst>
      <p:ext uri="{BB962C8B-B14F-4D97-AF65-F5344CB8AC3E}">
        <p14:creationId xmlns:p14="http://schemas.microsoft.com/office/powerpoint/2010/main" val="7668756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E28497-6FBC-4843-9F2B-972D30EBB0CD}" type="slidenum">
              <a:rPr lang="en-US" smtClean="0"/>
              <a:t>17</a:t>
            </a:fld>
            <a:endParaRPr lang="en-US" dirty="0"/>
          </a:p>
        </p:txBody>
      </p:sp>
    </p:spTree>
    <p:extLst>
      <p:ext uri="{BB962C8B-B14F-4D97-AF65-F5344CB8AC3E}">
        <p14:creationId xmlns:p14="http://schemas.microsoft.com/office/powerpoint/2010/main" val="1096064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E28497-6FBC-4843-9F2B-972D30EBB0CD}" type="slidenum">
              <a:rPr lang="en-US" smtClean="0"/>
              <a:t>19</a:t>
            </a:fld>
            <a:endParaRPr lang="en-US" dirty="0"/>
          </a:p>
        </p:txBody>
      </p:sp>
    </p:spTree>
    <p:extLst>
      <p:ext uri="{BB962C8B-B14F-4D97-AF65-F5344CB8AC3E}">
        <p14:creationId xmlns:p14="http://schemas.microsoft.com/office/powerpoint/2010/main" val="10295613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3"/>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F696709-FF91-4E36-8BF6-705B14E293F1}" type="datetimeFigureOut">
              <a:rPr lang="en-US" smtClean="0"/>
              <a:t>6/5/2014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0D3BD3-1E57-40CC-BF57-8E5B372AA3BC}" type="slidenum">
              <a:rPr lang="en-US" smtClean="0"/>
              <a:t>‹#›</a:t>
            </a:fld>
            <a:endParaRPr lang="en-US" dirty="0"/>
          </a:p>
        </p:txBody>
      </p:sp>
    </p:spTree>
    <p:extLst>
      <p:ext uri="{BB962C8B-B14F-4D97-AF65-F5344CB8AC3E}">
        <p14:creationId xmlns:p14="http://schemas.microsoft.com/office/powerpoint/2010/main" val="349615873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696709-FF91-4E36-8BF6-705B14E293F1}" type="datetimeFigureOut">
              <a:rPr lang="en-US" smtClean="0"/>
              <a:t>6/5/2014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0D3BD3-1E57-40CC-BF57-8E5B372AA3BC}" type="slidenum">
              <a:rPr lang="en-US" smtClean="0"/>
              <a:t>‹#›</a:t>
            </a:fld>
            <a:endParaRPr lang="en-US" dirty="0"/>
          </a:p>
        </p:txBody>
      </p:sp>
    </p:spTree>
    <p:extLst>
      <p:ext uri="{BB962C8B-B14F-4D97-AF65-F5344CB8AC3E}">
        <p14:creationId xmlns:p14="http://schemas.microsoft.com/office/powerpoint/2010/main" val="1900815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696709-FF91-4E36-8BF6-705B14E293F1}" type="datetimeFigureOut">
              <a:rPr lang="en-US" smtClean="0"/>
              <a:t>6/5/2014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0D3BD3-1E57-40CC-BF57-8E5B372AA3BC}" type="slidenum">
              <a:rPr lang="en-US" smtClean="0"/>
              <a:t>‹#›</a:t>
            </a:fld>
            <a:endParaRPr lang="en-US" dirty="0"/>
          </a:p>
        </p:txBody>
      </p:sp>
    </p:spTree>
    <p:extLst>
      <p:ext uri="{BB962C8B-B14F-4D97-AF65-F5344CB8AC3E}">
        <p14:creationId xmlns:p14="http://schemas.microsoft.com/office/powerpoint/2010/main" val="3399611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696709-FF91-4E36-8BF6-705B14E293F1}" type="datetimeFigureOut">
              <a:rPr lang="en-US" smtClean="0"/>
              <a:t>6/5/2014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0D3BD3-1E57-40CC-BF57-8E5B372AA3BC}" type="slidenum">
              <a:rPr lang="en-US" smtClean="0"/>
              <a:t>‹#›</a:t>
            </a:fld>
            <a:endParaRPr lang="en-US" dirty="0"/>
          </a:p>
        </p:txBody>
      </p:sp>
    </p:spTree>
    <p:extLst>
      <p:ext uri="{BB962C8B-B14F-4D97-AF65-F5344CB8AC3E}">
        <p14:creationId xmlns:p14="http://schemas.microsoft.com/office/powerpoint/2010/main" val="1814703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696709-FF91-4E36-8BF6-705B14E293F1}" type="datetimeFigureOut">
              <a:rPr lang="en-US" smtClean="0"/>
              <a:t>6/5/2014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0D3BD3-1E57-40CC-BF57-8E5B372AA3BC}" type="slidenum">
              <a:rPr lang="en-US" smtClean="0"/>
              <a:t>‹#›</a:t>
            </a:fld>
            <a:endParaRPr lang="en-US" dirty="0"/>
          </a:p>
        </p:txBody>
      </p:sp>
    </p:spTree>
    <p:extLst>
      <p:ext uri="{BB962C8B-B14F-4D97-AF65-F5344CB8AC3E}">
        <p14:creationId xmlns:p14="http://schemas.microsoft.com/office/powerpoint/2010/main" val="2001405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F696709-FF91-4E36-8BF6-705B14E293F1}" type="datetimeFigureOut">
              <a:rPr lang="en-US" smtClean="0"/>
              <a:t>6/5/2014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80D3BD3-1E57-40CC-BF57-8E5B372AA3BC}" type="slidenum">
              <a:rPr lang="en-US" smtClean="0"/>
              <a:t>‹#›</a:t>
            </a:fld>
            <a:endParaRPr lang="en-US" dirty="0"/>
          </a:p>
        </p:txBody>
      </p:sp>
    </p:spTree>
    <p:extLst>
      <p:ext uri="{BB962C8B-B14F-4D97-AF65-F5344CB8AC3E}">
        <p14:creationId xmlns:p14="http://schemas.microsoft.com/office/powerpoint/2010/main" val="1629255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3"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3"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F696709-FF91-4E36-8BF6-705B14E293F1}" type="datetimeFigureOut">
              <a:rPr lang="en-US" smtClean="0"/>
              <a:t>6/5/2014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80D3BD3-1E57-40CC-BF57-8E5B372AA3BC}" type="slidenum">
              <a:rPr lang="en-US" smtClean="0"/>
              <a:t>‹#›</a:t>
            </a:fld>
            <a:endParaRPr lang="en-US" dirty="0"/>
          </a:p>
        </p:txBody>
      </p:sp>
    </p:spTree>
    <p:extLst>
      <p:ext uri="{BB962C8B-B14F-4D97-AF65-F5344CB8AC3E}">
        <p14:creationId xmlns:p14="http://schemas.microsoft.com/office/powerpoint/2010/main" val="3710939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F696709-FF91-4E36-8BF6-705B14E293F1}" type="datetimeFigureOut">
              <a:rPr lang="en-US" smtClean="0"/>
              <a:t>6/5/2014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80D3BD3-1E57-40CC-BF57-8E5B372AA3BC}" type="slidenum">
              <a:rPr lang="en-US" smtClean="0"/>
              <a:t>‹#›</a:t>
            </a:fld>
            <a:endParaRPr lang="en-US" dirty="0"/>
          </a:p>
        </p:txBody>
      </p:sp>
    </p:spTree>
    <p:extLst>
      <p:ext uri="{BB962C8B-B14F-4D97-AF65-F5344CB8AC3E}">
        <p14:creationId xmlns:p14="http://schemas.microsoft.com/office/powerpoint/2010/main" val="1310353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696709-FF91-4E36-8BF6-705B14E293F1}" type="datetimeFigureOut">
              <a:rPr lang="en-US" smtClean="0"/>
              <a:t>6/5/2014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80D3BD3-1E57-40CC-BF57-8E5B372AA3BC}" type="slidenum">
              <a:rPr lang="en-US" smtClean="0"/>
              <a:t>‹#›</a:t>
            </a:fld>
            <a:endParaRPr lang="en-US" dirty="0"/>
          </a:p>
        </p:txBody>
      </p:sp>
    </p:spTree>
    <p:extLst>
      <p:ext uri="{BB962C8B-B14F-4D97-AF65-F5344CB8AC3E}">
        <p14:creationId xmlns:p14="http://schemas.microsoft.com/office/powerpoint/2010/main" val="268572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9"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92"/>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9"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696709-FF91-4E36-8BF6-705B14E293F1}" type="datetimeFigureOut">
              <a:rPr lang="en-US" smtClean="0"/>
              <a:t>6/5/2014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80D3BD3-1E57-40CC-BF57-8E5B372AA3BC}" type="slidenum">
              <a:rPr lang="en-US" smtClean="0"/>
              <a:t>‹#›</a:t>
            </a:fld>
            <a:endParaRPr lang="en-US" dirty="0"/>
          </a:p>
        </p:txBody>
      </p:sp>
    </p:spTree>
    <p:extLst>
      <p:ext uri="{BB962C8B-B14F-4D97-AF65-F5344CB8AC3E}">
        <p14:creationId xmlns:p14="http://schemas.microsoft.com/office/powerpoint/2010/main" val="2342858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7"/>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696709-FF91-4E36-8BF6-705B14E293F1}" type="datetimeFigureOut">
              <a:rPr lang="en-US" smtClean="0"/>
              <a:t>6/5/2014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80D3BD3-1E57-40CC-BF57-8E5B372AA3BC}" type="slidenum">
              <a:rPr lang="en-US" smtClean="0"/>
              <a:t>‹#›</a:t>
            </a:fld>
            <a:endParaRPr lang="en-US" dirty="0"/>
          </a:p>
        </p:txBody>
      </p:sp>
    </p:spTree>
    <p:extLst>
      <p:ext uri="{BB962C8B-B14F-4D97-AF65-F5344CB8AC3E}">
        <p14:creationId xmlns:p14="http://schemas.microsoft.com/office/powerpoint/2010/main" val="2944372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hyperlink" Target="http://www.linkedin.com/company/epmvirtual" TargetMode="Externa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s://twitter.com/epmvirtual"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rotWithShape="1">
          <a:blip r:embed="rId13">
            <a:extLst>
              <a:ext uri="{28A0092B-C50C-407E-A947-70E740481C1C}">
                <a14:useLocalDpi xmlns:a14="http://schemas.microsoft.com/office/drawing/2010/main" val="0"/>
              </a:ext>
            </a:extLst>
          </a:blip>
          <a:srcRect l="-3" r="53130"/>
          <a:stretch/>
        </p:blipFill>
        <p:spPr bwMode="auto">
          <a:xfrm>
            <a:off x="0" y="3"/>
            <a:ext cx="9144000" cy="609600"/>
          </a:xfrm>
          <a:prstGeom prst="rect">
            <a:avLst/>
          </a:prstGeom>
          <a:noFill/>
          <a:ln>
            <a:noFill/>
          </a:ln>
          <a:effectLst>
            <a:outerShdw blurRad="50800" dist="38100" dir="54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CF696709-FF91-4E36-8BF6-705B14E293F1}" type="datetimeFigureOut">
              <a:rPr lang="en-US" smtClean="0"/>
              <a:t>6/5/2014</a:t>
            </a:fld>
            <a:endParaRPr lang="en-US" dirty="0"/>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0D3BD3-1E57-40CC-BF57-8E5B372AA3BC}" type="slidenum">
              <a:rPr lang="en-US" smtClean="0"/>
              <a:t>‹#›</a:t>
            </a:fld>
            <a:endParaRPr lang="en-US" dirty="0"/>
          </a:p>
        </p:txBody>
      </p:sp>
      <p:pic>
        <p:nvPicPr>
          <p:cNvPr id="8" name="Picture 2" descr="http://www.epmvirtual.com/images/epmtwitter.png">
            <a:hlinkClick r:id="rId14"/>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8534406" y="200027"/>
            <a:ext cx="238125" cy="23812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http://www.epmvirtual.com/images/epmLinkedin.png">
            <a:hlinkClick r:id="rId16"/>
          </p:cNvPr>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8829681" y="200024"/>
            <a:ext cx="238125" cy="238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75435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www.epmvirtual.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66750"/>
            <a:ext cx="9144000" cy="4476750"/>
          </a:xfrm>
        </p:spPr>
        <p:txBody>
          <a:bodyPr>
            <a:noAutofit/>
          </a:bodyPr>
          <a:lstStyle/>
          <a:p>
            <a:r>
              <a:rPr lang="tr-TR" sz="3200" b="1" dirty="0" smtClean="0"/>
              <a:t>Dimensionality &amp; Dimensions</a:t>
            </a:r>
            <a:br>
              <a:rPr lang="tr-TR" sz="3200" b="1" dirty="0" smtClean="0"/>
            </a:br>
            <a:r>
              <a:rPr lang="tr-TR" sz="3200" b="1" dirty="0" smtClean="0"/>
              <a:t>of</a:t>
            </a:r>
            <a:br>
              <a:rPr lang="tr-TR" sz="3200" b="1" dirty="0" smtClean="0"/>
            </a:br>
            <a:r>
              <a:rPr lang="tr-TR" sz="3200" b="1" dirty="0" smtClean="0"/>
              <a:t>Hyperion </a:t>
            </a:r>
            <a:r>
              <a:rPr lang="tr-TR" sz="3200" b="1" dirty="0" smtClean="0"/>
              <a:t>Planning</a:t>
            </a:r>
            <a:endParaRPr lang="en-US" sz="3200" b="1" dirty="0"/>
          </a:p>
        </p:txBody>
      </p:sp>
    </p:spTree>
    <p:extLst>
      <p:ext uri="{BB962C8B-B14F-4D97-AF65-F5344CB8AC3E}">
        <p14:creationId xmlns:p14="http://schemas.microsoft.com/office/powerpoint/2010/main" val="29045243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66750"/>
            <a:ext cx="9144000" cy="4476749"/>
          </a:xfrm>
        </p:spPr>
        <p:txBody>
          <a:bodyPr vert="horz" lIns="274320" tIns="274320" rIns="274320" bIns="274320" rtlCol="0">
            <a:noAutofit/>
          </a:bodyPr>
          <a:lstStyle/>
          <a:p>
            <a:pPr marL="0" indent="0" algn="just">
              <a:spcBef>
                <a:spcPts val="1200"/>
              </a:spcBef>
              <a:buNone/>
            </a:pPr>
            <a:r>
              <a:rPr lang="en-US" sz="1800" dirty="0" smtClean="0"/>
              <a:t>The </a:t>
            </a:r>
            <a:r>
              <a:rPr lang="en-US" sz="1800" dirty="0"/>
              <a:t>below table describes how the data spreading depends on the time balance property,</a:t>
            </a:r>
          </a:p>
          <a:p>
            <a:pPr marL="0" indent="0" algn="just">
              <a:spcBef>
                <a:spcPts val="1200"/>
              </a:spcBef>
              <a:buNone/>
            </a:pPr>
            <a:endParaRPr lang="en-US" sz="1800" dirty="0"/>
          </a:p>
          <a:p>
            <a:pPr marL="0" indent="0" algn="just">
              <a:spcBef>
                <a:spcPts val="1200"/>
              </a:spcBef>
              <a:buNone/>
            </a:pPr>
            <a:endParaRPr lang="en-US" sz="1800" dirty="0"/>
          </a:p>
        </p:txBody>
      </p:sp>
      <p:graphicFrame>
        <p:nvGraphicFramePr>
          <p:cNvPr id="4" name="Table 3"/>
          <p:cNvGraphicFramePr>
            <a:graphicFrameLocks noGrp="1"/>
          </p:cNvGraphicFramePr>
          <p:nvPr>
            <p:extLst>
              <p:ext uri="{D42A27DB-BD31-4B8C-83A1-F6EECF244321}">
                <p14:modId xmlns:p14="http://schemas.microsoft.com/office/powerpoint/2010/main" val="1545076099"/>
              </p:ext>
            </p:extLst>
          </p:nvPr>
        </p:nvGraphicFramePr>
        <p:xfrm>
          <a:off x="1333500" y="1733550"/>
          <a:ext cx="6477000" cy="1973580"/>
        </p:xfrm>
        <a:graphic>
          <a:graphicData uri="http://schemas.openxmlformats.org/drawingml/2006/table">
            <a:tbl>
              <a:tblPr firstRow="1">
                <a:tableStyleId>{E8034E78-7F5D-4C2E-B375-FC64B27BC917}</a:tableStyleId>
              </a:tblPr>
              <a:tblGrid>
                <a:gridCol w="3352800"/>
                <a:gridCol w="609600"/>
                <a:gridCol w="762000"/>
                <a:gridCol w="685800"/>
                <a:gridCol w="1066800"/>
              </a:tblGrid>
              <a:tr h="278130">
                <a:tc>
                  <a:txBody>
                    <a:bodyPr/>
                    <a:lstStyle/>
                    <a:p>
                      <a:r>
                        <a:rPr lang="en-US" sz="1400" dirty="0" smtClean="0"/>
                        <a:t>Time</a:t>
                      </a:r>
                      <a:r>
                        <a:rPr lang="en-US" sz="1400" baseline="0" dirty="0" smtClean="0"/>
                        <a:t> Balance property</a:t>
                      </a:r>
                      <a:endParaRPr lang="en-US" sz="1400" dirty="0"/>
                    </a:p>
                  </a:txBody>
                  <a:tcPr marT="34290" marB="34290"/>
                </a:tc>
                <a:tc>
                  <a:txBody>
                    <a:bodyPr/>
                    <a:lstStyle/>
                    <a:p>
                      <a:r>
                        <a:rPr lang="en-US" sz="1400" dirty="0" smtClean="0"/>
                        <a:t>Jan</a:t>
                      </a:r>
                      <a:endParaRPr lang="en-US" sz="1400" dirty="0"/>
                    </a:p>
                  </a:txBody>
                  <a:tcPr marT="34290" marB="34290"/>
                </a:tc>
                <a:tc>
                  <a:txBody>
                    <a:bodyPr/>
                    <a:lstStyle/>
                    <a:p>
                      <a:r>
                        <a:rPr lang="en-US" sz="1400" dirty="0" smtClean="0"/>
                        <a:t>Feb</a:t>
                      </a:r>
                      <a:endParaRPr lang="en-US" sz="1400" dirty="0"/>
                    </a:p>
                  </a:txBody>
                  <a:tcPr marT="34290" marB="34290"/>
                </a:tc>
                <a:tc>
                  <a:txBody>
                    <a:bodyPr/>
                    <a:lstStyle/>
                    <a:p>
                      <a:r>
                        <a:rPr lang="en-US" sz="1400" dirty="0" smtClean="0"/>
                        <a:t>Mar</a:t>
                      </a:r>
                      <a:endParaRPr lang="en-US" sz="1400" dirty="0"/>
                    </a:p>
                  </a:txBody>
                  <a:tcPr marT="34290" marB="34290"/>
                </a:tc>
                <a:tc>
                  <a:txBody>
                    <a:bodyPr/>
                    <a:lstStyle/>
                    <a:p>
                      <a:r>
                        <a:rPr lang="en-US" sz="1400" dirty="0" smtClean="0"/>
                        <a:t>Quarter1</a:t>
                      </a:r>
                      <a:endParaRPr lang="en-US" sz="1400" dirty="0"/>
                    </a:p>
                  </a:txBody>
                  <a:tcPr marT="34290" marB="34290"/>
                </a:tc>
              </a:tr>
              <a:tr h="278130">
                <a:tc>
                  <a:txBody>
                    <a:bodyPr/>
                    <a:lstStyle/>
                    <a:p>
                      <a:r>
                        <a:rPr lang="en-US" sz="1400" dirty="0" smtClean="0">
                          <a:solidFill>
                            <a:schemeClr val="bg2">
                              <a:lumMod val="25000"/>
                            </a:schemeClr>
                          </a:solidFill>
                        </a:rPr>
                        <a:t>First</a:t>
                      </a:r>
                      <a:endParaRPr lang="en-US" sz="1400" dirty="0">
                        <a:solidFill>
                          <a:schemeClr val="bg2">
                            <a:lumMod val="25000"/>
                          </a:schemeClr>
                        </a:solidFill>
                      </a:endParaRPr>
                    </a:p>
                  </a:txBody>
                  <a:tcPr marT="34290" marB="34290"/>
                </a:tc>
                <a:tc>
                  <a:txBody>
                    <a:bodyPr/>
                    <a:lstStyle/>
                    <a:p>
                      <a:r>
                        <a:rPr lang="en-US" sz="1400" dirty="0" smtClean="0">
                          <a:solidFill>
                            <a:schemeClr val="bg2">
                              <a:lumMod val="25000"/>
                            </a:schemeClr>
                          </a:solidFill>
                        </a:rPr>
                        <a:t>20</a:t>
                      </a:r>
                      <a:endParaRPr lang="en-US" sz="1400" dirty="0">
                        <a:solidFill>
                          <a:schemeClr val="bg2">
                            <a:lumMod val="25000"/>
                          </a:schemeClr>
                        </a:solidFill>
                      </a:endParaRPr>
                    </a:p>
                  </a:txBody>
                  <a:tcPr marT="34290" marB="34290"/>
                </a:tc>
                <a:tc>
                  <a:txBody>
                    <a:bodyPr/>
                    <a:lstStyle/>
                    <a:p>
                      <a:r>
                        <a:rPr lang="en-US" sz="1400" dirty="0" smtClean="0">
                          <a:solidFill>
                            <a:schemeClr val="bg2">
                              <a:lumMod val="25000"/>
                            </a:schemeClr>
                          </a:solidFill>
                        </a:rPr>
                        <a:t>30</a:t>
                      </a:r>
                      <a:endParaRPr lang="en-US" sz="1400" dirty="0">
                        <a:solidFill>
                          <a:schemeClr val="bg2">
                            <a:lumMod val="25000"/>
                          </a:schemeClr>
                        </a:solidFill>
                      </a:endParaRPr>
                    </a:p>
                  </a:txBody>
                  <a:tcPr marT="34290" marB="34290"/>
                </a:tc>
                <a:tc>
                  <a:txBody>
                    <a:bodyPr/>
                    <a:lstStyle/>
                    <a:p>
                      <a:r>
                        <a:rPr lang="en-US" sz="1400" dirty="0" smtClean="0">
                          <a:solidFill>
                            <a:schemeClr val="bg2">
                              <a:lumMod val="25000"/>
                            </a:schemeClr>
                          </a:solidFill>
                        </a:rPr>
                        <a:t>40</a:t>
                      </a:r>
                      <a:endParaRPr lang="en-US" sz="1400" dirty="0">
                        <a:solidFill>
                          <a:schemeClr val="bg2">
                            <a:lumMod val="25000"/>
                          </a:schemeClr>
                        </a:solidFill>
                      </a:endParaRPr>
                    </a:p>
                  </a:txBody>
                  <a:tcPr marT="34290" marB="34290"/>
                </a:tc>
                <a:tc>
                  <a:txBody>
                    <a:bodyPr/>
                    <a:lstStyle/>
                    <a:p>
                      <a:r>
                        <a:rPr lang="en-US" sz="1400" dirty="0" smtClean="0">
                          <a:solidFill>
                            <a:schemeClr val="bg2">
                              <a:lumMod val="25000"/>
                            </a:schemeClr>
                          </a:solidFill>
                        </a:rPr>
                        <a:t>20</a:t>
                      </a:r>
                      <a:endParaRPr lang="en-US" sz="1400" dirty="0">
                        <a:solidFill>
                          <a:schemeClr val="bg2">
                            <a:lumMod val="25000"/>
                          </a:schemeClr>
                        </a:solidFill>
                      </a:endParaRPr>
                    </a:p>
                  </a:txBody>
                  <a:tcPr marT="34290" marB="34290"/>
                </a:tc>
              </a:tr>
              <a:tr h="278130">
                <a:tc>
                  <a:txBody>
                    <a:bodyPr/>
                    <a:lstStyle/>
                    <a:p>
                      <a:r>
                        <a:rPr lang="en-US" sz="1400" dirty="0" smtClean="0">
                          <a:solidFill>
                            <a:schemeClr val="bg2">
                              <a:lumMod val="25000"/>
                            </a:schemeClr>
                          </a:solidFill>
                        </a:rPr>
                        <a:t>Balance</a:t>
                      </a:r>
                      <a:endParaRPr lang="en-US" sz="1400" dirty="0">
                        <a:solidFill>
                          <a:schemeClr val="bg2">
                            <a:lumMod val="25000"/>
                          </a:schemeClr>
                        </a:solidFill>
                      </a:endParaRPr>
                    </a:p>
                  </a:txBody>
                  <a:tcPr marT="34290" marB="34290"/>
                </a:tc>
                <a:tc>
                  <a:txBody>
                    <a:bodyPr/>
                    <a:lstStyle/>
                    <a:p>
                      <a:r>
                        <a:rPr lang="en-US" sz="1400" dirty="0" smtClean="0">
                          <a:solidFill>
                            <a:schemeClr val="bg2">
                              <a:lumMod val="25000"/>
                            </a:schemeClr>
                          </a:solidFill>
                        </a:rPr>
                        <a:t>20</a:t>
                      </a:r>
                      <a:endParaRPr lang="en-US" sz="1400" dirty="0">
                        <a:solidFill>
                          <a:schemeClr val="bg2">
                            <a:lumMod val="25000"/>
                          </a:schemeClr>
                        </a:solidFill>
                      </a:endParaRPr>
                    </a:p>
                  </a:txBody>
                  <a:tcPr marT="34290" marB="34290"/>
                </a:tc>
                <a:tc>
                  <a:txBody>
                    <a:bodyPr/>
                    <a:lstStyle/>
                    <a:p>
                      <a:r>
                        <a:rPr lang="en-US" sz="1400" dirty="0" smtClean="0">
                          <a:solidFill>
                            <a:schemeClr val="bg2">
                              <a:lumMod val="25000"/>
                            </a:schemeClr>
                          </a:solidFill>
                        </a:rPr>
                        <a:t>30</a:t>
                      </a:r>
                      <a:endParaRPr lang="en-US" sz="1400" dirty="0">
                        <a:solidFill>
                          <a:schemeClr val="bg2">
                            <a:lumMod val="25000"/>
                          </a:schemeClr>
                        </a:solidFill>
                      </a:endParaRPr>
                    </a:p>
                  </a:txBody>
                  <a:tcPr marT="34290" marB="34290"/>
                </a:tc>
                <a:tc>
                  <a:txBody>
                    <a:bodyPr/>
                    <a:lstStyle/>
                    <a:p>
                      <a:r>
                        <a:rPr lang="en-US" sz="1400" dirty="0" smtClean="0">
                          <a:solidFill>
                            <a:schemeClr val="bg2">
                              <a:lumMod val="25000"/>
                            </a:schemeClr>
                          </a:solidFill>
                        </a:rPr>
                        <a:t>40</a:t>
                      </a:r>
                      <a:endParaRPr lang="en-US" sz="1400" dirty="0">
                        <a:solidFill>
                          <a:schemeClr val="bg2">
                            <a:lumMod val="25000"/>
                          </a:schemeClr>
                        </a:solidFill>
                      </a:endParaRPr>
                    </a:p>
                  </a:txBody>
                  <a:tcPr marT="34290" marB="34290"/>
                </a:tc>
                <a:tc>
                  <a:txBody>
                    <a:bodyPr/>
                    <a:lstStyle/>
                    <a:p>
                      <a:r>
                        <a:rPr lang="en-US" sz="1400" dirty="0" smtClean="0">
                          <a:solidFill>
                            <a:schemeClr val="bg2">
                              <a:lumMod val="25000"/>
                            </a:schemeClr>
                          </a:solidFill>
                        </a:rPr>
                        <a:t>40</a:t>
                      </a:r>
                      <a:endParaRPr lang="en-US" sz="1400" dirty="0">
                        <a:solidFill>
                          <a:schemeClr val="bg2">
                            <a:lumMod val="25000"/>
                          </a:schemeClr>
                        </a:solidFill>
                      </a:endParaRPr>
                    </a:p>
                  </a:txBody>
                  <a:tcPr marT="34290" marB="34290"/>
                </a:tc>
              </a:tr>
              <a:tr h="278130">
                <a:tc>
                  <a:txBody>
                    <a:bodyPr/>
                    <a:lstStyle/>
                    <a:p>
                      <a:r>
                        <a:rPr lang="en-US" sz="1400" dirty="0" smtClean="0">
                          <a:solidFill>
                            <a:schemeClr val="bg2">
                              <a:lumMod val="25000"/>
                            </a:schemeClr>
                          </a:solidFill>
                        </a:rPr>
                        <a:t>Flow</a:t>
                      </a:r>
                      <a:endParaRPr lang="en-US" sz="1400" dirty="0">
                        <a:solidFill>
                          <a:schemeClr val="bg2">
                            <a:lumMod val="25000"/>
                          </a:schemeClr>
                        </a:solidFill>
                      </a:endParaRPr>
                    </a:p>
                  </a:txBody>
                  <a:tcPr marT="34290" marB="34290"/>
                </a:tc>
                <a:tc>
                  <a:txBody>
                    <a:bodyPr/>
                    <a:lstStyle/>
                    <a:p>
                      <a:r>
                        <a:rPr lang="en-US" sz="1400" dirty="0" smtClean="0">
                          <a:solidFill>
                            <a:schemeClr val="bg2">
                              <a:lumMod val="25000"/>
                            </a:schemeClr>
                          </a:solidFill>
                        </a:rPr>
                        <a:t>20</a:t>
                      </a:r>
                      <a:endParaRPr lang="en-US" sz="1400" dirty="0">
                        <a:solidFill>
                          <a:schemeClr val="bg2">
                            <a:lumMod val="25000"/>
                          </a:schemeClr>
                        </a:solidFill>
                      </a:endParaRPr>
                    </a:p>
                  </a:txBody>
                  <a:tcPr marT="34290" marB="34290"/>
                </a:tc>
                <a:tc>
                  <a:txBody>
                    <a:bodyPr/>
                    <a:lstStyle/>
                    <a:p>
                      <a:r>
                        <a:rPr lang="en-US" sz="1400" dirty="0" smtClean="0">
                          <a:solidFill>
                            <a:schemeClr val="bg2">
                              <a:lumMod val="25000"/>
                            </a:schemeClr>
                          </a:solidFill>
                        </a:rPr>
                        <a:t>30</a:t>
                      </a:r>
                      <a:endParaRPr lang="en-US" sz="1400" dirty="0">
                        <a:solidFill>
                          <a:schemeClr val="bg2">
                            <a:lumMod val="25000"/>
                          </a:schemeClr>
                        </a:solidFill>
                      </a:endParaRPr>
                    </a:p>
                  </a:txBody>
                  <a:tcPr marT="34290" marB="34290"/>
                </a:tc>
                <a:tc>
                  <a:txBody>
                    <a:bodyPr/>
                    <a:lstStyle/>
                    <a:p>
                      <a:r>
                        <a:rPr lang="en-US" sz="1400" dirty="0" smtClean="0">
                          <a:solidFill>
                            <a:schemeClr val="bg2">
                              <a:lumMod val="25000"/>
                            </a:schemeClr>
                          </a:solidFill>
                        </a:rPr>
                        <a:t>40</a:t>
                      </a:r>
                      <a:endParaRPr lang="en-US" sz="1400" dirty="0">
                        <a:solidFill>
                          <a:schemeClr val="bg2">
                            <a:lumMod val="25000"/>
                          </a:schemeClr>
                        </a:solidFill>
                      </a:endParaRPr>
                    </a:p>
                  </a:txBody>
                  <a:tcPr marT="34290" marB="34290"/>
                </a:tc>
                <a:tc>
                  <a:txBody>
                    <a:bodyPr/>
                    <a:lstStyle/>
                    <a:p>
                      <a:r>
                        <a:rPr lang="en-US" sz="1400" dirty="0" smtClean="0">
                          <a:solidFill>
                            <a:schemeClr val="bg2">
                              <a:lumMod val="25000"/>
                            </a:schemeClr>
                          </a:solidFill>
                        </a:rPr>
                        <a:t>90</a:t>
                      </a:r>
                      <a:endParaRPr lang="en-US" sz="1400" dirty="0">
                        <a:solidFill>
                          <a:schemeClr val="bg2">
                            <a:lumMod val="25000"/>
                          </a:schemeClr>
                        </a:solidFill>
                      </a:endParaRPr>
                    </a:p>
                  </a:txBody>
                  <a:tcPr marT="34290" marB="34290"/>
                </a:tc>
              </a:tr>
              <a:tr h="278130">
                <a:tc>
                  <a:txBody>
                    <a:bodyPr/>
                    <a:lstStyle/>
                    <a:p>
                      <a:r>
                        <a:rPr lang="en-US" sz="1400" dirty="0" smtClean="0">
                          <a:solidFill>
                            <a:schemeClr val="bg2">
                              <a:lumMod val="25000"/>
                            </a:schemeClr>
                          </a:solidFill>
                        </a:rPr>
                        <a:t>Average</a:t>
                      </a:r>
                      <a:endParaRPr lang="en-US" sz="1400" dirty="0">
                        <a:solidFill>
                          <a:schemeClr val="bg2">
                            <a:lumMod val="25000"/>
                          </a:schemeClr>
                        </a:solidFill>
                      </a:endParaRPr>
                    </a:p>
                  </a:txBody>
                  <a:tcPr marT="34290" marB="34290"/>
                </a:tc>
                <a:tc>
                  <a:txBody>
                    <a:bodyPr/>
                    <a:lstStyle/>
                    <a:p>
                      <a:r>
                        <a:rPr lang="en-US" sz="1400" dirty="0" smtClean="0">
                          <a:solidFill>
                            <a:schemeClr val="bg2">
                              <a:lumMod val="25000"/>
                            </a:schemeClr>
                          </a:solidFill>
                        </a:rPr>
                        <a:t>20</a:t>
                      </a:r>
                      <a:endParaRPr lang="en-US" sz="1400" dirty="0">
                        <a:solidFill>
                          <a:schemeClr val="bg2">
                            <a:lumMod val="25000"/>
                          </a:schemeClr>
                        </a:solidFill>
                      </a:endParaRPr>
                    </a:p>
                  </a:txBody>
                  <a:tcPr marT="34290" marB="34290"/>
                </a:tc>
                <a:tc>
                  <a:txBody>
                    <a:bodyPr/>
                    <a:lstStyle/>
                    <a:p>
                      <a:r>
                        <a:rPr lang="en-US" sz="1400" dirty="0" smtClean="0">
                          <a:solidFill>
                            <a:schemeClr val="bg2">
                              <a:lumMod val="25000"/>
                            </a:schemeClr>
                          </a:solidFill>
                        </a:rPr>
                        <a:t>30</a:t>
                      </a:r>
                      <a:endParaRPr lang="en-US" sz="1400" dirty="0">
                        <a:solidFill>
                          <a:schemeClr val="bg2">
                            <a:lumMod val="25000"/>
                          </a:schemeClr>
                        </a:solidFill>
                      </a:endParaRPr>
                    </a:p>
                  </a:txBody>
                  <a:tcPr marT="34290" marB="34290"/>
                </a:tc>
                <a:tc>
                  <a:txBody>
                    <a:bodyPr/>
                    <a:lstStyle/>
                    <a:p>
                      <a:r>
                        <a:rPr lang="en-US" sz="1400" dirty="0" smtClean="0">
                          <a:solidFill>
                            <a:schemeClr val="bg2">
                              <a:lumMod val="25000"/>
                            </a:schemeClr>
                          </a:solidFill>
                        </a:rPr>
                        <a:t>40</a:t>
                      </a:r>
                      <a:endParaRPr lang="en-US" sz="1400" dirty="0">
                        <a:solidFill>
                          <a:schemeClr val="bg2">
                            <a:lumMod val="25000"/>
                          </a:schemeClr>
                        </a:solidFill>
                      </a:endParaRPr>
                    </a:p>
                  </a:txBody>
                  <a:tcPr marT="34290" marB="34290"/>
                </a:tc>
                <a:tc>
                  <a:txBody>
                    <a:bodyPr/>
                    <a:lstStyle/>
                    <a:p>
                      <a:r>
                        <a:rPr lang="en-US" sz="1400" dirty="0" smtClean="0">
                          <a:solidFill>
                            <a:schemeClr val="bg2">
                              <a:lumMod val="25000"/>
                            </a:schemeClr>
                          </a:solidFill>
                        </a:rPr>
                        <a:t>30</a:t>
                      </a:r>
                      <a:endParaRPr lang="en-US" sz="1400" dirty="0">
                        <a:solidFill>
                          <a:schemeClr val="bg2">
                            <a:lumMod val="25000"/>
                          </a:schemeClr>
                        </a:solidFill>
                      </a:endParaRPr>
                    </a:p>
                  </a:txBody>
                  <a:tcPr marT="34290" marB="34290"/>
                </a:tc>
              </a:tr>
              <a:tr h="278130">
                <a:tc>
                  <a:txBody>
                    <a:bodyPr/>
                    <a:lstStyle/>
                    <a:p>
                      <a:r>
                        <a:rPr lang="en-US" sz="1400" dirty="0" smtClean="0">
                          <a:solidFill>
                            <a:schemeClr val="bg2">
                              <a:lumMod val="25000"/>
                            </a:schemeClr>
                          </a:solidFill>
                        </a:rPr>
                        <a:t>Weighted Average_Average</a:t>
                      </a:r>
                      <a:endParaRPr lang="en-US" sz="1400" dirty="0">
                        <a:solidFill>
                          <a:schemeClr val="bg2">
                            <a:lumMod val="25000"/>
                          </a:schemeClr>
                        </a:solidFill>
                      </a:endParaRPr>
                    </a:p>
                  </a:txBody>
                  <a:tcPr marT="34290" marB="34290"/>
                </a:tc>
                <a:tc>
                  <a:txBody>
                    <a:bodyPr/>
                    <a:lstStyle/>
                    <a:p>
                      <a:r>
                        <a:rPr lang="en-US" sz="1400" dirty="0" smtClean="0">
                          <a:solidFill>
                            <a:schemeClr val="bg2">
                              <a:lumMod val="25000"/>
                            </a:schemeClr>
                          </a:solidFill>
                        </a:rPr>
                        <a:t>20</a:t>
                      </a:r>
                      <a:endParaRPr lang="en-US" sz="1400" dirty="0">
                        <a:solidFill>
                          <a:schemeClr val="bg2">
                            <a:lumMod val="25000"/>
                          </a:schemeClr>
                        </a:solidFill>
                      </a:endParaRPr>
                    </a:p>
                  </a:txBody>
                  <a:tcPr marT="34290" marB="34290"/>
                </a:tc>
                <a:tc>
                  <a:txBody>
                    <a:bodyPr/>
                    <a:lstStyle/>
                    <a:p>
                      <a:r>
                        <a:rPr lang="en-US" sz="1400" dirty="0" smtClean="0">
                          <a:solidFill>
                            <a:schemeClr val="bg2">
                              <a:lumMod val="25000"/>
                            </a:schemeClr>
                          </a:solidFill>
                        </a:rPr>
                        <a:t>30</a:t>
                      </a:r>
                      <a:endParaRPr lang="en-US" sz="1400" dirty="0">
                        <a:solidFill>
                          <a:schemeClr val="bg2">
                            <a:lumMod val="25000"/>
                          </a:schemeClr>
                        </a:solidFill>
                      </a:endParaRPr>
                    </a:p>
                  </a:txBody>
                  <a:tcPr marT="34290" marB="34290"/>
                </a:tc>
                <a:tc>
                  <a:txBody>
                    <a:bodyPr/>
                    <a:lstStyle/>
                    <a:p>
                      <a:r>
                        <a:rPr lang="en-US" sz="1400" dirty="0" smtClean="0">
                          <a:solidFill>
                            <a:schemeClr val="bg2">
                              <a:lumMod val="25000"/>
                            </a:schemeClr>
                          </a:solidFill>
                        </a:rPr>
                        <a:t>40</a:t>
                      </a:r>
                      <a:endParaRPr lang="en-US" sz="1400" dirty="0">
                        <a:solidFill>
                          <a:schemeClr val="bg2">
                            <a:lumMod val="25000"/>
                          </a:schemeClr>
                        </a:solidFill>
                      </a:endParaRPr>
                    </a:p>
                  </a:txBody>
                  <a:tcPr marT="34290" marB="34290"/>
                </a:tc>
                <a:tc>
                  <a:txBody>
                    <a:bodyPr/>
                    <a:lstStyle/>
                    <a:p>
                      <a:r>
                        <a:rPr lang="en-US" sz="1400" dirty="0" smtClean="0">
                          <a:solidFill>
                            <a:schemeClr val="bg2">
                              <a:lumMod val="25000"/>
                            </a:schemeClr>
                          </a:solidFill>
                        </a:rPr>
                        <a:t>30</a:t>
                      </a:r>
                      <a:endParaRPr lang="en-US" sz="1400" dirty="0">
                        <a:solidFill>
                          <a:schemeClr val="bg2">
                            <a:lumMod val="25000"/>
                          </a:schemeClr>
                        </a:solidFill>
                      </a:endParaRPr>
                    </a:p>
                  </a:txBody>
                  <a:tcPr marT="34290" marB="34290"/>
                </a:tc>
              </a:tr>
              <a:tr h="278130">
                <a:tc>
                  <a:txBody>
                    <a:bodyPr/>
                    <a:lstStyle/>
                    <a:p>
                      <a:r>
                        <a:rPr lang="en-US" sz="1400" dirty="0" smtClean="0">
                          <a:solidFill>
                            <a:schemeClr val="bg2">
                              <a:lumMod val="25000"/>
                            </a:schemeClr>
                          </a:solidFill>
                        </a:rPr>
                        <a:t>Weighted Average_Actual_Actual</a:t>
                      </a:r>
                      <a:endParaRPr lang="en-US" sz="1400" dirty="0">
                        <a:solidFill>
                          <a:schemeClr val="bg2">
                            <a:lumMod val="25000"/>
                          </a:schemeClr>
                        </a:solidFill>
                      </a:endParaRPr>
                    </a:p>
                  </a:txBody>
                  <a:tcPr marT="34290" marB="34290"/>
                </a:tc>
                <a:tc>
                  <a:txBody>
                    <a:bodyPr/>
                    <a:lstStyle/>
                    <a:p>
                      <a:r>
                        <a:rPr lang="en-US" sz="1400" dirty="0" smtClean="0">
                          <a:solidFill>
                            <a:schemeClr val="bg2">
                              <a:lumMod val="25000"/>
                            </a:schemeClr>
                          </a:solidFill>
                        </a:rPr>
                        <a:t>20</a:t>
                      </a:r>
                      <a:endParaRPr lang="en-US" sz="1400" dirty="0">
                        <a:solidFill>
                          <a:schemeClr val="bg2">
                            <a:lumMod val="25000"/>
                          </a:schemeClr>
                        </a:solidFill>
                      </a:endParaRPr>
                    </a:p>
                  </a:txBody>
                  <a:tcPr marT="34290" marB="34290"/>
                </a:tc>
                <a:tc>
                  <a:txBody>
                    <a:bodyPr/>
                    <a:lstStyle/>
                    <a:p>
                      <a:r>
                        <a:rPr lang="en-US" sz="1400" dirty="0" smtClean="0">
                          <a:solidFill>
                            <a:schemeClr val="bg2">
                              <a:lumMod val="25000"/>
                            </a:schemeClr>
                          </a:solidFill>
                        </a:rPr>
                        <a:t>30</a:t>
                      </a:r>
                      <a:endParaRPr lang="en-US" sz="1400" dirty="0">
                        <a:solidFill>
                          <a:schemeClr val="bg2">
                            <a:lumMod val="25000"/>
                          </a:schemeClr>
                        </a:solidFill>
                      </a:endParaRPr>
                    </a:p>
                  </a:txBody>
                  <a:tcPr marT="34290" marB="34290"/>
                </a:tc>
                <a:tc>
                  <a:txBody>
                    <a:bodyPr/>
                    <a:lstStyle/>
                    <a:p>
                      <a:r>
                        <a:rPr lang="en-US" sz="1400" dirty="0" smtClean="0">
                          <a:solidFill>
                            <a:schemeClr val="bg2">
                              <a:lumMod val="25000"/>
                            </a:schemeClr>
                          </a:solidFill>
                        </a:rPr>
                        <a:t>40</a:t>
                      </a:r>
                      <a:endParaRPr lang="en-US" sz="1400" dirty="0">
                        <a:solidFill>
                          <a:schemeClr val="bg2">
                            <a:lumMod val="25000"/>
                          </a:schemeClr>
                        </a:solidFill>
                      </a:endParaRPr>
                    </a:p>
                  </a:txBody>
                  <a:tcPr marT="34290" marB="34290"/>
                </a:tc>
                <a:tc>
                  <a:txBody>
                    <a:bodyPr/>
                    <a:lstStyle/>
                    <a:p>
                      <a:r>
                        <a:rPr lang="en-US" sz="1400" dirty="0" smtClean="0">
                          <a:solidFill>
                            <a:schemeClr val="bg2">
                              <a:lumMod val="25000"/>
                            </a:schemeClr>
                          </a:solidFill>
                        </a:rPr>
                        <a:t>30</a:t>
                      </a:r>
                      <a:endParaRPr lang="en-US" sz="1400" dirty="0">
                        <a:solidFill>
                          <a:schemeClr val="bg2">
                            <a:lumMod val="25000"/>
                          </a:schemeClr>
                        </a:solidFill>
                      </a:endParaRPr>
                    </a:p>
                  </a:txBody>
                  <a:tcPr marT="34290" marB="34290"/>
                </a:tc>
              </a:tr>
            </a:tbl>
          </a:graphicData>
        </a:graphic>
      </p:graphicFrame>
    </p:spTree>
    <p:extLst>
      <p:ext uri="{BB962C8B-B14F-4D97-AF65-F5344CB8AC3E}">
        <p14:creationId xmlns:p14="http://schemas.microsoft.com/office/powerpoint/2010/main" val="24797593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66750"/>
            <a:ext cx="9144000" cy="4476750"/>
          </a:xfrm>
        </p:spPr>
        <p:txBody>
          <a:bodyPr vert="horz" lIns="274320" tIns="274320" rIns="274320" bIns="274320" rtlCol="0">
            <a:noAutofit/>
          </a:bodyPr>
          <a:lstStyle/>
          <a:p>
            <a:pPr marL="0" indent="0" algn="just">
              <a:spcBef>
                <a:spcPts val="1200"/>
              </a:spcBef>
              <a:buNone/>
            </a:pPr>
            <a:r>
              <a:rPr lang="en-US" sz="1800" b="1" dirty="0"/>
              <a:t>Skip:</a:t>
            </a:r>
            <a:r>
              <a:rPr lang="en-US" sz="1800" dirty="0"/>
              <a:t> </a:t>
            </a:r>
            <a:r>
              <a:rPr lang="en-US" sz="1800" dirty="0"/>
              <a:t>This property will handle the missing values and </a:t>
            </a:r>
            <a:r>
              <a:rPr lang="tr-TR" sz="1800" dirty="0" smtClean="0"/>
              <a:t>zero values.</a:t>
            </a:r>
            <a:endParaRPr lang="en-US" sz="1800" dirty="0"/>
          </a:p>
          <a:p>
            <a:pPr marL="0" indent="0" algn="just">
              <a:spcBef>
                <a:spcPts val="1200"/>
              </a:spcBef>
              <a:buNone/>
            </a:pPr>
            <a:r>
              <a:rPr lang="en-US" sz="1800" b="1" dirty="0"/>
              <a:t>Exchange Rate Type</a:t>
            </a:r>
            <a:r>
              <a:rPr lang="en-US" sz="1800" b="1" dirty="0"/>
              <a:t>:</a:t>
            </a:r>
            <a:r>
              <a:rPr lang="en-US" sz="1800" dirty="0"/>
              <a:t> This property is applicable to only multi-currency applications. </a:t>
            </a:r>
            <a:r>
              <a:rPr lang="en-US" sz="1800" dirty="0"/>
              <a:t>It tells the account member that which table to look for exchange </a:t>
            </a:r>
            <a:r>
              <a:rPr lang="en-US" sz="1800" dirty="0" smtClean="0"/>
              <a:t>rates</a:t>
            </a:r>
            <a:r>
              <a:rPr lang="tr-TR" sz="1800" dirty="0" smtClean="0"/>
              <a:t>.</a:t>
            </a:r>
            <a:endParaRPr lang="en-US" sz="1800" dirty="0"/>
          </a:p>
          <a:p>
            <a:pPr marL="0" indent="0" algn="just">
              <a:spcBef>
                <a:spcPts val="1200"/>
              </a:spcBef>
              <a:buNone/>
            </a:pPr>
            <a:r>
              <a:rPr lang="en-US" sz="1800" b="1" dirty="0"/>
              <a:t>Data Storage</a:t>
            </a:r>
            <a:r>
              <a:rPr lang="en-US" sz="1800" b="1" dirty="0"/>
              <a:t>: </a:t>
            </a:r>
            <a:r>
              <a:rPr lang="en-US" sz="1800" dirty="0"/>
              <a:t>The following are the data storage options</a:t>
            </a:r>
            <a:r>
              <a:rPr lang="en-US" sz="1800" dirty="0"/>
              <a:t>,</a:t>
            </a:r>
          </a:p>
          <a:p>
            <a:pPr indent="-285750"/>
            <a:r>
              <a:rPr lang="en-US" sz="1400" dirty="0" err="1" smtClean="0"/>
              <a:t>StoreData</a:t>
            </a:r>
            <a:r>
              <a:rPr lang="tr-TR" sz="1400" dirty="0" smtClean="0"/>
              <a:t>: </a:t>
            </a:r>
            <a:r>
              <a:rPr lang="en-US" sz="1400" dirty="0"/>
              <a:t>This option will store the data in the database and consumes the disk space.</a:t>
            </a:r>
            <a:r>
              <a:rPr lang="en-US" sz="1400" dirty="0" smtClean="0"/>
              <a:t> </a:t>
            </a:r>
            <a:endParaRPr lang="en-US" sz="1400" dirty="0"/>
          </a:p>
          <a:p>
            <a:pPr indent="-285750"/>
            <a:r>
              <a:rPr lang="en-US" sz="1400" dirty="0" err="1" smtClean="0"/>
              <a:t>DynamicCalcAndStore</a:t>
            </a:r>
            <a:r>
              <a:rPr lang="tr-TR" sz="1400" dirty="0" smtClean="0"/>
              <a:t>: </a:t>
            </a:r>
            <a:r>
              <a:rPr lang="en-US" sz="1400" dirty="0"/>
              <a:t>This setting does not store data until a user retrieves data for the first time.</a:t>
            </a:r>
            <a:endParaRPr lang="en-US" sz="1400" dirty="0"/>
          </a:p>
          <a:p>
            <a:pPr indent="-285750"/>
            <a:r>
              <a:rPr lang="en-US" sz="1400" dirty="0"/>
              <a:t>Dynamic </a:t>
            </a:r>
            <a:r>
              <a:rPr lang="en-US" sz="1400" dirty="0" err="1" smtClean="0"/>
              <a:t>Calc</a:t>
            </a:r>
            <a:r>
              <a:rPr lang="tr-TR" sz="1400" dirty="0" smtClean="0"/>
              <a:t>: </a:t>
            </a:r>
            <a:r>
              <a:rPr lang="en-US" sz="1400" dirty="0"/>
              <a:t>This setting never stores data and retrieves data every time a user requests. It is mostly used for account dimension </a:t>
            </a:r>
            <a:r>
              <a:rPr lang="en-US" sz="1400" dirty="0" smtClean="0"/>
              <a:t>members</a:t>
            </a:r>
            <a:r>
              <a:rPr lang="tr-TR" sz="1400" dirty="0"/>
              <a:t>.</a:t>
            </a:r>
            <a:endParaRPr lang="en-US" sz="1400" dirty="0"/>
          </a:p>
          <a:p>
            <a:pPr indent="-285750"/>
            <a:r>
              <a:rPr lang="en-US" sz="1400" dirty="0" err="1" smtClean="0"/>
              <a:t>ShareData</a:t>
            </a:r>
            <a:r>
              <a:rPr lang="tr-TR" sz="1400" dirty="0" smtClean="0"/>
              <a:t>: </a:t>
            </a:r>
            <a:r>
              <a:rPr lang="en-US" sz="1400" dirty="0"/>
              <a:t>This setting can be used for alternate </a:t>
            </a:r>
            <a:r>
              <a:rPr lang="tr-TR" sz="1400" dirty="0" smtClean="0"/>
              <a:t>hierarchies.</a:t>
            </a:r>
            <a:endParaRPr lang="tr-TR" sz="1400" dirty="0"/>
          </a:p>
          <a:p>
            <a:pPr marL="342900" lvl="1">
              <a:buFont typeface="Arial" pitchFamily="34" charset="0"/>
              <a:buChar char="•"/>
            </a:pPr>
            <a:r>
              <a:rPr lang="en-US" sz="1400" dirty="0" err="1"/>
              <a:t>NeverShare</a:t>
            </a:r>
            <a:r>
              <a:rPr lang="tr-TR" sz="1400" dirty="0"/>
              <a:t>: </a:t>
            </a:r>
            <a:r>
              <a:rPr lang="en-US" sz="1400" dirty="0"/>
              <a:t>This setting can be used when a parent has single child to avoid implicit </a:t>
            </a:r>
            <a:r>
              <a:rPr lang="en-US" sz="1400" dirty="0" smtClean="0"/>
              <a:t>sharing</a:t>
            </a:r>
            <a:r>
              <a:rPr lang="tr-TR" sz="1400" dirty="0" smtClean="0"/>
              <a:t>.</a:t>
            </a:r>
            <a:endParaRPr lang="tr-TR" sz="1400" dirty="0"/>
          </a:p>
          <a:p>
            <a:pPr marL="342900" lvl="1">
              <a:buFont typeface="Arial" pitchFamily="34" charset="0"/>
              <a:buChar char="•"/>
            </a:pPr>
            <a:r>
              <a:rPr lang="en-US" sz="1400" dirty="0" err="1"/>
              <a:t>LabelOnly</a:t>
            </a:r>
            <a:r>
              <a:rPr lang="tr-TR" sz="1400" dirty="0" smtClean="0"/>
              <a:t>: </a:t>
            </a:r>
            <a:r>
              <a:rPr lang="en-US" sz="1400" dirty="0" smtClean="0"/>
              <a:t>This </a:t>
            </a:r>
            <a:r>
              <a:rPr lang="en-US" sz="1400" dirty="0"/>
              <a:t>setting is for navigational convenience. It does not have the ability to store </a:t>
            </a:r>
            <a:r>
              <a:rPr lang="en-US" sz="1400" dirty="0" smtClean="0"/>
              <a:t>data</a:t>
            </a:r>
            <a:r>
              <a:rPr lang="tr-TR" sz="1400" dirty="0" smtClean="0"/>
              <a:t>.</a:t>
            </a:r>
            <a:endParaRPr lang="en-US" sz="1400" dirty="0"/>
          </a:p>
        </p:txBody>
      </p:sp>
    </p:spTree>
    <p:extLst>
      <p:ext uri="{BB962C8B-B14F-4D97-AF65-F5344CB8AC3E}">
        <p14:creationId xmlns:p14="http://schemas.microsoft.com/office/powerpoint/2010/main" val="24457552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66749"/>
            <a:ext cx="9144000" cy="4476751"/>
          </a:xfrm>
        </p:spPr>
        <p:txBody>
          <a:bodyPr vert="horz" lIns="274320" tIns="274320" rIns="274320" bIns="274320" rtlCol="0">
            <a:noAutofit/>
          </a:bodyPr>
          <a:lstStyle/>
          <a:p>
            <a:pPr marL="57150" indent="0">
              <a:buNone/>
            </a:pPr>
            <a:r>
              <a:rPr lang="en-US" sz="1800" b="1" dirty="0" smtClean="0"/>
              <a:t>Two-Pass Calculation:</a:t>
            </a:r>
            <a:r>
              <a:rPr lang="en-US" sz="1800" dirty="0" smtClean="0"/>
              <a:t> This setting can be used for percentage or ratio calculation</a:t>
            </a:r>
          </a:p>
          <a:p>
            <a:pPr marL="57150" indent="0">
              <a:buNone/>
            </a:pPr>
            <a:r>
              <a:rPr lang="en-US" sz="1800" b="1" dirty="0" smtClean="0"/>
              <a:t>Plan Type:</a:t>
            </a:r>
            <a:r>
              <a:rPr lang="en-US" sz="1800" dirty="0" smtClean="0"/>
              <a:t> It will display the application cube name</a:t>
            </a:r>
          </a:p>
          <a:p>
            <a:pPr marL="57150" indent="0">
              <a:buNone/>
            </a:pPr>
            <a:r>
              <a:rPr lang="en-US" sz="1800" b="1" dirty="0" smtClean="0"/>
              <a:t>Aggregation Options:</a:t>
            </a:r>
            <a:r>
              <a:rPr lang="en-US" sz="1800" dirty="0" smtClean="0"/>
              <a:t> This setting tells how the data has to be aggregated to its parent</a:t>
            </a:r>
          </a:p>
          <a:p>
            <a:pPr marL="57150" indent="0">
              <a:buNone/>
            </a:pPr>
            <a:r>
              <a:rPr lang="en-US" sz="1800" b="1" dirty="0" smtClean="0"/>
              <a:t>Data Type:</a:t>
            </a:r>
            <a:r>
              <a:rPr lang="en-US" sz="1800" dirty="0" smtClean="0"/>
              <a:t> The data type tells how to display the values</a:t>
            </a:r>
            <a:endParaRPr lang="tr-TR" dirty="0"/>
          </a:p>
          <a:p>
            <a:pPr marL="57150" indent="0">
              <a:buNone/>
            </a:pPr>
            <a:endParaRPr lang="en-US" sz="1800" dirty="0" smtClean="0"/>
          </a:p>
        </p:txBody>
      </p:sp>
    </p:spTree>
    <p:extLst>
      <p:ext uri="{BB962C8B-B14F-4D97-AF65-F5344CB8AC3E}">
        <p14:creationId xmlns:p14="http://schemas.microsoft.com/office/powerpoint/2010/main" val="30418695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666750"/>
            <a:ext cx="9128342" cy="439000"/>
          </a:xfrm>
        </p:spPr>
        <p:txBody>
          <a:bodyPr vert="horz" lIns="274320" tIns="274320" rIns="274320" bIns="274320" rtlCol="0" anchor="ctr">
            <a:noAutofit/>
          </a:bodyPr>
          <a:lstStyle/>
          <a:p>
            <a:pPr algn="just">
              <a:spcBef>
                <a:spcPts val="1200"/>
              </a:spcBef>
              <a:buFont typeface="Arial" pitchFamily="34" charset="0"/>
            </a:pPr>
            <a:r>
              <a:rPr lang="en-US" sz="2400" b="1" dirty="0">
                <a:latin typeface="+mn-lt"/>
                <a:ea typeface="+mn-ea"/>
                <a:cs typeface="+mn-cs"/>
              </a:rPr>
              <a:t>Entity Dimension</a:t>
            </a:r>
            <a:endParaRPr lang="en-US" sz="2400" b="1" dirty="0">
              <a:latin typeface="+mn-lt"/>
              <a:ea typeface="+mn-ea"/>
              <a:cs typeface="+mn-cs"/>
            </a:endParaRPr>
          </a:p>
        </p:txBody>
      </p:sp>
      <p:sp>
        <p:nvSpPr>
          <p:cNvPr id="3" name="Content Placeholder 2"/>
          <p:cNvSpPr>
            <a:spLocks noGrp="1"/>
          </p:cNvSpPr>
          <p:nvPr>
            <p:ph idx="1"/>
          </p:nvPr>
        </p:nvSpPr>
        <p:spPr>
          <a:xfrm>
            <a:off x="0" y="819150"/>
            <a:ext cx="9144000" cy="4324349"/>
          </a:xfrm>
        </p:spPr>
        <p:txBody>
          <a:bodyPr vert="horz" lIns="274320" tIns="274320" rIns="274320" bIns="274320" rtlCol="0">
            <a:noAutofit/>
          </a:bodyPr>
          <a:lstStyle/>
          <a:p>
            <a:pPr marL="0" indent="0" algn="just">
              <a:spcBef>
                <a:spcPts val="1200"/>
              </a:spcBef>
              <a:buNone/>
            </a:pPr>
            <a:r>
              <a:rPr lang="en-US" sz="1800" dirty="0"/>
              <a:t>Entity dimension is </a:t>
            </a:r>
            <a:r>
              <a:rPr lang="tr-TR" sz="1800" dirty="0" smtClean="0"/>
              <a:t>one of </a:t>
            </a:r>
            <a:r>
              <a:rPr lang="en-US" sz="1800" dirty="0" smtClean="0"/>
              <a:t>the </a:t>
            </a:r>
            <a:r>
              <a:rPr lang="en-US" sz="1800" dirty="0"/>
              <a:t>standard </a:t>
            </a:r>
            <a:r>
              <a:rPr lang="en-US" sz="1800" dirty="0" smtClean="0"/>
              <a:t>dimension</a:t>
            </a:r>
            <a:r>
              <a:rPr lang="tr-TR" sz="1800" dirty="0" smtClean="0"/>
              <a:t>s</a:t>
            </a:r>
            <a:r>
              <a:rPr lang="en-US" sz="1800" dirty="0" smtClean="0"/>
              <a:t> that </a:t>
            </a:r>
            <a:r>
              <a:rPr lang="en-US" sz="1800" dirty="0"/>
              <a:t>defines business organization </a:t>
            </a:r>
            <a:r>
              <a:rPr lang="en-US" sz="1800" dirty="0"/>
              <a:t>hierarchy.</a:t>
            </a:r>
            <a:r>
              <a:rPr lang="en-US" sz="1800" dirty="0"/>
              <a:t> The dimension typically includes geographical regions, </a:t>
            </a:r>
            <a:r>
              <a:rPr lang="en-US" sz="1800" dirty="0" smtClean="0"/>
              <a:t>departments</a:t>
            </a:r>
            <a:r>
              <a:rPr lang="tr-TR" sz="1800" dirty="0" smtClean="0"/>
              <a:t> and b</a:t>
            </a:r>
            <a:r>
              <a:rPr lang="en-US" sz="1800" dirty="0" err="1" smtClean="0"/>
              <a:t>usiness</a:t>
            </a:r>
            <a:r>
              <a:rPr lang="en-US" sz="1800" dirty="0" smtClean="0"/>
              <a:t> </a:t>
            </a:r>
            <a:r>
              <a:rPr lang="en-US" sz="1800" dirty="0"/>
              <a:t>units </a:t>
            </a:r>
            <a:r>
              <a:rPr lang="en-US" sz="1800" dirty="0"/>
              <a:t>in </a:t>
            </a:r>
            <a:r>
              <a:rPr lang="en-US" sz="1800" dirty="0"/>
              <a:t>an </a:t>
            </a:r>
            <a:r>
              <a:rPr lang="en-US" sz="1800" dirty="0"/>
              <a:t>organization.</a:t>
            </a:r>
          </a:p>
          <a:p>
            <a:pPr marL="0" indent="0" algn="just">
              <a:spcBef>
                <a:spcPts val="1200"/>
              </a:spcBef>
              <a:buNone/>
            </a:pPr>
            <a:r>
              <a:rPr lang="en-US" sz="1800" dirty="0"/>
              <a:t>Below figure shows the Entity dimension view in the planning application,</a:t>
            </a:r>
          </a:p>
          <a:p>
            <a:pPr marL="0" indent="0" algn="just">
              <a:spcBef>
                <a:spcPts val="1200"/>
              </a:spcBef>
              <a:buNone/>
            </a:pPr>
            <a:endParaRPr lang="en-US" sz="1800" dirty="0"/>
          </a:p>
          <a:p>
            <a:pPr marL="0" indent="0" algn="just">
              <a:spcBef>
                <a:spcPts val="1200"/>
              </a:spcBef>
              <a:buNone/>
            </a:pPr>
            <a:endParaRPr lang="en-US" sz="1800" dirty="0"/>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7842" y="2536031"/>
            <a:ext cx="7810500" cy="26074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48212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6700" y="685800"/>
            <a:ext cx="9127299" cy="439000"/>
          </a:xfrm>
        </p:spPr>
        <p:txBody>
          <a:bodyPr vert="horz" lIns="274320" tIns="274320" rIns="274320" bIns="274320" rtlCol="0" anchor="ctr">
            <a:noAutofit/>
          </a:bodyPr>
          <a:lstStyle/>
          <a:p>
            <a:pPr algn="just">
              <a:spcBef>
                <a:spcPts val="1200"/>
              </a:spcBef>
              <a:buFont typeface="Arial" pitchFamily="34" charset="0"/>
            </a:pPr>
            <a:r>
              <a:rPr lang="en-US" sz="2400" b="1" dirty="0">
                <a:latin typeface="+mn-lt"/>
                <a:ea typeface="+mn-ea"/>
                <a:cs typeface="+mn-cs"/>
              </a:rPr>
              <a:t>Entity Dimension – Properties</a:t>
            </a:r>
            <a:endParaRPr lang="en-US" sz="2400" b="1" dirty="0">
              <a:latin typeface="+mn-lt"/>
              <a:ea typeface="+mn-ea"/>
              <a:cs typeface="+mn-cs"/>
            </a:endParaRPr>
          </a:p>
        </p:txBody>
      </p:sp>
      <p:sp>
        <p:nvSpPr>
          <p:cNvPr id="3" name="Content Placeholder 2"/>
          <p:cNvSpPr>
            <a:spLocks noGrp="1"/>
          </p:cNvSpPr>
          <p:nvPr>
            <p:ph idx="1"/>
          </p:nvPr>
        </p:nvSpPr>
        <p:spPr>
          <a:xfrm>
            <a:off x="0" y="971550"/>
            <a:ext cx="9144000" cy="4171950"/>
          </a:xfrm>
        </p:spPr>
        <p:txBody>
          <a:bodyPr vert="horz" lIns="274320" tIns="274320" rIns="274320" bIns="274320" rtlCol="0">
            <a:noAutofit/>
          </a:bodyPr>
          <a:lstStyle/>
          <a:p>
            <a:pPr marL="0" indent="0" algn="just">
              <a:spcBef>
                <a:spcPts val="1200"/>
              </a:spcBef>
              <a:buNone/>
            </a:pPr>
            <a:r>
              <a:rPr lang="en-US" sz="1800" dirty="0"/>
              <a:t>In this section, we will go through about the member properties of the Account dimension. </a:t>
            </a:r>
            <a:r>
              <a:rPr lang="en-US" sz="1800" dirty="0"/>
              <a:t>Select a member in the account dimension and click on view, it will lead to the below properties </a:t>
            </a:r>
            <a:r>
              <a:rPr lang="en-US" sz="1800" dirty="0" smtClean="0"/>
              <a:t>window</a:t>
            </a:r>
            <a:r>
              <a:rPr lang="tr-TR" sz="1800" dirty="0"/>
              <a:t> </a:t>
            </a:r>
            <a:r>
              <a:rPr lang="tr-TR" sz="1800" dirty="0" smtClean="0"/>
              <a:t>(refer to the account dimension section for repeating properties),</a:t>
            </a:r>
            <a:endParaRPr lang="en-US" sz="1800" dirty="0"/>
          </a:p>
          <a:p>
            <a:pPr marL="0" indent="0" algn="just">
              <a:spcBef>
                <a:spcPts val="1200"/>
              </a:spcBef>
              <a:buNone/>
            </a:pPr>
            <a:r>
              <a:rPr lang="en-US" sz="1800" b="1" dirty="0"/>
              <a:t>Two </a:t>
            </a:r>
            <a:r>
              <a:rPr lang="en-US" sz="1800" b="1" dirty="0"/>
              <a:t>pass calculation:</a:t>
            </a:r>
            <a:r>
              <a:rPr lang="en-US" sz="1800" dirty="0"/>
              <a:t> This setting can be used for percentage or ratio calculation</a:t>
            </a:r>
          </a:p>
          <a:p>
            <a:pPr marL="0" indent="0" algn="just">
              <a:spcBef>
                <a:spcPts val="1200"/>
              </a:spcBef>
              <a:buNone/>
            </a:pPr>
            <a:r>
              <a:rPr lang="en-US" sz="1800" b="1" dirty="0"/>
              <a:t>Base Currency: </a:t>
            </a:r>
            <a:r>
              <a:rPr lang="en-US" sz="1800" dirty="0"/>
              <a:t>This setting is applicable only to the Multi-currency application. </a:t>
            </a:r>
            <a:r>
              <a:rPr lang="en-US" sz="1800" dirty="0"/>
              <a:t>Provide the currency for that </a:t>
            </a:r>
            <a:r>
              <a:rPr lang="en-US" sz="1800" dirty="0" smtClean="0"/>
              <a:t>entity</a:t>
            </a:r>
            <a:endParaRPr lang="en-US" dirty="0"/>
          </a:p>
          <a:p>
            <a:pPr lvl="1"/>
            <a:endParaRPr lang="en-US" dirty="0"/>
          </a:p>
          <a:p>
            <a:pPr lvl="1"/>
            <a:endParaRPr lang="en-US" dirty="0"/>
          </a:p>
          <a:p>
            <a:pPr marL="0" indent="0" algn="just">
              <a:spcBef>
                <a:spcPts val="1200"/>
              </a:spcBef>
              <a:buNone/>
            </a:pPr>
            <a:endParaRPr lang="en-US" sz="1800" dirty="0"/>
          </a:p>
          <a:p>
            <a:pPr marL="0" indent="0" algn="just">
              <a:spcBef>
                <a:spcPts val="1200"/>
              </a:spcBef>
              <a:buNone/>
            </a:pPr>
            <a:endParaRPr lang="en-US" sz="1800" dirty="0"/>
          </a:p>
          <a:p>
            <a:pPr marL="0" indent="0" algn="just">
              <a:spcBef>
                <a:spcPts val="1200"/>
              </a:spcBef>
              <a:buNone/>
            </a:pPr>
            <a:endParaRPr lang="en-US" sz="1800" dirty="0"/>
          </a:p>
          <a:p>
            <a:pPr marL="0" indent="0" algn="just">
              <a:spcBef>
                <a:spcPts val="1200"/>
              </a:spcBef>
              <a:buNone/>
            </a:pPr>
            <a:endParaRPr lang="en-US" sz="1800" dirty="0"/>
          </a:p>
          <a:p>
            <a:pPr marL="0" indent="0" algn="just">
              <a:spcBef>
                <a:spcPts val="1200"/>
              </a:spcBef>
              <a:buNone/>
            </a:pPr>
            <a:endParaRPr lang="en-US" sz="1800" dirty="0"/>
          </a:p>
          <a:p>
            <a:pPr marL="0" indent="0" algn="just">
              <a:spcBef>
                <a:spcPts val="1200"/>
              </a:spcBef>
              <a:buNone/>
            </a:pPr>
            <a:endParaRPr lang="en-US" sz="1800" dirty="0"/>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3143250"/>
            <a:ext cx="4419600" cy="200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15576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666750"/>
            <a:ext cx="9144000" cy="439000"/>
          </a:xfrm>
        </p:spPr>
        <p:txBody>
          <a:bodyPr vert="horz" lIns="274320" tIns="274320" rIns="274320" bIns="274320" rtlCol="0" anchor="ctr">
            <a:noAutofit/>
          </a:bodyPr>
          <a:lstStyle/>
          <a:p>
            <a:pPr algn="just">
              <a:spcBef>
                <a:spcPts val="1200"/>
              </a:spcBef>
              <a:buFont typeface="Arial" pitchFamily="34" charset="0"/>
            </a:pPr>
            <a:r>
              <a:rPr lang="en-US" sz="2400" b="1" dirty="0">
                <a:latin typeface="+mn-lt"/>
                <a:ea typeface="+mn-ea"/>
                <a:cs typeface="+mn-cs"/>
              </a:rPr>
              <a:t>Version Dimension</a:t>
            </a:r>
            <a:endParaRPr lang="en-US" sz="2400" b="1" dirty="0">
              <a:latin typeface="+mn-lt"/>
              <a:ea typeface="+mn-ea"/>
              <a:cs typeface="+mn-cs"/>
            </a:endParaRPr>
          </a:p>
        </p:txBody>
      </p:sp>
      <p:sp>
        <p:nvSpPr>
          <p:cNvPr id="6" name="Content Placeholder 2"/>
          <p:cNvSpPr>
            <a:spLocks noGrp="1"/>
          </p:cNvSpPr>
          <p:nvPr>
            <p:ph idx="1"/>
          </p:nvPr>
        </p:nvSpPr>
        <p:spPr>
          <a:xfrm>
            <a:off x="0" y="971550"/>
            <a:ext cx="9144000" cy="4171950"/>
          </a:xfrm>
        </p:spPr>
        <p:txBody>
          <a:bodyPr vert="horz" lIns="274320" tIns="274320" rIns="274320" bIns="274320" rtlCol="0">
            <a:noAutofit/>
          </a:bodyPr>
          <a:lstStyle/>
          <a:p>
            <a:pPr marL="0" lvl="1" indent="0" algn="just">
              <a:spcBef>
                <a:spcPts val="1200"/>
              </a:spcBef>
              <a:buNone/>
            </a:pPr>
            <a:r>
              <a:rPr lang="en-US" sz="1800" dirty="0"/>
              <a:t>Version Dimension is used to enable the versioning functionality for the Planning applications. Two types of members can be created in the version dimension,</a:t>
            </a:r>
          </a:p>
          <a:p>
            <a:pPr marL="285750" lvl="1" algn="just">
              <a:spcBef>
                <a:spcPts val="0"/>
              </a:spcBef>
            </a:pPr>
            <a:r>
              <a:rPr lang="en-US" sz="1400" dirty="0"/>
              <a:t>Standard bottom up</a:t>
            </a:r>
          </a:p>
          <a:p>
            <a:pPr marL="285750" lvl="1" algn="just">
              <a:spcBef>
                <a:spcPts val="0"/>
              </a:spcBef>
            </a:pPr>
            <a:r>
              <a:rPr lang="en-US" sz="1400" dirty="0"/>
              <a:t>Standard Target</a:t>
            </a:r>
          </a:p>
          <a:p>
            <a:pPr marL="0" lvl="1" indent="0" algn="just">
              <a:spcBef>
                <a:spcPts val="1200"/>
              </a:spcBef>
              <a:buNone/>
            </a:pPr>
            <a:r>
              <a:rPr lang="en-US" sz="1800" dirty="0" smtClean="0"/>
              <a:t>One </a:t>
            </a:r>
            <a:r>
              <a:rPr lang="en-US" sz="1800" dirty="0"/>
              <a:t>can enter data only at level zero or base level members in Standard Bottom Up. </a:t>
            </a:r>
            <a:r>
              <a:rPr lang="tr-TR" sz="1800" dirty="0" smtClean="0"/>
              <a:t>Whereas i</a:t>
            </a:r>
            <a:r>
              <a:rPr lang="en-US" sz="1800" dirty="0" smtClean="0"/>
              <a:t>n </a:t>
            </a:r>
            <a:r>
              <a:rPr lang="en-US" sz="1800" dirty="0"/>
              <a:t>standard target, data entry is possible at any level </a:t>
            </a:r>
            <a:r>
              <a:rPr lang="tr-TR" sz="1800" dirty="0" smtClean="0"/>
              <a:t>of </a:t>
            </a:r>
            <a:r>
              <a:rPr lang="en-US" sz="1800" dirty="0" smtClean="0"/>
              <a:t>the </a:t>
            </a:r>
            <a:r>
              <a:rPr lang="en-US" sz="1800" dirty="0"/>
              <a:t>hierarchy.</a:t>
            </a:r>
          </a:p>
          <a:p>
            <a:pPr marL="0" lvl="1" indent="0" algn="just">
              <a:spcBef>
                <a:spcPts val="1200"/>
              </a:spcBef>
              <a:buNone/>
            </a:pPr>
            <a:r>
              <a:rPr lang="en-US" sz="1800" dirty="0"/>
              <a:t>Below figure shows the version dimension view in the planning application,</a:t>
            </a:r>
          </a:p>
          <a:p>
            <a:pPr marL="0" indent="0" algn="just">
              <a:spcBef>
                <a:spcPts val="1200"/>
              </a:spcBef>
              <a:buNone/>
            </a:pPr>
            <a:endParaRPr lang="en-US" sz="1800" dirty="0"/>
          </a:p>
          <a:p>
            <a:pPr marL="0" indent="0" algn="just">
              <a:spcBef>
                <a:spcPts val="1200"/>
              </a:spcBef>
              <a:buNone/>
            </a:pPr>
            <a:endParaRPr lang="en-US" sz="1800" dirty="0"/>
          </a:p>
          <a:p>
            <a:pPr marL="0" indent="0" algn="just">
              <a:spcBef>
                <a:spcPts val="1200"/>
              </a:spcBef>
              <a:buNone/>
            </a:pPr>
            <a:endParaRPr lang="en-US" sz="1800" dirty="0"/>
          </a:p>
          <a:p>
            <a:pPr marL="0" indent="0" algn="just">
              <a:spcBef>
                <a:spcPts val="1200"/>
              </a:spcBef>
              <a:buNone/>
            </a:pPr>
            <a:endParaRPr lang="en-US" sz="1800" dirty="0"/>
          </a:p>
          <a:p>
            <a:pPr marL="0" indent="0" algn="just">
              <a:spcBef>
                <a:spcPts val="1200"/>
              </a:spcBef>
              <a:buNone/>
            </a:pPr>
            <a:endParaRPr lang="en-US" sz="18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6125" y="3593306"/>
            <a:ext cx="5857875" cy="15501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422251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666750"/>
            <a:ext cx="9144000" cy="439000"/>
          </a:xfrm>
        </p:spPr>
        <p:txBody>
          <a:bodyPr vert="horz" lIns="274320" tIns="274320" rIns="274320" bIns="274320" rtlCol="0" anchor="ctr">
            <a:noAutofit/>
          </a:bodyPr>
          <a:lstStyle/>
          <a:p>
            <a:pPr algn="just">
              <a:spcBef>
                <a:spcPts val="1200"/>
              </a:spcBef>
              <a:buFont typeface="Arial" pitchFamily="34" charset="0"/>
            </a:pPr>
            <a:r>
              <a:rPr lang="en-US" sz="2400" b="1" dirty="0">
                <a:latin typeface="+mn-lt"/>
                <a:ea typeface="+mn-ea"/>
                <a:cs typeface="+mn-cs"/>
              </a:rPr>
              <a:t>Version Dimension – Properties</a:t>
            </a:r>
            <a:endParaRPr lang="en-US" sz="2400" b="1" dirty="0">
              <a:latin typeface="+mn-lt"/>
              <a:ea typeface="+mn-ea"/>
              <a:cs typeface="+mn-cs"/>
            </a:endParaRPr>
          </a:p>
        </p:txBody>
      </p:sp>
      <p:sp>
        <p:nvSpPr>
          <p:cNvPr id="6" name="Content Placeholder 5"/>
          <p:cNvSpPr>
            <a:spLocks noGrp="1"/>
          </p:cNvSpPr>
          <p:nvPr>
            <p:ph idx="1"/>
          </p:nvPr>
        </p:nvSpPr>
        <p:spPr>
          <a:xfrm>
            <a:off x="0" y="895350"/>
            <a:ext cx="9144000" cy="4248150"/>
          </a:xfrm>
        </p:spPr>
        <p:txBody>
          <a:bodyPr vert="horz" lIns="274320" tIns="274320" rIns="274320" bIns="274320" rtlCol="0">
            <a:noAutofit/>
          </a:bodyPr>
          <a:lstStyle/>
          <a:p>
            <a:pPr marL="0" indent="0" algn="just">
              <a:spcBef>
                <a:spcPts val="1200"/>
              </a:spcBef>
              <a:buNone/>
            </a:pPr>
            <a:r>
              <a:rPr lang="en-US" sz="1800" dirty="0"/>
              <a:t>In this section, we will go through about the member properties of the version dimension. </a:t>
            </a:r>
            <a:r>
              <a:rPr lang="en-US" sz="1800" dirty="0"/>
              <a:t>Select a member in the version dimension and click on view, it will lead to the below properties window</a:t>
            </a:r>
            <a:r>
              <a:rPr lang="en-US" sz="1800" dirty="0" smtClean="0"/>
              <a:t>,</a:t>
            </a:r>
            <a:endParaRPr lang="en-US" sz="1800" dirty="0"/>
          </a:p>
          <a:p>
            <a:pPr marL="0" indent="0" algn="just">
              <a:spcBef>
                <a:spcPts val="1200"/>
              </a:spcBef>
              <a:buNone/>
            </a:pPr>
            <a:r>
              <a:rPr lang="en-US" sz="1800" dirty="0"/>
              <a:t>Type</a:t>
            </a:r>
            <a:r>
              <a:rPr lang="en-US" sz="1800" dirty="0"/>
              <a:t>: This setting decides </a:t>
            </a:r>
            <a:r>
              <a:rPr lang="en-US" sz="1800" dirty="0" smtClean="0"/>
              <a:t>the </a:t>
            </a:r>
            <a:r>
              <a:rPr lang="en-US" sz="1800" dirty="0"/>
              <a:t>type of the version</a:t>
            </a:r>
          </a:p>
          <a:p>
            <a:pPr marL="0" indent="0" algn="just">
              <a:spcBef>
                <a:spcPts val="1200"/>
              </a:spcBef>
              <a:buNone/>
            </a:pPr>
            <a:r>
              <a:rPr lang="en-US" sz="1800" dirty="0"/>
              <a:t>Enable process </a:t>
            </a:r>
            <a:r>
              <a:rPr lang="en-US" sz="1800" dirty="0" smtClean="0"/>
              <a:t>management:</a:t>
            </a:r>
            <a:r>
              <a:rPr lang="tr-TR" sz="1800" dirty="0" smtClean="0"/>
              <a:t> </a:t>
            </a:r>
            <a:r>
              <a:rPr lang="en-US" sz="1800" dirty="0" smtClean="0"/>
              <a:t>This </a:t>
            </a:r>
            <a:r>
              <a:rPr lang="en-US" sz="1800" dirty="0"/>
              <a:t>setting will tell </a:t>
            </a:r>
            <a:r>
              <a:rPr lang="en-US" sz="1800" dirty="0" smtClean="0"/>
              <a:t>which</a:t>
            </a:r>
            <a:r>
              <a:rPr lang="tr-TR" sz="1800" dirty="0" smtClean="0"/>
              <a:t> </a:t>
            </a:r>
            <a:r>
              <a:rPr lang="en-US" sz="1800" dirty="0" smtClean="0"/>
              <a:t>version </a:t>
            </a:r>
            <a:r>
              <a:rPr lang="en-US" sz="1800" dirty="0"/>
              <a:t>member to </a:t>
            </a:r>
            <a:r>
              <a:rPr lang="en-US" sz="1800" dirty="0" smtClean="0"/>
              <a:t>participate</a:t>
            </a:r>
            <a:r>
              <a:rPr lang="tr-TR" sz="1800" dirty="0" smtClean="0"/>
              <a:t> </a:t>
            </a:r>
            <a:r>
              <a:rPr lang="en-US" sz="1800" dirty="0" smtClean="0"/>
              <a:t>in </a:t>
            </a:r>
            <a:r>
              <a:rPr lang="tr-TR" sz="1800" dirty="0" smtClean="0"/>
              <a:t>the </a:t>
            </a:r>
            <a:r>
              <a:rPr lang="en-US" sz="1800" dirty="0" smtClean="0"/>
              <a:t>workflow</a:t>
            </a:r>
            <a:r>
              <a:rPr lang="tr-TR" sz="1800" dirty="0" smtClean="0"/>
              <a:t> processes.</a:t>
            </a:r>
          </a:p>
          <a:p>
            <a:pPr marL="0" indent="0" algn="just">
              <a:spcBef>
                <a:spcPts val="1200"/>
              </a:spcBef>
              <a:buNone/>
            </a:pPr>
            <a:endParaRPr lang="tr-TR" sz="1800" dirty="0" smtClean="0"/>
          </a:p>
          <a:p>
            <a:pPr marL="0" indent="0" algn="just">
              <a:spcBef>
                <a:spcPts val="1200"/>
              </a:spcBef>
              <a:buNone/>
            </a:pPr>
            <a:endParaRPr lang="tr-TR" sz="1800" dirty="0"/>
          </a:p>
          <a:p>
            <a:pPr marL="0" indent="0" algn="just">
              <a:spcBef>
                <a:spcPts val="1200"/>
              </a:spcBef>
              <a:buNone/>
            </a:pPr>
            <a:endParaRPr lang="tr-TR" sz="1800" dirty="0" smtClean="0"/>
          </a:p>
          <a:p>
            <a:pPr marL="0" indent="0" algn="just">
              <a:spcBef>
                <a:spcPts val="1200"/>
              </a:spcBef>
              <a:buNone/>
            </a:pPr>
            <a:r>
              <a:rPr lang="en-US" sz="1800" dirty="0" smtClean="0"/>
              <a:t>Note</a:t>
            </a:r>
            <a:r>
              <a:rPr lang="en-US" sz="1800" dirty="0"/>
              <a:t>: </a:t>
            </a:r>
            <a:r>
              <a:rPr lang="en-US" sz="1800" dirty="0"/>
              <a:t>Version member, whose type is standard target cannot be </a:t>
            </a:r>
            <a:r>
              <a:rPr lang="tr-TR" sz="1800" dirty="0" smtClean="0"/>
              <a:t>enabled </a:t>
            </a:r>
            <a:r>
              <a:rPr lang="en-US" sz="1800" dirty="0" smtClean="0"/>
              <a:t>for workflow</a:t>
            </a:r>
            <a:r>
              <a:rPr lang="tr-TR" sz="1800" dirty="0" smtClean="0"/>
              <a:t>.</a:t>
            </a:r>
            <a:endParaRPr lang="en-US" sz="1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2876551"/>
            <a:ext cx="3638550" cy="16499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379535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050" y="666750"/>
            <a:ext cx="9163050" cy="439000"/>
          </a:xfrm>
        </p:spPr>
        <p:txBody>
          <a:bodyPr vert="horz" lIns="274320" tIns="274320" rIns="274320" bIns="274320" rtlCol="0" anchor="ctr">
            <a:noAutofit/>
          </a:bodyPr>
          <a:lstStyle/>
          <a:p>
            <a:pPr algn="just">
              <a:spcBef>
                <a:spcPts val="1200"/>
              </a:spcBef>
              <a:buFont typeface="Arial" pitchFamily="34" charset="0"/>
            </a:pPr>
            <a:r>
              <a:rPr lang="en-US" sz="2400" b="1" dirty="0">
                <a:latin typeface="+mn-lt"/>
                <a:ea typeface="+mn-ea"/>
                <a:cs typeface="+mn-cs"/>
              </a:rPr>
              <a:t>Scenario Dimension</a:t>
            </a:r>
            <a:endParaRPr lang="en-US" sz="2400" b="1" dirty="0">
              <a:latin typeface="+mn-lt"/>
              <a:ea typeface="+mn-ea"/>
              <a:cs typeface="+mn-cs"/>
            </a:endParaRPr>
          </a:p>
        </p:txBody>
      </p:sp>
      <p:sp>
        <p:nvSpPr>
          <p:cNvPr id="3" name="Content Placeholder 2"/>
          <p:cNvSpPr>
            <a:spLocks noGrp="1"/>
          </p:cNvSpPr>
          <p:nvPr>
            <p:ph idx="1"/>
          </p:nvPr>
        </p:nvSpPr>
        <p:spPr>
          <a:xfrm>
            <a:off x="0" y="895349"/>
            <a:ext cx="9144000" cy="4248151"/>
          </a:xfrm>
        </p:spPr>
        <p:txBody>
          <a:bodyPr vert="horz" lIns="274320" tIns="274320" rIns="274320" bIns="274320" rtlCol="0">
            <a:noAutofit/>
          </a:bodyPr>
          <a:lstStyle/>
          <a:p>
            <a:pPr marL="0" indent="0" algn="just">
              <a:spcBef>
                <a:spcPts val="1200"/>
              </a:spcBef>
              <a:buNone/>
            </a:pPr>
            <a:r>
              <a:rPr lang="en-US" sz="1800" dirty="0"/>
              <a:t>Scenario dimension helps broad categorization of data in the planning application. Entity dimension is always associated with the scenario and version dimension.</a:t>
            </a:r>
          </a:p>
          <a:p>
            <a:pPr marL="0" indent="0" algn="just">
              <a:spcBef>
                <a:spcPts val="1200"/>
              </a:spcBef>
              <a:buNone/>
            </a:pPr>
            <a:r>
              <a:rPr lang="en-US" sz="1800" dirty="0"/>
              <a:t>Below figure shows the </a:t>
            </a:r>
            <a:r>
              <a:rPr lang="en-US" sz="1800" dirty="0"/>
              <a:t>Scenario </a:t>
            </a:r>
            <a:r>
              <a:rPr lang="en-US" sz="1800" dirty="0"/>
              <a:t>dimension view in the planning application</a:t>
            </a:r>
            <a:r>
              <a:rPr lang="en-US" sz="1800" dirty="0"/>
              <a:t>,</a:t>
            </a:r>
          </a:p>
          <a:p>
            <a:pPr marL="0" indent="0" algn="just">
              <a:spcBef>
                <a:spcPts val="1200"/>
              </a:spcBef>
              <a:buNone/>
            </a:pPr>
            <a:endParaRPr lang="en-US" sz="1800" dirty="0"/>
          </a:p>
          <a:p>
            <a:pPr marL="0" indent="0" algn="just">
              <a:spcBef>
                <a:spcPts val="1200"/>
              </a:spcBef>
              <a:buNone/>
            </a:pPr>
            <a:endParaRPr lang="en-US" sz="1800" dirty="0"/>
          </a:p>
          <a:p>
            <a:pPr marL="0" indent="0" algn="just">
              <a:spcBef>
                <a:spcPts val="1200"/>
              </a:spcBef>
              <a:buNone/>
            </a:pPr>
            <a:endParaRPr lang="en-US" sz="1800" dirty="0"/>
          </a:p>
          <a:p>
            <a:pPr marL="0" indent="0" algn="just">
              <a:spcBef>
                <a:spcPts val="1200"/>
              </a:spcBef>
              <a:buNone/>
            </a:pPr>
            <a:endParaRPr lang="en-US" sz="1800" dirty="0"/>
          </a:p>
          <a:p>
            <a:pPr marL="0" indent="0" algn="just">
              <a:spcBef>
                <a:spcPts val="1200"/>
              </a:spcBef>
              <a:buNone/>
            </a:pPr>
            <a:r>
              <a:rPr lang="en-US" sz="1800" dirty="0"/>
              <a:t>Plan, Actual, and Forecast are the most common Scenario members as we need a </a:t>
            </a:r>
            <a:r>
              <a:rPr lang="en-US" sz="1800" dirty="0"/>
              <a:t>'Plan' </a:t>
            </a:r>
            <a:r>
              <a:rPr lang="en-US" sz="1800" dirty="0"/>
              <a:t>scenario member to enter planned or budget numbers, and the 'actual' member is need to enter </a:t>
            </a:r>
            <a:r>
              <a:rPr lang="en-US" sz="1800" dirty="0"/>
              <a:t>actual data.</a:t>
            </a:r>
            <a:endParaRPr lang="en-US" sz="1800" dirty="0"/>
          </a:p>
          <a:p>
            <a:pPr marL="0" indent="0" algn="just">
              <a:spcBef>
                <a:spcPts val="1200"/>
              </a:spcBef>
              <a:buNone/>
            </a:pPr>
            <a:endParaRPr lang="en-US" sz="1800" dirty="0"/>
          </a:p>
          <a:p>
            <a:pPr marL="0" indent="0" algn="just">
              <a:spcBef>
                <a:spcPts val="1200"/>
              </a:spcBef>
              <a:buNone/>
            </a:pPr>
            <a:endParaRPr lang="en-US" sz="1800" dirty="0"/>
          </a:p>
          <a:p>
            <a:pPr marL="0" indent="0" algn="just">
              <a:spcBef>
                <a:spcPts val="1200"/>
              </a:spcBef>
              <a:buNone/>
            </a:pPr>
            <a:endParaRPr lang="en-US" sz="18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2446734"/>
            <a:ext cx="6000750" cy="13930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130288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4300" y="2371725"/>
            <a:ext cx="5219700" cy="271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itle 1"/>
          <p:cNvSpPr>
            <a:spLocks noGrp="1"/>
          </p:cNvSpPr>
          <p:nvPr>
            <p:ph type="title"/>
          </p:nvPr>
        </p:nvSpPr>
        <p:spPr>
          <a:xfrm>
            <a:off x="0" y="666750"/>
            <a:ext cx="9144000" cy="439000"/>
          </a:xfrm>
        </p:spPr>
        <p:txBody>
          <a:bodyPr vert="horz" lIns="274320" tIns="274320" rIns="274320" bIns="274320" rtlCol="0" anchor="ctr">
            <a:noAutofit/>
          </a:bodyPr>
          <a:lstStyle/>
          <a:p>
            <a:pPr algn="just">
              <a:spcBef>
                <a:spcPts val="1200"/>
              </a:spcBef>
              <a:buFont typeface="Arial" pitchFamily="34" charset="0"/>
            </a:pPr>
            <a:r>
              <a:rPr lang="en-US" sz="2400" b="1" dirty="0">
                <a:latin typeface="+mn-lt"/>
                <a:ea typeface="+mn-ea"/>
                <a:cs typeface="+mn-cs"/>
              </a:rPr>
              <a:t>Scenario Dimension – Properties</a:t>
            </a:r>
            <a:endParaRPr lang="en-US" sz="2400" b="1" dirty="0">
              <a:latin typeface="+mn-lt"/>
              <a:ea typeface="+mn-ea"/>
              <a:cs typeface="+mn-cs"/>
            </a:endParaRPr>
          </a:p>
        </p:txBody>
      </p:sp>
      <p:sp>
        <p:nvSpPr>
          <p:cNvPr id="3" name="Content Placeholder 2"/>
          <p:cNvSpPr>
            <a:spLocks noGrp="1"/>
          </p:cNvSpPr>
          <p:nvPr>
            <p:ph idx="1"/>
          </p:nvPr>
        </p:nvSpPr>
        <p:spPr>
          <a:xfrm>
            <a:off x="2088" y="895350"/>
            <a:ext cx="9141912" cy="4248150"/>
          </a:xfrm>
        </p:spPr>
        <p:txBody>
          <a:bodyPr vert="horz" lIns="274320" tIns="274320" rIns="274320" bIns="274320" rtlCol="0">
            <a:noAutofit/>
          </a:bodyPr>
          <a:lstStyle/>
          <a:p>
            <a:pPr marL="0" indent="0" algn="just">
              <a:spcBef>
                <a:spcPts val="1200"/>
              </a:spcBef>
              <a:buNone/>
            </a:pPr>
            <a:r>
              <a:rPr lang="en-US" sz="1800" dirty="0"/>
              <a:t>In this section, we will go through about the member properties of the </a:t>
            </a:r>
            <a:r>
              <a:rPr lang="en-US" sz="1800" dirty="0"/>
              <a:t>Scenario </a:t>
            </a:r>
            <a:r>
              <a:rPr lang="en-US" sz="1800" dirty="0"/>
              <a:t>dimension. Select a member in the </a:t>
            </a:r>
            <a:r>
              <a:rPr lang="en-US" sz="1800" dirty="0"/>
              <a:t>scenario </a:t>
            </a:r>
            <a:r>
              <a:rPr lang="en-US" sz="1800" dirty="0"/>
              <a:t>dimension and click on view, it will lead to the below properties window</a:t>
            </a:r>
            <a:r>
              <a:rPr lang="en-US" sz="1800" dirty="0"/>
              <a:t>,</a:t>
            </a:r>
          </a:p>
          <a:p>
            <a:pPr marL="0" indent="0" algn="just">
              <a:spcBef>
                <a:spcPts val="1200"/>
              </a:spcBef>
              <a:buNone/>
            </a:pPr>
            <a:r>
              <a:rPr lang="en-US" sz="1400" dirty="0" smtClean="0"/>
              <a:t>Start Yr.: </a:t>
            </a:r>
            <a:r>
              <a:rPr lang="en-US" sz="1400" dirty="0"/>
              <a:t>This field </a:t>
            </a:r>
            <a:r>
              <a:rPr lang="en-US" sz="1400" dirty="0"/>
              <a:t>will </a:t>
            </a:r>
            <a:r>
              <a:rPr lang="en-US" sz="1400" dirty="0" smtClean="0"/>
              <a:t>have</a:t>
            </a:r>
            <a:r>
              <a:rPr lang="tr-TR" sz="1400" dirty="0" smtClean="0"/>
              <a:t> </a:t>
            </a:r>
            <a:r>
              <a:rPr lang="en-US" sz="1400" dirty="0" smtClean="0"/>
              <a:t>the </a:t>
            </a:r>
            <a:r>
              <a:rPr lang="en-US" sz="1400" dirty="0"/>
              <a:t>starting </a:t>
            </a:r>
            <a:r>
              <a:rPr lang="en-US" sz="1400" dirty="0" smtClean="0"/>
              <a:t>year</a:t>
            </a:r>
            <a:endParaRPr lang="tr-TR" sz="1400" dirty="0" smtClean="0"/>
          </a:p>
          <a:p>
            <a:pPr marL="0" indent="0" algn="just">
              <a:spcBef>
                <a:spcPts val="1200"/>
              </a:spcBef>
              <a:buNone/>
            </a:pPr>
            <a:r>
              <a:rPr lang="en-US" sz="1400" dirty="0" smtClean="0"/>
              <a:t>Start </a:t>
            </a:r>
            <a:r>
              <a:rPr lang="en-US" sz="1400" dirty="0"/>
              <a:t>Period: </a:t>
            </a:r>
            <a:r>
              <a:rPr lang="tr-TR" sz="1400" dirty="0" smtClean="0"/>
              <a:t>The starting period of a yinancial year</a:t>
            </a:r>
            <a:endParaRPr lang="en-US" sz="1400" dirty="0"/>
          </a:p>
          <a:p>
            <a:pPr marL="0" indent="0" algn="just">
              <a:spcBef>
                <a:spcPts val="1200"/>
              </a:spcBef>
              <a:buNone/>
            </a:pPr>
            <a:r>
              <a:rPr lang="en-US" sz="1400" dirty="0"/>
              <a:t>End Yr.: This field </a:t>
            </a:r>
            <a:r>
              <a:rPr lang="en-US" sz="1400" dirty="0"/>
              <a:t>will </a:t>
            </a:r>
            <a:r>
              <a:rPr lang="en-US" sz="1400" dirty="0" smtClean="0"/>
              <a:t>have</a:t>
            </a:r>
            <a:r>
              <a:rPr lang="tr-TR" sz="1400" dirty="0" smtClean="0"/>
              <a:t> </a:t>
            </a:r>
            <a:r>
              <a:rPr lang="en-US" sz="1400" dirty="0" smtClean="0"/>
              <a:t>the </a:t>
            </a:r>
            <a:r>
              <a:rPr lang="en-US" sz="1400" dirty="0"/>
              <a:t>ending </a:t>
            </a:r>
            <a:r>
              <a:rPr lang="en-US" sz="1400" dirty="0"/>
              <a:t>year</a:t>
            </a:r>
          </a:p>
          <a:p>
            <a:pPr marL="0" indent="0" algn="just">
              <a:spcBef>
                <a:spcPts val="1200"/>
              </a:spcBef>
              <a:buNone/>
            </a:pPr>
            <a:r>
              <a:rPr lang="en-US" sz="1400" dirty="0"/>
              <a:t>End Period: </a:t>
            </a:r>
            <a:r>
              <a:rPr lang="en-US" sz="1400" dirty="0"/>
              <a:t>The </a:t>
            </a:r>
            <a:r>
              <a:rPr lang="tr-TR" sz="1400" dirty="0" smtClean="0"/>
              <a:t>ending period</a:t>
            </a:r>
            <a:r>
              <a:rPr lang="en-US" sz="1400" dirty="0" smtClean="0"/>
              <a:t> </a:t>
            </a:r>
            <a:r>
              <a:rPr lang="en-US" sz="1400" dirty="0"/>
              <a:t>of a </a:t>
            </a:r>
            <a:r>
              <a:rPr lang="tr-TR" sz="1400" dirty="0" smtClean="0"/>
              <a:t>f</a:t>
            </a:r>
            <a:r>
              <a:rPr lang="en-US" sz="1400" dirty="0" err="1" smtClean="0"/>
              <a:t>inancial</a:t>
            </a:r>
            <a:r>
              <a:rPr lang="en-US" sz="1400" dirty="0" smtClean="0"/>
              <a:t> </a:t>
            </a:r>
            <a:r>
              <a:rPr lang="tr-TR" sz="1400" dirty="0" smtClean="0"/>
              <a:t>y</a:t>
            </a:r>
            <a:r>
              <a:rPr lang="en-US" sz="1400" dirty="0" smtClean="0"/>
              <a:t>ear</a:t>
            </a:r>
            <a:endParaRPr lang="en-US" sz="1400" dirty="0"/>
          </a:p>
        </p:txBody>
      </p:sp>
    </p:spTree>
    <p:extLst>
      <p:ext uri="{BB962C8B-B14F-4D97-AF65-F5344CB8AC3E}">
        <p14:creationId xmlns:p14="http://schemas.microsoft.com/office/powerpoint/2010/main" val="14996762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709743"/>
            <a:ext cx="9144000" cy="439000"/>
          </a:xfrm>
        </p:spPr>
        <p:txBody>
          <a:bodyPr vert="horz" lIns="274320" tIns="274320" rIns="274320" bIns="274320" rtlCol="0" anchor="ctr">
            <a:noAutofit/>
          </a:bodyPr>
          <a:lstStyle/>
          <a:p>
            <a:pPr algn="just">
              <a:spcBef>
                <a:spcPts val="1200"/>
              </a:spcBef>
              <a:buFont typeface="Arial" pitchFamily="34" charset="0"/>
            </a:pPr>
            <a:r>
              <a:rPr lang="en-US" sz="2400" b="1" dirty="0">
                <a:latin typeface="+mn-lt"/>
                <a:ea typeface="+mn-ea"/>
                <a:cs typeface="+mn-cs"/>
              </a:rPr>
              <a:t>Year </a:t>
            </a:r>
            <a:r>
              <a:rPr lang="tr-TR" sz="2400" b="1" dirty="0" smtClean="0">
                <a:latin typeface="+mn-lt"/>
                <a:ea typeface="+mn-ea"/>
                <a:cs typeface="+mn-cs"/>
              </a:rPr>
              <a:t>&amp; Period </a:t>
            </a:r>
            <a:r>
              <a:rPr lang="en-US" sz="2400" b="1" dirty="0" smtClean="0">
                <a:latin typeface="+mn-lt"/>
                <a:ea typeface="+mn-ea"/>
                <a:cs typeface="+mn-cs"/>
              </a:rPr>
              <a:t>Dimension</a:t>
            </a:r>
            <a:r>
              <a:rPr lang="tr-TR" sz="2400" b="1" dirty="0" smtClean="0">
                <a:latin typeface="+mn-lt"/>
                <a:ea typeface="+mn-ea"/>
                <a:cs typeface="+mn-cs"/>
              </a:rPr>
              <a:t>s</a:t>
            </a:r>
            <a:endParaRPr lang="en-US" sz="2400" b="1" dirty="0">
              <a:latin typeface="+mn-lt"/>
              <a:ea typeface="+mn-ea"/>
              <a:cs typeface="+mn-cs"/>
            </a:endParaRPr>
          </a:p>
        </p:txBody>
      </p:sp>
      <p:sp>
        <p:nvSpPr>
          <p:cNvPr id="3" name="Content Placeholder 2"/>
          <p:cNvSpPr>
            <a:spLocks noGrp="1"/>
          </p:cNvSpPr>
          <p:nvPr>
            <p:ph idx="1"/>
          </p:nvPr>
        </p:nvSpPr>
        <p:spPr>
          <a:xfrm>
            <a:off x="0" y="971550"/>
            <a:ext cx="9144000" cy="4171950"/>
          </a:xfrm>
        </p:spPr>
        <p:txBody>
          <a:bodyPr vert="horz" lIns="274320" tIns="274320" rIns="274320" bIns="274320" rtlCol="0">
            <a:noAutofit/>
          </a:bodyPr>
          <a:lstStyle/>
          <a:p>
            <a:pPr marL="0" indent="0" algn="just">
              <a:spcBef>
                <a:spcPts val="1200"/>
              </a:spcBef>
              <a:buNone/>
            </a:pPr>
            <a:r>
              <a:rPr lang="en-US" sz="1800" dirty="0"/>
              <a:t>Year dimension has years and while we create a Planning </a:t>
            </a:r>
            <a:r>
              <a:rPr lang="en-US" sz="1800" dirty="0"/>
              <a:t>application, the number of years required can be defined. </a:t>
            </a:r>
          </a:p>
          <a:p>
            <a:pPr marL="0" indent="0" algn="just">
              <a:spcBef>
                <a:spcPts val="1200"/>
              </a:spcBef>
              <a:buNone/>
            </a:pPr>
            <a:endParaRPr lang="tr-TR" sz="1800" dirty="0" smtClean="0"/>
          </a:p>
          <a:p>
            <a:pPr marL="0" indent="0" algn="just">
              <a:spcBef>
                <a:spcPts val="1200"/>
              </a:spcBef>
              <a:buNone/>
            </a:pPr>
            <a:endParaRPr lang="tr-TR" sz="1800" dirty="0"/>
          </a:p>
          <a:p>
            <a:pPr marL="0" indent="0" algn="just">
              <a:spcBef>
                <a:spcPts val="1200"/>
              </a:spcBef>
              <a:buNone/>
            </a:pPr>
            <a:endParaRPr lang="tr-TR" sz="1800" dirty="0" smtClean="0"/>
          </a:p>
          <a:p>
            <a:pPr marL="0" indent="0" algn="just">
              <a:spcBef>
                <a:spcPts val="1200"/>
              </a:spcBef>
              <a:buNone/>
            </a:pPr>
            <a:endParaRPr lang="en-US" sz="1800" dirty="0"/>
          </a:p>
          <a:p>
            <a:pPr marL="0" indent="0" algn="just">
              <a:spcBef>
                <a:spcPts val="1200"/>
              </a:spcBef>
              <a:buNone/>
            </a:pPr>
            <a:r>
              <a:rPr lang="en-US" sz="1800" dirty="0"/>
              <a:t>The </a:t>
            </a:r>
            <a:r>
              <a:rPr lang="en-US" sz="1800" dirty="0"/>
              <a:t>Period Dimension has more information to give us than the 'Year' dimension. It has summary time periods such as </a:t>
            </a:r>
            <a:r>
              <a:rPr lang="en-US" sz="1800" dirty="0"/>
              <a:t>'Year Total</a:t>
            </a:r>
            <a:r>
              <a:rPr lang="en-US" sz="1800" dirty="0"/>
              <a:t>' and Quarters and has members reflecting months </a:t>
            </a:r>
            <a:r>
              <a:rPr lang="en-US" sz="1800" dirty="0"/>
              <a:t>that </a:t>
            </a:r>
            <a:r>
              <a:rPr lang="en-US" sz="1800" dirty="0"/>
              <a:t>is, from Jan to Dec. </a:t>
            </a:r>
            <a:r>
              <a:rPr lang="en-US" sz="1800" dirty="0"/>
              <a:t>The 'Period' dimension again is entirely created by </a:t>
            </a:r>
            <a:r>
              <a:rPr lang="en-US" sz="1800" dirty="0"/>
              <a:t>our </a:t>
            </a:r>
            <a:r>
              <a:rPr lang="en-US" sz="1800" dirty="0"/>
              <a:t>selection while we create Planning </a:t>
            </a:r>
            <a:r>
              <a:rPr lang="en-US" sz="1800" dirty="0"/>
              <a:t>application</a:t>
            </a:r>
            <a:r>
              <a:rPr lang="en-US" sz="1800" dirty="0" smtClean="0"/>
              <a:t>.</a:t>
            </a:r>
            <a:endParaRPr lang="en-US" sz="1800" dirty="0"/>
          </a:p>
        </p:txBody>
      </p:sp>
      <p:pic>
        <p:nvPicPr>
          <p:cNvPr id="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1" y="1885950"/>
            <a:ext cx="3428999" cy="1293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1582340"/>
            <a:ext cx="4476750" cy="19002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798092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428748"/>
            <a:ext cx="6400800" cy="28780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990024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666750"/>
            <a:ext cx="9144000" cy="439000"/>
          </a:xfrm>
        </p:spPr>
        <p:txBody>
          <a:bodyPr vert="horz" lIns="274320" tIns="274320" rIns="274320" bIns="274320" rtlCol="0" anchor="ctr">
            <a:noAutofit/>
          </a:bodyPr>
          <a:lstStyle/>
          <a:p>
            <a:pPr algn="just">
              <a:spcBef>
                <a:spcPts val="1200"/>
              </a:spcBef>
              <a:buFont typeface="Arial" pitchFamily="34" charset="0"/>
            </a:pPr>
            <a:r>
              <a:rPr lang="en-US" sz="2400" b="1" dirty="0">
                <a:latin typeface="+mn-lt"/>
                <a:ea typeface="+mn-ea"/>
                <a:cs typeface="+mn-cs"/>
              </a:rPr>
              <a:t>Dense and Sparse</a:t>
            </a:r>
            <a:endParaRPr lang="en-US" sz="2400" b="1" dirty="0">
              <a:latin typeface="+mn-lt"/>
              <a:ea typeface="+mn-ea"/>
              <a:cs typeface="+mn-cs"/>
            </a:endParaRPr>
          </a:p>
        </p:txBody>
      </p:sp>
      <p:sp>
        <p:nvSpPr>
          <p:cNvPr id="3" name="Content Placeholder 2"/>
          <p:cNvSpPr>
            <a:spLocks noGrp="1"/>
          </p:cNvSpPr>
          <p:nvPr>
            <p:ph idx="1"/>
          </p:nvPr>
        </p:nvSpPr>
        <p:spPr>
          <a:xfrm>
            <a:off x="0" y="895350"/>
            <a:ext cx="9144000" cy="4248150"/>
          </a:xfrm>
        </p:spPr>
        <p:txBody>
          <a:bodyPr vert="horz" lIns="274320" tIns="274320" rIns="274320" bIns="274320" rtlCol="0">
            <a:noAutofit/>
          </a:bodyPr>
          <a:lstStyle/>
          <a:p>
            <a:pPr marL="0" indent="0" algn="just">
              <a:spcBef>
                <a:spcPts val="1200"/>
              </a:spcBef>
              <a:buNone/>
            </a:pPr>
            <a:r>
              <a:rPr lang="en-US" sz="1800" dirty="0"/>
              <a:t>Defining a dimension dense or sparse has a huge impact on the performance of the application.</a:t>
            </a:r>
            <a:r>
              <a:rPr lang="en-US" sz="1800" dirty="0"/>
              <a:t> The definition of Dense or Sparse impacts the performance of the cubes and determines the design of the cube. </a:t>
            </a:r>
            <a:endParaRPr lang="en-US" sz="1800" dirty="0"/>
          </a:p>
          <a:p>
            <a:pPr marL="0" indent="0" algn="just">
              <a:spcBef>
                <a:spcPts val="1200"/>
              </a:spcBef>
              <a:buNone/>
            </a:pPr>
            <a:r>
              <a:rPr lang="en-US" sz="1800" dirty="0"/>
              <a:t>Dense dimension has high probability of data in the cube whereas the sparse dimension has less probability of data in the cube.</a:t>
            </a:r>
            <a:r>
              <a:rPr lang="en-US" sz="1800" dirty="0"/>
              <a:t> The dense </a:t>
            </a:r>
            <a:r>
              <a:rPr lang="en-US" sz="1800" dirty="0"/>
              <a:t>and </a:t>
            </a:r>
            <a:r>
              <a:rPr lang="en-US" sz="1800" dirty="0"/>
              <a:t>sparse combination determines the data block size and this data block can be imagined as bricks which make up the whole </a:t>
            </a:r>
            <a:r>
              <a:rPr lang="en-US" sz="1800" dirty="0"/>
              <a:t>cube.</a:t>
            </a:r>
          </a:p>
          <a:p>
            <a:pPr marL="0" indent="0" algn="just">
              <a:spcBef>
                <a:spcPts val="1200"/>
              </a:spcBef>
              <a:buNone/>
            </a:pPr>
            <a:r>
              <a:rPr lang="en-US" sz="1800" dirty="0"/>
              <a:t>By default, Account and Period dimension can be dense dimensions and the rest of the dimensions </a:t>
            </a:r>
            <a:r>
              <a:rPr lang="tr-TR" sz="1800" dirty="0" smtClean="0"/>
              <a:t>are</a:t>
            </a:r>
            <a:r>
              <a:rPr lang="en-US" sz="1800" dirty="0" smtClean="0"/>
              <a:t> </a:t>
            </a:r>
            <a:r>
              <a:rPr lang="en-US" sz="1800" dirty="0"/>
              <a:t>sparse</a:t>
            </a:r>
            <a:r>
              <a:rPr lang="en-US" sz="1800" dirty="0" smtClean="0"/>
              <a:t>.</a:t>
            </a:r>
            <a:endParaRPr lang="en-US" sz="1800" dirty="0"/>
          </a:p>
        </p:txBody>
      </p:sp>
    </p:spTree>
    <p:extLst>
      <p:ext uri="{BB962C8B-B14F-4D97-AF65-F5344CB8AC3E}">
        <p14:creationId xmlns:p14="http://schemas.microsoft.com/office/powerpoint/2010/main" val="20118428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81150"/>
            <a:ext cx="8229600" cy="2057400"/>
          </a:xfrm>
          <a:ln>
            <a:noFill/>
          </a:ln>
        </p:spPr>
        <p:txBody>
          <a:bodyPr>
            <a:normAutofit/>
          </a:bodyPr>
          <a:lstStyle/>
          <a:p>
            <a:pPr marL="0" indent="0" algn="ctr">
              <a:buNone/>
            </a:pPr>
            <a:r>
              <a:rPr lang="tr-TR" sz="4800" b="1" dirty="0" smtClean="0"/>
              <a:t>thank you</a:t>
            </a:r>
          </a:p>
          <a:p>
            <a:pPr marL="0" indent="0" algn="ctr">
              <a:buNone/>
            </a:pPr>
            <a:r>
              <a:rPr lang="tr-TR" sz="4000" b="1" u="dotted" dirty="0" smtClean="0">
                <a:solidFill>
                  <a:schemeClr val="tx1">
                    <a:lumMod val="95000"/>
                    <a:lumOff val="5000"/>
                  </a:schemeClr>
                </a:solidFill>
                <a:hlinkClick r:id="rId2"/>
              </a:rPr>
              <a:t>www.epmvirtual.com</a:t>
            </a:r>
            <a:r>
              <a:rPr lang="tr-TR" sz="4800" b="1" u="dotted" dirty="0" smtClean="0">
                <a:solidFill>
                  <a:schemeClr val="tx1">
                    <a:lumMod val="95000"/>
                    <a:lumOff val="5000"/>
                  </a:schemeClr>
                </a:solidFill>
              </a:rPr>
              <a:t> </a:t>
            </a:r>
            <a:endParaRPr lang="en-US" sz="4800" b="1" u="dotted" dirty="0">
              <a:solidFill>
                <a:schemeClr val="tx1">
                  <a:lumMod val="95000"/>
                  <a:lumOff val="5000"/>
                </a:schemeClr>
              </a:solidFill>
            </a:endParaRPr>
          </a:p>
        </p:txBody>
      </p:sp>
    </p:spTree>
    <p:extLst>
      <p:ext uri="{BB962C8B-B14F-4D97-AF65-F5344CB8AC3E}">
        <p14:creationId xmlns:p14="http://schemas.microsoft.com/office/powerpoint/2010/main" val="12270835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666750"/>
            <a:ext cx="9144000" cy="4476750"/>
          </a:xfrm>
        </p:spPr>
        <p:txBody>
          <a:bodyPr vert="horz" lIns="274320" tIns="274320" rIns="274320" bIns="274320" rtlCol="0">
            <a:noAutofit/>
          </a:bodyPr>
          <a:lstStyle/>
          <a:p>
            <a:pPr algn="just">
              <a:spcBef>
                <a:spcPts val="1200"/>
              </a:spcBef>
            </a:pPr>
            <a:r>
              <a:rPr lang="en-US" sz="1800" dirty="0">
                <a:solidFill>
                  <a:schemeClr val="tx1"/>
                </a:solidFill>
              </a:rPr>
              <a:t>This tutorial will take you through the dimensionality concepts of Hyperion Planning</a:t>
            </a:r>
            <a:r>
              <a:rPr lang="en-US" sz="1800" dirty="0" smtClean="0">
                <a:solidFill>
                  <a:schemeClr val="tx1"/>
                </a:solidFill>
              </a:rPr>
              <a:t>.</a:t>
            </a:r>
            <a:endParaRPr lang="en-US" sz="1800" dirty="0">
              <a:solidFill>
                <a:schemeClr val="tx1"/>
              </a:solidFill>
            </a:endParaRPr>
          </a:p>
          <a:p>
            <a:pPr algn="just">
              <a:spcBef>
                <a:spcPts val="1200"/>
              </a:spcBef>
            </a:pPr>
            <a:r>
              <a:rPr lang="en-US" sz="1800" dirty="0">
                <a:solidFill>
                  <a:schemeClr val="tx1"/>
                </a:solidFill>
              </a:rPr>
              <a:t>Dimensions are the basic foundation of the Hyperion Planning </a:t>
            </a:r>
            <a:r>
              <a:rPr lang="en-US" sz="1800" dirty="0" smtClean="0">
                <a:solidFill>
                  <a:schemeClr val="tx1"/>
                </a:solidFill>
              </a:rPr>
              <a:t>application</a:t>
            </a:r>
            <a:r>
              <a:rPr lang="tr-TR" sz="1800" dirty="0" smtClean="0">
                <a:solidFill>
                  <a:schemeClr val="tx1"/>
                </a:solidFill>
              </a:rPr>
              <a:t> and </a:t>
            </a:r>
            <a:r>
              <a:rPr lang="en-US" sz="1800" dirty="0" smtClean="0">
                <a:solidFill>
                  <a:schemeClr val="tx1"/>
                </a:solidFill>
              </a:rPr>
              <a:t>are </a:t>
            </a:r>
            <a:r>
              <a:rPr lang="en-US" sz="1800" dirty="0">
                <a:solidFill>
                  <a:schemeClr val="tx1"/>
                </a:solidFill>
              </a:rPr>
              <a:t>composed of members and </a:t>
            </a:r>
            <a:r>
              <a:rPr lang="en-US" sz="1800" dirty="0" smtClean="0">
                <a:solidFill>
                  <a:schemeClr val="tx1"/>
                </a:solidFill>
              </a:rPr>
              <a:t>the </a:t>
            </a:r>
            <a:r>
              <a:rPr lang="en-US" sz="1800" dirty="0">
                <a:solidFill>
                  <a:schemeClr val="tx1"/>
                </a:solidFill>
              </a:rPr>
              <a:t>place holders of the stored members in the outline.</a:t>
            </a:r>
          </a:p>
          <a:p>
            <a:pPr algn="just">
              <a:spcBef>
                <a:spcPts val="1200"/>
              </a:spcBef>
            </a:pPr>
            <a:r>
              <a:rPr lang="en-US" sz="1800" dirty="0">
                <a:solidFill>
                  <a:schemeClr val="tx1"/>
                </a:solidFill>
              </a:rPr>
              <a:t>Application dimensions together referred as an outline and it means the structure of an Hyperion planning application or cube.</a:t>
            </a:r>
            <a:endParaRPr lang="en-US" sz="1800" dirty="0">
              <a:solidFill>
                <a:schemeClr val="tx1"/>
              </a:solidFill>
            </a:endParaRPr>
          </a:p>
          <a:p>
            <a:pPr algn="just">
              <a:spcBef>
                <a:spcPts val="1200"/>
              </a:spcBef>
            </a:pPr>
            <a:r>
              <a:rPr lang="en-US" sz="1800" dirty="0">
                <a:solidFill>
                  <a:schemeClr val="tx1"/>
                </a:solidFill>
              </a:rPr>
              <a:t>Hyperion Planning application has a set of standard dimensions and custom dimensions. </a:t>
            </a:r>
            <a:r>
              <a:rPr lang="en-US" sz="1800" dirty="0">
                <a:solidFill>
                  <a:schemeClr val="tx1"/>
                </a:solidFill>
              </a:rPr>
              <a:t>The standard dimensions are the mandatory dimensions </a:t>
            </a:r>
            <a:r>
              <a:rPr lang="tr-TR" sz="1800" dirty="0" smtClean="0">
                <a:solidFill>
                  <a:schemeClr val="tx1"/>
                </a:solidFill>
              </a:rPr>
              <a:t>of </a:t>
            </a:r>
            <a:r>
              <a:rPr lang="en-US" sz="1800" dirty="0" smtClean="0">
                <a:solidFill>
                  <a:schemeClr val="tx1"/>
                </a:solidFill>
              </a:rPr>
              <a:t>any </a:t>
            </a:r>
            <a:r>
              <a:rPr lang="en-US" sz="1800" dirty="0">
                <a:solidFill>
                  <a:schemeClr val="tx1"/>
                </a:solidFill>
              </a:rPr>
              <a:t>planning application. </a:t>
            </a:r>
          </a:p>
          <a:p>
            <a:pPr algn="just">
              <a:spcBef>
                <a:spcPts val="1200"/>
              </a:spcBef>
            </a:pPr>
            <a:r>
              <a:rPr lang="en-US" sz="1800" dirty="0">
                <a:solidFill>
                  <a:schemeClr val="tx1"/>
                </a:solidFill>
              </a:rPr>
              <a:t>The Standard dimensions vary </a:t>
            </a:r>
            <a:r>
              <a:rPr lang="tr-TR" sz="1800" dirty="0" smtClean="0">
                <a:solidFill>
                  <a:schemeClr val="tx1"/>
                </a:solidFill>
              </a:rPr>
              <a:t>between </a:t>
            </a:r>
            <a:r>
              <a:rPr lang="en-US" sz="1800" dirty="0" smtClean="0">
                <a:solidFill>
                  <a:schemeClr val="tx1"/>
                </a:solidFill>
              </a:rPr>
              <a:t>the multi</a:t>
            </a:r>
            <a:r>
              <a:rPr lang="tr-TR" sz="1800" dirty="0" smtClean="0">
                <a:solidFill>
                  <a:schemeClr val="tx1"/>
                </a:solidFill>
              </a:rPr>
              <a:t> </a:t>
            </a:r>
            <a:r>
              <a:rPr lang="en-US" sz="1800" dirty="0" smtClean="0">
                <a:solidFill>
                  <a:schemeClr val="tx1"/>
                </a:solidFill>
              </a:rPr>
              <a:t>and </a:t>
            </a:r>
            <a:r>
              <a:rPr lang="en-US" sz="1800" dirty="0">
                <a:solidFill>
                  <a:schemeClr val="tx1"/>
                </a:solidFill>
              </a:rPr>
              <a:t>single currency </a:t>
            </a:r>
            <a:r>
              <a:rPr lang="en-US" sz="1800" dirty="0" smtClean="0">
                <a:solidFill>
                  <a:schemeClr val="tx1"/>
                </a:solidFill>
              </a:rPr>
              <a:t>application</a:t>
            </a:r>
            <a:r>
              <a:rPr lang="tr-TR" sz="1800" dirty="0" smtClean="0">
                <a:solidFill>
                  <a:schemeClr val="tx1"/>
                </a:solidFill>
              </a:rPr>
              <a:t>s</a:t>
            </a:r>
            <a:r>
              <a:rPr lang="en-US" sz="1800" dirty="0" smtClean="0">
                <a:solidFill>
                  <a:schemeClr val="tx1"/>
                </a:solidFill>
              </a:rPr>
              <a:t>. </a:t>
            </a:r>
            <a:endParaRPr lang="en-US" sz="1800" dirty="0">
              <a:solidFill>
                <a:schemeClr val="tx1"/>
              </a:solidFill>
            </a:endParaRPr>
          </a:p>
        </p:txBody>
      </p:sp>
    </p:spTree>
    <p:extLst>
      <p:ext uri="{BB962C8B-B14F-4D97-AF65-F5344CB8AC3E}">
        <p14:creationId xmlns:p14="http://schemas.microsoft.com/office/powerpoint/2010/main" val="17798436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66750"/>
            <a:ext cx="9144000" cy="4476750"/>
          </a:xfrm>
        </p:spPr>
        <p:txBody>
          <a:bodyPr vert="horz" lIns="274320" tIns="274320" rIns="274320" bIns="274320" rtlCol="0">
            <a:noAutofit/>
          </a:bodyPr>
          <a:lstStyle/>
          <a:p>
            <a:pPr marL="0" indent="0" algn="just">
              <a:buNone/>
            </a:pPr>
            <a:r>
              <a:rPr lang="en-US" sz="1800" dirty="0"/>
              <a:t>The list of standard dimensions for the single </a:t>
            </a:r>
            <a:r>
              <a:rPr lang="en-US" sz="1800" dirty="0" smtClean="0"/>
              <a:t>and multi</a:t>
            </a:r>
            <a:r>
              <a:rPr lang="tr-TR" sz="1800" dirty="0" smtClean="0"/>
              <a:t> </a:t>
            </a:r>
            <a:r>
              <a:rPr lang="en-US" sz="1800" dirty="0" smtClean="0"/>
              <a:t>currency </a:t>
            </a:r>
            <a:r>
              <a:rPr lang="en-US" sz="1800" dirty="0"/>
              <a:t>application are as </a:t>
            </a:r>
            <a:r>
              <a:rPr lang="tr-TR" sz="1800" dirty="0" smtClean="0"/>
              <a:t>follows:</a:t>
            </a:r>
            <a:endParaRPr lang="en-US" sz="1800" dirty="0"/>
          </a:p>
          <a:p>
            <a:pPr marL="0" indent="0" algn="just">
              <a:buNone/>
            </a:pPr>
            <a:endParaRPr lang="en-US" sz="1800" dirty="0"/>
          </a:p>
          <a:p>
            <a:pPr marL="0" indent="0" algn="just">
              <a:buNone/>
            </a:pPr>
            <a:endParaRPr lang="en-US" sz="1800" dirty="0"/>
          </a:p>
          <a:p>
            <a:pPr marL="0" indent="0" algn="just">
              <a:buNone/>
            </a:pPr>
            <a:endParaRPr lang="en-US" sz="1800" dirty="0"/>
          </a:p>
          <a:p>
            <a:pPr marL="0" indent="0" algn="just">
              <a:buNone/>
            </a:pPr>
            <a:endParaRPr lang="en-US" sz="1800" dirty="0"/>
          </a:p>
          <a:p>
            <a:pPr marL="0" indent="0" algn="just">
              <a:buNone/>
            </a:pPr>
            <a:endParaRPr lang="en-US" sz="1800" dirty="0"/>
          </a:p>
          <a:p>
            <a:pPr marL="0" indent="0" algn="just">
              <a:buNone/>
            </a:pPr>
            <a:endParaRPr lang="en-US" sz="1800" dirty="0"/>
          </a:p>
          <a:p>
            <a:pPr marL="0" indent="0" algn="just">
              <a:buNone/>
            </a:pPr>
            <a:endParaRPr lang="en-US" sz="1800" dirty="0"/>
          </a:p>
          <a:p>
            <a:pPr marL="0" indent="0" algn="just">
              <a:buNone/>
            </a:pPr>
            <a:endParaRPr lang="en-US" sz="1800" dirty="0"/>
          </a:p>
          <a:p>
            <a:pPr marL="0" indent="0" algn="just">
              <a:buNone/>
            </a:pPr>
            <a:r>
              <a:rPr lang="en-US" sz="1800" dirty="0"/>
              <a:t>The Standard dimensions are the mandatory dimensions for the planning </a:t>
            </a:r>
            <a:r>
              <a:rPr lang="en-US" sz="1800" dirty="0" smtClean="0"/>
              <a:t>application</a:t>
            </a:r>
            <a:r>
              <a:rPr lang="tr-TR" sz="1800" dirty="0" smtClean="0"/>
              <a:t> and a Hyperion Planning </a:t>
            </a:r>
            <a:r>
              <a:rPr lang="en-US" sz="1800" dirty="0" smtClean="0"/>
              <a:t>application </a:t>
            </a:r>
            <a:r>
              <a:rPr lang="tr-TR" sz="1800" dirty="0" smtClean="0"/>
              <a:t>can </a:t>
            </a:r>
            <a:r>
              <a:rPr lang="en-US" sz="1800" dirty="0" smtClean="0"/>
              <a:t>have </a:t>
            </a:r>
            <a:r>
              <a:rPr lang="en-US" sz="1800" dirty="0"/>
              <a:t>additional custom </a:t>
            </a:r>
            <a:r>
              <a:rPr lang="en-US" sz="1800" dirty="0" smtClean="0"/>
              <a:t>dimensions</a:t>
            </a:r>
            <a:r>
              <a:rPr lang="tr-TR" sz="1800" dirty="0" smtClean="0"/>
              <a:t>. Although the limit on number of dimensions in an application is 20, the rule of thum is; lesser the dimensions, better the performance of an application.</a:t>
            </a:r>
            <a:endParaRPr lang="en-US" sz="1800" dirty="0"/>
          </a:p>
          <a:p>
            <a:pPr marL="0" indent="0" algn="just">
              <a:buNone/>
            </a:pPr>
            <a:endParaRPr lang="en-US" sz="1800" dirty="0"/>
          </a:p>
        </p:txBody>
      </p:sp>
      <p:sp>
        <p:nvSpPr>
          <p:cNvPr id="6" name="Rounded Rectangle 5"/>
          <p:cNvSpPr/>
          <p:nvPr/>
        </p:nvSpPr>
        <p:spPr>
          <a:xfrm>
            <a:off x="1752599" y="1276350"/>
            <a:ext cx="5486401" cy="2514600"/>
          </a:xfrm>
          <a:prstGeom prst="roundRect">
            <a:avLst/>
          </a:prstGeom>
          <a:solidFill>
            <a:schemeClr val="bg2">
              <a:lumMod val="75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ounded Rectangle 3"/>
          <p:cNvSpPr/>
          <p:nvPr/>
        </p:nvSpPr>
        <p:spPr>
          <a:xfrm>
            <a:off x="1965960" y="1438275"/>
            <a:ext cx="2377440" cy="2194560"/>
          </a:xfrm>
          <a:prstGeom prst="roundRect">
            <a:avLst/>
          </a:prstGeom>
          <a:solidFill>
            <a:schemeClr val="bg2">
              <a:lumMod val="90000"/>
              <a:alpha val="82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tr-TR" b="1" dirty="0" smtClean="0">
                <a:solidFill>
                  <a:schemeClr val="tx1"/>
                </a:solidFill>
              </a:rPr>
              <a:t>Single</a:t>
            </a:r>
            <a:r>
              <a:rPr lang="tr-TR" b="1" dirty="0" smtClean="0">
                <a:solidFill>
                  <a:schemeClr val="tx1"/>
                </a:solidFill>
              </a:rPr>
              <a:t> Currency</a:t>
            </a:r>
            <a:endParaRPr lang="en-US" b="1" dirty="0" smtClean="0">
              <a:solidFill>
                <a:schemeClr val="tx1"/>
              </a:solidFill>
            </a:endParaRPr>
          </a:p>
          <a:p>
            <a:pPr marL="285750" indent="-285750">
              <a:buFont typeface="Arial" panose="020B0604020202020204" pitchFamily="34" charset="0"/>
              <a:buChar char="•"/>
            </a:pPr>
            <a:r>
              <a:rPr lang="en-US" sz="1400" dirty="0" smtClean="0">
                <a:solidFill>
                  <a:schemeClr val="tx1"/>
                </a:solidFill>
              </a:rPr>
              <a:t>Account</a:t>
            </a:r>
          </a:p>
          <a:p>
            <a:pPr marL="285750" indent="-285750">
              <a:buFont typeface="Arial" panose="020B0604020202020204" pitchFamily="34" charset="0"/>
              <a:buChar char="•"/>
            </a:pPr>
            <a:r>
              <a:rPr lang="en-US" sz="1400" dirty="0" smtClean="0">
                <a:solidFill>
                  <a:schemeClr val="tx1"/>
                </a:solidFill>
              </a:rPr>
              <a:t>Period</a:t>
            </a:r>
          </a:p>
          <a:p>
            <a:pPr marL="285750" indent="-285750">
              <a:buFont typeface="Arial" panose="020B0604020202020204" pitchFamily="34" charset="0"/>
              <a:buChar char="•"/>
            </a:pPr>
            <a:r>
              <a:rPr lang="en-US" sz="1400" dirty="0" smtClean="0">
                <a:solidFill>
                  <a:schemeClr val="tx1"/>
                </a:solidFill>
              </a:rPr>
              <a:t>Year</a:t>
            </a:r>
          </a:p>
          <a:p>
            <a:pPr marL="285750" indent="-285750">
              <a:buFont typeface="Arial" panose="020B0604020202020204" pitchFamily="34" charset="0"/>
              <a:buChar char="•"/>
            </a:pPr>
            <a:r>
              <a:rPr lang="en-US" sz="1400" dirty="0" smtClean="0">
                <a:solidFill>
                  <a:schemeClr val="tx1"/>
                </a:solidFill>
              </a:rPr>
              <a:t>Scenario</a:t>
            </a:r>
          </a:p>
          <a:p>
            <a:pPr marL="285750" indent="-285750">
              <a:buFont typeface="Arial" panose="020B0604020202020204" pitchFamily="34" charset="0"/>
              <a:buChar char="•"/>
            </a:pPr>
            <a:r>
              <a:rPr lang="en-US" sz="1400" dirty="0" smtClean="0">
                <a:solidFill>
                  <a:schemeClr val="tx1"/>
                </a:solidFill>
              </a:rPr>
              <a:t>Version</a:t>
            </a:r>
          </a:p>
          <a:p>
            <a:pPr marL="285750" indent="-285750">
              <a:buFont typeface="Arial" panose="020B0604020202020204" pitchFamily="34" charset="0"/>
              <a:buChar char="•"/>
            </a:pPr>
            <a:r>
              <a:rPr lang="en-US" sz="1400" dirty="0" smtClean="0">
                <a:solidFill>
                  <a:schemeClr val="tx1"/>
                </a:solidFill>
              </a:rPr>
              <a:t>Entity</a:t>
            </a:r>
          </a:p>
        </p:txBody>
      </p:sp>
      <p:sp>
        <p:nvSpPr>
          <p:cNvPr id="5" name="Rounded Rectangle 4"/>
          <p:cNvSpPr/>
          <p:nvPr/>
        </p:nvSpPr>
        <p:spPr>
          <a:xfrm>
            <a:off x="4648200" y="1405618"/>
            <a:ext cx="2377440" cy="2194560"/>
          </a:xfrm>
          <a:prstGeom prst="roundRect">
            <a:avLst/>
          </a:prstGeom>
          <a:solidFill>
            <a:schemeClr val="bg2">
              <a:lumMod val="90000"/>
              <a:alpha val="82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tr-TR" b="1" dirty="0" smtClean="0">
                <a:solidFill>
                  <a:schemeClr val="tx1"/>
                </a:solidFill>
              </a:rPr>
              <a:t>Multi Currency</a:t>
            </a:r>
            <a:endParaRPr lang="en-US" b="1" dirty="0" smtClean="0">
              <a:solidFill>
                <a:schemeClr val="tx1"/>
              </a:solidFill>
            </a:endParaRPr>
          </a:p>
          <a:p>
            <a:pPr marL="285750" indent="-285750">
              <a:buFont typeface="Arial" panose="020B0604020202020204" pitchFamily="34" charset="0"/>
              <a:buChar char="•"/>
            </a:pPr>
            <a:r>
              <a:rPr lang="en-US" sz="1400" dirty="0" smtClean="0">
                <a:solidFill>
                  <a:schemeClr val="tx1"/>
                </a:solidFill>
              </a:rPr>
              <a:t>Account</a:t>
            </a:r>
          </a:p>
          <a:p>
            <a:pPr marL="285750" indent="-285750">
              <a:buFont typeface="Arial" panose="020B0604020202020204" pitchFamily="34" charset="0"/>
              <a:buChar char="•"/>
            </a:pPr>
            <a:r>
              <a:rPr lang="en-US" sz="1400" dirty="0" smtClean="0">
                <a:solidFill>
                  <a:schemeClr val="tx1"/>
                </a:solidFill>
              </a:rPr>
              <a:t>Period</a:t>
            </a:r>
          </a:p>
          <a:p>
            <a:pPr marL="285750" indent="-285750">
              <a:buFont typeface="Arial" panose="020B0604020202020204" pitchFamily="34" charset="0"/>
              <a:buChar char="•"/>
            </a:pPr>
            <a:r>
              <a:rPr lang="en-US" sz="1400" dirty="0" smtClean="0">
                <a:solidFill>
                  <a:schemeClr val="tx1"/>
                </a:solidFill>
              </a:rPr>
              <a:t>Year</a:t>
            </a:r>
          </a:p>
          <a:p>
            <a:pPr marL="285750" indent="-285750">
              <a:buFont typeface="Arial" panose="020B0604020202020204" pitchFamily="34" charset="0"/>
              <a:buChar char="•"/>
            </a:pPr>
            <a:r>
              <a:rPr lang="en-US" sz="1400" dirty="0" smtClean="0">
                <a:solidFill>
                  <a:schemeClr val="tx1"/>
                </a:solidFill>
              </a:rPr>
              <a:t>Scenario</a:t>
            </a:r>
          </a:p>
          <a:p>
            <a:pPr marL="285750" indent="-285750">
              <a:buFont typeface="Arial" panose="020B0604020202020204" pitchFamily="34" charset="0"/>
              <a:buChar char="•"/>
            </a:pPr>
            <a:r>
              <a:rPr lang="en-US" sz="1400" dirty="0" smtClean="0">
                <a:solidFill>
                  <a:schemeClr val="tx1"/>
                </a:solidFill>
              </a:rPr>
              <a:t>Version</a:t>
            </a:r>
          </a:p>
          <a:p>
            <a:pPr marL="285750" indent="-285750">
              <a:buFont typeface="Arial" panose="020B0604020202020204" pitchFamily="34" charset="0"/>
              <a:buChar char="•"/>
            </a:pPr>
            <a:r>
              <a:rPr lang="en-US" sz="1400" dirty="0" smtClean="0">
                <a:solidFill>
                  <a:schemeClr val="tx1"/>
                </a:solidFill>
              </a:rPr>
              <a:t>Entity</a:t>
            </a:r>
          </a:p>
          <a:p>
            <a:pPr marL="285750" indent="-285750">
              <a:buFont typeface="Arial" panose="020B0604020202020204" pitchFamily="34" charset="0"/>
              <a:buChar char="•"/>
            </a:pPr>
            <a:r>
              <a:rPr lang="en-US" sz="1400" u="dotted" dirty="0" smtClean="0">
                <a:solidFill>
                  <a:schemeClr val="tx1"/>
                </a:solidFill>
              </a:rPr>
              <a:t>HSP_Rates</a:t>
            </a:r>
          </a:p>
          <a:p>
            <a:pPr marL="285750" indent="-285750">
              <a:buFont typeface="Arial" panose="020B0604020202020204" pitchFamily="34" charset="0"/>
              <a:buChar char="•"/>
            </a:pPr>
            <a:r>
              <a:rPr lang="en-US" sz="1400" u="dotted" dirty="0" smtClean="0">
                <a:solidFill>
                  <a:schemeClr val="tx1"/>
                </a:solidFill>
              </a:rPr>
              <a:t>Currency</a:t>
            </a:r>
          </a:p>
        </p:txBody>
      </p:sp>
    </p:spTree>
    <p:extLst>
      <p:ext uri="{BB962C8B-B14F-4D97-AF65-F5344CB8AC3E}">
        <p14:creationId xmlns:p14="http://schemas.microsoft.com/office/powerpoint/2010/main" val="20945690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66750"/>
            <a:ext cx="9144000" cy="4476750"/>
          </a:xfrm>
        </p:spPr>
        <p:txBody>
          <a:bodyPr vert="horz" lIns="274320" tIns="274320" rIns="274320" bIns="274320" rtlCol="0">
            <a:noAutofit/>
          </a:bodyPr>
          <a:lstStyle/>
          <a:p>
            <a:pPr marL="0" indent="0" algn="just">
              <a:spcBef>
                <a:spcPts val="1200"/>
              </a:spcBef>
              <a:buNone/>
            </a:pPr>
            <a:r>
              <a:rPr lang="en-US" sz="1800" dirty="0"/>
              <a:t>Planning application stores data in Essbase </a:t>
            </a:r>
            <a:r>
              <a:rPr lang="en-US" sz="1800" dirty="0" smtClean="0"/>
              <a:t>cube</a:t>
            </a:r>
            <a:r>
              <a:rPr lang="tr-TR" sz="1800" dirty="0" smtClean="0"/>
              <a:t>s</a:t>
            </a:r>
            <a:r>
              <a:rPr lang="en-US" sz="1800" dirty="0" smtClean="0"/>
              <a:t>. </a:t>
            </a:r>
            <a:r>
              <a:rPr lang="en-US" sz="1800" dirty="0"/>
              <a:t>Essbase is </a:t>
            </a:r>
            <a:r>
              <a:rPr lang="en-US" sz="1800" dirty="0" smtClean="0"/>
              <a:t>a </a:t>
            </a:r>
            <a:r>
              <a:rPr lang="en-US" sz="1800" dirty="0"/>
              <a:t>multi-dimensional database which is structured using the concept of dimensions. Dimensions will classify the data values and data is accessed and stored in a cube intersection consisting of a member from each of the </a:t>
            </a:r>
            <a:r>
              <a:rPr lang="en-US" sz="1800" dirty="0" smtClean="0"/>
              <a:t>dimension</a:t>
            </a:r>
            <a:r>
              <a:rPr lang="tr-TR" sz="1800" dirty="0" smtClean="0"/>
              <a:t>s</a:t>
            </a:r>
            <a:r>
              <a:rPr lang="en-US" sz="1800" dirty="0" smtClean="0"/>
              <a:t> </a:t>
            </a:r>
            <a:r>
              <a:rPr lang="en-US" sz="1800" dirty="0"/>
              <a:t>in an application</a:t>
            </a:r>
            <a:r>
              <a:rPr lang="en-US" sz="1800" dirty="0" smtClean="0"/>
              <a:t>.</a:t>
            </a:r>
            <a:endParaRPr lang="en-US" sz="1800" dirty="0"/>
          </a:p>
          <a:p>
            <a:pPr marL="0" indent="0" algn="just">
              <a:spcBef>
                <a:spcPts val="1200"/>
              </a:spcBef>
              <a:buNone/>
            </a:pPr>
            <a:r>
              <a:rPr lang="en-US" sz="1800" dirty="0"/>
              <a:t>Lets look at the dimensions and its properties more detail in the following sections</a:t>
            </a:r>
            <a:r>
              <a:rPr lang="en-US" sz="1800" dirty="0" smtClean="0"/>
              <a:t>.</a:t>
            </a:r>
            <a:endParaRPr lang="en-US" sz="1800" dirty="0"/>
          </a:p>
        </p:txBody>
      </p:sp>
    </p:spTree>
    <p:extLst>
      <p:ext uri="{BB962C8B-B14F-4D97-AF65-F5344CB8AC3E}">
        <p14:creationId xmlns:p14="http://schemas.microsoft.com/office/powerpoint/2010/main" val="871910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0" y="666750"/>
            <a:ext cx="8229600" cy="439000"/>
          </a:xfrm>
        </p:spPr>
        <p:txBody>
          <a:bodyPr vert="horz" lIns="274320" tIns="274320" rIns="274320" bIns="274320" rtlCol="0">
            <a:noAutofit/>
          </a:bodyPr>
          <a:lstStyle/>
          <a:p>
            <a:pPr algn="just">
              <a:spcBef>
                <a:spcPts val="1200"/>
              </a:spcBef>
              <a:buFont typeface="Arial" pitchFamily="34" charset="0"/>
            </a:pPr>
            <a:r>
              <a:rPr lang="en-US" sz="2400" b="1" dirty="0">
                <a:latin typeface="+mn-lt"/>
                <a:ea typeface="+mn-ea"/>
                <a:cs typeface="+mn-cs"/>
              </a:rPr>
              <a:t>Account Dimension</a:t>
            </a:r>
            <a:endParaRPr lang="en-US" sz="2400" b="1" dirty="0">
              <a:latin typeface="+mn-lt"/>
              <a:ea typeface="+mn-ea"/>
              <a:cs typeface="+mn-cs"/>
            </a:endParaRPr>
          </a:p>
        </p:txBody>
      </p:sp>
      <p:sp>
        <p:nvSpPr>
          <p:cNvPr id="3" name="Content Placeholder 2"/>
          <p:cNvSpPr>
            <a:spLocks noGrp="1"/>
          </p:cNvSpPr>
          <p:nvPr>
            <p:ph idx="1"/>
          </p:nvPr>
        </p:nvSpPr>
        <p:spPr>
          <a:xfrm>
            <a:off x="0" y="1171376"/>
            <a:ext cx="9144000" cy="3982301"/>
          </a:xfrm>
        </p:spPr>
        <p:txBody>
          <a:bodyPr vert="horz" lIns="274320" tIns="274320" rIns="274320" bIns="274320" rtlCol="0">
            <a:noAutofit/>
          </a:bodyPr>
          <a:lstStyle/>
          <a:p>
            <a:pPr marL="0" indent="0" algn="just">
              <a:spcBef>
                <a:spcPts val="1200"/>
              </a:spcBef>
              <a:buNone/>
            </a:pPr>
            <a:r>
              <a:rPr lang="en-US" sz="1800" dirty="0"/>
              <a:t>Account dimension is one of the standard </a:t>
            </a:r>
            <a:r>
              <a:rPr lang="en-US" sz="1800" dirty="0" smtClean="0"/>
              <a:t>dimension</a:t>
            </a:r>
            <a:r>
              <a:rPr lang="tr-TR" sz="1800" dirty="0" smtClean="0"/>
              <a:t>s</a:t>
            </a:r>
            <a:r>
              <a:rPr lang="en-US" sz="1800" dirty="0" smtClean="0"/>
              <a:t>. </a:t>
            </a:r>
            <a:r>
              <a:rPr lang="en-US" sz="1800" dirty="0"/>
              <a:t>The measures, metrics, and drivers of the application are part of the Account dimension.</a:t>
            </a:r>
          </a:p>
          <a:p>
            <a:pPr marL="0" indent="0" algn="just">
              <a:spcBef>
                <a:spcPts val="1200"/>
              </a:spcBef>
              <a:buNone/>
            </a:pPr>
            <a:r>
              <a:rPr lang="en-US" sz="1800" dirty="0"/>
              <a:t>Below figure shows the Account dimension view in </a:t>
            </a:r>
            <a:r>
              <a:rPr lang="tr-TR" sz="1800" dirty="0" smtClean="0"/>
              <a:t>a </a:t>
            </a:r>
            <a:r>
              <a:rPr lang="en-US" sz="1800" dirty="0" smtClean="0"/>
              <a:t>planning application</a:t>
            </a:r>
            <a:r>
              <a:rPr lang="tr-TR" sz="1800" dirty="0" smtClean="0"/>
              <a:t>:</a:t>
            </a:r>
            <a:endParaRPr lang="en-US" sz="1800" dirty="0"/>
          </a:p>
          <a:p>
            <a:pPr marL="0" indent="0" algn="just">
              <a:spcBef>
                <a:spcPts val="1200"/>
              </a:spcBef>
              <a:buNone/>
            </a:pPr>
            <a:endParaRPr lang="en-US" sz="1800" dirty="0"/>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552700"/>
            <a:ext cx="7696200" cy="245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17355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666750"/>
            <a:ext cx="9144000" cy="439000"/>
          </a:xfrm>
        </p:spPr>
        <p:txBody>
          <a:bodyPr vert="horz" lIns="274320" tIns="274320" rIns="274320" bIns="274320" rtlCol="0" anchor="ctr">
            <a:noAutofit/>
          </a:bodyPr>
          <a:lstStyle/>
          <a:p>
            <a:pPr algn="just">
              <a:spcBef>
                <a:spcPts val="1200"/>
              </a:spcBef>
              <a:buFont typeface="Arial" pitchFamily="34" charset="0"/>
            </a:pPr>
            <a:r>
              <a:rPr lang="en-US" sz="2400" b="1" dirty="0">
                <a:latin typeface="+mn-lt"/>
                <a:ea typeface="+mn-ea"/>
                <a:cs typeface="+mn-cs"/>
              </a:rPr>
              <a:t>Account Dimension – Properties</a:t>
            </a:r>
            <a:endParaRPr lang="en-US" sz="2400" b="1" dirty="0">
              <a:latin typeface="+mn-lt"/>
              <a:ea typeface="+mn-ea"/>
              <a:cs typeface="+mn-cs"/>
            </a:endParaRPr>
          </a:p>
        </p:txBody>
      </p:sp>
      <p:sp>
        <p:nvSpPr>
          <p:cNvPr id="3" name="Content Placeholder 2"/>
          <p:cNvSpPr>
            <a:spLocks noGrp="1"/>
          </p:cNvSpPr>
          <p:nvPr>
            <p:ph idx="1"/>
          </p:nvPr>
        </p:nvSpPr>
        <p:spPr>
          <a:xfrm>
            <a:off x="0" y="1276350"/>
            <a:ext cx="9144000" cy="3867149"/>
          </a:xfrm>
        </p:spPr>
        <p:txBody>
          <a:bodyPr vert="horz" lIns="274320" tIns="274320" rIns="274320" bIns="274320" rtlCol="0">
            <a:noAutofit/>
          </a:bodyPr>
          <a:lstStyle/>
          <a:p>
            <a:pPr marL="0" indent="0" algn="just">
              <a:spcBef>
                <a:spcPts val="1200"/>
              </a:spcBef>
              <a:buNone/>
            </a:pPr>
            <a:r>
              <a:rPr lang="en-US" sz="1800" dirty="0"/>
              <a:t>In this section, we will go through about the member properties of the Account dimension. </a:t>
            </a:r>
            <a:r>
              <a:rPr lang="en-US" sz="1800" dirty="0"/>
              <a:t>Select a member in the account dimension and click on view, it will lead to the below properties window</a:t>
            </a:r>
            <a:r>
              <a:rPr lang="en-US" sz="1800" dirty="0" smtClean="0"/>
              <a:t>,</a:t>
            </a:r>
            <a:endParaRPr lang="en-US" sz="1800"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9485" y="2200275"/>
            <a:ext cx="5094515" cy="2657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6262" y="2343151"/>
            <a:ext cx="4184738" cy="2800350"/>
          </a:xfrm>
          <a:prstGeom prst="rect">
            <a:avLst/>
          </a:prstGeom>
        </p:spPr>
        <p:txBody>
          <a:bodyPr vert="horz" lIns="274320" tIns="274320" rIns="274320" bIns="274320" rtlCol="0">
            <a:noAutofit/>
          </a:bodyPr>
          <a:lstStyle>
            <a:lvl1pPr indent="0" algn="just">
              <a:spcBef>
                <a:spcPts val="1200"/>
              </a:spcBef>
              <a:buFont typeface="Arial" pitchFamily="34" charset="0"/>
              <a:buNone/>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b="1" dirty="0"/>
              <a:t>Name:</a:t>
            </a:r>
            <a:r>
              <a:rPr lang="en-US" dirty="0"/>
              <a:t> This is the name of the member</a:t>
            </a:r>
          </a:p>
          <a:p>
            <a:r>
              <a:rPr lang="en-US" b="1" dirty="0"/>
              <a:t>Description:</a:t>
            </a:r>
            <a:r>
              <a:rPr lang="en-US" dirty="0"/>
              <a:t> This is an optional field where the description can be provided</a:t>
            </a:r>
          </a:p>
          <a:p>
            <a:r>
              <a:rPr lang="en-US" b="1" dirty="0"/>
              <a:t>Alias:</a:t>
            </a:r>
            <a:r>
              <a:rPr lang="en-US" dirty="0"/>
              <a:t> It is an optional field</a:t>
            </a:r>
            <a:r>
              <a:rPr lang="tr-TR" dirty="0"/>
              <a:t> </a:t>
            </a:r>
            <a:r>
              <a:rPr lang="en-US" dirty="0"/>
              <a:t>where an alternate name</a:t>
            </a:r>
            <a:r>
              <a:rPr lang="tr-TR" dirty="0"/>
              <a:t>(s) </a:t>
            </a:r>
            <a:r>
              <a:rPr lang="en-US" dirty="0"/>
              <a:t>can be provided for the member</a:t>
            </a:r>
          </a:p>
          <a:p>
            <a:endParaRPr lang="en-US" dirty="0"/>
          </a:p>
        </p:txBody>
      </p:sp>
    </p:spTree>
    <p:extLst>
      <p:ext uri="{BB962C8B-B14F-4D97-AF65-F5344CB8AC3E}">
        <p14:creationId xmlns:p14="http://schemas.microsoft.com/office/powerpoint/2010/main" val="6780316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85799"/>
            <a:ext cx="9144000" cy="4457701"/>
          </a:xfrm>
        </p:spPr>
        <p:txBody>
          <a:bodyPr vert="horz" lIns="274320" tIns="274320" rIns="274320" bIns="274320" rtlCol="0">
            <a:noAutofit/>
          </a:bodyPr>
          <a:lstStyle/>
          <a:p>
            <a:pPr marL="0" indent="0" algn="just">
              <a:spcBef>
                <a:spcPts val="1200"/>
              </a:spcBef>
              <a:buNone/>
            </a:pPr>
            <a:r>
              <a:rPr lang="en-US" sz="1800" b="1" dirty="0"/>
              <a:t>Account Type:</a:t>
            </a:r>
            <a:r>
              <a:rPr lang="en-US" sz="1800" dirty="0"/>
              <a:t> The appropriate account type has to be selected for the member. </a:t>
            </a:r>
            <a:r>
              <a:rPr lang="en-US" sz="1800" dirty="0"/>
              <a:t>The available account are as </a:t>
            </a:r>
            <a:r>
              <a:rPr lang="en-US" sz="1800" dirty="0" smtClean="0"/>
              <a:t>shown.</a:t>
            </a:r>
            <a:endParaRPr lang="tr-TR" sz="1800" dirty="0" smtClean="0"/>
          </a:p>
          <a:p>
            <a:pPr marL="0" indent="0" algn="just">
              <a:spcBef>
                <a:spcPts val="1200"/>
              </a:spcBef>
              <a:buNone/>
            </a:pPr>
            <a:endParaRPr lang="tr-TR" sz="1800" dirty="0" smtClean="0"/>
          </a:p>
          <a:p>
            <a:pPr marL="0" indent="0" algn="just">
              <a:spcBef>
                <a:spcPts val="1200"/>
              </a:spcBef>
              <a:buNone/>
            </a:pPr>
            <a:endParaRPr lang="en-US" sz="1800" dirty="0"/>
          </a:p>
          <a:p>
            <a:pPr marL="0" indent="0" algn="just">
              <a:spcBef>
                <a:spcPts val="1200"/>
              </a:spcBef>
              <a:buNone/>
            </a:pPr>
            <a:r>
              <a:rPr lang="en-US" sz="1800" b="1" dirty="0"/>
              <a:t>Variance reporting:</a:t>
            </a:r>
            <a:r>
              <a:rPr lang="en-US" sz="1800" dirty="0"/>
              <a:t> </a:t>
            </a:r>
            <a:r>
              <a:rPr lang="en-US" sz="1800" dirty="0"/>
              <a:t>This option will </a:t>
            </a:r>
            <a:r>
              <a:rPr lang="en-US" sz="1800" dirty="0" smtClean="0"/>
              <a:t>be</a:t>
            </a:r>
            <a:r>
              <a:rPr lang="tr-TR" sz="1800" dirty="0" smtClean="0"/>
              <a:t> </a:t>
            </a:r>
            <a:r>
              <a:rPr lang="en-US" sz="1800" dirty="0" smtClean="0"/>
              <a:t>selected </a:t>
            </a:r>
            <a:r>
              <a:rPr lang="en-US" sz="1800" dirty="0"/>
              <a:t>based on the selected account type. Though we can edit the default </a:t>
            </a:r>
            <a:r>
              <a:rPr lang="en-US" sz="1800" dirty="0" smtClean="0"/>
              <a:t>options  </a:t>
            </a:r>
            <a:r>
              <a:rPr lang="en-US" sz="1800" dirty="0"/>
              <a:t>and change the setting. Apart from account type Expense all other accounts are default </a:t>
            </a:r>
            <a:r>
              <a:rPr lang="en-US" sz="1800" dirty="0" smtClean="0"/>
              <a:t>Non-expense</a:t>
            </a:r>
            <a:endParaRPr lang="tr-TR" sz="1800"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1276350"/>
            <a:ext cx="4114800" cy="7572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708742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1276350"/>
            <a:ext cx="3733801" cy="82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Content Placeholder 2"/>
          <p:cNvSpPr>
            <a:spLocks noGrp="1"/>
          </p:cNvSpPr>
          <p:nvPr>
            <p:ph idx="1"/>
          </p:nvPr>
        </p:nvSpPr>
        <p:spPr>
          <a:xfrm>
            <a:off x="0" y="666750"/>
            <a:ext cx="9144000" cy="4476749"/>
          </a:xfrm>
        </p:spPr>
        <p:txBody>
          <a:bodyPr vert="horz" lIns="274320" tIns="274320" rIns="274320" bIns="274320" rtlCol="0">
            <a:noAutofit/>
          </a:bodyPr>
          <a:lstStyle/>
          <a:p>
            <a:pPr marL="0" indent="0" algn="just">
              <a:spcBef>
                <a:spcPts val="1200"/>
              </a:spcBef>
              <a:buNone/>
            </a:pPr>
            <a:r>
              <a:rPr lang="en-US" sz="2000" b="1" dirty="0"/>
              <a:t>Time Balance: </a:t>
            </a:r>
            <a:r>
              <a:rPr lang="en-US" sz="2000" dirty="0"/>
              <a:t>This property will determine the nature of aggregation. By default, it will be selected based on the account type.</a:t>
            </a:r>
          </a:p>
          <a:p>
            <a:pPr algn="just">
              <a:spcBef>
                <a:spcPts val="0"/>
              </a:spcBef>
            </a:pPr>
            <a:r>
              <a:rPr lang="en-US" sz="1400" dirty="0"/>
              <a:t>Flow: This option will add Jan, Feb and</a:t>
            </a:r>
            <a:r>
              <a:rPr lang="tr-TR" sz="1400" dirty="0"/>
              <a:t> </a:t>
            </a:r>
            <a:r>
              <a:rPr lang="en-US" sz="1400" dirty="0"/>
              <a:t>Mar values to Quarter1</a:t>
            </a:r>
          </a:p>
          <a:p>
            <a:pPr algn="just">
              <a:spcBef>
                <a:spcPts val="0"/>
              </a:spcBef>
            </a:pPr>
            <a:r>
              <a:rPr lang="en-US" sz="1400" dirty="0"/>
              <a:t>First: This option uses the beginning value</a:t>
            </a:r>
            <a:r>
              <a:rPr lang="tr-TR" sz="1400" dirty="0"/>
              <a:t> o</a:t>
            </a:r>
            <a:r>
              <a:rPr lang="en-US" sz="1400" dirty="0"/>
              <a:t>f Jan to Quarter1</a:t>
            </a:r>
          </a:p>
          <a:p>
            <a:pPr algn="just">
              <a:spcBef>
                <a:spcPts val="0"/>
              </a:spcBef>
            </a:pPr>
            <a:r>
              <a:rPr lang="en-US" sz="1400" dirty="0"/>
              <a:t>Balance: This option uses the ending value that is of March to Quarter1</a:t>
            </a:r>
          </a:p>
          <a:p>
            <a:pPr algn="just">
              <a:spcBef>
                <a:spcPts val="0"/>
              </a:spcBef>
            </a:pPr>
            <a:r>
              <a:rPr lang="en-US" sz="1400" dirty="0"/>
              <a:t>Average: This option averages the data value of Jan, Feb and </a:t>
            </a:r>
            <a:r>
              <a:rPr lang="en-US" sz="1400" dirty="0" smtClean="0"/>
              <a:t>March</a:t>
            </a:r>
            <a:endParaRPr lang="tr-TR" sz="1400" dirty="0" smtClean="0"/>
          </a:p>
          <a:p>
            <a:pPr algn="just">
              <a:spcBef>
                <a:spcPts val="0"/>
              </a:spcBef>
            </a:pPr>
            <a:r>
              <a:rPr lang="en-US" sz="1400" dirty="0" smtClean="0"/>
              <a:t>Weighted </a:t>
            </a:r>
            <a:r>
              <a:rPr lang="en-US" sz="1400" dirty="0"/>
              <a:t>Average – Actual-Actual: This setting assumes that the year is leap year. The Q1 value will be </a:t>
            </a:r>
            <a:r>
              <a:rPr lang="en-US" sz="1400" dirty="0"/>
              <a:t>calculated by first multiplying the monthly values with the no of days of the month and the sum all the values post multiplication and divide by the total </a:t>
            </a:r>
            <a:r>
              <a:rPr lang="en-US" sz="1400" dirty="0"/>
              <a:t>numbe</a:t>
            </a:r>
            <a:r>
              <a:rPr lang="en-US" sz="1400" dirty="0"/>
              <a:t>r</a:t>
            </a:r>
            <a:r>
              <a:rPr lang="en-US" sz="1400" dirty="0"/>
              <a:t> </a:t>
            </a:r>
            <a:r>
              <a:rPr lang="en-US" sz="1400" dirty="0"/>
              <a:t>of days of the </a:t>
            </a:r>
            <a:r>
              <a:rPr lang="en-US" sz="1400" dirty="0" smtClean="0"/>
              <a:t>quarter</a:t>
            </a:r>
            <a:endParaRPr lang="tr-TR" sz="1400" dirty="0" smtClean="0"/>
          </a:p>
          <a:p>
            <a:pPr algn="just">
              <a:spcBef>
                <a:spcPts val="0"/>
              </a:spcBef>
            </a:pPr>
            <a:r>
              <a:rPr lang="en-US" sz="1400" dirty="0" smtClean="0"/>
              <a:t>Weighted </a:t>
            </a:r>
            <a:r>
              <a:rPr lang="en-US" sz="1400" dirty="0"/>
              <a:t>Average-Actual_365</a:t>
            </a:r>
            <a:r>
              <a:rPr lang="en-US" sz="1400" dirty="0"/>
              <a:t>: This </a:t>
            </a:r>
            <a:r>
              <a:rPr lang="en-US" sz="1400" dirty="0"/>
              <a:t>setting does not assume that the year is leap year. The Q1 values are calculated by first multiplying the monthly values with the number of days of the month and then summing all the values post multiplication and dividing by the total number of days in the </a:t>
            </a:r>
            <a:r>
              <a:rPr lang="en-US" sz="1400" dirty="0"/>
              <a:t>quarter</a:t>
            </a:r>
            <a:r>
              <a:rPr lang="en-US" sz="1400" dirty="0"/>
              <a:t>. </a:t>
            </a:r>
            <a:endParaRPr lang="en-US" sz="1800" dirty="0"/>
          </a:p>
        </p:txBody>
      </p:sp>
    </p:spTree>
    <p:extLst>
      <p:ext uri="{BB962C8B-B14F-4D97-AF65-F5344CB8AC3E}">
        <p14:creationId xmlns:p14="http://schemas.microsoft.com/office/powerpoint/2010/main" val="1171245180"/>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MyTemplat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352</TotalTime>
  <Words>1548</Words>
  <Application>Microsoft Office PowerPoint</Application>
  <PresentationFormat>On-screen Show (16:9)</PresentationFormat>
  <Paragraphs>165</Paragraphs>
  <Slides>21</Slides>
  <Notes>5</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1_Office Theme</vt:lpstr>
      <vt:lpstr>Dimensionality &amp; Dimensions of Hyperion Planning</vt:lpstr>
      <vt:lpstr>PowerPoint Presentation</vt:lpstr>
      <vt:lpstr>PowerPoint Presentation</vt:lpstr>
      <vt:lpstr>PowerPoint Presentation</vt:lpstr>
      <vt:lpstr>PowerPoint Presentation</vt:lpstr>
      <vt:lpstr>Account Dimension</vt:lpstr>
      <vt:lpstr>Account Dimension – Properties</vt:lpstr>
      <vt:lpstr>PowerPoint Presentation</vt:lpstr>
      <vt:lpstr>PowerPoint Presentation</vt:lpstr>
      <vt:lpstr>PowerPoint Presentation</vt:lpstr>
      <vt:lpstr>PowerPoint Presentation</vt:lpstr>
      <vt:lpstr>PowerPoint Presentation</vt:lpstr>
      <vt:lpstr>Entity Dimension</vt:lpstr>
      <vt:lpstr>Entity Dimension – Properties</vt:lpstr>
      <vt:lpstr>Version Dimension</vt:lpstr>
      <vt:lpstr>Version Dimension – Properties</vt:lpstr>
      <vt:lpstr>Scenario Dimension</vt:lpstr>
      <vt:lpstr>Scenario Dimension – Properties</vt:lpstr>
      <vt:lpstr>Year &amp; Period Dimensions</vt:lpstr>
      <vt:lpstr>Dense and Sparse</vt:lpstr>
      <vt:lpstr>PowerPoint Presentation</vt:lpstr>
    </vt:vector>
  </TitlesOfParts>
  <Company>Hexaware Technologies 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Hyperion Planning - Dimensions</dc:title>
  <dc:creator>Shahul hameed D</dc:creator>
  <cp:lastModifiedBy>Ali.Riza Dikici</cp:lastModifiedBy>
  <cp:revision>59</cp:revision>
  <dcterms:created xsi:type="dcterms:W3CDTF">2014-05-23T11:35:06Z</dcterms:created>
  <dcterms:modified xsi:type="dcterms:W3CDTF">2014-06-05T14:42:08Z</dcterms:modified>
</cp:coreProperties>
</file>