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4" r:id="rId2"/>
    <p:sldId id="273" r:id="rId3"/>
    <p:sldId id="256" r:id="rId4"/>
    <p:sldId id="257" r:id="rId5"/>
    <p:sldId id="259" r:id="rId6"/>
    <p:sldId id="276" r:id="rId7"/>
    <p:sldId id="277" r:id="rId8"/>
    <p:sldId id="278" r:id="rId9"/>
    <p:sldId id="258" r:id="rId10"/>
    <p:sldId id="279" r:id="rId11"/>
    <p:sldId id="280" r:id="rId12"/>
    <p:sldId id="281" r:id="rId13"/>
    <p:sldId id="282" r:id="rId14"/>
    <p:sldId id="283" r:id="rId15"/>
    <p:sldId id="284" r:id="rId16"/>
    <p:sldId id="285" r:id="rId17"/>
    <p:sldId id="286" r:id="rId18"/>
    <p:sldId id="287" r:id="rId19"/>
    <p:sldId id="275"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24" y="-348"/>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59EF1F-10CC-43A0-B3D2-073AF51FA670}" type="datetimeFigureOut">
              <a:rPr lang="en-US" smtClean="0"/>
              <a:pPr/>
              <a:t>8/5/2014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E28497-6FBC-4843-9F2B-972D30EBB0CD}" type="slidenum">
              <a:rPr lang="en-US" smtClean="0"/>
              <a:pPr/>
              <a:t>‹#›</a:t>
            </a:fld>
            <a:endParaRPr lang="en-US" dirty="0"/>
          </a:p>
        </p:txBody>
      </p:sp>
    </p:spTree>
    <p:extLst>
      <p:ext uri="{BB962C8B-B14F-4D97-AF65-F5344CB8AC3E}">
        <p14:creationId xmlns:p14="http://schemas.microsoft.com/office/powerpoint/2010/main" xmlns="" val="3021689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28497-6FBC-4843-9F2B-972D30EBB0CD}" type="slidenum">
              <a:rPr lang="en-US" smtClean="0"/>
              <a:pPr/>
              <a:t>3</a:t>
            </a:fld>
            <a:endParaRPr lang="en-US" dirty="0"/>
          </a:p>
        </p:txBody>
      </p:sp>
    </p:spTree>
    <p:extLst>
      <p:ext uri="{BB962C8B-B14F-4D97-AF65-F5344CB8AC3E}">
        <p14:creationId xmlns:p14="http://schemas.microsoft.com/office/powerpoint/2010/main" xmlns="" val="3805593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E28497-6FBC-4843-9F2B-972D30EBB0CD}" type="slidenum">
              <a:rPr lang="en-US" smtClean="0"/>
              <a:pPr/>
              <a:t>9</a:t>
            </a:fld>
            <a:endParaRPr lang="en-US" dirty="0"/>
          </a:p>
        </p:txBody>
      </p:sp>
    </p:spTree>
    <p:extLst>
      <p:ext uri="{BB962C8B-B14F-4D97-AF65-F5344CB8AC3E}">
        <p14:creationId xmlns:p14="http://schemas.microsoft.com/office/powerpoint/2010/main" xmlns="" val="2398502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696709-FF91-4E36-8BF6-705B14E293F1}" type="datetimeFigureOut">
              <a:rPr lang="en-US" smtClean="0"/>
              <a:pPr/>
              <a:t>8/5/2014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0D3BD3-1E57-40CC-BF57-8E5B372AA3BC}" type="slidenum">
              <a:rPr lang="en-US" smtClean="0"/>
              <a:pPr/>
              <a:t>‹#›</a:t>
            </a:fld>
            <a:endParaRPr lang="en-US" dirty="0"/>
          </a:p>
        </p:txBody>
      </p:sp>
    </p:spTree>
    <p:extLst>
      <p:ext uri="{BB962C8B-B14F-4D97-AF65-F5344CB8AC3E}">
        <p14:creationId xmlns:p14="http://schemas.microsoft.com/office/powerpoint/2010/main" xmlns="" val="34961587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96709-FF91-4E36-8BF6-705B14E293F1}" type="datetimeFigureOut">
              <a:rPr lang="en-US" smtClean="0"/>
              <a:pPr/>
              <a:t>8/5/2014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0D3BD3-1E57-40CC-BF57-8E5B372AA3BC}" type="slidenum">
              <a:rPr lang="en-US" smtClean="0"/>
              <a:pPr/>
              <a:t>‹#›</a:t>
            </a:fld>
            <a:endParaRPr lang="en-US" dirty="0"/>
          </a:p>
        </p:txBody>
      </p:sp>
    </p:spTree>
    <p:extLst>
      <p:ext uri="{BB962C8B-B14F-4D97-AF65-F5344CB8AC3E}">
        <p14:creationId xmlns:p14="http://schemas.microsoft.com/office/powerpoint/2010/main" xmlns="" val="1900815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96709-FF91-4E36-8BF6-705B14E293F1}" type="datetimeFigureOut">
              <a:rPr lang="en-US" smtClean="0"/>
              <a:pPr/>
              <a:t>8/5/2014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0D3BD3-1E57-40CC-BF57-8E5B372AA3BC}" type="slidenum">
              <a:rPr lang="en-US" smtClean="0"/>
              <a:pPr/>
              <a:t>‹#›</a:t>
            </a:fld>
            <a:endParaRPr lang="en-US" dirty="0"/>
          </a:p>
        </p:txBody>
      </p:sp>
    </p:spTree>
    <p:extLst>
      <p:ext uri="{BB962C8B-B14F-4D97-AF65-F5344CB8AC3E}">
        <p14:creationId xmlns:p14="http://schemas.microsoft.com/office/powerpoint/2010/main" xmlns="" val="339961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696709-FF91-4E36-8BF6-705B14E293F1}" type="datetimeFigureOut">
              <a:rPr lang="en-US" smtClean="0"/>
              <a:pPr/>
              <a:t>8/5/2014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0D3BD3-1E57-40CC-BF57-8E5B372AA3BC}" type="slidenum">
              <a:rPr lang="en-US" smtClean="0"/>
              <a:pPr/>
              <a:t>‹#›</a:t>
            </a:fld>
            <a:endParaRPr lang="en-US" dirty="0"/>
          </a:p>
        </p:txBody>
      </p:sp>
    </p:spTree>
    <p:extLst>
      <p:ext uri="{BB962C8B-B14F-4D97-AF65-F5344CB8AC3E}">
        <p14:creationId xmlns:p14="http://schemas.microsoft.com/office/powerpoint/2010/main" xmlns="" val="1814703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696709-FF91-4E36-8BF6-705B14E293F1}" type="datetimeFigureOut">
              <a:rPr lang="en-US" smtClean="0"/>
              <a:pPr/>
              <a:t>8/5/2014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0D3BD3-1E57-40CC-BF57-8E5B372AA3BC}" type="slidenum">
              <a:rPr lang="en-US" smtClean="0"/>
              <a:pPr/>
              <a:t>‹#›</a:t>
            </a:fld>
            <a:endParaRPr lang="en-US" dirty="0"/>
          </a:p>
        </p:txBody>
      </p:sp>
    </p:spTree>
    <p:extLst>
      <p:ext uri="{BB962C8B-B14F-4D97-AF65-F5344CB8AC3E}">
        <p14:creationId xmlns:p14="http://schemas.microsoft.com/office/powerpoint/2010/main" xmlns="" val="2001405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696709-FF91-4E36-8BF6-705B14E293F1}" type="datetimeFigureOut">
              <a:rPr lang="en-US" smtClean="0"/>
              <a:pPr/>
              <a:t>8/5/2014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0D3BD3-1E57-40CC-BF57-8E5B372AA3BC}" type="slidenum">
              <a:rPr lang="en-US" smtClean="0"/>
              <a:pPr/>
              <a:t>‹#›</a:t>
            </a:fld>
            <a:endParaRPr lang="en-US" dirty="0"/>
          </a:p>
        </p:txBody>
      </p:sp>
    </p:spTree>
    <p:extLst>
      <p:ext uri="{BB962C8B-B14F-4D97-AF65-F5344CB8AC3E}">
        <p14:creationId xmlns:p14="http://schemas.microsoft.com/office/powerpoint/2010/main" xmlns="" val="162925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696709-FF91-4E36-8BF6-705B14E293F1}" type="datetimeFigureOut">
              <a:rPr lang="en-US" smtClean="0"/>
              <a:pPr/>
              <a:t>8/5/2014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0D3BD3-1E57-40CC-BF57-8E5B372AA3BC}" type="slidenum">
              <a:rPr lang="en-US" smtClean="0"/>
              <a:pPr/>
              <a:t>‹#›</a:t>
            </a:fld>
            <a:endParaRPr lang="en-US" dirty="0"/>
          </a:p>
        </p:txBody>
      </p:sp>
    </p:spTree>
    <p:extLst>
      <p:ext uri="{BB962C8B-B14F-4D97-AF65-F5344CB8AC3E}">
        <p14:creationId xmlns:p14="http://schemas.microsoft.com/office/powerpoint/2010/main" xmlns="" val="371093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696709-FF91-4E36-8BF6-705B14E293F1}" type="datetimeFigureOut">
              <a:rPr lang="en-US" smtClean="0"/>
              <a:pPr/>
              <a:t>8/5/2014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0D3BD3-1E57-40CC-BF57-8E5B372AA3BC}" type="slidenum">
              <a:rPr lang="en-US" smtClean="0"/>
              <a:pPr/>
              <a:t>‹#›</a:t>
            </a:fld>
            <a:endParaRPr lang="en-US" dirty="0"/>
          </a:p>
        </p:txBody>
      </p:sp>
    </p:spTree>
    <p:extLst>
      <p:ext uri="{BB962C8B-B14F-4D97-AF65-F5344CB8AC3E}">
        <p14:creationId xmlns:p14="http://schemas.microsoft.com/office/powerpoint/2010/main" xmlns="" val="1310353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96709-FF91-4E36-8BF6-705B14E293F1}" type="datetimeFigureOut">
              <a:rPr lang="en-US" smtClean="0"/>
              <a:pPr/>
              <a:t>8/5/2014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0D3BD3-1E57-40CC-BF57-8E5B372AA3BC}" type="slidenum">
              <a:rPr lang="en-US" smtClean="0"/>
              <a:pPr/>
              <a:t>‹#›</a:t>
            </a:fld>
            <a:endParaRPr lang="en-US" dirty="0"/>
          </a:p>
        </p:txBody>
      </p:sp>
    </p:spTree>
    <p:extLst>
      <p:ext uri="{BB962C8B-B14F-4D97-AF65-F5344CB8AC3E}">
        <p14:creationId xmlns:p14="http://schemas.microsoft.com/office/powerpoint/2010/main" xmlns="" val="268572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696709-FF91-4E36-8BF6-705B14E293F1}" type="datetimeFigureOut">
              <a:rPr lang="en-US" smtClean="0"/>
              <a:pPr/>
              <a:t>8/5/2014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0D3BD3-1E57-40CC-BF57-8E5B372AA3BC}" type="slidenum">
              <a:rPr lang="en-US" smtClean="0"/>
              <a:pPr/>
              <a:t>‹#›</a:t>
            </a:fld>
            <a:endParaRPr lang="en-US" dirty="0"/>
          </a:p>
        </p:txBody>
      </p:sp>
    </p:spTree>
    <p:extLst>
      <p:ext uri="{BB962C8B-B14F-4D97-AF65-F5344CB8AC3E}">
        <p14:creationId xmlns:p14="http://schemas.microsoft.com/office/powerpoint/2010/main" xmlns="" val="2342858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696709-FF91-4E36-8BF6-705B14E293F1}" type="datetimeFigureOut">
              <a:rPr lang="en-US" smtClean="0"/>
              <a:pPr/>
              <a:t>8/5/2014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0D3BD3-1E57-40CC-BF57-8E5B372AA3BC}" type="slidenum">
              <a:rPr lang="en-US" smtClean="0"/>
              <a:pPr/>
              <a:t>‹#›</a:t>
            </a:fld>
            <a:endParaRPr lang="en-US" dirty="0"/>
          </a:p>
        </p:txBody>
      </p:sp>
    </p:spTree>
    <p:extLst>
      <p:ext uri="{BB962C8B-B14F-4D97-AF65-F5344CB8AC3E}">
        <p14:creationId xmlns:p14="http://schemas.microsoft.com/office/powerpoint/2010/main" xmlns="" val="2944372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hyperlink" Target="http://www.linkedin.com/company/epmvirtual"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twitter.com/epmvirtual"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13" cstate="print">
            <a:extLst>
              <a:ext uri="{28A0092B-C50C-407E-A947-70E740481C1C}">
                <a14:useLocalDpi xmlns:a14="http://schemas.microsoft.com/office/drawing/2010/main" xmlns="" val="0"/>
              </a:ext>
            </a:extLst>
          </a:blip>
          <a:srcRect l="-3" r="53130"/>
          <a:stretch/>
        </p:blipFill>
        <p:spPr bwMode="auto">
          <a:xfrm>
            <a:off x="0" y="3"/>
            <a:ext cx="9144000" cy="609600"/>
          </a:xfrm>
          <a:prstGeom prst="rect">
            <a:avLst/>
          </a:prstGeom>
          <a:noFill/>
          <a:ln>
            <a:noFill/>
          </a:ln>
          <a:effectLst>
            <a:outerShdw blurRad="50800" dist="38100" dir="5400000" algn="tl" rotWithShape="0">
              <a:prstClr val="black">
                <a:alpha val="40000"/>
              </a:prst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696709-FF91-4E36-8BF6-705B14E293F1}" type="datetimeFigureOut">
              <a:rPr lang="en-US" smtClean="0"/>
              <a:pPr/>
              <a:t>8/5/2014</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0D3BD3-1E57-40CC-BF57-8E5B372AA3BC}" type="slidenum">
              <a:rPr lang="en-US" smtClean="0"/>
              <a:pPr/>
              <a:t>‹#›</a:t>
            </a:fld>
            <a:endParaRPr lang="en-US" dirty="0"/>
          </a:p>
        </p:txBody>
      </p:sp>
      <p:pic>
        <p:nvPicPr>
          <p:cNvPr id="8" name="Picture 2" descr="http://www.epmvirtual.com/images/epmtwitter.png">
            <a:hlinkClick r:id="rId14"/>
          </p:cNvPr>
          <p:cNvPicPr>
            <a:picLocks noChangeAspect="1" noChangeArrowheads="1"/>
          </p:cNvPicPr>
          <p:nvPr userDrawn="1"/>
        </p:nvPicPr>
        <p:blipFill>
          <a:blip r:embed="rId15" cstate="print">
            <a:extLst>
              <a:ext uri="{28A0092B-C50C-407E-A947-70E740481C1C}">
                <a14:useLocalDpi xmlns:a14="http://schemas.microsoft.com/office/drawing/2010/main" xmlns="" val="0"/>
              </a:ext>
            </a:extLst>
          </a:blip>
          <a:srcRect/>
          <a:stretch>
            <a:fillRect/>
          </a:stretch>
        </p:blipFill>
        <p:spPr bwMode="auto">
          <a:xfrm>
            <a:off x="8534406" y="200027"/>
            <a:ext cx="238125" cy="238125"/>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4" descr="http://www.epmvirtual.com/images/epmLinkedin.png">
            <a:hlinkClick r:id="rId16"/>
          </p:cNvPr>
          <p:cNvPicPr>
            <a:picLocks noChangeAspect="1" noChangeArrowheads="1"/>
          </p:cNvPicPr>
          <p:nvPr userDrawn="1"/>
        </p:nvPicPr>
        <p:blipFill>
          <a:blip r:embed="rId17" cstate="print">
            <a:extLst>
              <a:ext uri="{28A0092B-C50C-407E-A947-70E740481C1C}">
                <a14:useLocalDpi xmlns:a14="http://schemas.microsoft.com/office/drawing/2010/main" xmlns="" val="0"/>
              </a:ext>
            </a:extLst>
          </a:blip>
          <a:srcRect/>
          <a:stretch>
            <a:fillRect/>
          </a:stretch>
        </p:blipFill>
        <p:spPr bwMode="auto">
          <a:xfrm>
            <a:off x="8829681" y="200024"/>
            <a:ext cx="238125" cy="2381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275435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epmvirtua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epmvirtual.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66750"/>
            <a:ext cx="9144000" cy="4476750"/>
          </a:xfrm>
        </p:spPr>
        <p:txBody>
          <a:bodyPr>
            <a:noAutofit/>
          </a:bodyPr>
          <a:lstStyle/>
          <a:p>
            <a:r>
              <a:rPr lang="en-US" sz="3200" b="1" dirty="0" smtClean="0"/>
              <a:t>Data Forms</a:t>
            </a:r>
            <a:br>
              <a:rPr lang="en-US" sz="3200" b="1" dirty="0" smtClean="0"/>
            </a:br>
            <a:r>
              <a:rPr lang="en-US" sz="3200" b="1" dirty="0" smtClean="0"/>
              <a:t>in</a:t>
            </a:r>
            <a:r>
              <a:rPr lang="tr-TR" sz="3200" b="1" dirty="0" smtClean="0"/>
              <a:t/>
            </a:r>
            <a:br>
              <a:rPr lang="tr-TR" sz="3200" b="1" dirty="0" smtClean="0"/>
            </a:br>
            <a:r>
              <a:rPr lang="tr-TR" sz="3200" b="1" dirty="0" smtClean="0"/>
              <a:t>Hyperion Planning</a:t>
            </a:r>
            <a:endParaRPr lang="en-US" sz="3200" b="1" dirty="0"/>
          </a:p>
        </p:txBody>
      </p:sp>
    </p:spTree>
    <p:extLst>
      <p:ext uri="{BB962C8B-B14F-4D97-AF65-F5344CB8AC3E}">
        <p14:creationId xmlns:p14="http://schemas.microsoft.com/office/powerpoint/2010/main" xmlns="" val="2904524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90800" y="3158365"/>
            <a:ext cx="6359989" cy="124218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Content Placeholder 2"/>
          <p:cNvSpPr>
            <a:spLocks noGrp="1"/>
          </p:cNvSpPr>
          <p:nvPr>
            <p:ph idx="1"/>
          </p:nvPr>
        </p:nvSpPr>
        <p:spPr>
          <a:xfrm>
            <a:off x="0" y="666750"/>
            <a:ext cx="9144000" cy="4476750"/>
          </a:xfrm>
        </p:spPr>
        <p:txBody>
          <a:bodyPr vert="horz" lIns="182880" tIns="182880" rIns="182880" bIns="182880" rtlCol="0">
            <a:noAutofit/>
          </a:bodyPr>
          <a:lstStyle/>
          <a:p>
            <a:pPr marL="0" indent="0">
              <a:buNone/>
            </a:pPr>
            <a:r>
              <a:rPr lang="en-US" sz="1600" dirty="0" smtClean="0"/>
              <a:t>3. Click on the ‘+’ symbol as shown to create the folder.</a:t>
            </a:r>
          </a:p>
          <a:p>
            <a:pPr marL="0" indent="0">
              <a:buNone/>
            </a:pPr>
            <a:r>
              <a:rPr lang="en-US" sz="1600" dirty="0" smtClean="0"/>
              <a:t>4. It will prompt for the folder in the </a:t>
            </a:r>
          </a:p>
          <a:p>
            <a:pPr marL="0" indent="0">
              <a:buNone/>
            </a:pPr>
            <a:r>
              <a:rPr lang="en-US" sz="1600" dirty="0" smtClean="0"/>
              <a:t>next screen as shown. Provide the name</a:t>
            </a:r>
          </a:p>
          <a:p>
            <a:pPr marL="0" indent="0">
              <a:buNone/>
            </a:pPr>
            <a:r>
              <a:rPr lang="en-US" sz="1600" dirty="0" smtClean="0"/>
              <a:t>for the folder and click on OK to create </a:t>
            </a:r>
          </a:p>
          <a:p>
            <a:pPr marL="0" indent="0">
              <a:buNone/>
            </a:pPr>
            <a:r>
              <a:rPr lang="en-US" sz="1600" dirty="0" smtClean="0"/>
              <a:t>the folder </a:t>
            </a:r>
          </a:p>
          <a:p>
            <a:pPr marL="0" indent="0">
              <a:buNone/>
            </a:pPr>
            <a:endParaRPr lang="en-US" sz="1600" dirty="0" smtClean="0"/>
          </a:p>
          <a:p>
            <a:pPr marL="0" indent="0">
              <a:buNone/>
            </a:pPr>
            <a:endParaRPr lang="en-US" sz="1600" dirty="0" smtClean="0"/>
          </a:p>
          <a:p>
            <a:pPr marL="0" indent="0">
              <a:buNone/>
            </a:pPr>
            <a:r>
              <a:rPr lang="en-US" sz="1600" dirty="0" smtClean="0"/>
              <a:t>5.Next, select the created folder ‘Revenue’ as shown and select create data form as shown in the following image</a:t>
            </a:r>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r>
              <a:rPr lang="en-US" sz="1600" dirty="0" smtClean="0"/>
              <a:t>or go </a:t>
            </a:r>
            <a:r>
              <a:rPr lang="en-US" sz="1600" dirty="0" smtClean="0"/>
              <a:t>to Actions and Click on Create Simple data form.</a:t>
            </a:r>
          </a:p>
          <a:p>
            <a:pPr marL="0" indent="0">
              <a:buNone/>
            </a:pPr>
            <a:endParaRPr lang="en-US" sz="1600" dirty="0" smtClean="0"/>
          </a:p>
          <a:p>
            <a:pPr marL="0" indent="0" algn="just">
              <a:spcBef>
                <a:spcPts val="1200"/>
              </a:spcBef>
              <a:buNone/>
            </a:pPr>
            <a:endParaRPr lang="en-US" sz="1600"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715000" y="819150"/>
            <a:ext cx="3210672" cy="66811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48400" y="2266950"/>
            <a:ext cx="2701479" cy="641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562600" y="1581150"/>
            <a:ext cx="3342897" cy="6521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7191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66750"/>
            <a:ext cx="9144000" cy="4476750"/>
          </a:xfrm>
        </p:spPr>
        <p:txBody>
          <a:bodyPr vert="horz" lIns="182880" tIns="182880" rIns="182880" bIns="182880" rtlCol="0">
            <a:noAutofit/>
          </a:bodyPr>
          <a:lstStyle/>
          <a:p>
            <a:pPr marL="0" indent="0">
              <a:buNone/>
            </a:pPr>
            <a:r>
              <a:rPr lang="en-US" sz="1600" dirty="0" smtClean="0"/>
              <a:t>Once you click on create data form, it will lead to the following screen where the basic parameters of the form can be provided.</a:t>
            </a:r>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r>
              <a:rPr lang="en-US" sz="1600" dirty="0" smtClean="0"/>
              <a:t>Provide Name, description, plan type and instruction for the data form and click on Next.</a:t>
            </a:r>
          </a:p>
          <a:p>
            <a:pPr marL="0" indent="0">
              <a:buNone/>
            </a:pPr>
            <a:r>
              <a:rPr lang="en-US" sz="1600" dirty="0" smtClean="0"/>
              <a:t>Clicking next will take to the next layout section as shown in the following screen</a:t>
            </a:r>
            <a:r>
              <a:rPr lang="en-US" sz="1600" dirty="0" smtClean="0"/>
              <a:t>.</a:t>
            </a:r>
            <a:endParaRPr lang="en-US" sz="1600" dirty="0" smtClean="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352550"/>
            <a:ext cx="6324600" cy="26438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7191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66750"/>
            <a:ext cx="9144000" cy="4476750"/>
          </a:xfrm>
        </p:spPr>
        <p:txBody>
          <a:bodyPr vert="horz" lIns="182880" tIns="182880" rIns="182880" bIns="182880" rtlCol="0">
            <a:noAutofit/>
          </a:bodyPr>
          <a:lstStyle/>
          <a:p>
            <a:pPr marL="0" indent="0">
              <a:buNone/>
            </a:pPr>
            <a:r>
              <a:rPr lang="en-US" sz="1600" dirty="0" smtClean="0"/>
              <a:t>Drag and drop the dimensions in the Page, POV, Rows and Columns. In this example, we have Account dimension in row, Period and Year dimension in the Columns, Entity dimension in page and the other dimensions in the POV.</a:t>
            </a:r>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r>
              <a:rPr lang="en-US" sz="1600" dirty="0" smtClean="0"/>
              <a:t>The properties of the each dimension can be updated in the right-hand side as shown.</a:t>
            </a:r>
          </a:p>
          <a:p>
            <a:pPr marL="0" indent="0">
              <a:buNone/>
            </a:pPr>
            <a:r>
              <a:rPr lang="en-US" sz="1600" dirty="0" smtClean="0"/>
              <a:t>The properties will get selected by default, but if you want to change </a:t>
            </a:r>
            <a:r>
              <a:rPr lang="en-US" sz="1600" dirty="0" smtClean="0"/>
              <a:t>any </a:t>
            </a:r>
            <a:r>
              <a:rPr lang="en-US" sz="1600" dirty="0" smtClean="0"/>
              <a:t>setting, you can change the properties and Click on Next</a:t>
            </a:r>
            <a:r>
              <a:rPr lang="en-US" sz="1600" dirty="0" smtClean="0"/>
              <a:t>.</a:t>
            </a:r>
            <a:endParaRPr lang="en-US" sz="1600" dirty="0" smtClean="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1621295"/>
            <a:ext cx="5867400" cy="232205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7191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66750"/>
            <a:ext cx="9144000" cy="4476750"/>
          </a:xfrm>
        </p:spPr>
        <p:txBody>
          <a:bodyPr vert="horz" lIns="182880" tIns="182880" rIns="182880" bIns="182880" rtlCol="0">
            <a:noAutofit/>
          </a:bodyPr>
          <a:lstStyle/>
          <a:p>
            <a:pPr marL="0" indent="0">
              <a:buNone/>
            </a:pPr>
            <a:r>
              <a:rPr lang="en-US" sz="1600" dirty="0" smtClean="0"/>
              <a:t>It </a:t>
            </a:r>
            <a:r>
              <a:rPr lang="en-US" sz="1600" dirty="0" smtClean="0"/>
              <a:t>will lead to the following other options screen where you can update the precision settings if required and click on Next.</a:t>
            </a:r>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r>
              <a:rPr lang="en-US" sz="1600" dirty="0" smtClean="0"/>
              <a:t>On Clicking next, it will open the business rule screen where the business rule can be </a:t>
            </a:r>
          </a:p>
          <a:p>
            <a:pPr marL="0" indent="0">
              <a:buNone/>
            </a:pPr>
            <a:r>
              <a:rPr lang="en-US" sz="1600" dirty="0" smtClean="0"/>
              <a:t>associated with the data form for execution. </a:t>
            </a:r>
          </a:p>
          <a:p>
            <a:pPr marL="0" indent="0">
              <a:buNone/>
            </a:pPr>
            <a:r>
              <a:rPr lang="en-US" sz="1600" dirty="0" smtClean="0"/>
              <a:t>As shown in the following screen, select the business rule and select the appropriate business rule property to associate the rule for execution and Click on Finish</a:t>
            </a:r>
            <a:r>
              <a:rPr lang="en-US" sz="1600" dirty="0" smtClean="0"/>
              <a:t>.</a:t>
            </a:r>
            <a:endParaRPr lang="en-US" sz="1600" dirty="0" smtClean="0"/>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83643" y="1233410"/>
            <a:ext cx="6603157" cy="26337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7191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66750"/>
            <a:ext cx="9144000" cy="4476750"/>
          </a:xfrm>
        </p:spPr>
        <p:txBody>
          <a:bodyPr vert="horz" lIns="182880" tIns="182880" rIns="182880" bIns="182880" rtlCol="0">
            <a:noAutofit/>
          </a:bodyPr>
          <a:lstStyle/>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r>
              <a:rPr lang="en-US" sz="1600" dirty="0" smtClean="0"/>
              <a:t>Now, the form is saved in the revenue folder as shown below.</a:t>
            </a:r>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r>
              <a:rPr lang="en-US" sz="1600" dirty="0" smtClean="0"/>
              <a:t>We have successfully created the simple data form. Click on the form to open the data form</a:t>
            </a:r>
            <a:r>
              <a:rPr lang="en-US" sz="1600" dirty="0" smtClean="0"/>
              <a:t>.</a:t>
            </a:r>
            <a:endParaRPr lang="en-US" sz="1600" dirty="0" smtClean="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000" y="819150"/>
            <a:ext cx="5169685" cy="168985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24200" y="3181350"/>
            <a:ext cx="5094612" cy="111720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7191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66750"/>
            <a:ext cx="9144000" cy="4476750"/>
          </a:xfrm>
        </p:spPr>
        <p:txBody>
          <a:bodyPr vert="horz" lIns="182880" tIns="182880" rIns="182880" bIns="182880" rtlCol="0">
            <a:noAutofit/>
          </a:bodyPr>
          <a:lstStyle/>
          <a:p>
            <a:pPr marL="0" indent="0">
              <a:buNone/>
            </a:pPr>
            <a:r>
              <a:rPr lang="en-US" sz="1600" b="1" dirty="0" smtClean="0"/>
              <a:t>Composite Data Form:</a:t>
            </a:r>
          </a:p>
          <a:p>
            <a:pPr marL="0" indent="0">
              <a:buNone/>
            </a:pPr>
            <a:r>
              <a:rPr lang="en-US" sz="1600" dirty="0" smtClean="0"/>
              <a:t>	1. Logon to the Hyperion Planning Application</a:t>
            </a:r>
          </a:p>
          <a:p>
            <a:pPr marL="0" indent="0">
              <a:buNone/>
            </a:pPr>
            <a:r>
              <a:rPr lang="en-US" sz="1600" dirty="0" smtClean="0"/>
              <a:t>	2. Navigate to Administration-&gt;Manage-&gt;Data Form</a:t>
            </a:r>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r>
              <a:rPr lang="en-US" sz="1600" dirty="0" smtClean="0"/>
              <a:t>	3. Click on the create composite form icon as shown above or go to Actions and click on create composite form to create the new form.</a:t>
            </a:r>
          </a:p>
          <a:p>
            <a:pPr marL="0" indent="0">
              <a:buNone/>
            </a:pPr>
            <a:r>
              <a:rPr lang="en-US" sz="1600" dirty="0" smtClean="0"/>
              <a:t>This will lead to the below screen</a:t>
            </a:r>
            <a:r>
              <a:rPr lang="en-US" sz="1600" dirty="0" smtClean="0"/>
              <a:t>,</a:t>
            </a:r>
            <a:endParaRPr lang="en-US" sz="1600" dirty="0" smtClean="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76400" y="1733550"/>
            <a:ext cx="7100642" cy="117164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05819" y="3181350"/>
            <a:ext cx="4999219" cy="1752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7191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66750"/>
            <a:ext cx="9144000" cy="4476750"/>
          </a:xfrm>
        </p:spPr>
        <p:txBody>
          <a:bodyPr vert="horz" lIns="182880" tIns="182880" rIns="182880" bIns="182880" rtlCol="0">
            <a:noAutofit/>
          </a:bodyPr>
          <a:lstStyle/>
          <a:p>
            <a:pPr marL="0" indent="0">
              <a:buNone/>
            </a:pPr>
            <a:r>
              <a:rPr lang="en-US" sz="1600" dirty="0" smtClean="0"/>
              <a:t>4</a:t>
            </a:r>
            <a:r>
              <a:rPr lang="en-US" sz="1600" dirty="0" smtClean="0"/>
              <a:t>. Provide the form name and description and click on next to go to the Layout section</a:t>
            </a:r>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b="1" dirty="0" smtClean="0">
              <a:solidFill>
                <a:schemeClr val="accent5">
                  <a:lumMod val="50000"/>
                </a:schemeClr>
              </a:solidFill>
            </a:endParaRPr>
          </a:p>
          <a:p>
            <a:pPr marL="0" indent="0">
              <a:buNone/>
            </a:pPr>
            <a:endParaRPr lang="en-US" sz="1600" b="1" dirty="0" smtClean="0">
              <a:solidFill>
                <a:schemeClr val="accent5">
                  <a:lumMod val="50000"/>
                </a:schemeClr>
              </a:solidFill>
            </a:endParaRPr>
          </a:p>
          <a:p>
            <a:pPr marL="0" indent="0">
              <a:buNone/>
            </a:pPr>
            <a:r>
              <a:rPr lang="en-US" sz="1600" b="1" dirty="0" smtClean="0">
                <a:solidFill>
                  <a:schemeClr val="accent5">
                    <a:lumMod val="50000"/>
                  </a:schemeClr>
                </a:solidFill>
              </a:rPr>
              <a:t>Custom:</a:t>
            </a:r>
            <a:r>
              <a:rPr lang="en-US" sz="1600" dirty="0" smtClean="0"/>
              <a:t> We can split horizontally and vertically into different sections as per our own wish in this layout</a:t>
            </a:r>
          </a:p>
          <a:p>
            <a:pPr marL="0" indent="0">
              <a:buNone/>
            </a:pPr>
            <a:r>
              <a:rPr lang="en-US" sz="1600" b="1" dirty="0" smtClean="0">
                <a:solidFill>
                  <a:schemeClr val="accent5">
                    <a:lumMod val="50000"/>
                  </a:schemeClr>
                </a:solidFill>
              </a:rPr>
              <a:t>2-Column Layout: </a:t>
            </a:r>
            <a:r>
              <a:rPr lang="en-US" sz="1600" dirty="0" smtClean="0"/>
              <a:t>It creates two sections with division in between i.e. in 2 columns. </a:t>
            </a:r>
          </a:p>
          <a:p>
            <a:pPr marL="0" indent="0">
              <a:buNone/>
            </a:pPr>
            <a:r>
              <a:rPr lang="en-US" sz="1600" b="1" dirty="0" smtClean="0">
                <a:solidFill>
                  <a:schemeClr val="accent5">
                    <a:lumMod val="50000"/>
                  </a:schemeClr>
                </a:solidFill>
              </a:rPr>
              <a:t>2-Row Layout: </a:t>
            </a:r>
            <a:r>
              <a:rPr lang="en-US" sz="1600" dirty="0" smtClean="0"/>
              <a:t>It splits horizontally and creates two sections</a:t>
            </a:r>
          </a:p>
          <a:p>
            <a:pPr marL="0" indent="0">
              <a:buNone/>
            </a:pPr>
            <a:r>
              <a:rPr lang="en-US" sz="1600" dirty="0" smtClean="0"/>
              <a:t>	5. Select the required layout for this composite form</a:t>
            </a:r>
          </a:p>
          <a:p>
            <a:pPr marL="0" indent="0">
              <a:buNone/>
            </a:pPr>
            <a:r>
              <a:rPr lang="en-US" sz="1600" dirty="0" smtClean="0"/>
              <a:t>	6. As shown above, click on the “Add Form” to add form to that section. This will lead an another pop-up to select the data </a:t>
            </a:r>
            <a:r>
              <a:rPr lang="en-US" sz="1600" dirty="0" smtClean="0"/>
              <a:t>form</a:t>
            </a:r>
            <a:endParaRPr lang="en-US" sz="1600" dirty="0" smtClean="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33800" y="1191300"/>
            <a:ext cx="5007000" cy="1837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7191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66750"/>
            <a:ext cx="9144000" cy="4476750"/>
          </a:xfrm>
        </p:spPr>
        <p:txBody>
          <a:bodyPr vert="horz" lIns="182880" tIns="182880" rIns="182880" bIns="182880" rtlCol="0">
            <a:noAutofit/>
          </a:bodyPr>
          <a:lstStyle/>
          <a:p>
            <a:pPr marL="400050" lvl="1" indent="0">
              <a:buNone/>
            </a:pPr>
            <a:r>
              <a:rPr lang="en-US" sz="1600" dirty="0" smtClean="0"/>
              <a:t>6. Select the form that has to be added to this section and click on OK as shown.</a:t>
            </a:r>
          </a:p>
          <a:p>
            <a:pPr marL="400050" lvl="1" indent="0">
              <a:buNone/>
            </a:pPr>
            <a:r>
              <a:rPr lang="en-US" sz="1600" dirty="0" smtClean="0"/>
              <a:t>7. Likewise, select the data form for </a:t>
            </a:r>
          </a:p>
          <a:p>
            <a:pPr marL="400050" lvl="1" indent="0">
              <a:buNone/>
            </a:pPr>
            <a:r>
              <a:rPr lang="en-US" sz="1600" dirty="0" smtClean="0"/>
              <a:t>the other section also.</a:t>
            </a:r>
          </a:p>
          <a:p>
            <a:pPr marL="400050" lvl="1" indent="0">
              <a:buNone/>
            </a:pPr>
            <a:r>
              <a:rPr lang="en-US" sz="1600" dirty="0" smtClean="0"/>
              <a:t>8. Select the common dimension </a:t>
            </a:r>
          </a:p>
          <a:p>
            <a:pPr marL="400050" lvl="1" indent="0">
              <a:buNone/>
            </a:pPr>
            <a:r>
              <a:rPr lang="en-US" sz="1600" dirty="0" smtClean="0"/>
              <a:t>property and update whether the </a:t>
            </a:r>
          </a:p>
          <a:p>
            <a:pPr marL="400050" lvl="1" indent="0">
              <a:buNone/>
            </a:pPr>
            <a:r>
              <a:rPr lang="en-US" sz="1600" dirty="0" smtClean="0"/>
              <a:t>dimension is local or common for </a:t>
            </a:r>
          </a:p>
          <a:p>
            <a:pPr marL="400050" lvl="1" indent="0">
              <a:buNone/>
            </a:pPr>
            <a:r>
              <a:rPr lang="en-US" sz="1600" dirty="0" smtClean="0"/>
              <a:t>Both forms</a:t>
            </a:r>
          </a:p>
          <a:p>
            <a:pPr marL="400050" lvl="1" indent="0">
              <a:buNone/>
            </a:pPr>
            <a:endParaRPr lang="en-US" sz="1600" dirty="0" smtClean="0"/>
          </a:p>
          <a:p>
            <a:pPr marL="400050" lvl="1" indent="0">
              <a:buNone/>
            </a:pPr>
            <a:endParaRPr lang="en-US" sz="1600" dirty="0" smtClean="0"/>
          </a:p>
          <a:p>
            <a:pPr marL="400050" lvl="1" indent="0">
              <a:buNone/>
            </a:pPr>
            <a:endParaRPr lang="en-US" sz="1600" dirty="0" smtClean="0"/>
          </a:p>
          <a:p>
            <a:pPr marL="0" indent="0" algn="just">
              <a:spcBef>
                <a:spcPts val="1200"/>
              </a:spcBef>
              <a:buNone/>
            </a:pPr>
            <a:endParaRPr lang="en-US" sz="16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00600" y="1123950"/>
            <a:ext cx="4065386" cy="16763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3400" y="2952751"/>
            <a:ext cx="5181600" cy="206086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7191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66750"/>
            <a:ext cx="9144000" cy="4476750"/>
          </a:xfrm>
        </p:spPr>
        <p:txBody>
          <a:bodyPr vert="horz" lIns="182880" tIns="182880" rIns="182880" bIns="182880" rtlCol="0">
            <a:noAutofit/>
          </a:bodyPr>
          <a:lstStyle/>
          <a:p>
            <a:pPr marL="0" indent="0">
              <a:buNone/>
            </a:pPr>
            <a:r>
              <a:rPr lang="en-US" sz="1600" dirty="0" smtClean="0"/>
              <a:t>Click on Finish to create the form and you can see the form created in the revenue folder.</a:t>
            </a:r>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r>
              <a:rPr lang="en-US" sz="1600" dirty="0" smtClean="0"/>
              <a:t>Finally, we have created the composite form </a:t>
            </a:r>
            <a:r>
              <a:rPr lang="en-US" sz="1600" dirty="0" smtClean="0"/>
              <a:t>and we can </a:t>
            </a:r>
            <a:r>
              <a:rPr lang="en-US" sz="1600" dirty="0" smtClean="0"/>
              <a:t>open the form to view.</a:t>
            </a:r>
          </a:p>
          <a:p>
            <a:pPr marL="0" indent="0">
              <a:buNone/>
            </a:pPr>
            <a:endParaRPr lang="en-US" sz="1600" dirty="0" smtClean="0"/>
          </a:p>
          <a:p>
            <a:pPr marL="0" indent="0" algn="just">
              <a:spcBef>
                <a:spcPts val="1200"/>
              </a:spcBef>
              <a:buNone/>
            </a:pPr>
            <a:endParaRPr lang="en-US" sz="16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123950"/>
            <a:ext cx="7467600" cy="14123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00" y="2952750"/>
            <a:ext cx="4724400" cy="19490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7191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81150"/>
            <a:ext cx="8229600" cy="2057400"/>
          </a:xfrm>
          <a:ln>
            <a:noFill/>
          </a:ln>
        </p:spPr>
        <p:txBody>
          <a:bodyPr>
            <a:normAutofit/>
          </a:bodyPr>
          <a:lstStyle/>
          <a:p>
            <a:pPr marL="0" indent="0" algn="ctr">
              <a:buNone/>
            </a:pPr>
            <a:r>
              <a:rPr lang="tr-TR" sz="4800" b="1" dirty="0" smtClean="0"/>
              <a:t>thank you</a:t>
            </a:r>
          </a:p>
          <a:p>
            <a:pPr marL="0" indent="0" algn="ctr">
              <a:buNone/>
            </a:pPr>
            <a:r>
              <a:rPr lang="tr-TR" sz="4000" b="1" u="dotted" dirty="0" smtClean="0">
                <a:solidFill>
                  <a:schemeClr val="tx1">
                    <a:lumMod val="95000"/>
                    <a:lumOff val="5000"/>
                  </a:schemeClr>
                </a:solidFill>
                <a:hlinkClick r:id="rId2"/>
              </a:rPr>
              <a:t>www.epmvirtual.com</a:t>
            </a:r>
            <a:r>
              <a:rPr lang="tr-TR" sz="4800" b="1" u="dotted" dirty="0" smtClean="0">
                <a:solidFill>
                  <a:schemeClr val="tx1">
                    <a:lumMod val="95000"/>
                    <a:lumOff val="5000"/>
                  </a:schemeClr>
                </a:solidFill>
              </a:rPr>
              <a:t> </a:t>
            </a:r>
            <a:endParaRPr lang="en-US" sz="4800" b="1" u="dotted" dirty="0">
              <a:solidFill>
                <a:schemeClr val="tx1">
                  <a:lumMod val="95000"/>
                  <a:lumOff val="5000"/>
                </a:schemeClr>
              </a:solidFill>
            </a:endParaRPr>
          </a:p>
        </p:txBody>
      </p:sp>
    </p:spTree>
    <p:extLst>
      <p:ext uri="{BB962C8B-B14F-4D97-AF65-F5344CB8AC3E}">
        <p14:creationId xmlns:p14="http://schemas.microsoft.com/office/powerpoint/2010/main" xmlns="" val="1227083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a:hlinkClick r:id="rId2"/>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371600" y="1428748"/>
            <a:ext cx="6400800" cy="287805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99002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66750"/>
            <a:ext cx="9144000" cy="4476750"/>
          </a:xfrm>
        </p:spPr>
        <p:txBody>
          <a:bodyPr vert="horz" lIns="182880" tIns="182880" rIns="182880" bIns="182880" rtlCol="0">
            <a:noAutofit/>
          </a:bodyPr>
          <a:lstStyle/>
          <a:p>
            <a:pPr algn="just">
              <a:spcBef>
                <a:spcPts val="1200"/>
              </a:spcBef>
            </a:pPr>
            <a:r>
              <a:rPr lang="en-US" sz="1600" dirty="0" smtClean="0">
                <a:solidFill>
                  <a:schemeClr val="tx1"/>
                </a:solidFill>
              </a:rPr>
              <a:t>Data Forms are used by the business users and planners to enter, update and analyze the data. Actually, data forms are spreadsheet like web based grids and connected to the Essbase database which acts as an central repository for all data</a:t>
            </a:r>
            <a:r>
              <a:rPr lang="en-US" sz="1600" dirty="0" smtClean="0">
                <a:solidFill>
                  <a:schemeClr val="tx1"/>
                </a:solidFill>
              </a:rPr>
              <a:t>.</a:t>
            </a:r>
            <a:endParaRPr lang="en-US" sz="1600" dirty="0" smtClean="0">
              <a:solidFill>
                <a:schemeClr val="tx1"/>
              </a:solidFill>
            </a:endParaRPr>
          </a:p>
          <a:p>
            <a:pPr algn="just">
              <a:spcBef>
                <a:spcPts val="1200"/>
              </a:spcBef>
            </a:pPr>
            <a:r>
              <a:rPr lang="en-US" sz="1600" dirty="0" smtClean="0">
                <a:solidFill>
                  <a:schemeClr val="tx1"/>
                </a:solidFill>
              </a:rPr>
              <a:t>This tutorial will take </a:t>
            </a:r>
            <a:r>
              <a:rPr lang="en-US" sz="1600" dirty="0" smtClean="0">
                <a:solidFill>
                  <a:schemeClr val="tx1"/>
                </a:solidFill>
              </a:rPr>
              <a:t>you through </a:t>
            </a:r>
            <a:r>
              <a:rPr lang="en-US" sz="1600" dirty="0" smtClean="0">
                <a:solidFill>
                  <a:schemeClr val="tx1"/>
                </a:solidFill>
              </a:rPr>
              <a:t>data form structure, its properties and on how to create simple data form and composite form</a:t>
            </a:r>
            <a:r>
              <a:rPr lang="en-US" sz="1600" dirty="0" smtClean="0">
                <a:solidFill>
                  <a:schemeClr val="tx1"/>
                </a:solidFill>
              </a:rPr>
              <a:t>.</a:t>
            </a:r>
            <a:endParaRPr lang="en-US" sz="1600" dirty="0" smtClean="0">
              <a:solidFill>
                <a:schemeClr val="tx1"/>
              </a:solidFill>
            </a:endParaRPr>
          </a:p>
          <a:p>
            <a:pPr algn="just">
              <a:spcBef>
                <a:spcPts val="1200"/>
              </a:spcBef>
            </a:pPr>
            <a:r>
              <a:rPr lang="en-US" sz="1600" b="1" dirty="0" smtClean="0">
                <a:solidFill>
                  <a:schemeClr val="tx1"/>
                </a:solidFill>
              </a:rPr>
              <a:t>Data Forms and Folders:</a:t>
            </a:r>
          </a:p>
          <a:p>
            <a:pPr algn="just">
              <a:spcBef>
                <a:spcPts val="1200"/>
              </a:spcBef>
            </a:pPr>
            <a:r>
              <a:rPr lang="en-US" sz="1600" dirty="0" smtClean="0">
                <a:solidFill>
                  <a:schemeClr val="tx1"/>
                </a:solidFill>
              </a:rPr>
              <a:t>Folders can be used </a:t>
            </a:r>
            <a:r>
              <a:rPr lang="en-US" sz="1600" dirty="0" smtClean="0">
                <a:solidFill>
                  <a:schemeClr val="tx1"/>
                </a:solidFill>
              </a:rPr>
              <a:t>to organize </a:t>
            </a:r>
            <a:r>
              <a:rPr lang="en-US" sz="1600" dirty="0" smtClean="0">
                <a:solidFill>
                  <a:schemeClr val="tx1"/>
                </a:solidFill>
              </a:rPr>
              <a:t>and </a:t>
            </a:r>
            <a:r>
              <a:rPr lang="en-US" sz="1600" dirty="0" smtClean="0">
                <a:solidFill>
                  <a:schemeClr val="tx1"/>
                </a:solidFill>
              </a:rPr>
              <a:t>categorize </a:t>
            </a:r>
            <a:r>
              <a:rPr lang="en-US" sz="1600" dirty="0" smtClean="0">
                <a:solidFill>
                  <a:schemeClr val="tx1"/>
                </a:solidFill>
              </a:rPr>
              <a:t>the data forms. The Folder structure is highlighted in the below screenshot. The Revenue related forms can be saved under revenue folder and expense forms under Expense folder etc..</a:t>
            </a:r>
          </a:p>
          <a:p>
            <a:pPr algn="just">
              <a:spcBef>
                <a:spcPts val="1200"/>
              </a:spcBef>
            </a:pPr>
            <a:endParaRPr lang="en-US" sz="1600" dirty="0">
              <a:solidFill>
                <a:schemeClr val="tx1"/>
              </a:solidFill>
            </a:endParaRPr>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r="27746"/>
          <a:stretch>
            <a:fillRect/>
          </a:stretch>
        </p:blipFill>
        <p:spPr bwMode="auto">
          <a:xfrm>
            <a:off x="685800" y="3638550"/>
            <a:ext cx="8458200" cy="12382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779843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66750"/>
            <a:ext cx="9144000" cy="4476750"/>
          </a:xfrm>
        </p:spPr>
        <p:txBody>
          <a:bodyPr vert="horz" lIns="182880" tIns="182880" rIns="182880" bIns="182880" rtlCol="0">
            <a:noAutofit/>
          </a:bodyPr>
          <a:lstStyle/>
          <a:p>
            <a:pPr marL="0" indent="0">
              <a:buNone/>
            </a:pPr>
            <a:r>
              <a:rPr lang="en-US" sz="1600" dirty="0" smtClean="0"/>
              <a:t>As we can see, that sample data form is organized under Revenue folder. Folders are recommended to use for organizing forms based on their relevancy. It enhances the consistency and application usability</a:t>
            </a:r>
            <a:r>
              <a:rPr lang="en-US" sz="1600" dirty="0" smtClean="0"/>
              <a:t>.</a:t>
            </a:r>
            <a:endParaRPr lang="en-US" sz="1600" dirty="0" smtClean="0"/>
          </a:p>
          <a:p>
            <a:pPr marL="0" indent="0">
              <a:buNone/>
            </a:pPr>
            <a:r>
              <a:rPr lang="en-US" sz="1600" b="1" dirty="0" smtClean="0"/>
              <a:t>Data Form Structure:</a:t>
            </a:r>
          </a:p>
          <a:p>
            <a:pPr marL="0" indent="0">
              <a:buNone/>
            </a:pPr>
            <a:r>
              <a:rPr lang="en-US" sz="1600" dirty="0" smtClean="0"/>
              <a:t>Below screenshot illustrates the data form structure and its sections</a:t>
            </a:r>
            <a:r>
              <a:rPr lang="en-US" sz="1600" dirty="0" smtClean="0"/>
              <a:t>,</a:t>
            </a:r>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b="1" dirty="0" smtClean="0">
              <a:solidFill>
                <a:schemeClr val="accent1">
                  <a:lumMod val="75000"/>
                </a:schemeClr>
              </a:solidFill>
            </a:endParaRPr>
          </a:p>
          <a:p>
            <a:pPr marL="0" indent="0">
              <a:buNone/>
            </a:pPr>
            <a:r>
              <a:rPr lang="en-US" sz="1600" b="1" dirty="0" smtClean="0">
                <a:solidFill>
                  <a:schemeClr val="accent1">
                    <a:lumMod val="75000"/>
                  </a:schemeClr>
                </a:solidFill>
              </a:rPr>
              <a:t>Page:</a:t>
            </a:r>
            <a:r>
              <a:rPr lang="en-US" sz="1600" dirty="0" smtClean="0"/>
              <a:t> It consists of drop-down lists. Each drop-down lists contains a list of selected members from a particular dimension</a:t>
            </a:r>
          </a:p>
          <a:p>
            <a:pPr marL="0" indent="0">
              <a:buNone/>
            </a:pPr>
            <a:r>
              <a:rPr lang="en-US" sz="1600" b="1" dirty="0" smtClean="0">
                <a:solidFill>
                  <a:schemeClr val="accent1">
                    <a:lumMod val="75000"/>
                  </a:schemeClr>
                </a:solidFill>
              </a:rPr>
              <a:t>Point of view (POV): </a:t>
            </a:r>
            <a:r>
              <a:rPr lang="en-US" sz="1600" dirty="0" smtClean="0"/>
              <a:t>Point of view has the static member selection of dimension members. POV is always static in nature and Pages are always dynamic</a:t>
            </a:r>
          </a:p>
          <a:p>
            <a:pPr marL="0" indent="0" algn="just">
              <a:buNone/>
            </a:pPr>
            <a:endParaRPr lang="en-US" sz="1600"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228601" y="2038350"/>
            <a:ext cx="8915400" cy="17534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94569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66750"/>
            <a:ext cx="9144000" cy="4476750"/>
          </a:xfrm>
        </p:spPr>
        <p:txBody>
          <a:bodyPr vert="horz" lIns="182880" tIns="182880" rIns="182880" bIns="182880" rtlCol="0">
            <a:noAutofit/>
          </a:bodyPr>
          <a:lstStyle/>
          <a:p>
            <a:pPr marL="0" indent="0">
              <a:buNone/>
            </a:pPr>
            <a:r>
              <a:rPr lang="en-US" sz="1600" b="1" dirty="0" smtClean="0"/>
              <a:t>Rows and Columns</a:t>
            </a:r>
            <a:r>
              <a:rPr lang="en-US" sz="1600" dirty="0" smtClean="0"/>
              <a:t>: Rows include Account dimension whereas the column include Period dimension as shown.</a:t>
            </a:r>
          </a:p>
          <a:p>
            <a:pPr marL="0" indent="0">
              <a:buNone/>
            </a:pPr>
            <a:r>
              <a:rPr lang="en-US" sz="1600" dirty="0" smtClean="0"/>
              <a:t>Ensure that all dimensions of Hyperion planning are included in the form and it is must. </a:t>
            </a:r>
            <a:r>
              <a:rPr lang="en-US" sz="1600" dirty="0" smtClean="0"/>
              <a:t>Each dimension can appear only in one of the sections page, column, row, or POV. </a:t>
            </a:r>
            <a:endParaRPr lang="en-US" sz="1600" dirty="0" smtClean="0"/>
          </a:p>
          <a:p>
            <a:pPr marL="0" indent="0">
              <a:buNone/>
            </a:pPr>
            <a:r>
              <a:rPr lang="en-US" sz="1600" b="1" dirty="0" smtClean="0"/>
              <a:t>Data Form Properties:</a:t>
            </a:r>
          </a:p>
          <a:p>
            <a:pPr marL="0" indent="0">
              <a:buNone/>
            </a:pPr>
            <a:r>
              <a:rPr lang="en-US" sz="1600" dirty="0" smtClean="0"/>
              <a:t>The data form has the following sections,</a:t>
            </a:r>
          </a:p>
          <a:p>
            <a:pPr marL="914400" lvl="5" indent="0"/>
            <a:r>
              <a:rPr lang="en-US" sz="1600" dirty="0" smtClean="0"/>
              <a:t>Properties</a:t>
            </a:r>
          </a:p>
          <a:p>
            <a:pPr marL="914400" lvl="5" indent="0"/>
            <a:r>
              <a:rPr lang="en-US" sz="1600" dirty="0" smtClean="0"/>
              <a:t>Layout</a:t>
            </a:r>
          </a:p>
          <a:p>
            <a:pPr marL="914400" lvl="5" indent="0"/>
            <a:r>
              <a:rPr lang="en-US" sz="1600" dirty="0" smtClean="0"/>
              <a:t>Other options</a:t>
            </a:r>
          </a:p>
          <a:p>
            <a:pPr marL="914400" lvl="5" indent="0"/>
            <a:r>
              <a:rPr lang="en-US" sz="1600" dirty="0" smtClean="0"/>
              <a:t>Business Rules</a:t>
            </a:r>
          </a:p>
          <a:p>
            <a:pPr marL="0" indent="0">
              <a:buNone/>
            </a:pPr>
            <a:r>
              <a:rPr lang="en-US" sz="1600" b="1" dirty="0" smtClean="0"/>
              <a:t>Properties</a:t>
            </a:r>
            <a:r>
              <a:rPr lang="en-US" sz="1600" dirty="0" smtClean="0"/>
              <a:t>: It has basic details such Name, description and instructions for the form</a:t>
            </a:r>
          </a:p>
          <a:p>
            <a:pPr marL="0" indent="0">
              <a:buNone/>
            </a:pPr>
            <a:r>
              <a:rPr lang="en-US" sz="1600" b="1" dirty="0" smtClean="0"/>
              <a:t>Layout</a:t>
            </a:r>
            <a:r>
              <a:rPr lang="en-US" sz="1600" dirty="0" smtClean="0"/>
              <a:t>: In this section, actual layout of the form is designed with POV, Page, rows and Columns</a:t>
            </a:r>
          </a:p>
          <a:p>
            <a:pPr marL="0" indent="0">
              <a:buNone/>
            </a:pPr>
            <a:r>
              <a:rPr lang="en-US" sz="1600" b="1" dirty="0" smtClean="0"/>
              <a:t>Other options</a:t>
            </a:r>
            <a:r>
              <a:rPr lang="en-US" sz="1600" dirty="0" smtClean="0"/>
              <a:t>: Properties like display options, precision are set in this section</a:t>
            </a:r>
          </a:p>
          <a:p>
            <a:pPr marL="0" indent="0">
              <a:buNone/>
            </a:pPr>
            <a:r>
              <a:rPr lang="en-US" sz="1600" b="1" dirty="0" smtClean="0"/>
              <a:t>Business rules</a:t>
            </a:r>
            <a:r>
              <a:rPr lang="en-US" sz="1600" dirty="0" smtClean="0"/>
              <a:t>: In this section, the business rule are associated with the form and its properties are defined for business rule execution</a:t>
            </a:r>
          </a:p>
          <a:p>
            <a:pPr marL="0" indent="0">
              <a:buNone/>
            </a:pPr>
            <a:endParaRPr lang="en-US" sz="1600" dirty="0" smtClean="0"/>
          </a:p>
          <a:p>
            <a:pPr marL="0" indent="0" algn="just">
              <a:buNone/>
            </a:pPr>
            <a:endParaRPr lang="en-US" sz="1600" dirty="0"/>
          </a:p>
        </p:txBody>
      </p:sp>
    </p:spTree>
    <p:extLst>
      <p:ext uri="{BB962C8B-B14F-4D97-AF65-F5344CB8AC3E}">
        <p14:creationId xmlns:p14="http://schemas.microsoft.com/office/powerpoint/2010/main" xmlns="" val="87191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66750"/>
            <a:ext cx="9144000" cy="4476750"/>
          </a:xfrm>
        </p:spPr>
        <p:txBody>
          <a:bodyPr vert="horz" lIns="182880" tIns="182880" rIns="182880" bIns="182880" rtlCol="0">
            <a:noAutofit/>
          </a:bodyPr>
          <a:lstStyle/>
          <a:p>
            <a:pPr marL="0" indent="0">
              <a:buNone/>
            </a:pPr>
            <a:r>
              <a:rPr lang="en-US" sz="1600" b="1" dirty="0" smtClean="0">
                <a:solidFill>
                  <a:schemeClr val="accent1">
                    <a:lumMod val="75000"/>
                  </a:schemeClr>
                </a:solidFill>
              </a:rPr>
              <a:t>Properties:</a:t>
            </a:r>
          </a:p>
          <a:p>
            <a:pPr marL="0" indent="0">
              <a:buNone/>
            </a:pPr>
            <a:r>
              <a:rPr lang="en-US" sz="1600" dirty="0" smtClean="0"/>
              <a:t>In this section, the basic parameters of the data form is defined as shown below,</a:t>
            </a:r>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r>
              <a:rPr lang="en-US" sz="1600" b="1" dirty="0" smtClean="0">
                <a:solidFill>
                  <a:schemeClr val="accent2"/>
                </a:solidFill>
              </a:rPr>
              <a:t>Form: </a:t>
            </a:r>
            <a:r>
              <a:rPr lang="en-US" sz="1600" dirty="0" smtClean="0"/>
              <a:t>Name of the data form</a:t>
            </a:r>
          </a:p>
          <a:p>
            <a:pPr marL="0" indent="0">
              <a:buNone/>
            </a:pPr>
            <a:r>
              <a:rPr lang="en-US" sz="1600" b="1" dirty="0" smtClean="0">
                <a:solidFill>
                  <a:schemeClr val="accent2"/>
                </a:solidFill>
              </a:rPr>
              <a:t>Description: </a:t>
            </a:r>
            <a:r>
              <a:rPr lang="en-US" sz="1600" dirty="0" smtClean="0"/>
              <a:t>This is the description of the data form</a:t>
            </a:r>
          </a:p>
          <a:p>
            <a:pPr marL="0" indent="0">
              <a:buNone/>
            </a:pPr>
            <a:r>
              <a:rPr lang="en-US" sz="1600" b="1" dirty="0" smtClean="0">
                <a:solidFill>
                  <a:schemeClr val="accent2"/>
                </a:solidFill>
              </a:rPr>
              <a:t>Plan Type: </a:t>
            </a:r>
            <a:r>
              <a:rPr lang="en-US" sz="1600" dirty="0" smtClean="0"/>
              <a:t>Planning application can have multiple plan types. A single plan type  has to be associated with the data form here</a:t>
            </a:r>
            <a:r>
              <a:rPr lang="en-US" sz="1600" dirty="0" smtClean="0"/>
              <a:t>. Plan type of the form can’t be changed later, so be careful.</a:t>
            </a:r>
            <a:endParaRPr lang="en-US" sz="1600" dirty="0" smtClean="0"/>
          </a:p>
          <a:p>
            <a:pPr marL="0" indent="0">
              <a:buNone/>
            </a:pPr>
            <a:r>
              <a:rPr lang="en-US" sz="1600" dirty="0" smtClean="0"/>
              <a:t>The instructions for the form can be provided in the space </a:t>
            </a:r>
            <a:r>
              <a:rPr lang="en-US" sz="1600" dirty="0" smtClean="0"/>
              <a:t>at the end of the tab as </a:t>
            </a:r>
            <a:r>
              <a:rPr lang="en-US" sz="1600" dirty="0" smtClean="0"/>
              <a:t>shown</a:t>
            </a:r>
            <a:r>
              <a:rPr lang="en-US" sz="1600" dirty="0" smtClean="0"/>
              <a:t>.</a:t>
            </a:r>
            <a:endParaRPr lang="en-US" sz="1600" dirty="0" smtClean="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b="32500"/>
          <a:stretch>
            <a:fillRect/>
          </a:stretch>
        </p:blipFill>
        <p:spPr bwMode="auto">
          <a:xfrm>
            <a:off x="1295400" y="1428750"/>
            <a:ext cx="7707086" cy="2057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7191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66750"/>
            <a:ext cx="9144000" cy="4476750"/>
          </a:xfrm>
        </p:spPr>
        <p:txBody>
          <a:bodyPr vert="horz" lIns="182880" tIns="182880" rIns="182880" bIns="182880" rtlCol="0">
            <a:noAutofit/>
          </a:bodyPr>
          <a:lstStyle/>
          <a:p>
            <a:pPr marL="0" indent="0">
              <a:buNone/>
            </a:pPr>
            <a:r>
              <a:rPr lang="en-US" sz="1600" b="1" dirty="0" smtClean="0">
                <a:solidFill>
                  <a:schemeClr val="accent1">
                    <a:lumMod val="75000"/>
                  </a:schemeClr>
                </a:solidFill>
              </a:rPr>
              <a:t>Layout: </a:t>
            </a:r>
          </a:p>
          <a:p>
            <a:pPr marL="0" indent="0">
              <a:buNone/>
            </a:pPr>
            <a:r>
              <a:rPr lang="en-US" sz="1600" dirty="0" smtClean="0"/>
              <a:t>In this section, the layout of the form can be defined by selecting dimension and its members in the POV, Page, rows and Columns.</a:t>
            </a:r>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r>
              <a:rPr lang="en-US" sz="1600" b="1" dirty="0" smtClean="0">
                <a:solidFill>
                  <a:schemeClr val="accent1">
                    <a:lumMod val="75000"/>
                  </a:schemeClr>
                </a:solidFill>
              </a:rPr>
              <a:t>Other options:</a:t>
            </a:r>
          </a:p>
          <a:p>
            <a:pPr marL="0" indent="0">
              <a:buNone/>
            </a:pPr>
            <a:r>
              <a:rPr lang="en-US" sz="1600" dirty="0" smtClean="0"/>
              <a:t>In this section, the precision for the </a:t>
            </a:r>
          </a:p>
          <a:p>
            <a:pPr marL="0" indent="0">
              <a:buNone/>
            </a:pPr>
            <a:r>
              <a:rPr lang="en-US" sz="1600" dirty="0" smtClean="0"/>
              <a:t>numeric values are set as shown.</a:t>
            </a:r>
          </a:p>
          <a:p>
            <a:pPr marL="0" indent="0">
              <a:buNone/>
            </a:pPr>
            <a:endParaRPr lang="en-US" sz="1600" dirty="0" smtClean="0"/>
          </a:p>
          <a:p>
            <a:pPr marL="0" indent="0" algn="just">
              <a:spcBef>
                <a:spcPts val="1200"/>
              </a:spcBef>
              <a:buNone/>
            </a:pPr>
            <a:endParaRPr lang="en-US" sz="16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00" y="1657350"/>
            <a:ext cx="6096000" cy="21903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32765" y="2952751"/>
            <a:ext cx="5411235" cy="21907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7191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66750"/>
            <a:ext cx="9144000" cy="4476750"/>
          </a:xfrm>
        </p:spPr>
        <p:txBody>
          <a:bodyPr vert="horz" lIns="182880" tIns="182880" rIns="182880" bIns="182880" rtlCol="0">
            <a:noAutofit/>
          </a:bodyPr>
          <a:lstStyle/>
          <a:p>
            <a:pPr marL="0" indent="0">
              <a:buNone/>
            </a:pPr>
            <a:r>
              <a:rPr lang="en-US" sz="1600" b="1" dirty="0" smtClean="0">
                <a:solidFill>
                  <a:schemeClr val="accent1">
                    <a:lumMod val="75000"/>
                  </a:schemeClr>
                </a:solidFill>
              </a:rPr>
              <a:t>Business rules:</a:t>
            </a:r>
          </a:p>
          <a:p>
            <a:pPr marL="0" indent="0">
              <a:buNone/>
            </a:pPr>
            <a:r>
              <a:rPr lang="en-US" sz="1600" dirty="0" smtClean="0"/>
              <a:t>In this section, the required business rules can be associated with the form and its properties can be defined for execution.</a:t>
            </a:r>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r>
              <a:rPr lang="en-US" sz="1600" dirty="0" smtClean="0"/>
              <a:t>As highlighted, properties can be set for the selected business rule for execution.</a:t>
            </a:r>
          </a:p>
          <a:p>
            <a:pPr marL="0" indent="0">
              <a:buNone/>
            </a:pPr>
            <a:r>
              <a:rPr lang="en-US" sz="1600" b="1" dirty="0" smtClean="0">
                <a:solidFill>
                  <a:schemeClr val="accent2"/>
                </a:solidFill>
              </a:rPr>
              <a:t>Run on Load: </a:t>
            </a:r>
            <a:r>
              <a:rPr lang="en-US" sz="1600" dirty="0" smtClean="0"/>
              <a:t>The business rule gets executed upon loading the data form</a:t>
            </a:r>
          </a:p>
          <a:p>
            <a:pPr marL="0" indent="0">
              <a:buNone/>
            </a:pPr>
            <a:r>
              <a:rPr lang="en-US" sz="1600" b="1" dirty="0" smtClean="0">
                <a:solidFill>
                  <a:schemeClr val="accent2"/>
                </a:solidFill>
              </a:rPr>
              <a:t>Run on Save: </a:t>
            </a:r>
            <a:r>
              <a:rPr lang="en-US" sz="1600" dirty="0" smtClean="0"/>
              <a:t>The business rule will get executed when data in the data form gets saved</a:t>
            </a:r>
          </a:p>
          <a:p>
            <a:pPr marL="0" indent="0">
              <a:buNone/>
            </a:pPr>
            <a:r>
              <a:rPr lang="en-US" sz="1600" dirty="0" smtClean="0"/>
              <a:t>The other two optional options of Use Members on Data Form and Hide Prompt are applicable for runtime prompts. </a:t>
            </a:r>
          </a:p>
          <a:p>
            <a:pPr marL="0" indent="0">
              <a:buNone/>
            </a:pPr>
            <a:endParaRPr lang="en-US" sz="1600" dirty="0" smtClean="0"/>
          </a:p>
          <a:p>
            <a:pPr marL="0" indent="0" algn="just">
              <a:spcBef>
                <a:spcPts val="1200"/>
              </a:spcBef>
              <a:buNone/>
            </a:pPr>
            <a:endParaRPr lang="en-US" sz="16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39071" y="1428750"/>
            <a:ext cx="6553687" cy="1981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87191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666750"/>
            <a:ext cx="8229600" cy="439000"/>
          </a:xfrm>
        </p:spPr>
        <p:txBody>
          <a:bodyPr vert="horz" lIns="274320" tIns="274320" rIns="274320" bIns="274320" rtlCol="0">
            <a:noAutofit/>
          </a:bodyPr>
          <a:lstStyle/>
          <a:p>
            <a:pPr algn="just">
              <a:spcBef>
                <a:spcPts val="1200"/>
              </a:spcBef>
              <a:buFont typeface="Arial" pitchFamily="34" charset="0"/>
            </a:pPr>
            <a:r>
              <a:rPr lang="en-US" sz="2400" b="1" dirty="0" smtClean="0">
                <a:latin typeface="+mn-lt"/>
                <a:ea typeface="+mn-ea"/>
                <a:cs typeface="+mn-cs"/>
              </a:rPr>
              <a:t>Data Form Creation:</a:t>
            </a:r>
            <a:endParaRPr lang="en-US" sz="2400" b="1" dirty="0">
              <a:latin typeface="+mn-lt"/>
              <a:ea typeface="+mn-ea"/>
              <a:cs typeface="+mn-cs"/>
            </a:endParaRPr>
          </a:p>
        </p:txBody>
      </p:sp>
      <p:sp>
        <p:nvSpPr>
          <p:cNvPr id="3" name="Content Placeholder 2"/>
          <p:cNvSpPr>
            <a:spLocks noGrp="1"/>
          </p:cNvSpPr>
          <p:nvPr>
            <p:ph idx="1"/>
          </p:nvPr>
        </p:nvSpPr>
        <p:spPr>
          <a:xfrm>
            <a:off x="0" y="1171376"/>
            <a:ext cx="9144000" cy="3982301"/>
          </a:xfrm>
        </p:spPr>
        <p:txBody>
          <a:bodyPr vert="horz" lIns="182880" tIns="0" rIns="182880" bIns="182880" rtlCol="0">
            <a:noAutofit/>
          </a:bodyPr>
          <a:lstStyle/>
          <a:p>
            <a:pPr marL="0" indent="0">
              <a:spcBef>
                <a:spcPts val="0"/>
              </a:spcBef>
              <a:buNone/>
            </a:pPr>
            <a:r>
              <a:rPr lang="en-US" sz="1600" dirty="0" smtClean="0"/>
              <a:t>This section will take you through how to create the data forms in the Hyperion Planning application. Two types </a:t>
            </a:r>
            <a:r>
              <a:rPr lang="en-US" sz="1600" dirty="0" smtClean="0"/>
              <a:t>of data </a:t>
            </a:r>
            <a:r>
              <a:rPr lang="en-US" sz="1600" dirty="0" smtClean="0"/>
              <a:t>forms can be created which are,</a:t>
            </a:r>
          </a:p>
          <a:p>
            <a:pPr marL="0" indent="0">
              <a:spcBef>
                <a:spcPts val="0"/>
              </a:spcBef>
              <a:buNone/>
            </a:pPr>
            <a:r>
              <a:rPr lang="en-US" sz="1600" dirty="0" smtClean="0"/>
              <a:t>		1. Simple data form</a:t>
            </a:r>
          </a:p>
          <a:p>
            <a:pPr marL="0" indent="0">
              <a:spcBef>
                <a:spcPts val="0"/>
              </a:spcBef>
              <a:buNone/>
            </a:pPr>
            <a:r>
              <a:rPr lang="en-US" sz="1600" dirty="0" smtClean="0"/>
              <a:t>		2. Composite data form</a:t>
            </a:r>
          </a:p>
          <a:p>
            <a:pPr marL="0" indent="0">
              <a:spcBef>
                <a:spcPts val="0"/>
              </a:spcBef>
              <a:buNone/>
            </a:pPr>
            <a:r>
              <a:rPr lang="en-US" sz="1600" dirty="0" smtClean="0"/>
              <a:t>Simple data form has a single-grid structure whereas the composite data form can have multiple data forms together in single display</a:t>
            </a:r>
            <a:r>
              <a:rPr lang="en-US" sz="1600" dirty="0" smtClean="0"/>
              <a:t>.</a:t>
            </a:r>
            <a:endParaRPr lang="en-US" sz="1600" dirty="0" smtClean="0"/>
          </a:p>
          <a:p>
            <a:pPr marL="0" indent="0">
              <a:spcBef>
                <a:spcPts val="0"/>
              </a:spcBef>
              <a:buNone/>
            </a:pPr>
            <a:r>
              <a:rPr lang="en-US" sz="1600" b="1" dirty="0" smtClean="0"/>
              <a:t>Simple data form:</a:t>
            </a:r>
          </a:p>
          <a:p>
            <a:pPr marL="0" indent="0">
              <a:spcBef>
                <a:spcPts val="0"/>
              </a:spcBef>
              <a:buNone/>
            </a:pPr>
            <a:r>
              <a:rPr lang="en-US" sz="1600" dirty="0" smtClean="0"/>
              <a:t>	1. Logon to the Hyperion Planning Application</a:t>
            </a:r>
          </a:p>
          <a:p>
            <a:pPr marL="0" indent="0">
              <a:spcBef>
                <a:spcPts val="0"/>
              </a:spcBef>
              <a:buNone/>
            </a:pPr>
            <a:r>
              <a:rPr lang="en-US" sz="1600" dirty="0" smtClean="0"/>
              <a:t>	2. Navigate to Administration-&gt;Manage-&gt;Data Form</a:t>
            </a:r>
          </a:p>
          <a:p>
            <a:pPr marL="0" indent="0">
              <a:spcBef>
                <a:spcPts val="0"/>
              </a:spcBef>
              <a:buNone/>
            </a:pPr>
            <a:r>
              <a:rPr lang="en-US" sz="1600" dirty="0" smtClean="0"/>
              <a:t>This will lead to the below screen and you can see that there is no data </a:t>
            </a:r>
            <a:r>
              <a:rPr lang="en-US" sz="1600" dirty="0" smtClean="0"/>
              <a:t>form </a:t>
            </a:r>
            <a:r>
              <a:rPr lang="en-US" sz="1600" dirty="0" smtClean="0"/>
              <a:t>or folder created in the </a:t>
            </a:r>
            <a:r>
              <a:rPr lang="en-US" sz="1600" dirty="0" smtClean="0"/>
              <a:t>app.</a:t>
            </a:r>
            <a:endParaRPr lang="en-US" sz="1600" dirty="0" smtClean="0"/>
          </a:p>
          <a:p>
            <a:pPr marL="0" indent="0">
              <a:spcBef>
                <a:spcPts val="0"/>
              </a:spcBef>
              <a:buNone/>
            </a:pPr>
            <a:endParaRPr lang="en-US" sz="1600" dirty="0" smtClean="0"/>
          </a:p>
          <a:p>
            <a:pPr marL="0" indent="0">
              <a:spcBef>
                <a:spcPts val="0"/>
              </a:spcBef>
              <a:buNone/>
            </a:pPr>
            <a:endParaRPr lang="en-US" sz="1600" dirty="0" smtClean="0"/>
          </a:p>
          <a:p>
            <a:pPr marL="0" indent="0">
              <a:spcBef>
                <a:spcPts val="0"/>
              </a:spcBef>
              <a:buNone/>
            </a:pPr>
            <a:endParaRPr lang="en-US" sz="1600" dirty="0" smtClean="0"/>
          </a:p>
          <a:p>
            <a:pPr marL="0" indent="0">
              <a:spcBef>
                <a:spcPts val="0"/>
              </a:spcBef>
              <a:buNone/>
            </a:pPr>
            <a:endParaRPr lang="en-US" sz="1600" dirty="0" smtClean="0"/>
          </a:p>
          <a:p>
            <a:pPr marL="0" indent="0" algn="just">
              <a:spcBef>
                <a:spcPts val="0"/>
              </a:spcBef>
              <a:buNone/>
            </a:pPr>
            <a:endParaRPr lang="en-US" sz="1600"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90600" y="3867150"/>
            <a:ext cx="8065950" cy="120411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81735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MyTemplat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385</TotalTime>
  <Words>1129</Words>
  <Application>Microsoft Office PowerPoint</Application>
  <PresentationFormat>On-screen Show (16:9)</PresentationFormat>
  <Paragraphs>184</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1_Office Theme</vt:lpstr>
      <vt:lpstr>Data Forms in Hyperion Planning</vt:lpstr>
      <vt:lpstr>Slide 2</vt:lpstr>
      <vt:lpstr>Slide 3</vt:lpstr>
      <vt:lpstr>Slide 4</vt:lpstr>
      <vt:lpstr>Slide 5</vt:lpstr>
      <vt:lpstr>Slide 6</vt:lpstr>
      <vt:lpstr>Slide 7</vt:lpstr>
      <vt:lpstr>Slide 8</vt:lpstr>
      <vt:lpstr>Data Form Creation:</vt:lpstr>
      <vt:lpstr>Slide 10</vt:lpstr>
      <vt:lpstr>Slide 11</vt:lpstr>
      <vt:lpstr>Slide 12</vt:lpstr>
      <vt:lpstr>Slide 13</vt:lpstr>
      <vt:lpstr>Slide 14</vt:lpstr>
      <vt:lpstr>Slide 15</vt:lpstr>
      <vt:lpstr>Slide 16</vt:lpstr>
      <vt:lpstr>Slide 17</vt:lpstr>
      <vt:lpstr>Slide 18</vt:lpstr>
      <vt:lpstr>Slide 19</vt:lpstr>
    </vt:vector>
  </TitlesOfParts>
  <Company>Hexaware Technologies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Hyperion Planning - Dimensions</dc:title>
  <dc:creator>Shahul hameed D</dc:creator>
  <cp:lastModifiedBy>Kullanici</cp:lastModifiedBy>
  <cp:revision>66</cp:revision>
  <dcterms:created xsi:type="dcterms:W3CDTF">2014-05-23T11:35:06Z</dcterms:created>
  <dcterms:modified xsi:type="dcterms:W3CDTF">2014-08-05T17:52:01Z</dcterms:modified>
</cp:coreProperties>
</file>