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5" r:id="rId9"/>
    <p:sldId id="264" r:id="rId10"/>
    <p:sldId id="267" r:id="rId11"/>
    <p:sldId id="259" r:id="rId12"/>
    <p:sldId id="268" r:id="rId13"/>
    <p:sldId id="269" r:id="rId14"/>
    <p:sldId id="270" r:id="rId15"/>
    <p:sldId id="271" r:id="rId16"/>
    <p:sldId id="272" r:id="rId17"/>
    <p:sldId id="279" r:id="rId18"/>
    <p:sldId id="280" r:id="rId19"/>
    <p:sldId id="273" r:id="rId20"/>
    <p:sldId id="274" r:id="rId21"/>
    <p:sldId id="275" r:id="rId22"/>
    <p:sldId id="281" r:id="rId23"/>
    <p:sldId id="282" r:id="rId24"/>
    <p:sldId id="283" r:id="rId25"/>
    <p:sldId id="284" r:id="rId26"/>
    <p:sldId id="285" r:id="rId27"/>
    <p:sldId id="286" r:id="rId28"/>
    <p:sldId id="276" r:id="rId29"/>
    <p:sldId id="277" r:id="rId30"/>
    <p:sldId id="287" r:id="rId31"/>
    <p:sldId id="288" r:id="rId32"/>
    <p:sldId id="289"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3"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254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8212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2640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80178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0863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8510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9147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3159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7556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3724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899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25614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53769"/>
            <a:ext cx="9144000" cy="2387600"/>
          </a:xfrm>
        </p:spPr>
        <p:txBody>
          <a:bodyPr/>
          <a:lstStyle/>
          <a:p>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523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ツール作成</a:t>
            </a: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en-US" altLang="ja-JP" sz="4000" b="1" dirty="0"/>
              <a:t>(</a:t>
            </a:r>
            <a:r>
              <a:rPr lang="ja-JP" altLang="en-US" sz="4000" b="1" dirty="0"/>
              <a:t>例</a:t>
            </a:r>
            <a:r>
              <a:rPr lang="en-US" altLang="ja-JP" sz="4000" b="1" dirty="0"/>
              <a:t>)</a:t>
            </a:r>
            <a:r>
              <a:rPr lang="ja-JP" altLang="en-US" sz="4000" b="1" dirty="0"/>
              <a:t>マップエディタ</a:t>
            </a:r>
            <a:endParaRPr lang="en-US" altLang="ja-JP" sz="4000" b="1" dirty="0"/>
          </a:p>
          <a:p>
            <a:pPr algn="ctr"/>
            <a:r>
              <a:rPr lang="ja-JP" altLang="en-US" sz="4000" b="1" dirty="0" smtClean="0"/>
              <a:t>ただし現時点詳しい仕様段階に進めていないので保留</a:t>
            </a:r>
            <a:endParaRPr lang="ja-JP" altLang="en-US" sz="4000" b="1" dirty="0"/>
          </a:p>
        </p:txBody>
      </p:sp>
    </p:spTree>
    <p:extLst>
      <p:ext uri="{BB962C8B-B14F-4D97-AF65-F5344CB8AC3E}">
        <p14:creationId xmlns:p14="http://schemas.microsoft.com/office/powerpoint/2010/main" val="12913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58" y="168480"/>
            <a:ext cx="10515600" cy="1325563"/>
          </a:xfrm>
        </p:spPr>
        <p:txBody>
          <a:bodyPr>
            <a:normAutofit/>
          </a:bodyPr>
          <a:lstStyle/>
          <a:p>
            <a:pPr algn="ctr"/>
            <a:r>
              <a:rPr lang="ja-JP" altLang="en-US" sz="3200" b="1" dirty="0">
                <a:latin typeface="メイリオ" panose="020B0604030504040204" pitchFamily="50" charset="-128"/>
                <a:ea typeface="メイリオ" panose="020B0604030504040204" pitchFamily="50" charset="-128"/>
              </a:rPr>
              <a:t>ガチャ</a:t>
            </a:r>
            <a:r>
              <a:rPr lang="ja-JP" altLang="en-US" sz="3200" b="1" dirty="0" smtClean="0">
                <a:latin typeface="メイリオ" panose="020B0604030504040204" pitchFamily="50" charset="-128"/>
                <a:ea typeface="メイリオ" panose="020B0604030504040204" pitchFamily="50" charset="-128"/>
              </a:rPr>
              <a:t>に対する素朴な疑問で世界観を固めてく</a:t>
            </a:r>
            <a:endParaRPr kumimoji="1" lang="ja-JP" altLang="en-US" sz="3200"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258529" y="1494043"/>
            <a:ext cx="9960077" cy="2308324"/>
          </a:xfrm>
          <a:prstGeom prst="rect">
            <a:avLst/>
          </a:prstGeom>
          <a:noFill/>
        </p:spPr>
        <p:txBody>
          <a:bodyPr wrap="square" rtlCol="0">
            <a:spAutoFit/>
          </a:bodyPr>
          <a:lstStyle/>
          <a:p>
            <a:r>
              <a:rPr kumimoji="1" lang="ja-JP" altLang="en-US" dirty="0" smtClean="0"/>
              <a:t>・なぜ</a:t>
            </a:r>
            <a:r>
              <a:rPr lang="ja-JP" altLang="en-US" dirty="0" smtClean="0"/>
              <a:t>☆</a:t>
            </a:r>
            <a:r>
              <a:rPr lang="en-US" altLang="ja-JP" dirty="0" smtClean="0"/>
              <a:t>5</a:t>
            </a:r>
            <a:r>
              <a:rPr lang="ja-JP" altLang="en-US" dirty="0" smtClean="0"/>
              <a:t>が出にくいのか？</a:t>
            </a:r>
            <a:endParaRPr lang="en-US" altLang="ja-JP" dirty="0" smtClean="0"/>
          </a:p>
          <a:p>
            <a:r>
              <a:rPr lang="ja-JP" altLang="en-US" dirty="0" smtClean="0"/>
              <a:t>・☆５確定ガチャの裏側はどうなっているのか？</a:t>
            </a:r>
            <a:endParaRPr lang="en-US" altLang="ja-JP" dirty="0" smtClean="0"/>
          </a:p>
          <a:p>
            <a:r>
              <a:rPr lang="ja-JP" altLang="en-US" dirty="0" smtClean="0"/>
              <a:t>・単発ガチャと</a:t>
            </a:r>
            <a:r>
              <a:rPr lang="en-US" altLang="ja-JP" dirty="0" smtClean="0"/>
              <a:t>10</a:t>
            </a:r>
            <a:r>
              <a:rPr lang="ja-JP" altLang="en-US" dirty="0" smtClean="0"/>
              <a:t>連ガチャの違いは？</a:t>
            </a:r>
            <a:endParaRPr lang="en-US" altLang="ja-JP" dirty="0" smtClean="0"/>
          </a:p>
          <a:p>
            <a:r>
              <a:rPr lang="ja-JP" altLang="en-US" dirty="0" smtClean="0"/>
              <a:t>・トイレでガチャを引くと当たりやすいのはなぜか？</a:t>
            </a:r>
            <a:endParaRPr lang="en-US" altLang="ja-JP" dirty="0" smtClean="0"/>
          </a:p>
          <a:p>
            <a:r>
              <a:rPr lang="ja-JP" altLang="en-US" dirty="0" smtClean="0"/>
              <a:t>・１０連分より多めにあったからとりあえず単発で引かれたモンスターの気持ち</a:t>
            </a:r>
            <a:endParaRPr lang="en-US" altLang="ja-JP" dirty="0" smtClean="0"/>
          </a:p>
          <a:p>
            <a:r>
              <a:rPr lang="ja-JP" altLang="en-US" dirty="0" smtClean="0"/>
              <a:t>・フレンドガチャとは</a:t>
            </a:r>
            <a:endParaRPr lang="en-US" altLang="ja-JP" dirty="0" smtClean="0"/>
          </a:p>
          <a:p>
            <a:r>
              <a:rPr lang="ja-JP" altLang="en-US" dirty="0" smtClean="0"/>
              <a:t>・物欲センサーの正体とは</a:t>
            </a:r>
            <a:endParaRPr lang="en-US" altLang="ja-JP" dirty="0"/>
          </a:p>
          <a:p>
            <a:r>
              <a:rPr lang="ja-JP" altLang="en-US" dirty="0" smtClean="0"/>
              <a:t>・</a:t>
            </a:r>
            <a:r>
              <a:rPr lang="en-US" altLang="ja-JP" dirty="0" err="1" smtClean="0"/>
              <a:t>etc</a:t>
            </a:r>
            <a:r>
              <a:rPr lang="ja-JP" altLang="en-US" sz="500" dirty="0" smtClean="0"/>
              <a:t>カード</a:t>
            </a:r>
            <a:endParaRPr lang="en-US" altLang="ja-JP" dirty="0" smtClean="0"/>
          </a:p>
        </p:txBody>
      </p:sp>
    </p:spTree>
    <p:extLst>
      <p:ext uri="{BB962C8B-B14F-4D97-AF65-F5344CB8AC3E}">
        <p14:creationId xmlns:p14="http://schemas.microsoft.com/office/powerpoint/2010/main" val="164209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プレイヤーの仕様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65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プレイヤーの移動方法</a:t>
            </a:r>
            <a:endParaRPr kumimoji="1" lang="ja-JP" altLang="en-US" dirty="0"/>
          </a:p>
        </p:txBody>
      </p:sp>
      <p:pic>
        <p:nvPicPr>
          <p:cNvPr id="5" name="図 4" descr="Xbox 360 Controller For Pc"/>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712030" y="1690688"/>
            <a:ext cx="2937523" cy="2937523"/>
          </a:xfrm>
          <a:prstGeom prst="rect">
            <a:avLst/>
          </a:prstGeom>
        </p:spPr>
      </p:pic>
      <p:cxnSp>
        <p:nvCxnSpPr>
          <p:cNvPr id="9" name="直線矢印コネクタ 8"/>
          <p:cNvCxnSpPr/>
          <p:nvPr/>
        </p:nvCxnSpPr>
        <p:spPr>
          <a:xfrm flipH="1">
            <a:off x="3722255" y="3177743"/>
            <a:ext cx="27709" cy="18934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476788" y="5205606"/>
            <a:ext cx="2490931"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移動</a:t>
            </a:r>
            <a:endParaRPr kumimoji="1" lang="ja-JP" altLang="en-US" dirty="0">
              <a:latin typeface="メイリオ" panose="020B0604030504040204" pitchFamily="50" charset="-128"/>
              <a:ea typeface="メイリオ" panose="020B0604030504040204" pitchFamily="50" charset="-128"/>
            </a:endParaRPr>
          </a:p>
        </p:txBody>
      </p:sp>
      <p:cxnSp>
        <p:nvCxnSpPr>
          <p:cNvPr id="12" name="直線矢印コネクタ 11"/>
          <p:cNvCxnSpPr/>
          <p:nvPr/>
        </p:nvCxnSpPr>
        <p:spPr>
          <a:xfrm>
            <a:off x="3375892" y="2734757"/>
            <a:ext cx="346362" cy="23364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273964" y="2734757"/>
            <a:ext cx="19858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050378" y="2576704"/>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ジャンプ</a:t>
            </a:r>
            <a:endParaRPr kumimoji="1" lang="ja-JP" altLang="en-US" dirty="0">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flipV="1">
            <a:off x="4804425" y="2034660"/>
            <a:ext cx="2455357" cy="683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048861" y="1902636"/>
            <a:ext cx="1708728"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装備</a:t>
            </a:r>
            <a:r>
              <a:rPr kumimoji="1" lang="ja-JP" altLang="en-US" dirty="0" smtClean="0">
                <a:latin typeface="メイリオ" panose="020B0604030504040204" pitchFamily="50" charset="-128"/>
                <a:ea typeface="メイリオ" panose="020B0604030504040204" pitchFamily="50" charset="-128"/>
              </a:rPr>
              <a:t>を拾う</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a:xfrm>
            <a:off x="4973401" y="2929059"/>
            <a:ext cx="2117403" cy="794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048861" y="3620965"/>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攻撃</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688642" y="5205606"/>
            <a:ext cx="3001818" cy="369332"/>
          </a:xfrm>
          <a:prstGeom prst="rect">
            <a:avLst/>
          </a:prstGeom>
          <a:noFill/>
        </p:spPr>
        <p:txBody>
          <a:bodyPr wrap="square" rtlCol="0">
            <a:spAutoFit/>
          </a:bodyPr>
          <a:lstStyle/>
          <a:p>
            <a:r>
              <a:rPr kumimoji="1" lang="ja-JP" altLang="en-US" b="1" dirty="0" smtClean="0"/>
              <a:t>現在考えている移動方法</a:t>
            </a:r>
            <a:endParaRPr kumimoji="1" lang="ja-JP" altLang="en-US" b="1" dirty="0"/>
          </a:p>
        </p:txBody>
      </p:sp>
    </p:spTree>
    <p:extLst>
      <p:ext uri="{BB962C8B-B14F-4D97-AF65-F5344CB8AC3E}">
        <p14:creationId xmlns:p14="http://schemas.microsoft.com/office/powerpoint/2010/main" val="128893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017817" y="101600"/>
            <a:ext cx="4479637" cy="769441"/>
          </a:xfrm>
          <a:prstGeom prst="rect">
            <a:avLst/>
          </a:prstGeom>
          <a:noFill/>
        </p:spPr>
        <p:txBody>
          <a:bodyPr wrap="square" rtlCol="0">
            <a:spAutoFit/>
          </a:bodyPr>
          <a:lstStyle/>
          <a:p>
            <a:pPr algn="ctr"/>
            <a:r>
              <a:rPr kumimoji="1" lang="ja-JP" altLang="en-US" sz="4400" dirty="0" smtClean="0"/>
              <a:t>移動</a:t>
            </a:r>
            <a:r>
              <a:rPr lang="en-US" altLang="ja-JP" sz="4400" dirty="0" smtClean="0"/>
              <a:t>&amp;</a:t>
            </a:r>
            <a:r>
              <a:rPr lang="ja-JP" altLang="en-US" sz="4400" dirty="0"/>
              <a:t>ジャンプ</a:t>
            </a:r>
            <a:endParaRPr kumimoji="1" lang="ja-JP" altLang="en-US" sz="4400" dirty="0"/>
          </a:p>
        </p:txBody>
      </p:sp>
      <p:sp>
        <p:nvSpPr>
          <p:cNvPr id="7" name="テキスト ボックス 6"/>
          <p:cNvSpPr txBox="1"/>
          <p:nvPr/>
        </p:nvSpPr>
        <p:spPr>
          <a:xfrm>
            <a:off x="1713344" y="1237672"/>
            <a:ext cx="9088582" cy="1200329"/>
          </a:xfrm>
          <a:prstGeom prst="rect">
            <a:avLst/>
          </a:prstGeom>
          <a:noFill/>
        </p:spPr>
        <p:txBody>
          <a:bodyPr wrap="square" rtlCol="0">
            <a:spAutoFit/>
          </a:bodyPr>
          <a:lstStyle/>
          <a:p>
            <a:r>
              <a:rPr lang="ja-JP" altLang="en-US" dirty="0" smtClean="0"/>
              <a:t>・移動速度は徐々に速くなる、一定の速度をこえたら常にその速度になる</a:t>
            </a:r>
            <a:endParaRPr lang="en-US" altLang="ja-JP" dirty="0" smtClean="0"/>
          </a:p>
          <a:p>
            <a:r>
              <a:rPr lang="ja-JP" altLang="en-US" dirty="0" smtClean="0"/>
              <a:t>・停止は急に止まらず若干前に動いてから止まる。</a:t>
            </a:r>
            <a:r>
              <a:rPr lang="en-US" altLang="ja-JP" dirty="0" smtClean="0"/>
              <a:t>(</a:t>
            </a:r>
            <a:r>
              <a:rPr lang="ja-JP" altLang="en-US" dirty="0" smtClean="0"/>
              <a:t>これは優先度低め</a:t>
            </a:r>
            <a:r>
              <a:rPr lang="en-US" altLang="ja-JP" dirty="0" smtClean="0"/>
              <a:t>)</a:t>
            </a:r>
          </a:p>
          <a:p>
            <a:r>
              <a:rPr lang="ja-JP" altLang="en-US" dirty="0" smtClean="0"/>
              <a:t>・ジャンプは押した長さによってジャンプ距離が変わる。</a:t>
            </a:r>
            <a:endParaRPr lang="en-US" altLang="ja-JP" dirty="0" smtClean="0"/>
          </a:p>
          <a:p>
            <a:r>
              <a:rPr lang="ja-JP" altLang="en-US" dirty="0" smtClean="0"/>
              <a:t>・ジャンプ中、空中で左右移動ができる。</a:t>
            </a:r>
            <a:endParaRPr lang="en-US" altLang="ja-JP" dirty="0" smtClean="0"/>
          </a:p>
        </p:txBody>
      </p:sp>
      <p:pic>
        <p:nvPicPr>
          <p:cNvPr id="4" name="図 3" descr="【FC】 スーパーマリオブラザーズ 1-1 ～ 1-4 - YouTub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2438001"/>
            <a:ext cx="3366654" cy="2524991"/>
          </a:xfrm>
          <a:prstGeom prst="rect">
            <a:avLst/>
          </a:prstGeom>
        </p:spPr>
      </p:pic>
      <p:sp>
        <p:nvSpPr>
          <p:cNvPr id="6" name="テキスト ボックス 5"/>
          <p:cNvSpPr txBox="1"/>
          <p:nvPr/>
        </p:nvSpPr>
        <p:spPr>
          <a:xfrm>
            <a:off x="5285508" y="4535055"/>
            <a:ext cx="3664528" cy="369332"/>
          </a:xfrm>
          <a:prstGeom prst="rect">
            <a:avLst/>
          </a:prstGeom>
          <a:noFill/>
        </p:spPr>
        <p:txBody>
          <a:bodyPr wrap="square" rtlCol="0">
            <a:spAutoFit/>
          </a:bodyPr>
          <a:lstStyle/>
          <a:p>
            <a:r>
              <a:rPr kumimoji="1" lang="ja-JP" altLang="en-US" dirty="0" smtClean="0"/>
              <a:t>マリオみたいな挙動</a:t>
            </a:r>
            <a:endParaRPr kumimoji="1" lang="ja-JP" altLang="en-US" dirty="0"/>
          </a:p>
        </p:txBody>
      </p:sp>
    </p:spTree>
    <p:extLst>
      <p:ext uri="{BB962C8B-B14F-4D97-AF65-F5344CB8AC3E}">
        <p14:creationId xmlns:p14="http://schemas.microsoft.com/office/powerpoint/2010/main" val="256434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4979"/>
            <a:ext cx="10515600" cy="1325563"/>
          </a:xfrm>
        </p:spPr>
        <p:txBody>
          <a:bodyPr/>
          <a:lstStyle/>
          <a:p>
            <a:pPr algn="ctr"/>
            <a:r>
              <a:rPr lang="ja-JP" altLang="en-US" dirty="0" smtClean="0"/>
              <a:t>装備品</a:t>
            </a:r>
            <a:endParaRPr kumimoji="1" lang="ja-JP" altLang="en-US" dirty="0"/>
          </a:p>
        </p:txBody>
      </p:sp>
      <p:sp>
        <p:nvSpPr>
          <p:cNvPr id="6" name="テキスト ボックス 5"/>
          <p:cNvSpPr txBox="1"/>
          <p:nvPr/>
        </p:nvSpPr>
        <p:spPr>
          <a:xfrm>
            <a:off x="2904836" y="1450975"/>
            <a:ext cx="6382327" cy="1200329"/>
          </a:xfrm>
          <a:prstGeom prst="rect">
            <a:avLst/>
          </a:prstGeom>
          <a:noFill/>
        </p:spPr>
        <p:txBody>
          <a:bodyPr wrap="square" rtlCol="0">
            <a:spAutoFit/>
          </a:bodyPr>
          <a:lstStyle/>
          <a:p>
            <a:r>
              <a:rPr kumimoji="1" lang="ja-JP" altLang="en-US" dirty="0" smtClean="0"/>
              <a:t>プレイヤーには上半身、武器、靴の</a:t>
            </a:r>
            <a:r>
              <a:rPr lang="ja-JP" altLang="en-US" dirty="0"/>
              <a:t>３</a:t>
            </a:r>
            <a:r>
              <a:rPr kumimoji="1" lang="ja-JP" altLang="en-US" dirty="0" smtClean="0"/>
              <a:t>つ装備する場所があり、</a:t>
            </a:r>
            <a:r>
              <a:rPr kumimoji="1" lang="en-US" altLang="ja-JP" dirty="0" smtClean="0"/>
              <a:t>X</a:t>
            </a:r>
            <a:r>
              <a:rPr kumimoji="1" lang="ja-JP" altLang="en-US" dirty="0" smtClean="0"/>
              <a:t>ボタンで装備を拾うことができる。</a:t>
            </a:r>
            <a:endParaRPr kumimoji="1" lang="en-US" altLang="ja-JP" dirty="0" smtClean="0"/>
          </a:p>
          <a:p>
            <a:r>
              <a:rPr lang="ja-JP" altLang="en-US" dirty="0"/>
              <a:t>全</a:t>
            </a:r>
            <a:r>
              <a:rPr lang="ja-JP" altLang="en-US" dirty="0" smtClean="0"/>
              <a:t>ての装備にはレアリティがあり、プレイヤーのレアリティは装備の平均できまる。</a:t>
            </a:r>
            <a:endParaRPr kumimoji="1" lang="ja-JP" altLang="en-US" dirty="0"/>
          </a:p>
        </p:txBody>
      </p:sp>
      <p:grpSp>
        <p:nvGrpSpPr>
          <p:cNvPr id="64" name="グループ化 63"/>
          <p:cNvGrpSpPr/>
          <p:nvPr/>
        </p:nvGrpSpPr>
        <p:grpSpPr>
          <a:xfrm flipH="1">
            <a:off x="4661286" y="3778480"/>
            <a:ext cx="693139" cy="777974"/>
            <a:chOff x="1423734" y="2044913"/>
            <a:chExt cx="2253227" cy="2660290"/>
          </a:xfrm>
        </p:grpSpPr>
        <p:grpSp>
          <p:nvGrpSpPr>
            <p:cNvPr id="65" name="グループ化 64"/>
            <p:cNvGrpSpPr/>
            <p:nvPr/>
          </p:nvGrpSpPr>
          <p:grpSpPr>
            <a:xfrm>
              <a:off x="1423734" y="2044914"/>
              <a:ext cx="2253227" cy="2660289"/>
              <a:chOff x="1148848" y="2284629"/>
              <a:chExt cx="2253227" cy="2660289"/>
            </a:xfrm>
          </p:grpSpPr>
          <p:sp>
            <p:nvSpPr>
              <p:cNvPr id="67" name="正方形/長方形 6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6" name="正方形/長方形 6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5" name="二等辺三角形 84"/>
          <p:cNvSpPr/>
          <p:nvPr/>
        </p:nvSpPr>
        <p:spPr>
          <a:xfrm>
            <a:off x="4964390" y="4158017"/>
            <a:ext cx="332509" cy="286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4652045" y="3752583"/>
            <a:ext cx="254415" cy="6764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874030" y="4470546"/>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079965" y="4488591"/>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007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装備の入れ替え</a:t>
            </a:r>
            <a:endParaRPr kumimoji="1" lang="ja-JP" altLang="en-US" dirty="0"/>
          </a:p>
        </p:txBody>
      </p:sp>
      <p:sp>
        <p:nvSpPr>
          <p:cNvPr id="5" name="テキスト ボックス 4"/>
          <p:cNvSpPr txBox="1"/>
          <p:nvPr/>
        </p:nvSpPr>
        <p:spPr>
          <a:xfrm>
            <a:off x="1608667" y="1312333"/>
            <a:ext cx="9033933" cy="369332"/>
          </a:xfrm>
          <a:prstGeom prst="rect">
            <a:avLst/>
          </a:prstGeom>
          <a:noFill/>
        </p:spPr>
        <p:txBody>
          <a:bodyPr wrap="square" rtlCol="0">
            <a:spAutoFit/>
          </a:bodyPr>
          <a:lstStyle/>
          <a:p>
            <a:r>
              <a:rPr kumimoji="1" lang="en-US" altLang="ja-JP" dirty="0" smtClean="0"/>
              <a:t>X</a:t>
            </a:r>
            <a:r>
              <a:rPr kumimoji="1" lang="ja-JP" altLang="en-US" dirty="0" smtClean="0"/>
              <a:t>ボタンで入れ替えるとき、すでに装備していた場合そこの場所の装備と入れ替える</a:t>
            </a:r>
            <a:endParaRPr kumimoji="1" lang="ja-JP" altLang="en-US" dirty="0"/>
          </a:p>
        </p:txBody>
      </p:sp>
      <p:grpSp>
        <p:nvGrpSpPr>
          <p:cNvPr id="4" name="グループ化 3"/>
          <p:cNvGrpSpPr/>
          <p:nvPr/>
        </p:nvGrpSpPr>
        <p:grpSpPr>
          <a:xfrm flipH="1">
            <a:off x="3209636" y="3016156"/>
            <a:ext cx="693139" cy="777974"/>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6" name="二等辺三角形 25"/>
          <p:cNvSpPr/>
          <p:nvPr/>
        </p:nvSpPr>
        <p:spPr>
          <a:xfrm>
            <a:off x="6856565" y="3503228"/>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5070764" y="3425707"/>
            <a:ext cx="535709" cy="368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flipH="1">
            <a:off x="5966485" y="3003632"/>
            <a:ext cx="693139" cy="777974"/>
            <a:chOff x="1423734" y="2044913"/>
            <a:chExt cx="2253227" cy="2660290"/>
          </a:xfrm>
        </p:grpSpPr>
        <p:grpSp>
          <p:nvGrpSpPr>
            <p:cNvPr id="29" name="グループ化 28"/>
            <p:cNvGrpSpPr/>
            <p:nvPr/>
          </p:nvGrpSpPr>
          <p:grpSpPr>
            <a:xfrm>
              <a:off x="1423734" y="2044914"/>
              <a:ext cx="2253227" cy="2660289"/>
              <a:chOff x="1148848" y="2284629"/>
              <a:chExt cx="2253227" cy="2660289"/>
            </a:xfrm>
          </p:grpSpPr>
          <p:sp>
            <p:nvSpPr>
              <p:cNvPr id="31" name="正方形/長方形 30"/>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正方形/長方形 2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0" name="二等辺三角形 49"/>
          <p:cNvSpPr/>
          <p:nvPr/>
        </p:nvSpPr>
        <p:spPr>
          <a:xfrm>
            <a:off x="3474363" y="3495516"/>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7264923" y="3491442"/>
            <a:ext cx="2216729" cy="400110"/>
          </a:xfrm>
          <a:prstGeom prst="rect">
            <a:avLst/>
          </a:prstGeom>
          <a:noFill/>
        </p:spPr>
        <p:txBody>
          <a:bodyPr wrap="square" rtlCol="0">
            <a:spAutoFit/>
          </a:bodyPr>
          <a:lstStyle/>
          <a:p>
            <a:r>
              <a:rPr kumimoji="1" lang="ja-JP" altLang="en-US" sz="1000" dirty="0" smtClean="0"/>
              <a:t>交換された装備はむいている方向にちょっと押す感じで落ちる</a:t>
            </a:r>
            <a:r>
              <a:rPr kumimoji="1" lang="en-US" altLang="ja-JP" sz="1000" dirty="0" smtClean="0"/>
              <a:t>	</a:t>
            </a:r>
            <a:endParaRPr kumimoji="1" lang="ja-JP" altLang="en-US" sz="1000" dirty="0"/>
          </a:p>
        </p:txBody>
      </p:sp>
      <p:sp>
        <p:nvSpPr>
          <p:cNvPr id="53" name="二等辺三角形 52"/>
          <p:cNvSpPr/>
          <p:nvPr/>
        </p:nvSpPr>
        <p:spPr>
          <a:xfrm>
            <a:off x="3258367" y="3291351"/>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6031695" y="3258303"/>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3895915" y="3503259"/>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6255232" y="3423970"/>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a:stCxn id="33" idx="1"/>
          </p:cNvCxnSpPr>
          <p:nvPr/>
        </p:nvCxnSpPr>
        <p:spPr>
          <a:xfrm>
            <a:off x="6659624" y="3413184"/>
            <a:ext cx="76595" cy="167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26" idx="1"/>
          </p:cNvCxnSpPr>
          <p:nvPr/>
        </p:nvCxnSpPr>
        <p:spPr>
          <a:xfrm>
            <a:off x="6819633" y="3423970"/>
            <a:ext cx="108084" cy="18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632813" y="3580776"/>
            <a:ext cx="93477" cy="94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7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8891" y="-299893"/>
            <a:ext cx="10515600" cy="1325563"/>
          </a:xfrm>
        </p:spPr>
        <p:txBody>
          <a:bodyPr/>
          <a:lstStyle/>
          <a:p>
            <a:pPr algn="ctr"/>
            <a:r>
              <a:rPr kumimoji="1" lang="ja-JP" altLang="en-US" dirty="0" smtClean="0"/>
              <a:t>武器</a:t>
            </a:r>
            <a:endParaRPr kumimoji="1" lang="ja-JP" altLang="en-US" dirty="0"/>
          </a:p>
        </p:txBody>
      </p:sp>
      <p:sp>
        <p:nvSpPr>
          <p:cNvPr id="3" name="コンテンツ プレースホルダー 2"/>
          <p:cNvSpPr>
            <a:spLocks noGrp="1"/>
          </p:cNvSpPr>
          <p:nvPr>
            <p:ph idx="1"/>
          </p:nvPr>
        </p:nvSpPr>
        <p:spPr>
          <a:xfrm>
            <a:off x="708891" y="1373043"/>
            <a:ext cx="10515600" cy="4351338"/>
          </a:xfrm>
        </p:spPr>
        <p:txBody>
          <a:bodyPr/>
          <a:lstStyle/>
          <a:p>
            <a:r>
              <a:rPr kumimoji="1" lang="ja-JP" altLang="en-US" dirty="0" smtClean="0"/>
              <a:t>武器は</a:t>
            </a:r>
            <a:r>
              <a:rPr lang="ja-JP" altLang="en-US" dirty="0" smtClean="0"/>
              <a:t>剣、杖、銃を予定。現時点では銃のみでいい</a:t>
            </a:r>
            <a:endParaRPr lang="en-US" altLang="ja-JP" dirty="0" smtClean="0"/>
          </a:p>
          <a:p>
            <a:endParaRPr kumimoji="1" lang="en-US" altLang="ja-JP" dirty="0"/>
          </a:p>
        </p:txBody>
      </p:sp>
      <p:sp>
        <p:nvSpPr>
          <p:cNvPr id="4" name="テキスト ボックス 3"/>
          <p:cNvSpPr txBox="1"/>
          <p:nvPr/>
        </p:nvSpPr>
        <p:spPr>
          <a:xfrm>
            <a:off x="803564" y="2660073"/>
            <a:ext cx="5089236" cy="369332"/>
          </a:xfrm>
          <a:prstGeom prst="rect">
            <a:avLst/>
          </a:prstGeom>
          <a:noFill/>
        </p:spPr>
        <p:txBody>
          <a:bodyPr wrap="square" rtlCol="0">
            <a:spAutoFit/>
          </a:bodyPr>
          <a:lstStyle/>
          <a:p>
            <a:r>
              <a:rPr lang="ja-JP" altLang="en-US" dirty="0" smtClean="0"/>
              <a:t>・武器は攻撃ボタンで攻撃することができる</a:t>
            </a:r>
            <a:endParaRPr kumimoji="1" lang="ja-JP" altLang="en-US" dirty="0"/>
          </a:p>
        </p:txBody>
      </p:sp>
    </p:spTree>
    <p:extLst>
      <p:ext uri="{BB962C8B-B14F-4D97-AF65-F5344CB8AC3E}">
        <p14:creationId xmlns:p14="http://schemas.microsoft.com/office/powerpoint/2010/main" val="326313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銃に必要なもの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威力</a:t>
            </a:r>
            <a:endParaRPr kumimoji="1" lang="en-US" altLang="ja-JP" dirty="0" smtClean="0"/>
          </a:p>
          <a:p>
            <a:r>
              <a:rPr lang="ja-JP" altLang="en-US" dirty="0" smtClean="0"/>
              <a:t>弾のスピード</a:t>
            </a:r>
            <a:endParaRPr lang="en-US" altLang="ja-JP" dirty="0" smtClean="0"/>
          </a:p>
          <a:p>
            <a:r>
              <a:rPr kumimoji="1" lang="ja-JP" altLang="en-US" dirty="0" smtClean="0"/>
              <a:t>次打てるようになるまで</a:t>
            </a:r>
            <a:endParaRPr kumimoji="1" lang="en-US" altLang="ja-JP" dirty="0" smtClean="0"/>
          </a:p>
          <a:p>
            <a:r>
              <a:rPr lang="ja-JP" altLang="en-US" dirty="0" smtClean="0"/>
              <a:t>弾の動き方</a:t>
            </a:r>
            <a:r>
              <a:rPr lang="en-US" altLang="ja-JP" dirty="0" smtClean="0"/>
              <a:t>(</a:t>
            </a:r>
            <a:r>
              <a:rPr lang="ja-JP" altLang="en-US" dirty="0" smtClean="0"/>
              <a:t>おそらく</a:t>
            </a:r>
            <a:r>
              <a:rPr lang="en-US" altLang="ja-JP" dirty="0" smtClean="0"/>
              <a:t>update</a:t>
            </a:r>
            <a:r>
              <a:rPr lang="ja-JP" altLang="en-US" dirty="0" smtClean="0"/>
              <a:t>関数の中身になる</a:t>
            </a:r>
            <a:r>
              <a:rPr lang="en-US" altLang="ja-JP" dirty="0" smtClean="0"/>
              <a:t>)</a:t>
            </a:r>
          </a:p>
          <a:p>
            <a:r>
              <a:rPr lang="ja-JP" altLang="en-US" dirty="0" smtClean="0"/>
              <a:t>オブジェクトにぶつかったら消滅</a:t>
            </a:r>
            <a:r>
              <a:rPr lang="ja-JP" altLang="en-US" smtClean="0"/>
              <a:t>。敵に当たればダメージを与えて消滅</a:t>
            </a:r>
            <a:endParaRPr lang="en-US" altLang="ja-JP" dirty="0" smtClean="0"/>
          </a:p>
          <a:p>
            <a:pPr marL="0" indent="0">
              <a:buNone/>
            </a:pPr>
            <a:r>
              <a:rPr lang="ja-JP" altLang="en-US" dirty="0" smtClean="0"/>
              <a:t>基本的な動きはプレイヤーの向いている方向に弾を発射</a:t>
            </a:r>
            <a:endParaRPr lang="en-US" altLang="ja-JP" dirty="0" smtClean="0"/>
          </a:p>
          <a:p>
            <a:pPr marL="0" indent="0">
              <a:buNone/>
            </a:pPr>
            <a:endParaRPr lang="en-US" altLang="ja-JP" dirty="0" smtClean="0"/>
          </a:p>
          <a:p>
            <a:endParaRPr kumimoji="1" lang="ja-JP" altLang="en-US" dirty="0"/>
          </a:p>
        </p:txBody>
      </p:sp>
    </p:spTree>
    <p:extLst>
      <p:ext uri="{BB962C8B-B14F-4D97-AF65-F5344CB8AC3E}">
        <p14:creationId xmlns:p14="http://schemas.microsoft.com/office/powerpoint/2010/main" val="271774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プレイヤーに必要な物</a:t>
            </a:r>
            <a:endParaRPr kumimoji="1" lang="ja-JP" altLang="en-US" dirty="0"/>
          </a:p>
        </p:txBody>
      </p:sp>
      <p:sp>
        <p:nvSpPr>
          <p:cNvPr id="4" name="テキスト ボックス 3"/>
          <p:cNvSpPr txBox="1"/>
          <p:nvPr/>
        </p:nvSpPr>
        <p:spPr>
          <a:xfrm>
            <a:off x="2083569" y="1690688"/>
            <a:ext cx="7450667" cy="2308324"/>
          </a:xfrm>
          <a:prstGeom prst="rect">
            <a:avLst/>
          </a:prstGeom>
          <a:noFill/>
        </p:spPr>
        <p:txBody>
          <a:bodyPr wrap="square" rtlCol="0">
            <a:spAutoFit/>
          </a:bodyPr>
          <a:lstStyle/>
          <a:p>
            <a:r>
              <a:rPr kumimoji="1" lang="ja-JP" altLang="en-US" dirty="0" smtClean="0"/>
              <a:t>・プレイヤー</a:t>
            </a:r>
            <a:r>
              <a:rPr kumimoji="1" lang="en-US" altLang="ja-JP" dirty="0" smtClean="0"/>
              <a:t>(</a:t>
            </a:r>
            <a:r>
              <a:rPr kumimoji="1" lang="ja-JP" altLang="en-US" dirty="0" smtClean="0"/>
              <a:t>操作キャラ</a:t>
            </a:r>
            <a:r>
              <a:rPr kumimoji="1" lang="en-US" altLang="ja-JP" dirty="0" smtClean="0"/>
              <a:t>)</a:t>
            </a:r>
            <a:r>
              <a:rPr kumimoji="1" lang="ja-JP" altLang="en-US" dirty="0" smtClean="0"/>
              <a:t>の名前</a:t>
            </a:r>
            <a:endParaRPr kumimoji="1" lang="en-US" altLang="ja-JP" dirty="0" smtClean="0"/>
          </a:p>
          <a:p>
            <a:r>
              <a:rPr lang="ja-JP" altLang="en-US" dirty="0" smtClean="0"/>
              <a:t>・持っている装備品および武器</a:t>
            </a:r>
            <a:endParaRPr lang="en-US" altLang="ja-JP" dirty="0" smtClean="0"/>
          </a:p>
          <a:p>
            <a:r>
              <a:rPr kumimoji="1" lang="ja-JP" altLang="en-US" dirty="0" smtClean="0"/>
              <a:t>・レアリティ</a:t>
            </a:r>
            <a:endParaRPr kumimoji="1" lang="en-US" altLang="ja-JP" dirty="0" smtClean="0"/>
          </a:p>
          <a:p>
            <a:r>
              <a:rPr lang="ja-JP" altLang="en-US" dirty="0" smtClean="0"/>
              <a:t>・</a:t>
            </a:r>
            <a:r>
              <a:rPr lang="en-US" altLang="ja-JP" dirty="0" smtClean="0"/>
              <a:t>HP</a:t>
            </a:r>
          </a:p>
          <a:p>
            <a:r>
              <a:rPr lang="ja-JP" altLang="en-US" dirty="0" smtClean="0"/>
              <a:t>・防御力</a:t>
            </a:r>
            <a:endParaRPr lang="en-US" altLang="ja-JP" dirty="0" smtClean="0"/>
          </a:p>
          <a:p>
            <a:r>
              <a:rPr lang="ja-JP" altLang="en-US" dirty="0" smtClean="0"/>
              <a:t>・攻撃力</a:t>
            </a:r>
            <a:endParaRPr lang="en-US" altLang="ja-JP" dirty="0" smtClean="0"/>
          </a:p>
          <a:p>
            <a:r>
              <a:rPr lang="ja-JP" altLang="en-US" dirty="0"/>
              <a:t>・</a:t>
            </a:r>
            <a:r>
              <a:rPr lang="ja-JP" altLang="en-US" dirty="0" smtClean="0"/>
              <a:t>ポジション</a:t>
            </a:r>
            <a:endParaRPr lang="en-US" altLang="ja-JP" dirty="0" smtClean="0"/>
          </a:p>
          <a:p>
            <a:r>
              <a:rPr lang="ja-JP" altLang="en-US" dirty="0" smtClean="0"/>
              <a:t>・スピード</a:t>
            </a:r>
            <a:endParaRPr lang="en-US" altLang="ja-JP" dirty="0" smtClean="0"/>
          </a:p>
        </p:txBody>
      </p:sp>
      <p:grpSp>
        <p:nvGrpSpPr>
          <p:cNvPr id="5" name="グループ化 4"/>
          <p:cNvGrpSpPr/>
          <p:nvPr/>
        </p:nvGrpSpPr>
        <p:grpSpPr>
          <a:xfrm flipH="1">
            <a:off x="6626884" y="2388287"/>
            <a:ext cx="1852096" cy="1523315"/>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8146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96930" y="0"/>
            <a:ext cx="5348748" cy="769441"/>
          </a:xfrm>
          <a:prstGeom prst="rect">
            <a:avLst/>
          </a:prstGeom>
          <a:noFill/>
        </p:spPr>
        <p:txBody>
          <a:bodyPr wrap="square" rtlCol="0">
            <a:spAutoFit/>
          </a:bodyPr>
          <a:lstStyle/>
          <a:p>
            <a:pPr algn="ctr"/>
            <a:r>
              <a:rPr kumimoji="1" lang="ja-JP" altLang="en-US" sz="4400" dirty="0" smtClean="0">
                <a:latin typeface="HG創英角ｺﾞｼｯｸUB" panose="020B0909000000000000" pitchFamily="49" charset="-128"/>
                <a:ea typeface="HG創英角ｺﾞｼｯｸUB" panose="020B0909000000000000" pitchFamily="49" charset="-128"/>
              </a:rPr>
              <a:t>大まかなストーリー</a:t>
            </a:r>
            <a:endParaRPr kumimoji="1" lang="ja-JP" altLang="en-US" sz="4400" dirty="0">
              <a:latin typeface="HG創英角ｺﾞｼｯｸUB" panose="020B0909000000000000" pitchFamily="49" charset="-128"/>
              <a:ea typeface="HG創英角ｺﾞｼｯｸUB" panose="020B0909000000000000" pitchFamily="49" charset="-128"/>
            </a:endParaRPr>
          </a:p>
        </p:txBody>
      </p:sp>
      <p:sp>
        <p:nvSpPr>
          <p:cNvPr id="5" name="テキスト ボックス 4"/>
          <p:cNvSpPr txBox="1"/>
          <p:nvPr/>
        </p:nvSpPr>
        <p:spPr>
          <a:xfrm>
            <a:off x="2590801" y="1101215"/>
            <a:ext cx="7561006" cy="646331"/>
          </a:xfrm>
          <a:prstGeom prst="rect">
            <a:avLst/>
          </a:prstGeom>
          <a:noFill/>
        </p:spPr>
        <p:txBody>
          <a:bodyPr wrap="square" rtlCol="0">
            <a:spAutoFit/>
          </a:bodyPr>
          <a:lstStyle/>
          <a:p>
            <a:r>
              <a:rPr kumimoji="1" lang="ja-JP" altLang="en-US" dirty="0" smtClean="0"/>
              <a:t>ユーザーがガチャを引いてモンスターを手に入れるまでに一体何が起きているかにスポットを置いた物語。</a:t>
            </a:r>
            <a:endParaRPr kumimoji="1" lang="ja-JP" altLang="en-US" dirty="0"/>
          </a:p>
        </p:txBody>
      </p:sp>
      <p:sp>
        <p:nvSpPr>
          <p:cNvPr id="7" name="テキスト ボックス 6"/>
          <p:cNvSpPr txBox="1"/>
          <p:nvPr/>
        </p:nvSpPr>
        <p:spPr>
          <a:xfrm>
            <a:off x="2590801" y="1756154"/>
            <a:ext cx="7561006" cy="369332"/>
          </a:xfrm>
          <a:prstGeom prst="rect">
            <a:avLst/>
          </a:prstGeom>
          <a:noFill/>
        </p:spPr>
        <p:txBody>
          <a:bodyPr wrap="square" rtlCol="0">
            <a:spAutoFit/>
          </a:bodyPr>
          <a:lstStyle/>
          <a:p>
            <a:r>
              <a:rPr lang="ja-JP" altLang="en-US" dirty="0" smtClean="0"/>
              <a:t>モンスターは無事ユーザーの元にたどりつくために悪戦苦闘する</a:t>
            </a:r>
            <a:endParaRPr kumimoji="1" lang="en-US" altLang="ja-JP" dirty="0" smtClean="0"/>
          </a:p>
        </p:txBody>
      </p:sp>
    </p:spTree>
    <p:extLst>
      <p:ext uri="{BB962C8B-B14F-4D97-AF65-F5344CB8AC3E}">
        <p14:creationId xmlns:p14="http://schemas.microsoft.com/office/powerpoint/2010/main" val="209555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p:cNvGrpSpPr/>
          <p:nvPr/>
        </p:nvGrpSpPr>
        <p:grpSpPr>
          <a:xfrm flipH="1">
            <a:off x="9749583" y="4019027"/>
            <a:ext cx="693139" cy="777974"/>
            <a:chOff x="1423734" y="2044913"/>
            <a:chExt cx="2253227" cy="2660290"/>
          </a:xfrm>
        </p:grpSpPr>
        <p:grpSp>
          <p:nvGrpSpPr>
            <p:cNvPr id="34" name="グループ化 33"/>
            <p:cNvGrpSpPr/>
            <p:nvPr/>
          </p:nvGrpSpPr>
          <p:grpSpPr>
            <a:xfrm>
              <a:off x="1423734" y="2044914"/>
              <a:ext cx="2253227" cy="2660289"/>
              <a:chOff x="1148848" y="2284629"/>
              <a:chExt cx="2253227" cy="2660289"/>
            </a:xfrm>
          </p:grpSpPr>
          <p:sp>
            <p:nvSpPr>
              <p:cNvPr id="36" name="正方形/長方形 35"/>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5" name="正方形/長方形 34"/>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 name="タイトル 1"/>
          <p:cNvSpPr>
            <a:spLocks noGrp="1"/>
          </p:cNvSpPr>
          <p:nvPr>
            <p:ph type="title"/>
          </p:nvPr>
        </p:nvSpPr>
        <p:spPr>
          <a:xfrm>
            <a:off x="755073" y="115743"/>
            <a:ext cx="10515600" cy="1325563"/>
          </a:xfrm>
        </p:spPr>
        <p:txBody>
          <a:bodyPr/>
          <a:lstStyle/>
          <a:p>
            <a:pPr algn="ctr"/>
            <a:r>
              <a:rPr kumimoji="1" lang="ja-JP" altLang="en-US" dirty="0" smtClean="0"/>
              <a:t>ガチャシーンへの</a:t>
            </a:r>
            <a:r>
              <a:rPr lang="ja-JP" altLang="en-US" dirty="0" smtClean="0"/>
              <a:t>繋ぎ方案</a:t>
            </a:r>
            <a:endParaRPr kumimoji="1" lang="ja-JP" altLang="en-US" dirty="0"/>
          </a:p>
        </p:txBody>
      </p:sp>
      <p:grpSp>
        <p:nvGrpSpPr>
          <p:cNvPr id="4" name="グループ化 3"/>
          <p:cNvGrpSpPr/>
          <p:nvPr/>
        </p:nvGrpSpPr>
        <p:grpSpPr>
          <a:xfrm flipH="1">
            <a:off x="5213307" y="1657625"/>
            <a:ext cx="693139" cy="777974"/>
            <a:chOff x="1423734" y="2044913"/>
            <a:chExt cx="2253227" cy="2660290"/>
          </a:xfrm>
        </p:grpSpPr>
        <p:grpSp>
          <p:nvGrpSpPr>
            <p:cNvPr id="5" name="グループ化 4"/>
            <p:cNvGrpSpPr/>
            <p:nvPr/>
          </p:nvGrpSpPr>
          <p:grpSpPr>
            <a:xfrm>
              <a:off x="1423734" y="2044914"/>
              <a:ext cx="2253227" cy="2660289"/>
              <a:chOff x="1148848" y="2284629"/>
              <a:chExt cx="2253227" cy="2660289"/>
            </a:xfrm>
          </p:grpSpPr>
          <p:sp>
            <p:nvSpPr>
              <p:cNvPr id="7" name="正方形/長方形 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正方形/長方形 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6" name="直線コネクタ 25"/>
          <p:cNvCxnSpPr/>
          <p:nvPr/>
        </p:nvCxnSpPr>
        <p:spPr>
          <a:xfrm flipV="1">
            <a:off x="3486314" y="2075173"/>
            <a:ext cx="1209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6314945" y="2046612"/>
            <a:ext cx="1209965"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744691" y="1865437"/>
            <a:ext cx="108065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52" name="テキスト ボックス 51"/>
          <p:cNvSpPr txBox="1"/>
          <p:nvPr/>
        </p:nvSpPr>
        <p:spPr>
          <a:xfrm>
            <a:off x="1214168" y="3592018"/>
            <a:ext cx="4904508" cy="646331"/>
          </a:xfrm>
          <a:prstGeom prst="rect">
            <a:avLst/>
          </a:prstGeom>
          <a:noFill/>
        </p:spPr>
        <p:txBody>
          <a:bodyPr wrap="square" rtlCol="0">
            <a:spAutoFit/>
          </a:bodyPr>
          <a:lstStyle/>
          <a:p>
            <a:r>
              <a:rPr kumimoji="1" lang="ja-JP" altLang="en-US" dirty="0" smtClean="0"/>
              <a:t>ゴール後カプセル的な何かに入り</a:t>
            </a:r>
            <a:r>
              <a:rPr lang="ja-JP" altLang="en-US" dirty="0" smtClean="0"/>
              <a:t>ガチャシーンへ、カプセル的な何かから出てくる</a:t>
            </a:r>
            <a:endParaRPr kumimoji="1" lang="ja-JP" altLang="en-US" dirty="0"/>
          </a:p>
        </p:txBody>
      </p:sp>
      <p:sp>
        <p:nvSpPr>
          <p:cNvPr id="53" name="テキスト ボックス 52"/>
          <p:cNvSpPr txBox="1"/>
          <p:nvPr/>
        </p:nvSpPr>
        <p:spPr>
          <a:xfrm>
            <a:off x="1214168" y="4454668"/>
            <a:ext cx="4904508" cy="646331"/>
          </a:xfrm>
          <a:prstGeom prst="rect">
            <a:avLst/>
          </a:prstGeom>
          <a:noFill/>
        </p:spPr>
        <p:txBody>
          <a:bodyPr wrap="square" rtlCol="0">
            <a:spAutoFit/>
          </a:bodyPr>
          <a:lstStyle/>
          <a:p>
            <a:r>
              <a:rPr kumimoji="1" lang="ja-JP" altLang="en-US" dirty="0" smtClean="0"/>
              <a:t>ゴール後不思議な力でカードになりそのまま落下、ガチャシーンへ</a:t>
            </a:r>
            <a:endParaRPr kumimoji="1" lang="ja-JP" altLang="en-US" dirty="0"/>
          </a:p>
        </p:txBody>
      </p:sp>
      <p:sp>
        <p:nvSpPr>
          <p:cNvPr id="54" name="テキスト ボックス 53"/>
          <p:cNvSpPr txBox="1"/>
          <p:nvPr/>
        </p:nvSpPr>
        <p:spPr>
          <a:xfrm>
            <a:off x="1214168" y="5348948"/>
            <a:ext cx="4904508" cy="646331"/>
          </a:xfrm>
          <a:prstGeom prst="rect">
            <a:avLst/>
          </a:prstGeom>
          <a:noFill/>
        </p:spPr>
        <p:txBody>
          <a:bodyPr wrap="square" rtlCol="0">
            <a:spAutoFit/>
          </a:bodyPr>
          <a:lstStyle/>
          <a:p>
            <a:r>
              <a:rPr lang="ja-JP" altLang="en-US" dirty="0" smtClean="0"/>
              <a:t>ゴールを境にそのまま落下していく。着地でモンスターの結果を出す</a:t>
            </a:r>
            <a:endParaRPr kumimoji="1" lang="ja-JP" altLang="en-US" dirty="0"/>
          </a:p>
        </p:txBody>
      </p:sp>
      <p:sp>
        <p:nvSpPr>
          <p:cNvPr id="3" name="正方形/長方形 2"/>
          <p:cNvSpPr/>
          <p:nvPr/>
        </p:nvSpPr>
        <p:spPr>
          <a:xfrm>
            <a:off x="1008985" y="3385090"/>
            <a:ext cx="5482196" cy="3103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25324" y="2825139"/>
            <a:ext cx="828740" cy="369332"/>
          </a:xfrm>
          <a:prstGeom prst="rect">
            <a:avLst/>
          </a:prstGeom>
          <a:noFill/>
        </p:spPr>
        <p:txBody>
          <a:bodyPr wrap="square" rtlCol="0">
            <a:spAutoFit/>
          </a:bodyPr>
          <a:lstStyle/>
          <a:p>
            <a:r>
              <a:rPr kumimoji="1" lang="ja-JP" altLang="en-US" dirty="0" smtClean="0"/>
              <a:t>案</a:t>
            </a:r>
            <a:endParaRPr kumimoji="1" lang="ja-JP" altLang="en-US" dirty="0"/>
          </a:p>
        </p:txBody>
      </p:sp>
      <p:sp>
        <p:nvSpPr>
          <p:cNvPr id="27" name="テキスト ボックス 26"/>
          <p:cNvSpPr txBox="1"/>
          <p:nvPr/>
        </p:nvSpPr>
        <p:spPr>
          <a:xfrm>
            <a:off x="3676677" y="1015973"/>
            <a:ext cx="4212196" cy="646331"/>
          </a:xfrm>
          <a:prstGeom prst="rect">
            <a:avLst/>
          </a:prstGeom>
          <a:noFill/>
        </p:spPr>
        <p:txBody>
          <a:bodyPr wrap="square" rtlCol="0">
            <a:spAutoFit/>
          </a:bodyPr>
          <a:lstStyle/>
          <a:p>
            <a:r>
              <a:rPr kumimoji="1" lang="ja-JP" altLang="en-US" dirty="0" smtClean="0"/>
              <a:t>ゴールラインに</a:t>
            </a:r>
            <a:r>
              <a:rPr lang="ja-JP" altLang="en-US" dirty="0" smtClean="0"/>
              <a:t>到達したらゴールそのまま演出へ移行する</a:t>
            </a:r>
            <a:endParaRPr kumimoji="1" lang="ja-JP" altLang="en-US" dirty="0"/>
          </a:p>
        </p:txBody>
      </p:sp>
      <p:sp>
        <p:nvSpPr>
          <p:cNvPr id="58" name="弦 57"/>
          <p:cNvSpPr/>
          <p:nvPr/>
        </p:nvSpPr>
        <p:spPr>
          <a:xfrm rot="5550449">
            <a:off x="6780813" y="2034487"/>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弦 58"/>
          <p:cNvSpPr/>
          <p:nvPr/>
        </p:nvSpPr>
        <p:spPr>
          <a:xfrm rot="16200000">
            <a:off x="6829374" y="2726155"/>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p:cNvGrpSpPr/>
          <p:nvPr/>
        </p:nvGrpSpPr>
        <p:grpSpPr>
          <a:xfrm flipH="1">
            <a:off x="7103909" y="2679777"/>
            <a:ext cx="693139" cy="777974"/>
            <a:chOff x="1423734" y="2044913"/>
            <a:chExt cx="2253227" cy="2660290"/>
          </a:xfrm>
        </p:grpSpPr>
        <p:grpSp>
          <p:nvGrpSpPr>
            <p:cNvPr id="61" name="グループ化 60"/>
            <p:cNvGrpSpPr/>
            <p:nvPr/>
          </p:nvGrpSpPr>
          <p:grpSpPr>
            <a:xfrm>
              <a:off x="1423734" y="2044914"/>
              <a:ext cx="2253227" cy="2660289"/>
              <a:chOff x="1148848" y="2284629"/>
              <a:chExt cx="2253227" cy="2660289"/>
            </a:xfrm>
          </p:grpSpPr>
          <p:sp>
            <p:nvSpPr>
              <p:cNvPr id="63" name="正方形/長方形 62"/>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2" name="正方形/長方形 61"/>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1" name="正方形/長方形 80"/>
          <p:cNvSpPr/>
          <p:nvPr/>
        </p:nvSpPr>
        <p:spPr>
          <a:xfrm>
            <a:off x="9427745" y="3746798"/>
            <a:ext cx="1378939" cy="1334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星 5 81"/>
          <p:cNvSpPr/>
          <p:nvPr/>
        </p:nvSpPr>
        <p:spPr>
          <a:xfrm>
            <a:off x="10032823" y="4886036"/>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星 5 82"/>
          <p:cNvSpPr/>
          <p:nvPr/>
        </p:nvSpPr>
        <p:spPr>
          <a:xfrm>
            <a:off x="9861960" y="494571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星 5 83"/>
          <p:cNvSpPr/>
          <p:nvPr/>
        </p:nvSpPr>
        <p:spPr>
          <a:xfrm>
            <a:off x="10228153" y="4812077"/>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星 5 84"/>
          <p:cNvSpPr/>
          <p:nvPr/>
        </p:nvSpPr>
        <p:spPr>
          <a:xfrm>
            <a:off x="10433908" y="4741109"/>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星 5 85"/>
          <p:cNvSpPr/>
          <p:nvPr/>
        </p:nvSpPr>
        <p:spPr>
          <a:xfrm>
            <a:off x="10630235" y="463758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p:cNvGrpSpPr/>
          <p:nvPr/>
        </p:nvGrpSpPr>
        <p:grpSpPr>
          <a:xfrm flipH="1">
            <a:off x="7829247" y="5682173"/>
            <a:ext cx="693139" cy="777974"/>
            <a:chOff x="1423734" y="2044913"/>
            <a:chExt cx="2253227" cy="2660290"/>
          </a:xfrm>
        </p:grpSpPr>
        <p:grpSp>
          <p:nvGrpSpPr>
            <p:cNvPr id="88" name="グループ化 87"/>
            <p:cNvGrpSpPr/>
            <p:nvPr/>
          </p:nvGrpSpPr>
          <p:grpSpPr>
            <a:xfrm>
              <a:off x="1423734" y="2044914"/>
              <a:ext cx="2253227" cy="2660289"/>
              <a:chOff x="1148848" y="2284629"/>
              <a:chExt cx="2253227" cy="2660289"/>
            </a:xfrm>
          </p:grpSpPr>
          <p:sp>
            <p:nvSpPr>
              <p:cNvPr id="90" name="正方形/長方形 89"/>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9" name="正方形/長方形 88"/>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09" name="直線コネクタ 108"/>
          <p:cNvCxnSpPr/>
          <p:nvPr/>
        </p:nvCxnSpPr>
        <p:spPr>
          <a:xfrm>
            <a:off x="8036237" y="51009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8188637" y="52533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8341037" y="54057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493437" y="5558199"/>
            <a:ext cx="0" cy="247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9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946" y="0"/>
            <a:ext cx="12101945" cy="1325563"/>
          </a:xfrm>
        </p:spPr>
        <p:txBody>
          <a:bodyPr/>
          <a:lstStyle/>
          <a:p>
            <a:pPr algn="ctr"/>
            <a:r>
              <a:rPr kumimoji="1" lang="ja-JP" altLang="en-US" dirty="0" smtClean="0"/>
              <a:t>ガチャリザルトへ引き継ぐプレイヤーの情報</a:t>
            </a:r>
            <a:endParaRPr kumimoji="1" lang="ja-JP" altLang="en-US" dirty="0"/>
          </a:p>
        </p:txBody>
      </p:sp>
      <p:sp>
        <p:nvSpPr>
          <p:cNvPr id="4" name="テキスト ボックス 3"/>
          <p:cNvSpPr txBox="1"/>
          <p:nvPr/>
        </p:nvSpPr>
        <p:spPr>
          <a:xfrm>
            <a:off x="2309091" y="1325563"/>
            <a:ext cx="8349673" cy="3139321"/>
          </a:xfrm>
          <a:prstGeom prst="rect">
            <a:avLst/>
          </a:prstGeom>
          <a:noFill/>
        </p:spPr>
        <p:txBody>
          <a:bodyPr wrap="square" rtlCol="0">
            <a:spAutoFit/>
          </a:bodyPr>
          <a:lstStyle/>
          <a:p>
            <a:r>
              <a:rPr lang="ja-JP" altLang="en-US" dirty="0" smtClean="0"/>
              <a:t>・レアリティ</a:t>
            </a:r>
            <a:endParaRPr lang="en-US" altLang="ja-JP" dirty="0" smtClean="0"/>
          </a:p>
          <a:p>
            <a:r>
              <a:rPr kumimoji="1" lang="ja-JP" altLang="en-US" dirty="0" smtClean="0"/>
              <a:t>・装備</a:t>
            </a:r>
            <a:endParaRPr kumimoji="1" lang="en-US" altLang="ja-JP" dirty="0" smtClean="0"/>
          </a:p>
          <a:p>
            <a:r>
              <a:rPr kumimoji="1" lang="ja-JP" altLang="en-US" dirty="0" smtClean="0"/>
              <a:t>・モンスターの名前</a:t>
            </a:r>
            <a:endParaRPr kumimoji="1"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a:t>
            </a:r>
            <a:r>
              <a:rPr lang="en-US" altLang="ja-JP" dirty="0" smtClean="0"/>
              <a:t>(</a:t>
            </a:r>
            <a:r>
              <a:rPr lang="ja-JP" altLang="en-US" dirty="0" smtClean="0"/>
              <a:t>出来たらステータス表示とかもやってみたいので攻撃力</a:t>
            </a:r>
            <a:endParaRPr lang="en-US" altLang="ja-JP" dirty="0" smtClean="0"/>
          </a:p>
          <a:p>
            <a:r>
              <a:rPr lang="ja-JP" altLang="en-US" dirty="0" smtClean="0"/>
              <a:t>などのステータスも</a:t>
            </a:r>
            <a:r>
              <a:rPr lang="en-US" altLang="ja-JP" dirty="0" smtClean="0"/>
              <a:t>)</a:t>
            </a:r>
            <a:endParaRPr kumimoji="1" lang="ja-JP" altLang="en-US" dirty="0"/>
          </a:p>
        </p:txBody>
      </p:sp>
      <p:pic>
        <p:nvPicPr>
          <p:cNvPr id="1026" name="Picture 2" descr="「モンスト　ステータス」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59" y="3347387"/>
            <a:ext cx="1943090" cy="205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1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931333" y="2600325"/>
            <a:ext cx="10515600" cy="1251239"/>
          </a:xfrm>
        </p:spPr>
        <p:txBody>
          <a:bodyPr>
            <a:normAutofit/>
          </a:bodyPr>
          <a:lstStyle/>
          <a:p>
            <a:pPr algn="ctr"/>
            <a:r>
              <a:rPr kumimoji="1" lang="ja-JP" altLang="en-US" dirty="0" smtClean="0">
                <a:latin typeface="メイリオ" panose="020B0604030504040204" pitchFamily="50" charset="-128"/>
                <a:ea typeface="メイリオ" panose="020B0604030504040204" pitchFamily="50" charset="-128"/>
              </a:rPr>
              <a:t>敵の仕様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330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70753"/>
            <a:ext cx="10515600" cy="1325563"/>
          </a:xfrm>
        </p:spPr>
        <p:txBody>
          <a:bodyPr/>
          <a:lstStyle/>
          <a:p>
            <a:pPr algn="ctr"/>
            <a:r>
              <a:rPr kumimoji="1" lang="ja-JP" altLang="en-US" dirty="0" smtClean="0"/>
              <a:t>敵</a:t>
            </a:r>
            <a:endParaRPr kumimoji="1" lang="ja-JP" altLang="en-US" dirty="0"/>
          </a:p>
        </p:txBody>
      </p:sp>
      <p:sp>
        <p:nvSpPr>
          <p:cNvPr id="3" name="コンテンツ プレースホルダー 2"/>
          <p:cNvSpPr>
            <a:spLocks noGrp="1"/>
          </p:cNvSpPr>
          <p:nvPr>
            <p:ph idx="1"/>
          </p:nvPr>
        </p:nvSpPr>
        <p:spPr>
          <a:xfrm>
            <a:off x="838200" y="1530061"/>
            <a:ext cx="10515600" cy="4351338"/>
          </a:xfrm>
        </p:spPr>
        <p:txBody>
          <a:bodyPr/>
          <a:lstStyle/>
          <a:p>
            <a:r>
              <a:rPr lang="ja-JP" altLang="en-US" dirty="0" smtClean="0"/>
              <a:t>普通にステージ内で横移動するタイプ</a:t>
            </a:r>
            <a:endParaRPr lang="en-US" altLang="ja-JP" dirty="0" smtClean="0"/>
          </a:p>
          <a:p>
            <a:r>
              <a:rPr lang="ja-JP" altLang="en-US" dirty="0" smtClean="0"/>
              <a:t>プレイヤーの方向に向かって接近してくるタイプ</a:t>
            </a:r>
            <a:endParaRPr lang="en-US" altLang="ja-JP" dirty="0" smtClean="0"/>
          </a:p>
          <a:p>
            <a:r>
              <a:rPr lang="ja-JP" altLang="en-US" dirty="0" smtClean="0"/>
              <a:t>遠距離からプレイヤーを攻撃してくるタイプ</a:t>
            </a:r>
            <a:endParaRPr lang="en-US" altLang="ja-JP" dirty="0" smtClean="0"/>
          </a:p>
          <a:p>
            <a:endParaRPr lang="en-US" altLang="ja-JP" dirty="0" smtClean="0"/>
          </a:p>
          <a:p>
            <a:pPr marL="0" indent="0">
              <a:buNone/>
            </a:pPr>
            <a:endParaRPr lang="en-US" altLang="ja-JP" dirty="0"/>
          </a:p>
          <a:p>
            <a:pPr marL="0" indent="0">
              <a:buNone/>
            </a:pPr>
            <a:r>
              <a:rPr lang="ja-JP" altLang="en-US" dirty="0" smtClean="0"/>
              <a:t>プロ</a:t>
            </a:r>
            <a:r>
              <a:rPr lang="ja-JP" altLang="en-US" dirty="0"/>
              <a:t>ト</a:t>
            </a:r>
            <a:r>
              <a:rPr lang="ja-JP" altLang="en-US" dirty="0" smtClean="0"/>
              <a:t>タイプでは</a:t>
            </a:r>
            <a:r>
              <a:rPr lang="en-US" altLang="ja-JP" dirty="0" smtClean="0"/>
              <a:t>3</a:t>
            </a:r>
            <a:r>
              <a:rPr lang="ja-JP" altLang="en-US" dirty="0" smtClean="0"/>
              <a:t>種類の敵が存在する。</a:t>
            </a:r>
            <a:endParaRPr lang="en-US" altLang="ja-JP" dirty="0" smtClean="0"/>
          </a:p>
          <a:p>
            <a:pPr marL="0" indent="0">
              <a:buNone/>
            </a:pPr>
            <a:r>
              <a:rPr lang="ja-JP" altLang="en-US" dirty="0" smtClean="0"/>
              <a:t>プレイヤーは敵接触するとダメージを受ける</a:t>
            </a:r>
            <a:endParaRPr lang="en-US" altLang="ja-JP" dirty="0" smtClean="0"/>
          </a:p>
        </p:txBody>
      </p:sp>
      <p:sp>
        <p:nvSpPr>
          <p:cNvPr id="4" name="テキスト ボックス 3"/>
          <p:cNvSpPr txBox="1"/>
          <p:nvPr/>
        </p:nvSpPr>
        <p:spPr>
          <a:xfrm>
            <a:off x="838200" y="3188692"/>
            <a:ext cx="10307781" cy="400110"/>
          </a:xfrm>
          <a:prstGeom prst="rect">
            <a:avLst/>
          </a:prstGeom>
          <a:noFill/>
        </p:spPr>
        <p:txBody>
          <a:bodyPr wrap="square" rtlCol="0">
            <a:spAutoFit/>
          </a:bodyPr>
          <a:lstStyle/>
          <a:p>
            <a:r>
              <a:rPr lang="ja-JP" altLang="en-US" sz="2000" dirty="0" smtClean="0"/>
              <a:t>・プレイヤーが敵の攻撃で</a:t>
            </a:r>
            <a:r>
              <a:rPr lang="en-US" altLang="ja-JP" sz="2000" dirty="0" smtClean="0"/>
              <a:t>HP</a:t>
            </a:r>
            <a:r>
              <a:rPr lang="ja-JP" altLang="en-US" sz="2000" dirty="0" smtClean="0"/>
              <a:t>が</a:t>
            </a:r>
            <a:r>
              <a:rPr lang="en-US" altLang="ja-JP" sz="2000" dirty="0" smtClean="0"/>
              <a:t>0</a:t>
            </a:r>
            <a:r>
              <a:rPr lang="ja-JP" altLang="en-US" sz="2000" dirty="0" smtClean="0"/>
              <a:t>になった場合レアリティが</a:t>
            </a:r>
            <a:r>
              <a:rPr lang="en-US" altLang="ja-JP" sz="2000" dirty="0" smtClean="0"/>
              <a:t>1</a:t>
            </a:r>
            <a:r>
              <a:rPr lang="ja-JP" altLang="en-US" sz="2000" dirty="0" smtClean="0"/>
              <a:t>でリザルトシーンに行く</a:t>
            </a:r>
            <a:endParaRPr kumimoji="1" lang="ja-JP" altLang="en-US" sz="2000" dirty="0"/>
          </a:p>
        </p:txBody>
      </p:sp>
    </p:spTree>
    <p:extLst>
      <p:ext uri="{BB962C8B-B14F-4D97-AF65-F5344CB8AC3E}">
        <p14:creationId xmlns:p14="http://schemas.microsoft.com/office/powerpoint/2010/main" val="49419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37415"/>
            <a:ext cx="10515600" cy="1325563"/>
          </a:xfrm>
        </p:spPr>
        <p:txBody>
          <a:bodyPr/>
          <a:lstStyle/>
          <a:p>
            <a:pPr algn="ctr"/>
            <a:r>
              <a:rPr kumimoji="1" lang="ja-JP" altLang="en-US" dirty="0" smtClean="0"/>
              <a:t>ステージ内を横移動するタイプの敵</a:t>
            </a:r>
            <a:endParaRPr kumimoji="1" lang="ja-JP" altLang="en-US" dirty="0"/>
          </a:p>
        </p:txBody>
      </p:sp>
      <p:sp>
        <p:nvSpPr>
          <p:cNvPr id="3" name="コンテンツ プレースホルダー 2"/>
          <p:cNvSpPr>
            <a:spLocks noGrp="1"/>
          </p:cNvSpPr>
          <p:nvPr>
            <p:ph idx="1"/>
          </p:nvPr>
        </p:nvSpPr>
        <p:spPr>
          <a:xfrm>
            <a:off x="838200" y="1825625"/>
            <a:ext cx="10515600" cy="501939"/>
          </a:xfrm>
        </p:spPr>
        <p:txBody>
          <a:bodyPr/>
          <a:lstStyle/>
          <a:p>
            <a:r>
              <a:rPr lang="ja-JP" altLang="en-US" dirty="0"/>
              <a:t>段差</a:t>
            </a:r>
            <a:r>
              <a:rPr lang="ja-JP" altLang="en-US" dirty="0" smtClean="0"/>
              <a:t>にぶつかると逆方向に向かって移動する</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ja-JP" altLang="en-US" dirty="0"/>
          </a:p>
        </p:txBody>
      </p:sp>
      <p:pic>
        <p:nvPicPr>
          <p:cNvPr id="4" name="図 3" descr="Koopa (species) - Super Mario Wiki, the Mario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21" y="1462321"/>
            <a:ext cx="1418925" cy="2267428"/>
          </a:xfrm>
          <a:prstGeom prst="rect">
            <a:avLst/>
          </a:prstGeom>
        </p:spPr>
      </p:pic>
      <p:sp>
        <p:nvSpPr>
          <p:cNvPr id="5" name="テキスト ボックス 4"/>
          <p:cNvSpPr txBox="1"/>
          <p:nvPr/>
        </p:nvSpPr>
        <p:spPr>
          <a:xfrm>
            <a:off x="8118764" y="3707730"/>
            <a:ext cx="2022764" cy="369332"/>
          </a:xfrm>
          <a:prstGeom prst="rect">
            <a:avLst/>
          </a:prstGeom>
          <a:noFill/>
        </p:spPr>
        <p:txBody>
          <a:bodyPr wrap="square" rtlCol="0">
            <a:spAutoFit/>
          </a:bodyPr>
          <a:lstStyle/>
          <a:p>
            <a:r>
              <a:rPr kumimoji="1" lang="ja-JP" altLang="en-US" dirty="0" smtClean="0"/>
              <a:t>ノコノコ的な感じ</a:t>
            </a:r>
            <a:endParaRPr kumimoji="1" lang="ja-JP" altLang="en-US" dirty="0"/>
          </a:p>
        </p:txBody>
      </p:sp>
    </p:spTree>
    <p:extLst>
      <p:ext uri="{BB962C8B-B14F-4D97-AF65-F5344CB8AC3E}">
        <p14:creationId xmlns:p14="http://schemas.microsoft.com/office/powerpoint/2010/main" val="23391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204" y="235817"/>
            <a:ext cx="11389592" cy="1325563"/>
          </a:xfrm>
        </p:spPr>
        <p:txBody>
          <a:bodyPr/>
          <a:lstStyle/>
          <a:p>
            <a:r>
              <a:rPr kumimoji="1" lang="ja-JP" altLang="en-US" dirty="0" smtClean="0"/>
              <a:t>プレイヤーの方向に向かって攻撃してく</a:t>
            </a:r>
            <a:r>
              <a:rPr lang="ja-JP" altLang="en-US" dirty="0" smtClean="0"/>
              <a:t>る敵</a:t>
            </a:r>
            <a:endParaRPr kumimoji="1" lang="ja-JP" altLang="en-US" dirty="0"/>
          </a:p>
        </p:txBody>
      </p:sp>
      <p:sp>
        <p:nvSpPr>
          <p:cNvPr id="3" name="コンテンツ プレースホルダー 2"/>
          <p:cNvSpPr>
            <a:spLocks noGrp="1"/>
          </p:cNvSpPr>
          <p:nvPr>
            <p:ph idx="1"/>
          </p:nvPr>
        </p:nvSpPr>
        <p:spPr>
          <a:xfrm>
            <a:off x="838200" y="1561815"/>
            <a:ext cx="10515600" cy="4351338"/>
          </a:xfrm>
        </p:spPr>
        <p:txBody>
          <a:bodyPr/>
          <a:lstStyle/>
          <a:p>
            <a:r>
              <a:rPr kumimoji="1" lang="ja-JP" altLang="en-US" dirty="0" smtClean="0"/>
              <a:t>プレイヤーとの一定距離に入ったらプレイヤーの方向に向かってタックル、プレイヤーに当たったらプレイヤーはタックル方向に吹き飛ばされて、敵は後ろ方向に少し飛ばされる。</a:t>
            </a:r>
            <a:endParaRPr kumimoji="1" lang="ja-JP" altLang="en-US" dirty="0"/>
          </a:p>
        </p:txBody>
      </p:sp>
    </p:spTree>
    <p:extLst>
      <p:ext uri="{BB962C8B-B14F-4D97-AF65-F5344CB8AC3E}">
        <p14:creationId xmlns:p14="http://schemas.microsoft.com/office/powerpoint/2010/main" val="51088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遠距離からプレイヤーを攻撃してくるタイプ</a:t>
            </a:r>
            <a:r>
              <a:rPr lang="en-US" altLang="ja-JP" dirty="0"/>
              <a:t/>
            </a:r>
            <a:br>
              <a:rPr lang="en-US" altLang="ja-JP" dirty="0"/>
            </a:br>
            <a:endParaRPr kumimoji="1" lang="ja-JP" altLang="en-US" dirty="0"/>
          </a:p>
        </p:txBody>
      </p:sp>
      <p:sp>
        <p:nvSpPr>
          <p:cNvPr id="5" name="コンテンツ プレースホルダー 2"/>
          <p:cNvSpPr>
            <a:spLocks noGrp="1"/>
          </p:cNvSpPr>
          <p:nvPr>
            <p:ph idx="1"/>
          </p:nvPr>
        </p:nvSpPr>
        <p:spPr>
          <a:xfrm>
            <a:off x="838200" y="1345046"/>
            <a:ext cx="10515600" cy="4351338"/>
          </a:xfrm>
        </p:spPr>
        <p:txBody>
          <a:bodyPr/>
          <a:lstStyle/>
          <a:p>
            <a:r>
              <a:rPr kumimoji="1" lang="ja-JP" altLang="en-US" dirty="0" smtClean="0"/>
              <a:t>プレイヤーとの一定距離に入ったらプレイヤーの方向に向かって弾を発射プレイヤーに当たったらプレイヤーは後ろ方向に少し飛ばされる。</a:t>
            </a:r>
            <a:endParaRPr kumimoji="1" lang="en-US" altLang="ja-JP" dirty="0" smtClean="0"/>
          </a:p>
          <a:p>
            <a:r>
              <a:rPr lang="ja-JP" altLang="en-US" dirty="0" smtClean="0"/>
              <a:t>敵の発射は一定時間で発射される。</a:t>
            </a:r>
            <a:endParaRPr kumimoji="1" lang="ja-JP" altLang="en-US" dirty="0"/>
          </a:p>
        </p:txBody>
      </p:sp>
    </p:spTree>
    <p:extLst>
      <p:ext uri="{BB962C8B-B14F-4D97-AF65-F5344CB8AC3E}">
        <p14:creationId xmlns:p14="http://schemas.microsoft.com/office/powerpoint/2010/main" val="262623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63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シーン</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851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2037" y="720436"/>
            <a:ext cx="5440219" cy="369332"/>
          </a:xfrm>
          <a:prstGeom prst="rect">
            <a:avLst/>
          </a:prstGeom>
          <a:noFill/>
        </p:spPr>
        <p:txBody>
          <a:bodyPr wrap="square" rtlCol="0">
            <a:spAutoFit/>
          </a:bodyPr>
          <a:lstStyle/>
          <a:p>
            <a:pPr algn="ctr"/>
            <a:r>
              <a:rPr lang="ja-JP" altLang="en-US" dirty="0" smtClean="0"/>
              <a:t>モンスターの名前やステージを決めるシーン</a:t>
            </a:r>
            <a:endParaRPr kumimoji="1" lang="ja-JP" altLang="en-US" dirty="0"/>
          </a:p>
        </p:txBody>
      </p:sp>
      <p:sp>
        <p:nvSpPr>
          <p:cNvPr id="5" name="下矢印 4"/>
          <p:cNvSpPr/>
          <p:nvPr/>
        </p:nvSpPr>
        <p:spPr>
          <a:xfrm>
            <a:off x="5176982" y="1089768"/>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479799" y="2530702"/>
            <a:ext cx="5440219" cy="369332"/>
          </a:xfrm>
          <a:prstGeom prst="rect">
            <a:avLst/>
          </a:prstGeom>
          <a:noFill/>
        </p:spPr>
        <p:txBody>
          <a:bodyPr wrap="square" rtlCol="0">
            <a:spAutoFit/>
          </a:bodyPr>
          <a:lstStyle/>
          <a:p>
            <a:pPr algn="ctr"/>
            <a:r>
              <a:rPr lang="ja-JP" altLang="en-US" dirty="0" smtClean="0"/>
              <a:t>プレイシーン</a:t>
            </a:r>
            <a:endParaRPr kumimoji="1" lang="ja-JP" altLang="en-US" dirty="0"/>
          </a:p>
        </p:txBody>
      </p:sp>
      <p:sp>
        <p:nvSpPr>
          <p:cNvPr id="8" name="下矢印 7"/>
          <p:cNvSpPr/>
          <p:nvPr/>
        </p:nvSpPr>
        <p:spPr>
          <a:xfrm>
            <a:off x="5176980" y="3084700"/>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479797" y="4340968"/>
            <a:ext cx="5440219" cy="369332"/>
          </a:xfrm>
          <a:prstGeom prst="rect">
            <a:avLst/>
          </a:prstGeom>
          <a:noFill/>
        </p:spPr>
        <p:txBody>
          <a:bodyPr wrap="square" rtlCol="0">
            <a:spAutoFit/>
          </a:bodyPr>
          <a:lstStyle/>
          <a:p>
            <a:pPr algn="ctr"/>
            <a:r>
              <a:rPr lang="ja-JP" altLang="en-US" dirty="0" smtClean="0"/>
              <a:t>ガチャ結果</a:t>
            </a:r>
            <a:endParaRPr kumimoji="1" lang="ja-JP" altLang="en-US" dirty="0"/>
          </a:p>
        </p:txBody>
      </p:sp>
      <p:sp>
        <p:nvSpPr>
          <p:cNvPr id="12" name="正方形/長方形 11"/>
          <p:cNvSpPr/>
          <p:nvPr/>
        </p:nvSpPr>
        <p:spPr>
          <a:xfrm>
            <a:off x="3491344" y="5084771"/>
            <a:ext cx="3371272"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下矢印 12"/>
          <p:cNvSpPr/>
          <p:nvPr/>
        </p:nvSpPr>
        <p:spPr>
          <a:xfrm rot="10800000">
            <a:off x="2078182" y="720436"/>
            <a:ext cx="2004291" cy="5334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599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8928" y="3480621"/>
            <a:ext cx="2880851" cy="369332"/>
          </a:xfrm>
          <a:prstGeom prst="rect">
            <a:avLst/>
          </a:prstGeom>
          <a:noFill/>
        </p:spPr>
        <p:txBody>
          <a:bodyPr wrap="square" rtlCol="0">
            <a:spAutoFit/>
          </a:bodyPr>
          <a:lstStyle/>
          <a:p>
            <a:r>
              <a:rPr kumimoji="1" lang="ja-JP" altLang="en-US" dirty="0" smtClean="0"/>
              <a:t>ユーザーがガチャを引く</a:t>
            </a:r>
            <a:endParaRPr kumimoji="1" lang="ja-JP" altLang="en-US" dirty="0"/>
          </a:p>
        </p:txBody>
      </p:sp>
      <p:sp>
        <p:nvSpPr>
          <p:cNvPr id="6" name="テキスト ボックス 5"/>
          <p:cNvSpPr txBox="1"/>
          <p:nvPr/>
        </p:nvSpPr>
        <p:spPr>
          <a:xfrm>
            <a:off x="4748980" y="3480621"/>
            <a:ext cx="2723536" cy="646331"/>
          </a:xfrm>
          <a:prstGeom prst="rect">
            <a:avLst/>
          </a:prstGeom>
          <a:noFill/>
        </p:spPr>
        <p:txBody>
          <a:bodyPr wrap="square" rtlCol="0">
            <a:spAutoFit/>
          </a:bodyPr>
          <a:lstStyle/>
          <a:p>
            <a:pPr algn="ctr"/>
            <a:r>
              <a:rPr kumimoji="1" lang="ja-JP" altLang="en-US" dirty="0" smtClean="0"/>
              <a:t>出てくるモンスターがゴールまで頑張る</a:t>
            </a:r>
            <a:endParaRPr kumimoji="1" lang="ja-JP" altLang="en-US" dirty="0"/>
          </a:p>
        </p:txBody>
      </p:sp>
      <p:sp>
        <p:nvSpPr>
          <p:cNvPr id="7" name="テキスト ボックス 6"/>
          <p:cNvSpPr txBox="1"/>
          <p:nvPr/>
        </p:nvSpPr>
        <p:spPr>
          <a:xfrm>
            <a:off x="8691717" y="3480620"/>
            <a:ext cx="2723536" cy="646331"/>
          </a:xfrm>
          <a:prstGeom prst="rect">
            <a:avLst/>
          </a:prstGeom>
          <a:noFill/>
        </p:spPr>
        <p:txBody>
          <a:bodyPr wrap="square" rtlCol="0">
            <a:spAutoFit/>
          </a:bodyPr>
          <a:lstStyle/>
          <a:p>
            <a:pPr algn="ctr"/>
            <a:r>
              <a:rPr kumimoji="1" lang="ja-JP" altLang="en-US" dirty="0" smtClean="0"/>
              <a:t>ガチャからモンスター</a:t>
            </a:r>
            <a:r>
              <a:rPr lang="ja-JP" altLang="en-US" dirty="0" smtClean="0"/>
              <a:t>が出てくる</a:t>
            </a:r>
            <a:endParaRPr kumimoji="1" lang="en-US" altLang="ja-JP" dirty="0" smtClean="0"/>
          </a:p>
        </p:txBody>
      </p:sp>
      <p:sp>
        <p:nvSpPr>
          <p:cNvPr id="10" name="右矢印 9"/>
          <p:cNvSpPr/>
          <p:nvPr/>
        </p:nvSpPr>
        <p:spPr>
          <a:xfrm>
            <a:off x="352977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757083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64892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ステージ選択シーン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3" name="テキスト ボックス 12"/>
          <p:cNvSpPr txBox="1"/>
          <p:nvPr/>
        </p:nvSpPr>
        <p:spPr>
          <a:xfrm>
            <a:off x="4650657" y="2428569"/>
            <a:ext cx="2664543" cy="369332"/>
          </a:xfrm>
          <a:prstGeom prst="rect">
            <a:avLst/>
          </a:prstGeom>
          <a:noFill/>
        </p:spPr>
        <p:txBody>
          <a:bodyPr wrap="square" rtlCol="0">
            <a:spAutoFit/>
          </a:bodyPr>
          <a:lstStyle/>
          <a:p>
            <a:pPr algn="ctr"/>
            <a:r>
              <a:rPr lang="ja-JP" altLang="en-US" dirty="0" smtClean="0">
                <a:latin typeface="HG創英角ｺﾞｼｯｸUB" panose="020B0909000000000000" pitchFamily="49" charset="-128"/>
                <a:ea typeface="HG創英角ｺﾞｼｯｸUB" panose="020B0909000000000000" pitchFamily="49" charset="-128"/>
              </a:rPr>
              <a:t>プレイ</a:t>
            </a:r>
            <a:r>
              <a:rPr lang="ja-JP" altLang="en-US" dirty="0">
                <a:latin typeface="HG創英角ｺﾞｼｯｸUB" panose="020B0909000000000000" pitchFamily="49" charset="-128"/>
                <a:ea typeface="HG創英角ｺﾞｼｯｸUB" panose="020B0909000000000000" pitchFamily="49" charset="-128"/>
              </a:rPr>
              <a:t>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4" name="テキスト ボックス 13"/>
          <p:cNvSpPr txBox="1"/>
          <p:nvPr/>
        </p:nvSpPr>
        <p:spPr>
          <a:xfrm>
            <a:off x="885394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リザルト</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5" name="テキスト ボックス 14"/>
          <p:cNvSpPr txBox="1"/>
          <p:nvPr/>
        </p:nvSpPr>
        <p:spPr>
          <a:xfrm>
            <a:off x="3052915" y="167148"/>
            <a:ext cx="5860025" cy="707886"/>
          </a:xfrm>
          <a:prstGeom prst="rect">
            <a:avLst/>
          </a:prstGeom>
          <a:noFill/>
        </p:spPr>
        <p:txBody>
          <a:bodyPr wrap="square" rtlCol="0">
            <a:spAutoFit/>
          </a:bodyPr>
          <a:lstStyle/>
          <a:p>
            <a:pPr algn="ctr"/>
            <a:r>
              <a:rPr kumimoji="1" lang="ja-JP" altLang="en-US" sz="4000" b="1" dirty="0" smtClean="0">
                <a:latin typeface="メイリオ" panose="020B0604030504040204" pitchFamily="50" charset="-128"/>
                <a:ea typeface="メイリオ" panose="020B0604030504040204" pitchFamily="50" charset="-128"/>
              </a:rPr>
              <a:t>実際のゲームの流れ</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23988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flipH="1">
            <a:off x="4542302" y="2157058"/>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弦 3"/>
          <p:cNvSpPr/>
          <p:nvPr/>
        </p:nvSpPr>
        <p:spPr>
          <a:xfrm rot="10800000">
            <a:off x="4360302" y="1803692"/>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弦 4"/>
          <p:cNvSpPr/>
          <p:nvPr/>
        </p:nvSpPr>
        <p:spPr>
          <a:xfrm rot="21291751">
            <a:off x="4374259" y="1803691"/>
            <a:ext cx="1267755" cy="1199130"/>
          </a:xfrm>
          <a:prstGeom prst="chord">
            <a:avLst>
              <a:gd name="adj1" fmla="val 5592019"/>
              <a:gd name="adj2" fmla="val 160058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0658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flipH="1">
            <a:off x="6051573" y="2625729"/>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弦 3"/>
          <p:cNvSpPr/>
          <p:nvPr/>
        </p:nvSpPr>
        <p:spPr>
          <a:xfrm rot="5550449">
            <a:off x="5694083" y="2394585"/>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弦 4"/>
          <p:cNvSpPr/>
          <p:nvPr/>
        </p:nvSpPr>
        <p:spPr>
          <a:xfrm rot="16200000">
            <a:off x="5694083" y="2338475"/>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p:nvPr/>
        </p:nvCxnSpPr>
        <p:spPr>
          <a:xfrm>
            <a:off x="5269117" y="3571918"/>
            <a:ext cx="209135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194409" y="2717199"/>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34" name="テキスト ボックス 33"/>
          <p:cNvSpPr txBox="1"/>
          <p:nvPr/>
        </p:nvSpPr>
        <p:spPr>
          <a:xfrm>
            <a:off x="5346809" y="2869599"/>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40" name="テキスト ボックス 39"/>
          <p:cNvSpPr txBox="1"/>
          <p:nvPr/>
        </p:nvSpPr>
        <p:spPr>
          <a:xfrm>
            <a:off x="6288393" y="3449482"/>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41" name="テキスト ボックス 40"/>
          <p:cNvSpPr txBox="1"/>
          <p:nvPr/>
        </p:nvSpPr>
        <p:spPr>
          <a:xfrm>
            <a:off x="6458471" y="3438987"/>
            <a:ext cx="534082" cy="369332"/>
          </a:xfrm>
          <a:prstGeom prst="rect">
            <a:avLst/>
          </a:prstGeom>
          <a:noFill/>
        </p:spPr>
        <p:txBody>
          <a:bodyPr wrap="square" rtlCol="0">
            <a:spAutoFit/>
          </a:bodyPr>
          <a:lstStyle/>
          <a:p>
            <a:r>
              <a:rPr lang="ja-JP" altLang="en-US" dirty="0"/>
              <a:t>　</a:t>
            </a:r>
            <a:endParaRPr kumimoji="1" lang="ja-JP" altLang="en-US" dirty="0"/>
          </a:p>
        </p:txBody>
      </p:sp>
    </p:spTree>
    <p:extLst>
      <p:ext uri="{BB962C8B-B14F-4D97-AF65-F5344CB8AC3E}">
        <p14:creationId xmlns:p14="http://schemas.microsoft.com/office/powerpoint/2010/main" val="990202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イヤゴのプロジェクトマージ</a:t>
            </a:r>
            <a:endParaRPr lang="en-US" altLang="ja-JP" dirty="0" smtClean="0"/>
          </a:p>
          <a:p>
            <a:pPr marL="0" indent="0">
              <a:buNone/>
            </a:pPr>
            <a:r>
              <a:rPr kumimoji="1" lang="ja-JP" altLang="en-US" dirty="0" smtClean="0"/>
              <a:t>プレイヤー</a:t>
            </a:r>
            <a:r>
              <a:rPr kumimoji="1" lang="en-US" altLang="ja-JP" dirty="0" smtClean="0"/>
              <a:t>(Item)</a:t>
            </a:r>
          </a:p>
          <a:p>
            <a:pPr marL="0" indent="0">
              <a:buNone/>
            </a:pPr>
            <a:r>
              <a:rPr lang="ja-JP" altLang="en-US" dirty="0" smtClean="0"/>
              <a:t>ゴール演出</a:t>
            </a:r>
            <a:endParaRPr kumimoji="1" lang="ja-JP" altLang="en-US" dirty="0"/>
          </a:p>
        </p:txBody>
      </p:sp>
    </p:spTree>
    <p:extLst>
      <p:ext uri="{BB962C8B-B14F-4D97-AF65-F5344CB8AC3E}">
        <p14:creationId xmlns:p14="http://schemas.microsoft.com/office/powerpoint/2010/main" val="381886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5348"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ステージ選択シーン</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2025445" y="1042219"/>
            <a:ext cx="8790039" cy="369332"/>
          </a:xfrm>
          <a:prstGeom prst="rect">
            <a:avLst/>
          </a:prstGeom>
          <a:noFill/>
        </p:spPr>
        <p:txBody>
          <a:bodyPr wrap="square" rtlCol="0">
            <a:spAutoFit/>
          </a:bodyPr>
          <a:lstStyle/>
          <a:p>
            <a:r>
              <a:rPr kumimoji="1" lang="ja-JP" altLang="en-US" dirty="0" smtClean="0"/>
              <a:t>ガチャにポイントを置いているのでスマホゲーのガチャ選択画面</a:t>
            </a:r>
            <a:r>
              <a:rPr lang="ja-JP" altLang="en-US" dirty="0" smtClean="0"/>
              <a:t>の</a:t>
            </a:r>
            <a:r>
              <a:rPr lang="ja-JP" altLang="en-US" dirty="0"/>
              <a:t>イメージ</a:t>
            </a:r>
            <a:endParaRPr kumimoji="1" lang="en-US" altLang="ja-JP" dirty="0" smtClean="0"/>
          </a:p>
        </p:txBody>
      </p:sp>
      <p:pic>
        <p:nvPicPr>
          <p:cNvPr id="5" name="Picture 2" descr="「ガチャ」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2" y="2861188"/>
            <a:ext cx="2966675" cy="222214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公式】キャットバスターズ on Twitter: &quot;【ガチャ予告】 明日4/11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445" y="2861188"/>
            <a:ext cx="4013405" cy="2006703"/>
          </a:xfrm>
          <a:prstGeom prst="rect">
            <a:avLst/>
          </a:prstGeom>
        </p:spPr>
      </p:pic>
      <p:pic>
        <p:nvPicPr>
          <p:cNvPr id="2054" name="Picture 6" descr="「ガチャ　パズドラ」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291" y="2928965"/>
            <a:ext cx="2171597" cy="387785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33953" y="1998450"/>
            <a:ext cx="1670151" cy="369332"/>
          </a:xfrm>
          <a:prstGeom prst="rect">
            <a:avLst/>
          </a:prstGeom>
          <a:noFill/>
        </p:spPr>
        <p:txBody>
          <a:bodyPr wrap="square" rtlCol="0">
            <a:spAutoFit/>
          </a:bodyPr>
          <a:lstStyle/>
          <a:p>
            <a:r>
              <a:rPr kumimoji="1" lang="en-US" altLang="ja-JP" dirty="0" smtClean="0"/>
              <a:t>※</a:t>
            </a:r>
            <a:r>
              <a:rPr kumimoji="1" lang="ja-JP" altLang="en-US" dirty="0" smtClean="0"/>
              <a:t>イメージ</a:t>
            </a:r>
            <a:endParaRPr kumimoji="1" lang="ja-JP" altLang="en-US" dirty="0"/>
          </a:p>
        </p:txBody>
      </p:sp>
    </p:spTree>
    <p:extLst>
      <p:ext uri="{BB962C8B-B14F-4D97-AF65-F5344CB8AC3E}">
        <p14:creationId xmlns:p14="http://schemas.microsoft.com/office/powerpoint/2010/main" val="197729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8512" y="-18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868128" y="752276"/>
            <a:ext cx="8790039" cy="1477328"/>
          </a:xfrm>
          <a:prstGeom prst="rect">
            <a:avLst/>
          </a:prstGeom>
          <a:noFill/>
        </p:spPr>
        <p:txBody>
          <a:bodyPr wrap="square" rtlCol="0">
            <a:spAutoFit/>
          </a:bodyPr>
          <a:lstStyle/>
          <a:p>
            <a:r>
              <a:rPr lang="ja-JP" altLang="en-US" dirty="0" smtClean="0"/>
              <a:t>・上から下に出てくるイメージがあるので現時点では縦スクロールアクション</a:t>
            </a:r>
            <a:endParaRPr lang="en-US" altLang="ja-JP" dirty="0" smtClean="0"/>
          </a:p>
          <a:p>
            <a:r>
              <a:rPr lang="ja-JP" altLang="en-US" dirty="0" smtClean="0"/>
              <a:t>・装備には☆</a:t>
            </a:r>
            <a:r>
              <a:rPr lang="en-US" altLang="ja-JP" dirty="0" smtClean="0"/>
              <a:t>1~</a:t>
            </a:r>
            <a:r>
              <a:rPr lang="ja-JP" altLang="en-US" dirty="0" smtClean="0"/>
              <a:t>☆５までがありそれらを装備するごとにモンスターの☆が上がっていく</a:t>
            </a:r>
            <a:endParaRPr lang="en-US" altLang="ja-JP" dirty="0" smtClean="0"/>
          </a:p>
          <a:p>
            <a:r>
              <a:rPr kumimoji="1" lang="ja-JP" altLang="en-US" dirty="0" smtClean="0"/>
              <a:t>・ステージにある装備品をゲットして強くなっていく</a:t>
            </a:r>
            <a:endParaRPr kumimoji="1" lang="en-US" altLang="ja-JP" dirty="0" smtClean="0"/>
          </a:p>
          <a:p>
            <a:r>
              <a:rPr lang="ja-JP" altLang="en-US" dirty="0" smtClean="0"/>
              <a:t>・上から始まり、一番下に到達するとゴール。リザルトヘ</a:t>
            </a:r>
            <a:endParaRPr kumimoji="1" lang="ja-JP" altLang="en-US" dirty="0"/>
          </a:p>
        </p:txBody>
      </p:sp>
      <p:grpSp>
        <p:nvGrpSpPr>
          <p:cNvPr id="6" name="グループ化 5"/>
          <p:cNvGrpSpPr/>
          <p:nvPr/>
        </p:nvGrpSpPr>
        <p:grpSpPr>
          <a:xfrm flipH="1">
            <a:off x="735768" y="3637396"/>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8" name="直線コネクタ 27"/>
          <p:cNvCxnSpPr/>
          <p:nvPr/>
        </p:nvCxnSpPr>
        <p:spPr>
          <a:xfrm>
            <a:off x="848145" y="4459028"/>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057513" y="484177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419280" y="5377633"/>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6919" y="538746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057513" y="6020674"/>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5275" y="6503787"/>
            <a:ext cx="469384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97042" y="6239658"/>
            <a:ext cx="132174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38" name="テキスト ボックス 37"/>
          <p:cNvSpPr txBox="1"/>
          <p:nvPr/>
        </p:nvSpPr>
        <p:spPr>
          <a:xfrm>
            <a:off x="780168" y="3285065"/>
            <a:ext cx="1321745" cy="369332"/>
          </a:xfrm>
          <a:prstGeom prst="rect">
            <a:avLst/>
          </a:prstGeom>
          <a:noFill/>
        </p:spPr>
        <p:txBody>
          <a:bodyPr wrap="square" rtlCol="0">
            <a:spAutoFit/>
          </a:bodyPr>
          <a:lstStyle/>
          <a:p>
            <a:r>
              <a:rPr kumimoji="1" lang="ja-JP" altLang="en-US" dirty="0" smtClean="0"/>
              <a:t>スタート</a:t>
            </a:r>
            <a:endParaRPr kumimoji="1" lang="ja-JP" altLang="en-US" dirty="0"/>
          </a:p>
        </p:txBody>
      </p:sp>
      <p:sp>
        <p:nvSpPr>
          <p:cNvPr id="39" name="正方形/長方形 38"/>
          <p:cNvSpPr/>
          <p:nvPr/>
        </p:nvSpPr>
        <p:spPr>
          <a:xfrm>
            <a:off x="255639" y="3310141"/>
            <a:ext cx="6076335" cy="35879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596919" y="2731748"/>
            <a:ext cx="5735055" cy="369332"/>
          </a:xfrm>
          <a:prstGeom prst="rect">
            <a:avLst/>
          </a:prstGeom>
          <a:noFill/>
        </p:spPr>
        <p:txBody>
          <a:bodyPr wrap="square" rtlCol="0">
            <a:spAutoFit/>
          </a:bodyPr>
          <a:lstStyle/>
          <a:p>
            <a:pPr algn="ctr"/>
            <a:r>
              <a:rPr kumimoji="1" lang="ja-JP" altLang="en-US" dirty="0" smtClean="0"/>
              <a:t>大まかなステージ</a:t>
            </a:r>
            <a:endParaRPr kumimoji="1" lang="ja-JP" altLang="en-US" dirty="0"/>
          </a:p>
        </p:txBody>
      </p:sp>
      <p:grpSp>
        <p:nvGrpSpPr>
          <p:cNvPr id="35" name="グループ化 34"/>
          <p:cNvGrpSpPr/>
          <p:nvPr/>
        </p:nvGrpSpPr>
        <p:grpSpPr>
          <a:xfrm flipH="1">
            <a:off x="745068" y="3630698"/>
            <a:ext cx="693139" cy="777974"/>
            <a:chOff x="1423734" y="2044913"/>
            <a:chExt cx="2253227" cy="2660290"/>
          </a:xfrm>
        </p:grpSpPr>
        <p:grpSp>
          <p:nvGrpSpPr>
            <p:cNvPr id="36" name="グループ化 35"/>
            <p:cNvGrpSpPr/>
            <p:nvPr/>
          </p:nvGrpSpPr>
          <p:grpSpPr>
            <a:xfrm>
              <a:off x="1423734" y="2044914"/>
              <a:ext cx="2253227" cy="2660289"/>
              <a:chOff x="1148848" y="2284629"/>
              <a:chExt cx="2253227" cy="2660289"/>
            </a:xfrm>
          </p:grpSpPr>
          <p:sp>
            <p:nvSpPr>
              <p:cNvPr id="42" name="正方形/長方形 41"/>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0" name="正方形/長方形 3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56638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リザルトシーン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799303" y="1187911"/>
            <a:ext cx="7737987" cy="923330"/>
          </a:xfrm>
          <a:prstGeom prst="rect">
            <a:avLst/>
          </a:prstGeom>
          <a:noFill/>
        </p:spPr>
        <p:txBody>
          <a:bodyPr wrap="square" rtlCol="0">
            <a:spAutoFit/>
          </a:bodyPr>
          <a:lstStyle/>
          <a:p>
            <a:r>
              <a:rPr lang="ja-JP" altLang="en-US" dirty="0"/>
              <a:t>・</a:t>
            </a:r>
            <a:r>
              <a:rPr kumimoji="1" lang="ja-JP" altLang="en-US" dirty="0" smtClean="0"/>
              <a:t>できれば実際のスマホゲーガチャ演出を基準に作りたい</a:t>
            </a:r>
            <a:endParaRPr kumimoji="1" lang="en-US" altLang="ja-JP" dirty="0" smtClean="0"/>
          </a:p>
          <a:p>
            <a:r>
              <a:rPr kumimoji="1" lang="en-US" altLang="ja-JP" dirty="0" smtClean="0"/>
              <a:t>(</a:t>
            </a:r>
            <a:r>
              <a:rPr kumimoji="1" lang="ja-JP" altLang="en-US" dirty="0" smtClean="0"/>
              <a:t>例</a:t>
            </a:r>
            <a:r>
              <a:rPr lang="en-US" altLang="ja-JP" dirty="0" smtClean="0"/>
              <a:t>)</a:t>
            </a:r>
            <a:r>
              <a:rPr lang="ja-JP" altLang="en-US" dirty="0" smtClean="0"/>
              <a:t>☆</a:t>
            </a:r>
            <a:r>
              <a:rPr lang="en-US" altLang="ja-JP" dirty="0" smtClean="0"/>
              <a:t>5</a:t>
            </a:r>
            <a:r>
              <a:rPr lang="ja-JP" altLang="en-US" dirty="0" smtClean="0"/>
              <a:t>なら確定演出</a:t>
            </a:r>
            <a:endParaRPr lang="en-US" altLang="ja-JP" dirty="0" smtClean="0"/>
          </a:p>
          <a:p>
            <a:r>
              <a:rPr kumimoji="1" lang="ja-JP" altLang="en-US" dirty="0" smtClean="0"/>
              <a:t>・プレイシーンでの引継ぎ</a:t>
            </a:r>
            <a:r>
              <a:rPr kumimoji="1" lang="en-US" altLang="ja-JP" dirty="0" smtClean="0"/>
              <a:t>(</a:t>
            </a:r>
            <a:r>
              <a:rPr kumimoji="1" lang="ja-JP" altLang="en-US" dirty="0" smtClean="0"/>
              <a:t>モンスターのレアリティ、装備品、名前</a:t>
            </a:r>
            <a:r>
              <a:rPr kumimoji="1" lang="en-US" altLang="ja-JP" dirty="0" smtClean="0"/>
              <a:t>)</a:t>
            </a:r>
            <a:endParaRPr kumimoji="1" lang="ja-JP" altLang="en-US" dirty="0"/>
          </a:p>
        </p:txBody>
      </p:sp>
      <p:sp>
        <p:nvSpPr>
          <p:cNvPr id="2" name="AutoShape 4" descr="「ガチャ　虹回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descr="【Fate/go】虹回転と金回転の違いはこれ！！ : FateGrandOrderまとめ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9" y="2743199"/>
            <a:ext cx="6248995" cy="3513303"/>
          </a:xfrm>
          <a:prstGeom prst="rect">
            <a:avLst/>
          </a:prstGeom>
        </p:spPr>
      </p:pic>
    </p:spTree>
    <p:extLst>
      <p:ext uri="{BB962C8B-B14F-4D97-AF65-F5344CB8AC3E}">
        <p14:creationId xmlns:p14="http://schemas.microsoft.com/office/powerpoint/2010/main" val="419231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役割分担</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986116" y="943897"/>
            <a:ext cx="8357419" cy="1200329"/>
          </a:xfrm>
          <a:prstGeom prst="rect">
            <a:avLst/>
          </a:prstGeom>
          <a:noFill/>
        </p:spPr>
        <p:txBody>
          <a:bodyPr wrap="square" rtlCol="0">
            <a:spAutoFit/>
          </a:bodyPr>
          <a:lstStyle/>
          <a:p>
            <a:r>
              <a:rPr lang="ja-JP" altLang="en-US" dirty="0" smtClean="0"/>
              <a:t>今回のゲーム制作を成功させるためにそれぞれの役割を与えてその分野を実際に市場で出回っているゲームから研究して実力を磨いてほしいと思ってます。</a:t>
            </a:r>
            <a:endParaRPr lang="en-US" altLang="ja-JP" dirty="0" smtClean="0"/>
          </a:p>
          <a:p>
            <a:r>
              <a:rPr lang="en-US" altLang="ja-JP" dirty="0" smtClean="0"/>
              <a:t>(</a:t>
            </a:r>
            <a:r>
              <a:rPr lang="ja-JP" altLang="en-US" dirty="0" smtClean="0"/>
              <a:t>その役割のリーダーという感じ</a:t>
            </a:r>
            <a:r>
              <a:rPr lang="en-US" altLang="ja-JP" dirty="0" smtClean="0"/>
              <a:t>)</a:t>
            </a:r>
          </a:p>
          <a:p>
            <a:endParaRPr kumimoji="1" lang="ja-JP" altLang="en-US" dirty="0"/>
          </a:p>
        </p:txBody>
      </p:sp>
      <p:sp>
        <p:nvSpPr>
          <p:cNvPr id="7" name="テキスト ボックス 6"/>
          <p:cNvSpPr txBox="1"/>
          <p:nvPr/>
        </p:nvSpPr>
        <p:spPr>
          <a:xfrm>
            <a:off x="2270146" y="2188821"/>
            <a:ext cx="7708490" cy="707886"/>
          </a:xfrm>
          <a:prstGeom prst="rect">
            <a:avLst/>
          </a:prstGeom>
          <a:noFill/>
        </p:spPr>
        <p:txBody>
          <a:bodyPr wrap="square" rtlCol="0">
            <a:spAutoFit/>
          </a:bodyPr>
          <a:lstStyle/>
          <a:p>
            <a:pPr algn="ctr"/>
            <a:r>
              <a:rPr lang="ja-JP" altLang="en-US" sz="4000" b="1" dirty="0">
                <a:latin typeface="メイリオ" panose="020B0604030504040204" pitchFamily="50" charset="-128"/>
                <a:ea typeface="メイリオ" panose="020B0604030504040204" pitchFamily="50" charset="-128"/>
              </a:rPr>
              <a:t>予定</a:t>
            </a:r>
            <a:endParaRPr kumimoji="1"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30158" y="3545819"/>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kumimoji="1" lang="ja-JP" altLang="en-US"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9380" y="3885945"/>
            <a:ext cx="2723535" cy="369332"/>
          </a:xfrm>
          <a:prstGeom prst="rect">
            <a:avLst/>
          </a:prstGeom>
          <a:noFill/>
        </p:spPr>
        <p:txBody>
          <a:bodyPr wrap="square" rtlCol="0">
            <a:spAutoFit/>
          </a:bodyPr>
          <a:lstStyle/>
          <a:p>
            <a:pPr algn="ctr"/>
            <a:r>
              <a:rPr kumimoji="1" lang="ja-JP" altLang="en-US" dirty="0" smtClean="0"/>
              <a:t>・寺本さん</a:t>
            </a:r>
            <a:endParaRPr kumimoji="1" lang="ja-JP" altLang="en-US" dirty="0"/>
          </a:p>
        </p:txBody>
      </p:sp>
      <p:sp>
        <p:nvSpPr>
          <p:cNvPr id="10" name="テキスト ボックス 9"/>
          <p:cNvSpPr txBox="1"/>
          <p:nvPr/>
        </p:nvSpPr>
        <p:spPr>
          <a:xfrm>
            <a:off x="109380" y="4214400"/>
            <a:ext cx="2723535" cy="369332"/>
          </a:xfrm>
          <a:prstGeom prst="rect">
            <a:avLst/>
          </a:prstGeom>
          <a:noFill/>
        </p:spPr>
        <p:txBody>
          <a:bodyPr wrap="square" rtlCol="0">
            <a:spAutoFit/>
          </a:bodyPr>
          <a:lstStyle/>
          <a:p>
            <a:pPr algn="ctr"/>
            <a:r>
              <a:rPr kumimoji="1" lang="ja-JP" altLang="en-US" dirty="0" smtClean="0"/>
              <a:t>・田中</a:t>
            </a:r>
            <a:r>
              <a:rPr lang="ja-JP" altLang="en-US" dirty="0"/>
              <a:t>さ</a:t>
            </a:r>
            <a:r>
              <a:rPr kumimoji="1" lang="ja-JP" altLang="en-US" dirty="0" smtClean="0"/>
              <a:t>ん</a:t>
            </a:r>
            <a:endParaRPr kumimoji="1" lang="ja-JP" altLang="en-US" dirty="0"/>
          </a:p>
        </p:txBody>
      </p:sp>
      <p:sp>
        <p:nvSpPr>
          <p:cNvPr id="11" name="テキスト ボックス 10"/>
          <p:cNvSpPr txBox="1"/>
          <p:nvPr/>
        </p:nvSpPr>
        <p:spPr>
          <a:xfrm>
            <a:off x="3695698" y="3974579"/>
            <a:ext cx="2723535" cy="369332"/>
          </a:xfrm>
          <a:prstGeom prst="rect">
            <a:avLst/>
          </a:prstGeom>
          <a:noFill/>
        </p:spPr>
        <p:txBody>
          <a:bodyPr wrap="square" rtlCol="0">
            <a:spAutoFit/>
          </a:bodyPr>
          <a:lstStyle/>
          <a:p>
            <a:pPr algn="ctr"/>
            <a:r>
              <a:rPr kumimoji="1" lang="ja-JP" altLang="en-US" dirty="0" smtClean="0"/>
              <a:t>・大野</a:t>
            </a:r>
            <a:r>
              <a:rPr lang="ja-JP" altLang="en-US" dirty="0" smtClean="0"/>
              <a:t>さ</a:t>
            </a:r>
            <a:r>
              <a:rPr kumimoji="1" lang="ja-JP" altLang="en-US" dirty="0" smtClean="0"/>
              <a:t>ん</a:t>
            </a:r>
            <a:endParaRPr kumimoji="1" lang="ja-JP" altLang="en-US" dirty="0"/>
          </a:p>
        </p:txBody>
      </p:sp>
      <p:sp>
        <p:nvSpPr>
          <p:cNvPr id="12" name="テキスト ボックス 11"/>
          <p:cNvSpPr txBox="1"/>
          <p:nvPr/>
        </p:nvSpPr>
        <p:spPr>
          <a:xfrm>
            <a:off x="4027535" y="3501224"/>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kumimoji="1" lang="ja-JP" altLang="en-US" b="1"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480618" y="4284017"/>
            <a:ext cx="2723535" cy="369332"/>
          </a:xfrm>
          <a:prstGeom prst="rect">
            <a:avLst/>
          </a:prstGeom>
          <a:noFill/>
        </p:spPr>
        <p:txBody>
          <a:bodyPr wrap="square" rtlCol="0">
            <a:spAutoFit/>
          </a:bodyPr>
          <a:lstStyle/>
          <a:p>
            <a:pPr algn="ctr"/>
            <a:r>
              <a:rPr kumimoji="1" lang="ja-JP" altLang="en-US" dirty="0" smtClean="0"/>
              <a:t>・李耶</a:t>
            </a:r>
            <a:endParaRPr kumimoji="1" lang="ja-JP" altLang="en-US" dirty="0"/>
          </a:p>
        </p:txBody>
      </p:sp>
      <p:sp>
        <p:nvSpPr>
          <p:cNvPr id="16" name="テキスト ボックス 15"/>
          <p:cNvSpPr txBox="1"/>
          <p:nvPr/>
        </p:nvSpPr>
        <p:spPr>
          <a:xfrm>
            <a:off x="7123469" y="3485835"/>
            <a:ext cx="2251588" cy="400110"/>
          </a:xfrm>
          <a:prstGeom prst="rect">
            <a:avLst/>
          </a:prstGeom>
          <a:noFill/>
        </p:spPr>
        <p:txBody>
          <a:bodyPr wrap="square" rtlCol="0">
            <a:spAutoFit/>
          </a:bodyPr>
          <a:lstStyle/>
          <a:p>
            <a:pPr algn="ctr"/>
            <a:r>
              <a:rPr lang="ja-JP" altLang="en-US" sz="2000" b="1" dirty="0" smtClean="0"/>
              <a:t>ツール作成</a:t>
            </a:r>
            <a:endParaRPr kumimoji="1" lang="ja-JP" altLang="en-US" sz="2000" b="1" dirty="0"/>
          </a:p>
        </p:txBody>
      </p:sp>
      <p:sp>
        <p:nvSpPr>
          <p:cNvPr id="17" name="テキスト ボックス 16"/>
          <p:cNvSpPr txBox="1"/>
          <p:nvPr/>
        </p:nvSpPr>
        <p:spPr>
          <a:xfrm>
            <a:off x="6751070" y="3915151"/>
            <a:ext cx="2723535" cy="369332"/>
          </a:xfrm>
          <a:prstGeom prst="rect">
            <a:avLst/>
          </a:prstGeom>
          <a:noFill/>
        </p:spPr>
        <p:txBody>
          <a:bodyPr wrap="square" rtlCol="0">
            <a:spAutoFit/>
          </a:bodyPr>
          <a:lstStyle/>
          <a:p>
            <a:pPr algn="ctr"/>
            <a:r>
              <a:rPr kumimoji="1" lang="ja-JP" altLang="en-US" dirty="0" smtClean="0"/>
              <a:t>・後藤さん</a:t>
            </a:r>
            <a:endParaRPr kumimoji="1" lang="ja-JP" altLang="en-US" dirty="0"/>
          </a:p>
        </p:txBody>
      </p:sp>
      <p:sp>
        <p:nvSpPr>
          <p:cNvPr id="21" name="テキスト ボックス 20"/>
          <p:cNvSpPr txBox="1"/>
          <p:nvPr/>
        </p:nvSpPr>
        <p:spPr>
          <a:xfrm>
            <a:off x="9978636" y="3485835"/>
            <a:ext cx="3084624"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スケジュール管理＆ヘルプ</a:t>
            </a:r>
            <a:endParaRPr kumimoji="1" lang="ja-JP" altLang="en-US" b="1"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10016610" y="3870556"/>
            <a:ext cx="2071124" cy="369332"/>
          </a:xfrm>
          <a:prstGeom prst="rect">
            <a:avLst/>
          </a:prstGeom>
          <a:noFill/>
        </p:spPr>
        <p:txBody>
          <a:bodyPr wrap="square" rtlCol="0">
            <a:spAutoFit/>
          </a:bodyPr>
          <a:lstStyle/>
          <a:p>
            <a:r>
              <a:rPr kumimoji="1" lang="ja-JP" altLang="en-US" dirty="0" smtClean="0"/>
              <a:t>・イアゴさん</a:t>
            </a:r>
            <a:endParaRPr kumimoji="1" lang="ja-JP" altLang="en-US" dirty="0"/>
          </a:p>
        </p:txBody>
      </p:sp>
      <p:sp>
        <p:nvSpPr>
          <p:cNvPr id="2" name="テキスト ボックス 1"/>
          <p:cNvSpPr txBox="1"/>
          <p:nvPr/>
        </p:nvSpPr>
        <p:spPr>
          <a:xfrm>
            <a:off x="2947954" y="2817254"/>
            <a:ext cx="6630387" cy="369332"/>
          </a:xfrm>
          <a:prstGeom prst="rect">
            <a:avLst/>
          </a:prstGeom>
          <a:noFill/>
        </p:spPr>
        <p:txBody>
          <a:bodyPr wrap="square" rtlCol="0">
            <a:spAutoFit/>
          </a:bodyPr>
          <a:lstStyle/>
          <a:p>
            <a:pPr algn="ctr"/>
            <a:r>
              <a:rPr kumimoji="1" lang="ja-JP" altLang="en-US" dirty="0" smtClean="0"/>
              <a:t>とりあえず</a:t>
            </a:r>
            <a:r>
              <a:rPr kumimoji="1" lang="ja-JP" altLang="en-US" dirty="0" err="1" smtClean="0"/>
              <a:t>で</a:t>
            </a:r>
            <a:r>
              <a:rPr kumimoji="1" lang="ja-JP" altLang="en-US" dirty="0" smtClean="0"/>
              <a:t>割り振ったので変更可能</a:t>
            </a:r>
            <a:endParaRPr kumimoji="1" lang="ja-JP" altLang="en-US" dirty="0"/>
          </a:p>
        </p:txBody>
      </p:sp>
    </p:spTree>
    <p:extLst>
      <p:ext uri="{BB962C8B-B14F-4D97-AF65-F5344CB8AC3E}">
        <p14:creationId xmlns:p14="http://schemas.microsoft.com/office/powerpoint/2010/main" val="306859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2062103"/>
          </a:xfrm>
          <a:prstGeom prst="rect">
            <a:avLst/>
          </a:prstGeom>
          <a:noFill/>
        </p:spPr>
        <p:txBody>
          <a:bodyPr wrap="square" rtlCol="0">
            <a:spAutoFit/>
          </a:bodyPr>
          <a:lstStyle/>
          <a:p>
            <a:pPr algn="ctr"/>
            <a:r>
              <a:rPr kumimoji="1" lang="en-US" altLang="ja-JP" sz="3200" b="1" dirty="0" smtClean="0"/>
              <a:t>(</a:t>
            </a:r>
            <a:r>
              <a:rPr kumimoji="1" lang="ja-JP" altLang="en-US" sz="3200" b="1" dirty="0" smtClean="0"/>
              <a:t>例</a:t>
            </a:r>
            <a:r>
              <a:rPr kumimoji="1" lang="en-US" altLang="ja-JP" sz="3200" b="1" dirty="0" smtClean="0"/>
              <a:t>)</a:t>
            </a:r>
            <a:r>
              <a:rPr kumimoji="1" lang="ja-JP" altLang="en-US" sz="3200" b="1" dirty="0" smtClean="0"/>
              <a:t>キャラクターの挙動</a:t>
            </a:r>
            <a:endParaRPr kumimoji="1" lang="en-US" altLang="ja-JP" sz="3200" b="1" dirty="0" smtClean="0"/>
          </a:p>
          <a:p>
            <a:pPr algn="ctr"/>
            <a:r>
              <a:rPr kumimoji="1" lang="en-US" altLang="ja-JP" sz="3200" b="1" dirty="0" smtClean="0"/>
              <a:t>unity</a:t>
            </a:r>
            <a:r>
              <a:rPr kumimoji="1" lang="ja-JP" altLang="en-US" sz="3200" b="1" dirty="0" smtClean="0"/>
              <a:t>のリジットボディでは市場に出ているような</a:t>
            </a:r>
            <a:endParaRPr kumimoji="1" lang="en-US" altLang="ja-JP" sz="3200" b="1" dirty="0" smtClean="0"/>
          </a:p>
          <a:p>
            <a:pPr algn="ctr"/>
            <a:r>
              <a:rPr kumimoji="1" lang="ja-JP" altLang="en-US" sz="3200" b="1" dirty="0" smtClean="0"/>
              <a:t>ゲームらしさがないのでどうすれば市場に出ている</a:t>
            </a:r>
            <a:endParaRPr kumimoji="1" lang="en-US" altLang="ja-JP" sz="3200" b="1" dirty="0" smtClean="0"/>
          </a:p>
          <a:p>
            <a:pPr algn="ctr"/>
            <a:r>
              <a:rPr kumimoji="1" lang="ja-JP" altLang="en-US" sz="3200" b="1" dirty="0" smtClean="0"/>
              <a:t>ゲー</a:t>
            </a:r>
            <a:r>
              <a:rPr lang="ja-JP" altLang="en-US" sz="3200" b="1" dirty="0" smtClean="0"/>
              <a:t>ムに近づけれるかを研究してほしいです。</a:t>
            </a:r>
            <a:endParaRPr kumimoji="1" lang="en-US" altLang="ja-JP" sz="3200" b="1" dirty="0" smtClean="0"/>
          </a:p>
        </p:txBody>
      </p:sp>
    </p:spTree>
    <p:extLst>
      <p:ext uri="{BB962C8B-B14F-4D97-AF65-F5344CB8AC3E}">
        <p14:creationId xmlns:p14="http://schemas.microsoft.com/office/powerpoint/2010/main" val="41586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ja-JP" altLang="en-US" sz="4000" b="1" dirty="0"/>
              <a:t>例</a:t>
            </a:r>
            <a:r>
              <a:rPr lang="en-US" altLang="ja-JP" sz="4000" b="1" dirty="0"/>
              <a:t>)</a:t>
            </a:r>
            <a:r>
              <a:rPr lang="ja-JP" altLang="en-US" sz="4000" b="1" dirty="0"/>
              <a:t>ガチャの演出、キャラクターから出てく</a:t>
            </a:r>
            <a:r>
              <a:rPr lang="ja-JP" altLang="en-US" sz="4000" b="1" dirty="0" smtClean="0"/>
              <a:t>るエフェクト、</a:t>
            </a:r>
            <a:r>
              <a:rPr lang="en-US" altLang="ja-JP" sz="4000" b="1" dirty="0" smtClean="0"/>
              <a:t>UI</a:t>
            </a:r>
            <a:r>
              <a:rPr lang="ja-JP" altLang="en-US" sz="4000" b="1" dirty="0" smtClean="0"/>
              <a:t>を実際のゲームから学び</a:t>
            </a:r>
            <a:endParaRPr lang="en-US" altLang="ja-JP" sz="4000" b="1" dirty="0" smtClean="0"/>
          </a:p>
          <a:p>
            <a:pPr algn="ctr"/>
            <a:r>
              <a:rPr lang="ja-JP" altLang="en-US" sz="4000" b="1" dirty="0" smtClean="0"/>
              <a:t>本プロジェクトに実現させる</a:t>
            </a:r>
            <a:endParaRPr lang="en-US" altLang="ja-JP" sz="4000" b="1" dirty="0"/>
          </a:p>
        </p:txBody>
      </p:sp>
    </p:spTree>
    <p:extLst>
      <p:ext uri="{BB962C8B-B14F-4D97-AF65-F5344CB8AC3E}">
        <p14:creationId xmlns:p14="http://schemas.microsoft.com/office/powerpoint/2010/main" val="269341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12175</TotalTime>
  <Words>1013</Words>
  <Application>Microsoft Office PowerPoint</Application>
  <PresentationFormat>ワイド画面</PresentationFormat>
  <Paragraphs>148</Paragraphs>
  <Slides>32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HG創英角ｺﾞｼｯｸUB</vt:lpstr>
      <vt:lpstr>メイリオ</vt:lpstr>
      <vt:lpstr>游ゴシック</vt:lpstr>
      <vt:lpstr>游ゴシック Light</vt:lpstr>
      <vt:lpstr>Arial</vt:lpstr>
      <vt:lpstr>Office テーマ</vt:lpstr>
      <vt:lpstr>　</vt:lpstr>
      <vt:lpstr>PowerPoint プレゼンテーション</vt:lpstr>
      <vt:lpstr>PowerPoint プレゼンテーション</vt:lpstr>
      <vt:lpstr>ステージ選択シーン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ガチャに対する素朴な疑問で世界観を固めてく</vt:lpstr>
      <vt:lpstr>プレイヤーの仕様</vt:lpstr>
      <vt:lpstr>プレイヤーの移動方法</vt:lpstr>
      <vt:lpstr>PowerPoint プレゼンテーション</vt:lpstr>
      <vt:lpstr>装備品</vt:lpstr>
      <vt:lpstr>装備の入れ替え</vt:lpstr>
      <vt:lpstr>武器</vt:lpstr>
      <vt:lpstr>銃に必要なもの</vt:lpstr>
      <vt:lpstr>プレイヤーに必要な物</vt:lpstr>
      <vt:lpstr>ガチャシーンへの繋ぎ方案</vt:lpstr>
      <vt:lpstr>ガチャリザルトへ引き継ぐプレイヤーの情報</vt:lpstr>
      <vt:lpstr>敵の仕様</vt:lpstr>
      <vt:lpstr>敵</vt:lpstr>
      <vt:lpstr>ステージ内を横移動するタイプの敵</vt:lpstr>
      <vt:lpstr>プレイヤーの方向に向かって攻撃してくる敵</vt:lpstr>
      <vt:lpstr>遠距離からプレイヤーを攻撃してくるタイプ </vt:lpstr>
      <vt:lpstr>PowerPoint プレゼンテーション</vt:lpstr>
      <vt:lpstr>シーン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李耶</dc:creator>
  <cp:lastModifiedBy>佐藤　李耶</cp:lastModifiedBy>
  <cp:revision>408</cp:revision>
  <dcterms:created xsi:type="dcterms:W3CDTF">2019-02-28T06:26:37Z</dcterms:created>
  <dcterms:modified xsi:type="dcterms:W3CDTF">2019-04-08T00:35:20Z</dcterms:modified>
</cp:coreProperties>
</file>